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67"/>
  </p:notesMasterIdLst>
  <p:sldIdLst>
    <p:sldId id="256" r:id="rId2"/>
    <p:sldId id="259" r:id="rId3"/>
    <p:sldId id="260" r:id="rId4"/>
    <p:sldId id="261" r:id="rId5"/>
    <p:sldId id="318" r:id="rId6"/>
    <p:sldId id="262" r:id="rId7"/>
    <p:sldId id="263" r:id="rId8"/>
    <p:sldId id="264" r:id="rId9"/>
    <p:sldId id="265" r:id="rId10"/>
    <p:sldId id="266" r:id="rId11"/>
    <p:sldId id="267" r:id="rId12"/>
    <p:sldId id="268" r:id="rId13"/>
    <p:sldId id="269" r:id="rId14"/>
    <p:sldId id="270" r:id="rId15"/>
    <p:sldId id="271" r:id="rId16"/>
    <p:sldId id="272" r:id="rId17"/>
    <p:sldId id="311" r:id="rId18"/>
    <p:sldId id="304" r:id="rId19"/>
    <p:sldId id="281" r:id="rId20"/>
    <p:sldId id="302" r:id="rId21"/>
    <p:sldId id="303" r:id="rId22"/>
    <p:sldId id="301" r:id="rId23"/>
    <p:sldId id="282" r:id="rId24"/>
    <p:sldId id="284" r:id="rId25"/>
    <p:sldId id="285" r:id="rId26"/>
    <p:sldId id="286" r:id="rId27"/>
    <p:sldId id="312" r:id="rId28"/>
    <p:sldId id="305" r:id="rId29"/>
    <p:sldId id="306" r:id="rId30"/>
    <p:sldId id="307" r:id="rId31"/>
    <p:sldId id="308" r:id="rId32"/>
    <p:sldId id="309" r:id="rId33"/>
    <p:sldId id="310" r:id="rId34"/>
    <p:sldId id="315" r:id="rId35"/>
    <p:sldId id="316" r:id="rId36"/>
    <p:sldId id="319" r:id="rId37"/>
    <p:sldId id="320" r:id="rId38"/>
    <p:sldId id="321" r:id="rId39"/>
    <p:sldId id="322" r:id="rId40"/>
    <p:sldId id="323" r:id="rId41"/>
    <p:sldId id="324" r:id="rId42"/>
    <p:sldId id="325" r:id="rId43"/>
    <p:sldId id="326" r:id="rId44"/>
    <p:sldId id="327" r:id="rId45"/>
    <p:sldId id="328" r:id="rId46"/>
    <p:sldId id="329" r:id="rId47"/>
    <p:sldId id="330" r:id="rId48"/>
    <p:sldId id="331" r:id="rId49"/>
    <p:sldId id="332" r:id="rId50"/>
    <p:sldId id="333" r:id="rId51"/>
    <p:sldId id="334" r:id="rId52"/>
    <p:sldId id="335" r:id="rId53"/>
    <p:sldId id="336" r:id="rId54"/>
    <p:sldId id="337" r:id="rId55"/>
    <p:sldId id="338" r:id="rId56"/>
    <p:sldId id="339" r:id="rId57"/>
    <p:sldId id="340" r:id="rId58"/>
    <p:sldId id="341" r:id="rId59"/>
    <p:sldId id="342" r:id="rId60"/>
    <p:sldId id="343" r:id="rId61"/>
    <p:sldId id="344" r:id="rId62"/>
    <p:sldId id="345" r:id="rId63"/>
    <p:sldId id="346" r:id="rId64"/>
    <p:sldId id="347" r:id="rId65"/>
    <p:sldId id="348" r:id="rId66"/>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99FF33"/>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34583" autoAdjust="0"/>
    <p:restoredTop sz="86369" autoAdjust="0"/>
  </p:normalViewPr>
  <p:slideViewPr>
    <p:cSldViewPr>
      <p:cViewPr varScale="1">
        <p:scale>
          <a:sx n="65" d="100"/>
          <a:sy n="65" d="100"/>
        </p:scale>
        <p:origin x="-108" y="-348"/>
      </p:cViewPr>
      <p:guideLst>
        <p:guide orient="horz" pos="211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95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u="sng"/>
            </a:lvl1pPr>
          </a:lstStyle>
          <a:p>
            <a:pPr>
              <a:defRPr/>
            </a:pPr>
            <a:endParaRPr lang="es-ES"/>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u="sng"/>
            </a:lvl1pPr>
          </a:lstStyle>
          <a:p>
            <a:pPr>
              <a:defRPr/>
            </a:pPr>
            <a:endParaRPr lang="es-ES"/>
          </a:p>
        </p:txBody>
      </p:sp>
      <p:sp>
        <p:nvSpPr>
          <p:cNvPr id="3891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u="sng"/>
            </a:lvl1pPr>
          </a:lstStyle>
          <a:p>
            <a:pPr>
              <a:defRPr/>
            </a:pPr>
            <a:endParaRPr lang="es-E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u="sng"/>
            </a:lvl1pPr>
          </a:lstStyle>
          <a:p>
            <a:pPr>
              <a:defRPr/>
            </a:pPr>
            <a:fld id="{C2B55509-0B1A-487B-9161-E3FF8FEDA958}"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69CA198C-E6C3-4968-8598-5AE04276C41F}" type="slidenum">
              <a:rPr lang="es-ES" smtClean="0"/>
              <a:pPr/>
              <a:t>1</a:t>
            </a:fld>
            <a:endParaRPr lang="es-ES" smtClean="0"/>
          </a:p>
        </p:txBody>
      </p:sp>
      <p:sp>
        <p:nvSpPr>
          <p:cNvPr id="39939" name="Rectangle 2"/>
          <p:cNvSpPr>
            <a:spLocks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3EAE7E9E-8EEE-48A4-9F19-3C85DF508321}" type="slidenum">
              <a:rPr lang="es-ES" smtClean="0"/>
              <a:pPr/>
              <a:t>10</a:t>
            </a:fld>
            <a:endParaRPr lang="es-ES" smtClean="0"/>
          </a:p>
        </p:txBody>
      </p:sp>
      <p:sp>
        <p:nvSpPr>
          <p:cNvPr id="49155" name="Rectangle 2"/>
          <p:cNvSpPr>
            <a:spLocks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73628CF5-3B50-48C8-BEBA-6F9502735FDA}" type="slidenum">
              <a:rPr lang="es-ES" smtClean="0"/>
              <a:pPr/>
              <a:t>11</a:t>
            </a:fld>
            <a:endParaRPr lang="es-ES" smtClean="0"/>
          </a:p>
        </p:txBody>
      </p:sp>
      <p:sp>
        <p:nvSpPr>
          <p:cNvPr id="50179" name="Rectangle 2"/>
          <p:cNvSpPr>
            <a:spLocks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5DD4064-ACE7-48C7-BBE2-3DDF8FD46024}" type="slidenum">
              <a:rPr lang="es-ES" smtClean="0"/>
              <a:pPr/>
              <a:t>12</a:t>
            </a:fld>
            <a:endParaRPr lang="es-ES" smtClean="0"/>
          </a:p>
        </p:txBody>
      </p:sp>
      <p:sp>
        <p:nvSpPr>
          <p:cNvPr id="51203" name="Rectangle 2"/>
          <p:cNvSpPr>
            <a:spLocks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r>
              <a:rPr lang="es-ES_tradnl" smtClean="0"/>
              <a:t>Principal Libro: Designing Web Usability</a:t>
            </a:r>
          </a:p>
          <a:p>
            <a:pPr eaLnBrk="1" hangingPunct="1"/>
            <a:r>
              <a:rPr lang="es-ES_tradnl" smtClean="0"/>
              <a:t>http://www.amazon.com/exec/obidos/ISBN%3D156205810X/ref%3Dnosim/useitcomusableinA/002-9147639-6965669</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CFD7A762-B274-4CAB-8162-050D1E24101B}" type="slidenum">
              <a:rPr lang="es-ES" smtClean="0"/>
              <a:pPr/>
              <a:t>13</a:t>
            </a:fld>
            <a:endParaRPr lang="es-ES" smtClean="0"/>
          </a:p>
        </p:txBody>
      </p:sp>
      <p:sp>
        <p:nvSpPr>
          <p:cNvPr id="52227" name="Rectangle 2"/>
          <p:cNvSpPr>
            <a:spLocks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marL="685800" lvl="1" indent="-228600" eaLnBrk="1" hangingPunct="1"/>
            <a:r>
              <a:rPr lang="es-ES_tradnl" smtClean="0">
                <a:cs typeface="Times New Roman" pitchFamily="18" charset="0"/>
              </a:rPr>
              <a:t>Los Consejos de Nielsen son:</a:t>
            </a:r>
          </a:p>
          <a:p>
            <a:pPr marL="685800" lvl="1" indent="-228600" eaLnBrk="1" hangingPunct="1">
              <a:buFontTx/>
              <a:buChar char="–"/>
            </a:pPr>
            <a:r>
              <a:rPr lang="es-ES_tradnl" smtClean="0">
                <a:cs typeface="Times New Roman" pitchFamily="18" charset="0"/>
              </a:rPr>
              <a:t>Incluir un lema: que acompa</a:t>
            </a:r>
            <a:r>
              <a:rPr lang="es-ES_tradnl" smtClean="0">
                <a:latin typeface="Verdana" pitchFamily="34" charset="0"/>
                <a:cs typeface="Times New Roman" pitchFamily="18" charset="0"/>
              </a:rPr>
              <a:t>ñ</a:t>
            </a:r>
            <a:r>
              <a:rPr lang="es-ES_tradnl" smtClean="0">
                <a:cs typeface="Times New Roman" pitchFamily="18" charset="0"/>
              </a:rPr>
              <a:t>e al logotipo o marca de la empresa y que d</a:t>
            </a:r>
            <a:r>
              <a:rPr lang="es-ES_tradnl" smtClean="0">
                <a:latin typeface="Verdana" pitchFamily="34" charset="0"/>
                <a:cs typeface="Times New Roman" pitchFamily="18" charset="0"/>
              </a:rPr>
              <a:t>é</a:t>
            </a:r>
            <a:r>
              <a:rPr lang="es-ES_tradnl" smtClean="0">
                <a:cs typeface="Times New Roman" pitchFamily="18" charset="0"/>
              </a:rPr>
              <a:t> a conocer su misi</a:t>
            </a:r>
            <a:r>
              <a:rPr lang="es-ES_tradnl" smtClean="0">
                <a:latin typeface="Verdana" pitchFamily="34" charset="0"/>
                <a:cs typeface="Times New Roman" pitchFamily="18" charset="0"/>
              </a:rPr>
              <a:t>ó</a:t>
            </a:r>
            <a:r>
              <a:rPr lang="es-ES_tradnl" smtClean="0">
                <a:cs typeface="Times New Roman" pitchFamily="18" charset="0"/>
              </a:rPr>
              <a:t>n</a:t>
            </a:r>
          </a:p>
          <a:p>
            <a:pPr marL="685800" lvl="1" indent="-228600" eaLnBrk="1" hangingPunct="1">
              <a:buFontTx/>
              <a:buChar char="–"/>
            </a:pPr>
            <a:r>
              <a:rPr lang="es-ES_tradnl" smtClean="0">
                <a:cs typeface="Times New Roman" pitchFamily="18" charset="0"/>
              </a:rPr>
              <a:t>T</a:t>
            </a:r>
            <a:r>
              <a:rPr lang="es-ES_tradnl" smtClean="0">
                <a:latin typeface="Verdana" pitchFamily="34" charset="0"/>
                <a:cs typeface="Times New Roman" pitchFamily="18" charset="0"/>
              </a:rPr>
              <a:t>í</a:t>
            </a:r>
            <a:r>
              <a:rPr lang="es-ES_tradnl" smtClean="0">
                <a:cs typeface="Times New Roman" pitchFamily="18" charset="0"/>
              </a:rPr>
              <a:t>tulo de la ventana para </a:t>
            </a:r>
            <a:r>
              <a:rPr lang="es-ES_tradnl" b="1" smtClean="0">
                <a:cs typeface="Times New Roman" pitchFamily="18" charset="0"/>
              </a:rPr>
              <a:t>buscadores</a:t>
            </a:r>
            <a:r>
              <a:rPr lang="es-ES_tradnl" smtClean="0">
                <a:cs typeface="Times New Roman" pitchFamily="18" charset="0"/>
              </a:rPr>
              <a:t>: es lo que se conoce como meta-tag y es lo que leen los buscadores para indexar las p</a:t>
            </a:r>
            <a:r>
              <a:rPr lang="es-ES_tradnl" smtClean="0">
                <a:latin typeface="Verdana" pitchFamily="34" charset="0"/>
                <a:cs typeface="Times New Roman" pitchFamily="18" charset="0"/>
              </a:rPr>
              <a:t>á</a:t>
            </a:r>
            <a:r>
              <a:rPr lang="es-ES_tradnl" smtClean="0">
                <a:cs typeface="Times New Roman" pitchFamily="18" charset="0"/>
              </a:rPr>
              <a:t>ginas del sitio.</a:t>
            </a:r>
          </a:p>
          <a:p>
            <a:pPr marL="685800" lvl="1" indent="-228600" eaLnBrk="1" hangingPunct="1">
              <a:buFontTx/>
              <a:buChar char="–"/>
            </a:pPr>
            <a:r>
              <a:rPr lang="es-ES_tradnl" smtClean="0">
                <a:cs typeface="Times New Roman" pitchFamily="18" charset="0"/>
              </a:rPr>
              <a:t>Agrupar informaci</a:t>
            </a:r>
            <a:r>
              <a:rPr lang="es-ES_tradnl" smtClean="0">
                <a:latin typeface="Verdana" pitchFamily="34" charset="0"/>
                <a:cs typeface="Times New Roman" pitchFamily="18" charset="0"/>
              </a:rPr>
              <a:t>ó</a:t>
            </a:r>
            <a:r>
              <a:rPr lang="es-ES_tradnl" smtClean="0">
                <a:cs typeface="Times New Roman" pitchFamily="18" charset="0"/>
              </a:rPr>
              <a:t>n </a:t>
            </a:r>
            <a:r>
              <a:rPr lang="es-ES_tradnl" b="1" smtClean="0">
                <a:cs typeface="Times New Roman" pitchFamily="18" charset="0"/>
              </a:rPr>
              <a:t>corporativa:</a:t>
            </a:r>
            <a:r>
              <a:rPr lang="es-ES_tradnl" smtClean="0">
                <a:cs typeface="Times New Roman" pitchFamily="18" charset="0"/>
              </a:rPr>
              <a:t> se busca que todo lo que tiene que ver con la empresa est</a:t>
            </a:r>
            <a:r>
              <a:rPr lang="es-ES_tradnl" smtClean="0">
                <a:latin typeface="Verdana" pitchFamily="34" charset="0"/>
                <a:cs typeface="Times New Roman" pitchFamily="18" charset="0"/>
              </a:rPr>
              <a:t>é</a:t>
            </a:r>
            <a:r>
              <a:rPr lang="es-ES_tradnl" smtClean="0">
                <a:cs typeface="Times New Roman" pitchFamily="18" charset="0"/>
              </a:rPr>
              <a:t> en un mismo espacio.</a:t>
            </a:r>
            <a:endParaRPr lang="es-ES_tradnl" b="1" smtClean="0">
              <a:cs typeface="Times New Roman" pitchFamily="18" charset="0"/>
            </a:endParaRPr>
          </a:p>
          <a:p>
            <a:pPr marL="228600" indent="-228600" eaLnBrk="1" hangingPunct="1"/>
            <a:endParaRPr lang="es-ES_tradnl" smtClean="0"/>
          </a:p>
          <a:p>
            <a:pPr marL="228600" indent="-228600" eaLnBrk="1" hangingPunct="1"/>
            <a:r>
              <a:rPr lang="es-ES_tradnl" smtClean="0"/>
              <a:t>Sobre la Usabilidad, ver Jakob Nielsen:</a:t>
            </a:r>
          </a:p>
          <a:p>
            <a:pPr marL="228600" indent="-228600" eaLnBrk="1" hangingPunct="1"/>
            <a:r>
              <a:rPr lang="es-ES_tradnl" smtClean="0"/>
              <a:t>http://www.useit.com/alertbox/20020512.html</a:t>
            </a:r>
          </a:p>
          <a:p>
            <a:pPr marL="228600" indent="-228600" eaLnBrk="1" hangingPunct="1"/>
            <a:r>
              <a:rPr lang="es-ES_tradnl" smtClean="0"/>
              <a:t>Ver además su libro “</a:t>
            </a:r>
            <a:r>
              <a:rPr lang="es-ES" b="1" smtClean="0">
                <a:solidFill>
                  <a:srgbClr val="333399"/>
                </a:solidFill>
              </a:rPr>
              <a:t>Usabilidad de Páginas de Inicio. Análisis de 50 sitios web</a:t>
            </a:r>
            <a:r>
              <a:rPr lang="es-ES_tradnl" smtClean="0"/>
              <a:t>”</a:t>
            </a:r>
          </a:p>
          <a:p>
            <a:pPr marL="228600" indent="-228600" eaLnBrk="1" hangingPunct="1"/>
            <a:r>
              <a:rPr lang="es-ES_tradnl" smtClean="0"/>
              <a:t>Para comprar en Español, ver </a:t>
            </a:r>
          </a:p>
          <a:p>
            <a:pPr marL="228600" indent="-228600" eaLnBrk="1" hangingPunct="1"/>
            <a:r>
              <a:rPr lang="es-ES" sz="1000" smtClean="0"/>
              <a:t>http://www.inforpc.com/final.asp?ID=239&amp;sec=lib</a:t>
            </a:r>
            <a:endParaRPr lang="es-ES_tradnl" sz="1000" smtClean="0"/>
          </a:p>
          <a:p>
            <a:pPr marL="228600" indent="-228600" eaLnBrk="1" hangingPunct="1"/>
            <a:r>
              <a:rPr lang="es-ES_tradnl" smtClean="0"/>
              <a:t>En inglés, ver:</a:t>
            </a:r>
          </a:p>
          <a:p>
            <a:pPr marL="228600" indent="-228600" eaLnBrk="1" hangingPunct="1"/>
            <a:r>
              <a:rPr lang="es-ES" sz="1000" smtClean="0"/>
              <a:t>http://www.amazon.com/exec/obidos/ASIN/073571102X/ref%3Dnosim/useitcomusablein/002-9147639-6965669</a:t>
            </a:r>
            <a:endParaRPr lang="es-ES_tradnl" sz="1000" smtClean="0"/>
          </a:p>
          <a:p>
            <a:pPr marL="228600" indent="-228600" eaLnBrk="1" hangingPunct="1">
              <a:buFontTx/>
              <a:buChar char="•"/>
            </a:pPr>
            <a:r>
              <a:rPr lang="es-ES_tradnl" smtClean="0"/>
              <a:t>Usabilidad según Steve Outing</a:t>
            </a:r>
          </a:p>
          <a:p>
            <a:pPr marL="228600" indent="-228600" eaLnBrk="1" hangingPunct="1"/>
            <a:r>
              <a:rPr lang="es-ES" smtClean="0"/>
              <a:t>http://www.editorandpublisher.com/editorandpublisher/features_columns/article_display.jsp?vnu_content_id=1513785</a:t>
            </a:r>
          </a:p>
          <a:p>
            <a:pPr marL="228600" indent="-228600"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82787C81-368D-4F91-B26C-45EF6E80DE66}" type="slidenum">
              <a:rPr lang="es-ES" smtClean="0"/>
              <a:pPr/>
              <a:t>14</a:t>
            </a:fld>
            <a:endParaRPr lang="es-ES" smtClean="0"/>
          </a:p>
        </p:txBody>
      </p:sp>
      <p:sp>
        <p:nvSpPr>
          <p:cNvPr id="53251" name="Rectangle 2"/>
          <p:cNvSpPr>
            <a:spLocks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r>
              <a:rPr lang="es-ES_tradnl" smtClean="0"/>
              <a:t>Principal Libro: Don’t Make me Think</a:t>
            </a:r>
          </a:p>
          <a:p>
            <a:pPr eaLnBrk="1" hangingPunct="1"/>
            <a:r>
              <a:rPr lang="es-ES" smtClean="0"/>
              <a:t>http://www.amazon.com/exec/obidos/ASIN/0789723107/ref=pd_bxgy_text_1/002-9147639-6965669</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5606EF8C-40A8-4655-9159-8EDFBBD8C768}" type="slidenum">
              <a:rPr lang="es-ES" smtClean="0"/>
              <a:pPr/>
              <a:t>15</a:t>
            </a:fld>
            <a:endParaRPr lang="es-ES" smtClean="0"/>
          </a:p>
        </p:txBody>
      </p:sp>
      <p:sp>
        <p:nvSpPr>
          <p:cNvPr id="54275" name="Rectangle 2"/>
          <p:cNvSpPr>
            <a:spLocks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r>
              <a:rPr lang="es-ES_tradnl" smtClean="0"/>
              <a:t>Más sobre el tema en</a:t>
            </a:r>
          </a:p>
          <a:p>
            <a:pPr eaLnBrk="1" hangingPunct="1"/>
            <a:r>
              <a:rPr lang="es-ES" smtClean="0"/>
              <a:t>http://www.oreillynet.com/pub/a/javascript/2003/05/13/iausability.html</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5874547-D439-4B58-BBD9-93ACD954F2FA}" type="slidenum">
              <a:rPr lang="es-ES" smtClean="0"/>
              <a:pPr/>
              <a:t>16</a:t>
            </a:fld>
            <a:endParaRPr lang="es-ES" smtClean="0"/>
          </a:p>
        </p:txBody>
      </p:sp>
      <p:sp>
        <p:nvSpPr>
          <p:cNvPr id="55299" name="Rectangle 2"/>
          <p:cNvSpPr>
            <a:spLocks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marL="228600" indent="-228600" eaLnBrk="1" hangingPunct="1"/>
            <a:r>
              <a:rPr lang="es-ES_tradnl" smtClean="0"/>
              <a:t>Sobre la Steve Krug, ver</a:t>
            </a:r>
          </a:p>
          <a:p>
            <a:pPr marL="228600" indent="-228600" eaLnBrk="1" hangingPunct="1"/>
            <a:r>
              <a:rPr lang="es-ES_tradnl" smtClean="0"/>
              <a:t>http://www.sensible.com/</a:t>
            </a:r>
          </a:p>
          <a:p>
            <a:pPr marL="228600" indent="-228600" eaLnBrk="1" hangingPunct="1"/>
            <a:endParaRPr lang="es-ES_tradnl" smtClean="0"/>
          </a:p>
          <a:p>
            <a:pPr marL="228600" indent="-228600" eaLnBrk="1" hangingPunct="1"/>
            <a:r>
              <a:rPr lang="es-ES_tradnl" smtClean="0"/>
              <a:t>Sobre los consejos de Krug:</a:t>
            </a:r>
          </a:p>
          <a:p>
            <a:pPr marL="228600" indent="-228600" eaLnBrk="1" hangingPunct="1"/>
            <a:endParaRPr lang="es-ES_tradnl" smtClean="0"/>
          </a:p>
          <a:p>
            <a:pPr marL="685800" lvl="1" indent="-228600" eaLnBrk="1" hangingPunct="1">
              <a:buFontTx/>
              <a:buChar char="–"/>
            </a:pPr>
            <a:r>
              <a:rPr lang="es-ES_tradnl" smtClean="0">
                <a:cs typeface="Times New Roman" pitchFamily="18" charset="0"/>
              </a:rPr>
              <a:t>No leemos: saltamos por el contenido: </a:t>
            </a:r>
            <a:r>
              <a:rPr lang="es-ES_tradnl" smtClean="0">
                <a:latin typeface="Verdana" pitchFamily="34" charset="0"/>
                <a:cs typeface="Times New Roman" pitchFamily="18" charset="0"/>
              </a:rPr>
              <a:t>“</a:t>
            </a:r>
            <a:r>
              <a:rPr lang="es-ES_tradnl" smtClean="0">
                <a:cs typeface="Times New Roman" pitchFamily="18" charset="0"/>
              </a:rPr>
              <a:t>saltar</a:t>
            </a:r>
            <a:r>
              <a:rPr lang="es-ES_tradnl" smtClean="0">
                <a:latin typeface="Verdana" pitchFamily="34" charset="0"/>
                <a:cs typeface="Times New Roman" pitchFamily="18" charset="0"/>
              </a:rPr>
              <a:t>”</a:t>
            </a:r>
            <a:r>
              <a:rPr lang="es-ES_tradnl" smtClean="0">
                <a:cs typeface="Times New Roman" pitchFamily="18" charset="0"/>
              </a:rPr>
              <a:t> es la traducci</a:t>
            </a:r>
            <a:r>
              <a:rPr lang="es-ES_tradnl" smtClean="0">
                <a:latin typeface="Verdana" pitchFamily="34" charset="0"/>
                <a:cs typeface="Times New Roman" pitchFamily="18" charset="0"/>
              </a:rPr>
              <a:t>ó</a:t>
            </a:r>
            <a:r>
              <a:rPr lang="es-ES_tradnl" smtClean="0">
                <a:cs typeface="Times New Roman" pitchFamily="18" charset="0"/>
              </a:rPr>
              <a:t>n libre del ingl</a:t>
            </a:r>
            <a:r>
              <a:rPr lang="es-ES_tradnl" smtClean="0">
                <a:latin typeface="Verdana" pitchFamily="34" charset="0"/>
                <a:cs typeface="Times New Roman" pitchFamily="18" charset="0"/>
              </a:rPr>
              <a:t>é</a:t>
            </a:r>
            <a:r>
              <a:rPr lang="es-ES_tradnl" smtClean="0">
                <a:cs typeface="Times New Roman" pitchFamily="18" charset="0"/>
              </a:rPr>
              <a:t>s </a:t>
            </a:r>
            <a:r>
              <a:rPr lang="es-ES_tradnl" smtClean="0">
                <a:latin typeface="Verdana" pitchFamily="34" charset="0"/>
                <a:cs typeface="Times New Roman" pitchFamily="18" charset="0"/>
              </a:rPr>
              <a:t>“</a:t>
            </a:r>
            <a:r>
              <a:rPr lang="es-ES_tradnl" smtClean="0">
                <a:cs typeface="Times New Roman" pitchFamily="18" charset="0"/>
              </a:rPr>
              <a:t>scan</a:t>
            </a:r>
            <a:r>
              <a:rPr lang="es-ES_tradnl" smtClean="0">
                <a:latin typeface="Verdana" pitchFamily="34" charset="0"/>
                <a:cs typeface="Times New Roman" pitchFamily="18" charset="0"/>
              </a:rPr>
              <a:t>”</a:t>
            </a:r>
            <a:r>
              <a:rPr lang="es-ES_tradnl" smtClean="0">
                <a:cs typeface="Times New Roman" pitchFamily="18" charset="0"/>
              </a:rPr>
              <a:t>, que se refiere a que el usuario no sigue una lectura consecutiva sino que va eligiendo los elementos m</a:t>
            </a:r>
            <a:r>
              <a:rPr lang="es-ES_tradnl" smtClean="0">
                <a:latin typeface="Verdana" pitchFamily="34" charset="0"/>
                <a:cs typeface="Times New Roman" pitchFamily="18" charset="0"/>
              </a:rPr>
              <a:t>á</a:t>
            </a:r>
            <a:r>
              <a:rPr lang="es-ES_tradnl" smtClean="0">
                <a:cs typeface="Times New Roman" pitchFamily="18" charset="0"/>
              </a:rPr>
              <a:t>s relevantes para mirarlos.</a:t>
            </a:r>
          </a:p>
          <a:p>
            <a:pPr marL="685800" lvl="1" indent="-228600" eaLnBrk="1" hangingPunct="1">
              <a:buFontTx/>
              <a:buChar char="–"/>
            </a:pPr>
            <a:r>
              <a:rPr lang="es-ES_tradnl" smtClean="0">
                <a:cs typeface="Times New Roman" pitchFamily="18" charset="0"/>
              </a:rPr>
              <a:t>Crear jerarqu</a:t>
            </a:r>
            <a:r>
              <a:rPr lang="es-ES_tradnl" smtClean="0">
                <a:latin typeface="Verdana" pitchFamily="34" charset="0"/>
                <a:cs typeface="Times New Roman" pitchFamily="18" charset="0"/>
              </a:rPr>
              <a:t>í</a:t>
            </a:r>
            <a:r>
              <a:rPr lang="es-ES_tradnl" smtClean="0">
                <a:cs typeface="Times New Roman" pitchFamily="18" charset="0"/>
              </a:rPr>
              <a:t>as visuales: habitualmente se consigue con diferentes tama</a:t>
            </a:r>
            <a:r>
              <a:rPr lang="es-ES_tradnl" smtClean="0">
                <a:latin typeface="Verdana" pitchFamily="34" charset="0"/>
                <a:cs typeface="Times New Roman" pitchFamily="18" charset="0"/>
              </a:rPr>
              <a:t>ñ</a:t>
            </a:r>
            <a:r>
              <a:rPr lang="es-ES_tradnl" smtClean="0">
                <a:cs typeface="Times New Roman" pitchFamily="18" charset="0"/>
              </a:rPr>
              <a:t>os de una misma familia de letras.</a:t>
            </a:r>
          </a:p>
          <a:p>
            <a:pPr marL="685800" lvl="1" indent="-228600" eaLnBrk="1" hangingPunct="1">
              <a:buFontTx/>
              <a:buChar char="–"/>
            </a:pPr>
            <a:r>
              <a:rPr lang="es-ES_tradnl" smtClean="0">
                <a:cs typeface="Times New Roman" pitchFamily="18" charset="0"/>
              </a:rPr>
              <a:t>Usar m</a:t>
            </a:r>
            <a:r>
              <a:rPr lang="es-ES_tradnl" smtClean="0">
                <a:latin typeface="Verdana" pitchFamily="34" charset="0"/>
                <a:cs typeface="Times New Roman" pitchFamily="18" charset="0"/>
              </a:rPr>
              <a:t>é</a:t>
            </a:r>
            <a:r>
              <a:rPr lang="es-ES_tradnl" smtClean="0">
                <a:cs typeface="Times New Roman" pitchFamily="18" charset="0"/>
              </a:rPr>
              <a:t>todos convencionales: las letras grandes son t</a:t>
            </a:r>
            <a:r>
              <a:rPr lang="es-ES_tradnl" smtClean="0">
                <a:latin typeface="Verdana" pitchFamily="34" charset="0"/>
                <a:cs typeface="Times New Roman" pitchFamily="18" charset="0"/>
              </a:rPr>
              <a:t>í</a:t>
            </a:r>
            <a:r>
              <a:rPr lang="es-ES_tradnl" smtClean="0">
                <a:cs typeface="Times New Roman" pitchFamily="18" charset="0"/>
              </a:rPr>
              <a:t>tulos; los botones son para hacer click sobre ellos; los pull-downs son para revisar listas, etc. La diferencia son las innovaciones que s</a:t>
            </a:r>
            <a:r>
              <a:rPr lang="es-ES_tradnl" smtClean="0">
                <a:latin typeface="Verdana" pitchFamily="34" charset="0"/>
                <a:cs typeface="Times New Roman" pitchFamily="18" charset="0"/>
              </a:rPr>
              <a:t>ó</a:t>
            </a:r>
            <a:r>
              <a:rPr lang="es-ES_tradnl" smtClean="0">
                <a:cs typeface="Times New Roman" pitchFamily="18" charset="0"/>
              </a:rPr>
              <a:t>lo hay que imponerlas si mejoran sustancialmente a las convenciones.</a:t>
            </a:r>
          </a:p>
          <a:p>
            <a:pPr marL="685800" lvl="1" indent="-228600" eaLnBrk="1" hangingPunct="1">
              <a:buFontTx/>
              <a:buChar char="–"/>
            </a:pPr>
            <a:r>
              <a:rPr lang="es-ES_tradnl" smtClean="0">
                <a:cs typeface="Times New Roman" pitchFamily="18" charset="0"/>
              </a:rPr>
              <a:t>Usar signos visibles de navegaci</a:t>
            </a:r>
            <a:r>
              <a:rPr lang="es-ES_tradnl" smtClean="0">
                <a:latin typeface="Verdana" pitchFamily="34" charset="0"/>
                <a:cs typeface="Times New Roman" pitchFamily="18" charset="0"/>
              </a:rPr>
              <a:t>ó</a:t>
            </a:r>
            <a:r>
              <a:rPr lang="es-ES_tradnl" smtClean="0">
                <a:cs typeface="Times New Roman" pitchFamily="18" charset="0"/>
              </a:rPr>
              <a:t>n: son pistas gr</a:t>
            </a:r>
            <a:r>
              <a:rPr lang="es-ES_tradnl" smtClean="0">
                <a:latin typeface="Verdana" pitchFamily="34" charset="0"/>
                <a:cs typeface="Times New Roman" pitchFamily="18" charset="0"/>
              </a:rPr>
              <a:t>á</a:t>
            </a:r>
            <a:r>
              <a:rPr lang="es-ES_tradnl" smtClean="0">
                <a:cs typeface="Times New Roman" pitchFamily="18" charset="0"/>
              </a:rPr>
              <a:t>ficas que indican por d</a:t>
            </a:r>
            <a:r>
              <a:rPr lang="es-ES_tradnl" smtClean="0">
                <a:latin typeface="Verdana" pitchFamily="34" charset="0"/>
                <a:cs typeface="Times New Roman" pitchFamily="18" charset="0"/>
              </a:rPr>
              <a:t>ó</a:t>
            </a:r>
            <a:r>
              <a:rPr lang="es-ES_tradnl" smtClean="0">
                <a:cs typeface="Times New Roman" pitchFamily="18" charset="0"/>
              </a:rPr>
              <a:t>nde anda el usuario y hacia d</a:t>
            </a:r>
            <a:r>
              <a:rPr lang="es-ES_tradnl" smtClean="0">
                <a:latin typeface="Verdana" pitchFamily="34" charset="0"/>
                <a:cs typeface="Times New Roman" pitchFamily="18" charset="0"/>
              </a:rPr>
              <a:t>ó</a:t>
            </a:r>
            <a:r>
              <a:rPr lang="es-ES_tradnl" smtClean="0">
                <a:cs typeface="Times New Roman" pitchFamily="18" charset="0"/>
              </a:rPr>
              <a:t>nde se dirige</a:t>
            </a:r>
          </a:p>
          <a:p>
            <a:pPr marL="685800" lvl="1" indent="-228600" eaLnBrk="1" hangingPunct="1">
              <a:buFontTx/>
              <a:buChar char="–"/>
            </a:pPr>
            <a:r>
              <a:rPr lang="es-ES_tradnl" smtClean="0">
                <a:cs typeface="Times New Roman" pitchFamily="18" charset="0"/>
              </a:rPr>
              <a:t>Crear </a:t>
            </a:r>
            <a:r>
              <a:rPr lang="es-ES_tradnl" smtClean="0">
                <a:latin typeface="Verdana" pitchFamily="34" charset="0"/>
                <a:cs typeface="Times New Roman" pitchFamily="18" charset="0"/>
              </a:rPr>
              <a:t>á</a:t>
            </a:r>
            <a:r>
              <a:rPr lang="es-ES_tradnl" smtClean="0">
                <a:cs typeface="Times New Roman" pitchFamily="18" charset="0"/>
              </a:rPr>
              <a:t>reas bien definidas: permiten que el usuario decida r</a:t>
            </a:r>
            <a:r>
              <a:rPr lang="es-ES_tradnl" smtClean="0">
                <a:latin typeface="Verdana" pitchFamily="34" charset="0"/>
                <a:cs typeface="Times New Roman" pitchFamily="18" charset="0"/>
              </a:rPr>
              <a:t>á</a:t>
            </a:r>
            <a:r>
              <a:rPr lang="es-ES_tradnl" smtClean="0">
                <a:cs typeface="Times New Roman" pitchFamily="18" charset="0"/>
              </a:rPr>
              <a:t>pidamente y de una sola ojeada.</a:t>
            </a:r>
          </a:p>
          <a:p>
            <a:pPr marL="685800" lvl="1" indent="-228600" eaLnBrk="1" hangingPunct="1">
              <a:buFontTx/>
              <a:buChar char="–"/>
            </a:pPr>
            <a:r>
              <a:rPr lang="es-ES_tradnl" smtClean="0">
                <a:cs typeface="Times New Roman" pitchFamily="18" charset="0"/>
              </a:rPr>
              <a:t>Hacer obvio lo que es </a:t>
            </a:r>
            <a:r>
              <a:rPr lang="es-ES_tradnl" smtClean="0">
                <a:latin typeface="Verdana" pitchFamily="34" charset="0"/>
                <a:cs typeface="Times New Roman" pitchFamily="18" charset="0"/>
              </a:rPr>
              <a:t>“</a:t>
            </a:r>
            <a:r>
              <a:rPr lang="es-ES_tradnl" smtClean="0">
                <a:cs typeface="Times New Roman" pitchFamily="18" charset="0"/>
              </a:rPr>
              <a:t>clickeable</a:t>
            </a:r>
            <a:r>
              <a:rPr lang="es-ES_tradnl" smtClean="0">
                <a:latin typeface="Verdana" pitchFamily="34" charset="0"/>
                <a:cs typeface="Times New Roman" pitchFamily="18" charset="0"/>
              </a:rPr>
              <a:t>”</a:t>
            </a:r>
            <a:r>
              <a:rPr lang="es-ES_tradnl" smtClean="0">
                <a:cs typeface="Times New Roman" pitchFamily="18" charset="0"/>
              </a:rPr>
              <a:t>: por ejemplo, en lugar de un gr</a:t>
            </a:r>
            <a:r>
              <a:rPr lang="es-ES_tradnl" smtClean="0">
                <a:latin typeface="Verdana" pitchFamily="34" charset="0"/>
                <a:cs typeface="Times New Roman" pitchFamily="18" charset="0"/>
              </a:rPr>
              <a:t>á</a:t>
            </a:r>
            <a:r>
              <a:rPr lang="es-ES_tradnl" smtClean="0">
                <a:cs typeface="Times New Roman" pitchFamily="18" charset="0"/>
              </a:rPr>
              <a:t>fico, es mejor un link subrayado de texto.</a:t>
            </a:r>
          </a:p>
          <a:p>
            <a:pPr marL="685800" lvl="1" indent="-228600" eaLnBrk="1" hangingPunct="1">
              <a:buFontTx/>
              <a:buChar char="–"/>
            </a:pPr>
            <a:r>
              <a:rPr lang="es-ES_tradnl" smtClean="0">
                <a:cs typeface="Times New Roman" pitchFamily="18" charset="0"/>
              </a:rPr>
              <a:t>Minimizar el ruido: es decir, dejar de lado los elementos que son distractivos.</a:t>
            </a:r>
          </a:p>
          <a:p>
            <a:pPr marL="685800" lvl="1" indent="-228600" eaLnBrk="1" hangingPunct="1">
              <a:buFontTx/>
              <a:buChar char="–"/>
            </a:pPr>
            <a:r>
              <a:rPr lang="es-ES_tradnl" smtClean="0">
                <a:cs typeface="Times New Roman" pitchFamily="18" charset="0"/>
              </a:rPr>
              <a:t>Escribir lo justo: y necesario. No poner m</a:t>
            </a:r>
            <a:r>
              <a:rPr lang="es-ES_tradnl" smtClean="0">
                <a:latin typeface="Verdana" pitchFamily="34" charset="0"/>
                <a:cs typeface="Times New Roman" pitchFamily="18" charset="0"/>
              </a:rPr>
              <a:t>á</a:t>
            </a:r>
            <a:r>
              <a:rPr lang="es-ES_tradnl" smtClean="0">
                <a:cs typeface="Times New Roman" pitchFamily="18" charset="0"/>
              </a:rPr>
              <a:t>s palabras que las adecuadas para expresar una idea.</a:t>
            </a:r>
            <a:endParaRPr lang="es-ES_tradn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C03BC930-15C7-45AD-90AD-CEDD2574D9D2}" type="slidenum">
              <a:rPr lang="es-ES" smtClean="0"/>
              <a:pPr/>
              <a:t>17</a:t>
            </a:fld>
            <a:endParaRPr lang="es-ES" smtClean="0"/>
          </a:p>
        </p:txBody>
      </p:sp>
      <p:sp>
        <p:nvSpPr>
          <p:cNvPr id="56323" name="Rectangle 2"/>
          <p:cNvSpPr>
            <a:spLocks noChangeArrowheads="1" noTextEdit="1"/>
          </p:cNvSpPr>
          <p:nvPr>
            <p:ph type="sldImg"/>
          </p:nvPr>
        </p:nvSpPr>
        <p:spPr>
          <a:ln/>
        </p:spPr>
      </p:sp>
      <p:sp>
        <p:nvSpPr>
          <p:cNvPr id="56324" name="Rectangle 3"/>
          <p:cNvSpPr>
            <a:spLocks noGrp="1" noChangeArrowheads="1"/>
          </p:cNvSpPr>
          <p:nvPr>
            <p:ph type="body" idx="1"/>
          </p:nvPr>
        </p:nvSpPr>
        <p:spPr>
          <a:noFill/>
          <a:ln/>
        </p:spPr>
        <p:txBody>
          <a:bodyPr lIns="91438" tIns="45719" rIns="91438" bIns="45719"/>
          <a:lstStyle/>
          <a:p>
            <a:pPr eaLnBrk="1" hangingPunct="1"/>
            <a:r>
              <a:rPr lang="es-ES_tradnl" smtClean="0"/>
              <a:t>Más sobre el tema en</a:t>
            </a:r>
          </a:p>
          <a:p>
            <a:pPr eaLnBrk="1" hangingPunct="1"/>
            <a:r>
              <a:rPr lang="es-ES" smtClean="0"/>
              <a:t>http://www.oreillynet.com/pub/a/javascript/2003/05/13/iausability.html</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0BEB1DC9-B438-4F60-974C-B4A43856587F}" type="slidenum">
              <a:rPr lang="es-ES" smtClean="0"/>
              <a:pPr/>
              <a:t>18</a:t>
            </a:fld>
            <a:endParaRPr lang="es-ES" smtClean="0"/>
          </a:p>
        </p:txBody>
      </p:sp>
      <p:sp>
        <p:nvSpPr>
          <p:cNvPr id="57347" name="Rectangle 2"/>
          <p:cNvSpPr>
            <a:spLocks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2627546E-6F35-4032-9C3C-5DF304F89AA5}" type="slidenum">
              <a:rPr lang="es-ES" smtClean="0"/>
              <a:pPr/>
              <a:t>19</a:t>
            </a:fld>
            <a:endParaRPr lang="es-ES" smtClean="0"/>
          </a:p>
        </p:txBody>
      </p:sp>
      <p:sp>
        <p:nvSpPr>
          <p:cNvPr id="58371" name="Rectangle 2"/>
          <p:cNvSpPr>
            <a:spLocks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r>
              <a:rPr lang="es-ES" smtClean="0"/>
              <a:t>Más información de la metodología de Cooper en:</a:t>
            </a:r>
          </a:p>
          <a:p>
            <a:pPr eaLnBrk="1" hangingPunct="1"/>
            <a:r>
              <a:rPr lang="es-ES" smtClean="0"/>
              <a:t>http://www.cooper.com/content/why_cooper/powerful_personas.asp</a:t>
            </a:r>
          </a:p>
          <a:p>
            <a:pPr eaLnBrk="1" hangingPunct="1"/>
            <a:endParaRPr lang="es-ES" smtClean="0"/>
          </a:p>
          <a:p>
            <a:pPr eaLnBrk="1" hangingPunct="1"/>
            <a:r>
              <a:rPr lang="es-ES" smtClean="0"/>
              <a:t>Alan Cooper es,. Además, un coleccionistas de homónimos:</a:t>
            </a:r>
          </a:p>
          <a:p>
            <a:pPr eaLnBrk="1" hangingPunct="1"/>
            <a:r>
              <a:rPr lang="es-ES" smtClean="0"/>
              <a:t>http://www.cooper.com/alan/homonym.html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588FEF95-D41A-4490-A796-B9C6D70D784C}" type="slidenum">
              <a:rPr lang="es-ES" smtClean="0"/>
              <a:pPr/>
              <a:t>2</a:t>
            </a:fld>
            <a:endParaRPr lang="es-ES" smtClean="0"/>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s-ES" smtClean="0"/>
              <a:t>Más información en:</a:t>
            </a:r>
          </a:p>
          <a:p>
            <a:pPr eaLnBrk="1" hangingPunct="1"/>
            <a:r>
              <a:rPr lang="es-ES" smtClean="0"/>
              <a:t>http://usability.gov/basics/index.html#definition</a:t>
            </a:r>
          </a:p>
          <a:p>
            <a:pPr eaLnBrk="1" hangingPunct="1"/>
            <a:r>
              <a:rPr lang="es-ES" smtClean="0"/>
              <a:t>http://www.usabilityfirst.com/intro/index.txl</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0A22A651-4450-4607-906F-5F5DA534887E}" type="slidenum">
              <a:rPr lang="es-ES" smtClean="0"/>
              <a:pPr/>
              <a:t>20</a:t>
            </a:fld>
            <a:endParaRPr lang="es-ES" smtClean="0"/>
          </a:p>
        </p:txBody>
      </p:sp>
      <p:sp>
        <p:nvSpPr>
          <p:cNvPr id="59395" name="Rectangle 2"/>
          <p:cNvSpPr>
            <a:spLocks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r>
              <a:rPr lang="es-ES" smtClean="0"/>
              <a:t>La elección de las personas se hace revisando algunas de las siguientes variables:</a:t>
            </a:r>
          </a:p>
          <a:p>
            <a:pPr eaLnBrk="1" hangingPunct="1"/>
            <a:r>
              <a:rPr lang="es-ES" smtClean="0"/>
              <a:t>• Variables Demográficas: Edad, sexo, nacionalidad.</a:t>
            </a:r>
          </a:p>
          <a:p>
            <a:pPr eaLnBrk="1" hangingPunct="1"/>
            <a:r>
              <a:rPr lang="es-ES" smtClean="0"/>
              <a:t>• Variables Socio-Económicas: ingreso, ocupación, educación, nivel socioeconómico.</a:t>
            </a:r>
          </a:p>
          <a:p>
            <a:pPr eaLnBrk="1" hangingPunct="1"/>
            <a:r>
              <a:rPr lang="es-ES" smtClean="0"/>
              <a:t>• Variables Psicográficas: Personalidad, estilos de vida, intereses, gustos,inquietudes, opiniones, valores.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D7320DD3-8A7D-46D6-AF5B-FC892EAF1B7F}" type="slidenum">
              <a:rPr lang="es-ES" smtClean="0"/>
              <a:pPr/>
              <a:t>21</a:t>
            </a:fld>
            <a:endParaRPr lang="es-ES" smtClean="0"/>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r>
              <a:rPr lang="es-ES" smtClean="0"/>
              <a:t>La elección de las personas se hace revisando algunas de las siguientes variables:</a:t>
            </a:r>
          </a:p>
          <a:p>
            <a:pPr eaLnBrk="1" hangingPunct="1"/>
            <a:r>
              <a:rPr lang="es-ES" smtClean="0"/>
              <a:t>• Variables Demográficas: Edad, sexo, nacionalidad.</a:t>
            </a:r>
          </a:p>
          <a:p>
            <a:pPr eaLnBrk="1" hangingPunct="1"/>
            <a:r>
              <a:rPr lang="es-ES" smtClean="0"/>
              <a:t>• Variables Socio-Económicas: ingreso, ocupación, educación, nivel socioeconómico.</a:t>
            </a:r>
          </a:p>
          <a:p>
            <a:pPr eaLnBrk="1" hangingPunct="1"/>
            <a:r>
              <a:rPr lang="es-ES" smtClean="0"/>
              <a:t>• Variables Psicográficas: Personalidad, estilos de vida, intereses, gustos,inquietudes, opiniones, valores.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B57961CF-F619-4C08-8271-741BB605A261}" type="slidenum">
              <a:rPr lang="es-ES" smtClean="0"/>
              <a:pPr/>
              <a:t>22</a:t>
            </a:fld>
            <a:endParaRPr lang="es-ES" smtClean="0"/>
          </a:p>
        </p:txBody>
      </p:sp>
      <p:sp>
        <p:nvSpPr>
          <p:cNvPr id="61443" name="Rectangle 2"/>
          <p:cNvSpPr>
            <a:spLocks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C5FD56F9-7996-4DB6-992B-CFF018B72FA8}" type="slidenum">
              <a:rPr lang="es-ES" smtClean="0"/>
              <a:pPr/>
              <a:t>23</a:t>
            </a:fld>
            <a:endParaRPr lang="es-ES" smtClean="0"/>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r>
              <a:rPr lang="es-ES" smtClean="0"/>
              <a:t>La imagen muestra las instalaciones usadas por Microsoft para hacer tests de usabilidad de sus productos.</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ECDD0BE-5869-4FF7-84DE-36AD86437F2D}" type="slidenum">
              <a:rPr lang="es-ES" smtClean="0"/>
              <a:pPr/>
              <a:t>24</a:t>
            </a:fld>
            <a:endParaRPr lang="es-ES" smtClean="0"/>
          </a:p>
        </p:txBody>
      </p:sp>
      <p:sp>
        <p:nvSpPr>
          <p:cNvPr id="63491" name="Rectangle 2"/>
          <p:cNvSpPr>
            <a:spLocks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1C21AD6-3754-4241-8FE9-B5CE1C722B01}" type="slidenum">
              <a:rPr lang="es-ES" smtClean="0"/>
              <a:pPr/>
              <a:t>25</a:t>
            </a:fld>
            <a:endParaRPr lang="es-ES" smtClean="0"/>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r>
              <a:rPr lang="es-ES" smtClean="0"/>
              <a:t>Los planteamientos de ambos fueron extraídos de</a:t>
            </a:r>
          </a:p>
          <a:p>
            <a:pPr eaLnBrk="1" hangingPunct="1"/>
            <a:r>
              <a:rPr lang="es-ES" smtClean="0"/>
              <a:t>Nielsen:</a:t>
            </a:r>
          </a:p>
          <a:p>
            <a:pPr eaLnBrk="1" hangingPunct="1"/>
            <a:r>
              <a:rPr lang="es-ES" smtClean="0"/>
              <a:t>Columna Alertbox, Marzo 2000 (en http://www.useit.com)</a:t>
            </a:r>
          </a:p>
          <a:p>
            <a:pPr eaLnBrk="1" hangingPunct="1"/>
            <a:r>
              <a:rPr lang="es-ES" smtClean="0"/>
              <a:t>“Why You Only Need to Test with 5 Users”</a:t>
            </a:r>
          </a:p>
          <a:p>
            <a:pPr eaLnBrk="1" hangingPunct="1"/>
            <a:endParaRPr lang="es-ES" smtClean="0"/>
          </a:p>
          <a:p>
            <a:pPr eaLnBrk="1" hangingPunct="1"/>
            <a:r>
              <a:rPr lang="es-ES" smtClean="0"/>
              <a:t>Krug</a:t>
            </a:r>
          </a:p>
          <a:p>
            <a:pPr eaLnBrk="1" hangingPunct="1"/>
            <a:r>
              <a:rPr lang="es-ES" smtClean="0"/>
              <a:t>Página 146, Capítulo 9 del libro “Don’t Make me Think”.</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FB318E3-111B-41CD-B508-EDA9C2CA95F3}" type="slidenum">
              <a:rPr lang="es-ES" smtClean="0"/>
              <a:pPr/>
              <a:t>26</a:t>
            </a:fld>
            <a:endParaRPr lang="es-ES" smtClean="0"/>
          </a:p>
        </p:txBody>
      </p:sp>
      <p:sp>
        <p:nvSpPr>
          <p:cNvPr id="65539" name="Rectangle 2"/>
          <p:cNvSpPr>
            <a:spLocks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r>
              <a:rPr lang="es-ES" smtClean="0"/>
              <a:t>Los planteamientos de Nielsen fueron extraídos de:</a:t>
            </a:r>
          </a:p>
          <a:p>
            <a:pPr eaLnBrk="1" hangingPunct="1"/>
            <a:r>
              <a:rPr lang="es-ES" smtClean="0"/>
              <a:t>http://www.useit.com/alertbox/20000319.html</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640591F2-6887-4315-B592-300B864C8D00}" type="slidenum">
              <a:rPr lang="es-ES" smtClean="0"/>
              <a:pPr/>
              <a:t>27</a:t>
            </a:fld>
            <a:endParaRPr lang="es-ES" smtClean="0"/>
          </a:p>
        </p:txBody>
      </p:sp>
      <p:sp>
        <p:nvSpPr>
          <p:cNvPr id="66563" name="Rectangle 2"/>
          <p:cNvSpPr>
            <a:spLocks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5B59C418-D890-44B5-AC34-376A6C554A7A}" type="slidenum">
              <a:rPr lang="es-ES" smtClean="0"/>
              <a:pPr/>
              <a:t>28</a:t>
            </a:fld>
            <a:endParaRPr lang="es-ES" smtClean="0"/>
          </a:p>
        </p:txBody>
      </p:sp>
      <p:sp>
        <p:nvSpPr>
          <p:cNvPr id="67587" name="Rectangle 2"/>
          <p:cNvSpPr>
            <a:spLocks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algn="ctr" eaLnBrk="1" hangingPunct="1"/>
            <a:r>
              <a:rPr lang="es-ES" b="1" smtClean="0">
                <a:latin typeface="Georgia" pitchFamily="18" charset="0"/>
              </a:rPr>
              <a:t>Common usability mistakes</a:t>
            </a:r>
          </a:p>
          <a:p>
            <a:pPr eaLnBrk="1" hangingPunct="1"/>
            <a:r>
              <a:rPr lang="es-ES" smtClean="0">
                <a:latin typeface="Georgia" pitchFamily="18" charset="0"/>
              </a:rPr>
              <a:t>These are just some of the things you will come across that help to alienate visitors from a commercial site (home pages or pure entertainment sites can be excused some, but not all, of these). We start with the simple and technical (things that any competent web developer should check for), and move on to the complicated and more abstract (things that a web architect and/or usability expert would be more likely to know about, or that can only be discovered by user testing). Can you say, hand on heart, that none of these apply to your site?</a:t>
            </a:r>
          </a:p>
          <a:p>
            <a:pPr algn="ctr" eaLnBrk="1" hangingPunct="1"/>
            <a:r>
              <a:rPr lang="es-ES" smtClean="0">
                <a:latin typeface="Georgia" pitchFamily="18" charset="0"/>
                <a:hlinkClick r:id="" action="ppaction://noaction" tooltip="go to 'downright errors' on this page"/>
              </a:rPr>
              <a:t>technical errors</a:t>
            </a:r>
            <a:r>
              <a:rPr lang="es-ES" smtClean="0">
                <a:latin typeface="Georgia" pitchFamily="18" charset="0"/>
              </a:rPr>
              <a:t> | </a:t>
            </a:r>
            <a:r>
              <a:rPr lang="es-ES" smtClean="0">
                <a:latin typeface="Georgia" pitchFamily="18" charset="0"/>
                <a:hlinkClick r:id="" action="ppaction://noaction" tooltip="go to 'annoying or inaccessible page design' on this page"/>
              </a:rPr>
              <a:t>page design problems</a:t>
            </a:r>
            <a:r>
              <a:rPr lang="es-ES" smtClean="0">
                <a:latin typeface="Georgia" pitchFamily="18" charset="0"/>
              </a:rPr>
              <a:t> | </a:t>
            </a:r>
            <a:r>
              <a:rPr lang="es-ES" smtClean="0">
                <a:latin typeface="Georgia" pitchFamily="18" charset="0"/>
                <a:hlinkClick r:id="" action="ppaction://noaction" tooltip="go to 'search engine problems' on this page"/>
              </a:rPr>
              <a:t>search engine problems</a:t>
            </a:r>
            <a:r>
              <a:rPr lang="es-ES" smtClean="0">
                <a:latin typeface="Georgia" pitchFamily="18" charset="0"/>
              </a:rPr>
              <a:t> | </a:t>
            </a:r>
            <a:r>
              <a:rPr lang="es-ES" smtClean="0">
                <a:latin typeface="Georgia" pitchFamily="18" charset="0"/>
                <a:hlinkClick r:id="" action="ppaction://noaction" tooltip="go to 'informationn architecture problems' on this page"/>
              </a:rPr>
              <a:t>information problems</a:t>
            </a:r>
            <a:r>
              <a:rPr lang="es-ES" smtClean="0">
                <a:latin typeface="Georgia" pitchFamily="18" charset="0"/>
              </a:rPr>
              <a:t> | </a:t>
            </a:r>
            <a:r>
              <a:rPr lang="es-ES" smtClean="0">
                <a:latin typeface="Georgia" pitchFamily="18" charset="0"/>
                <a:hlinkClick r:id="" action="ppaction://noaction" tooltip="go to 'e-commerce problems' on this page"/>
              </a:rPr>
              <a:t>e-commerce problems</a:t>
            </a:r>
            <a:endParaRPr lang="es-ES" smtClean="0">
              <a:latin typeface="Georgia" pitchFamily="18" charset="0"/>
            </a:endParaRPr>
          </a:p>
          <a:p>
            <a:pPr eaLnBrk="1" hangingPunct="1"/>
            <a:endParaRPr lang="es-ES" smtClean="0"/>
          </a:p>
          <a:p>
            <a:pPr eaLnBrk="1" hangingPunct="1"/>
            <a:r>
              <a:rPr lang="es-ES" smtClean="0"/>
              <a:t>http://siteusability.com/mistakes.html</a:t>
            </a:r>
          </a:p>
          <a:p>
            <a:pPr eaLnBrk="1" hangingPunct="1"/>
            <a:endParaRPr lang="es-E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3DFA8526-39E6-4472-A162-990D9E128C18}" type="slidenum">
              <a:rPr lang="es-ES" smtClean="0"/>
              <a:pPr/>
              <a:t>29</a:t>
            </a:fld>
            <a:endParaRPr lang="es-ES" smtClean="0"/>
          </a:p>
        </p:txBody>
      </p:sp>
      <p:sp>
        <p:nvSpPr>
          <p:cNvPr id="68611" name="Rectangle 2"/>
          <p:cNvSpPr>
            <a:spLocks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algn="ctr" eaLnBrk="1" hangingPunct="1"/>
            <a:r>
              <a:rPr lang="es-ES" b="1" smtClean="0">
                <a:latin typeface="Georgia" pitchFamily="18" charset="0"/>
              </a:rPr>
              <a:t>Downright errors:</a:t>
            </a:r>
          </a:p>
          <a:p>
            <a:pPr eaLnBrk="1" hangingPunct="1">
              <a:buFontTx/>
              <a:buChar char="•"/>
            </a:pPr>
            <a:r>
              <a:rPr lang="es-ES" smtClean="0">
                <a:latin typeface="Georgia" pitchFamily="18" charset="0"/>
              </a:rPr>
              <a:t>Broken links or missing images. </a:t>
            </a:r>
          </a:p>
          <a:p>
            <a:pPr eaLnBrk="1" hangingPunct="1">
              <a:buFontTx/>
              <a:buChar char="•"/>
            </a:pPr>
            <a:r>
              <a:rPr lang="es-ES" smtClean="0">
                <a:latin typeface="Georgia" pitchFamily="18" charset="0"/>
              </a:rPr>
              <a:t>Firewall errors, server cannot be contacted, directory browsing not allowed (or even worse, allowed?). </a:t>
            </a:r>
          </a:p>
          <a:p>
            <a:pPr eaLnBrk="1" hangingPunct="1">
              <a:buFontTx/>
              <a:buChar char="•"/>
            </a:pPr>
            <a:r>
              <a:rPr lang="es-ES" smtClean="0">
                <a:latin typeface="Georgia" pitchFamily="18" charset="0"/>
              </a:rPr>
              <a:t>Scripting errors that pop up an error message, make the page unusable, or write strings of gibberish amongst the text. HTML coding errors that mean the page doesn't display properly, or at all. </a:t>
            </a:r>
          </a:p>
          <a:p>
            <a:pPr eaLnBrk="1" hangingPunct="1">
              <a:buFontTx/>
              <a:buChar char="•"/>
            </a:pPr>
            <a:endParaRPr lang="es-ES" smtClean="0">
              <a:latin typeface="Georgia" pitchFamily="18" charset="0"/>
            </a:endParaRPr>
          </a:p>
          <a:p>
            <a:pPr eaLnBrk="1" hangingPunct="1">
              <a:buFontTx/>
              <a:buChar char="•"/>
            </a:pPr>
            <a:r>
              <a:rPr lang="es-ES" smtClean="0"/>
              <a:t>http://siteusability.com/mistakes.html</a:t>
            </a:r>
          </a:p>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444B8B72-C081-4EBE-ACC6-6B816D7DF9ED}" type="slidenum">
              <a:rPr lang="es-ES" smtClean="0"/>
              <a:pPr/>
              <a:t>3</a:t>
            </a:fld>
            <a:endParaRPr lang="es-ES" smtClean="0"/>
          </a:p>
        </p:txBody>
      </p:sp>
      <p:sp>
        <p:nvSpPr>
          <p:cNvPr id="41987" name="Rectangle 2"/>
          <p:cNvSpPr>
            <a:spLocks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r>
              <a:rPr lang="es-ES" smtClean="0"/>
              <a:t>Morville: Para mi, el diseño de experiencias de usuario es un gran panal: un espacio dinámico y multi-dimensional donde hay suficiente espacio para crear cajas nuevas y dibujar flechas nuevas, por lo menos por los próximos diez años. </a:t>
            </a:r>
          </a:p>
          <a:p>
            <a:pPr eaLnBrk="1" hangingPunct="1"/>
            <a:r>
              <a:rPr lang="es-ES" smtClean="0"/>
              <a:t>Original: http://semanticstudios.com/publications/semantics/000029.php</a:t>
            </a:r>
          </a:p>
          <a:p>
            <a:pPr eaLnBrk="1" hangingPunct="1"/>
            <a:endParaRPr lang="es-ES" smtClean="0"/>
          </a:p>
          <a:p>
            <a:pPr eaLnBrk="1" hangingPunct="1"/>
            <a:r>
              <a:rPr lang="es-ES" smtClean="0"/>
              <a:t>Útil. Como practicantes, no podemos estar satisfechos con colorear dentro de las líneas dibujadas por gerentes. Debemos tener la valentía y creatividad para preguntar si nuestros productos y sistemas son útiles, y aplicar nuestro profundo conocimiento de la materia y medio para definir soluciones innovadoras que son más útiles. </a:t>
            </a:r>
          </a:p>
          <a:p>
            <a:pPr eaLnBrk="1" hangingPunct="1"/>
            <a:r>
              <a:rPr lang="es-ES" smtClean="0"/>
              <a:t>Usable. La facilidad de uso sigue siendo un aspecto fundamental. Sin embargo, los métodos centrados en el diseño de interfaces y las perspectivas de la interacción humano-computador no aplican a todas las dimensiones del diseño Web. En resumen, la usabilidad es necesaria pero no es suficiente. </a:t>
            </a:r>
          </a:p>
          <a:p>
            <a:pPr eaLnBrk="1" hangingPunct="1"/>
            <a:r>
              <a:rPr lang="es-ES" smtClean="0"/>
              <a:t>Deseable. Nuestra búsqueda de eficiencia debe ser balanceada con una apreciación del poder y valor de la imagen, identidad, marca y otros valores del diseño emocional. </a:t>
            </a:r>
          </a:p>
          <a:p>
            <a:pPr eaLnBrk="1" hangingPunct="1"/>
            <a:r>
              <a:rPr lang="es-ES" smtClean="0"/>
              <a:t>Encontrable. Debemos luchar por diseñar sitios Web navegables y objetos localizables, para que los usuarios puedan encontrar lo que necesitan. </a:t>
            </a:r>
          </a:p>
          <a:p>
            <a:pPr eaLnBrk="1" hangingPunct="1"/>
            <a:r>
              <a:rPr lang="es-ES" smtClean="0"/>
              <a:t>Accesible. Al igual que nuestros edificios cuentan con elevadores y rampas, nuestros sitios Web deben ser asequibles a las personas con discapacidades (más de 10% de la población). Hoy día es buen negocio y es la alternativa correcta desde el punto de vista ético. Eventualmente, va a ser un requisito legal. </a:t>
            </a:r>
          </a:p>
          <a:p>
            <a:pPr eaLnBrk="1" hangingPunct="1"/>
            <a:r>
              <a:rPr lang="es-ES" smtClean="0"/>
              <a:t>Creíble. Gracias al Proyecto de Credibilidad Web, hemos comenzado a comprender cuáles elementos de diseño afectan la confianza que nos tienen los usuarios y si creen lo que les decimos. </a:t>
            </a:r>
          </a:p>
          <a:p>
            <a:pPr eaLnBrk="1" hangingPunct="1"/>
            <a:r>
              <a:rPr lang="es-ES" smtClean="0"/>
              <a:t>Valioso. Nuestros sitios deben ofrecer valor para nuestros clientes. Para los sitios sin fines de lucro, la experiencia del usuario debe apoyar la misión de la organización. Para los comercios, debe contribuir al rendimiento del negocio y mejorar la satisfacción de sus clientes. </a:t>
            </a:r>
            <a:endParaRPr lang="es-ES" smtClean="0">
              <a:latin typeface="Courier New" pitchFamily="49" charset="0"/>
            </a:endParaRPr>
          </a:p>
          <a:p>
            <a:pPr eaLnBrk="1" hangingPunct="1"/>
            <a:r>
              <a:rPr lang="es-ES" smtClean="0">
                <a:latin typeface="Courier New" pitchFamily="49" charset="0"/>
              </a:rPr>
              <a:t>http://semanticstudios.com/publications/semantics/000029.php</a:t>
            </a:r>
          </a:p>
          <a:p>
            <a:pPr eaLnBrk="1" hangingPunct="1"/>
            <a:endParaRPr lang="es-ES" smtClean="0">
              <a:latin typeface="Courier New" pitchFamily="49" charset="0"/>
            </a:endParaRPr>
          </a:p>
          <a:p>
            <a:pPr eaLnBrk="1" hangingPunct="1"/>
            <a:r>
              <a:rPr lang="es-ES" smtClean="0">
                <a:latin typeface="Courier New" pitchFamily="49" charset="0"/>
              </a:rPr>
              <a:t>En español: http://iainstitute.org/es/translations/000370.html</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9361576B-FF5A-48E5-BB9B-F09F7A5E6071}" type="slidenum">
              <a:rPr lang="es-ES" smtClean="0"/>
              <a:pPr/>
              <a:t>30</a:t>
            </a:fld>
            <a:endParaRPr lang="es-ES" smtClean="0"/>
          </a:p>
        </p:txBody>
      </p:sp>
      <p:sp>
        <p:nvSpPr>
          <p:cNvPr id="69635" name="Rectangle 2"/>
          <p:cNvSpPr>
            <a:spLocks noChangeArrowheads="1" noTextEdit="1"/>
          </p:cNvSpPr>
          <p:nvPr>
            <p:ph type="sldImg"/>
          </p:nvPr>
        </p:nvSpPr>
        <p:spPr>
          <a:ln/>
        </p:spPr>
      </p:sp>
      <p:sp>
        <p:nvSpPr>
          <p:cNvPr id="69636" name="Rectangle 3"/>
          <p:cNvSpPr>
            <a:spLocks noGrp="1" noChangeArrowheads="1"/>
          </p:cNvSpPr>
          <p:nvPr>
            <p:ph type="body" idx="1"/>
          </p:nvPr>
        </p:nvSpPr>
        <p:spPr>
          <a:noFill/>
          <a:ln/>
        </p:spPr>
        <p:txBody>
          <a:bodyPr lIns="91438" tIns="45719" rIns="91438" bIns="45719"/>
          <a:lstStyle/>
          <a:p>
            <a:pPr eaLnBrk="1" hangingPunct="1"/>
            <a:r>
              <a:rPr lang="es-ES" b="1" smtClean="0">
                <a:latin typeface="Georgia" pitchFamily="18" charset="0"/>
              </a:rPr>
              <a:t>Annoying or inaccessible page design:</a:t>
            </a:r>
          </a:p>
          <a:p>
            <a:pPr lvl="1" eaLnBrk="1" hangingPunct="1">
              <a:buFontTx/>
              <a:buChar char="•"/>
            </a:pPr>
            <a:r>
              <a:rPr lang="es-ES" smtClean="0">
                <a:latin typeface="Georgia" pitchFamily="18" charset="0"/>
              </a:rPr>
              <a:t>An "entrance tunnel" or splash screen - lots of flashy imagery but no real content that requires a click to get to the real home page. </a:t>
            </a:r>
          </a:p>
          <a:p>
            <a:pPr lvl="1" eaLnBrk="1" hangingPunct="1">
              <a:buFontTx/>
              <a:buChar char="•"/>
            </a:pPr>
            <a:r>
              <a:rPr lang="es-ES" smtClean="0">
                <a:latin typeface="Georgia" pitchFamily="18" charset="0"/>
              </a:rPr>
              <a:t>A home page that is entirely graphical and has no way for users of non-graphical browsers to get anywhere. </a:t>
            </a:r>
          </a:p>
          <a:p>
            <a:pPr lvl="1" eaLnBrk="1" hangingPunct="1">
              <a:buFontTx/>
              <a:buChar char="•"/>
            </a:pPr>
            <a:r>
              <a:rPr lang="es-ES" smtClean="0">
                <a:latin typeface="Georgia" pitchFamily="18" charset="0"/>
              </a:rPr>
              <a:t>A home page using frames with no way for users of certain older and specialised browsers to get anywhere. </a:t>
            </a:r>
          </a:p>
          <a:p>
            <a:pPr lvl="1" eaLnBrk="1" hangingPunct="1">
              <a:buFontTx/>
              <a:buChar char="•"/>
            </a:pPr>
            <a:r>
              <a:rPr lang="es-ES" smtClean="0">
                <a:latin typeface="Georgia" pitchFamily="18" charset="0"/>
              </a:rPr>
              <a:t>Pages with such poor contrast between background and text they are hard to read. </a:t>
            </a:r>
          </a:p>
          <a:p>
            <a:pPr lvl="1" eaLnBrk="1" hangingPunct="1">
              <a:buFontTx/>
              <a:buChar char="•"/>
            </a:pPr>
            <a:r>
              <a:rPr lang="es-ES" smtClean="0">
                <a:latin typeface="Georgia" pitchFamily="18" charset="0"/>
              </a:rPr>
              <a:t>Text in tiny or illegible fonts. </a:t>
            </a:r>
          </a:p>
          <a:p>
            <a:pPr lvl="1" eaLnBrk="1" hangingPunct="1">
              <a:buFontTx/>
              <a:buChar char="•"/>
            </a:pPr>
            <a:r>
              <a:rPr lang="es-ES" smtClean="0">
                <a:latin typeface="Georgia" pitchFamily="18" charset="0"/>
              </a:rPr>
              <a:t>Pages that take minutes to download (even worse if when they have finished, you weren't interested in the content anyway). </a:t>
            </a:r>
          </a:p>
          <a:p>
            <a:pPr lvl="1" eaLnBrk="1" hangingPunct="1">
              <a:buFontTx/>
              <a:buChar char="•"/>
            </a:pPr>
            <a:r>
              <a:rPr lang="es-ES" smtClean="0">
                <a:latin typeface="Georgia" pitchFamily="18" charset="0"/>
              </a:rPr>
              <a:t>Content that requires a specialised plug-in to read it. </a:t>
            </a:r>
          </a:p>
          <a:p>
            <a:pPr lvl="1" eaLnBrk="1" hangingPunct="1">
              <a:buFontTx/>
              <a:buChar char="•"/>
            </a:pPr>
            <a:r>
              <a:rPr lang="es-ES" smtClean="0">
                <a:latin typeface="Georgia" pitchFamily="18" charset="0"/>
              </a:rPr>
              <a:t>Pages that require a specific browser to display nicely. </a:t>
            </a:r>
          </a:p>
          <a:p>
            <a:pPr lvl="1" eaLnBrk="1" hangingPunct="1">
              <a:buFontTx/>
              <a:buChar char="•"/>
            </a:pPr>
            <a:r>
              <a:rPr lang="es-ES" smtClean="0">
                <a:latin typeface="Georgia" pitchFamily="18" charset="0"/>
              </a:rPr>
              <a:t>Links that lead to "under construction" pages. </a:t>
            </a:r>
          </a:p>
          <a:p>
            <a:pPr lvl="1" eaLnBrk="1" hangingPunct="1">
              <a:buFontTx/>
              <a:buChar char="•"/>
            </a:pPr>
            <a:r>
              <a:rPr lang="es-ES" smtClean="0">
                <a:latin typeface="Georgia" pitchFamily="18" charset="0"/>
              </a:rPr>
              <a:t>Links that don't look like links so you have to scan every line of text to find them. </a:t>
            </a:r>
          </a:p>
          <a:p>
            <a:pPr lvl="1" eaLnBrk="1" hangingPunct="1">
              <a:buFontTx/>
              <a:buChar char="•"/>
            </a:pPr>
            <a:r>
              <a:rPr lang="es-ES" smtClean="0">
                <a:latin typeface="Georgia" pitchFamily="18" charset="0"/>
              </a:rPr>
              <a:t>Link colour schemes where you can't tell which ones you have already visited. </a:t>
            </a:r>
          </a:p>
          <a:p>
            <a:pPr lvl="1" eaLnBrk="1" hangingPunct="1">
              <a:buFontTx/>
              <a:buChar char="•"/>
            </a:pPr>
            <a:r>
              <a:rPr lang="es-ES" smtClean="0">
                <a:latin typeface="Georgia" pitchFamily="18" charset="0"/>
              </a:rPr>
              <a:t>Links with badly-chosen targets that display numerous hidden windows on the desktop, break the Back button, or display pages without the necessary menus to use them properly. </a:t>
            </a:r>
          </a:p>
          <a:p>
            <a:pPr lvl="1" eaLnBrk="1" hangingPunct="1">
              <a:buFontTx/>
              <a:buChar char="•"/>
            </a:pPr>
            <a:r>
              <a:rPr lang="es-ES" smtClean="0">
                <a:latin typeface="Georgia" pitchFamily="18" charset="0"/>
              </a:rPr>
              <a:t>Forms where you don't know what the site owners want to do with the information you are asked to supply. </a:t>
            </a:r>
          </a:p>
          <a:p>
            <a:pPr lvl="1" eaLnBrk="1" hangingPunct="1">
              <a:buFontTx/>
              <a:buChar char="•"/>
            </a:pPr>
            <a:r>
              <a:rPr lang="es-ES" smtClean="0">
                <a:latin typeface="Georgia" pitchFamily="18" charset="0"/>
              </a:rPr>
              <a:t>Forms that don't explain properly what you need to enter, or don't let you go back and amend any errors. </a:t>
            </a:r>
          </a:p>
          <a:p>
            <a:pPr lvl="1" eaLnBrk="1" hangingPunct="1">
              <a:buFontTx/>
              <a:buChar char="•"/>
            </a:pPr>
            <a:r>
              <a:rPr lang="es-ES" smtClean="0">
                <a:latin typeface="Georgia" pitchFamily="18" charset="0"/>
              </a:rPr>
              <a:t>Pages with typographical or grammatical errors, confusing and poorly-written text, or inconsistent terminology. </a:t>
            </a:r>
          </a:p>
          <a:p>
            <a:pPr eaLnBrk="1" hangingPunct="1"/>
            <a:endParaRPr lang="es-ES" smtClean="0"/>
          </a:p>
          <a:p>
            <a:pPr eaLnBrk="1" hangingPunct="1"/>
            <a:r>
              <a:rPr lang="es-ES" smtClean="0"/>
              <a:t>http://siteusability.com/mistakes.html</a:t>
            </a:r>
          </a:p>
          <a:p>
            <a:pPr eaLnBrk="1" hangingPunct="1"/>
            <a:endParaRPr lang="es-E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FA56A8AA-FCC7-4928-8D34-5145033A1B71}" type="slidenum">
              <a:rPr lang="es-ES" smtClean="0"/>
              <a:pPr/>
              <a:t>31</a:t>
            </a:fld>
            <a:endParaRPr lang="es-ES" smtClean="0"/>
          </a:p>
        </p:txBody>
      </p:sp>
      <p:sp>
        <p:nvSpPr>
          <p:cNvPr id="70659" name="Rectangle 2"/>
          <p:cNvSpPr>
            <a:spLocks noChangeArrowheads="1" noTextEdit="1"/>
          </p:cNvSpPr>
          <p:nvPr>
            <p:ph type="sldImg"/>
          </p:nvPr>
        </p:nvSpPr>
        <p:spPr>
          <a:ln/>
        </p:spPr>
      </p:sp>
      <p:sp>
        <p:nvSpPr>
          <p:cNvPr id="70660" name="Rectangle 3"/>
          <p:cNvSpPr>
            <a:spLocks noGrp="1" noChangeArrowheads="1"/>
          </p:cNvSpPr>
          <p:nvPr>
            <p:ph type="body" idx="1"/>
          </p:nvPr>
        </p:nvSpPr>
        <p:spPr>
          <a:noFill/>
          <a:ln/>
        </p:spPr>
        <p:txBody>
          <a:bodyPr lIns="91438" tIns="45719" rIns="91438" bIns="45719"/>
          <a:lstStyle/>
          <a:p>
            <a:pPr algn="ctr" eaLnBrk="1" hangingPunct="1"/>
            <a:r>
              <a:rPr lang="es-ES" b="1" smtClean="0">
                <a:latin typeface="Georgia" pitchFamily="18" charset="0"/>
              </a:rPr>
              <a:t>Search engine problems:</a:t>
            </a:r>
          </a:p>
          <a:p>
            <a:pPr lvl="1" eaLnBrk="1" hangingPunct="1">
              <a:buFontTx/>
              <a:buChar char="•"/>
            </a:pPr>
            <a:r>
              <a:rPr lang="es-ES" smtClean="0">
                <a:latin typeface="Georgia" pitchFamily="18" charset="0"/>
              </a:rPr>
              <a:t>Pages with no links to other pages in the site. </a:t>
            </a:r>
          </a:p>
          <a:p>
            <a:pPr lvl="1" eaLnBrk="1" hangingPunct="1">
              <a:buFontTx/>
              <a:buChar char="•"/>
            </a:pPr>
            <a:r>
              <a:rPr lang="es-ES" smtClean="0">
                <a:latin typeface="Georgia" pitchFamily="18" charset="0"/>
              </a:rPr>
              <a:t>Pages called "No title", "Untitled", "Insert document title here", and/or with a meaningless abstract, so the user has no idea if the link is relevant or not. </a:t>
            </a:r>
          </a:p>
          <a:p>
            <a:pPr lvl="1" eaLnBrk="1" hangingPunct="1">
              <a:buFontTx/>
              <a:buChar char="•"/>
            </a:pPr>
            <a:r>
              <a:rPr lang="es-ES" smtClean="0">
                <a:latin typeface="Georgia" pitchFamily="18" charset="0"/>
              </a:rPr>
              <a:t>Pages that no longer exist on your site because you moved or renamed them. </a:t>
            </a:r>
          </a:p>
          <a:p>
            <a:pPr lvl="1" eaLnBrk="1" hangingPunct="1">
              <a:buFontTx/>
              <a:buChar char="•"/>
            </a:pPr>
            <a:r>
              <a:rPr lang="es-ES" smtClean="0">
                <a:latin typeface="Georgia" pitchFamily="18" charset="0"/>
              </a:rPr>
              <a:t>Pages so poorly designed they will never even appear in a search engine listing. </a:t>
            </a:r>
          </a:p>
          <a:p>
            <a:pPr eaLnBrk="1" hangingPunct="1"/>
            <a:endParaRPr lang="es-ES" smtClean="0"/>
          </a:p>
          <a:p>
            <a:pPr eaLnBrk="1" hangingPunct="1"/>
            <a:r>
              <a:rPr lang="es-ES" smtClean="0"/>
              <a:t>http://siteusability.com/mistakes.html</a:t>
            </a:r>
          </a:p>
          <a:p>
            <a:pPr eaLnBrk="1" hangingPunct="1"/>
            <a:endParaRPr lang="es-E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A662230E-BAED-4159-84F5-33AA20136303}" type="slidenum">
              <a:rPr lang="es-ES" smtClean="0"/>
              <a:pPr/>
              <a:t>32</a:t>
            </a:fld>
            <a:endParaRPr lang="es-ES" smtClean="0"/>
          </a:p>
        </p:txBody>
      </p:sp>
      <p:sp>
        <p:nvSpPr>
          <p:cNvPr id="71683" name="Rectangle 2"/>
          <p:cNvSpPr>
            <a:spLocks noChangeArrowheads="1" noTextEdit="1"/>
          </p:cNvSpPr>
          <p:nvPr>
            <p:ph type="sldImg"/>
          </p:nvPr>
        </p:nvSpPr>
        <p:spPr>
          <a:ln/>
        </p:spPr>
      </p:sp>
      <p:sp>
        <p:nvSpPr>
          <p:cNvPr id="71684" name="Rectangle 3"/>
          <p:cNvSpPr>
            <a:spLocks noGrp="1" noChangeArrowheads="1"/>
          </p:cNvSpPr>
          <p:nvPr>
            <p:ph type="body" idx="1"/>
          </p:nvPr>
        </p:nvSpPr>
        <p:spPr>
          <a:noFill/>
          <a:ln/>
        </p:spPr>
        <p:txBody>
          <a:bodyPr lIns="91438" tIns="45719" rIns="91438" bIns="45719"/>
          <a:lstStyle/>
          <a:p>
            <a:pPr algn="ctr" eaLnBrk="1" hangingPunct="1"/>
            <a:r>
              <a:rPr lang="es-ES" b="1" smtClean="0">
                <a:latin typeface="Georgia" pitchFamily="18" charset="0"/>
              </a:rPr>
              <a:t>Information architecture problems:</a:t>
            </a:r>
          </a:p>
          <a:p>
            <a:pPr lvl="1" eaLnBrk="1" hangingPunct="1">
              <a:buFontTx/>
              <a:buChar char="•"/>
            </a:pPr>
            <a:r>
              <a:rPr lang="es-ES" smtClean="0">
                <a:latin typeface="Georgia" pitchFamily="18" charset="0"/>
              </a:rPr>
              <a:t>Pages with different layouts and appearance for the same kind of information. </a:t>
            </a:r>
          </a:p>
          <a:p>
            <a:pPr lvl="1" eaLnBrk="1" hangingPunct="1">
              <a:buFontTx/>
              <a:buChar char="•"/>
            </a:pPr>
            <a:r>
              <a:rPr lang="es-ES" smtClean="0">
                <a:latin typeface="Georgia" pitchFamily="18" charset="0"/>
              </a:rPr>
              <a:t>Very long pages with no quick way to skip about them. </a:t>
            </a:r>
          </a:p>
          <a:p>
            <a:pPr lvl="1" eaLnBrk="1" hangingPunct="1">
              <a:buFontTx/>
              <a:buChar char="•"/>
            </a:pPr>
            <a:r>
              <a:rPr lang="es-ES" smtClean="0">
                <a:latin typeface="Georgia" pitchFamily="18" charset="0"/>
              </a:rPr>
              <a:t>Forms that don't work in a comprehensible way, and shopping cart systems that confuse in their complexity. </a:t>
            </a:r>
          </a:p>
          <a:p>
            <a:pPr lvl="1" eaLnBrk="1" hangingPunct="1">
              <a:buFontTx/>
              <a:buChar char="•"/>
            </a:pPr>
            <a:r>
              <a:rPr lang="es-ES" smtClean="0">
                <a:latin typeface="Georgia" pitchFamily="18" charset="0"/>
              </a:rPr>
              <a:t>Links that lead to mystery destinations (e.g. "click here"), or to other sites without warning. </a:t>
            </a:r>
          </a:p>
          <a:p>
            <a:pPr lvl="1" eaLnBrk="1" hangingPunct="1">
              <a:buFontTx/>
              <a:buChar char="•"/>
            </a:pPr>
            <a:r>
              <a:rPr lang="es-ES" smtClean="0">
                <a:latin typeface="Georgia" pitchFamily="18" charset="0"/>
              </a:rPr>
              <a:t>Overwhelming numbers of links on the home (or other) page. </a:t>
            </a:r>
          </a:p>
          <a:p>
            <a:pPr lvl="1" eaLnBrk="1" hangingPunct="1">
              <a:buFontTx/>
              <a:buChar char="•"/>
            </a:pPr>
            <a:r>
              <a:rPr lang="es-ES" smtClean="0">
                <a:latin typeface="Georgia" pitchFamily="18" charset="0"/>
              </a:rPr>
              <a:t>Menu options or navigation bar icons that mean little to the average visitor. </a:t>
            </a:r>
          </a:p>
          <a:p>
            <a:pPr lvl="1" eaLnBrk="1" hangingPunct="1">
              <a:buFontTx/>
              <a:buChar char="•"/>
            </a:pPr>
            <a:r>
              <a:rPr lang="es-ES" smtClean="0">
                <a:latin typeface="Georgia" pitchFamily="18" charset="0"/>
              </a:rPr>
              <a:t>No consistent way to move around the site on every page. </a:t>
            </a:r>
          </a:p>
          <a:p>
            <a:pPr lvl="1" eaLnBrk="1" hangingPunct="1">
              <a:buFontTx/>
              <a:buChar char="•"/>
            </a:pPr>
            <a:r>
              <a:rPr lang="es-ES" smtClean="0">
                <a:latin typeface="Georgia" pitchFamily="18" charset="0"/>
              </a:rPr>
              <a:t>No clear distinction between different kinds of information. </a:t>
            </a:r>
          </a:p>
          <a:p>
            <a:pPr lvl="1" eaLnBrk="1" hangingPunct="1">
              <a:buFontTx/>
              <a:buChar char="•"/>
            </a:pPr>
            <a:r>
              <a:rPr lang="es-ES" smtClean="0">
                <a:latin typeface="Georgia" pitchFamily="18" charset="0"/>
              </a:rPr>
              <a:t>Confusing site structure so the visitor cannot guess where to go for information. </a:t>
            </a:r>
          </a:p>
          <a:p>
            <a:pPr eaLnBrk="1" hangingPunct="1"/>
            <a:endParaRPr lang="es-ES" smtClean="0"/>
          </a:p>
          <a:p>
            <a:pPr eaLnBrk="1" hangingPunct="1"/>
            <a:r>
              <a:rPr lang="es-ES" smtClean="0"/>
              <a:t>http://siteusability.com/mistakes.html</a:t>
            </a:r>
          </a:p>
          <a:p>
            <a:pPr eaLnBrk="1" hangingPunct="1"/>
            <a:endParaRPr lang="es-E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6492D078-C551-4FF1-971A-E1939D089123}" type="slidenum">
              <a:rPr lang="es-ES" smtClean="0"/>
              <a:pPr/>
              <a:t>33</a:t>
            </a:fld>
            <a:endParaRPr lang="es-ES" smtClean="0"/>
          </a:p>
        </p:txBody>
      </p:sp>
      <p:sp>
        <p:nvSpPr>
          <p:cNvPr id="72707" name="Rectangle 2"/>
          <p:cNvSpPr>
            <a:spLocks noChangeArrowheads="1" noTextEdit="1"/>
          </p:cNvSpPr>
          <p:nvPr>
            <p:ph type="sldImg"/>
          </p:nvPr>
        </p:nvSpPr>
        <p:spPr>
          <a:ln/>
        </p:spPr>
      </p:sp>
      <p:sp>
        <p:nvSpPr>
          <p:cNvPr id="72708" name="Rectangle 3"/>
          <p:cNvSpPr>
            <a:spLocks noGrp="1" noChangeArrowheads="1"/>
          </p:cNvSpPr>
          <p:nvPr>
            <p:ph type="body" idx="1"/>
          </p:nvPr>
        </p:nvSpPr>
        <p:spPr>
          <a:noFill/>
          <a:ln/>
        </p:spPr>
        <p:txBody>
          <a:bodyPr lIns="91438" tIns="45719" rIns="91438" bIns="45719"/>
          <a:lstStyle/>
          <a:p>
            <a:pPr algn="ctr" eaLnBrk="1" hangingPunct="1"/>
            <a:r>
              <a:rPr lang="es-ES" b="1" smtClean="0">
                <a:latin typeface="Georgia" pitchFamily="18" charset="0"/>
              </a:rPr>
              <a:t>E-commerce problems:</a:t>
            </a:r>
          </a:p>
          <a:p>
            <a:pPr lvl="1" eaLnBrk="1" hangingPunct="1">
              <a:buFontTx/>
              <a:buChar char="•"/>
            </a:pPr>
            <a:r>
              <a:rPr lang="es-ES" smtClean="0">
                <a:latin typeface="Georgia" pitchFamily="18" charset="0"/>
              </a:rPr>
              <a:t>Potential buyers can't find the product they want because they don't understand the categories you have chosen. </a:t>
            </a:r>
          </a:p>
          <a:p>
            <a:pPr lvl="1" eaLnBrk="1" hangingPunct="1">
              <a:buFontTx/>
              <a:buChar char="•"/>
            </a:pPr>
            <a:r>
              <a:rPr lang="es-ES" smtClean="0">
                <a:latin typeface="Georgia" pitchFamily="18" charset="0"/>
              </a:rPr>
              <a:t>Visitors leave without purchasing because they don't want to register. </a:t>
            </a:r>
          </a:p>
          <a:p>
            <a:pPr lvl="1" eaLnBrk="1" hangingPunct="1">
              <a:buFontTx/>
              <a:buChar char="•"/>
            </a:pPr>
            <a:r>
              <a:rPr lang="es-ES" smtClean="0">
                <a:latin typeface="Georgia" pitchFamily="18" charset="0"/>
              </a:rPr>
              <a:t>Visitors can't find your returns policy or how their privacy is protected if they buy from you. </a:t>
            </a:r>
          </a:p>
          <a:p>
            <a:pPr lvl="1" eaLnBrk="1" hangingPunct="1">
              <a:buFontTx/>
              <a:buChar char="•"/>
            </a:pPr>
            <a:r>
              <a:rPr lang="es-ES" smtClean="0">
                <a:latin typeface="Georgia" pitchFamily="18" charset="0"/>
              </a:rPr>
              <a:t>Buyers have to work out the shipping and handling charges for themselves when viewing an item in your online catalogue. </a:t>
            </a:r>
          </a:p>
          <a:p>
            <a:pPr lvl="1" eaLnBrk="1" hangingPunct="1">
              <a:buFontTx/>
              <a:buChar char="•"/>
            </a:pPr>
            <a:r>
              <a:rPr lang="es-ES" smtClean="0">
                <a:latin typeface="Georgia" pitchFamily="18" charset="0"/>
              </a:rPr>
              <a:t>Visitors from overseas don't understand the measurement system you use for sizes or weights. </a:t>
            </a:r>
          </a:p>
          <a:p>
            <a:pPr eaLnBrk="1" hangingPunct="1"/>
            <a:endParaRPr lang="es-ES" smtClean="0"/>
          </a:p>
          <a:p>
            <a:pPr eaLnBrk="1" hangingPunct="1"/>
            <a:r>
              <a:rPr lang="es-ES" smtClean="0"/>
              <a:t>http://siteusability.com/mistakes.html</a:t>
            </a:r>
          </a:p>
          <a:p>
            <a:pPr eaLnBrk="1" hangingPunct="1"/>
            <a:endParaRPr lang="es-E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46A083F1-E241-4136-928A-35C507F70CC6}" type="slidenum">
              <a:rPr lang="es-ES" smtClean="0"/>
              <a:pPr/>
              <a:t>34</a:t>
            </a:fld>
            <a:endParaRPr lang="es-ES" smtClean="0"/>
          </a:p>
        </p:txBody>
      </p:sp>
      <p:sp>
        <p:nvSpPr>
          <p:cNvPr id="73731" name="Rectangle 2"/>
          <p:cNvSpPr>
            <a:spLocks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164E8E5C-C282-4D91-92C8-FD83C89FBC94}" type="slidenum">
              <a:rPr lang="es-ES" smtClean="0"/>
              <a:pPr/>
              <a:t>35</a:t>
            </a:fld>
            <a:endParaRPr lang="es-ES" smtClean="0"/>
          </a:p>
        </p:txBody>
      </p:sp>
      <p:sp>
        <p:nvSpPr>
          <p:cNvPr id="74755" name="Rectangle 2"/>
          <p:cNvSpPr>
            <a:spLocks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60FAE225-B39F-467A-AF50-6B296478F92F}" type="slidenum">
              <a:rPr lang="es-ES" smtClean="0"/>
              <a:pPr/>
              <a:t>4</a:t>
            </a:fld>
            <a:endParaRPr lang="es-ES" smtClean="0"/>
          </a:p>
        </p:txBody>
      </p:sp>
      <p:sp>
        <p:nvSpPr>
          <p:cNvPr id="43011" name="Rectangle 2"/>
          <p:cNvSpPr>
            <a:spLocks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s-ES" smtClean="0"/>
              <a:t>http://www.jamesmelzer.com/bearings/archives/2005/06/morvilles_facet.html</a:t>
            </a:r>
          </a:p>
          <a:p>
            <a:pPr eaLnBrk="1" hangingPunct="1"/>
            <a:endParaRPr lang="es-ES" smtClean="0"/>
          </a:p>
          <a:p>
            <a:pPr eaLnBrk="1" hangingPunct="1"/>
            <a:r>
              <a:rPr lang="es-ES" smtClean="0"/>
              <a:t>My version offers two refinements, as I see them, to Peter's excellent original. The first is the swapping of the accessible and credible facets. This enables the second refinement, grouping the outer facets into two groups: utility and affordance. </a:t>
            </a:r>
          </a:p>
          <a:p>
            <a:pPr eaLnBrk="1" hangingPunct="1"/>
            <a:r>
              <a:rPr lang="es-ES" smtClean="0"/>
              <a:t>Utility answers the question </a:t>
            </a:r>
            <a:r>
              <a:rPr lang="es-ES" i="1" smtClean="0"/>
              <a:t>does it fulfill the user's need or desire?</a:t>
            </a:r>
            <a:endParaRPr lang="es-ES" smtClean="0"/>
          </a:p>
          <a:p>
            <a:pPr eaLnBrk="1" hangingPunct="1"/>
            <a:r>
              <a:rPr lang="es-ES" smtClean="0"/>
              <a:t>Affordance answers the question </a:t>
            </a:r>
            <a:r>
              <a:rPr lang="es-ES" i="1" smtClean="0"/>
              <a:t>can the user find and use it?</a:t>
            </a:r>
            <a:endParaRPr lang="es-ES" smtClean="0"/>
          </a:p>
          <a:p>
            <a:pPr eaLnBrk="1" hangingPunct="1"/>
            <a:r>
              <a:rPr lang="es-ES" smtClean="0"/>
              <a:t>The center concept, value, is derived from these two outer concepts, along the lines of </a:t>
            </a:r>
            <a:r>
              <a:rPr lang="es-ES" i="1" smtClean="0"/>
              <a:t>utility+affordance=value</a:t>
            </a:r>
            <a:r>
              <a:rPr lang="es-ES" smtClean="0"/>
              <a:t>. </a:t>
            </a:r>
          </a:p>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FB3EB85C-435C-4605-9A02-2C8918F3A907}" type="slidenum">
              <a:rPr lang="es-ES" smtClean="0"/>
              <a:pPr/>
              <a:t>5</a:t>
            </a:fld>
            <a:endParaRPr lang="es-ES" smtClean="0"/>
          </a:p>
        </p:txBody>
      </p:sp>
      <p:sp>
        <p:nvSpPr>
          <p:cNvPr id="44035" name="Rectangle 2"/>
          <p:cNvSpPr>
            <a:spLocks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r>
              <a:rPr lang="es-ES" smtClean="0"/>
              <a:t>Original: Francisco Tosete, en http://www.imaginas.net/esquemas.htm</a:t>
            </a:r>
          </a:p>
          <a:p>
            <a:pPr eaLnBrk="1" hangingPunct="1"/>
            <a:endParaRPr lang="es-ES" smtClean="0"/>
          </a:p>
          <a:p>
            <a:pPr eaLnBrk="1" hangingPunct="1"/>
            <a:r>
              <a:rPr lang="es-ES" smtClean="0"/>
              <a:t>Comentarios: Juan Carlos García Gómez y Tomás Saorín en</a:t>
            </a:r>
          </a:p>
          <a:p>
            <a:pPr eaLnBrk="1" hangingPunct="1"/>
            <a:r>
              <a:rPr lang="es-ES" smtClean="0"/>
              <a:t>http://usalo.blogspot.com/2005/05/la-rueda-de-la-experiencia-de-usuario.html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CF43D82F-591F-4F92-B5C5-994184D7C1C3}" type="slidenum">
              <a:rPr lang="es-ES" smtClean="0"/>
              <a:pPr/>
              <a:t>6</a:t>
            </a:fld>
            <a:endParaRPr lang="es-ES" smtClean="0"/>
          </a:p>
        </p:txBody>
      </p:sp>
      <p:sp>
        <p:nvSpPr>
          <p:cNvPr id="45059" name="Rectangle 2"/>
          <p:cNvSpPr>
            <a:spLocks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E166DAC2-DD40-4C11-A4BB-3C5819DEDF63}" type="slidenum">
              <a:rPr lang="es-ES" smtClean="0"/>
              <a:pPr/>
              <a:t>7</a:t>
            </a:fld>
            <a:endParaRPr lang="es-ES" smtClean="0"/>
          </a:p>
        </p:txBody>
      </p:sp>
      <p:sp>
        <p:nvSpPr>
          <p:cNvPr id="46083" name="Rectangle 2"/>
          <p:cNvSpPr>
            <a:spLocks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CCFAE6E5-E96D-4E06-A680-160A6964AD1F}" type="slidenum">
              <a:rPr lang="es-ES" smtClean="0"/>
              <a:pPr/>
              <a:t>8</a:t>
            </a:fld>
            <a:endParaRPr lang="es-ES" smtClean="0"/>
          </a:p>
        </p:txBody>
      </p:sp>
      <p:sp>
        <p:nvSpPr>
          <p:cNvPr id="47107" name="Rectangle 2"/>
          <p:cNvSpPr>
            <a:spLocks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B20387D3-C5F5-422E-869D-503C490C39A0}" type="slidenum">
              <a:rPr lang="es-ES" smtClean="0"/>
              <a:pPr/>
              <a:t>9</a:t>
            </a:fld>
            <a:endParaRPr lang="es-ES" smtClean="0"/>
          </a:p>
        </p:txBody>
      </p:sp>
      <p:sp>
        <p:nvSpPr>
          <p:cNvPr id="48131" name="Rectangle 2"/>
          <p:cNvSpPr>
            <a:spLocks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s-CL"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4" name="Picture 2" descr="portada_ppoint"/>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44739" name="Rectangle 3"/>
          <p:cNvSpPr>
            <a:spLocks noGrp="1" noChangeArrowheads="1"/>
          </p:cNvSpPr>
          <p:nvPr>
            <p:ph type="ctrTitle"/>
          </p:nvPr>
        </p:nvSpPr>
        <p:spPr>
          <a:xfrm>
            <a:off x="685800" y="1293813"/>
            <a:ext cx="7772400" cy="503237"/>
          </a:xfrm>
        </p:spPr>
        <p:txBody>
          <a:bodyPr/>
          <a:lstStyle>
            <a:lvl1pPr algn="ctr">
              <a:defRPr/>
            </a:lvl1pPr>
          </a:lstStyle>
          <a:p>
            <a:r>
              <a:rPr lang="es-ES"/>
              <a:t>Haga clic para cambiar el estilo de título	</a:t>
            </a:r>
          </a:p>
        </p:txBody>
      </p:sp>
      <p:sp>
        <p:nvSpPr>
          <p:cNvPr id="244740" name="Rectangle 4"/>
          <p:cNvSpPr>
            <a:spLocks noGrp="1" noChangeArrowheads="1"/>
          </p:cNvSpPr>
          <p:nvPr>
            <p:ph type="subTitle" idx="1"/>
          </p:nvPr>
        </p:nvSpPr>
        <p:spPr>
          <a:xfrm>
            <a:off x="1331913" y="1941513"/>
            <a:ext cx="6400800" cy="334962"/>
          </a:xfrm>
        </p:spPr>
        <p:txBody>
          <a:bodyPr/>
          <a:lstStyle>
            <a:lvl1pPr marL="0" indent="0" algn="ctr">
              <a:buFont typeface="Wingdings 3" pitchFamily="18" charset="2"/>
              <a:buNone/>
              <a:defRPr/>
            </a:lvl1pPr>
          </a:lstStyle>
          <a:p>
            <a:r>
              <a:rPr lang="es-ES"/>
              <a:t>Haga clic para modificar el estilo de subtítulo del patrón</a:t>
            </a:r>
          </a:p>
        </p:txBody>
      </p:sp>
      <p:sp>
        <p:nvSpPr>
          <p:cNvPr id="5" name="Rectangle 5"/>
          <p:cNvSpPr>
            <a:spLocks noGrp="1" noChangeArrowheads="1"/>
          </p:cNvSpPr>
          <p:nvPr>
            <p:ph type="dt" sz="half" idx="10"/>
          </p:nvPr>
        </p:nvSpPr>
        <p:spPr/>
        <p:txBody>
          <a:bodyPr/>
          <a:lstStyle>
            <a:lvl1pPr>
              <a:defRPr/>
            </a:lvl1pPr>
          </a:lstStyle>
          <a:p>
            <a:pPr>
              <a:defRPr/>
            </a:pPr>
            <a:endParaRPr lang="es-ES"/>
          </a:p>
        </p:txBody>
      </p:sp>
      <p:sp>
        <p:nvSpPr>
          <p:cNvPr id="6" name="Rectangle 6"/>
          <p:cNvSpPr>
            <a:spLocks noGrp="1" noChangeArrowheads="1"/>
          </p:cNvSpPr>
          <p:nvPr>
            <p:ph type="ftr" sz="quarter" idx="11"/>
          </p:nvPr>
        </p:nvSpPr>
        <p:spPr/>
        <p:txBody>
          <a:bodyPr/>
          <a:lstStyle>
            <a:lvl1pPr>
              <a:defRPr sz="1400"/>
            </a:lvl1pPr>
          </a:lstStyle>
          <a:p>
            <a:pPr>
              <a:defRPr/>
            </a:pPr>
            <a:r>
              <a:rPr lang="es-ES"/>
              <a:t>Más información: www.usando.info</a:t>
            </a:r>
          </a:p>
        </p:txBody>
      </p:sp>
      <p:sp>
        <p:nvSpPr>
          <p:cNvPr id="7" name="Rectangle 7"/>
          <p:cNvSpPr>
            <a:spLocks noGrp="1" noChangeArrowheads="1"/>
          </p:cNvSpPr>
          <p:nvPr>
            <p:ph type="sldNum" sz="quarter" idx="12"/>
          </p:nvPr>
        </p:nvSpPr>
        <p:spPr/>
        <p:txBody>
          <a:bodyPr/>
          <a:lstStyle>
            <a:lvl1pPr>
              <a:defRPr/>
            </a:lvl1pPr>
          </a:lstStyle>
          <a:p>
            <a:pPr>
              <a:defRPr/>
            </a:pPr>
            <a:fld id="{84BBA461-EB70-4AC6-B9B6-937A11135CBE}"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6" name="Rectangle 7"/>
          <p:cNvSpPr>
            <a:spLocks noGrp="1" noChangeArrowheads="1"/>
          </p:cNvSpPr>
          <p:nvPr>
            <p:ph type="sldNum" sz="quarter" idx="12"/>
          </p:nvPr>
        </p:nvSpPr>
        <p:spPr>
          <a:ln/>
        </p:spPr>
        <p:txBody>
          <a:bodyPr/>
          <a:lstStyle>
            <a:lvl1pPr>
              <a:defRPr/>
            </a:lvl1pPr>
          </a:lstStyle>
          <a:p>
            <a:pPr>
              <a:defRPr/>
            </a:pPr>
            <a:fld id="{D7B69FC8-1452-4538-B54A-0E8AC9E9C998}"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0538" y="115888"/>
            <a:ext cx="2124075" cy="6049962"/>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68313" y="115888"/>
            <a:ext cx="6219825" cy="60499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6" name="Rectangle 7"/>
          <p:cNvSpPr>
            <a:spLocks noGrp="1" noChangeArrowheads="1"/>
          </p:cNvSpPr>
          <p:nvPr>
            <p:ph type="sldNum" sz="quarter" idx="12"/>
          </p:nvPr>
        </p:nvSpPr>
        <p:spPr>
          <a:ln/>
        </p:spPr>
        <p:txBody>
          <a:bodyPr/>
          <a:lstStyle>
            <a:lvl1pPr>
              <a:defRPr/>
            </a:lvl1pPr>
          </a:lstStyle>
          <a:p>
            <a:pPr>
              <a:defRPr/>
            </a:pPr>
            <a:fld id="{D2F83182-017C-4745-8D3B-F0CCE691B8A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6" name="Rectangle 7"/>
          <p:cNvSpPr>
            <a:spLocks noGrp="1" noChangeArrowheads="1"/>
          </p:cNvSpPr>
          <p:nvPr>
            <p:ph type="sldNum" sz="quarter" idx="12"/>
          </p:nvPr>
        </p:nvSpPr>
        <p:spPr>
          <a:ln/>
        </p:spPr>
        <p:txBody>
          <a:bodyPr/>
          <a:lstStyle>
            <a:lvl1pPr>
              <a:defRPr/>
            </a:lvl1pPr>
          </a:lstStyle>
          <a:p>
            <a:pPr>
              <a:defRPr/>
            </a:pPr>
            <a:fld id="{32C87A57-C81F-4CB6-81BB-7FECAD1983A9}"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5"/>
          <p:cNvSpPr>
            <a:spLocks noGrp="1" noChangeArrowheads="1"/>
          </p:cNvSpPr>
          <p:nvPr>
            <p:ph type="dt" sz="half" idx="10"/>
          </p:nvPr>
        </p:nvSpPr>
        <p:spPr>
          <a:ln/>
        </p:spPr>
        <p:txBody>
          <a:bodyPr/>
          <a:lstStyle>
            <a:lvl1pPr>
              <a:defRPr/>
            </a:lvl1pPr>
          </a:lstStyle>
          <a:p>
            <a:pPr>
              <a:defRPr/>
            </a:pPr>
            <a:endParaRPr lang="es-ES"/>
          </a:p>
        </p:txBody>
      </p:sp>
      <p:sp>
        <p:nvSpPr>
          <p:cNvPr id="5"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6" name="Rectangle 7"/>
          <p:cNvSpPr>
            <a:spLocks noGrp="1" noChangeArrowheads="1"/>
          </p:cNvSpPr>
          <p:nvPr>
            <p:ph type="sldNum" sz="quarter" idx="12"/>
          </p:nvPr>
        </p:nvSpPr>
        <p:spPr>
          <a:ln/>
        </p:spPr>
        <p:txBody>
          <a:bodyPr/>
          <a:lstStyle>
            <a:lvl1pPr>
              <a:defRPr/>
            </a:lvl1pPr>
          </a:lstStyle>
          <a:p>
            <a:pPr>
              <a:defRPr/>
            </a:pPr>
            <a:fld id="{DC250FE4-8DA9-4E73-ADF5-940C322F6E6D}"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68313" y="1196975"/>
            <a:ext cx="417195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792663" y="1196975"/>
            <a:ext cx="4171950" cy="4968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7" name="Rectangle 7"/>
          <p:cNvSpPr>
            <a:spLocks noGrp="1" noChangeArrowheads="1"/>
          </p:cNvSpPr>
          <p:nvPr>
            <p:ph type="sldNum" sz="quarter" idx="12"/>
          </p:nvPr>
        </p:nvSpPr>
        <p:spPr>
          <a:ln/>
        </p:spPr>
        <p:txBody>
          <a:bodyPr/>
          <a:lstStyle>
            <a:lvl1pPr>
              <a:defRPr/>
            </a:lvl1pPr>
          </a:lstStyle>
          <a:p>
            <a:pPr>
              <a:defRPr/>
            </a:pPr>
            <a:fld id="{8BD2C1A6-259D-4277-8609-D5C1B5778B4B}"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Rectangle 5"/>
          <p:cNvSpPr>
            <a:spLocks noGrp="1" noChangeArrowheads="1"/>
          </p:cNvSpPr>
          <p:nvPr>
            <p:ph type="dt" sz="half" idx="10"/>
          </p:nvPr>
        </p:nvSpPr>
        <p:spPr>
          <a:ln/>
        </p:spPr>
        <p:txBody>
          <a:bodyPr/>
          <a:lstStyle>
            <a:lvl1pPr>
              <a:defRPr/>
            </a:lvl1pPr>
          </a:lstStyle>
          <a:p>
            <a:pPr>
              <a:defRPr/>
            </a:pPr>
            <a:endParaRPr lang="es-ES"/>
          </a:p>
        </p:txBody>
      </p:sp>
      <p:sp>
        <p:nvSpPr>
          <p:cNvPr id="8"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9" name="Rectangle 7"/>
          <p:cNvSpPr>
            <a:spLocks noGrp="1" noChangeArrowheads="1"/>
          </p:cNvSpPr>
          <p:nvPr>
            <p:ph type="sldNum" sz="quarter" idx="12"/>
          </p:nvPr>
        </p:nvSpPr>
        <p:spPr>
          <a:ln/>
        </p:spPr>
        <p:txBody>
          <a:bodyPr/>
          <a:lstStyle>
            <a:lvl1pPr>
              <a:defRPr/>
            </a:lvl1pPr>
          </a:lstStyle>
          <a:p>
            <a:pPr>
              <a:defRPr/>
            </a:pPr>
            <a:fld id="{B7575BC5-3F7B-48AD-87F6-7284DE6E4F55}"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Rectangle 5"/>
          <p:cNvSpPr>
            <a:spLocks noGrp="1" noChangeArrowheads="1"/>
          </p:cNvSpPr>
          <p:nvPr>
            <p:ph type="dt" sz="half" idx="10"/>
          </p:nvPr>
        </p:nvSpPr>
        <p:spPr>
          <a:ln/>
        </p:spPr>
        <p:txBody>
          <a:bodyPr/>
          <a:lstStyle>
            <a:lvl1pPr>
              <a:defRPr/>
            </a:lvl1pPr>
          </a:lstStyle>
          <a:p>
            <a:pPr>
              <a:defRPr/>
            </a:pPr>
            <a:endParaRPr lang="es-ES"/>
          </a:p>
        </p:txBody>
      </p:sp>
      <p:sp>
        <p:nvSpPr>
          <p:cNvPr id="4"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5" name="Rectangle 7"/>
          <p:cNvSpPr>
            <a:spLocks noGrp="1" noChangeArrowheads="1"/>
          </p:cNvSpPr>
          <p:nvPr>
            <p:ph type="sldNum" sz="quarter" idx="12"/>
          </p:nvPr>
        </p:nvSpPr>
        <p:spPr>
          <a:ln/>
        </p:spPr>
        <p:txBody>
          <a:bodyPr/>
          <a:lstStyle>
            <a:lvl1pPr>
              <a:defRPr/>
            </a:lvl1pPr>
          </a:lstStyle>
          <a:p>
            <a:pPr>
              <a:defRPr/>
            </a:pPr>
            <a:fld id="{44CDF2C9-54E6-424D-AB0A-21F5CF95E6EF}"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endParaRPr lang="es-ES"/>
          </a:p>
        </p:txBody>
      </p:sp>
      <p:sp>
        <p:nvSpPr>
          <p:cNvPr id="3"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4" name="Rectangle 7"/>
          <p:cNvSpPr>
            <a:spLocks noGrp="1" noChangeArrowheads="1"/>
          </p:cNvSpPr>
          <p:nvPr>
            <p:ph type="sldNum" sz="quarter" idx="12"/>
          </p:nvPr>
        </p:nvSpPr>
        <p:spPr>
          <a:ln/>
        </p:spPr>
        <p:txBody>
          <a:bodyPr/>
          <a:lstStyle>
            <a:lvl1pPr>
              <a:defRPr/>
            </a:lvl1pPr>
          </a:lstStyle>
          <a:p>
            <a:pPr>
              <a:defRPr/>
            </a:pPr>
            <a:fld id="{D16C85F0-6A40-4F90-9400-063F5E62A1EC}"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7" name="Rectangle 7"/>
          <p:cNvSpPr>
            <a:spLocks noGrp="1" noChangeArrowheads="1"/>
          </p:cNvSpPr>
          <p:nvPr>
            <p:ph type="sldNum" sz="quarter" idx="12"/>
          </p:nvPr>
        </p:nvSpPr>
        <p:spPr>
          <a:ln/>
        </p:spPr>
        <p:txBody>
          <a:bodyPr/>
          <a:lstStyle>
            <a:lvl1pPr>
              <a:defRPr/>
            </a:lvl1pPr>
          </a:lstStyle>
          <a:p>
            <a:pPr>
              <a:defRPr/>
            </a:pPr>
            <a:fld id="{91689513-226C-4E57-A68A-76FA519C6D09}"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5"/>
          <p:cNvSpPr>
            <a:spLocks noGrp="1" noChangeArrowheads="1"/>
          </p:cNvSpPr>
          <p:nvPr>
            <p:ph type="dt" sz="half" idx="10"/>
          </p:nvPr>
        </p:nvSpPr>
        <p:spPr>
          <a:ln/>
        </p:spPr>
        <p:txBody>
          <a:bodyPr/>
          <a:lstStyle>
            <a:lvl1pPr>
              <a:defRPr/>
            </a:lvl1pPr>
          </a:lstStyle>
          <a:p>
            <a:pPr>
              <a:defRPr/>
            </a:pPr>
            <a:endParaRPr lang="es-ES"/>
          </a:p>
        </p:txBody>
      </p:sp>
      <p:sp>
        <p:nvSpPr>
          <p:cNvPr id="6" name="Rectangle 6"/>
          <p:cNvSpPr>
            <a:spLocks noGrp="1" noChangeArrowheads="1"/>
          </p:cNvSpPr>
          <p:nvPr>
            <p:ph type="ftr" sz="quarter" idx="11"/>
          </p:nvPr>
        </p:nvSpPr>
        <p:spPr>
          <a:ln/>
        </p:spPr>
        <p:txBody>
          <a:bodyPr/>
          <a:lstStyle>
            <a:lvl1pPr>
              <a:defRPr/>
            </a:lvl1pPr>
          </a:lstStyle>
          <a:p>
            <a:pPr>
              <a:defRPr/>
            </a:pPr>
            <a:r>
              <a:rPr lang="es-ES"/>
              <a:t>Más información: www.usando.info</a:t>
            </a:r>
          </a:p>
        </p:txBody>
      </p:sp>
      <p:sp>
        <p:nvSpPr>
          <p:cNvPr id="7" name="Rectangle 7"/>
          <p:cNvSpPr>
            <a:spLocks noGrp="1" noChangeArrowheads="1"/>
          </p:cNvSpPr>
          <p:nvPr>
            <p:ph type="sldNum" sz="quarter" idx="12"/>
          </p:nvPr>
        </p:nvSpPr>
        <p:spPr>
          <a:ln/>
        </p:spPr>
        <p:txBody>
          <a:bodyPr/>
          <a:lstStyle>
            <a:lvl1pPr>
              <a:defRPr/>
            </a:lvl1pPr>
          </a:lstStyle>
          <a:p>
            <a:pPr>
              <a:defRPr/>
            </a:pPr>
            <a:fld id="{6D56E4BE-5930-45A1-BB54-05CD6C3C7EBD}"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fondo_ppoint"/>
          <p:cNvPicPr>
            <a:picLocks noChangeAspect="1" noChangeArrowheads="1"/>
          </p:cNvPicPr>
          <p:nvPr userDrawn="1"/>
        </p:nvPicPr>
        <p:blipFill>
          <a:blip r:embed="rId13" cstate="print"/>
          <a:srcRect/>
          <a:stretch>
            <a:fillRect/>
          </a:stretch>
        </p:blipFill>
        <p:spPr bwMode="auto">
          <a:xfrm>
            <a:off x="1588" y="0"/>
            <a:ext cx="9142412" cy="6856413"/>
          </a:xfrm>
          <a:prstGeom prst="rect">
            <a:avLst/>
          </a:prstGeom>
          <a:noFill/>
          <a:ln w="9525">
            <a:noFill/>
            <a:miter lim="800000"/>
            <a:headEnd/>
            <a:tailEnd/>
          </a:ln>
        </p:spPr>
      </p:pic>
      <p:sp>
        <p:nvSpPr>
          <p:cNvPr id="1027" name="Rectangle 3"/>
          <p:cNvSpPr>
            <a:spLocks noGrp="1" noChangeArrowheads="1"/>
          </p:cNvSpPr>
          <p:nvPr>
            <p:ph type="title"/>
          </p:nvPr>
        </p:nvSpPr>
        <p:spPr bwMode="auto">
          <a:xfrm>
            <a:off x="2411413" y="115888"/>
            <a:ext cx="6553200"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8" name="Rectangle 4"/>
          <p:cNvSpPr>
            <a:spLocks noGrp="1" noChangeArrowheads="1"/>
          </p:cNvSpPr>
          <p:nvPr>
            <p:ph type="body" idx="1"/>
          </p:nvPr>
        </p:nvSpPr>
        <p:spPr bwMode="auto">
          <a:xfrm>
            <a:off x="468313" y="1196975"/>
            <a:ext cx="8496300" cy="4968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43717"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s-ES"/>
          </a:p>
        </p:txBody>
      </p:sp>
      <p:sp>
        <p:nvSpPr>
          <p:cNvPr id="243718"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900">
                <a:latin typeface="Arial" charset="0"/>
              </a:defRPr>
            </a:lvl1pPr>
          </a:lstStyle>
          <a:p>
            <a:pPr>
              <a:defRPr/>
            </a:pPr>
            <a:r>
              <a:rPr lang="es-ES"/>
              <a:t>Más información: www.usando.info</a:t>
            </a:r>
          </a:p>
        </p:txBody>
      </p:sp>
      <p:sp>
        <p:nvSpPr>
          <p:cNvPr id="243719"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C01476DE-DE75-4759-93C3-3A63CF7E8A4D}" type="slidenum">
              <a:rPr lang="es-ES"/>
              <a:pPr>
                <a:defRPr/>
              </a:pPr>
              <a:t>‹Nº›</a:t>
            </a:fld>
            <a:endParaRPr lang="es-ES"/>
          </a:p>
        </p:txBody>
      </p:sp>
      <p:grpSp>
        <p:nvGrpSpPr>
          <p:cNvPr id="1032" name="Group 8"/>
          <p:cNvGrpSpPr>
            <a:grpSpLocks/>
          </p:cNvGrpSpPr>
          <p:nvPr userDrawn="1"/>
        </p:nvGrpSpPr>
        <p:grpSpPr bwMode="auto">
          <a:xfrm>
            <a:off x="0" y="4681538"/>
            <a:ext cx="6588125" cy="2060575"/>
            <a:chOff x="0" y="2949"/>
            <a:chExt cx="4150" cy="1298"/>
          </a:xfrm>
        </p:grpSpPr>
        <p:sp>
          <p:nvSpPr>
            <p:cNvPr id="243721" name="AutoShape 9"/>
            <p:cNvSpPr>
              <a:spLocks noChangeArrowheads="1"/>
            </p:cNvSpPr>
            <p:nvPr/>
          </p:nvSpPr>
          <p:spPr bwMode="auto">
            <a:xfrm>
              <a:off x="0" y="3312"/>
              <a:ext cx="4150" cy="708"/>
            </a:xfrm>
            <a:prstGeom prst="rightArrow">
              <a:avLst>
                <a:gd name="adj1" fmla="val 51981"/>
                <a:gd name="adj2" fmla="val 67191"/>
              </a:avLst>
            </a:prstGeom>
            <a:solidFill>
              <a:srgbClr val="C0C0C0"/>
            </a:solidFill>
            <a:ln w="9525">
              <a:solidFill>
                <a:schemeClr val="bg1"/>
              </a:solidFill>
              <a:miter lim="800000"/>
              <a:headEnd/>
              <a:tailEnd/>
            </a:ln>
            <a:effectLst/>
          </p:spPr>
          <p:txBody>
            <a:bodyPr wrap="none" anchor="ctr"/>
            <a:lstStyle/>
            <a:p>
              <a:pPr>
                <a:defRPr/>
              </a:pPr>
              <a:endParaRPr lang="es-CL"/>
            </a:p>
          </p:txBody>
        </p:sp>
        <p:sp>
          <p:nvSpPr>
            <p:cNvPr id="243722" name="AutoShape 10"/>
            <p:cNvSpPr>
              <a:spLocks noChangeArrowheads="1"/>
            </p:cNvSpPr>
            <p:nvPr/>
          </p:nvSpPr>
          <p:spPr bwMode="auto">
            <a:xfrm>
              <a:off x="0" y="3539"/>
              <a:ext cx="3152" cy="708"/>
            </a:xfrm>
            <a:prstGeom prst="rightArrow">
              <a:avLst>
                <a:gd name="adj1" fmla="val 51981"/>
                <a:gd name="adj2" fmla="val 66099"/>
              </a:avLst>
            </a:prstGeom>
            <a:solidFill>
              <a:srgbClr val="C0C0C0">
                <a:alpha val="50000"/>
              </a:srgbClr>
            </a:solidFill>
            <a:ln w="9525">
              <a:solidFill>
                <a:schemeClr val="bg1"/>
              </a:solidFill>
              <a:miter lim="800000"/>
              <a:headEnd/>
              <a:tailEnd/>
            </a:ln>
            <a:effectLst/>
          </p:spPr>
          <p:txBody>
            <a:bodyPr wrap="none" anchor="ctr"/>
            <a:lstStyle/>
            <a:p>
              <a:pPr>
                <a:defRPr/>
              </a:pPr>
              <a:endParaRPr lang="es-CL"/>
            </a:p>
          </p:txBody>
        </p:sp>
        <p:sp>
          <p:nvSpPr>
            <p:cNvPr id="243723" name="AutoShape 11"/>
            <p:cNvSpPr>
              <a:spLocks noChangeArrowheads="1"/>
            </p:cNvSpPr>
            <p:nvPr/>
          </p:nvSpPr>
          <p:spPr bwMode="auto">
            <a:xfrm>
              <a:off x="0" y="2949"/>
              <a:ext cx="1882" cy="708"/>
            </a:xfrm>
            <a:prstGeom prst="rightArrow">
              <a:avLst>
                <a:gd name="adj1" fmla="val 50000"/>
                <a:gd name="adj2" fmla="val 66455"/>
              </a:avLst>
            </a:prstGeom>
            <a:solidFill>
              <a:srgbClr val="F8F8F8"/>
            </a:solidFill>
            <a:ln w="9525">
              <a:solidFill>
                <a:srgbClr val="C0C0C0"/>
              </a:solidFill>
              <a:miter lim="800000"/>
              <a:headEnd/>
              <a:tailEnd/>
            </a:ln>
            <a:effectLst/>
          </p:spPr>
          <p:txBody>
            <a:bodyPr wrap="none" anchor="ctr"/>
            <a:lstStyle/>
            <a:p>
              <a:pPr>
                <a:defRPr/>
              </a:pPr>
              <a:endParaRPr lang="es-CL"/>
            </a:p>
          </p:txBody>
        </p:sp>
      </p:grpSp>
    </p:spTree>
  </p:cSld>
  <p:clrMap bg1="lt1" tx1="dk1" bg2="lt2" tx2="dk2" accent1="accent1" accent2="accent2" accent3="accent3" accent4="accent4" accent5="accent5" accent6="accent6" hlink="hlink" folHlink="folHlink"/>
  <p:sldLayoutIdLst>
    <p:sldLayoutId id="2147483710"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iming>
    <p:tnLst>
      <p:par>
        <p:cTn id="1" dur="indefinite" restart="never" nodeType="tmRoot"/>
      </p:par>
    </p:tnLst>
  </p:timing>
  <p:hf hdr="0" dt="0"/>
  <p:txStyles>
    <p:titleStyle>
      <a:lvl1pPr algn="r" rtl="0" eaLnBrk="0" fontAlgn="base" hangingPunct="0">
        <a:spcBef>
          <a:spcPct val="0"/>
        </a:spcBef>
        <a:spcAft>
          <a:spcPct val="0"/>
        </a:spcAft>
        <a:defRPr sz="2800" b="1">
          <a:solidFill>
            <a:srgbClr val="000066"/>
          </a:solidFill>
          <a:latin typeface="+mj-lt"/>
          <a:ea typeface="+mj-ea"/>
          <a:cs typeface="+mj-cs"/>
        </a:defRPr>
      </a:lvl1pPr>
      <a:lvl2pPr algn="r" rtl="0" eaLnBrk="0" fontAlgn="base" hangingPunct="0">
        <a:spcBef>
          <a:spcPct val="0"/>
        </a:spcBef>
        <a:spcAft>
          <a:spcPct val="0"/>
        </a:spcAft>
        <a:defRPr sz="2800" b="1">
          <a:solidFill>
            <a:srgbClr val="000066"/>
          </a:solidFill>
          <a:latin typeface="Verdana" pitchFamily="34" charset="0"/>
        </a:defRPr>
      </a:lvl2pPr>
      <a:lvl3pPr algn="r" rtl="0" eaLnBrk="0" fontAlgn="base" hangingPunct="0">
        <a:spcBef>
          <a:spcPct val="0"/>
        </a:spcBef>
        <a:spcAft>
          <a:spcPct val="0"/>
        </a:spcAft>
        <a:defRPr sz="2800" b="1">
          <a:solidFill>
            <a:srgbClr val="000066"/>
          </a:solidFill>
          <a:latin typeface="Verdana" pitchFamily="34" charset="0"/>
        </a:defRPr>
      </a:lvl3pPr>
      <a:lvl4pPr algn="r" rtl="0" eaLnBrk="0" fontAlgn="base" hangingPunct="0">
        <a:spcBef>
          <a:spcPct val="0"/>
        </a:spcBef>
        <a:spcAft>
          <a:spcPct val="0"/>
        </a:spcAft>
        <a:defRPr sz="2800" b="1">
          <a:solidFill>
            <a:srgbClr val="000066"/>
          </a:solidFill>
          <a:latin typeface="Verdana" pitchFamily="34" charset="0"/>
        </a:defRPr>
      </a:lvl4pPr>
      <a:lvl5pPr algn="r" rtl="0" eaLnBrk="0" fontAlgn="base" hangingPunct="0">
        <a:spcBef>
          <a:spcPct val="0"/>
        </a:spcBef>
        <a:spcAft>
          <a:spcPct val="0"/>
        </a:spcAft>
        <a:defRPr sz="2800" b="1">
          <a:solidFill>
            <a:srgbClr val="000066"/>
          </a:solidFill>
          <a:latin typeface="Verdana" pitchFamily="34" charset="0"/>
        </a:defRPr>
      </a:lvl5pPr>
      <a:lvl6pPr marL="457200" algn="r" rtl="0" fontAlgn="base">
        <a:spcBef>
          <a:spcPct val="0"/>
        </a:spcBef>
        <a:spcAft>
          <a:spcPct val="0"/>
        </a:spcAft>
        <a:defRPr sz="2800" b="1">
          <a:solidFill>
            <a:srgbClr val="000066"/>
          </a:solidFill>
          <a:latin typeface="Verdana" pitchFamily="34" charset="0"/>
        </a:defRPr>
      </a:lvl6pPr>
      <a:lvl7pPr marL="914400" algn="r" rtl="0" fontAlgn="base">
        <a:spcBef>
          <a:spcPct val="0"/>
        </a:spcBef>
        <a:spcAft>
          <a:spcPct val="0"/>
        </a:spcAft>
        <a:defRPr sz="2800" b="1">
          <a:solidFill>
            <a:srgbClr val="000066"/>
          </a:solidFill>
          <a:latin typeface="Verdana" pitchFamily="34" charset="0"/>
        </a:defRPr>
      </a:lvl7pPr>
      <a:lvl8pPr marL="1371600" algn="r" rtl="0" fontAlgn="base">
        <a:spcBef>
          <a:spcPct val="0"/>
        </a:spcBef>
        <a:spcAft>
          <a:spcPct val="0"/>
        </a:spcAft>
        <a:defRPr sz="2800" b="1">
          <a:solidFill>
            <a:srgbClr val="000066"/>
          </a:solidFill>
          <a:latin typeface="Verdana" pitchFamily="34" charset="0"/>
        </a:defRPr>
      </a:lvl8pPr>
      <a:lvl9pPr marL="1828800" algn="r" rtl="0" fontAlgn="base">
        <a:spcBef>
          <a:spcPct val="0"/>
        </a:spcBef>
        <a:spcAft>
          <a:spcPct val="0"/>
        </a:spcAft>
        <a:defRPr sz="2800" b="1">
          <a:solidFill>
            <a:srgbClr val="000066"/>
          </a:solidFill>
          <a:latin typeface="Verdana" pitchFamily="34" charset="0"/>
        </a:defRPr>
      </a:lvl9pPr>
    </p:titleStyle>
    <p:bodyStyle>
      <a:lvl1pPr marL="342900" indent="-342900" algn="l" rtl="0" eaLnBrk="0" fontAlgn="base" hangingPunct="0">
        <a:spcBef>
          <a:spcPct val="20000"/>
        </a:spcBef>
        <a:spcAft>
          <a:spcPct val="0"/>
        </a:spcAft>
        <a:buClr>
          <a:srgbClr val="FF9933"/>
        </a:buClr>
        <a:buFont typeface="Wingdings 3" pitchFamily="18" charset="2"/>
        <a:buChar char="â"/>
        <a:defRPr sz="1600">
          <a:solidFill>
            <a:schemeClr val="tx1"/>
          </a:solidFill>
          <a:latin typeface="+mn-lt"/>
          <a:ea typeface="+mn-ea"/>
          <a:cs typeface="+mn-cs"/>
        </a:defRPr>
      </a:lvl1pPr>
      <a:lvl2pPr marL="742950" indent="-285750" algn="l" rtl="0" eaLnBrk="0" fontAlgn="base" hangingPunct="0">
        <a:spcBef>
          <a:spcPct val="20000"/>
        </a:spcBef>
        <a:spcAft>
          <a:spcPct val="0"/>
        </a:spcAft>
        <a:buClr>
          <a:srgbClr val="FF9933"/>
        </a:buClr>
        <a:buFont typeface="Arial Unicode MS" pitchFamily="34" charset="-128"/>
        <a:buChar char="»"/>
        <a:defRPr sz="1600">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hyperlink" Target="http://www.sensible.com/buythebook.htm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hyperlink" Target="http://www.sensible.com/buythebook.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hyperlink" Target="http://www.sensible.com/buythebook.html"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7"/>
          <p:cNvSpPr>
            <a:spLocks noGrp="1" noChangeArrowheads="1"/>
          </p:cNvSpPr>
          <p:nvPr>
            <p:ph type="sldNum" sz="quarter" idx="12"/>
          </p:nvPr>
        </p:nvSpPr>
        <p:spPr>
          <a:noFill/>
        </p:spPr>
        <p:txBody>
          <a:bodyPr/>
          <a:lstStyle/>
          <a:p>
            <a:fld id="{62C503DE-D30B-4A2B-A023-DD7F9CEA909D}" type="slidenum">
              <a:rPr lang="es-ES" smtClean="0">
                <a:latin typeface="Arial" pitchFamily="34" charset="0"/>
              </a:rPr>
              <a:pPr/>
              <a:t>1</a:t>
            </a:fld>
            <a:endParaRPr lang="es-ES" smtClean="0">
              <a:latin typeface="Arial" pitchFamily="34" charset="0"/>
            </a:endParaRPr>
          </a:p>
        </p:txBody>
      </p:sp>
      <p:sp>
        <p:nvSpPr>
          <p:cNvPr id="3075" name="Rectangle 2"/>
          <p:cNvSpPr>
            <a:spLocks noGrp="1" noChangeArrowheads="1"/>
          </p:cNvSpPr>
          <p:nvPr>
            <p:ph type="ctrTitle"/>
          </p:nvPr>
        </p:nvSpPr>
        <p:spPr/>
        <p:txBody>
          <a:bodyPr/>
          <a:lstStyle/>
          <a:p>
            <a:pPr eaLnBrk="1" hangingPunct="1"/>
            <a:r>
              <a:rPr lang="es-ES" sz="1200" smtClean="0"/>
              <a:t>Curso: Proyectos Web</a:t>
            </a:r>
            <a:br>
              <a:rPr lang="es-ES" sz="1200" smtClean="0"/>
            </a:br>
            <a:r>
              <a:rPr lang="es-ES" sz="2400" smtClean="0"/>
              <a:t>5. Usabilidad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5 Marcador de número de diapositiva"/>
          <p:cNvSpPr>
            <a:spLocks noGrp="1"/>
          </p:cNvSpPr>
          <p:nvPr>
            <p:ph type="sldNum" sz="quarter" idx="12"/>
          </p:nvPr>
        </p:nvSpPr>
        <p:spPr>
          <a:noFill/>
        </p:spPr>
        <p:txBody>
          <a:bodyPr/>
          <a:lstStyle/>
          <a:p>
            <a:fld id="{B173AA49-651C-433E-BDE5-919EB83F4E50}" type="slidenum">
              <a:rPr lang="es-ES" smtClean="0">
                <a:latin typeface="Arial" pitchFamily="34" charset="0"/>
              </a:rPr>
              <a:pPr/>
              <a:t>10</a:t>
            </a:fld>
            <a:endParaRPr lang="es-ES" smtClean="0">
              <a:latin typeface="Arial" pitchFamily="34" charset="0"/>
            </a:endParaRPr>
          </a:p>
        </p:txBody>
      </p:sp>
      <p:sp>
        <p:nvSpPr>
          <p:cNvPr id="12291" name="Rectangle 2"/>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sp>
        <p:nvSpPr>
          <p:cNvPr id="89091" name="Rectangle 3"/>
          <p:cNvSpPr>
            <a:spLocks noGrp="1" noChangeArrowheads="1"/>
          </p:cNvSpPr>
          <p:nvPr>
            <p:ph type="body" idx="1"/>
          </p:nvPr>
        </p:nvSpPr>
        <p:spPr>
          <a:xfrm>
            <a:off x="611188" y="1557338"/>
            <a:ext cx="7924800" cy="4343400"/>
          </a:xfrm>
        </p:spPr>
        <p:txBody>
          <a:bodyPr/>
          <a:lstStyle/>
          <a:p>
            <a:pPr eaLnBrk="1" hangingPunct="1"/>
            <a:r>
              <a:rPr lang="es-ES" sz="1800" smtClean="0"/>
              <a:t>Factores para medir Usabilidad</a:t>
            </a:r>
          </a:p>
          <a:p>
            <a:pPr lvl="1" eaLnBrk="1" hangingPunct="1"/>
            <a:r>
              <a:rPr lang="es-ES" sz="1800" smtClean="0"/>
              <a:t>Frecuencia y gravedad de errores</a:t>
            </a:r>
          </a:p>
          <a:p>
            <a:pPr lvl="2" eaLnBrk="1" hangingPunct="1"/>
            <a:r>
              <a:rPr lang="es-ES" sz="1800" smtClean="0"/>
              <a:t>¿Qué tan frecuentes son los errores que cometen los usuarios al usar el sistema y cómo salen de esos problemas?</a:t>
            </a:r>
          </a:p>
        </p:txBody>
      </p:sp>
      <p:pic>
        <p:nvPicPr>
          <p:cNvPr id="89092" name="Picture 4" descr="elevator"/>
          <p:cNvPicPr>
            <a:picLocks noChangeAspect="1" noChangeArrowheads="1"/>
          </p:cNvPicPr>
          <p:nvPr/>
        </p:nvPicPr>
        <p:blipFill>
          <a:blip r:embed="rId3" cstate="print"/>
          <a:srcRect/>
          <a:stretch>
            <a:fillRect/>
          </a:stretch>
        </p:blipFill>
        <p:spPr bwMode="auto">
          <a:xfrm>
            <a:off x="5508625" y="3429000"/>
            <a:ext cx="3063875" cy="301148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9091">
                                            <p:txEl>
                                              <p:pRg st="0" end="0"/>
                                            </p:txEl>
                                          </p:spTgt>
                                        </p:tgtEl>
                                        <p:attrNameLst>
                                          <p:attrName>style.visibility</p:attrName>
                                        </p:attrNameLst>
                                      </p:cBhvr>
                                      <p:to>
                                        <p:strVal val="visible"/>
                                      </p:to>
                                    </p:set>
                                    <p:anim calcmode="lin" valueType="num">
                                      <p:cBhvr additive="base">
                                        <p:cTn id="7" dur="500" fill="hold"/>
                                        <p:tgtEl>
                                          <p:spTgt spid="8909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909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9091">
                                            <p:txEl>
                                              <p:pRg st="1" end="1"/>
                                            </p:txEl>
                                          </p:spTgt>
                                        </p:tgtEl>
                                        <p:attrNameLst>
                                          <p:attrName>style.visibility</p:attrName>
                                        </p:attrNameLst>
                                      </p:cBhvr>
                                      <p:to>
                                        <p:strVal val="visible"/>
                                      </p:to>
                                    </p:set>
                                    <p:anim calcmode="lin" valueType="num">
                                      <p:cBhvr additive="base">
                                        <p:cTn id="11" dur="500" fill="hold"/>
                                        <p:tgtEl>
                                          <p:spTgt spid="89091">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909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9091">
                                            <p:txEl>
                                              <p:pRg st="2" end="2"/>
                                            </p:txEl>
                                          </p:spTgt>
                                        </p:tgtEl>
                                        <p:attrNameLst>
                                          <p:attrName>style.visibility</p:attrName>
                                        </p:attrNameLst>
                                      </p:cBhvr>
                                      <p:to>
                                        <p:strVal val="visible"/>
                                      </p:to>
                                    </p:set>
                                    <p:anim calcmode="lin" valueType="num">
                                      <p:cBhvr additive="base">
                                        <p:cTn id="15" dur="500" fill="hold"/>
                                        <p:tgtEl>
                                          <p:spTgt spid="89091">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9091">
                                            <p:txEl>
                                              <p:pRg st="2" end="2"/>
                                            </p:txEl>
                                          </p:spTgt>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6" fill="hold" nodeType="afterEffect">
                                  <p:stCondLst>
                                    <p:cond delay="0"/>
                                  </p:stCondLst>
                                  <p:childTnLst>
                                    <p:set>
                                      <p:cBhvr>
                                        <p:cTn id="19" dur="1" fill="hold">
                                          <p:stCondLst>
                                            <p:cond delay="0"/>
                                          </p:stCondLst>
                                        </p:cTn>
                                        <p:tgtEl>
                                          <p:spTgt spid="89092"/>
                                        </p:tgtEl>
                                        <p:attrNameLst>
                                          <p:attrName>style.visibility</p:attrName>
                                        </p:attrNameLst>
                                      </p:cBhvr>
                                      <p:to>
                                        <p:strVal val="visible"/>
                                      </p:to>
                                    </p:set>
                                    <p:anim calcmode="lin" valueType="num">
                                      <p:cBhvr additive="base">
                                        <p:cTn id="20" dur="500" fill="hold"/>
                                        <p:tgtEl>
                                          <p:spTgt spid="89092"/>
                                        </p:tgtEl>
                                        <p:attrNameLst>
                                          <p:attrName>ppt_x</p:attrName>
                                        </p:attrNameLst>
                                      </p:cBhvr>
                                      <p:tavLst>
                                        <p:tav tm="0">
                                          <p:val>
                                            <p:strVal val="1+#ppt_w/2"/>
                                          </p:val>
                                        </p:tav>
                                        <p:tav tm="100000">
                                          <p:val>
                                            <p:strVal val="#ppt_x"/>
                                          </p:val>
                                        </p:tav>
                                      </p:tavLst>
                                    </p:anim>
                                    <p:anim calcmode="lin" valueType="num">
                                      <p:cBhvr additive="base">
                                        <p:cTn id="21" dur="500" fill="hold"/>
                                        <p:tgtEl>
                                          <p:spTgt spid="890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5 Marcador de número de diapositiva"/>
          <p:cNvSpPr>
            <a:spLocks noGrp="1"/>
          </p:cNvSpPr>
          <p:nvPr>
            <p:ph type="sldNum" sz="quarter" idx="12"/>
          </p:nvPr>
        </p:nvSpPr>
        <p:spPr>
          <a:noFill/>
        </p:spPr>
        <p:txBody>
          <a:bodyPr/>
          <a:lstStyle/>
          <a:p>
            <a:fld id="{83631F82-0550-4E02-960B-F356FB604540}" type="slidenum">
              <a:rPr lang="es-ES" smtClean="0">
                <a:latin typeface="Arial" pitchFamily="34" charset="0"/>
              </a:rPr>
              <a:pPr/>
              <a:t>11</a:t>
            </a:fld>
            <a:endParaRPr lang="es-ES" smtClean="0">
              <a:latin typeface="Arial" pitchFamily="34" charset="0"/>
            </a:endParaRPr>
          </a:p>
        </p:txBody>
      </p:sp>
      <p:sp>
        <p:nvSpPr>
          <p:cNvPr id="13315" name="Rectangle 2"/>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sp>
        <p:nvSpPr>
          <p:cNvPr id="91139" name="Rectangle 3"/>
          <p:cNvSpPr>
            <a:spLocks noGrp="1" noChangeArrowheads="1"/>
          </p:cNvSpPr>
          <p:nvPr>
            <p:ph type="body" idx="1"/>
          </p:nvPr>
        </p:nvSpPr>
        <p:spPr>
          <a:xfrm>
            <a:off x="990600" y="1752600"/>
            <a:ext cx="7772400" cy="4343400"/>
          </a:xfrm>
        </p:spPr>
        <p:txBody>
          <a:bodyPr/>
          <a:lstStyle/>
          <a:p>
            <a:pPr eaLnBrk="1" hangingPunct="1"/>
            <a:r>
              <a:rPr lang="es-ES" sz="1800" smtClean="0"/>
              <a:t>Factores para medir Usabilidad</a:t>
            </a:r>
          </a:p>
          <a:p>
            <a:pPr lvl="1" eaLnBrk="1" hangingPunct="1"/>
            <a:r>
              <a:rPr lang="es-ES" sz="1800" smtClean="0"/>
              <a:t>Satisfacción subjetiva</a:t>
            </a:r>
          </a:p>
          <a:p>
            <a:pPr lvl="2" eaLnBrk="1" hangingPunct="1"/>
            <a:r>
              <a:rPr lang="es-ES" sz="1800" smtClean="0"/>
              <a:t>¿Les gusta usar el sistema?</a:t>
            </a:r>
          </a:p>
          <a:p>
            <a:pPr lvl="2" eaLnBrk="1" hangingPunct="1"/>
            <a:r>
              <a:rPr lang="es-ES" sz="1800" smtClean="0"/>
              <a:t>¿Le ven atributos que lo hacen fácil de usar?</a:t>
            </a:r>
          </a:p>
          <a:p>
            <a:pPr lvl="2" eaLnBrk="1" hangingPunct="1"/>
            <a:r>
              <a:rPr lang="es-ES" sz="1800" smtClean="0"/>
              <a:t>¿Se sienten cómodos?</a:t>
            </a:r>
          </a:p>
        </p:txBody>
      </p:sp>
      <p:pic>
        <p:nvPicPr>
          <p:cNvPr id="91140" name="Picture 4" descr="elevator"/>
          <p:cNvPicPr>
            <a:picLocks noChangeAspect="1" noChangeArrowheads="1"/>
          </p:cNvPicPr>
          <p:nvPr/>
        </p:nvPicPr>
        <p:blipFill>
          <a:blip r:embed="rId3" cstate="print"/>
          <a:srcRect t="29710"/>
          <a:stretch>
            <a:fillRect/>
          </a:stretch>
        </p:blipFill>
        <p:spPr bwMode="auto">
          <a:xfrm>
            <a:off x="5940425" y="3657600"/>
            <a:ext cx="2822575" cy="271938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1139">
                                            <p:txEl>
                                              <p:pRg st="0" end="0"/>
                                            </p:txEl>
                                          </p:spTgt>
                                        </p:tgtEl>
                                        <p:attrNameLst>
                                          <p:attrName>style.visibility</p:attrName>
                                        </p:attrNameLst>
                                      </p:cBhvr>
                                      <p:to>
                                        <p:strVal val="visible"/>
                                      </p:to>
                                    </p:set>
                                    <p:anim calcmode="lin" valueType="num">
                                      <p:cBhvr additive="base">
                                        <p:cTn id="7" dur="500" fill="hold"/>
                                        <p:tgtEl>
                                          <p:spTgt spid="9113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113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91139">
                                            <p:txEl>
                                              <p:pRg st="1" end="1"/>
                                            </p:txEl>
                                          </p:spTgt>
                                        </p:tgtEl>
                                        <p:attrNameLst>
                                          <p:attrName>style.visibility</p:attrName>
                                        </p:attrNameLst>
                                      </p:cBhvr>
                                      <p:to>
                                        <p:strVal val="visible"/>
                                      </p:to>
                                    </p:set>
                                    <p:anim calcmode="lin" valueType="num">
                                      <p:cBhvr additive="base">
                                        <p:cTn id="11" dur="500" fill="hold"/>
                                        <p:tgtEl>
                                          <p:spTgt spid="91139">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9113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91139">
                                            <p:txEl>
                                              <p:pRg st="2" end="2"/>
                                            </p:txEl>
                                          </p:spTgt>
                                        </p:tgtEl>
                                        <p:attrNameLst>
                                          <p:attrName>style.visibility</p:attrName>
                                        </p:attrNameLst>
                                      </p:cBhvr>
                                      <p:to>
                                        <p:strVal val="visible"/>
                                      </p:to>
                                    </p:set>
                                    <p:anim calcmode="lin" valueType="num">
                                      <p:cBhvr additive="base">
                                        <p:cTn id="15" dur="500" fill="hold"/>
                                        <p:tgtEl>
                                          <p:spTgt spid="91139">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9113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91139">
                                            <p:txEl>
                                              <p:pRg st="3" end="3"/>
                                            </p:txEl>
                                          </p:spTgt>
                                        </p:tgtEl>
                                        <p:attrNameLst>
                                          <p:attrName>style.visibility</p:attrName>
                                        </p:attrNameLst>
                                      </p:cBhvr>
                                      <p:to>
                                        <p:strVal val="visible"/>
                                      </p:to>
                                    </p:set>
                                    <p:anim calcmode="lin" valueType="num">
                                      <p:cBhvr additive="base">
                                        <p:cTn id="19" dur="500" fill="hold"/>
                                        <p:tgtEl>
                                          <p:spTgt spid="91139">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113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91139">
                                            <p:txEl>
                                              <p:pRg st="4" end="4"/>
                                            </p:txEl>
                                          </p:spTgt>
                                        </p:tgtEl>
                                        <p:attrNameLst>
                                          <p:attrName>style.visibility</p:attrName>
                                        </p:attrNameLst>
                                      </p:cBhvr>
                                      <p:to>
                                        <p:strVal val="visible"/>
                                      </p:to>
                                    </p:set>
                                    <p:anim calcmode="lin" valueType="num">
                                      <p:cBhvr additive="base">
                                        <p:cTn id="23" dur="500" fill="hold"/>
                                        <p:tgtEl>
                                          <p:spTgt spid="91139">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91139">
                                            <p:txEl>
                                              <p:pRg st="4" end="4"/>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6" fill="hold" nodeType="afterEffect">
                                  <p:stCondLst>
                                    <p:cond delay="0"/>
                                  </p:stCondLst>
                                  <p:childTnLst>
                                    <p:set>
                                      <p:cBhvr>
                                        <p:cTn id="27" dur="1" fill="hold">
                                          <p:stCondLst>
                                            <p:cond delay="0"/>
                                          </p:stCondLst>
                                        </p:cTn>
                                        <p:tgtEl>
                                          <p:spTgt spid="91140"/>
                                        </p:tgtEl>
                                        <p:attrNameLst>
                                          <p:attrName>style.visibility</p:attrName>
                                        </p:attrNameLst>
                                      </p:cBhvr>
                                      <p:to>
                                        <p:strVal val="visible"/>
                                      </p:to>
                                    </p:set>
                                    <p:anim calcmode="lin" valueType="num">
                                      <p:cBhvr additive="base">
                                        <p:cTn id="28" dur="500" fill="hold"/>
                                        <p:tgtEl>
                                          <p:spTgt spid="91140"/>
                                        </p:tgtEl>
                                        <p:attrNameLst>
                                          <p:attrName>ppt_x</p:attrName>
                                        </p:attrNameLst>
                                      </p:cBhvr>
                                      <p:tavLst>
                                        <p:tav tm="0">
                                          <p:val>
                                            <p:strVal val="1+#ppt_w/2"/>
                                          </p:val>
                                        </p:tav>
                                        <p:tav tm="100000">
                                          <p:val>
                                            <p:strVal val="#ppt_x"/>
                                          </p:val>
                                        </p:tav>
                                      </p:tavLst>
                                    </p:anim>
                                    <p:anim calcmode="lin" valueType="num">
                                      <p:cBhvr additive="base">
                                        <p:cTn id="29" dur="500" fill="hold"/>
                                        <p:tgtEl>
                                          <p:spTgt spid="911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9"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5 Marcador de número de diapositiva"/>
          <p:cNvSpPr>
            <a:spLocks noGrp="1"/>
          </p:cNvSpPr>
          <p:nvPr>
            <p:ph type="sldNum" sz="quarter" idx="12"/>
          </p:nvPr>
        </p:nvSpPr>
        <p:spPr>
          <a:noFill/>
        </p:spPr>
        <p:txBody>
          <a:bodyPr/>
          <a:lstStyle/>
          <a:p>
            <a:fld id="{55C48156-8553-4B05-BF99-9ED783956FCC}" type="slidenum">
              <a:rPr lang="es-ES" smtClean="0">
                <a:latin typeface="Arial" pitchFamily="34" charset="0"/>
              </a:rPr>
              <a:pPr/>
              <a:t>12</a:t>
            </a:fld>
            <a:endParaRPr lang="es-ES" smtClean="0">
              <a:latin typeface="Arial" pitchFamily="34" charset="0"/>
            </a:endParaRPr>
          </a:p>
        </p:txBody>
      </p:sp>
      <p:sp>
        <p:nvSpPr>
          <p:cNvPr id="14339" name="Rectangle 2"/>
          <p:cNvSpPr>
            <a:spLocks noGrp="1" noChangeArrowheads="1"/>
          </p:cNvSpPr>
          <p:nvPr>
            <p:ph type="title"/>
          </p:nvPr>
        </p:nvSpPr>
        <p:spPr>
          <a:xfrm>
            <a:off x="990600" y="457200"/>
            <a:ext cx="7924800" cy="1143000"/>
          </a:xfrm>
        </p:spPr>
        <p:txBody>
          <a:bodyPr/>
          <a:lstStyle/>
          <a:p>
            <a:pPr eaLnBrk="1" hangingPunct="1"/>
            <a:r>
              <a:rPr lang="es-ES" smtClean="0"/>
              <a:t>Gurúes de la Usabilidad</a:t>
            </a:r>
            <a:endParaRPr lang="es-ES_tradnl" smtClean="0"/>
          </a:p>
        </p:txBody>
      </p:sp>
      <p:sp>
        <p:nvSpPr>
          <p:cNvPr id="93187" name="Rectangle 3"/>
          <p:cNvSpPr>
            <a:spLocks noGrp="1" noChangeArrowheads="1"/>
          </p:cNvSpPr>
          <p:nvPr>
            <p:ph type="body" idx="1"/>
          </p:nvPr>
        </p:nvSpPr>
        <p:spPr>
          <a:xfrm>
            <a:off x="990600" y="1752600"/>
            <a:ext cx="7924800" cy="4343400"/>
          </a:xfrm>
        </p:spPr>
        <p:txBody>
          <a:bodyPr/>
          <a:lstStyle/>
          <a:p>
            <a:pPr eaLnBrk="1" hangingPunct="1"/>
            <a:r>
              <a:rPr lang="es-ES_tradnl" sz="2000" b="1" smtClean="0">
                <a:cs typeface="Times New Roman" pitchFamily="18" charset="0"/>
              </a:rPr>
              <a:t>Jakob Nielsen</a:t>
            </a:r>
          </a:p>
          <a:p>
            <a:pPr lvl="1" eaLnBrk="1" hangingPunct="1"/>
            <a:r>
              <a:rPr lang="es-ES_tradnl" sz="2000" smtClean="0">
                <a:cs typeface="Times New Roman" pitchFamily="18" charset="0"/>
              </a:rPr>
              <a:t>Libro : Usabilidad de Sitios Web</a:t>
            </a:r>
          </a:p>
          <a:p>
            <a:pPr lvl="1" eaLnBrk="1" hangingPunct="1"/>
            <a:r>
              <a:rPr lang="es-ES_tradnl" sz="2000" smtClean="0">
                <a:cs typeface="Times New Roman" pitchFamily="18" charset="0"/>
              </a:rPr>
              <a:t>Pensar siempre en el usuario</a:t>
            </a:r>
          </a:p>
          <a:p>
            <a:pPr lvl="1" eaLnBrk="1" hangingPunct="1"/>
            <a:r>
              <a:rPr lang="es-ES_tradnl" sz="2000" smtClean="0">
                <a:cs typeface="Times New Roman" pitchFamily="18" charset="0"/>
              </a:rPr>
              <a:t>Pensar en cómo usan la información</a:t>
            </a:r>
          </a:p>
          <a:p>
            <a:pPr lvl="1" eaLnBrk="1" hangingPunct="1"/>
            <a:r>
              <a:rPr lang="es-ES_tradnl" sz="2000" smtClean="0">
                <a:cs typeface="Times New Roman" pitchFamily="18" charset="0"/>
              </a:rPr>
              <a:t>www.useit.com</a:t>
            </a:r>
          </a:p>
        </p:txBody>
      </p:sp>
      <p:grpSp>
        <p:nvGrpSpPr>
          <p:cNvPr id="14341" name="Group 16"/>
          <p:cNvGrpSpPr>
            <a:grpSpLocks/>
          </p:cNvGrpSpPr>
          <p:nvPr/>
        </p:nvGrpSpPr>
        <p:grpSpPr bwMode="auto">
          <a:xfrm>
            <a:off x="6705600" y="5229225"/>
            <a:ext cx="1924050" cy="1219200"/>
            <a:chOff x="3661" y="3408"/>
            <a:chExt cx="1212" cy="768"/>
          </a:xfrm>
        </p:grpSpPr>
        <p:pic>
          <p:nvPicPr>
            <p:cNvPr id="14342" name="Picture 17"/>
            <p:cNvPicPr>
              <a:picLocks noChangeAspect="1" noChangeArrowheads="1"/>
            </p:cNvPicPr>
            <p:nvPr/>
          </p:nvPicPr>
          <p:blipFill>
            <a:blip r:embed="rId3" cstate="print"/>
            <a:srcRect/>
            <a:stretch>
              <a:fillRect/>
            </a:stretch>
          </p:blipFill>
          <p:spPr bwMode="auto">
            <a:xfrm>
              <a:off x="4344" y="3408"/>
              <a:ext cx="529" cy="756"/>
            </a:xfrm>
            <a:prstGeom prst="rect">
              <a:avLst/>
            </a:prstGeom>
            <a:noFill/>
            <a:ln w="9525">
              <a:noFill/>
              <a:miter lim="800000"/>
              <a:headEnd/>
              <a:tailEnd/>
            </a:ln>
          </p:spPr>
        </p:pic>
        <p:pic>
          <p:nvPicPr>
            <p:cNvPr id="14343" name="Picture 18"/>
            <p:cNvPicPr>
              <a:picLocks noChangeAspect="1" noChangeArrowheads="1"/>
            </p:cNvPicPr>
            <p:nvPr/>
          </p:nvPicPr>
          <p:blipFill>
            <a:blip r:embed="rId4" cstate="print"/>
            <a:srcRect/>
            <a:stretch>
              <a:fillRect/>
            </a:stretch>
          </p:blipFill>
          <p:spPr bwMode="auto">
            <a:xfrm>
              <a:off x="3661" y="3408"/>
              <a:ext cx="659" cy="768"/>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anim calcmode="lin" valueType="num">
                                      <p:cBhvr additive="base">
                                        <p:cTn id="7" dur="500" fill="hold"/>
                                        <p:tgtEl>
                                          <p:spTgt spid="9318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318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3187">
                                            <p:txEl>
                                              <p:pRg st="1" end="1"/>
                                            </p:txEl>
                                          </p:spTgt>
                                        </p:tgtEl>
                                        <p:attrNameLst>
                                          <p:attrName>style.visibility</p:attrName>
                                        </p:attrNameLst>
                                      </p:cBhvr>
                                      <p:to>
                                        <p:strVal val="visible"/>
                                      </p:to>
                                    </p:set>
                                    <p:anim calcmode="lin" valueType="num">
                                      <p:cBhvr additive="base">
                                        <p:cTn id="13" dur="500" fill="hold"/>
                                        <p:tgtEl>
                                          <p:spTgt spid="9318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318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3187">
                                            <p:txEl>
                                              <p:pRg st="2" end="2"/>
                                            </p:txEl>
                                          </p:spTgt>
                                        </p:tgtEl>
                                        <p:attrNameLst>
                                          <p:attrName>style.visibility</p:attrName>
                                        </p:attrNameLst>
                                      </p:cBhvr>
                                      <p:to>
                                        <p:strVal val="visible"/>
                                      </p:to>
                                    </p:set>
                                    <p:anim calcmode="lin" valueType="num">
                                      <p:cBhvr additive="base">
                                        <p:cTn id="19" dur="500" fill="hold"/>
                                        <p:tgtEl>
                                          <p:spTgt spid="9318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31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3187">
                                            <p:txEl>
                                              <p:pRg st="3" end="3"/>
                                            </p:txEl>
                                          </p:spTgt>
                                        </p:tgtEl>
                                        <p:attrNameLst>
                                          <p:attrName>style.visibility</p:attrName>
                                        </p:attrNameLst>
                                      </p:cBhvr>
                                      <p:to>
                                        <p:strVal val="visible"/>
                                      </p:to>
                                    </p:set>
                                    <p:anim calcmode="lin" valueType="num">
                                      <p:cBhvr additive="base">
                                        <p:cTn id="25" dur="500" fill="hold"/>
                                        <p:tgtEl>
                                          <p:spTgt spid="93187">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31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3187">
                                            <p:txEl>
                                              <p:pRg st="4" end="4"/>
                                            </p:txEl>
                                          </p:spTgt>
                                        </p:tgtEl>
                                        <p:attrNameLst>
                                          <p:attrName>style.visibility</p:attrName>
                                        </p:attrNameLst>
                                      </p:cBhvr>
                                      <p:to>
                                        <p:strVal val="visible"/>
                                      </p:to>
                                    </p:set>
                                    <p:anim calcmode="lin" valueType="num">
                                      <p:cBhvr additive="base">
                                        <p:cTn id="31" dur="500" fill="hold"/>
                                        <p:tgtEl>
                                          <p:spTgt spid="93187">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318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bldLvl="3"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5 Marcador de número de diapositiva"/>
          <p:cNvSpPr>
            <a:spLocks noGrp="1"/>
          </p:cNvSpPr>
          <p:nvPr>
            <p:ph type="sldNum" sz="quarter" idx="12"/>
          </p:nvPr>
        </p:nvSpPr>
        <p:spPr>
          <a:noFill/>
        </p:spPr>
        <p:txBody>
          <a:bodyPr/>
          <a:lstStyle/>
          <a:p>
            <a:fld id="{89EB80A7-ABC7-4D6F-BE13-017747AC3ED8}" type="slidenum">
              <a:rPr lang="es-ES" smtClean="0">
                <a:latin typeface="Arial" pitchFamily="34" charset="0"/>
              </a:rPr>
              <a:pPr/>
              <a:t>13</a:t>
            </a:fld>
            <a:endParaRPr lang="es-ES" smtClean="0">
              <a:latin typeface="Arial" pitchFamily="34" charset="0"/>
            </a:endParaRPr>
          </a:p>
        </p:txBody>
      </p:sp>
      <p:sp>
        <p:nvSpPr>
          <p:cNvPr id="15363" name="Rectangle 2"/>
          <p:cNvSpPr>
            <a:spLocks noGrp="1" noChangeArrowheads="1"/>
          </p:cNvSpPr>
          <p:nvPr>
            <p:ph type="title"/>
          </p:nvPr>
        </p:nvSpPr>
        <p:spPr>
          <a:xfrm>
            <a:off x="990600" y="457200"/>
            <a:ext cx="7924800" cy="1143000"/>
          </a:xfrm>
        </p:spPr>
        <p:txBody>
          <a:bodyPr/>
          <a:lstStyle/>
          <a:p>
            <a:pPr eaLnBrk="1" hangingPunct="1"/>
            <a:r>
              <a:rPr lang="es-ES" smtClean="0"/>
              <a:t>Gurúes de la Usabilidad</a:t>
            </a:r>
            <a:endParaRPr lang="es-ES_tradnl" smtClean="0"/>
          </a:p>
        </p:txBody>
      </p:sp>
      <p:sp>
        <p:nvSpPr>
          <p:cNvPr id="95235" name="Rectangle 3"/>
          <p:cNvSpPr>
            <a:spLocks noGrp="1" noChangeArrowheads="1"/>
          </p:cNvSpPr>
          <p:nvPr>
            <p:ph type="body" idx="1"/>
          </p:nvPr>
        </p:nvSpPr>
        <p:spPr>
          <a:xfrm>
            <a:off x="827088" y="1557338"/>
            <a:ext cx="7924800" cy="4343400"/>
          </a:xfrm>
        </p:spPr>
        <p:txBody>
          <a:bodyPr/>
          <a:lstStyle/>
          <a:p>
            <a:pPr marL="381000" indent="-381000" eaLnBrk="1" hangingPunct="1">
              <a:lnSpc>
                <a:spcPct val="90000"/>
              </a:lnSpc>
            </a:pPr>
            <a:r>
              <a:rPr lang="es-ES_tradnl" smtClean="0">
                <a:cs typeface="Times New Roman" pitchFamily="18" charset="0"/>
              </a:rPr>
              <a:t>Consejos de Jakob Nielsen</a:t>
            </a:r>
          </a:p>
          <a:p>
            <a:pPr marL="800100" lvl="1" indent="-342900" eaLnBrk="1" hangingPunct="1">
              <a:lnSpc>
                <a:spcPct val="90000"/>
              </a:lnSpc>
            </a:pPr>
            <a:r>
              <a:rPr lang="es-ES_tradnl" b="1" smtClean="0">
                <a:cs typeface="Times New Roman" pitchFamily="18" charset="0"/>
              </a:rPr>
              <a:t>Aclarar el propósito del sitio</a:t>
            </a:r>
          </a:p>
          <a:p>
            <a:pPr marL="1219200" lvl="2" indent="-304800" eaLnBrk="1" hangingPunct="1">
              <a:lnSpc>
                <a:spcPct val="90000"/>
              </a:lnSpc>
              <a:buFontTx/>
              <a:buAutoNum type="arabicPeriod"/>
            </a:pPr>
            <a:r>
              <a:rPr lang="es-ES_tradnl" smtClean="0">
                <a:cs typeface="Times New Roman" pitchFamily="18" charset="0"/>
              </a:rPr>
              <a:t>Incluir un lema</a:t>
            </a:r>
          </a:p>
          <a:p>
            <a:pPr marL="1219200" lvl="2" indent="-304800" eaLnBrk="1" hangingPunct="1">
              <a:lnSpc>
                <a:spcPct val="90000"/>
              </a:lnSpc>
              <a:buFontTx/>
              <a:buAutoNum type="arabicPeriod"/>
            </a:pPr>
            <a:r>
              <a:rPr lang="es-ES_tradnl" smtClean="0">
                <a:cs typeface="Times New Roman" pitchFamily="18" charset="0"/>
              </a:rPr>
              <a:t>Título de la ventana para buscadores</a:t>
            </a:r>
          </a:p>
          <a:p>
            <a:pPr marL="1219200" lvl="2" indent="-304800" eaLnBrk="1" hangingPunct="1">
              <a:lnSpc>
                <a:spcPct val="90000"/>
              </a:lnSpc>
              <a:buFontTx/>
              <a:buAutoNum type="arabicPeriod"/>
            </a:pPr>
            <a:r>
              <a:rPr lang="es-ES_tradnl" smtClean="0">
                <a:cs typeface="Times New Roman" pitchFamily="18" charset="0"/>
              </a:rPr>
              <a:t>Agrupar información corporativa</a:t>
            </a:r>
          </a:p>
          <a:p>
            <a:pPr marL="800100" lvl="1" indent="-342900" eaLnBrk="1" hangingPunct="1">
              <a:lnSpc>
                <a:spcPct val="90000"/>
              </a:lnSpc>
            </a:pPr>
            <a:r>
              <a:rPr lang="es-ES_tradnl" b="1" smtClean="0">
                <a:cs typeface="Times New Roman" pitchFamily="18" charset="0"/>
              </a:rPr>
              <a:t>Ayudar a los usuarios a encontrar lo que buscan</a:t>
            </a:r>
          </a:p>
          <a:p>
            <a:pPr marL="1219200" lvl="2" indent="-304800" eaLnBrk="1" hangingPunct="1">
              <a:lnSpc>
                <a:spcPct val="90000"/>
              </a:lnSpc>
              <a:buFontTx/>
              <a:buAutoNum type="arabicPeriod"/>
            </a:pPr>
            <a:r>
              <a:rPr lang="es-ES_tradnl" smtClean="0">
                <a:cs typeface="Times New Roman" pitchFamily="18" charset="0"/>
              </a:rPr>
              <a:t>Enfatizar en mensaje principal</a:t>
            </a:r>
          </a:p>
          <a:p>
            <a:pPr marL="1219200" lvl="2" indent="-304800" eaLnBrk="1" hangingPunct="1">
              <a:lnSpc>
                <a:spcPct val="90000"/>
              </a:lnSpc>
              <a:buFontTx/>
              <a:buAutoNum type="arabicPeriod"/>
            </a:pPr>
            <a:r>
              <a:rPr lang="es-ES_tradnl" smtClean="0">
                <a:cs typeface="Times New Roman" pitchFamily="18" charset="0"/>
              </a:rPr>
              <a:t>Incluir sistema de búsqueda</a:t>
            </a:r>
          </a:p>
          <a:p>
            <a:pPr marL="800100" lvl="1" indent="-342900" eaLnBrk="1" hangingPunct="1">
              <a:lnSpc>
                <a:spcPct val="90000"/>
              </a:lnSpc>
            </a:pPr>
            <a:r>
              <a:rPr lang="es-ES_tradnl" b="1" smtClean="0">
                <a:cs typeface="Times New Roman" pitchFamily="18" charset="0"/>
              </a:rPr>
              <a:t>Mostrar el contenido del sitio</a:t>
            </a:r>
          </a:p>
          <a:p>
            <a:pPr marL="1219200" lvl="2" indent="-304800" eaLnBrk="1" hangingPunct="1">
              <a:lnSpc>
                <a:spcPct val="90000"/>
              </a:lnSpc>
              <a:buFontTx/>
              <a:buAutoNum type="arabicPeriod"/>
            </a:pPr>
            <a:r>
              <a:rPr lang="es-ES_tradnl" smtClean="0">
                <a:cs typeface="Times New Roman" pitchFamily="18" charset="0"/>
              </a:rPr>
              <a:t>Mostrar ejemplos de contenidos</a:t>
            </a:r>
          </a:p>
          <a:p>
            <a:pPr marL="1219200" lvl="2" indent="-304800" eaLnBrk="1" hangingPunct="1">
              <a:lnSpc>
                <a:spcPct val="90000"/>
              </a:lnSpc>
              <a:buFontTx/>
              <a:buAutoNum type="arabicPeriod"/>
            </a:pPr>
            <a:r>
              <a:rPr lang="es-ES_tradnl" smtClean="0">
                <a:cs typeface="Times New Roman" pitchFamily="18" charset="0"/>
              </a:rPr>
              <a:t>Enlaces con la palabra más útil</a:t>
            </a:r>
          </a:p>
          <a:p>
            <a:pPr marL="1219200" lvl="2" indent="-304800" eaLnBrk="1" hangingPunct="1">
              <a:lnSpc>
                <a:spcPct val="90000"/>
              </a:lnSpc>
              <a:buFontTx/>
              <a:buAutoNum type="arabicPeriod"/>
            </a:pPr>
            <a:r>
              <a:rPr lang="es-ES_tradnl" smtClean="0">
                <a:cs typeface="Times New Roman" pitchFamily="18" charset="0"/>
              </a:rPr>
              <a:t>Mantener visibles temas pasados</a:t>
            </a:r>
          </a:p>
          <a:p>
            <a:pPr marL="800100" lvl="1" indent="-342900" eaLnBrk="1" hangingPunct="1">
              <a:lnSpc>
                <a:spcPct val="90000"/>
              </a:lnSpc>
            </a:pPr>
            <a:r>
              <a:rPr lang="es-ES_tradnl" b="1" smtClean="0">
                <a:cs typeface="Times New Roman" pitchFamily="18" charset="0"/>
              </a:rPr>
              <a:t>Diseño para mejorar Interacción, no para definirla</a:t>
            </a:r>
          </a:p>
          <a:p>
            <a:pPr marL="1219200" lvl="2" indent="-304800" eaLnBrk="1" hangingPunct="1">
              <a:lnSpc>
                <a:spcPct val="90000"/>
              </a:lnSpc>
              <a:buFontTx/>
              <a:buAutoNum type="arabicPeriod"/>
            </a:pPr>
            <a:r>
              <a:rPr lang="es-ES_tradnl" smtClean="0">
                <a:cs typeface="Times New Roman" pitchFamily="18" charset="0"/>
              </a:rPr>
              <a:t>No apoyar demasiado con gráficos</a:t>
            </a:r>
          </a:p>
          <a:p>
            <a:pPr marL="1219200" lvl="2" indent="-304800" eaLnBrk="1" hangingPunct="1">
              <a:lnSpc>
                <a:spcPct val="90000"/>
              </a:lnSpc>
              <a:buFontTx/>
              <a:buAutoNum type="arabicPeriod"/>
            </a:pPr>
            <a:r>
              <a:rPr lang="es-ES_tradnl" smtClean="0">
                <a:cs typeface="Times New Roman" pitchFamily="18" charset="0"/>
              </a:rPr>
              <a:t>Usar gráficos significativos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 calcmode="lin" valueType="num">
                                      <p:cBhvr additive="base">
                                        <p:cTn id="7" dur="500" fill="hold"/>
                                        <p:tgtEl>
                                          <p:spTgt spid="9523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52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5235">
                                            <p:txEl>
                                              <p:pRg st="1" end="1"/>
                                            </p:txEl>
                                          </p:spTgt>
                                        </p:tgtEl>
                                        <p:attrNameLst>
                                          <p:attrName>style.visibility</p:attrName>
                                        </p:attrNameLst>
                                      </p:cBhvr>
                                      <p:to>
                                        <p:strVal val="visible"/>
                                      </p:to>
                                    </p:set>
                                    <p:anim calcmode="lin" valueType="num">
                                      <p:cBhvr additive="base">
                                        <p:cTn id="13" dur="500" fill="hold"/>
                                        <p:tgtEl>
                                          <p:spTgt spid="9523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52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95235">
                                            <p:txEl>
                                              <p:pRg st="2" end="2"/>
                                            </p:txEl>
                                          </p:spTgt>
                                        </p:tgtEl>
                                        <p:attrNameLst>
                                          <p:attrName>style.visibility</p:attrName>
                                        </p:attrNameLst>
                                      </p:cBhvr>
                                      <p:to>
                                        <p:strVal val="visible"/>
                                      </p:to>
                                    </p:set>
                                    <p:anim calcmode="lin" valueType="num">
                                      <p:cBhvr additive="base">
                                        <p:cTn id="17" dur="500" fill="hold"/>
                                        <p:tgtEl>
                                          <p:spTgt spid="95235">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952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95235">
                                            <p:txEl>
                                              <p:pRg st="3" end="3"/>
                                            </p:txEl>
                                          </p:spTgt>
                                        </p:tgtEl>
                                        <p:attrNameLst>
                                          <p:attrName>style.visibility</p:attrName>
                                        </p:attrNameLst>
                                      </p:cBhvr>
                                      <p:to>
                                        <p:strVal val="visible"/>
                                      </p:to>
                                    </p:set>
                                    <p:anim calcmode="lin" valueType="num">
                                      <p:cBhvr additive="base">
                                        <p:cTn id="21" dur="500" fill="hold"/>
                                        <p:tgtEl>
                                          <p:spTgt spid="95235">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952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95235">
                                            <p:txEl>
                                              <p:pRg st="4" end="4"/>
                                            </p:txEl>
                                          </p:spTgt>
                                        </p:tgtEl>
                                        <p:attrNameLst>
                                          <p:attrName>style.visibility</p:attrName>
                                        </p:attrNameLst>
                                      </p:cBhvr>
                                      <p:to>
                                        <p:strVal val="visible"/>
                                      </p:to>
                                    </p:set>
                                    <p:anim calcmode="lin" valueType="num">
                                      <p:cBhvr additive="base">
                                        <p:cTn id="25" dur="500" fill="hold"/>
                                        <p:tgtEl>
                                          <p:spTgt spid="9523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52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5235">
                                            <p:txEl>
                                              <p:pRg st="5" end="5"/>
                                            </p:txEl>
                                          </p:spTgt>
                                        </p:tgtEl>
                                        <p:attrNameLst>
                                          <p:attrName>style.visibility</p:attrName>
                                        </p:attrNameLst>
                                      </p:cBhvr>
                                      <p:to>
                                        <p:strVal val="visible"/>
                                      </p:to>
                                    </p:set>
                                    <p:anim calcmode="lin" valueType="num">
                                      <p:cBhvr additive="base">
                                        <p:cTn id="31" dur="500" fill="hold"/>
                                        <p:tgtEl>
                                          <p:spTgt spid="95235">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5235">
                                            <p:txEl>
                                              <p:pRg st="5" end="5"/>
                                            </p:txEl>
                                          </p:spTgt>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95235">
                                            <p:txEl>
                                              <p:pRg st="6" end="6"/>
                                            </p:txEl>
                                          </p:spTgt>
                                        </p:tgtEl>
                                        <p:attrNameLst>
                                          <p:attrName>style.visibility</p:attrName>
                                        </p:attrNameLst>
                                      </p:cBhvr>
                                      <p:to>
                                        <p:strVal val="visible"/>
                                      </p:to>
                                    </p:set>
                                    <p:anim calcmode="lin" valueType="num">
                                      <p:cBhvr additive="base">
                                        <p:cTn id="35" dur="500" fill="hold"/>
                                        <p:tgtEl>
                                          <p:spTgt spid="95235">
                                            <p:txEl>
                                              <p:pRg st="6" end="6"/>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95235">
                                            <p:txEl>
                                              <p:pRg st="6" end="6"/>
                                            </p:txEl>
                                          </p:spTgt>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5235">
                                            <p:txEl>
                                              <p:pRg st="7" end="7"/>
                                            </p:txEl>
                                          </p:spTgt>
                                        </p:tgtEl>
                                        <p:attrNameLst>
                                          <p:attrName>style.visibility</p:attrName>
                                        </p:attrNameLst>
                                      </p:cBhvr>
                                      <p:to>
                                        <p:strVal val="visible"/>
                                      </p:to>
                                    </p:set>
                                    <p:anim calcmode="lin" valueType="num">
                                      <p:cBhvr additive="base">
                                        <p:cTn id="39" dur="500" fill="hold"/>
                                        <p:tgtEl>
                                          <p:spTgt spid="95235">
                                            <p:txEl>
                                              <p:pRg st="7" end="7"/>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95235">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95235">
                                            <p:txEl>
                                              <p:pRg st="8" end="8"/>
                                            </p:txEl>
                                          </p:spTgt>
                                        </p:tgtEl>
                                        <p:attrNameLst>
                                          <p:attrName>style.visibility</p:attrName>
                                        </p:attrNameLst>
                                      </p:cBhvr>
                                      <p:to>
                                        <p:strVal val="visible"/>
                                      </p:to>
                                    </p:set>
                                    <p:anim calcmode="lin" valueType="num">
                                      <p:cBhvr additive="base">
                                        <p:cTn id="45" dur="500" fill="hold"/>
                                        <p:tgtEl>
                                          <p:spTgt spid="95235">
                                            <p:txEl>
                                              <p:pRg st="8" end="8"/>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95235">
                                            <p:txEl>
                                              <p:pRg st="8" end="8"/>
                                            </p:txEl>
                                          </p:spTgt>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95235">
                                            <p:txEl>
                                              <p:pRg st="9" end="9"/>
                                            </p:txEl>
                                          </p:spTgt>
                                        </p:tgtEl>
                                        <p:attrNameLst>
                                          <p:attrName>style.visibility</p:attrName>
                                        </p:attrNameLst>
                                      </p:cBhvr>
                                      <p:to>
                                        <p:strVal val="visible"/>
                                      </p:to>
                                    </p:set>
                                    <p:anim calcmode="lin" valueType="num">
                                      <p:cBhvr additive="base">
                                        <p:cTn id="49" dur="500" fill="hold"/>
                                        <p:tgtEl>
                                          <p:spTgt spid="95235">
                                            <p:txEl>
                                              <p:pRg st="9" end="9"/>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95235">
                                            <p:txEl>
                                              <p:pRg st="9" end="9"/>
                                            </p:txEl>
                                          </p:spTgt>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0"/>
                                  </p:stCondLst>
                                  <p:childTnLst>
                                    <p:set>
                                      <p:cBhvr>
                                        <p:cTn id="52" dur="1" fill="hold">
                                          <p:stCondLst>
                                            <p:cond delay="0"/>
                                          </p:stCondLst>
                                        </p:cTn>
                                        <p:tgtEl>
                                          <p:spTgt spid="95235">
                                            <p:txEl>
                                              <p:pRg st="10" end="10"/>
                                            </p:txEl>
                                          </p:spTgt>
                                        </p:tgtEl>
                                        <p:attrNameLst>
                                          <p:attrName>style.visibility</p:attrName>
                                        </p:attrNameLst>
                                      </p:cBhvr>
                                      <p:to>
                                        <p:strVal val="visible"/>
                                      </p:to>
                                    </p:set>
                                    <p:anim calcmode="lin" valueType="num">
                                      <p:cBhvr additive="base">
                                        <p:cTn id="53" dur="500" fill="hold"/>
                                        <p:tgtEl>
                                          <p:spTgt spid="95235">
                                            <p:txEl>
                                              <p:pRg st="10" end="10"/>
                                            </p:txEl>
                                          </p:spTgt>
                                        </p:tgtEl>
                                        <p:attrNameLst>
                                          <p:attrName>ppt_x</p:attrName>
                                        </p:attrNameLst>
                                      </p:cBhvr>
                                      <p:tavLst>
                                        <p:tav tm="0">
                                          <p:val>
                                            <p:strVal val="1+#ppt_w/2"/>
                                          </p:val>
                                        </p:tav>
                                        <p:tav tm="100000">
                                          <p:val>
                                            <p:strVal val="#ppt_x"/>
                                          </p:val>
                                        </p:tav>
                                      </p:tavLst>
                                    </p:anim>
                                    <p:anim calcmode="lin" valueType="num">
                                      <p:cBhvr additive="base">
                                        <p:cTn id="54" dur="500" fill="hold"/>
                                        <p:tgtEl>
                                          <p:spTgt spid="95235">
                                            <p:txEl>
                                              <p:pRg st="10" end="10"/>
                                            </p:txEl>
                                          </p:spTgt>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95235">
                                            <p:txEl>
                                              <p:pRg st="11" end="11"/>
                                            </p:txEl>
                                          </p:spTgt>
                                        </p:tgtEl>
                                        <p:attrNameLst>
                                          <p:attrName>style.visibility</p:attrName>
                                        </p:attrNameLst>
                                      </p:cBhvr>
                                      <p:to>
                                        <p:strVal val="visible"/>
                                      </p:to>
                                    </p:set>
                                    <p:anim calcmode="lin" valueType="num">
                                      <p:cBhvr additive="base">
                                        <p:cTn id="57" dur="500" fill="hold"/>
                                        <p:tgtEl>
                                          <p:spTgt spid="95235">
                                            <p:txEl>
                                              <p:pRg st="11" end="11"/>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95235">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2" fill="hold" grpId="0" nodeType="clickEffect">
                                  <p:stCondLst>
                                    <p:cond delay="0"/>
                                  </p:stCondLst>
                                  <p:childTnLst>
                                    <p:set>
                                      <p:cBhvr>
                                        <p:cTn id="62" dur="1" fill="hold">
                                          <p:stCondLst>
                                            <p:cond delay="0"/>
                                          </p:stCondLst>
                                        </p:cTn>
                                        <p:tgtEl>
                                          <p:spTgt spid="95235">
                                            <p:txEl>
                                              <p:pRg st="12" end="12"/>
                                            </p:txEl>
                                          </p:spTgt>
                                        </p:tgtEl>
                                        <p:attrNameLst>
                                          <p:attrName>style.visibility</p:attrName>
                                        </p:attrNameLst>
                                      </p:cBhvr>
                                      <p:to>
                                        <p:strVal val="visible"/>
                                      </p:to>
                                    </p:set>
                                    <p:anim calcmode="lin" valueType="num">
                                      <p:cBhvr additive="base">
                                        <p:cTn id="63" dur="500" fill="hold"/>
                                        <p:tgtEl>
                                          <p:spTgt spid="95235">
                                            <p:txEl>
                                              <p:pRg st="12" end="12"/>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95235">
                                            <p:txEl>
                                              <p:pRg st="12" end="12"/>
                                            </p:txEl>
                                          </p:spTgt>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95235">
                                            <p:txEl>
                                              <p:pRg st="13" end="13"/>
                                            </p:txEl>
                                          </p:spTgt>
                                        </p:tgtEl>
                                        <p:attrNameLst>
                                          <p:attrName>style.visibility</p:attrName>
                                        </p:attrNameLst>
                                      </p:cBhvr>
                                      <p:to>
                                        <p:strVal val="visible"/>
                                      </p:to>
                                    </p:set>
                                    <p:anim calcmode="lin" valueType="num">
                                      <p:cBhvr additive="base">
                                        <p:cTn id="67" dur="500" fill="hold"/>
                                        <p:tgtEl>
                                          <p:spTgt spid="95235">
                                            <p:txEl>
                                              <p:pRg st="13" end="13"/>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95235">
                                            <p:txEl>
                                              <p:pRg st="13" end="13"/>
                                            </p:txEl>
                                          </p:spTgt>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95235">
                                            <p:txEl>
                                              <p:pRg st="14" end="14"/>
                                            </p:txEl>
                                          </p:spTgt>
                                        </p:tgtEl>
                                        <p:attrNameLst>
                                          <p:attrName>style.visibility</p:attrName>
                                        </p:attrNameLst>
                                      </p:cBhvr>
                                      <p:to>
                                        <p:strVal val="visible"/>
                                      </p:to>
                                    </p:set>
                                    <p:anim calcmode="lin" valueType="num">
                                      <p:cBhvr additive="base">
                                        <p:cTn id="71" dur="500" fill="hold"/>
                                        <p:tgtEl>
                                          <p:spTgt spid="95235">
                                            <p:txEl>
                                              <p:pRg st="14" end="14"/>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95235">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5 Marcador de número de diapositiva"/>
          <p:cNvSpPr>
            <a:spLocks noGrp="1"/>
          </p:cNvSpPr>
          <p:nvPr>
            <p:ph type="sldNum" sz="quarter" idx="12"/>
          </p:nvPr>
        </p:nvSpPr>
        <p:spPr>
          <a:noFill/>
        </p:spPr>
        <p:txBody>
          <a:bodyPr/>
          <a:lstStyle/>
          <a:p>
            <a:fld id="{D13F89F2-F492-44D4-B1A7-AFF50D04D7D5}" type="slidenum">
              <a:rPr lang="es-ES" smtClean="0">
                <a:latin typeface="Arial" pitchFamily="34" charset="0"/>
              </a:rPr>
              <a:pPr/>
              <a:t>14</a:t>
            </a:fld>
            <a:endParaRPr lang="es-ES" smtClean="0">
              <a:latin typeface="Arial" pitchFamily="34" charset="0"/>
            </a:endParaRPr>
          </a:p>
        </p:txBody>
      </p:sp>
      <p:sp>
        <p:nvSpPr>
          <p:cNvPr id="16387" name="Rectangle 2"/>
          <p:cNvSpPr>
            <a:spLocks noGrp="1" noChangeArrowheads="1"/>
          </p:cNvSpPr>
          <p:nvPr>
            <p:ph type="title"/>
          </p:nvPr>
        </p:nvSpPr>
        <p:spPr>
          <a:xfrm>
            <a:off x="990600" y="457200"/>
            <a:ext cx="7924800" cy="1143000"/>
          </a:xfrm>
        </p:spPr>
        <p:txBody>
          <a:bodyPr/>
          <a:lstStyle/>
          <a:p>
            <a:pPr eaLnBrk="1" hangingPunct="1"/>
            <a:r>
              <a:rPr lang="es-ES" smtClean="0"/>
              <a:t>Gurúes de la Usabilidad</a:t>
            </a:r>
            <a:endParaRPr lang="es-ES_tradnl" smtClean="0"/>
          </a:p>
        </p:txBody>
      </p:sp>
      <p:sp>
        <p:nvSpPr>
          <p:cNvPr id="97283" name="Rectangle 3"/>
          <p:cNvSpPr>
            <a:spLocks noGrp="1" noChangeArrowheads="1"/>
          </p:cNvSpPr>
          <p:nvPr>
            <p:ph type="body" idx="1"/>
          </p:nvPr>
        </p:nvSpPr>
        <p:spPr>
          <a:xfrm>
            <a:off x="990600" y="1752600"/>
            <a:ext cx="7924800" cy="4343400"/>
          </a:xfrm>
        </p:spPr>
        <p:txBody>
          <a:bodyPr/>
          <a:lstStyle/>
          <a:p>
            <a:pPr eaLnBrk="1" hangingPunct="1"/>
            <a:r>
              <a:rPr lang="es-ES_tradnl" sz="2000" b="1" smtClean="0">
                <a:cs typeface="Times New Roman" pitchFamily="18" charset="0"/>
              </a:rPr>
              <a:t>Steve Krug</a:t>
            </a:r>
          </a:p>
          <a:p>
            <a:pPr lvl="1" eaLnBrk="1" hangingPunct="1"/>
            <a:r>
              <a:rPr lang="es-ES_tradnl" sz="2000" smtClean="0">
                <a:cs typeface="Times New Roman" pitchFamily="18" charset="0"/>
              </a:rPr>
              <a:t>Libro: No me hagas pensar</a:t>
            </a:r>
          </a:p>
          <a:p>
            <a:pPr lvl="1" eaLnBrk="1" hangingPunct="1"/>
            <a:r>
              <a:rPr lang="es-ES_tradnl" sz="2000" smtClean="0">
                <a:cs typeface="Times New Roman" pitchFamily="18" charset="0"/>
              </a:rPr>
              <a:t>Diseño debe cumplir con la máxima de que el usuario no debe pensar para hacer cosas en un sitio web</a:t>
            </a:r>
          </a:p>
          <a:p>
            <a:pPr lvl="1" eaLnBrk="1" hangingPunct="1"/>
            <a:r>
              <a:rPr lang="es-ES_tradnl" sz="2000" smtClean="0">
                <a:cs typeface="Times New Roman" pitchFamily="18" charset="0"/>
              </a:rPr>
              <a:t>El lema es: “Veo una página y uso”</a:t>
            </a:r>
          </a:p>
          <a:p>
            <a:pPr lvl="1" eaLnBrk="1" hangingPunct="1"/>
            <a:r>
              <a:rPr lang="es-ES_tradnl" sz="2000" smtClean="0">
                <a:cs typeface="Times New Roman" pitchFamily="18" charset="0"/>
              </a:rPr>
              <a:t>Nadie lee nada, sino que todos dan saltos por la página</a:t>
            </a:r>
          </a:p>
        </p:txBody>
      </p:sp>
      <p:grpSp>
        <p:nvGrpSpPr>
          <p:cNvPr id="16389" name="Group 4"/>
          <p:cNvGrpSpPr>
            <a:grpSpLocks/>
          </p:cNvGrpSpPr>
          <p:nvPr/>
        </p:nvGrpSpPr>
        <p:grpSpPr bwMode="auto">
          <a:xfrm>
            <a:off x="6477000" y="5181600"/>
            <a:ext cx="1905000" cy="1077913"/>
            <a:chOff x="3850" y="3072"/>
            <a:chExt cx="1430" cy="871"/>
          </a:xfrm>
        </p:grpSpPr>
        <p:pic>
          <p:nvPicPr>
            <p:cNvPr id="16390" name="Picture 5" descr="Photo of Steve Krug"/>
            <p:cNvPicPr>
              <a:picLocks noChangeAspect="1" noChangeArrowheads="1"/>
            </p:cNvPicPr>
            <p:nvPr/>
          </p:nvPicPr>
          <p:blipFill>
            <a:blip r:embed="rId3" cstate="print"/>
            <a:srcRect/>
            <a:stretch>
              <a:fillRect/>
            </a:stretch>
          </p:blipFill>
          <p:spPr bwMode="auto">
            <a:xfrm>
              <a:off x="4560" y="3120"/>
              <a:ext cx="720" cy="669"/>
            </a:xfrm>
            <a:prstGeom prst="rect">
              <a:avLst/>
            </a:prstGeom>
            <a:noFill/>
            <a:ln w="9525">
              <a:noFill/>
              <a:miter lim="800000"/>
              <a:headEnd/>
              <a:tailEnd/>
            </a:ln>
          </p:spPr>
        </p:pic>
        <p:pic>
          <p:nvPicPr>
            <p:cNvPr id="16391" name="Picture 6" descr="Book cover: Don't Make Me Think!">
              <a:hlinkClick r:id="rId4"/>
            </p:cNvPr>
            <p:cNvPicPr>
              <a:picLocks noChangeAspect="1" noChangeArrowheads="1"/>
            </p:cNvPicPr>
            <p:nvPr/>
          </p:nvPicPr>
          <p:blipFill>
            <a:blip r:embed="rId5" cstate="print"/>
            <a:srcRect/>
            <a:stretch>
              <a:fillRect/>
            </a:stretch>
          </p:blipFill>
          <p:spPr bwMode="auto">
            <a:xfrm>
              <a:off x="3850" y="3072"/>
              <a:ext cx="662" cy="871"/>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97283">
                                            <p:txEl>
                                              <p:pRg st="0" end="0"/>
                                            </p:txEl>
                                          </p:spTgt>
                                        </p:tgtEl>
                                        <p:attrNameLst>
                                          <p:attrName>style.visibility</p:attrName>
                                        </p:attrNameLst>
                                      </p:cBhvr>
                                      <p:to>
                                        <p:strVal val="visible"/>
                                      </p:to>
                                    </p:set>
                                    <p:anim calcmode="lin" valueType="num">
                                      <p:cBhvr additive="base">
                                        <p:cTn id="7" dur="500" fill="hold"/>
                                        <p:tgtEl>
                                          <p:spTgt spid="9728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9728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7283">
                                            <p:txEl>
                                              <p:pRg st="1" end="1"/>
                                            </p:txEl>
                                          </p:spTgt>
                                        </p:tgtEl>
                                        <p:attrNameLst>
                                          <p:attrName>style.visibility</p:attrName>
                                        </p:attrNameLst>
                                      </p:cBhvr>
                                      <p:to>
                                        <p:strVal val="visible"/>
                                      </p:to>
                                    </p:set>
                                    <p:anim calcmode="lin" valueType="num">
                                      <p:cBhvr additive="base">
                                        <p:cTn id="13" dur="500" fill="hold"/>
                                        <p:tgtEl>
                                          <p:spTgt spid="9728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972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97283">
                                            <p:txEl>
                                              <p:pRg st="2" end="2"/>
                                            </p:txEl>
                                          </p:spTgt>
                                        </p:tgtEl>
                                        <p:attrNameLst>
                                          <p:attrName>style.visibility</p:attrName>
                                        </p:attrNameLst>
                                      </p:cBhvr>
                                      <p:to>
                                        <p:strVal val="visible"/>
                                      </p:to>
                                    </p:set>
                                    <p:anim calcmode="lin" valueType="num">
                                      <p:cBhvr additive="base">
                                        <p:cTn id="19" dur="500" fill="hold"/>
                                        <p:tgtEl>
                                          <p:spTgt spid="9728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9728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97283">
                                            <p:txEl>
                                              <p:pRg st="3" end="3"/>
                                            </p:txEl>
                                          </p:spTgt>
                                        </p:tgtEl>
                                        <p:attrNameLst>
                                          <p:attrName>style.visibility</p:attrName>
                                        </p:attrNameLst>
                                      </p:cBhvr>
                                      <p:to>
                                        <p:strVal val="visible"/>
                                      </p:to>
                                    </p:set>
                                    <p:anim calcmode="lin" valueType="num">
                                      <p:cBhvr additive="base">
                                        <p:cTn id="25" dur="500" fill="hold"/>
                                        <p:tgtEl>
                                          <p:spTgt spid="9728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9728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97283">
                                            <p:txEl>
                                              <p:pRg st="4" end="4"/>
                                            </p:txEl>
                                          </p:spTgt>
                                        </p:tgtEl>
                                        <p:attrNameLst>
                                          <p:attrName>style.visibility</p:attrName>
                                        </p:attrNameLst>
                                      </p:cBhvr>
                                      <p:to>
                                        <p:strVal val="visible"/>
                                      </p:to>
                                    </p:set>
                                    <p:anim calcmode="lin" valueType="num">
                                      <p:cBhvr additive="base">
                                        <p:cTn id="31" dur="500" fill="hold"/>
                                        <p:tgtEl>
                                          <p:spTgt spid="9728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9728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build="p" bldLvl="3"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5 Marcador de número de diapositiva"/>
          <p:cNvSpPr>
            <a:spLocks noGrp="1"/>
          </p:cNvSpPr>
          <p:nvPr>
            <p:ph type="sldNum" sz="quarter" idx="12"/>
          </p:nvPr>
        </p:nvSpPr>
        <p:spPr>
          <a:noFill/>
        </p:spPr>
        <p:txBody>
          <a:bodyPr/>
          <a:lstStyle/>
          <a:p>
            <a:fld id="{6FECEE24-1693-4675-9CB7-BB0C76ACB3AD}" type="slidenum">
              <a:rPr lang="es-ES" smtClean="0">
                <a:latin typeface="Arial" pitchFamily="34" charset="0"/>
              </a:rPr>
              <a:pPr/>
              <a:t>15</a:t>
            </a:fld>
            <a:endParaRPr lang="es-ES" smtClean="0">
              <a:latin typeface="Arial" pitchFamily="34" charset="0"/>
            </a:endParaRPr>
          </a:p>
        </p:txBody>
      </p:sp>
      <p:sp>
        <p:nvSpPr>
          <p:cNvPr id="17411" name="Rectangle 3"/>
          <p:cNvSpPr>
            <a:spLocks noGrp="1" noChangeArrowheads="1"/>
          </p:cNvSpPr>
          <p:nvPr>
            <p:ph type="title"/>
          </p:nvPr>
        </p:nvSpPr>
        <p:spPr>
          <a:xfrm>
            <a:off x="755650" y="0"/>
            <a:ext cx="7924800" cy="1143000"/>
          </a:xfrm>
        </p:spPr>
        <p:txBody>
          <a:bodyPr/>
          <a:lstStyle/>
          <a:p>
            <a:pPr eaLnBrk="1" hangingPunct="1"/>
            <a:r>
              <a:rPr lang="es-ES" smtClean="0"/>
              <a:t>Gurúes de la Usabilidad</a:t>
            </a:r>
            <a:endParaRPr lang="es-ES_tradnl" smtClean="0"/>
          </a:p>
        </p:txBody>
      </p:sp>
      <p:sp>
        <p:nvSpPr>
          <p:cNvPr id="17412" name="Rectangle 4"/>
          <p:cNvSpPr>
            <a:spLocks noGrp="1" noChangeArrowheads="1"/>
          </p:cNvSpPr>
          <p:nvPr>
            <p:ph type="body" idx="1"/>
          </p:nvPr>
        </p:nvSpPr>
        <p:spPr>
          <a:xfrm>
            <a:off x="971550" y="1268413"/>
            <a:ext cx="7924800" cy="4343400"/>
          </a:xfrm>
        </p:spPr>
        <p:txBody>
          <a:bodyPr/>
          <a:lstStyle/>
          <a:p>
            <a:pPr eaLnBrk="1" hangingPunct="1"/>
            <a:r>
              <a:rPr lang="es-ES_tradnl" sz="2000" b="1" smtClean="0">
                <a:cs typeface="Times New Roman" pitchFamily="18" charset="0"/>
              </a:rPr>
              <a:t>Steve Krug</a:t>
            </a:r>
          </a:p>
          <a:p>
            <a:pPr lvl="1" eaLnBrk="1" hangingPunct="1"/>
            <a:r>
              <a:rPr lang="es-ES_tradnl" sz="2000" smtClean="0">
                <a:cs typeface="Times New Roman" pitchFamily="18" charset="0"/>
              </a:rPr>
              <a:t>Los problemas más habituales:</a:t>
            </a:r>
          </a:p>
          <a:p>
            <a:pPr lvl="2" eaLnBrk="1" hangingPunct="1"/>
            <a:r>
              <a:rPr lang="es-ES_tradnl" sz="2000" smtClean="0">
                <a:cs typeface="Times New Roman" pitchFamily="18" charset="0"/>
              </a:rPr>
              <a:t>Sitios que no dicen de qué se trata el sitio</a:t>
            </a:r>
          </a:p>
          <a:p>
            <a:pPr lvl="2" eaLnBrk="1" hangingPunct="1"/>
            <a:r>
              <a:rPr lang="es-ES_tradnl" sz="2000" smtClean="0">
                <a:cs typeface="Times New Roman" pitchFamily="18" charset="0"/>
              </a:rPr>
              <a:t>Sitios que no dicen quién los publica</a:t>
            </a:r>
          </a:p>
          <a:p>
            <a:pPr lvl="2" eaLnBrk="1" hangingPunct="1"/>
            <a:r>
              <a:rPr lang="es-ES_tradnl" sz="2000" smtClean="0">
                <a:cs typeface="Times New Roman" pitchFamily="18" charset="0"/>
              </a:rPr>
              <a:t>Sitios sin jerarquía visual de contenidos</a:t>
            </a:r>
          </a:p>
          <a:p>
            <a:pPr lvl="2" eaLnBrk="1" hangingPunct="1"/>
            <a:r>
              <a:rPr lang="es-ES_tradnl" sz="2000" smtClean="0">
                <a:cs typeface="Times New Roman" pitchFamily="18" charset="0"/>
              </a:rPr>
              <a:t>Sitios que sugieren contenidos que no tienen</a:t>
            </a:r>
          </a:p>
          <a:p>
            <a:pPr lvl="2" eaLnBrk="1" hangingPunct="1"/>
            <a:r>
              <a:rPr lang="es-ES_tradnl" sz="2000" smtClean="0">
                <a:cs typeface="Times New Roman" pitchFamily="18" charset="0"/>
              </a:rPr>
              <a:t>Sitios que tienen demasiada información en la página y cada pieza de información no recibe la información que se merece</a:t>
            </a:r>
          </a:p>
        </p:txBody>
      </p:sp>
      <p:grpSp>
        <p:nvGrpSpPr>
          <p:cNvPr id="17413" name="Group 33"/>
          <p:cNvGrpSpPr>
            <a:grpSpLocks/>
          </p:cNvGrpSpPr>
          <p:nvPr/>
        </p:nvGrpSpPr>
        <p:grpSpPr bwMode="auto">
          <a:xfrm>
            <a:off x="6477000" y="5181600"/>
            <a:ext cx="1905000" cy="1077913"/>
            <a:chOff x="3850" y="3072"/>
            <a:chExt cx="1430" cy="871"/>
          </a:xfrm>
        </p:grpSpPr>
        <p:pic>
          <p:nvPicPr>
            <p:cNvPr id="17414" name="Picture 34" descr="Photo of Steve Krug"/>
            <p:cNvPicPr>
              <a:picLocks noChangeAspect="1" noChangeArrowheads="1"/>
            </p:cNvPicPr>
            <p:nvPr/>
          </p:nvPicPr>
          <p:blipFill>
            <a:blip r:embed="rId3" cstate="print"/>
            <a:srcRect/>
            <a:stretch>
              <a:fillRect/>
            </a:stretch>
          </p:blipFill>
          <p:spPr bwMode="auto">
            <a:xfrm>
              <a:off x="4560" y="3120"/>
              <a:ext cx="720" cy="669"/>
            </a:xfrm>
            <a:prstGeom prst="rect">
              <a:avLst/>
            </a:prstGeom>
            <a:noFill/>
            <a:ln w="9525">
              <a:noFill/>
              <a:miter lim="800000"/>
              <a:headEnd/>
              <a:tailEnd/>
            </a:ln>
          </p:spPr>
        </p:pic>
        <p:pic>
          <p:nvPicPr>
            <p:cNvPr id="17415" name="Picture 35" descr="Book cover: Don't Make Me Think!">
              <a:hlinkClick r:id="rId4"/>
            </p:cNvPr>
            <p:cNvPicPr>
              <a:picLocks noChangeAspect="1" noChangeArrowheads="1"/>
            </p:cNvPicPr>
            <p:nvPr/>
          </p:nvPicPr>
          <p:blipFill>
            <a:blip r:embed="rId5" cstate="print"/>
            <a:srcRect/>
            <a:stretch>
              <a:fillRect/>
            </a:stretch>
          </p:blipFill>
          <p:spPr bwMode="auto">
            <a:xfrm>
              <a:off x="3850" y="3072"/>
              <a:ext cx="662" cy="871"/>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5 Marcador de número de diapositiva"/>
          <p:cNvSpPr>
            <a:spLocks noGrp="1"/>
          </p:cNvSpPr>
          <p:nvPr>
            <p:ph type="sldNum" sz="quarter" idx="12"/>
          </p:nvPr>
        </p:nvSpPr>
        <p:spPr>
          <a:noFill/>
        </p:spPr>
        <p:txBody>
          <a:bodyPr/>
          <a:lstStyle/>
          <a:p>
            <a:fld id="{D061A76D-2B69-4665-86C8-1CCA08FA18B8}" type="slidenum">
              <a:rPr lang="es-ES" smtClean="0">
                <a:latin typeface="Arial" pitchFamily="34" charset="0"/>
              </a:rPr>
              <a:pPr/>
              <a:t>16</a:t>
            </a:fld>
            <a:endParaRPr lang="es-ES" smtClean="0">
              <a:latin typeface="Arial" pitchFamily="34" charset="0"/>
            </a:endParaRPr>
          </a:p>
        </p:txBody>
      </p:sp>
      <p:sp>
        <p:nvSpPr>
          <p:cNvPr id="18435" name="Rectangle 2"/>
          <p:cNvSpPr>
            <a:spLocks noGrp="1" noChangeArrowheads="1"/>
          </p:cNvSpPr>
          <p:nvPr>
            <p:ph type="title"/>
          </p:nvPr>
        </p:nvSpPr>
        <p:spPr>
          <a:xfrm>
            <a:off x="990600" y="457200"/>
            <a:ext cx="7924800" cy="1143000"/>
          </a:xfrm>
        </p:spPr>
        <p:txBody>
          <a:bodyPr/>
          <a:lstStyle/>
          <a:p>
            <a:pPr eaLnBrk="1" hangingPunct="1"/>
            <a:r>
              <a:rPr lang="es-ES" smtClean="0"/>
              <a:t>Gurúes de la Usabilidad</a:t>
            </a:r>
            <a:endParaRPr lang="es-ES_tradnl" smtClean="0"/>
          </a:p>
        </p:txBody>
      </p:sp>
      <p:sp>
        <p:nvSpPr>
          <p:cNvPr id="101379" name="Rectangle 3"/>
          <p:cNvSpPr>
            <a:spLocks noGrp="1" noChangeArrowheads="1"/>
          </p:cNvSpPr>
          <p:nvPr>
            <p:ph type="body" idx="1"/>
          </p:nvPr>
        </p:nvSpPr>
        <p:spPr>
          <a:xfrm>
            <a:off x="971550" y="1484313"/>
            <a:ext cx="7924800" cy="4343400"/>
          </a:xfrm>
        </p:spPr>
        <p:txBody>
          <a:bodyPr/>
          <a:lstStyle/>
          <a:p>
            <a:pPr marL="457200" indent="-457200" eaLnBrk="1" hangingPunct="1">
              <a:buFont typeface="Wingdings 3" pitchFamily="18" charset="2"/>
              <a:buNone/>
            </a:pPr>
            <a:r>
              <a:rPr lang="es-ES_tradnl" sz="2000" b="1" smtClean="0">
                <a:cs typeface="Times New Roman" pitchFamily="18" charset="0"/>
              </a:rPr>
              <a:t>Consejos de Steve Krug</a:t>
            </a:r>
          </a:p>
          <a:p>
            <a:pPr marL="838200" lvl="1" indent="-381000" eaLnBrk="1" hangingPunct="1">
              <a:buFontTx/>
              <a:buAutoNum type="arabicPeriod"/>
            </a:pPr>
            <a:r>
              <a:rPr lang="es-ES_tradnl" sz="2000" smtClean="0">
                <a:cs typeface="Times New Roman" pitchFamily="18" charset="0"/>
              </a:rPr>
              <a:t>No leemos: </a:t>
            </a:r>
            <a:r>
              <a:rPr lang="es-ES_tradnl" sz="2000" b="1" smtClean="0">
                <a:cs typeface="Times New Roman" pitchFamily="18" charset="0"/>
              </a:rPr>
              <a:t>saltamos</a:t>
            </a:r>
            <a:r>
              <a:rPr lang="es-ES_tradnl" sz="2000" smtClean="0">
                <a:cs typeface="Times New Roman" pitchFamily="18" charset="0"/>
              </a:rPr>
              <a:t> por el contenido</a:t>
            </a:r>
          </a:p>
          <a:p>
            <a:pPr marL="838200" lvl="1" indent="-381000" eaLnBrk="1" hangingPunct="1">
              <a:buFontTx/>
              <a:buAutoNum type="arabicPeriod"/>
            </a:pPr>
            <a:r>
              <a:rPr lang="es-ES_tradnl" sz="2000" smtClean="0">
                <a:cs typeface="Times New Roman" pitchFamily="18" charset="0"/>
              </a:rPr>
              <a:t>Crear </a:t>
            </a:r>
            <a:r>
              <a:rPr lang="es-ES_tradnl" sz="2000" b="1" smtClean="0">
                <a:cs typeface="Times New Roman" pitchFamily="18" charset="0"/>
              </a:rPr>
              <a:t>jerarquías</a:t>
            </a:r>
            <a:r>
              <a:rPr lang="es-ES_tradnl" sz="2000" smtClean="0">
                <a:cs typeface="Times New Roman" pitchFamily="18" charset="0"/>
              </a:rPr>
              <a:t> visuales</a:t>
            </a:r>
          </a:p>
          <a:p>
            <a:pPr marL="838200" lvl="1" indent="-381000" eaLnBrk="1" hangingPunct="1">
              <a:buFontTx/>
              <a:buAutoNum type="arabicPeriod"/>
            </a:pPr>
            <a:r>
              <a:rPr lang="es-ES_tradnl" sz="2000" smtClean="0">
                <a:cs typeface="Times New Roman" pitchFamily="18" charset="0"/>
              </a:rPr>
              <a:t>Usar métodos </a:t>
            </a:r>
            <a:r>
              <a:rPr lang="es-ES_tradnl" sz="2000" b="1" smtClean="0">
                <a:cs typeface="Times New Roman" pitchFamily="18" charset="0"/>
              </a:rPr>
              <a:t>convencionales</a:t>
            </a:r>
          </a:p>
          <a:p>
            <a:pPr marL="838200" lvl="1" indent="-381000" eaLnBrk="1" hangingPunct="1">
              <a:buFontTx/>
              <a:buAutoNum type="arabicPeriod"/>
            </a:pPr>
            <a:r>
              <a:rPr lang="es-ES_tradnl" sz="2000" smtClean="0">
                <a:cs typeface="Times New Roman" pitchFamily="18" charset="0"/>
              </a:rPr>
              <a:t>Usar </a:t>
            </a:r>
            <a:r>
              <a:rPr lang="es-ES_tradnl" sz="2000" b="1" smtClean="0">
                <a:cs typeface="Times New Roman" pitchFamily="18" charset="0"/>
              </a:rPr>
              <a:t>signos visibles </a:t>
            </a:r>
            <a:r>
              <a:rPr lang="es-ES_tradnl" sz="2000" smtClean="0">
                <a:cs typeface="Times New Roman" pitchFamily="18" charset="0"/>
              </a:rPr>
              <a:t>de navegación</a:t>
            </a:r>
          </a:p>
          <a:p>
            <a:pPr marL="838200" lvl="1" indent="-381000" eaLnBrk="1" hangingPunct="1">
              <a:buFontTx/>
              <a:buAutoNum type="arabicPeriod"/>
            </a:pPr>
            <a:r>
              <a:rPr lang="es-ES_tradnl" sz="2000" smtClean="0">
                <a:cs typeface="Times New Roman" pitchFamily="18" charset="0"/>
              </a:rPr>
              <a:t>Crear </a:t>
            </a:r>
            <a:r>
              <a:rPr lang="es-ES_tradnl" sz="2000" b="1" smtClean="0">
                <a:cs typeface="Times New Roman" pitchFamily="18" charset="0"/>
              </a:rPr>
              <a:t>áreas</a:t>
            </a:r>
            <a:r>
              <a:rPr lang="es-ES_tradnl" sz="2000" smtClean="0">
                <a:cs typeface="Times New Roman" pitchFamily="18" charset="0"/>
              </a:rPr>
              <a:t> </a:t>
            </a:r>
            <a:r>
              <a:rPr lang="es-ES_tradnl" sz="2000" b="1" smtClean="0">
                <a:cs typeface="Times New Roman" pitchFamily="18" charset="0"/>
              </a:rPr>
              <a:t>bien</a:t>
            </a:r>
            <a:r>
              <a:rPr lang="es-ES_tradnl" sz="2000" smtClean="0">
                <a:cs typeface="Times New Roman" pitchFamily="18" charset="0"/>
              </a:rPr>
              <a:t> </a:t>
            </a:r>
            <a:r>
              <a:rPr lang="es-ES_tradnl" sz="2000" b="1" smtClean="0">
                <a:cs typeface="Times New Roman" pitchFamily="18" charset="0"/>
              </a:rPr>
              <a:t>definidas</a:t>
            </a:r>
          </a:p>
          <a:p>
            <a:pPr marL="838200" lvl="1" indent="-381000" eaLnBrk="1" hangingPunct="1">
              <a:buFontTx/>
              <a:buAutoNum type="arabicPeriod"/>
            </a:pPr>
            <a:r>
              <a:rPr lang="es-ES_tradnl" sz="2000" smtClean="0">
                <a:cs typeface="Times New Roman" pitchFamily="18" charset="0"/>
              </a:rPr>
              <a:t>Hacer obvio lo que es “</a:t>
            </a:r>
            <a:r>
              <a:rPr lang="es-ES_tradnl" sz="2000" b="1" smtClean="0">
                <a:cs typeface="Times New Roman" pitchFamily="18" charset="0"/>
              </a:rPr>
              <a:t>clickeable</a:t>
            </a:r>
            <a:r>
              <a:rPr lang="es-ES_tradnl" sz="2000" smtClean="0">
                <a:cs typeface="Times New Roman" pitchFamily="18" charset="0"/>
              </a:rPr>
              <a:t>”</a:t>
            </a:r>
          </a:p>
          <a:p>
            <a:pPr marL="838200" lvl="1" indent="-381000" eaLnBrk="1" hangingPunct="1">
              <a:buFontTx/>
              <a:buAutoNum type="arabicPeriod"/>
            </a:pPr>
            <a:r>
              <a:rPr lang="es-ES_tradnl" sz="2000" smtClean="0">
                <a:cs typeface="Times New Roman" pitchFamily="18" charset="0"/>
              </a:rPr>
              <a:t>Minimizar el </a:t>
            </a:r>
            <a:r>
              <a:rPr lang="es-ES_tradnl" sz="2000" b="1" smtClean="0">
                <a:cs typeface="Times New Roman" pitchFamily="18" charset="0"/>
              </a:rPr>
              <a:t>ruido</a:t>
            </a:r>
          </a:p>
          <a:p>
            <a:pPr marL="838200" lvl="1" indent="-381000" eaLnBrk="1" hangingPunct="1">
              <a:buFontTx/>
              <a:buAutoNum type="arabicPeriod"/>
            </a:pPr>
            <a:r>
              <a:rPr lang="es-ES_tradnl" sz="2000" smtClean="0">
                <a:cs typeface="Times New Roman" pitchFamily="18" charset="0"/>
              </a:rPr>
              <a:t>Escribir lo </a:t>
            </a:r>
            <a:r>
              <a:rPr lang="es-ES_tradnl" sz="2000" b="1" smtClean="0">
                <a:cs typeface="Times New Roman" pitchFamily="18" charset="0"/>
              </a:rPr>
              <a:t>justo</a:t>
            </a:r>
            <a:r>
              <a:rPr lang="es-ES_tradnl" sz="2000" smtClean="0">
                <a:cs typeface="Times New Roman" pitchFamily="18" charset="0"/>
              </a:rPr>
              <a:t> y necesario</a:t>
            </a:r>
            <a:endParaRPr lang="es-ES" sz="2000" smtClean="0">
              <a:cs typeface="Times New Roman" pitchFamily="18" charset="0"/>
            </a:endParaRPr>
          </a:p>
        </p:txBody>
      </p:sp>
      <p:sp>
        <p:nvSpPr>
          <p:cNvPr id="101381" name="Line 5"/>
          <p:cNvSpPr>
            <a:spLocks noChangeShapeType="1"/>
          </p:cNvSpPr>
          <p:nvPr/>
        </p:nvSpPr>
        <p:spPr bwMode="auto">
          <a:xfrm flipH="1">
            <a:off x="3995738" y="4652963"/>
            <a:ext cx="1600200" cy="0"/>
          </a:xfrm>
          <a:prstGeom prst="line">
            <a:avLst/>
          </a:prstGeom>
          <a:noFill/>
          <a:ln w="38100">
            <a:solidFill>
              <a:schemeClr val="tx1"/>
            </a:solidFill>
            <a:round/>
            <a:headEnd/>
            <a:tailEnd/>
          </a:ln>
        </p:spPr>
        <p:txBody>
          <a:bodyPr/>
          <a:lstStyle/>
          <a:p>
            <a:endParaRPr lang="es-CL"/>
          </a:p>
        </p:txBody>
      </p:sp>
      <p:grpSp>
        <p:nvGrpSpPr>
          <p:cNvPr id="18438" name="Group 34"/>
          <p:cNvGrpSpPr>
            <a:grpSpLocks/>
          </p:cNvGrpSpPr>
          <p:nvPr/>
        </p:nvGrpSpPr>
        <p:grpSpPr bwMode="auto">
          <a:xfrm>
            <a:off x="6477000" y="5181600"/>
            <a:ext cx="1905000" cy="1077913"/>
            <a:chOff x="3850" y="3072"/>
            <a:chExt cx="1430" cy="871"/>
          </a:xfrm>
        </p:grpSpPr>
        <p:pic>
          <p:nvPicPr>
            <p:cNvPr id="18439" name="Picture 35" descr="Photo of Steve Krug"/>
            <p:cNvPicPr>
              <a:picLocks noChangeAspect="1" noChangeArrowheads="1"/>
            </p:cNvPicPr>
            <p:nvPr/>
          </p:nvPicPr>
          <p:blipFill>
            <a:blip r:embed="rId3" cstate="print"/>
            <a:srcRect/>
            <a:stretch>
              <a:fillRect/>
            </a:stretch>
          </p:blipFill>
          <p:spPr bwMode="auto">
            <a:xfrm>
              <a:off x="4560" y="3120"/>
              <a:ext cx="720" cy="669"/>
            </a:xfrm>
            <a:prstGeom prst="rect">
              <a:avLst/>
            </a:prstGeom>
            <a:noFill/>
            <a:ln w="9525">
              <a:noFill/>
              <a:miter lim="800000"/>
              <a:headEnd/>
              <a:tailEnd/>
            </a:ln>
          </p:spPr>
        </p:pic>
        <p:pic>
          <p:nvPicPr>
            <p:cNvPr id="18440" name="Picture 36" descr="Book cover: Don't Make Me Think!">
              <a:hlinkClick r:id="rId4"/>
            </p:cNvPr>
            <p:cNvPicPr>
              <a:picLocks noChangeAspect="1" noChangeArrowheads="1"/>
            </p:cNvPicPr>
            <p:nvPr/>
          </p:nvPicPr>
          <p:blipFill>
            <a:blip r:embed="rId5" cstate="print"/>
            <a:srcRect/>
            <a:stretch>
              <a:fillRect/>
            </a:stretch>
          </p:blipFill>
          <p:spPr bwMode="auto">
            <a:xfrm>
              <a:off x="3850" y="3072"/>
              <a:ext cx="662" cy="871"/>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 calcmode="lin" valueType="num">
                                      <p:cBhvr additive="base">
                                        <p:cTn id="7" dur="500" fill="hold"/>
                                        <p:tgtEl>
                                          <p:spTgt spid="10137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0137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01379">
                                            <p:txEl>
                                              <p:pRg st="1" end="1"/>
                                            </p:txEl>
                                          </p:spTgt>
                                        </p:tgtEl>
                                        <p:attrNameLst>
                                          <p:attrName>style.visibility</p:attrName>
                                        </p:attrNameLst>
                                      </p:cBhvr>
                                      <p:to>
                                        <p:strVal val="visible"/>
                                      </p:to>
                                    </p:set>
                                    <p:anim calcmode="lin" valueType="num">
                                      <p:cBhvr additive="base">
                                        <p:cTn id="13" dur="500" fill="hold"/>
                                        <p:tgtEl>
                                          <p:spTgt spid="10137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0137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01379">
                                            <p:txEl>
                                              <p:pRg st="2" end="2"/>
                                            </p:txEl>
                                          </p:spTgt>
                                        </p:tgtEl>
                                        <p:attrNameLst>
                                          <p:attrName>style.visibility</p:attrName>
                                        </p:attrNameLst>
                                      </p:cBhvr>
                                      <p:to>
                                        <p:strVal val="visible"/>
                                      </p:to>
                                    </p:set>
                                    <p:anim calcmode="lin" valueType="num">
                                      <p:cBhvr additive="base">
                                        <p:cTn id="19" dur="500" fill="hold"/>
                                        <p:tgtEl>
                                          <p:spTgt spid="10137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0137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01379">
                                            <p:txEl>
                                              <p:pRg st="3" end="3"/>
                                            </p:txEl>
                                          </p:spTgt>
                                        </p:tgtEl>
                                        <p:attrNameLst>
                                          <p:attrName>style.visibility</p:attrName>
                                        </p:attrNameLst>
                                      </p:cBhvr>
                                      <p:to>
                                        <p:strVal val="visible"/>
                                      </p:to>
                                    </p:set>
                                    <p:anim calcmode="lin" valueType="num">
                                      <p:cBhvr additive="base">
                                        <p:cTn id="25" dur="500" fill="hold"/>
                                        <p:tgtEl>
                                          <p:spTgt spid="10137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0137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01379">
                                            <p:txEl>
                                              <p:pRg st="4" end="4"/>
                                            </p:txEl>
                                          </p:spTgt>
                                        </p:tgtEl>
                                        <p:attrNameLst>
                                          <p:attrName>style.visibility</p:attrName>
                                        </p:attrNameLst>
                                      </p:cBhvr>
                                      <p:to>
                                        <p:strVal val="visible"/>
                                      </p:to>
                                    </p:set>
                                    <p:anim calcmode="lin" valueType="num">
                                      <p:cBhvr additive="base">
                                        <p:cTn id="31" dur="500" fill="hold"/>
                                        <p:tgtEl>
                                          <p:spTgt spid="10137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0137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01379">
                                            <p:txEl>
                                              <p:pRg st="5" end="5"/>
                                            </p:txEl>
                                          </p:spTgt>
                                        </p:tgtEl>
                                        <p:attrNameLst>
                                          <p:attrName>style.visibility</p:attrName>
                                        </p:attrNameLst>
                                      </p:cBhvr>
                                      <p:to>
                                        <p:strVal val="visible"/>
                                      </p:to>
                                    </p:set>
                                    <p:anim calcmode="lin" valueType="num">
                                      <p:cBhvr additive="base">
                                        <p:cTn id="37" dur="500" fill="hold"/>
                                        <p:tgtEl>
                                          <p:spTgt spid="101379">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0137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01379">
                                            <p:txEl>
                                              <p:pRg st="6" end="6"/>
                                            </p:txEl>
                                          </p:spTgt>
                                        </p:tgtEl>
                                        <p:attrNameLst>
                                          <p:attrName>style.visibility</p:attrName>
                                        </p:attrNameLst>
                                      </p:cBhvr>
                                      <p:to>
                                        <p:strVal val="visible"/>
                                      </p:to>
                                    </p:set>
                                    <p:anim calcmode="lin" valueType="num">
                                      <p:cBhvr additive="base">
                                        <p:cTn id="43" dur="500" fill="hold"/>
                                        <p:tgtEl>
                                          <p:spTgt spid="101379">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0137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01379">
                                            <p:txEl>
                                              <p:pRg st="7" end="7"/>
                                            </p:txEl>
                                          </p:spTgt>
                                        </p:tgtEl>
                                        <p:attrNameLst>
                                          <p:attrName>style.visibility</p:attrName>
                                        </p:attrNameLst>
                                      </p:cBhvr>
                                      <p:to>
                                        <p:strVal val="visible"/>
                                      </p:to>
                                    </p:set>
                                    <p:anim calcmode="lin" valueType="num">
                                      <p:cBhvr additive="base">
                                        <p:cTn id="49" dur="500" fill="hold"/>
                                        <p:tgtEl>
                                          <p:spTgt spid="101379">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10137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101379">
                                            <p:txEl>
                                              <p:pRg st="8" end="8"/>
                                            </p:txEl>
                                          </p:spTgt>
                                        </p:tgtEl>
                                        <p:attrNameLst>
                                          <p:attrName>style.visibility</p:attrName>
                                        </p:attrNameLst>
                                      </p:cBhvr>
                                      <p:to>
                                        <p:strVal val="visible"/>
                                      </p:to>
                                    </p:set>
                                    <p:anim calcmode="lin" valueType="num">
                                      <p:cBhvr additive="base">
                                        <p:cTn id="55" dur="500" fill="hold"/>
                                        <p:tgtEl>
                                          <p:spTgt spid="101379">
                                            <p:txEl>
                                              <p:pRg st="8" end="8"/>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101379">
                                            <p:txEl>
                                              <p:pRg st="8" end="8"/>
                                            </p:txEl>
                                          </p:spTgt>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2" presetClass="entr" presetSubtype="2" fill="hold" grpId="0" nodeType="afterEffect">
                                  <p:stCondLst>
                                    <p:cond delay="0"/>
                                  </p:stCondLst>
                                  <p:childTnLst>
                                    <p:set>
                                      <p:cBhvr>
                                        <p:cTn id="59" dur="1" fill="hold">
                                          <p:stCondLst>
                                            <p:cond delay="0"/>
                                          </p:stCondLst>
                                        </p:cTn>
                                        <p:tgtEl>
                                          <p:spTgt spid="101381"/>
                                        </p:tgtEl>
                                        <p:attrNameLst>
                                          <p:attrName>style.visibility</p:attrName>
                                        </p:attrNameLst>
                                      </p:cBhvr>
                                      <p:to>
                                        <p:strVal val="visible"/>
                                      </p:to>
                                    </p:set>
                                    <p:anim calcmode="lin" valueType="num">
                                      <p:cBhvr additive="base">
                                        <p:cTn id="60" dur="500" fill="hold"/>
                                        <p:tgtEl>
                                          <p:spTgt spid="101381"/>
                                        </p:tgtEl>
                                        <p:attrNameLst>
                                          <p:attrName>ppt_x</p:attrName>
                                        </p:attrNameLst>
                                      </p:cBhvr>
                                      <p:tavLst>
                                        <p:tav tm="0">
                                          <p:val>
                                            <p:strVal val="1+#ppt_w/2"/>
                                          </p:val>
                                        </p:tav>
                                        <p:tav tm="100000">
                                          <p:val>
                                            <p:strVal val="#ppt_x"/>
                                          </p:val>
                                        </p:tav>
                                      </p:tavLst>
                                    </p:anim>
                                    <p:anim calcmode="lin" valueType="num">
                                      <p:cBhvr additive="base">
                                        <p:cTn id="61" dur="500" fill="hold"/>
                                        <p:tgtEl>
                                          <p:spTgt spid="1013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bldLvl="2" autoUpdateAnimBg="0"/>
      <p:bldP spid="101381"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5 Marcador de número de diapositiva"/>
          <p:cNvSpPr>
            <a:spLocks noGrp="1"/>
          </p:cNvSpPr>
          <p:nvPr>
            <p:ph type="sldNum" sz="quarter" idx="12"/>
          </p:nvPr>
        </p:nvSpPr>
        <p:spPr>
          <a:noFill/>
        </p:spPr>
        <p:txBody>
          <a:bodyPr/>
          <a:lstStyle/>
          <a:p>
            <a:fld id="{20941245-2921-460B-ABF7-EB872EED547D}" type="slidenum">
              <a:rPr lang="es-ES" smtClean="0">
                <a:latin typeface="Arial" pitchFamily="34" charset="0"/>
              </a:rPr>
              <a:pPr/>
              <a:t>17</a:t>
            </a:fld>
            <a:endParaRPr lang="es-ES" smtClean="0">
              <a:latin typeface="Arial" pitchFamily="34" charset="0"/>
            </a:endParaRPr>
          </a:p>
        </p:txBody>
      </p:sp>
      <p:sp>
        <p:nvSpPr>
          <p:cNvPr id="19459" name="Rectangle 3"/>
          <p:cNvSpPr>
            <a:spLocks noGrp="1" noChangeArrowheads="1"/>
          </p:cNvSpPr>
          <p:nvPr>
            <p:ph type="title"/>
          </p:nvPr>
        </p:nvSpPr>
        <p:spPr>
          <a:xfrm>
            <a:off x="990600" y="457200"/>
            <a:ext cx="7924800" cy="1143000"/>
          </a:xfrm>
        </p:spPr>
        <p:txBody>
          <a:bodyPr/>
          <a:lstStyle/>
          <a:p>
            <a:pPr eaLnBrk="1" hangingPunct="1"/>
            <a:r>
              <a:rPr lang="es-ES" smtClean="0"/>
              <a:t>Gurúes de la Usabilidad</a:t>
            </a:r>
            <a:endParaRPr lang="es-ES_tradnl" smtClean="0"/>
          </a:p>
        </p:txBody>
      </p:sp>
      <p:sp>
        <p:nvSpPr>
          <p:cNvPr id="218116" name="Rectangle 4"/>
          <p:cNvSpPr>
            <a:spLocks noGrp="1" noChangeArrowheads="1"/>
          </p:cNvSpPr>
          <p:nvPr>
            <p:ph type="body" idx="1"/>
          </p:nvPr>
        </p:nvSpPr>
        <p:spPr>
          <a:xfrm>
            <a:off x="323850" y="1412875"/>
            <a:ext cx="7924800" cy="4343400"/>
          </a:xfrm>
        </p:spPr>
        <p:txBody>
          <a:bodyPr/>
          <a:lstStyle/>
          <a:p>
            <a:pPr eaLnBrk="1" hangingPunct="1">
              <a:lnSpc>
                <a:spcPct val="90000"/>
              </a:lnSpc>
            </a:pPr>
            <a:r>
              <a:rPr lang="es-ES_tradnl" sz="2000" b="1" smtClean="0">
                <a:cs typeface="Times New Roman" pitchFamily="18" charset="0"/>
              </a:rPr>
              <a:t>Steve Krug</a:t>
            </a:r>
          </a:p>
          <a:p>
            <a:pPr lvl="1" eaLnBrk="1" hangingPunct="1">
              <a:lnSpc>
                <a:spcPct val="90000"/>
              </a:lnSpc>
            </a:pPr>
            <a:r>
              <a:rPr lang="es-ES_tradnl" sz="2000" smtClean="0">
                <a:cs typeface="Times New Roman" pitchFamily="18" charset="0"/>
              </a:rPr>
              <a:t>¿Hay “reglas” para la Usabilidad?</a:t>
            </a:r>
          </a:p>
          <a:p>
            <a:pPr lvl="2" eaLnBrk="1" hangingPunct="1">
              <a:lnSpc>
                <a:spcPct val="90000"/>
              </a:lnSpc>
            </a:pPr>
            <a:r>
              <a:rPr lang="es-ES_tradnl" sz="2000" smtClean="0">
                <a:cs typeface="Times New Roman" pitchFamily="18" charset="0"/>
              </a:rPr>
              <a:t>No...</a:t>
            </a:r>
          </a:p>
          <a:p>
            <a:pPr lvl="2" eaLnBrk="1" hangingPunct="1">
              <a:lnSpc>
                <a:spcPct val="90000"/>
              </a:lnSpc>
            </a:pPr>
            <a:r>
              <a:rPr lang="es-ES_tradnl" sz="2000" smtClean="0">
                <a:cs typeface="Times New Roman" pitchFamily="18" charset="0"/>
              </a:rPr>
              <a:t>Enseñar una actitud y estrategias, más que reglas</a:t>
            </a:r>
          </a:p>
          <a:p>
            <a:pPr lvl="2" eaLnBrk="1" hangingPunct="1">
              <a:lnSpc>
                <a:spcPct val="90000"/>
              </a:lnSpc>
            </a:pPr>
            <a:r>
              <a:rPr lang="es-ES_tradnl" sz="2000" smtClean="0">
                <a:cs typeface="Times New Roman" pitchFamily="18" charset="0"/>
              </a:rPr>
              <a:t>Diseñar un sitio es siempre un acto de equilibrio: priorizar el uso del espacio ayuda a la audiencia y a quien publica, a alcanzar sus metas; </a:t>
            </a:r>
          </a:p>
          <a:p>
            <a:pPr lvl="2" eaLnBrk="1" hangingPunct="1">
              <a:lnSpc>
                <a:spcPct val="90000"/>
              </a:lnSpc>
            </a:pPr>
            <a:r>
              <a:rPr lang="es-ES_tradnl" sz="2000" smtClean="0">
                <a:cs typeface="Times New Roman" pitchFamily="18" charset="0"/>
              </a:rPr>
              <a:t>Balancear el diseño y el formato, para que las cosas tengan un énfasis adecuado en cuanto a uso y espacio</a:t>
            </a:r>
          </a:p>
          <a:p>
            <a:pPr lvl="2" eaLnBrk="1" hangingPunct="1">
              <a:lnSpc>
                <a:spcPct val="90000"/>
              </a:lnSpc>
            </a:pPr>
            <a:r>
              <a:rPr lang="es-ES_tradnl" sz="2000" smtClean="0">
                <a:cs typeface="Times New Roman" pitchFamily="18" charset="0"/>
              </a:rPr>
              <a:t>Siempre se deben optimizar muchas variables al mismo tiempo, mostrando suficiente de una sin ocupar mucho con otra.</a:t>
            </a:r>
          </a:p>
          <a:p>
            <a:pPr lvl="2" eaLnBrk="1" hangingPunct="1">
              <a:lnSpc>
                <a:spcPct val="90000"/>
              </a:lnSpc>
            </a:pPr>
            <a:r>
              <a:rPr lang="es-ES_tradnl" sz="2000" smtClean="0">
                <a:cs typeface="Times New Roman" pitchFamily="18" charset="0"/>
              </a:rPr>
              <a:t>No hay reglas universales porque la solución que funciona en un caso, no funciona en otro contexto.</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8116">
                                            <p:txEl>
                                              <p:pRg st="0" end="0"/>
                                            </p:txEl>
                                          </p:spTgt>
                                        </p:tgtEl>
                                        <p:attrNameLst>
                                          <p:attrName>style.visibility</p:attrName>
                                        </p:attrNameLst>
                                      </p:cBhvr>
                                      <p:to>
                                        <p:strVal val="visible"/>
                                      </p:to>
                                    </p:set>
                                    <p:anim calcmode="lin" valueType="num">
                                      <p:cBhvr additive="base">
                                        <p:cTn id="7" dur="500" fill="hold"/>
                                        <p:tgtEl>
                                          <p:spTgt spid="21811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1811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18116">
                                            <p:txEl>
                                              <p:pRg st="1" end="1"/>
                                            </p:txEl>
                                          </p:spTgt>
                                        </p:tgtEl>
                                        <p:attrNameLst>
                                          <p:attrName>style.visibility</p:attrName>
                                        </p:attrNameLst>
                                      </p:cBhvr>
                                      <p:to>
                                        <p:strVal val="visible"/>
                                      </p:to>
                                    </p:set>
                                    <p:anim calcmode="lin" valueType="num">
                                      <p:cBhvr additive="base">
                                        <p:cTn id="13" dur="500" fill="hold"/>
                                        <p:tgtEl>
                                          <p:spTgt spid="218116">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1811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18116">
                                            <p:txEl>
                                              <p:pRg st="2" end="2"/>
                                            </p:txEl>
                                          </p:spTgt>
                                        </p:tgtEl>
                                        <p:attrNameLst>
                                          <p:attrName>style.visibility</p:attrName>
                                        </p:attrNameLst>
                                      </p:cBhvr>
                                      <p:to>
                                        <p:strVal val="visible"/>
                                      </p:to>
                                    </p:set>
                                    <p:anim calcmode="lin" valueType="num">
                                      <p:cBhvr additive="base">
                                        <p:cTn id="19" dur="500" fill="hold"/>
                                        <p:tgtEl>
                                          <p:spTgt spid="218116">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1811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8116">
                                            <p:txEl>
                                              <p:pRg st="3" end="3"/>
                                            </p:txEl>
                                          </p:spTgt>
                                        </p:tgtEl>
                                        <p:attrNameLst>
                                          <p:attrName>style.visibility</p:attrName>
                                        </p:attrNameLst>
                                      </p:cBhvr>
                                      <p:to>
                                        <p:strVal val="visible"/>
                                      </p:to>
                                    </p:set>
                                    <p:anim calcmode="lin" valueType="num">
                                      <p:cBhvr additive="base">
                                        <p:cTn id="25" dur="500" fill="hold"/>
                                        <p:tgtEl>
                                          <p:spTgt spid="218116">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1811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18116">
                                            <p:txEl>
                                              <p:pRg st="4" end="4"/>
                                            </p:txEl>
                                          </p:spTgt>
                                        </p:tgtEl>
                                        <p:attrNameLst>
                                          <p:attrName>style.visibility</p:attrName>
                                        </p:attrNameLst>
                                      </p:cBhvr>
                                      <p:to>
                                        <p:strVal val="visible"/>
                                      </p:to>
                                    </p:set>
                                    <p:anim calcmode="lin" valueType="num">
                                      <p:cBhvr additive="base">
                                        <p:cTn id="31" dur="500" fill="hold"/>
                                        <p:tgtEl>
                                          <p:spTgt spid="218116">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1811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18116">
                                            <p:txEl>
                                              <p:pRg st="5" end="5"/>
                                            </p:txEl>
                                          </p:spTgt>
                                        </p:tgtEl>
                                        <p:attrNameLst>
                                          <p:attrName>style.visibility</p:attrName>
                                        </p:attrNameLst>
                                      </p:cBhvr>
                                      <p:to>
                                        <p:strVal val="visible"/>
                                      </p:to>
                                    </p:set>
                                    <p:anim calcmode="lin" valueType="num">
                                      <p:cBhvr additive="base">
                                        <p:cTn id="37" dur="500" fill="hold"/>
                                        <p:tgtEl>
                                          <p:spTgt spid="218116">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1811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18116">
                                            <p:txEl>
                                              <p:pRg st="6" end="6"/>
                                            </p:txEl>
                                          </p:spTgt>
                                        </p:tgtEl>
                                        <p:attrNameLst>
                                          <p:attrName>style.visibility</p:attrName>
                                        </p:attrNameLst>
                                      </p:cBhvr>
                                      <p:to>
                                        <p:strVal val="visible"/>
                                      </p:to>
                                    </p:set>
                                    <p:anim calcmode="lin" valueType="num">
                                      <p:cBhvr additive="base">
                                        <p:cTn id="43" dur="500" fill="hold"/>
                                        <p:tgtEl>
                                          <p:spTgt spid="218116">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18116">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18116">
                                            <p:txEl>
                                              <p:pRg st="7" end="7"/>
                                            </p:txEl>
                                          </p:spTgt>
                                        </p:tgtEl>
                                        <p:attrNameLst>
                                          <p:attrName>style.visibility</p:attrName>
                                        </p:attrNameLst>
                                      </p:cBhvr>
                                      <p:to>
                                        <p:strVal val="visible"/>
                                      </p:to>
                                    </p:set>
                                    <p:anim calcmode="lin" valueType="num">
                                      <p:cBhvr additive="base">
                                        <p:cTn id="49" dur="500" fill="hold"/>
                                        <p:tgtEl>
                                          <p:spTgt spid="218116">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1811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116" grpId="0" build="p" bldLvl="3"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5 Marcador de número de diapositiva"/>
          <p:cNvSpPr>
            <a:spLocks noGrp="1"/>
          </p:cNvSpPr>
          <p:nvPr>
            <p:ph type="sldNum" sz="quarter" idx="12"/>
          </p:nvPr>
        </p:nvSpPr>
        <p:spPr>
          <a:noFill/>
        </p:spPr>
        <p:txBody>
          <a:bodyPr/>
          <a:lstStyle/>
          <a:p>
            <a:fld id="{CC6CC071-118B-44E0-8DF8-5DEB4B72749C}" type="slidenum">
              <a:rPr lang="es-ES" smtClean="0">
                <a:latin typeface="Arial" pitchFamily="34" charset="0"/>
              </a:rPr>
              <a:pPr/>
              <a:t>18</a:t>
            </a:fld>
            <a:endParaRPr lang="es-ES" smtClean="0">
              <a:latin typeface="Arial" pitchFamily="34" charset="0"/>
            </a:endParaRPr>
          </a:p>
        </p:txBody>
      </p:sp>
      <p:sp>
        <p:nvSpPr>
          <p:cNvPr id="20483"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0484" name="Rectangle 3"/>
          <p:cNvSpPr>
            <a:spLocks noGrp="1" noChangeArrowheads="1"/>
          </p:cNvSpPr>
          <p:nvPr>
            <p:ph type="body" idx="1"/>
          </p:nvPr>
        </p:nvSpPr>
        <p:spPr>
          <a:xfrm>
            <a:off x="611188" y="1628775"/>
            <a:ext cx="7924800" cy="4343400"/>
          </a:xfrm>
        </p:spPr>
        <p:txBody>
          <a:bodyPr/>
          <a:lstStyle/>
          <a:p>
            <a:pPr eaLnBrk="1" hangingPunct="1"/>
            <a:r>
              <a:rPr lang="es-ES" sz="2000" smtClean="0"/>
              <a:t>¿Existen normas de usabilidad?</a:t>
            </a:r>
          </a:p>
          <a:p>
            <a:pPr lvl="1" eaLnBrk="1" hangingPunct="1"/>
            <a:r>
              <a:rPr lang="es-ES" sz="2000" smtClean="0"/>
              <a:t>Cada experto plantea las suyas… Heurística</a:t>
            </a:r>
          </a:p>
          <a:p>
            <a:pPr eaLnBrk="1" hangingPunct="1"/>
            <a:r>
              <a:rPr lang="es-ES" sz="2000" smtClean="0"/>
              <a:t>¿Hay una ciencia?</a:t>
            </a:r>
          </a:p>
          <a:p>
            <a:pPr lvl="1" eaLnBrk="1" hangingPunct="1"/>
            <a:r>
              <a:rPr lang="es-ES" sz="2000" smtClean="0"/>
              <a:t>No, hay mucho sentido común…</a:t>
            </a:r>
          </a:p>
          <a:p>
            <a:pPr eaLnBrk="1" hangingPunct="1"/>
            <a:r>
              <a:rPr lang="es-ES" sz="2000" smtClean="0"/>
              <a:t>¿Hay normas?</a:t>
            </a:r>
          </a:p>
          <a:p>
            <a:pPr lvl="1" eaLnBrk="1" hangingPunct="1"/>
            <a:r>
              <a:rPr lang="es-ES" sz="2000" smtClean="0"/>
              <a:t>Sí, basadas en el sentido común…</a:t>
            </a:r>
          </a:p>
          <a:p>
            <a:pPr eaLnBrk="1" hangingPunct="1"/>
            <a:r>
              <a:rPr lang="es-CL" sz="2000" smtClean="0"/>
              <a:t>¿Se pueden medir dichas normas?</a:t>
            </a:r>
          </a:p>
          <a:p>
            <a:pPr lvl="1" eaLnBrk="1" hangingPunct="1"/>
            <a:r>
              <a:rPr lang="es-CL" sz="2000" smtClean="0"/>
              <a:t>Sí, hay diversas metodologías…</a:t>
            </a:r>
            <a:endParaRPr lang="es-ES" sz="2000" smtClean="0"/>
          </a:p>
        </p:txBody>
      </p:sp>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5 Marcador de número de diapositiva"/>
          <p:cNvSpPr>
            <a:spLocks noGrp="1"/>
          </p:cNvSpPr>
          <p:nvPr>
            <p:ph type="sldNum" sz="quarter" idx="12"/>
          </p:nvPr>
        </p:nvSpPr>
        <p:spPr>
          <a:noFill/>
        </p:spPr>
        <p:txBody>
          <a:bodyPr/>
          <a:lstStyle/>
          <a:p>
            <a:fld id="{4A2BF16A-8776-49AB-9CCF-2BFF47444404}" type="slidenum">
              <a:rPr lang="es-ES" smtClean="0">
                <a:latin typeface="Arial" pitchFamily="34" charset="0"/>
              </a:rPr>
              <a:pPr/>
              <a:t>19</a:t>
            </a:fld>
            <a:endParaRPr lang="es-ES" smtClean="0">
              <a:latin typeface="Arial" pitchFamily="34" charset="0"/>
            </a:endParaRPr>
          </a:p>
        </p:txBody>
      </p:sp>
      <p:sp>
        <p:nvSpPr>
          <p:cNvPr id="21507"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119811" name="Rectangle 3"/>
          <p:cNvSpPr>
            <a:spLocks noGrp="1" noChangeArrowheads="1"/>
          </p:cNvSpPr>
          <p:nvPr>
            <p:ph type="body" idx="1"/>
          </p:nvPr>
        </p:nvSpPr>
        <p:spPr>
          <a:xfrm>
            <a:off x="0" y="1412875"/>
            <a:ext cx="8820150" cy="4343400"/>
          </a:xfrm>
        </p:spPr>
        <p:txBody>
          <a:bodyPr/>
          <a:lstStyle/>
          <a:p>
            <a:pPr eaLnBrk="1" hangingPunct="1"/>
            <a:r>
              <a:rPr lang="es-ES" sz="1800" smtClean="0"/>
              <a:t>Las “</a:t>
            </a:r>
            <a:r>
              <a:rPr lang="es-ES" sz="1800" b="1" smtClean="0"/>
              <a:t>Personas</a:t>
            </a:r>
            <a:r>
              <a:rPr lang="es-ES" sz="1800" smtClean="0"/>
              <a:t>” de Alan Cooper</a:t>
            </a:r>
          </a:p>
          <a:p>
            <a:pPr lvl="1" eaLnBrk="1" hangingPunct="1"/>
            <a:r>
              <a:rPr lang="es-ES" sz="1800" smtClean="0"/>
              <a:t>¿Qué hacen en el sitio web quienes vienen a verlo y usarlo?</a:t>
            </a:r>
          </a:p>
          <a:p>
            <a:pPr lvl="1" eaLnBrk="1" hangingPunct="1"/>
            <a:r>
              <a:rPr lang="es-ES" sz="1800" b="1" smtClean="0"/>
              <a:t>Una posibilidad</a:t>
            </a:r>
            <a:r>
              <a:rPr lang="es-ES" sz="1800" smtClean="0"/>
              <a:t>: flujo operacional que definen las actividades de un usuario en el sitio</a:t>
            </a:r>
          </a:p>
          <a:p>
            <a:pPr lvl="1" eaLnBrk="1" hangingPunct="1"/>
            <a:r>
              <a:rPr lang="es-ES" sz="1800" smtClean="0"/>
              <a:t>http://www.cooper.com/content/why_cooper/powerful_personas.asp</a:t>
            </a:r>
          </a:p>
          <a:p>
            <a:pPr lvl="1" eaLnBrk="1" hangingPunct="1"/>
            <a:endParaRPr lang="es-ES" sz="1800" smtClean="0"/>
          </a:p>
          <a:p>
            <a:pPr lvl="1" eaLnBrk="1" hangingPunct="1">
              <a:lnSpc>
                <a:spcPct val="90000"/>
              </a:lnSpc>
            </a:pPr>
            <a:endParaRPr lang="es-ES" b="1" smtClean="0"/>
          </a:p>
        </p:txBody>
      </p:sp>
      <p:pic>
        <p:nvPicPr>
          <p:cNvPr id="21509" name="Picture 32"/>
          <p:cNvPicPr>
            <a:picLocks noChangeAspect="1" noChangeArrowheads="1"/>
          </p:cNvPicPr>
          <p:nvPr/>
        </p:nvPicPr>
        <p:blipFill>
          <a:blip r:embed="rId3" cstate="print"/>
          <a:srcRect/>
          <a:stretch>
            <a:fillRect/>
          </a:stretch>
        </p:blipFill>
        <p:spPr bwMode="auto">
          <a:xfrm>
            <a:off x="1908175" y="3357563"/>
            <a:ext cx="3311525" cy="3087687"/>
          </a:xfrm>
          <a:prstGeom prst="rect">
            <a:avLst/>
          </a:prstGeom>
          <a:noFill/>
          <a:ln w="9525">
            <a:noFill/>
            <a:miter lim="800000"/>
            <a:headEnd/>
            <a:tailEnd/>
          </a:ln>
        </p:spPr>
      </p:pic>
      <p:grpSp>
        <p:nvGrpSpPr>
          <p:cNvPr id="21510" name="Group 35"/>
          <p:cNvGrpSpPr>
            <a:grpSpLocks/>
          </p:cNvGrpSpPr>
          <p:nvPr/>
        </p:nvGrpSpPr>
        <p:grpSpPr bwMode="auto">
          <a:xfrm>
            <a:off x="6988175" y="5589588"/>
            <a:ext cx="1546225" cy="857250"/>
            <a:chOff x="4272" y="3360"/>
            <a:chExt cx="974" cy="540"/>
          </a:xfrm>
        </p:grpSpPr>
        <p:pic>
          <p:nvPicPr>
            <p:cNvPr id="21511" name="Picture 33"/>
            <p:cNvPicPr>
              <a:picLocks noChangeAspect="1" noChangeArrowheads="1"/>
            </p:cNvPicPr>
            <p:nvPr/>
          </p:nvPicPr>
          <p:blipFill>
            <a:blip r:embed="rId4" cstate="print"/>
            <a:srcRect/>
            <a:stretch>
              <a:fillRect/>
            </a:stretch>
          </p:blipFill>
          <p:spPr bwMode="auto">
            <a:xfrm>
              <a:off x="4272" y="3360"/>
              <a:ext cx="540" cy="540"/>
            </a:xfrm>
            <a:prstGeom prst="rect">
              <a:avLst/>
            </a:prstGeom>
            <a:noFill/>
            <a:ln w="9525">
              <a:noFill/>
              <a:miter lim="800000"/>
              <a:headEnd/>
              <a:tailEnd/>
            </a:ln>
          </p:spPr>
        </p:pic>
        <p:pic>
          <p:nvPicPr>
            <p:cNvPr id="21512" name="Picture 34"/>
            <p:cNvPicPr>
              <a:picLocks noChangeAspect="1" noChangeArrowheads="1"/>
            </p:cNvPicPr>
            <p:nvPr/>
          </p:nvPicPr>
          <p:blipFill>
            <a:blip r:embed="rId5" cstate="print"/>
            <a:srcRect/>
            <a:stretch>
              <a:fillRect/>
            </a:stretch>
          </p:blipFill>
          <p:spPr bwMode="auto">
            <a:xfrm>
              <a:off x="4896" y="3360"/>
              <a:ext cx="350" cy="528"/>
            </a:xfrm>
            <a:prstGeom prst="rect">
              <a:avLst/>
            </a:prstGeom>
            <a:noFill/>
            <a:ln w="9525">
              <a:noFill/>
              <a:miter lim="800000"/>
              <a:headEnd/>
              <a:tailEnd/>
            </a:ln>
          </p:spPr>
        </p:pic>
      </p:grpSp>
    </p:spTree>
  </p:cSld>
  <p:clrMapOvr>
    <a:masterClrMapping/>
  </p:clrMapOvr>
  <p:transition>
    <p:wipe dir="r"/>
  </p:transition>
  <p:timing>
    <p:tnLst>
      <p:par>
        <p:cTn id="1" dur="indefinite" restart="never" nodeType="tmRoot"/>
      </p:par>
    </p:tnLst>
    <p:bldLst>
      <p:bldP spid="11981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5 Marcador de número de diapositiva"/>
          <p:cNvSpPr>
            <a:spLocks noGrp="1"/>
          </p:cNvSpPr>
          <p:nvPr>
            <p:ph type="sldNum" sz="quarter" idx="12"/>
          </p:nvPr>
        </p:nvSpPr>
        <p:spPr>
          <a:noFill/>
        </p:spPr>
        <p:txBody>
          <a:bodyPr/>
          <a:lstStyle/>
          <a:p>
            <a:fld id="{876EC35B-903B-45F2-887B-FD9EC14DF110}" type="slidenum">
              <a:rPr lang="es-ES" smtClean="0">
                <a:latin typeface="Arial" pitchFamily="34" charset="0"/>
              </a:rPr>
              <a:pPr/>
              <a:t>2</a:t>
            </a:fld>
            <a:endParaRPr lang="es-ES" smtClean="0">
              <a:latin typeface="Arial" pitchFamily="34" charset="0"/>
            </a:endParaRPr>
          </a:p>
        </p:txBody>
      </p:sp>
      <p:sp>
        <p:nvSpPr>
          <p:cNvPr id="4099" name="Rectangle 2"/>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sp>
        <p:nvSpPr>
          <p:cNvPr id="74755" name="Rectangle 3"/>
          <p:cNvSpPr>
            <a:spLocks noGrp="1" noChangeArrowheads="1"/>
          </p:cNvSpPr>
          <p:nvPr>
            <p:ph type="body" idx="1"/>
          </p:nvPr>
        </p:nvSpPr>
        <p:spPr>
          <a:xfrm>
            <a:off x="990600" y="1752600"/>
            <a:ext cx="7924800" cy="4343400"/>
          </a:xfrm>
        </p:spPr>
        <p:txBody>
          <a:bodyPr/>
          <a:lstStyle/>
          <a:p>
            <a:pPr eaLnBrk="1" hangingPunct="1"/>
            <a:r>
              <a:rPr lang="es-ES" sz="2000" smtClean="0"/>
              <a:t>La Usabilidad es...</a:t>
            </a:r>
          </a:p>
          <a:p>
            <a:pPr lvl="1" eaLnBrk="1" hangingPunct="1"/>
            <a:r>
              <a:rPr lang="es-ES" sz="2000" smtClean="0"/>
              <a:t>...la medida de la calidad de la experiencia que tiene un usuario cuando interactúa con un producto o sistema.</a:t>
            </a:r>
          </a:p>
          <a:p>
            <a:pPr eaLnBrk="1" hangingPunct="1"/>
            <a:r>
              <a:rPr lang="es-ES" sz="2000" smtClean="0"/>
              <a:t>La Usabilidad mide...</a:t>
            </a:r>
          </a:p>
          <a:p>
            <a:pPr lvl="1" eaLnBrk="1" hangingPunct="1"/>
            <a:r>
              <a:rPr lang="es-ES" sz="2000" smtClean="0"/>
              <a:t>... la relación entre las herramientas y sus usuarios.</a:t>
            </a:r>
          </a:p>
          <a:p>
            <a:pPr lvl="1" eaLnBrk="1" hangingPunct="1"/>
            <a:r>
              <a:rPr lang="es-ES" sz="2000" smtClean="0"/>
              <a:t>Para que una herramienta sea efectiva debe permitir a los usuarios cumplir sus tareas en la mejor forma posible.</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4755">
                                            <p:txEl>
                                              <p:pRg st="0" end="0"/>
                                            </p:txEl>
                                          </p:spTgt>
                                        </p:tgtEl>
                                        <p:attrNameLst>
                                          <p:attrName>style.visibility</p:attrName>
                                        </p:attrNameLst>
                                      </p:cBhvr>
                                      <p:to>
                                        <p:strVal val="visible"/>
                                      </p:to>
                                    </p:set>
                                    <p:anim calcmode="lin" valueType="num">
                                      <p:cBhvr additive="base">
                                        <p:cTn id="7" dur="500" fill="hold"/>
                                        <p:tgtEl>
                                          <p:spTgt spid="7475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7475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4755">
                                            <p:txEl>
                                              <p:pRg st="1" end="1"/>
                                            </p:txEl>
                                          </p:spTgt>
                                        </p:tgtEl>
                                        <p:attrNameLst>
                                          <p:attrName>style.visibility</p:attrName>
                                        </p:attrNameLst>
                                      </p:cBhvr>
                                      <p:to>
                                        <p:strVal val="visible"/>
                                      </p:to>
                                    </p:set>
                                    <p:anim calcmode="lin" valueType="num">
                                      <p:cBhvr additive="base">
                                        <p:cTn id="11" dur="500" fill="hold"/>
                                        <p:tgtEl>
                                          <p:spTgt spid="74755">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747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74755">
                                            <p:txEl>
                                              <p:pRg st="2" end="2"/>
                                            </p:txEl>
                                          </p:spTgt>
                                        </p:tgtEl>
                                        <p:attrNameLst>
                                          <p:attrName>style.visibility</p:attrName>
                                        </p:attrNameLst>
                                      </p:cBhvr>
                                      <p:to>
                                        <p:strVal val="visible"/>
                                      </p:to>
                                    </p:set>
                                    <p:anim calcmode="lin" valueType="num">
                                      <p:cBhvr additive="base">
                                        <p:cTn id="17" dur="500" fill="hold"/>
                                        <p:tgtEl>
                                          <p:spTgt spid="74755">
                                            <p:txEl>
                                              <p:pRg st="2" end="2"/>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7475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74755">
                                            <p:txEl>
                                              <p:pRg st="3" end="3"/>
                                            </p:txEl>
                                          </p:spTgt>
                                        </p:tgtEl>
                                        <p:attrNameLst>
                                          <p:attrName>style.visibility</p:attrName>
                                        </p:attrNameLst>
                                      </p:cBhvr>
                                      <p:to>
                                        <p:strVal val="visible"/>
                                      </p:to>
                                    </p:set>
                                    <p:anim calcmode="lin" valueType="num">
                                      <p:cBhvr additive="base">
                                        <p:cTn id="21" dur="500" fill="hold"/>
                                        <p:tgtEl>
                                          <p:spTgt spid="74755">
                                            <p:txEl>
                                              <p:pRg st="3" end="3"/>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7475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74755">
                                            <p:txEl>
                                              <p:pRg st="4" end="4"/>
                                            </p:txEl>
                                          </p:spTgt>
                                        </p:tgtEl>
                                        <p:attrNameLst>
                                          <p:attrName>style.visibility</p:attrName>
                                        </p:attrNameLst>
                                      </p:cBhvr>
                                      <p:to>
                                        <p:strVal val="visible"/>
                                      </p:to>
                                    </p:set>
                                    <p:anim calcmode="lin" valueType="num">
                                      <p:cBhvr additive="base">
                                        <p:cTn id="25" dur="500" fill="hold"/>
                                        <p:tgtEl>
                                          <p:spTgt spid="7475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7475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75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5 Marcador de número de diapositiva"/>
          <p:cNvSpPr>
            <a:spLocks noGrp="1"/>
          </p:cNvSpPr>
          <p:nvPr>
            <p:ph type="sldNum" sz="quarter" idx="12"/>
          </p:nvPr>
        </p:nvSpPr>
        <p:spPr>
          <a:noFill/>
        </p:spPr>
        <p:txBody>
          <a:bodyPr/>
          <a:lstStyle/>
          <a:p>
            <a:fld id="{F595162D-CB4A-4663-9CBD-05639BEE98BE}" type="slidenum">
              <a:rPr lang="es-ES" smtClean="0">
                <a:latin typeface="Arial" pitchFamily="34" charset="0"/>
              </a:rPr>
              <a:pPr/>
              <a:t>20</a:t>
            </a:fld>
            <a:endParaRPr lang="es-ES" smtClean="0">
              <a:latin typeface="Arial" pitchFamily="34" charset="0"/>
            </a:endParaRPr>
          </a:p>
        </p:txBody>
      </p:sp>
      <p:sp>
        <p:nvSpPr>
          <p:cNvPr id="22531"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199683" name="Rectangle 3"/>
          <p:cNvSpPr>
            <a:spLocks noGrp="1" noChangeArrowheads="1"/>
          </p:cNvSpPr>
          <p:nvPr>
            <p:ph type="body" idx="1"/>
          </p:nvPr>
        </p:nvSpPr>
        <p:spPr>
          <a:xfrm>
            <a:off x="539750" y="1412875"/>
            <a:ext cx="7924800" cy="4343400"/>
          </a:xfrm>
        </p:spPr>
        <p:txBody>
          <a:bodyPr/>
          <a:lstStyle/>
          <a:p>
            <a:pPr eaLnBrk="1" hangingPunct="1"/>
            <a:r>
              <a:rPr lang="es-ES" sz="1800" smtClean="0"/>
              <a:t>Las “</a:t>
            </a:r>
            <a:r>
              <a:rPr lang="es-ES" sz="1800" b="1" smtClean="0"/>
              <a:t>Personas</a:t>
            </a:r>
            <a:r>
              <a:rPr lang="es-ES" sz="1800" smtClean="0"/>
              <a:t>” de Alan Cooper</a:t>
            </a:r>
          </a:p>
          <a:p>
            <a:pPr lvl="1" eaLnBrk="1" hangingPunct="1"/>
            <a:r>
              <a:rPr lang="es-ES" sz="1800" smtClean="0"/>
              <a:t>¿Qué hacen quienes vienen al sitio web?</a:t>
            </a:r>
          </a:p>
          <a:p>
            <a:pPr lvl="1" eaLnBrk="1" hangingPunct="1"/>
            <a:r>
              <a:rPr lang="es-ES" sz="1800" b="1" smtClean="0"/>
              <a:t>Otra posibilidad</a:t>
            </a:r>
            <a:r>
              <a:rPr lang="es-ES" sz="1800" smtClean="0"/>
              <a:t>: definir </a:t>
            </a:r>
            <a:r>
              <a:rPr lang="es-ES" sz="1800" b="1" smtClean="0"/>
              <a:t>escenarios </a:t>
            </a:r>
            <a:r>
              <a:rPr lang="es-ES" sz="1800" smtClean="0"/>
              <a:t>y </a:t>
            </a:r>
            <a:r>
              <a:rPr lang="es-ES" sz="1800" b="1" smtClean="0"/>
              <a:t>personas</a:t>
            </a:r>
          </a:p>
          <a:p>
            <a:pPr lvl="1" eaLnBrk="1" hangingPunct="1"/>
            <a:r>
              <a:rPr lang="es-ES" sz="1800" smtClean="0"/>
              <a:t>Para crearlos el equipo de desarrollo se junta a contar la historia de un usuario utilizando el sistema.</a:t>
            </a:r>
          </a:p>
          <a:p>
            <a:pPr lvl="1" eaLnBrk="1" hangingPunct="1"/>
            <a:r>
              <a:rPr lang="es-ES" sz="1800" smtClean="0"/>
              <a:t>Se les asigna un nombre, datos demográficos y psicográficos y se describe su interacción “ideal” con el sistema que se diseña.</a:t>
            </a:r>
          </a:p>
          <a:p>
            <a:pPr lvl="1" eaLnBrk="1" hangingPunct="1"/>
            <a:r>
              <a:rPr lang="es-ES" sz="1800" smtClean="0"/>
              <a:t>Es más simple diseñar para</a:t>
            </a:r>
            <a:br>
              <a:rPr lang="es-ES" sz="1800" smtClean="0"/>
            </a:br>
            <a:r>
              <a:rPr lang="es-ES" sz="1800" smtClean="0"/>
              <a:t>quien se conoce bien.</a:t>
            </a:r>
          </a:p>
          <a:p>
            <a:pPr eaLnBrk="1" hangingPunct="1"/>
            <a:r>
              <a:rPr lang="es-ES" smtClean="0"/>
              <a:t>La elección de las personas según:</a:t>
            </a:r>
          </a:p>
          <a:p>
            <a:pPr lvl="1" eaLnBrk="1" hangingPunct="1"/>
            <a:r>
              <a:rPr lang="es-ES" smtClean="0"/>
              <a:t>Variables Demográficas: Edad, sexo, nacionalidad.</a:t>
            </a:r>
          </a:p>
          <a:p>
            <a:pPr lvl="1" eaLnBrk="1" hangingPunct="1"/>
            <a:r>
              <a:rPr lang="es-ES" smtClean="0"/>
              <a:t>Variables Socio-Económicas: ingreso, ocupación, educación, nivel socioeconómico.</a:t>
            </a:r>
          </a:p>
          <a:p>
            <a:pPr lvl="1" eaLnBrk="1" hangingPunct="1"/>
            <a:r>
              <a:rPr lang="es-ES" smtClean="0"/>
              <a:t>Variables Psicográficas: Personalidad, estilos de vida, intereses, gustos,inquietudes, opiniones, valores.</a:t>
            </a:r>
          </a:p>
          <a:p>
            <a:pPr eaLnBrk="1" hangingPunct="1"/>
            <a:r>
              <a:rPr lang="es-ES" smtClean="0"/>
              <a:t>Ver razorfish-personas.pdf</a:t>
            </a:r>
            <a:endParaRPr lang="es-ES" sz="1400" smtClean="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9683">
                                            <p:txEl>
                                              <p:pRg st="0" end="0"/>
                                            </p:txEl>
                                          </p:spTgt>
                                        </p:tgtEl>
                                        <p:attrNameLst>
                                          <p:attrName>style.visibility</p:attrName>
                                        </p:attrNameLst>
                                      </p:cBhvr>
                                      <p:to>
                                        <p:strVal val="visible"/>
                                      </p:to>
                                    </p:set>
                                    <p:animEffect transition="in" filter="wipe(left)">
                                      <p:cBhvr>
                                        <p:cTn id="7" dur="500"/>
                                        <p:tgtEl>
                                          <p:spTgt spid="199683">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99683">
                                            <p:txEl>
                                              <p:pRg st="1" end="1"/>
                                            </p:txEl>
                                          </p:spTgt>
                                        </p:tgtEl>
                                        <p:attrNameLst>
                                          <p:attrName>style.visibility</p:attrName>
                                        </p:attrNameLst>
                                      </p:cBhvr>
                                      <p:to>
                                        <p:strVal val="visible"/>
                                      </p:to>
                                    </p:set>
                                    <p:animEffect transition="in" filter="wipe(left)">
                                      <p:cBhvr>
                                        <p:cTn id="10" dur="500"/>
                                        <p:tgtEl>
                                          <p:spTgt spid="199683">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99683">
                                            <p:txEl>
                                              <p:pRg st="2" end="2"/>
                                            </p:txEl>
                                          </p:spTgt>
                                        </p:tgtEl>
                                        <p:attrNameLst>
                                          <p:attrName>style.visibility</p:attrName>
                                        </p:attrNameLst>
                                      </p:cBhvr>
                                      <p:to>
                                        <p:strVal val="visible"/>
                                      </p:to>
                                    </p:set>
                                    <p:animEffect transition="in" filter="wipe(left)">
                                      <p:cBhvr>
                                        <p:cTn id="13" dur="500"/>
                                        <p:tgtEl>
                                          <p:spTgt spid="199683">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199683">
                                            <p:txEl>
                                              <p:pRg st="3" end="3"/>
                                            </p:txEl>
                                          </p:spTgt>
                                        </p:tgtEl>
                                        <p:attrNameLst>
                                          <p:attrName>style.visibility</p:attrName>
                                        </p:attrNameLst>
                                      </p:cBhvr>
                                      <p:to>
                                        <p:strVal val="visible"/>
                                      </p:to>
                                    </p:set>
                                    <p:animEffect transition="in" filter="wipe(left)">
                                      <p:cBhvr>
                                        <p:cTn id="16" dur="500"/>
                                        <p:tgtEl>
                                          <p:spTgt spid="199683">
                                            <p:txEl>
                                              <p:pRg st="3" end="3"/>
                                            </p:txEl>
                                          </p:spTgt>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199683">
                                            <p:txEl>
                                              <p:pRg st="4" end="4"/>
                                            </p:txEl>
                                          </p:spTgt>
                                        </p:tgtEl>
                                        <p:attrNameLst>
                                          <p:attrName>style.visibility</p:attrName>
                                        </p:attrNameLst>
                                      </p:cBhvr>
                                      <p:to>
                                        <p:strVal val="visible"/>
                                      </p:to>
                                    </p:set>
                                    <p:animEffect transition="in" filter="wipe(left)">
                                      <p:cBhvr>
                                        <p:cTn id="19" dur="500"/>
                                        <p:tgtEl>
                                          <p:spTgt spid="199683">
                                            <p:txEl>
                                              <p:pRg st="4" end="4"/>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99683">
                                            <p:txEl>
                                              <p:pRg st="5" end="5"/>
                                            </p:txEl>
                                          </p:spTgt>
                                        </p:tgtEl>
                                        <p:attrNameLst>
                                          <p:attrName>style.visibility</p:attrName>
                                        </p:attrNameLst>
                                      </p:cBhvr>
                                      <p:to>
                                        <p:strVal val="visible"/>
                                      </p:to>
                                    </p:set>
                                    <p:animEffect transition="in" filter="wipe(left)">
                                      <p:cBhvr>
                                        <p:cTn id="22" dur="500"/>
                                        <p:tgtEl>
                                          <p:spTgt spid="19968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99683">
                                            <p:txEl>
                                              <p:pRg st="6" end="6"/>
                                            </p:txEl>
                                          </p:spTgt>
                                        </p:tgtEl>
                                        <p:attrNameLst>
                                          <p:attrName>style.visibility</p:attrName>
                                        </p:attrNameLst>
                                      </p:cBhvr>
                                      <p:to>
                                        <p:strVal val="visible"/>
                                      </p:to>
                                    </p:set>
                                    <p:animEffect transition="in" filter="wipe(left)">
                                      <p:cBhvr>
                                        <p:cTn id="27" dur="500"/>
                                        <p:tgtEl>
                                          <p:spTgt spid="199683">
                                            <p:txEl>
                                              <p:pRg st="6" end="6"/>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9683">
                                            <p:txEl>
                                              <p:pRg st="7" end="7"/>
                                            </p:txEl>
                                          </p:spTgt>
                                        </p:tgtEl>
                                        <p:attrNameLst>
                                          <p:attrName>style.visibility</p:attrName>
                                        </p:attrNameLst>
                                      </p:cBhvr>
                                      <p:to>
                                        <p:strVal val="visible"/>
                                      </p:to>
                                    </p:set>
                                    <p:animEffect transition="in" filter="wipe(left)">
                                      <p:cBhvr>
                                        <p:cTn id="30" dur="500"/>
                                        <p:tgtEl>
                                          <p:spTgt spid="199683">
                                            <p:txEl>
                                              <p:pRg st="7" end="7"/>
                                            </p:txEl>
                                          </p:spTgt>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99683">
                                            <p:txEl>
                                              <p:pRg st="8" end="8"/>
                                            </p:txEl>
                                          </p:spTgt>
                                        </p:tgtEl>
                                        <p:attrNameLst>
                                          <p:attrName>style.visibility</p:attrName>
                                        </p:attrNameLst>
                                      </p:cBhvr>
                                      <p:to>
                                        <p:strVal val="visible"/>
                                      </p:to>
                                    </p:set>
                                    <p:animEffect transition="in" filter="wipe(left)">
                                      <p:cBhvr>
                                        <p:cTn id="33" dur="500"/>
                                        <p:tgtEl>
                                          <p:spTgt spid="199683">
                                            <p:txEl>
                                              <p:pRg st="8" end="8"/>
                                            </p:txEl>
                                          </p:spTgt>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99683">
                                            <p:txEl>
                                              <p:pRg st="9" end="9"/>
                                            </p:txEl>
                                          </p:spTgt>
                                        </p:tgtEl>
                                        <p:attrNameLst>
                                          <p:attrName>style.visibility</p:attrName>
                                        </p:attrNameLst>
                                      </p:cBhvr>
                                      <p:to>
                                        <p:strVal val="visible"/>
                                      </p:to>
                                    </p:set>
                                    <p:animEffect transition="in" filter="wipe(left)">
                                      <p:cBhvr>
                                        <p:cTn id="36" dur="500"/>
                                        <p:tgtEl>
                                          <p:spTgt spid="199683">
                                            <p:txEl>
                                              <p:pRg st="9" end="9"/>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99683">
                                            <p:txEl>
                                              <p:pRg st="10" end="10"/>
                                            </p:txEl>
                                          </p:spTgt>
                                        </p:tgtEl>
                                        <p:attrNameLst>
                                          <p:attrName>style.visibility</p:attrName>
                                        </p:attrNameLst>
                                      </p:cBhvr>
                                      <p:to>
                                        <p:strVal val="visible"/>
                                      </p:to>
                                    </p:set>
                                    <p:animEffect transition="in" filter="wipe(left)">
                                      <p:cBhvr>
                                        <p:cTn id="41" dur="500"/>
                                        <p:tgtEl>
                                          <p:spTgt spid="19968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3"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5 Marcador de número de diapositiva"/>
          <p:cNvSpPr>
            <a:spLocks noGrp="1"/>
          </p:cNvSpPr>
          <p:nvPr>
            <p:ph type="sldNum" sz="quarter" idx="12"/>
          </p:nvPr>
        </p:nvSpPr>
        <p:spPr>
          <a:noFill/>
        </p:spPr>
        <p:txBody>
          <a:bodyPr/>
          <a:lstStyle/>
          <a:p>
            <a:fld id="{CFFD03B8-EC94-476D-921C-0869BB35AA3F}" type="slidenum">
              <a:rPr lang="es-ES" smtClean="0">
                <a:latin typeface="Arial" pitchFamily="34" charset="0"/>
              </a:rPr>
              <a:pPr/>
              <a:t>21</a:t>
            </a:fld>
            <a:endParaRPr lang="es-ES" smtClean="0">
              <a:latin typeface="Arial" pitchFamily="34" charset="0"/>
            </a:endParaRPr>
          </a:p>
        </p:txBody>
      </p:sp>
      <p:sp>
        <p:nvSpPr>
          <p:cNvPr id="23555"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3556" name="Rectangle 3"/>
          <p:cNvSpPr>
            <a:spLocks noGrp="1" noChangeArrowheads="1"/>
          </p:cNvSpPr>
          <p:nvPr>
            <p:ph type="body" idx="1"/>
          </p:nvPr>
        </p:nvSpPr>
        <p:spPr>
          <a:xfrm>
            <a:off x="539750" y="1557338"/>
            <a:ext cx="7924800" cy="4343400"/>
          </a:xfrm>
        </p:spPr>
        <p:txBody>
          <a:bodyPr/>
          <a:lstStyle/>
          <a:p>
            <a:pPr eaLnBrk="1" hangingPunct="1"/>
            <a:r>
              <a:rPr lang="es-ES" sz="1800" smtClean="0"/>
              <a:t>Las “</a:t>
            </a:r>
            <a:r>
              <a:rPr lang="es-ES" sz="1800" b="1" smtClean="0"/>
              <a:t>Personas</a:t>
            </a:r>
            <a:r>
              <a:rPr lang="es-ES" sz="1800" smtClean="0"/>
              <a:t>” de Alan Cooper</a:t>
            </a:r>
          </a:p>
          <a:p>
            <a:pPr lvl="1" eaLnBrk="1" hangingPunct="1"/>
            <a:r>
              <a:rPr lang="es-ES" sz="1800" smtClean="0"/>
              <a:t>Las “personas” </a:t>
            </a:r>
            <a:r>
              <a:rPr lang="es-ES" sz="1800" b="1" smtClean="0"/>
              <a:t>representan diferentes grupos</a:t>
            </a:r>
            <a:r>
              <a:rPr lang="es-ES" sz="1800" smtClean="0"/>
              <a:t> que tienen conductas, patrones de comportamiento y objetivos determinados.</a:t>
            </a:r>
          </a:p>
          <a:p>
            <a:pPr lvl="1" eaLnBrk="1" hangingPunct="1"/>
            <a:r>
              <a:rPr lang="es-ES" sz="1800" smtClean="0"/>
              <a:t>Al diseñar para “personas” es posible satisfacer tanto las necesidades de ellas como las de la empresa.</a:t>
            </a:r>
          </a:p>
          <a:p>
            <a:pPr lvl="1" eaLnBrk="1" hangingPunct="1"/>
            <a:r>
              <a:rPr lang="es-ES" sz="1800" smtClean="0"/>
              <a:t>Un desarrollador nuevo que lea la descripción de una “persona” podrá ponerle </a:t>
            </a:r>
            <a:r>
              <a:rPr lang="es-ES" sz="1800" b="1" smtClean="0"/>
              <a:t>nombre y cara</a:t>
            </a:r>
            <a:r>
              <a:rPr lang="es-ES" sz="1800" smtClean="0"/>
              <a:t> a lo que antes sólo conocía como “usuario”.</a:t>
            </a:r>
          </a:p>
          <a:p>
            <a:pPr lvl="1" eaLnBrk="1" hangingPunct="1"/>
            <a:r>
              <a:rPr lang="es-ES" sz="1800" smtClean="0"/>
              <a:t>Cuando llegue la “</a:t>
            </a:r>
            <a:r>
              <a:rPr lang="es-ES" sz="1800" b="1" smtClean="0"/>
              <a:t>guerra de las opiniones</a:t>
            </a:r>
            <a:r>
              <a:rPr lang="es-ES" sz="1800" smtClean="0"/>
              <a:t>”, las conversaciones pueden reenfocarse preguntando, “Qué le serviría más a nuestra “persona”? </a:t>
            </a:r>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5 Marcador de número de diapositiva"/>
          <p:cNvSpPr>
            <a:spLocks noGrp="1"/>
          </p:cNvSpPr>
          <p:nvPr>
            <p:ph type="sldNum" sz="quarter" idx="12"/>
          </p:nvPr>
        </p:nvSpPr>
        <p:spPr>
          <a:noFill/>
        </p:spPr>
        <p:txBody>
          <a:bodyPr/>
          <a:lstStyle/>
          <a:p>
            <a:fld id="{32B55DA2-3839-4CC3-8CEC-D5181EAFC6AA}" type="slidenum">
              <a:rPr lang="es-ES" smtClean="0">
                <a:latin typeface="Arial" pitchFamily="34" charset="0"/>
              </a:rPr>
              <a:pPr/>
              <a:t>22</a:t>
            </a:fld>
            <a:endParaRPr lang="es-ES" smtClean="0">
              <a:latin typeface="Arial" pitchFamily="34" charset="0"/>
            </a:endParaRPr>
          </a:p>
        </p:txBody>
      </p:sp>
      <p:sp>
        <p:nvSpPr>
          <p:cNvPr id="24579"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4580" name="Rectangle 3"/>
          <p:cNvSpPr>
            <a:spLocks noGrp="1" noChangeArrowheads="1"/>
          </p:cNvSpPr>
          <p:nvPr>
            <p:ph type="body" idx="1"/>
          </p:nvPr>
        </p:nvSpPr>
        <p:spPr>
          <a:xfrm>
            <a:off x="468313" y="1484313"/>
            <a:ext cx="7924800" cy="4343400"/>
          </a:xfrm>
        </p:spPr>
        <p:txBody>
          <a:bodyPr/>
          <a:lstStyle/>
          <a:p>
            <a:pPr eaLnBrk="1" hangingPunct="1"/>
            <a:r>
              <a:rPr lang="es-ES" sz="2000" smtClean="0"/>
              <a:t>Tests de Usuario</a:t>
            </a:r>
          </a:p>
          <a:p>
            <a:pPr lvl="1" eaLnBrk="1" hangingPunct="1">
              <a:lnSpc>
                <a:spcPct val="90000"/>
              </a:lnSpc>
            </a:pPr>
            <a:r>
              <a:rPr lang="es-ES" sz="1800" b="1" smtClean="0"/>
              <a:t>¿Qué son?</a:t>
            </a:r>
          </a:p>
          <a:p>
            <a:pPr lvl="2" eaLnBrk="1" hangingPunct="1">
              <a:lnSpc>
                <a:spcPct val="90000"/>
              </a:lnSpc>
            </a:pPr>
            <a:r>
              <a:rPr lang="es-ES" sz="1800" smtClean="0"/>
              <a:t>Cuestionarios dirigidos para conocer opiniones individuales acerca de lo que hace una persona en un sitio web.</a:t>
            </a:r>
          </a:p>
          <a:p>
            <a:pPr lvl="1" eaLnBrk="1" hangingPunct="1">
              <a:lnSpc>
                <a:spcPct val="90000"/>
              </a:lnSpc>
            </a:pPr>
            <a:r>
              <a:rPr lang="es-ES" sz="1800" b="1" smtClean="0"/>
              <a:t>¿Cómo se construyen?</a:t>
            </a:r>
          </a:p>
          <a:p>
            <a:pPr lvl="2" eaLnBrk="1" hangingPunct="1">
              <a:lnSpc>
                <a:spcPct val="90000"/>
              </a:lnSpc>
            </a:pPr>
            <a:r>
              <a:rPr lang="es-ES" sz="1800" smtClean="0"/>
              <a:t>Basado en lo que se quiere probar, se desarrollan preguntas no guiadas, buscando conocer las percepciones del usuario.</a:t>
            </a:r>
          </a:p>
          <a:p>
            <a:pPr lvl="1" eaLnBrk="1" hangingPunct="1">
              <a:lnSpc>
                <a:spcPct val="90000"/>
              </a:lnSpc>
            </a:pPr>
            <a:r>
              <a:rPr lang="es-ES" sz="1800" b="1" smtClean="0"/>
              <a:t>¿Cómo se aplican?</a:t>
            </a:r>
          </a:p>
          <a:p>
            <a:pPr lvl="2" eaLnBrk="1" hangingPunct="1">
              <a:lnSpc>
                <a:spcPct val="90000"/>
              </a:lnSpc>
            </a:pPr>
            <a:r>
              <a:rPr lang="es-ES" sz="1800" smtClean="0"/>
              <a:t>En ambientes libres de intervención de terceros, por personas no ligadas al desarrollo.</a:t>
            </a:r>
          </a:p>
          <a:p>
            <a:pPr lvl="1" eaLnBrk="1" hangingPunct="1">
              <a:lnSpc>
                <a:spcPct val="90000"/>
              </a:lnSpc>
            </a:pPr>
            <a:r>
              <a:rPr lang="es-ES" sz="1800" b="1" smtClean="0"/>
              <a:t>¿Qué buscan?</a:t>
            </a:r>
          </a:p>
          <a:p>
            <a:pPr lvl="2" eaLnBrk="1" hangingPunct="1">
              <a:lnSpc>
                <a:spcPct val="90000"/>
              </a:lnSpc>
            </a:pPr>
            <a:r>
              <a:rPr lang="es-ES" sz="1800" smtClean="0"/>
              <a:t>Conocer qué funciona y qué no funciona en las interfaces de un sitio web.</a:t>
            </a:r>
          </a:p>
        </p:txBody>
      </p:sp>
    </p:spTree>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5 Marcador de número de diapositiva"/>
          <p:cNvSpPr>
            <a:spLocks noGrp="1"/>
          </p:cNvSpPr>
          <p:nvPr>
            <p:ph type="sldNum" sz="quarter" idx="12"/>
          </p:nvPr>
        </p:nvSpPr>
        <p:spPr>
          <a:noFill/>
        </p:spPr>
        <p:txBody>
          <a:bodyPr/>
          <a:lstStyle/>
          <a:p>
            <a:fld id="{51C9FDB6-6C34-4B3E-B3A0-EB8E636B9A38}" type="slidenum">
              <a:rPr lang="es-ES" smtClean="0">
                <a:latin typeface="Arial" pitchFamily="34" charset="0"/>
              </a:rPr>
              <a:pPr/>
              <a:t>23</a:t>
            </a:fld>
            <a:endParaRPr lang="es-ES" smtClean="0">
              <a:latin typeface="Arial" pitchFamily="34" charset="0"/>
            </a:endParaRPr>
          </a:p>
        </p:txBody>
      </p:sp>
      <p:sp>
        <p:nvSpPr>
          <p:cNvPr id="25603"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5604" name="Rectangle 3"/>
          <p:cNvSpPr>
            <a:spLocks noGrp="1" noChangeArrowheads="1"/>
          </p:cNvSpPr>
          <p:nvPr>
            <p:ph type="body" idx="1"/>
          </p:nvPr>
        </p:nvSpPr>
        <p:spPr>
          <a:xfrm>
            <a:off x="323850" y="1341438"/>
            <a:ext cx="7924800" cy="4343400"/>
          </a:xfrm>
        </p:spPr>
        <p:txBody>
          <a:bodyPr/>
          <a:lstStyle/>
          <a:p>
            <a:pPr eaLnBrk="1" hangingPunct="1"/>
            <a:r>
              <a:rPr lang="es-ES" sz="2000" b="1" smtClean="0"/>
              <a:t>Tests de Usuario </a:t>
            </a:r>
          </a:p>
          <a:p>
            <a:pPr lvl="1" eaLnBrk="1" hangingPunct="1"/>
            <a:r>
              <a:rPr lang="es-ES" sz="2000" smtClean="0"/>
              <a:t>Permiten revisar en terreno la forma en que un sitio web es percibido por los usuarios</a:t>
            </a:r>
          </a:p>
          <a:p>
            <a:pPr lvl="1" eaLnBrk="1" hangingPunct="1"/>
            <a:r>
              <a:rPr lang="es-ES" sz="2000" smtClean="0"/>
              <a:t>Se realizan en ambientes controlados</a:t>
            </a:r>
          </a:p>
          <a:p>
            <a:pPr lvl="1" eaLnBrk="1" hangingPunct="1"/>
            <a:r>
              <a:rPr lang="es-ES" sz="2000" smtClean="0"/>
              <a:t>Nada interfiere con los usuarios</a:t>
            </a:r>
          </a:p>
          <a:p>
            <a:pPr lvl="1" eaLnBrk="1" hangingPunct="1"/>
            <a:r>
              <a:rPr lang="es-ES" sz="2000" smtClean="0"/>
              <a:t>Incluso son pagados (US$ 50- a US$ 100 en USA; un regalo en Chile)</a:t>
            </a:r>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5 Marcador de número de diapositiva"/>
          <p:cNvSpPr>
            <a:spLocks noGrp="1"/>
          </p:cNvSpPr>
          <p:nvPr>
            <p:ph type="sldNum" sz="quarter" idx="12"/>
          </p:nvPr>
        </p:nvSpPr>
        <p:spPr>
          <a:noFill/>
        </p:spPr>
        <p:txBody>
          <a:bodyPr/>
          <a:lstStyle/>
          <a:p>
            <a:fld id="{7E14FB2A-19DB-4C65-80E0-822FDE3462D9}" type="slidenum">
              <a:rPr lang="es-ES" smtClean="0">
                <a:latin typeface="Arial" pitchFamily="34" charset="0"/>
              </a:rPr>
              <a:pPr/>
              <a:t>24</a:t>
            </a:fld>
            <a:endParaRPr lang="es-ES" smtClean="0">
              <a:latin typeface="Arial" pitchFamily="34" charset="0"/>
            </a:endParaRPr>
          </a:p>
        </p:txBody>
      </p:sp>
      <p:sp>
        <p:nvSpPr>
          <p:cNvPr id="26627"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125955" name="Rectangle 3"/>
          <p:cNvSpPr>
            <a:spLocks noGrp="1" noChangeArrowheads="1"/>
          </p:cNvSpPr>
          <p:nvPr>
            <p:ph type="body" idx="1"/>
          </p:nvPr>
        </p:nvSpPr>
        <p:spPr>
          <a:xfrm>
            <a:off x="755650" y="1412875"/>
            <a:ext cx="7924800" cy="4343400"/>
          </a:xfrm>
        </p:spPr>
        <p:txBody>
          <a:bodyPr/>
          <a:lstStyle/>
          <a:p>
            <a:pPr eaLnBrk="1" hangingPunct="1"/>
            <a:r>
              <a:rPr lang="es-ES" sz="2000" b="1" smtClean="0"/>
              <a:t>¿Qué probar en un test de usuario?</a:t>
            </a:r>
          </a:p>
          <a:p>
            <a:pPr lvl="1" eaLnBrk="1" hangingPunct="1"/>
            <a:r>
              <a:rPr lang="es-ES" sz="2000" smtClean="0"/>
              <a:t>Depende de la etapa, se prueban diferentes partes del sitio.</a:t>
            </a:r>
          </a:p>
          <a:p>
            <a:pPr lvl="2" eaLnBrk="1" hangingPunct="1"/>
            <a:r>
              <a:rPr lang="es-ES" sz="2000" b="1" smtClean="0"/>
              <a:t>Rotulado</a:t>
            </a:r>
          </a:p>
          <a:p>
            <a:pPr lvl="3" eaLnBrk="1" hangingPunct="1"/>
            <a:r>
              <a:rPr lang="es-ES" sz="2000" smtClean="0"/>
              <a:t>Card Sorting</a:t>
            </a:r>
          </a:p>
          <a:p>
            <a:pPr lvl="2" eaLnBrk="1" hangingPunct="1"/>
            <a:r>
              <a:rPr lang="es-ES" sz="2000" b="1" smtClean="0"/>
              <a:t>Prototipado</a:t>
            </a:r>
          </a:p>
          <a:p>
            <a:pPr lvl="3" eaLnBrk="1" hangingPunct="1"/>
            <a:r>
              <a:rPr lang="es-ES" sz="2000" smtClean="0"/>
              <a:t>Revisión de sitio</a:t>
            </a:r>
          </a:p>
          <a:p>
            <a:pPr lvl="3" eaLnBrk="1" hangingPunct="1"/>
            <a:r>
              <a:rPr lang="es-ES" sz="2000" smtClean="0"/>
              <a:t>De qué se trata y para qué sirve</a:t>
            </a:r>
          </a:p>
          <a:p>
            <a:pPr lvl="2" eaLnBrk="1" hangingPunct="1"/>
            <a:r>
              <a:rPr lang="es-ES" sz="2000" b="1" smtClean="0"/>
              <a:t>Maqueta Web</a:t>
            </a:r>
          </a:p>
          <a:p>
            <a:pPr lvl="3" eaLnBrk="1" hangingPunct="1"/>
            <a:r>
              <a:rPr lang="es-ES" sz="2000" smtClean="0"/>
              <a:t>Realización de tareas</a:t>
            </a:r>
          </a:p>
          <a:p>
            <a:pPr lvl="3" eaLnBrk="1" hangingPunct="1"/>
            <a:r>
              <a:rPr lang="es-ES" sz="2000" smtClean="0"/>
              <a:t>Hágalo Usted Mismo</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25955">
                                            <p:txEl>
                                              <p:pRg st="0" end="0"/>
                                            </p:txEl>
                                          </p:spTgt>
                                        </p:tgtEl>
                                        <p:attrNameLst>
                                          <p:attrName>style.visibility</p:attrName>
                                        </p:attrNameLst>
                                      </p:cBhvr>
                                      <p:to>
                                        <p:strVal val="visible"/>
                                      </p:to>
                                    </p:set>
                                    <p:anim calcmode="lin" valueType="num">
                                      <p:cBhvr additive="base">
                                        <p:cTn id="7" dur="500" fill="hold"/>
                                        <p:tgtEl>
                                          <p:spTgt spid="12595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59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5955">
                                            <p:txEl>
                                              <p:pRg st="1" end="1"/>
                                            </p:txEl>
                                          </p:spTgt>
                                        </p:tgtEl>
                                        <p:attrNameLst>
                                          <p:attrName>style.visibility</p:attrName>
                                        </p:attrNameLst>
                                      </p:cBhvr>
                                      <p:to>
                                        <p:strVal val="visible"/>
                                      </p:to>
                                    </p:set>
                                    <p:anim calcmode="lin" valueType="num">
                                      <p:cBhvr additive="base">
                                        <p:cTn id="13" dur="500" fill="hold"/>
                                        <p:tgtEl>
                                          <p:spTgt spid="12595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2595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5955">
                                            <p:txEl>
                                              <p:pRg st="2" end="2"/>
                                            </p:txEl>
                                          </p:spTgt>
                                        </p:tgtEl>
                                        <p:attrNameLst>
                                          <p:attrName>style.visibility</p:attrName>
                                        </p:attrNameLst>
                                      </p:cBhvr>
                                      <p:to>
                                        <p:strVal val="visible"/>
                                      </p:to>
                                    </p:set>
                                    <p:anim calcmode="lin" valueType="num">
                                      <p:cBhvr additive="base">
                                        <p:cTn id="19" dur="500" fill="hold"/>
                                        <p:tgtEl>
                                          <p:spTgt spid="12595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25955">
                                            <p:txEl>
                                              <p:pRg st="2" end="2"/>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125955">
                                            <p:txEl>
                                              <p:pRg st="3" end="3"/>
                                            </p:txEl>
                                          </p:spTgt>
                                        </p:tgtEl>
                                        <p:attrNameLst>
                                          <p:attrName>style.visibility</p:attrName>
                                        </p:attrNameLst>
                                      </p:cBhvr>
                                      <p:to>
                                        <p:strVal val="visible"/>
                                      </p:to>
                                    </p:set>
                                    <p:anim calcmode="lin" valueType="num">
                                      <p:cBhvr additive="base">
                                        <p:cTn id="23" dur="500" fill="hold"/>
                                        <p:tgtEl>
                                          <p:spTgt spid="125955">
                                            <p:txEl>
                                              <p:pRg st="3" end="3"/>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12595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125955">
                                            <p:txEl>
                                              <p:pRg st="4" end="4"/>
                                            </p:txEl>
                                          </p:spTgt>
                                        </p:tgtEl>
                                        <p:attrNameLst>
                                          <p:attrName>style.visibility</p:attrName>
                                        </p:attrNameLst>
                                      </p:cBhvr>
                                      <p:to>
                                        <p:strVal val="visible"/>
                                      </p:to>
                                    </p:set>
                                    <p:anim calcmode="lin" valueType="num">
                                      <p:cBhvr additive="base">
                                        <p:cTn id="29" dur="500" fill="hold"/>
                                        <p:tgtEl>
                                          <p:spTgt spid="125955">
                                            <p:txEl>
                                              <p:pRg st="4" end="4"/>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125955">
                                            <p:txEl>
                                              <p:pRg st="4" end="4"/>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125955">
                                            <p:txEl>
                                              <p:pRg st="5" end="5"/>
                                            </p:txEl>
                                          </p:spTgt>
                                        </p:tgtEl>
                                        <p:attrNameLst>
                                          <p:attrName>style.visibility</p:attrName>
                                        </p:attrNameLst>
                                      </p:cBhvr>
                                      <p:to>
                                        <p:strVal val="visible"/>
                                      </p:to>
                                    </p:set>
                                    <p:anim calcmode="lin" valueType="num">
                                      <p:cBhvr additive="base">
                                        <p:cTn id="33" dur="500" fill="hold"/>
                                        <p:tgtEl>
                                          <p:spTgt spid="125955">
                                            <p:txEl>
                                              <p:pRg st="5" end="5"/>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125955">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125955">
                                            <p:txEl>
                                              <p:pRg st="6" end="6"/>
                                            </p:txEl>
                                          </p:spTgt>
                                        </p:tgtEl>
                                        <p:attrNameLst>
                                          <p:attrName>style.visibility</p:attrName>
                                        </p:attrNameLst>
                                      </p:cBhvr>
                                      <p:to>
                                        <p:strVal val="visible"/>
                                      </p:to>
                                    </p:set>
                                    <p:anim calcmode="lin" valueType="num">
                                      <p:cBhvr additive="base">
                                        <p:cTn id="37" dur="500" fill="hold"/>
                                        <p:tgtEl>
                                          <p:spTgt spid="125955">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25955">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25955">
                                            <p:txEl>
                                              <p:pRg st="7" end="7"/>
                                            </p:txEl>
                                          </p:spTgt>
                                        </p:tgtEl>
                                        <p:attrNameLst>
                                          <p:attrName>style.visibility</p:attrName>
                                        </p:attrNameLst>
                                      </p:cBhvr>
                                      <p:to>
                                        <p:strVal val="visible"/>
                                      </p:to>
                                    </p:set>
                                    <p:anim calcmode="lin" valueType="num">
                                      <p:cBhvr additive="base">
                                        <p:cTn id="43" dur="500" fill="hold"/>
                                        <p:tgtEl>
                                          <p:spTgt spid="125955">
                                            <p:txEl>
                                              <p:pRg st="7" end="7"/>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25955">
                                            <p:txEl>
                                              <p:pRg st="7" end="7"/>
                                            </p:txEl>
                                          </p:spTgt>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125955">
                                            <p:txEl>
                                              <p:pRg st="8" end="8"/>
                                            </p:txEl>
                                          </p:spTgt>
                                        </p:tgtEl>
                                        <p:attrNameLst>
                                          <p:attrName>style.visibility</p:attrName>
                                        </p:attrNameLst>
                                      </p:cBhvr>
                                      <p:to>
                                        <p:strVal val="visible"/>
                                      </p:to>
                                    </p:set>
                                    <p:anim calcmode="lin" valueType="num">
                                      <p:cBhvr additive="base">
                                        <p:cTn id="47" dur="500" fill="hold"/>
                                        <p:tgtEl>
                                          <p:spTgt spid="125955">
                                            <p:txEl>
                                              <p:pRg st="8" end="8"/>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25955">
                                            <p:txEl>
                                              <p:pRg st="8" end="8"/>
                                            </p:txEl>
                                          </p:spTgt>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25955">
                                            <p:txEl>
                                              <p:pRg st="9" end="9"/>
                                            </p:txEl>
                                          </p:spTgt>
                                        </p:tgtEl>
                                        <p:attrNameLst>
                                          <p:attrName>style.visibility</p:attrName>
                                        </p:attrNameLst>
                                      </p:cBhvr>
                                      <p:to>
                                        <p:strVal val="visible"/>
                                      </p:to>
                                    </p:set>
                                    <p:anim calcmode="lin" valueType="num">
                                      <p:cBhvr additive="base">
                                        <p:cTn id="51" dur="500" fill="hold"/>
                                        <p:tgtEl>
                                          <p:spTgt spid="125955">
                                            <p:txEl>
                                              <p:pRg st="9" end="9"/>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12595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5" grpId="0" build="p" bldLvl="3"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5 Marcador de número de diapositiva"/>
          <p:cNvSpPr>
            <a:spLocks noGrp="1"/>
          </p:cNvSpPr>
          <p:nvPr>
            <p:ph type="sldNum" sz="quarter" idx="12"/>
          </p:nvPr>
        </p:nvSpPr>
        <p:spPr>
          <a:noFill/>
        </p:spPr>
        <p:txBody>
          <a:bodyPr/>
          <a:lstStyle/>
          <a:p>
            <a:fld id="{74618481-85B9-440B-84D3-41A1CD7640A4}" type="slidenum">
              <a:rPr lang="es-ES" smtClean="0">
                <a:latin typeface="Arial" pitchFamily="34" charset="0"/>
              </a:rPr>
              <a:pPr/>
              <a:t>25</a:t>
            </a:fld>
            <a:endParaRPr lang="es-ES" smtClean="0">
              <a:latin typeface="Arial" pitchFamily="34" charset="0"/>
            </a:endParaRPr>
          </a:p>
        </p:txBody>
      </p:sp>
      <p:sp>
        <p:nvSpPr>
          <p:cNvPr id="27651"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128003" name="Rectangle 3"/>
          <p:cNvSpPr>
            <a:spLocks noGrp="1" noChangeArrowheads="1"/>
          </p:cNvSpPr>
          <p:nvPr>
            <p:ph type="body" idx="1"/>
          </p:nvPr>
        </p:nvSpPr>
        <p:spPr>
          <a:xfrm>
            <a:off x="611188" y="1484313"/>
            <a:ext cx="7924800" cy="4343400"/>
          </a:xfrm>
        </p:spPr>
        <p:txBody>
          <a:bodyPr/>
          <a:lstStyle/>
          <a:p>
            <a:pPr eaLnBrk="1" hangingPunct="1"/>
            <a:r>
              <a:rPr lang="es-ES" sz="2000" b="1" smtClean="0"/>
              <a:t>¿Con cuántos usuarios probar en un test?</a:t>
            </a:r>
          </a:p>
          <a:p>
            <a:pPr lvl="1" eaLnBrk="1" hangingPunct="1"/>
            <a:r>
              <a:rPr lang="es-ES" sz="2000" b="1" smtClean="0"/>
              <a:t>Nielsen</a:t>
            </a:r>
            <a:r>
              <a:rPr lang="es-ES" sz="2000" smtClean="0"/>
              <a:t>:</a:t>
            </a:r>
          </a:p>
          <a:p>
            <a:pPr lvl="2" eaLnBrk="1" hangingPunct="1"/>
            <a:r>
              <a:rPr lang="es-ES" sz="2000" smtClean="0"/>
              <a:t>Probar con </a:t>
            </a:r>
            <a:r>
              <a:rPr lang="es-ES" sz="2000" b="1" smtClean="0"/>
              <a:t>cinco</a:t>
            </a:r>
            <a:r>
              <a:rPr lang="es-ES" sz="2000" smtClean="0"/>
              <a:t> usuarios permitirá descubrir el 85 por ciento de los errores que tiene un sitio web</a:t>
            </a:r>
          </a:p>
          <a:p>
            <a:pPr lvl="2" eaLnBrk="1" hangingPunct="1"/>
            <a:r>
              <a:rPr lang="es-ES" sz="2000" smtClean="0"/>
              <a:t>La capacidad de hallazgo de errores disminuye dramáticamente a medida que se agregan más usuarios</a:t>
            </a:r>
          </a:p>
          <a:p>
            <a:pPr lvl="1" eaLnBrk="1" hangingPunct="1"/>
            <a:r>
              <a:rPr lang="es-ES" sz="2000" b="1" smtClean="0"/>
              <a:t>Krug</a:t>
            </a:r>
          </a:p>
          <a:p>
            <a:pPr lvl="2" eaLnBrk="1" hangingPunct="1"/>
            <a:r>
              <a:rPr lang="es-ES" sz="2000" smtClean="0"/>
              <a:t>Se debe probar con </a:t>
            </a:r>
            <a:r>
              <a:rPr lang="es-ES" sz="2000" b="1" smtClean="0"/>
              <a:t>tres</a:t>
            </a:r>
            <a:r>
              <a:rPr lang="es-ES" sz="2000" smtClean="0"/>
              <a:t> o máximo </a:t>
            </a:r>
            <a:r>
              <a:rPr lang="es-ES" sz="2000" b="1" smtClean="0"/>
              <a:t>cuatro</a:t>
            </a:r>
            <a:r>
              <a:rPr lang="es-ES" sz="2000" smtClean="0"/>
              <a:t> usuarios</a:t>
            </a:r>
          </a:p>
          <a:p>
            <a:pPr lvl="2" eaLnBrk="1" hangingPunct="1"/>
            <a:r>
              <a:rPr lang="es-ES" sz="2000" smtClean="0"/>
              <a:t>Los primeros tres usuarios encontrarán los problemas más significativos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 calcmode="lin" valueType="num">
                                      <p:cBhvr additive="base">
                                        <p:cTn id="7" dur="500" fill="hold"/>
                                        <p:tgtEl>
                                          <p:spTgt spid="1280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80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8003">
                                            <p:txEl>
                                              <p:pRg st="1" end="1"/>
                                            </p:txEl>
                                          </p:spTgt>
                                        </p:tgtEl>
                                        <p:attrNameLst>
                                          <p:attrName>style.visibility</p:attrName>
                                        </p:attrNameLst>
                                      </p:cBhvr>
                                      <p:to>
                                        <p:strVal val="visible"/>
                                      </p:to>
                                    </p:set>
                                    <p:anim calcmode="lin" valueType="num">
                                      <p:cBhvr additive="base">
                                        <p:cTn id="13" dur="500" fill="hold"/>
                                        <p:tgtEl>
                                          <p:spTgt spid="12800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12800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8003">
                                            <p:txEl>
                                              <p:pRg st="2" end="2"/>
                                            </p:txEl>
                                          </p:spTgt>
                                        </p:tgtEl>
                                        <p:attrNameLst>
                                          <p:attrName>style.visibility</p:attrName>
                                        </p:attrNameLst>
                                      </p:cBhvr>
                                      <p:to>
                                        <p:strVal val="visible"/>
                                      </p:to>
                                    </p:set>
                                    <p:anim calcmode="lin" valueType="num">
                                      <p:cBhvr additive="base">
                                        <p:cTn id="19" dur="500" fill="hold"/>
                                        <p:tgtEl>
                                          <p:spTgt spid="12800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1280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28003">
                                            <p:txEl>
                                              <p:pRg st="3" end="3"/>
                                            </p:txEl>
                                          </p:spTgt>
                                        </p:tgtEl>
                                        <p:attrNameLst>
                                          <p:attrName>style.visibility</p:attrName>
                                        </p:attrNameLst>
                                      </p:cBhvr>
                                      <p:to>
                                        <p:strVal val="visible"/>
                                      </p:to>
                                    </p:set>
                                    <p:anim calcmode="lin" valueType="num">
                                      <p:cBhvr additive="base">
                                        <p:cTn id="25" dur="500" fill="hold"/>
                                        <p:tgtEl>
                                          <p:spTgt spid="12800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12800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128003">
                                            <p:txEl>
                                              <p:pRg st="4" end="4"/>
                                            </p:txEl>
                                          </p:spTgt>
                                        </p:tgtEl>
                                        <p:attrNameLst>
                                          <p:attrName>style.visibility</p:attrName>
                                        </p:attrNameLst>
                                      </p:cBhvr>
                                      <p:to>
                                        <p:strVal val="visible"/>
                                      </p:to>
                                    </p:set>
                                    <p:anim calcmode="lin" valueType="num">
                                      <p:cBhvr additive="base">
                                        <p:cTn id="31" dur="500" fill="hold"/>
                                        <p:tgtEl>
                                          <p:spTgt spid="12800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2800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28003">
                                            <p:txEl>
                                              <p:pRg st="5" end="5"/>
                                            </p:txEl>
                                          </p:spTgt>
                                        </p:tgtEl>
                                        <p:attrNameLst>
                                          <p:attrName>style.visibility</p:attrName>
                                        </p:attrNameLst>
                                      </p:cBhvr>
                                      <p:to>
                                        <p:strVal val="visible"/>
                                      </p:to>
                                    </p:set>
                                    <p:anim calcmode="lin" valueType="num">
                                      <p:cBhvr additive="base">
                                        <p:cTn id="37" dur="500" fill="hold"/>
                                        <p:tgtEl>
                                          <p:spTgt spid="128003">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2800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28003">
                                            <p:txEl>
                                              <p:pRg st="6" end="6"/>
                                            </p:txEl>
                                          </p:spTgt>
                                        </p:tgtEl>
                                        <p:attrNameLst>
                                          <p:attrName>style.visibility</p:attrName>
                                        </p:attrNameLst>
                                      </p:cBhvr>
                                      <p:to>
                                        <p:strVal val="visible"/>
                                      </p:to>
                                    </p:set>
                                    <p:anim calcmode="lin" valueType="num">
                                      <p:cBhvr additive="base">
                                        <p:cTn id="43" dur="500" fill="hold"/>
                                        <p:tgtEl>
                                          <p:spTgt spid="128003">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2800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bldLvl="3"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5 Marcador de número de diapositiva"/>
          <p:cNvSpPr>
            <a:spLocks noGrp="1"/>
          </p:cNvSpPr>
          <p:nvPr>
            <p:ph type="sldNum" sz="quarter" idx="12"/>
          </p:nvPr>
        </p:nvSpPr>
        <p:spPr>
          <a:noFill/>
        </p:spPr>
        <p:txBody>
          <a:bodyPr/>
          <a:lstStyle/>
          <a:p>
            <a:fld id="{AF6810E3-1D42-4E9E-AFC3-EC74FFBD3A73}" type="slidenum">
              <a:rPr lang="es-ES" smtClean="0">
                <a:latin typeface="Arial" pitchFamily="34" charset="0"/>
              </a:rPr>
              <a:pPr/>
              <a:t>26</a:t>
            </a:fld>
            <a:endParaRPr lang="es-ES" smtClean="0">
              <a:latin typeface="Arial" pitchFamily="34" charset="0"/>
            </a:endParaRPr>
          </a:p>
        </p:txBody>
      </p:sp>
      <p:sp>
        <p:nvSpPr>
          <p:cNvPr id="28675"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8676" name="Rectangle 3"/>
          <p:cNvSpPr>
            <a:spLocks noGrp="1" noChangeArrowheads="1"/>
          </p:cNvSpPr>
          <p:nvPr>
            <p:ph type="body" idx="1"/>
          </p:nvPr>
        </p:nvSpPr>
        <p:spPr>
          <a:xfrm>
            <a:off x="990600" y="1752600"/>
            <a:ext cx="7924800" cy="4343400"/>
          </a:xfrm>
        </p:spPr>
        <p:txBody>
          <a:bodyPr/>
          <a:lstStyle/>
          <a:p>
            <a:pPr eaLnBrk="1" hangingPunct="1"/>
            <a:r>
              <a:rPr lang="es-ES" b="1" smtClean="0"/>
              <a:t>¿Con cuántos usuarios probar en un test?</a:t>
            </a:r>
          </a:p>
        </p:txBody>
      </p:sp>
      <p:pic>
        <p:nvPicPr>
          <p:cNvPr id="28677" name="Picture 4"/>
          <p:cNvPicPr>
            <a:picLocks noChangeAspect="1" noChangeArrowheads="1"/>
          </p:cNvPicPr>
          <p:nvPr/>
        </p:nvPicPr>
        <p:blipFill>
          <a:blip r:embed="rId3" cstate="print"/>
          <a:srcRect/>
          <a:stretch>
            <a:fillRect/>
          </a:stretch>
        </p:blipFill>
        <p:spPr bwMode="auto">
          <a:xfrm>
            <a:off x="1905000" y="2590800"/>
            <a:ext cx="6010275" cy="359092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5 Marcador de número de diapositiva"/>
          <p:cNvSpPr>
            <a:spLocks noGrp="1"/>
          </p:cNvSpPr>
          <p:nvPr>
            <p:ph type="sldNum" sz="quarter" idx="12"/>
          </p:nvPr>
        </p:nvSpPr>
        <p:spPr>
          <a:noFill/>
        </p:spPr>
        <p:txBody>
          <a:bodyPr/>
          <a:lstStyle/>
          <a:p>
            <a:fld id="{66352D97-E279-4C84-9492-81BCB00F621C}" type="slidenum">
              <a:rPr lang="es-ES" smtClean="0">
                <a:latin typeface="Arial" pitchFamily="34" charset="0"/>
              </a:rPr>
              <a:pPr/>
              <a:t>27</a:t>
            </a:fld>
            <a:endParaRPr lang="es-ES" smtClean="0">
              <a:latin typeface="Arial" pitchFamily="34" charset="0"/>
            </a:endParaRPr>
          </a:p>
        </p:txBody>
      </p:sp>
      <p:sp>
        <p:nvSpPr>
          <p:cNvPr id="29699" name="Rectangle 2"/>
          <p:cNvSpPr>
            <a:spLocks noGrp="1" noChangeArrowheads="1"/>
          </p:cNvSpPr>
          <p:nvPr>
            <p:ph type="title"/>
          </p:nvPr>
        </p:nvSpPr>
        <p:spPr/>
        <p:txBody>
          <a:bodyPr/>
          <a:lstStyle/>
          <a:p>
            <a:pPr eaLnBrk="1" hangingPunct="1"/>
            <a:r>
              <a:rPr lang="es-ES" smtClean="0"/>
              <a:t>¿Cómo medir la Usabilidad?</a:t>
            </a:r>
          </a:p>
        </p:txBody>
      </p:sp>
      <p:sp>
        <p:nvSpPr>
          <p:cNvPr id="220163" name="Rectangle 3"/>
          <p:cNvSpPr>
            <a:spLocks noGrp="1" noChangeArrowheads="1"/>
          </p:cNvSpPr>
          <p:nvPr>
            <p:ph type="body" idx="1"/>
          </p:nvPr>
        </p:nvSpPr>
        <p:spPr/>
        <p:txBody>
          <a:bodyPr/>
          <a:lstStyle/>
          <a:p>
            <a:pPr eaLnBrk="1" hangingPunct="1"/>
            <a:r>
              <a:rPr lang="es-ES" sz="1800" smtClean="0"/>
              <a:t>Jakob Nielsen implanta la “</a:t>
            </a:r>
            <a:r>
              <a:rPr lang="es-ES" sz="1800" b="1" smtClean="0"/>
              <a:t>Revisión Heurística</a:t>
            </a:r>
            <a:r>
              <a:rPr lang="es-ES" sz="1800" smtClean="0"/>
              <a:t>”</a:t>
            </a:r>
          </a:p>
          <a:p>
            <a:pPr lvl="1" eaLnBrk="1" hangingPunct="1"/>
            <a:r>
              <a:rPr lang="es-CL" sz="1800" smtClean="0"/>
              <a:t>113 criterios que se reducen a diez títulos ya conocidos:</a:t>
            </a:r>
            <a:endParaRPr lang="es-ES" sz="1800" smtClean="0"/>
          </a:p>
          <a:p>
            <a:pPr lvl="2" eaLnBrk="1" hangingPunct="1"/>
            <a:r>
              <a:rPr lang="es-ES" sz="1800" smtClean="0"/>
              <a:t>Visibilidad del estado del sistema</a:t>
            </a:r>
          </a:p>
          <a:p>
            <a:pPr lvl="2" eaLnBrk="1" hangingPunct="1"/>
            <a:r>
              <a:rPr lang="es-ES" sz="1800" smtClean="0"/>
              <a:t>Similitud entre el sistema y el mundo real</a:t>
            </a:r>
          </a:p>
          <a:p>
            <a:pPr lvl="2" eaLnBrk="1" hangingPunct="1"/>
            <a:r>
              <a:rPr lang="es-ES" sz="1800" smtClean="0"/>
              <a:t>Control y libertad del usuario</a:t>
            </a:r>
          </a:p>
          <a:p>
            <a:pPr lvl="2" eaLnBrk="1" hangingPunct="1"/>
            <a:r>
              <a:rPr lang="es-ES" sz="1800" smtClean="0"/>
              <a:t>Consistencia y cumplimiento de estándares</a:t>
            </a:r>
          </a:p>
          <a:p>
            <a:pPr lvl="2" eaLnBrk="1" hangingPunct="1"/>
            <a:r>
              <a:rPr lang="es-ES" sz="1800" smtClean="0"/>
              <a:t>Prevención de errores</a:t>
            </a:r>
          </a:p>
          <a:p>
            <a:pPr lvl="2" eaLnBrk="1" hangingPunct="1"/>
            <a:r>
              <a:rPr lang="es-ES" sz="1800" smtClean="0"/>
              <a:t>Preferencia al reconocimiento que a la memorización</a:t>
            </a:r>
          </a:p>
          <a:p>
            <a:pPr lvl="2" eaLnBrk="1" hangingPunct="1"/>
            <a:r>
              <a:rPr lang="es-ES" sz="1800" smtClean="0"/>
              <a:t>Flexibilidad y eficiencia de uso</a:t>
            </a:r>
          </a:p>
          <a:p>
            <a:pPr lvl="2" eaLnBrk="1" hangingPunct="1"/>
            <a:r>
              <a:rPr lang="es-ES" sz="1800" smtClean="0"/>
              <a:t>Estética y diseño minimalista</a:t>
            </a:r>
          </a:p>
          <a:p>
            <a:pPr lvl="2" eaLnBrk="1" hangingPunct="1"/>
            <a:r>
              <a:rPr lang="es-ES" sz="1800" smtClean="0"/>
              <a:t>Ayuda ante errores</a:t>
            </a:r>
          </a:p>
          <a:p>
            <a:pPr lvl="2" eaLnBrk="1" hangingPunct="1"/>
            <a:r>
              <a:rPr lang="es-ES" sz="1800" smtClean="0"/>
              <a:t>Ayuda y documentación</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0163">
                                            <p:txEl>
                                              <p:pRg st="0" end="0"/>
                                            </p:txEl>
                                          </p:spTgt>
                                        </p:tgtEl>
                                        <p:attrNameLst>
                                          <p:attrName>style.visibility</p:attrName>
                                        </p:attrNameLst>
                                      </p:cBhvr>
                                      <p:to>
                                        <p:strVal val="visible"/>
                                      </p:to>
                                    </p:set>
                                    <p:anim calcmode="lin" valueType="num">
                                      <p:cBhvr additive="base">
                                        <p:cTn id="7" dur="500" fill="hold"/>
                                        <p:tgtEl>
                                          <p:spTgt spid="22016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201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20163">
                                            <p:txEl>
                                              <p:pRg st="1" end="1"/>
                                            </p:txEl>
                                          </p:spTgt>
                                        </p:tgtEl>
                                        <p:attrNameLst>
                                          <p:attrName>style.visibility</p:attrName>
                                        </p:attrNameLst>
                                      </p:cBhvr>
                                      <p:to>
                                        <p:strVal val="visible"/>
                                      </p:to>
                                    </p:set>
                                    <p:anim calcmode="lin" valueType="num">
                                      <p:cBhvr additive="base">
                                        <p:cTn id="13" dur="500" fill="hold"/>
                                        <p:tgtEl>
                                          <p:spTgt spid="22016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201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20163">
                                            <p:txEl>
                                              <p:pRg st="2" end="2"/>
                                            </p:txEl>
                                          </p:spTgt>
                                        </p:tgtEl>
                                        <p:attrNameLst>
                                          <p:attrName>style.visibility</p:attrName>
                                        </p:attrNameLst>
                                      </p:cBhvr>
                                      <p:to>
                                        <p:strVal val="visible"/>
                                      </p:to>
                                    </p:set>
                                    <p:anim calcmode="lin" valueType="num">
                                      <p:cBhvr additive="base">
                                        <p:cTn id="19" dur="500" fill="hold"/>
                                        <p:tgtEl>
                                          <p:spTgt spid="22016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201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20163">
                                            <p:txEl>
                                              <p:pRg st="3" end="3"/>
                                            </p:txEl>
                                          </p:spTgt>
                                        </p:tgtEl>
                                        <p:attrNameLst>
                                          <p:attrName>style.visibility</p:attrName>
                                        </p:attrNameLst>
                                      </p:cBhvr>
                                      <p:to>
                                        <p:strVal val="visible"/>
                                      </p:to>
                                    </p:set>
                                    <p:anim calcmode="lin" valueType="num">
                                      <p:cBhvr additive="base">
                                        <p:cTn id="25" dur="500" fill="hold"/>
                                        <p:tgtEl>
                                          <p:spTgt spid="22016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201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20163">
                                            <p:txEl>
                                              <p:pRg st="4" end="4"/>
                                            </p:txEl>
                                          </p:spTgt>
                                        </p:tgtEl>
                                        <p:attrNameLst>
                                          <p:attrName>style.visibility</p:attrName>
                                        </p:attrNameLst>
                                      </p:cBhvr>
                                      <p:to>
                                        <p:strVal val="visible"/>
                                      </p:to>
                                    </p:set>
                                    <p:anim calcmode="lin" valueType="num">
                                      <p:cBhvr additive="base">
                                        <p:cTn id="31" dur="500" fill="hold"/>
                                        <p:tgtEl>
                                          <p:spTgt spid="22016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201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20163">
                                            <p:txEl>
                                              <p:pRg st="5" end="5"/>
                                            </p:txEl>
                                          </p:spTgt>
                                        </p:tgtEl>
                                        <p:attrNameLst>
                                          <p:attrName>style.visibility</p:attrName>
                                        </p:attrNameLst>
                                      </p:cBhvr>
                                      <p:to>
                                        <p:strVal val="visible"/>
                                      </p:to>
                                    </p:set>
                                    <p:anim calcmode="lin" valueType="num">
                                      <p:cBhvr additive="base">
                                        <p:cTn id="37" dur="500" fill="hold"/>
                                        <p:tgtEl>
                                          <p:spTgt spid="220163">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2016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20163">
                                            <p:txEl>
                                              <p:pRg st="6" end="6"/>
                                            </p:txEl>
                                          </p:spTgt>
                                        </p:tgtEl>
                                        <p:attrNameLst>
                                          <p:attrName>style.visibility</p:attrName>
                                        </p:attrNameLst>
                                      </p:cBhvr>
                                      <p:to>
                                        <p:strVal val="visible"/>
                                      </p:to>
                                    </p:set>
                                    <p:anim calcmode="lin" valueType="num">
                                      <p:cBhvr additive="base">
                                        <p:cTn id="43" dur="500" fill="hold"/>
                                        <p:tgtEl>
                                          <p:spTgt spid="220163">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2016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20163">
                                            <p:txEl>
                                              <p:pRg st="7" end="7"/>
                                            </p:txEl>
                                          </p:spTgt>
                                        </p:tgtEl>
                                        <p:attrNameLst>
                                          <p:attrName>style.visibility</p:attrName>
                                        </p:attrNameLst>
                                      </p:cBhvr>
                                      <p:to>
                                        <p:strVal val="visible"/>
                                      </p:to>
                                    </p:set>
                                    <p:anim calcmode="lin" valueType="num">
                                      <p:cBhvr additive="base">
                                        <p:cTn id="49" dur="500" fill="hold"/>
                                        <p:tgtEl>
                                          <p:spTgt spid="220163">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2016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220163">
                                            <p:txEl>
                                              <p:pRg st="8" end="8"/>
                                            </p:txEl>
                                          </p:spTgt>
                                        </p:tgtEl>
                                        <p:attrNameLst>
                                          <p:attrName>style.visibility</p:attrName>
                                        </p:attrNameLst>
                                      </p:cBhvr>
                                      <p:to>
                                        <p:strVal val="visible"/>
                                      </p:to>
                                    </p:set>
                                    <p:anim calcmode="lin" valueType="num">
                                      <p:cBhvr additive="base">
                                        <p:cTn id="55" dur="500" fill="hold"/>
                                        <p:tgtEl>
                                          <p:spTgt spid="220163">
                                            <p:txEl>
                                              <p:pRg st="8" end="8"/>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22016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220163">
                                            <p:txEl>
                                              <p:pRg st="9" end="9"/>
                                            </p:txEl>
                                          </p:spTgt>
                                        </p:tgtEl>
                                        <p:attrNameLst>
                                          <p:attrName>style.visibility</p:attrName>
                                        </p:attrNameLst>
                                      </p:cBhvr>
                                      <p:to>
                                        <p:strVal val="visible"/>
                                      </p:to>
                                    </p:set>
                                    <p:anim calcmode="lin" valueType="num">
                                      <p:cBhvr additive="base">
                                        <p:cTn id="61" dur="500" fill="hold"/>
                                        <p:tgtEl>
                                          <p:spTgt spid="220163">
                                            <p:txEl>
                                              <p:pRg st="9" end="9"/>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2016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220163">
                                            <p:txEl>
                                              <p:pRg st="10" end="10"/>
                                            </p:txEl>
                                          </p:spTgt>
                                        </p:tgtEl>
                                        <p:attrNameLst>
                                          <p:attrName>style.visibility</p:attrName>
                                        </p:attrNameLst>
                                      </p:cBhvr>
                                      <p:to>
                                        <p:strVal val="visible"/>
                                      </p:to>
                                    </p:set>
                                    <p:anim calcmode="lin" valueType="num">
                                      <p:cBhvr additive="base">
                                        <p:cTn id="67" dur="500" fill="hold"/>
                                        <p:tgtEl>
                                          <p:spTgt spid="220163">
                                            <p:txEl>
                                              <p:pRg st="10" end="10"/>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22016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220163">
                                            <p:txEl>
                                              <p:pRg st="11" end="11"/>
                                            </p:txEl>
                                          </p:spTgt>
                                        </p:tgtEl>
                                        <p:attrNameLst>
                                          <p:attrName>style.visibility</p:attrName>
                                        </p:attrNameLst>
                                      </p:cBhvr>
                                      <p:to>
                                        <p:strVal val="visible"/>
                                      </p:to>
                                    </p:set>
                                    <p:anim calcmode="lin" valueType="num">
                                      <p:cBhvr additive="base">
                                        <p:cTn id="73" dur="500" fill="hold"/>
                                        <p:tgtEl>
                                          <p:spTgt spid="220163">
                                            <p:txEl>
                                              <p:pRg st="11" end="11"/>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2016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0163" grpId="0" build="p" bldLvl="3"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5 Marcador de número de diapositiva"/>
          <p:cNvSpPr>
            <a:spLocks noGrp="1"/>
          </p:cNvSpPr>
          <p:nvPr>
            <p:ph type="sldNum" sz="quarter" idx="12"/>
          </p:nvPr>
        </p:nvSpPr>
        <p:spPr>
          <a:noFill/>
        </p:spPr>
        <p:txBody>
          <a:bodyPr/>
          <a:lstStyle/>
          <a:p>
            <a:fld id="{06B854C8-95EC-498E-9CEF-1E1F059E5E4F}" type="slidenum">
              <a:rPr lang="es-ES" smtClean="0">
                <a:latin typeface="Arial" pitchFamily="34" charset="0"/>
              </a:rPr>
              <a:pPr/>
              <a:t>28</a:t>
            </a:fld>
            <a:endParaRPr lang="es-ES" smtClean="0">
              <a:latin typeface="Arial" pitchFamily="34" charset="0"/>
            </a:endParaRPr>
          </a:p>
        </p:txBody>
      </p:sp>
      <p:sp>
        <p:nvSpPr>
          <p:cNvPr id="30723"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30724" name="Rectangle 3"/>
          <p:cNvSpPr>
            <a:spLocks noGrp="1" noChangeArrowheads="1"/>
          </p:cNvSpPr>
          <p:nvPr>
            <p:ph type="body" idx="1"/>
          </p:nvPr>
        </p:nvSpPr>
        <p:spPr>
          <a:xfrm>
            <a:off x="990600" y="1752600"/>
            <a:ext cx="7924800" cy="4343400"/>
          </a:xfrm>
        </p:spPr>
        <p:txBody>
          <a:bodyPr/>
          <a:lstStyle/>
          <a:p>
            <a:pPr eaLnBrk="1" hangingPunct="1"/>
            <a:r>
              <a:rPr lang="es-ES" smtClean="0"/>
              <a:t>Errores técnicos</a:t>
            </a:r>
          </a:p>
          <a:p>
            <a:pPr eaLnBrk="1" hangingPunct="1"/>
            <a:r>
              <a:rPr lang="es-ES" smtClean="0"/>
              <a:t>Problemas de diseño</a:t>
            </a:r>
          </a:p>
          <a:p>
            <a:pPr eaLnBrk="1" hangingPunct="1"/>
            <a:r>
              <a:rPr lang="es-ES" smtClean="0"/>
              <a:t>Problemas de buscadores</a:t>
            </a:r>
          </a:p>
          <a:p>
            <a:pPr eaLnBrk="1" hangingPunct="1"/>
            <a:r>
              <a:rPr lang="es-ES" smtClean="0"/>
              <a:t>Problemas de contenidos</a:t>
            </a:r>
          </a:p>
          <a:p>
            <a:pPr eaLnBrk="1" hangingPunct="1"/>
            <a:r>
              <a:rPr lang="es-ES" smtClean="0"/>
              <a:t>Problemas de comercio electrónico</a:t>
            </a:r>
          </a:p>
        </p:txBody>
      </p:sp>
    </p:spTree>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5 Marcador de número de diapositiva"/>
          <p:cNvSpPr>
            <a:spLocks noGrp="1"/>
          </p:cNvSpPr>
          <p:nvPr>
            <p:ph type="sldNum" sz="quarter" idx="12"/>
          </p:nvPr>
        </p:nvSpPr>
        <p:spPr>
          <a:noFill/>
        </p:spPr>
        <p:txBody>
          <a:bodyPr/>
          <a:lstStyle/>
          <a:p>
            <a:fld id="{37D52F2E-331D-49AF-9CB3-FE26BE0DB48E}" type="slidenum">
              <a:rPr lang="es-ES" smtClean="0">
                <a:latin typeface="Arial" pitchFamily="34" charset="0"/>
              </a:rPr>
              <a:pPr/>
              <a:t>29</a:t>
            </a:fld>
            <a:endParaRPr lang="es-ES" smtClean="0">
              <a:latin typeface="Arial" pitchFamily="34" charset="0"/>
            </a:endParaRPr>
          </a:p>
        </p:txBody>
      </p:sp>
      <p:sp>
        <p:nvSpPr>
          <p:cNvPr id="31747"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07875" name="Rectangle 3"/>
          <p:cNvSpPr>
            <a:spLocks noGrp="1" noChangeArrowheads="1"/>
          </p:cNvSpPr>
          <p:nvPr>
            <p:ph type="body" idx="1"/>
          </p:nvPr>
        </p:nvSpPr>
        <p:spPr>
          <a:xfrm>
            <a:off x="990600" y="1752600"/>
            <a:ext cx="7924800" cy="4343400"/>
          </a:xfrm>
        </p:spPr>
        <p:txBody>
          <a:bodyPr/>
          <a:lstStyle/>
          <a:p>
            <a:pPr eaLnBrk="1" hangingPunct="1"/>
            <a:r>
              <a:rPr lang="es-ES" b="1" smtClean="0"/>
              <a:t>Errores técnicos</a:t>
            </a:r>
          </a:p>
          <a:p>
            <a:pPr lvl="1" eaLnBrk="1" hangingPunct="1"/>
            <a:r>
              <a:rPr lang="es-ES" smtClean="0"/>
              <a:t>Enlaces rotos o imágenes perdidas</a:t>
            </a:r>
          </a:p>
          <a:p>
            <a:pPr lvl="1" eaLnBrk="1" hangingPunct="1"/>
            <a:r>
              <a:rPr lang="es-ES" smtClean="0"/>
              <a:t>Sitios que no permiten visualización</a:t>
            </a:r>
          </a:p>
          <a:p>
            <a:pPr lvl="1" eaLnBrk="1" hangingPunct="1"/>
            <a:r>
              <a:rPr lang="es-ES" smtClean="0"/>
              <a:t>Errores de programación</a:t>
            </a:r>
          </a:p>
          <a:p>
            <a:pPr lvl="1" eaLnBrk="1" hangingPunct="1"/>
            <a:r>
              <a:rPr lang="es-ES" smtClean="0"/>
              <a:t>Errores de código HTML que destruye la página</a:t>
            </a:r>
          </a:p>
        </p:txBody>
      </p:sp>
      <p:pic>
        <p:nvPicPr>
          <p:cNvPr id="207876" name="Picture 4"/>
          <p:cNvPicPr>
            <a:picLocks noChangeAspect="1" noChangeArrowheads="1"/>
          </p:cNvPicPr>
          <p:nvPr/>
        </p:nvPicPr>
        <p:blipFill>
          <a:blip r:embed="rId3" cstate="print"/>
          <a:srcRect t="6851" r="50000" b="62828"/>
          <a:stretch>
            <a:fillRect/>
          </a:stretch>
        </p:blipFill>
        <p:spPr bwMode="auto">
          <a:xfrm>
            <a:off x="4859338" y="3933825"/>
            <a:ext cx="4037012" cy="2016125"/>
          </a:xfrm>
          <a:prstGeom prst="rect">
            <a:avLst/>
          </a:prstGeom>
          <a:noFill/>
          <a:ln w="9525">
            <a:noFill/>
            <a:miter lim="800000"/>
            <a:headEnd/>
            <a:tailEnd/>
          </a:ln>
        </p:spPr>
      </p:pic>
      <p:pic>
        <p:nvPicPr>
          <p:cNvPr id="207877" name="Picture 5"/>
          <p:cNvPicPr>
            <a:picLocks noChangeAspect="1" noChangeArrowheads="1"/>
          </p:cNvPicPr>
          <p:nvPr/>
        </p:nvPicPr>
        <p:blipFill>
          <a:blip r:embed="rId4" cstate="print"/>
          <a:srcRect/>
          <a:stretch>
            <a:fillRect/>
          </a:stretch>
        </p:blipFill>
        <p:spPr bwMode="auto">
          <a:xfrm>
            <a:off x="250825" y="3860800"/>
            <a:ext cx="4392613" cy="2214563"/>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7875">
                                            <p:txEl>
                                              <p:pRg st="0" end="0"/>
                                            </p:txEl>
                                          </p:spTgt>
                                        </p:tgtEl>
                                        <p:attrNameLst>
                                          <p:attrName>style.visibility</p:attrName>
                                        </p:attrNameLst>
                                      </p:cBhvr>
                                      <p:to>
                                        <p:strVal val="visible"/>
                                      </p:to>
                                    </p:set>
                                    <p:anim calcmode="lin" valueType="num">
                                      <p:cBhvr additive="base">
                                        <p:cTn id="7" dur="500" fill="hold"/>
                                        <p:tgtEl>
                                          <p:spTgt spid="20787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0787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7875">
                                            <p:txEl>
                                              <p:pRg st="1" end="1"/>
                                            </p:txEl>
                                          </p:spTgt>
                                        </p:tgtEl>
                                        <p:attrNameLst>
                                          <p:attrName>style.visibility</p:attrName>
                                        </p:attrNameLst>
                                      </p:cBhvr>
                                      <p:to>
                                        <p:strVal val="visible"/>
                                      </p:to>
                                    </p:set>
                                    <p:anim calcmode="lin" valueType="num">
                                      <p:cBhvr additive="base">
                                        <p:cTn id="13" dur="500" fill="hold"/>
                                        <p:tgtEl>
                                          <p:spTgt spid="207875">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0787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07875">
                                            <p:txEl>
                                              <p:pRg st="2" end="2"/>
                                            </p:txEl>
                                          </p:spTgt>
                                        </p:tgtEl>
                                        <p:attrNameLst>
                                          <p:attrName>style.visibility</p:attrName>
                                        </p:attrNameLst>
                                      </p:cBhvr>
                                      <p:to>
                                        <p:strVal val="visible"/>
                                      </p:to>
                                    </p:set>
                                    <p:anim calcmode="lin" valueType="num">
                                      <p:cBhvr additive="base">
                                        <p:cTn id="19" dur="500" fill="hold"/>
                                        <p:tgtEl>
                                          <p:spTgt spid="207875">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0787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07875">
                                            <p:txEl>
                                              <p:pRg st="3" end="3"/>
                                            </p:txEl>
                                          </p:spTgt>
                                        </p:tgtEl>
                                        <p:attrNameLst>
                                          <p:attrName>style.visibility</p:attrName>
                                        </p:attrNameLst>
                                      </p:cBhvr>
                                      <p:to>
                                        <p:strVal val="visible"/>
                                      </p:to>
                                    </p:set>
                                    <p:anim calcmode="lin" valueType="num">
                                      <p:cBhvr additive="base">
                                        <p:cTn id="25" dur="500" fill="hold"/>
                                        <p:tgtEl>
                                          <p:spTgt spid="207875">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0787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07875">
                                            <p:txEl>
                                              <p:pRg st="4" end="4"/>
                                            </p:txEl>
                                          </p:spTgt>
                                        </p:tgtEl>
                                        <p:attrNameLst>
                                          <p:attrName>style.visibility</p:attrName>
                                        </p:attrNameLst>
                                      </p:cBhvr>
                                      <p:to>
                                        <p:strVal val="visible"/>
                                      </p:to>
                                    </p:set>
                                    <p:anim calcmode="lin" valueType="num">
                                      <p:cBhvr additive="base">
                                        <p:cTn id="31" dur="500" fill="hold"/>
                                        <p:tgtEl>
                                          <p:spTgt spid="207875">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07875">
                                            <p:txEl>
                                              <p:pRg st="4" end="4"/>
                                            </p:txEl>
                                          </p:spTgt>
                                        </p:tgtEl>
                                        <p:attrNameLst>
                                          <p:attrName>ppt_y</p:attrName>
                                        </p:attrNameLst>
                                      </p:cBhvr>
                                      <p:tavLst>
                                        <p:tav tm="0">
                                          <p:val>
                                            <p:strVal val="#ppt_y"/>
                                          </p:val>
                                        </p:tav>
                                        <p:tav tm="100000">
                                          <p:val>
                                            <p:strVal val="#ppt_y"/>
                                          </p:val>
                                        </p:tav>
                                      </p:tavLst>
                                    </p:anim>
                                  </p:childTnLst>
                                </p:cTn>
                              </p:par>
                            </p:childTnLst>
                          </p:cTn>
                        </p:par>
                        <p:par>
                          <p:cTn id="33" fill="hold">
                            <p:stCondLst>
                              <p:cond delay="500"/>
                            </p:stCondLst>
                            <p:childTnLst>
                              <p:par>
                                <p:cTn id="34" presetID="2" presetClass="entr" presetSubtype="4" fill="hold" nodeType="afterEffect">
                                  <p:stCondLst>
                                    <p:cond delay="0"/>
                                  </p:stCondLst>
                                  <p:childTnLst>
                                    <p:set>
                                      <p:cBhvr>
                                        <p:cTn id="35" dur="1" fill="hold">
                                          <p:stCondLst>
                                            <p:cond delay="0"/>
                                          </p:stCondLst>
                                        </p:cTn>
                                        <p:tgtEl>
                                          <p:spTgt spid="207877"/>
                                        </p:tgtEl>
                                        <p:attrNameLst>
                                          <p:attrName>style.visibility</p:attrName>
                                        </p:attrNameLst>
                                      </p:cBhvr>
                                      <p:to>
                                        <p:strVal val="visible"/>
                                      </p:to>
                                    </p:set>
                                    <p:anim calcmode="lin" valueType="num">
                                      <p:cBhvr additive="base">
                                        <p:cTn id="36" dur="500" fill="hold"/>
                                        <p:tgtEl>
                                          <p:spTgt spid="207877"/>
                                        </p:tgtEl>
                                        <p:attrNameLst>
                                          <p:attrName>ppt_x</p:attrName>
                                        </p:attrNameLst>
                                      </p:cBhvr>
                                      <p:tavLst>
                                        <p:tav tm="0">
                                          <p:val>
                                            <p:strVal val="#ppt_x"/>
                                          </p:val>
                                        </p:tav>
                                        <p:tav tm="100000">
                                          <p:val>
                                            <p:strVal val="#ppt_x"/>
                                          </p:val>
                                        </p:tav>
                                      </p:tavLst>
                                    </p:anim>
                                    <p:anim calcmode="lin" valueType="num">
                                      <p:cBhvr additive="base">
                                        <p:cTn id="37" dur="500" fill="hold"/>
                                        <p:tgtEl>
                                          <p:spTgt spid="207877"/>
                                        </p:tgtEl>
                                        <p:attrNameLst>
                                          <p:attrName>ppt_y</p:attrName>
                                        </p:attrNameLst>
                                      </p:cBhvr>
                                      <p:tavLst>
                                        <p:tav tm="0">
                                          <p:val>
                                            <p:strVal val="1+#ppt_h/2"/>
                                          </p:val>
                                        </p:tav>
                                        <p:tav tm="100000">
                                          <p:val>
                                            <p:strVal val="#ppt_y"/>
                                          </p:val>
                                        </p:tav>
                                      </p:tavLst>
                                    </p:anim>
                                  </p:childTnLst>
                                </p:cTn>
                              </p:par>
                            </p:childTnLst>
                          </p:cTn>
                        </p:par>
                        <p:par>
                          <p:cTn id="38" fill="hold">
                            <p:stCondLst>
                              <p:cond delay="1000"/>
                            </p:stCondLst>
                            <p:childTnLst>
                              <p:par>
                                <p:cTn id="39" presetID="2" presetClass="entr" presetSubtype="4" fill="hold" nodeType="afterEffect">
                                  <p:stCondLst>
                                    <p:cond delay="0"/>
                                  </p:stCondLst>
                                  <p:childTnLst>
                                    <p:set>
                                      <p:cBhvr>
                                        <p:cTn id="40" dur="1" fill="hold">
                                          <p:stCondLst>
                                            <p:cond delay="0"/>
                                          </p:stCondLst>
                                        </p:cTn>
                                        <p:tgtEl>
                                          <p:spTgt spid="207876"/>
                                        </p:tgtEl>
                                        <p:attrNameLst>
                                          <p:attrName>style.visibility</p:attrName>
                                        </p:attrNameLst>
                                      </p:cBhvr>
                                      <p:to>
                                        <p:strVal val="visible"/>
                                      </p:to>
                                    </p:set>
                                    <p:anim calcmode="lin" valueType="num">
                                      <p:cBhvr additive="base">
                                        <p:cTn id="41" dur="500" fill="hold"/>
                                        <p:tgtEl>
                                          <p:spTgt spid="207876"/>
                                        </p:tgtEl>
                                        <p:attrNameLst>
                                          <p:attrName>ppt_x</p:attrName>
                                        </p:attrNameLst>
                                      </p:cBhvr>
                                      <p:tavLst>
                                        <p:tav tm="0">
                                          <p:val>
                                            <p:strVal val="#ppt_x"/>
                                          </p:val>
                                        </p:tav>
                                        <p:tav tm="100000">
                                          <p:val>
                                            <p:strVal val="#ppt_x"/>
                                          </p:val>
                                        </p:tav>
                                      </p:tavLst>
                                    </p:anim>
                                    <p:anim calcmode="lin" valueType="num">
                                      <p:cBhvr additive="base">
                                        <p:cTn id="42" dur="500" fill="hold"/>
                                        <p:tgtEl>
                                          <p:spTgt spid="2078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5" grpId="0" build="p" bldLvl="2"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5 Marcador de número de diapositiva"/>
          <p:cNvSpPr>
            <a:spLocks noGrp="1"/>
          </p:cNvSpPr>
          <p:nvPr>
            <p:ph type="sldNum" sz="quarter" idx="12"/>
          </p:nvPr>
        </p:nvSpPr>
        <p:spPr>
          <a:noFill/>
        </p:spPr>
        <p:txBody>
          <a:bodyPr/>
          <a:lstStyle/>
          <a:p>
            <a:fld id="{6891189B-5C99-4399-A1CB-05D5351F3157}" type="slidenum">
              <a:rPr lang="es-ES" smtClean="0">
                <a:latin typeface="Arial" pitchFamily="34" charset="0"/>
              </a:rPr>
              <a:pPr/>
              <a:t>3</a:t>
            </a:fld>
            <a:endParaRPr lang="es-ES" smtClean="0">
              <a:latin typeface="Arial" pitchFamily="34" charset="0"/>
            </a:endParaRPr>
          </a:p>
        </p:txBody>
      </p:sp>
      <p:pic>
        <p:nvPicPr>
          <p:cNvPr id="5123" name="Picture 7"/>
          <p:cNvPicPr>
            <a:picLocks noChangeAspect="1" noChangeArrowheads="1"/>
          </p:cNvPicPr>
          <p:nvPr/>
        </p:nvPicPr>
        <p:blipFill>
          <a:blip r:embed="rId3" cstate="print"/>
          <a:srcRect/>
          <a:stretch>
            <a:fillRect/>
          </a:stretch>
        </p:blipFill>
        <p:spPr bwMode="auto">
          <a:xfrm>
            <a:off x="4572000" y="2590800"/>
            <a:ext cx="4191000" cy="4191000"/>
          </a:xfrm>
          <a:prstGeom prst="rect">
            <a:avLst/>
          </a:prstGeom>
          <a:noFill/>
          <a:ln w="9525">
            <a:noFill/>
            <a:miter lim="800000"/>
            <a:headEnd/>
            <a:tailEnd/>
          </a:ln>
        </p:spPr>
      </p:pic>
      <p:sp>
        <p:nvSpPr>
          <p:cNvPr id="5124" name="Rectangle 8"/>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sp>
        <p:nvSpPr>
          <p:cNvPr id="5125" name="Rectangle 9"/>
          <p:cNvSpPr>
            <a:spLocks noGrp="1" noChangeArrowheads="1"/>
          </p:cNvSpPr>
          <p:nvPr>
            <p:ph type="body" idx="1"/>
          </p:nvPr>
        </p:nvSpPr>
        <p:spPr>
          <a:xfrm>
            <a:off x="990600" y="1752600"/>
            <a:ext cx="7924800" cy="4343400"/>
          </a:xfrm>
        </p:spPr>
        <p:txBody>
          <a:bodyPr/>
          <a:lstStyle/>
          <a:p>
            <a:pPr eaLnBrk="1" hangingPunct="1"/>
            <a:r>
              <a:rPr lang="es-ES" smtClean="0"/>
              <a:t>El </a:t>
            </a:r>
            <a:r>
              <a:rPr lang="es-ES" b="1" smtClean="0"/>
              <a:t>panal de Morville</a:t>
            </a:r>
            <a:endParaRPr lang="es-ES" smtClean="0"/>
          </a:p>
          <a:p>
            <a:pPr lvl="1" eaLnBrk="1" hangingPunct="1"/>
            <a:r>
              <a:rPr lang="es-ES" smtClean="0"/>
              <a:t>Facetas de la Experiencia del Usuario</a:t>
            </a:r>
          </a:p>
          <a:p>
            <a:pPr lvl="1" eaLnBrk="1" hangingPunct="1"/>
            <a:r>
              <a:rPr lang="es-ES" smtClean="0"/>
              <a:t>“La usabilidad es</a:t>
            </a:r>
            <a:br>
              <a:rPr lang="es-ES" smtClean="0"/>
            </a:br>
            <a:r>
              <a:rPr lang="es-ES" smtClean="0"/>
              <a:t>necesaria, pero</a:t>
            </a:r>
            <a:br>
              <a:rPr lang="es-ES" smtClean="0"/>
            </a:br>
            <a:r>
              <a:rPr lang="es-ES" smtClean="0"/>
              <a:t>no es suficiente”</a:t>
            </a:r>
          </a:p>
        </p:txBody>
      </p:sp>
      <p:pic>
        <p:nvPicPr>
          <p:cNvPr id="76833" name="Picture 33"/>
          <p:cNvPicPr>
            <a:picLocks noChangeAspect="1" noChangeArrowheads="1"/>
          </p:cNvPicPr>
          <p:nvPr/>
        </p:nvPicPr>
        <p:blipFill>
          <a:blip r:embed="rId4" cstate="print"/>
          <a:srcRect/>
          <a:stretch>
            <a:fillRect/>
          </a:stretch>
        </p:blipFill>
        <p:spPr bwMode="auto">
          <a:xfrm>
            <a:off x="4724400" y="2724150"/>
            <a:ext cx="3905250" cy="39052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6833"/>
                                        </p:tgtEl>
                                        <p:attrNameLst>
                                          <p:attrName>style.visibility</p:attrName>
                                        </p:attrNameLst>
                                      </p:cBhvr>
                                      <p:to>
                                        <p:strVal val="visible"/>
                                      </p:to>
                                    </p:set>
                                    <p:animEffect transition="in" filter="box(in)">
                                      <p:cBhvr>
                                        <p:cTn id="7" dur="500"/>
                                        <p:tgtEl>
                                          <p:spTgt spid="768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5 Marcador de número de diapositiva"/>
          <p:cNvSpPr>
            <a:spLocks noGrp="1"/>
          </p:cNvSpPr>
          <p:nvPr>
            <p:ph type="sldNum" sz="quarter" idx="12"/>
          </p:nvPr>
        </p:nvSpPr>
        <p:spPr>
          <a:noFill/>
        </p:spPr>
        <p:txBody>
          <a:bodyPr/>
          <a:lstStyle/>
          <a:p>
            <a:fld id="{018C2B22-177A-4DF1-A299-FD03643DD68C}" type="slidenum">
              <a:rPr lang="es-ES" smtClean="0">
                <a:latin typeface="Arial" pitchFamily="34" charset="0"/>
              </a:rPr>
              <a:pPr/>
              <a:t>30</a:t>
            </a:fld>
            <a:endParaRPr lang="es-ES" smtClean="0">
              <a:latin typeface="Arial" pitchFamily="34" charset="0"/>
            </a:endParaRPr>
          </a:p>
        </p:txBody>
      </p:sp>
      <p:sp>
        <p:nvSpPr>
          <p:cNvPr id="32771"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09923" name="Rectangle 3"/>
          <p:cNvSpPr>
            <a:spLocks noGrp="1" noChangeArrowheads="1"/>
          </p:cNvSpPr>
          <p:nvPr>
            <p:ph type="body" idx="1"/>
          </p:nvPr>
        </p:nvSpPr>
        <p:spPr>
          <a:xfrm>
            <a:off x="990600" y="1752600"/>
            <a:ext cx="7924800" cy="4343400"/>
          </a:xfrm>
        </p:spPr>
        <p:txBody>
          <a:bodyPr/>
          <a:lstStyle/>
          <a:p>
            <a:pPr eaLnBrk="1" hangingPunct="1"/>
            <a:r>
              <a:rPr lang="es-ES" b="1" smtClean="0"/>
              <a:t>Problemas de diseño</a:t>
            </a:r>
          </a:p>
          <a:p>
            <a:pPr lvl="1" eaLnBrk="1" hangingPunct="1"/>
            <a:r>
              <a:rPr lang="es-ES" smtClean="0"/>
              <a:t>Acceso vía “splash page” sin contenido real</a:t>
            </a:r>
          </a:p>
          <a:p>
            <a:pPr lvl="1" eaLnBrk="1" hangingPunct="1"/>
            <a:r>
              <a:rPr lang="es-ES" smtClean="0"/>
              <a:t>Acceso sólo gráfico, sin capacidad de texto para usuarios no gráficos</a:t>
            </a:r>
          </a:p>
          <a:p>
            <a:pPr lvl="1" eaLnBrk="1" hangingPunct="1"/>
            <a:r>
              <a:rPr lang="es-ES" smtClean="0"/>
              <a:t>Sitios con frames sin acceso alternativo</a:t>
            </a:r>
          </a:p>
          <a:p>
            <a:pPr lvl="1" eaLnBrk="1" hangingPunct="1"/>
            <a:r>
              <a:rPr lang="es-ES" smtClean="0"/>
              <a:t>Sitios con background que hace difícil la lectura</a:t>
            </a:r>
          </a:p>
          <a:p>
            <a:pPr lvl="1" eaLnBrk="1" hangingPunct="1"/>
            <a:r>
              <a:rPr lang="es-ES" sz="1100" smtClean="0"/>
              <a:t>Texto muy pequeño o ilegible</a:t>
            </a:r>
          </a:p>
          <a:p>
            <a:pPr lvl="1" eaLnBrk="1" hangingPunct="1"/>
            <a:r>
              <a:rPr lang="es-ES" smtClean="0"/>
              <a:t>Páginas muy pesadas que retardan el acceso</a:t>
            </a:r>
          </a:p>
          <a:p>
            <a:pPr lvl="1" eaLnBrk="1" hangingPunct="1"/>
            <a:r>
              <a:rPr lang="es-ES" smtClean="0"/>
              <a:t>Enlaces a páginas en construcción</a:t>
            </a:r>
          </a:p>
          <a:p>
            <a:pPr lvl="1" eaLnBrk="1" hangingPunct="1"/>
            <a:r>
              <a:rPr lang="es-ES" smtClean="0"/>
              <a:t>Enlaces que no parecen enlaces</a:t>
            </a:r>
          </a:p>
          <a:p>
            <a:pPr lvl="1" eaLnBrk="1" hangingPunct="1"/>
            <a:r>
              <a:rPr lang="es-ES" smtClean="0"/>
              <a:t>Páginas sin menú para poder seguir en el sitio</a:t>
            </a:r>
          </a:p>
          <a:p>
            <a:pPr lvl="1" eaLnBrk="1" hangingPunct="1"/>
            <a:r>
              <a:rPr lang="es-ES" smtClean="0"/>
              <a:t>Formularios que no muestran lo que se requiere ingresar</a:t>
            </a:r>
          </a:p>
          <a:p>
            <a:pPr lvl="1" eaLnBrk="1" hangingPunct="1"/>
            <a:r>
              <a:rPr lang="es-ES" smtClean="0"/>
              <a:t>Páginas con faltas de ortografía</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9923">
                                            <p:txEl>
                                              <p:pRg st="0" end="0"/>
                                            </p:txEl>
                                          </p:spTgt>
                                        </p:tgtEl>
                                        <p:attrNameLst>
                                          <p:attrName>style.visibility</p:attrName>
                                        </p:attrNameLst>
                                      </p:cBhvr>
                                      <p:to>
                                        <p:strVal val="visible"/>
                                      </p:to>
                                    </p:set>
                                    <p:anim calcmode="lin" valueType="num">
                                      <p:cBhvr additive="base">
                                        <p:cTn id="7" dur="500" fill="hold"/>
                                        <p:tgtEl>
                                          <p:spTgt spid="20992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099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9923">
                                            <p:txEl>
                                              <p:pRg st="1" end="1"/>
                                            </p:txEl>
                                          </p:spTgt>
                                        </p:tgtEl>
                                        <p:attrNameLst>
                                          <p:attrName>style.visibility</p:attrName>
                                        </p:attrNameLst>
                                      </p:cBhvr>
                                      <p:to>
                                        <p:strVal val="visible"/>
                                      </p:to>
                                    </p:set>
                                    <p:anim calcmode="lin" valueType="num">
                                      <p:cBhvr additive="base">
                                        <p:cTn id="13" dur="500" fill="hold"/>
                                        <p:tgtEl>
                                          <p:spTgt spid="20992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0992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09923">
                                            <p:txEl>
                                              <p:pRg st="2" end="2"/>
                                            </p:txEl>
                                          </p:spTgt>
                                        </p:tgtEl>
                                        <p:attrNameLst>
                                          <p:attrName>style.visibility</p:attrName>
                                        </p:attrNameLst>
                                      </p:cBhvr>
                                      <p:to>
                                        <p:strVal val="visible"/>
                                      </p:to>
                                    </p:set>
                                    <p:anim calcmode="lin" valueType="num">
                                      <p:cBhvr additive="base">
                                        <p:cTn id="19" dur="500" fill="hold"/>
                                        <p:tgtEl>
                                          <p:spTgt spid="20992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0992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09923">
                                            <p:txEl>
                                              <p:pRg st="3" end="3"/>
                                            </p:txEl>
                                          </p:spTgt>
                                        </p:tgtEl>
                                        <p:attrNameLst>
                                          <p:attrName>style.visibility</p:attrName>
                                        </p:attrNameLst>
                                      </p:cBhvr>
                                      <p:to>
                                        <p:strVal val="visible"/>
                                      </p:to>
                                    </p:set>
                                    <p:anim calcmode="lin" valueType="num">
                                      <p:cBhvr additive="base">
                                        <p:cTn id="25" dur="500" fill="hold"/>
                                        <p:tgtEl>
                                          <p:spTgt spid="20992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0992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09923">
                                            <p:txEl>
                                              <p:pRg st="4" end="4"/>
                                            </p:txEl>
                                          </p:spTgt>
                                        </p:tgtEl>
                                        <p:attrNameLst>
                                          <p:attrName>style.visibility</p:attrName>
                                        </p:attrNameLst>
                                      </p:cBhvr>
                                      <p:to>
                                        <p:strVal val="visible"/>
                                      </p:to>
                                    </p:set>
                                    <p:anim calcmode="lin" valueType="num">
                                      <p:cBhvr additive="base">
                                        <p:cTn id="31" dur="500" fill="hold"/>
                                        <p:tgtEl>
                                          <p:spTgt spid="20992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0992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09923">
                                            <p:txEl>
                                              <p:pRg st="5" end="5"/>
                                            </p:txEl>
                                          </p:spTgt>
                                        </p:tgtEl>
                                        <p:attrNameLst>
                                          <p:attrName>style.visibility</p:attrName>
                                        </p:attrNameLst>
                                      </p:cBhvr>
                                      <p:to>
                                        <p:strVal val="visible"/>
                                      </p:to>
                                    </p:set>
                                    <p:anim calcmode="lin" valueType="num">
                                      <p:cBhvr additive="base">
                                        <p:cTn id="37" dur="500" fill="hold"/>
                                        <p:tgtEl>
                                          <p:spTgt spid="209923">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0992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09923">
                                            <p:txEl>
                                              <p:pRg st="6" end="6"/>
                                            </p:txEl>
                                          </p:spTgt>
                                        </p:tgtEl>
                                        <p:attrNameLst>
                                          <p:attrName>style.visibility</p:attrName>
                                        </p:attrNameLst>
                                      </p:cBhvr>
                                      <p:to>
                                        <p:strVal val="visible"/>
                                      </p:to>
                                    </p:set>
                                    <p:anim calcmode="lin" valueType="num">
                                      <p:cBhvr additive="base">
                                        <p:cTn id="43" dur="500" fill="hold"/>
                                        <p:tgtEl>
                                          <p:spTgt spid="209923">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0992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09923">
                                            <p:txEl>
                                              <p:pRg st="7" end="7"/>
                                            </p:txEl>
                                          </p:spTgt>
                                        </p:tgtEl>
                                        <p:attrNameLst>
                                          <p:attrName>style.visibility</p:attrName>
                                        </p:attrNameLst>
                                      </p:cBhvr>
                                      <p:to>
                                        <p:strVal val="visible"/>
                                      </p:to>
                                    </p:set>
                                    <p:anim calcmode="lin" valueType="num">
                                      <p:cBhvr additive="base">
                                        <p:cTn id="49" dur="500" fill="hold"/>
                                        <p:tgtEl>
                                          <p:spTgt spid="209923">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0992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209923">
                                            <p:txEl>
                                              <p:pRg st="8" end="8"/>
                                            </p:txEl>
                                          </p:spTgt>
                                        </p:tgtEl>
                                        <p:attrNameLst>
                                          <p:attrName>style.visibility</p:attrName>
                                        </p:attrNameLst>
                                      </p:cBhvr>
                                      <p:to>
                                        <p:strVal val="visible"/>
                                      </p:to>
                                    </p:set>
                                    <p:anim calcmode="lin" valueType="num">
                                      <p:cBhvr additive="base">
                                        <p:cTn id="55" dur="500" fill="hold"/>
                                        <p:tgtEl>
                                          <p:spTgt spid="209923">
                                            <p:txEl>
                                              <p:pRg st="8" end="8"/>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20992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209923">
                                            <p:txEl>
                                              <p:pRg st="9" end="9"/>
                                            </p:txEl>
                                          </p:spTgt>
                                        </p:tgtEl>
                                        <p:attrNameLst>
                                          <p:attrName>style.visibility</p:attrName>
                                        </p:attrNameLst>
                                      </p:cBhvr>
                                      <p:to>
                                        <p:strVal val="visible"/>
                                      </p:to>
                                    </p:set>
                                    <p:anim calcmode="lin" valueType="num">
                                      <p:cBhvr additive="base">
                                        <p:cTn id="61" dur="500" fill="hold"/>
                                        <p:tgtEl>
                                          <p:spTgt spid="209923">
                                            <p:txEl>
                                              <p:pRg st="9" end="9"/>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0992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209923">
                                            <p:txEl>
                                              <p:pRg st="10" end="10"/>
                                            </p:txEl>
                                          </p:spTgt>
                                        </p:tgtEl>
                                        <p:attrNameLst>
                                          <p:attrName>style.visibility</p:attrName>
                                        </p:attrNameLst>
                                      </p:cBhvr>
                                      <p:to>
                                        <p:strVal val="visible"/>
                                      </p:to>
                                    </p:set>
                                    <p:anim calcmode="lin" valueType="num">
                                      <p:cBhvr additive="base">
                                        <p:cTn id="67" dur="500" fill="hold"/>
                                        <p:tgtEl>
                                          <p:spTgt spid="209923">
                                            <p:txEl>
                                              <p:pRg st="10" end="10"/>
                                            </p:txEl>
                                          </p:spTgt>
                                        </p:tgtEl>
                                        <p:attrNameLst>
                                          <p:attrName>ppt_x</p:attrName>
                                        </p:attrNameLst>
                                      </p:cBhvr>
                                      <p:tavLst>
                                        <p:tav tm="0">
                                          <p:val>
                                            <p:strVal val="1+#ppt_w/2"/>
                                          </p:val>
                                        </p:tav>
                                        <p:tav tm="100000">
                                          <p:val>
                                            <p:strVal val="#ppt_x"/>
                                          </p:val>
                                        </p:tav>
                                      </p:tavLst>
                                    </p:anim>
                                    <p:anim calcmode="lin" valueType="num">
                                      <p:cBhvr additive="base">
                                        <p:cTn id="68" dur="500" fill="hold"/>
                                        <p:tgtEl>
                                          <p:spTgt spid="20992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209923">
                                            <p:txEl>
                                              <p:pRg st="11" end="11"/>
                                            </p:txEl>
                                          </p:spTgt>
                                        </p:tgtEl>
                                        <p:attrNameLst>
                                          <p:attrName>style.visibility</p:attrName>
                                        </p:attrNameLst>
                                      </p:cBhvr>
                                      <p:to>
                                        <p:strVal val="visible"/>
                                      </p:to>
                                    </p:set>
                                    <p:anim calcmode="lin" valueType="num">
                                      <p:cBhvr additive="base">
                                        <p:cTn id="73" dur="500" fill="hold"/>
                                        <p:tgtEl>
                                          <p:spTgt spid="209923">
                                            <p:txEl>
                                              <p:pRg st="11" end="11"/>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0992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3" grpId="0" build="p" bldLvl="2"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5 Marcador de número de diapositiva"/>
          <p:cNvSpPr>
            <a:spLocks noGrp="1"/>
          </p:cNvSpPr>
          <p:nvPr>
            <p:ph type="sldNum" sz="quarter" idx="12"/>
          </p:nvPr>
        </p:nvSpPr>
        <p:spPr>
          <a:noFill/>
        </p:spPr>
        <p:txBody>
          <a:bodyPr/>
          <a:lstStyle/>
          <a:p>
            <a:fld id="{BC74D84E-6EB9-4BF9-A737-36B084538C5A}" type="slidenum">
              <a:rPr lang="es-ES" smtClean="0">
                <a:latin typeface="Arial" pitchFamily="34" charset="0"/>
              </a:rPr>
              <a:pPr/>
              <a:t>31</a:t>
            </a:fld>
            <a:endParaRPr lang="es-ES" smtClean="0">
              <a:latin typeface="Arial" pitchFamily="34" charset="0"/>
            </a:endParaRPr>
          </a:p>
        </p:txBody>
      </p:sp>
      <p:sp>
        <p:nvSpPr>
          <p:cNvPr id="33795"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11971" name="Rectangle 3"/>
          <p:cNvSpPr>
            <a:spLocks noGrp="1" noChangeArrowheads="1"/>
          </p:cNvSpPr>
          <p:nvPr>
            <p:ph type="body" idx="1"/>
          </p:nvPr>
        </p:nvSpPr>
        <p:spPr>
          <a:xfrm>
            <a:off x="990600" y="1752600"/>
            <a:ext cx="7924800" cy="4343400"/>
          </a:xfrm>
        </p:spPr>
        <p:txBody>
          <a:bodyPr/>
          <a:lstStyle/>
          <a:p>
            <a:pPr eaLnBrk="1" hangingPunct="1"/>
            <a:r>
              <a:rPr lang="es-ES" sz="1800" b="1" smtClean="0"/>
              <a:t>Problemas de buscadores</a:t>
            </a:r>
          </a:p>
          <a:p>
            <a:pPr lvl="1" eaLnBrk="1" hangingPunct="1"/>
            <a:r>
              <a:rPr lang="es-ES" sz="1800" smtClean="0"/>
              <a:t>Páginas que no tienen enlaces hacia otras páginas del sitio</a:t>
            </a:r>
          </a:p>
          <a:p>
            <a:pPr lvl="1" eaLnBrk="1" hangingPunct="1"/>
            <a:r>
              <a:rPr lang="es-ES" sz="1800" smtClean="0"/>
              <a:t>Páginas sin elemento &lt;title&gt; válido</a:t>
            </a:r>
          </a:p>
          <a:p>
            <a:pPr lvl="1" eaLnBrk="1" hangingPunct="1"/>
            <a:r>
              <a:rPr lang="es-ES" sz="1800" smtClean="0"/>
              <a:t>Páginas que dejaron de existir</a:t>
            </a:r>
          </a:p>
          <a:p>
            <a:pPr lvl="1" eaLnBrk="1" hangingPunct="1"/>
            <a:r>
              <a:rPr lang="es-ES" sz="1800" smtClean="0"/>
              <a:t>Páginas mal diseñadas, que es imposible que aparezcan en los buscadores</a:t>
            </a:r>
          </a:p>
        </p:txBody>
      </p:sp>
      <p:pic>
        <p:nvPicPr>
          <p:cNvPr id="211972" name="Picture 4"/>
          <p:cNvPicPr>
            <a:picLocks noChangeAspect="1" noChangeArrowheads="1"/>
          </p:cNvPicPr>
          <p:nvPr/>
        </p:nvPicPr>
        <p:blipFill>
          <a:blip r:embed="rId3" cstate="print"/>
          <a:srcRect r="70168" b="70175"/>
          <a:stretch>
            <a:fillRect/>
          </a:stretch>
        </p:blipFill>
        <p:spPr bwMode="auto">
          <a:xfrm>
            <a:off x="5710238" y="4365625"/>
            <a:ext cx="2366962" cy="1943100"/>
          </a:xfrm>
          <a:prstGeom prst="rect">
            <a:avLst/>
          </a:prstGeom>
          <a:noFill/>
          <a:ln w="9525">
            <a:noFill/>
            <a:miter lim="800000"/>
            <a:headEnd/>
            <a:tailEnd/>
          </a:ln>
        </p:spPr>
      </p:pic>
      <p:pic>
        <p:nvPicPr>
          <p:cNvPr id="211973" name="Picture 5"/>
          <p:cNvPicPr>
            <a:picLocks noChangeAspect="1" noChangeArrowheads="1"/>
          </p:cNvPicPr>
          <p:nvPr/>
        </p:nvPicPr>
        <p:blipFill>
          <a:blip r:embed="rId4" cstate="print"/>
          <a:srcRect r="59604" b="70760"/>
          <a:stretch>
            <a:fillRect/>
          </a:stretch>
        </p:blipFill>
        <p:spPr bwMode="auto">
          <a:xfrm>
            <a:off x="1819275" y="4365625"/>
            <a:ext cx="3205163" cy="190500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1971">
                                            <p:txEl>
                                              <p:pRg st="0" end="0"/>
                                            </p:txEl>
                                          </p:spTgt>
                                        </p:tgtEl>
                                        <p:attrNameLst>
                                          <p:attrName>style.visibility</p:attrName>
                                        </p:attrNameLst>
                                      </p:cBhvr>
                                      <p:to>
                                        <p:strVal val="visible"/>
                                      </p:to>
                                    </p:set>
                                    <p:anim calcmode="lin" valueType="num">
                                      <p:cBhvr additive="base">
                                        <p:cTn id="7" dur="500" fill="hold"/>
                                        <p:tgtEl>
                                          <p:spTgt spid="211971">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1197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11971">
                                            <p:txEl>
                                              <p:pRg st="1" end="1"/>
                                            </p:txEl>
                                          </p:spTgt>
                                        </p:tgtEl>
                                        <p:attrNameLst>
                                          <p:attrName>style.visibility</p:attrName>
                                        </p:attrNameLst>
                                      </p:cBhvr>
                                      <p:to>
                                        <p:strVal val="visible"/>
                                      </p:to>
                                    </p:set>
                                    <p:anim calcmode="lin" valueType="num">
                                      <p:cBhvr additive="base">
                                        <p:cTn id="13" dur="500" fill="hold"/>
                                        <p:tgtEl>
                                          <p:spTgt spid="211971">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1197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11971">
                                            <p:txEl>
                                              <p:pRg st="2" end="2"/>
                                            </p:txEl>
                                          </p:spTgt>
                                        </p:tgtEl>
                                        <p:attrNameLst>
                                          <p:attrName>style.visibility</p:attrName>
                                        </p:attrNameLst>
                                      </p:cBhvr>
                                      <p:to>
                                        <p:strVal val="visible"/>
                                      </p:to>
                                    </p:set>
                                    <p:anim calcmode="lin" valueType="num">
                                      <p:cBhvr additive="base">
                                        <p:cTn id="19" dur="500" fill="hold"/>
                                        <p:tgtEl>
                                          <p:spTgt spid="211971">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1197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1971">
                                            <p:txEl>
                                              <p:pRg st="3" end="3"/>
                                            </p:txEl>
                                          </p:spTgt>
                                        </p:tgtEl>
                                        <p:attrNameLst>
                                          <p:attrName>style.visibility</p:attrName>
                                        </p:attrNameLst>
                                      </p:cBhvr>
                                      <p:to>
                                        <p:strVal val="visible"/>
                                      </p:to>
                                    </p:set>
                                    <p:anim calcmode="lin" valueType="num">
                                      <p:cBhvr additive="base">
                                        <p:cTn id="25" dur="500" fill="hold"/>
                                        <p:tgtEl>
                                          <p:spTgt spid="211971">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1197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11971">
                                            <p:txEl>
                                              <p:pRg st="4" end="4"/>
                                            </p:txEl>
                                          </p:spTgt>
                                        </p:tgtEl>
                                        <p:attrNameLst>
                                          <p:attrName>style.visibility</p:attrName>
                                        </p:attrNameLst>
                                      </p:cBhvr>
                                      <p:to>
                                        <p:strVal val="visible"/>
                                      </p:to>
                                    </p:set>
                                    <p:anim calcmode="lin" valueType="num">
                                      <p:cBhvr additive="base">
                                        <p:cTn id="31" dur="500" fill="hold"/>
                                        <p:tgtEl>
                                          <p:spTgt spid="211971">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1197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11973"/>
                                        </p:tgtEl>
                                        <p:attrNameLst>
                                          <p:attrName>style.visibility</p:attrName>
                                        </p:attrNameLst>
                                      </p:cBhvr>
                                      <p:to>
                                        <p:strVal val="visible"/>
                                      </p:to>
                                    </p:set>
                                    <p:anim calcmode="lin" valueType="num">
                                      <p:cBhvr additive="base">
                                        <p:cTn id="37" dur="500" fill="hold"/>
                                        <p:tgtEl>
                                          <p:spTgt spid="211973"/>
                                        </p:tgtEl>
                                        <p:attrNameLst>
                                          <p:attrName>ppt_x</p:attrName>
                                        </p:attrNameLst>
                                      </p:cBhvr>
                                      <p:tavLst>
                                        <p:tav tm="0">
                                          <p:val>
                                            <p:strVal val="#ppt_x"/>
                                          </p:val>
                                        </p:tav>
                                        <p:tav tm="100000">
                                          <p:val>
                                            <p:strVal val="#ppt_x"/>
                                          </p:val>
                                        </p:tav>
                                      </p:tavLst>
                                    </p:anim>
                                    <p:anim calcmode="lin" valueType="num">
                                      <p:cBhvr additive="base">
                                        <p:cTn id="38" dur="500" fill="hold"/>
                                        <p:tgtEl>
                                          <p:spTgt spid="21197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11972"/>
                                        </p:tgtEl>
                                        <p:attrNameLst>
                                          <p:attrName>style.visibility</p:attrName>
                                        </p:attrNameLst>
                                      </p:cBhvr>
                                      <p:to>
                                        <p:strVal val="visible"/>
                                      </p:to>
                                    </p:set>
                                    <p:anim calcmode="lin" valueType="num">
                                      <p:cBhvr additive="base">
                                        <p:cTn id="43" dur="500" fill="hold"/>
                                        <p:tgtEl>
                                          <p:spTgt spid="211972"/>
                                        </p:tgtEl>
                                        <p:attrNameLst>
                                          <p:attrName>ppt_x</p:attrName>
                                        </p:attrNameLst>
                                      </p:cBhvr>
                                      <p:tavLst>
                                        <p:tav tm="0">
                                          <p:val>
                                            <p:strVal val="#ppt_x"/>
                                          </p:val>
                                        </p:tav>
                                        <p:tav tm="100000">
                                          <p:val>
                                            <p:strVal val="#ppt_x"/>
                                          </p:val>
                                        </p:tav>
                                      </p:tavLst>
                                    </p:anim>
                                    <p:anim calcmode="lin" valueType="num">
                                      <p:cBhvr additive="base">
                                        <p:cTn id="44" dur="500" fill="hold"/>
                                        <p:tgtEl>
                                          <p:spTgt spid="2119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971" grpId="0" build="p" bldLvl="2"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5 Marcador de número de diapositiva"/>
          <p:cNvSpPr>
            <a:spLocks noGrp="1"/>
          </p:cNvSpPr>
          <p:nvPr>
            <p:ph type="sldNum" sz="quarter" idx="12"/>
          </p:nvPr>
        </p:nvSpPr>
        <p:spPr>
          <a:noFill/>
        </p:spPr>
        <p:txBody>
          <a:bodyPr/>
          <a:lstStyle/>
          <a:p>
            <a:fld id="{2189A089-AECA-4B17-9A00-23A947855C7C}" type="slidenum">
              <a:rPr lang="es-ES" smtClean="0">
                <a:latin typeface="Arial" pitchFamily="34" charset="0"/>
              </a:rPr>
              <a:pPr/>
              <a:t>32</a:t>
            </a:fld>
            <a:endParaRPr lang="es-ES" smtClean="0">
              <a:latin typeface="Arial" pitchFamily="34" charset="0"/>
            </a:endParaRPr>
          </a:p>
        </p:txBody>
      </p:sp>
      <p:sp>
        <p:nvSpPr>
          <p:cNvPr id="34819"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14019" name="Rectangle 3"/>
          <p:cNvSpPr>
            <a:spLocks noGrp="1" noChangeArrowheads="1"/>
          </p:cNvSpPr>
          <p:nvPr>
            <p:ph type="body" idx="1"/>
          </p:nvPr>
        </p:nvSpPr>
        <p:spPr>
          <a:xfrm>
            <a:off x="990600" y="1752600"/>
            <a:ext cx="7924800" cy="4343400"/>
          </a:xfrm>
        </p:spPr>
        <p:txBody>
          <a:bodyPr/>
          <a:lstStyle/>
          <a:p>
            <a:pPr eaLnBrk="1" hangingPunct="1">
              <a:lnSpc>
                <a:spcPct val="90000"/>
              </a:lnSpc>
            </a:pPr>
            <a:r>
              <a:rPr lang="es-ES" sz="1800" b="1" smtClean="0"/>
              <a:t>Problemas de contenidos</a:t>
            </a:r>
          </a:p>
          <a:p>
            <a:pPr lvl="1" eaLnBrk="1" hangingPunct="1">
              <a:lnSpc>
                <a:spcPct val="90000"/>
              </a:lnSpc>
            </a:pPr>
            <a:r>
              <a:rPr lang="es-ES" sz="1800" smtClean="0"/>
              <a:t>Páginas con diferentes formatos para información similar</a:t>
            </a:r>
          </a:p>
          <a:p>
            <a:pPr lvl="1" eaLnBrk="1" hangingPunct="1">
              <a:lnSpc>
                <a:spcPct val="90000"/>
              </a:lnSpc>
            </a:pPr>
            <a:r>
              <a:rPr lang="es-ES" sz="1800" smtClean="0"/>
              <a:t>Páginas largas sin formatos abreviados</a:t>
            </a:r>
          </a:p>
          <a:p>
            <a:pPr lvl="1" eaLnBrk="1" hangingPunct="1">
              <a:lnSpc>
                <a:spcPct val="90000"/>
              </a:lnSpc>
            </a:pPr>
            <a:r>
              <a:rPr lang="es-ES" sz="1800" smtClean="0"/>
              <a:t>Formularios que no funcionan de una manera adecuada o comprensible</a:t>
            </a:r>
          </a:p>
          <a:p>
            <a:pPr lvl="1" eaLnBrk="1" hangingPunct="1">
              <a:lnSpc>
                <a:spcPct val="90000"/>
              </a:lnSpc>
            </a:pPr>
            <a:r>
              <a:rPr lang="es-ES" sz="1800" smtClean="0"/>
              <a:t>Enlaces que llevan a lugares inesperados</a:t>
            </a:r>
          </a:p>
          <a:p>
            <a:pPr lvl="1" eaLnBrk="1" hangingPunct="1">
              <a:lnSpc>
                <a:spcPct val="90000"/>
              </a:lnSpc>
            </a:pPr>
            <a:r>
              <a:rPr lang="es-ES" sz="1800" smtClean="0"/>
              <a:t>Demasiados enlaces en la página</a:t>
            </a:r>
          </a:p>
          <a:p>
            <a:pPr lvl="1" eaLnBrk="1" hangingPunct="1">
              <a:lnSpc>
                <a:spcPct val="90000"/>
              </a:lnSpc>
            </a:pPr>
            <a:r>
              <a:rPr lang="es-ES" sz="1800" smtClean="0"/>
              <a:t>Opciones de menú o de navegación poco comprensibles</a:t>
            </a:r>
          </a:p>
          <a:p>
            <a:pPr lvl="1" eaLnBrk="1" hangingPunct="1">
              <a:lnSpc>
                <a:spcPct val="90000"/>
              </a:lnSpc>
            </a:pPr>
            <a:r>
              <a:rPr lang="es-ES" sz="1800" smtClean="0"/>
              <a:t>Sistema de navegación poco consistente</a:t>
            </a:r>
          </a:p>
          <a:p>
            <a:pPr lvl="1" eaLnBrk="1" hangingPunct="1">
              <a:lnSpc>
                <a:spcPct val="90000"/>
              </a:lnSpc>
            </a:pPr>
            <a:r>
              <a:rPr lang="es-ES" sz="1800" smtClean="0"/>
              <a:t>No hay distinción entre diferentes tipos de información</a:t>
            </a:r>
          </a:p>
          <a:p>
            <a:pPr lvl="1" eaLnBrk="1" hangingPunct="1">
              <a:lnSpc>
                <a:spcPct val="90000"/>
              </a:lnSpc>
            </a:pPr>
            <a:r>
              <a:rPr lang="es-ES" sz="1800" smtClean="0"/>
              <a:t>Estructura del sitio confusa</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4019">
                                            <p:txEl>
                                              <p:pRg st="0" end="0"/>
                                            </p:txEl>
                                          </p:spTgt>
                                        </p:tgtEl>
                                        <p:attrNameLst>
                                          <p:attrName>style.visibility</p:attrName>
                                        </p:attrNameLst>
                                      </p:cBhvr>
                                      <p:to>
                                        <p:strVal val="visible"/>
                                      </p:to>
                                    </p:set>
                                    <p:anim calcmode="lin" valueType="num">
                                      <p:cBhvr additive="base">
                                        <p:cTn id="7" dur="500" fill="hold"/>
                                        <p:tgtEl>
                                          <p:spTgt spid="21401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140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14019">
                                            <p:txEl>
                                              <p:pRg st="1" end="1"/>
                                            </p:txEl>
                                          </p:spTgt>
                                        </p:tgtEl>
                                        <p:attrNameLst>
                                          <p:attrName>style.visibility</p:attrName>
                                        </p:attrNameLst>
                                      </p:cBhvr>
                                      <p:to>
                                        <p:strVal val="visible"/>
                                      </p:to>
                                    </p:set>
                                    <p:anim calcmode="lin" valueType="num">
                                      <p:cBhvr additive="base">
                                        <p:cTn id="13" dur="500" fill="hold"/>
                                        <p:tgtEl>
                                          <p:spTgt spid="21401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140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14019">
                                            <p:txEl>
                                              <p:pRg st="2" end="2"/>
                                            </p:txEl>
                                          </p:spTgt>
                                        </p:tgtEl>
                                        <p:attrNameLst>
                                          <p:attrName>style.visibility</p:attrName>
                                        </p:attrNameLst>
                                      </p:cBhvr>
                                      <p:to>
                                        <p:strVal val="visible"/>
                                      </p:to>
                                    </p:set>
                                    <p:anim calcmode="lin" valueType="num">
                                      <p:cBhvr additive="base">
                                        <p:cTn id="19" dur="500" fill="hold"/>
                                        <p:tgtEl>
                                          <p:spTgt spid="21401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140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4019">
                                            <p:txEl>
                                              <p:pRg st="3" end="3"/>
                                            </p:txEl>
                                          </p:spTgt>
                                        </p:tgtEl>
                                        <p:attrNameLst>
                                          <p:attrName>style.visibility</p:attrName>
                                        </p:attrNameLst>
                                      </p:cBhvr>
                                      <p:to>
                                        <p:strVal val="visible"/>
                                      </p:to>
                                    </p:set>
                                    <p:anim calcmode="lin" valueType="num">
                                      <p:cBhvr additive="base">
                                        <p:cTn id="25" dur="500" fill="hold"/>
                                        <p:tgtEl>
                                          <p:spTgt spid="21401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140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14019">
                                            <p:txEl>
                                              <p:pRg st="4" end="4"/>
                                            </p:txEl>
                                          </p:spTgt>
                                        </p:tgtEl>
                                        <p:attrNameLst>
                                          <p:attrName>style.visibility</p:attrName>
                                        </p:attrNameLst>
                                      </p:cBhvr>
                                      <p:to>
                                        <p:strVal val="visible"/>
                                      </p:to>
                                    </p:set>
                                    <p:anim calcmode="lin" valueType="num">
                                      <p:cBhvr additive="base">
                                        <p:cTn id="31" dur="500" fill="hold"/>
                                        <p:tgtEl>
                                          <p:spTgt spid="21401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140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14019">
                                            <p:txEl>
                                              <p:pRg st="5" end="5"/>
                                            </p:txEl>
                                          </p:spTgt>
                                        </p:tgtEl>
                                        <p:attrNameLst>
                                          <p:attrName>style.visibility</p:attrName>
                                        </p:attrNameLst>
                                      </p:cBhvr>
                                      <p:to>
                                        <p:strVal val="visible"/>
                                      </p:to>
                                    </p:set>
                                    <p:anim calcmode="lin" valueType="num">
                                      <p:cBhvr additive="base">
                                        <p:cTn id="37" dur="500" fill="hold"/>
                                        <p:tgtEl>
                                          <p:spTgt spid="214019">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140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14019">
                                            <p:txEl>
                                              <p:pRg st="6" end="6"/>
                                            </p:txEl>
                                          </p:spTgt>
                                        </p:tgtEl>
                                        <p:attrNameLst>
                                          <p:attrName>style.visibility</p:attrName>
                                        </p:attrNameLst>
                                      </p:cBhvr>
                                      <p:to>
                                        <p:strVal val="visible"/>
                                      </p:to>
                                    </p:set>
                                    <p:anim calcmode="lin" valueType="num">
                                      <p:cBhvr additive="base">
                                        <p:cTn id="43" dur="500" fill="hold"/>
                                        <p:tgtEl>
                                          <p:spTgt spid="214019">
                                            <p:txEl>
                                              <p:pRg st="6" end="6"/>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1401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14019">
                                            <p:txEl>
                                              <p:pRg st="7" end="7"/>
                                            </p:txEl>
                                          </p:spTgt>
                                        </p:tgtEl>
                                        <p:attrNameLst>
                                          <p:attrName>style.visibility</p:attrName>
                                        </p:attrNameLst>
                                      </p:cBhvr>
                                      <p:to>
                                        <p:strVal val="visible"/>
                                      </p:to>
                                    </p:set>
                                    <p:anim calcmode="lin" valueType="num">
                                      <p:cBhvr additive="base">
                                        <p:cTn id="49" dur="500" fill="hold"/>
                                        <p:tgtEl>
                                          <p:spTgt spid="214019">
                                            <p:txEl>
                                              <p:pRg st="7" end="7"/>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1401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214019">
                                            <p:txEl>
                                              <p:pRg st="8" end="8"/>
                                            </p:txEl>
                                          </p:spTgt>
                                        </p:tgtEl>
                                        <p:attrNameLst>
                                          <p:attrName>style.visibility</p:attrName>
                                        </p:attrNameLst>
                                      </p:cBhvr>
                                      <p:to>
                                        <p:strVal val="visible"/>
                                      </p:to>
                                    </p:set>
                                    <p:anim calcmode="lin" valueType="num">
                                      <p:cBhvr additive="base">
                                        <p:cTn id="55" dur="500" fill="hold"/>
                                        <p:tgtEl>
                                          <p:spTgt spid="214019">
                                            <p:txEl>
                                              <p:pRg st="8" end="8"/>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21401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214019">
                                            <p:txEl>
                                              <p:pRg st="9" end="9"/>
                                            </p:txEl>
                                          </p:spTgt>
                                        </p:tgtEl>
                                        <p:attrNameLst>
                                          <p:attrName>style.visibility</p:attrName>
                                        </p:attrNameLst>
                                      </p:cBhvr>
                                      <p:to>
                                        <p:strVal val="visible"/>
                                      </p:to>
                                    </p:set>
                                    <p:anim calcmode="lin" valueType="num">
                                      <p:cBhvr additive="base">
                                        <p:cTn id="61" dur="500" fill="hold"/>
                                        <p:tgtEl>
                                          <p:spTgt spid="214019">
                                            <p:txEl>
                                              <p:pRg st="9" end="9"/>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21401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019" grpId="0" build="p" bldLvl="2"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5 Marcador de número de diapositiva"/>
          <p:cNvSpPr>
            <a:spLocks noGrp="1"/>
          </p:cNvSpPr>
          <p:nvPr>
            <p:ph type="sldNum" sz="quarter" idx="12"/>
          </p:nvPr>
        </p:nvSpPr>
        <p:spPr>
          <a:noFill/>
        </p:spPr>
        <p:txBody>
          <a:bodyPr/>
          <a:lstStyle/>
          <a:p>
            <a:fld id="{932CA15E-6D34-4F03-8E1D-410F3C042DD4}" type="slidenum">
              <a:rPr lang="es-ES" smtClean="0">
                <a:latin typeface="Arial" pitchFamily="34" charset="0"/>
              </a:rPr>
              <a:pPr/>
              <a:t>33</a:t>
            </a:fld>
            <a:endParaRPr lang="es-ES" smtClean="0">
              <a:latin typeface="Arial" pitchFamily="34" charset="0"/>
            </a:endParaRPr>
          </a:p>
        </p:txBody>
      </p:sp>
      <p:sp>
        <p:nvSpPr>
          <p:cNvPr id="35843" name="Rectangle 2"/>
          <p:cNvSpPr>
            <a:spLocks noGrp="1" noChangeArrowheads="1"/>
          </p:cNvSpPr>
          <p:nvPr>
            <p:ph type="title"/>
          </p:nvPr>
        </p:nvSpPr>
        <p:spPr>
          <a:xfrm>
            <a:off x="990600" y="457200"/>
            <a:ext cx="7924800" cy="1143000"/>
          </a:xfrm>
        </p:spPr>
        <p:txBody>
          <a:bodyPr/>
          <a:lstStyle/>
          <a:p>
            <a:pPr eaLnBrk="1" hangingPunct="1"/>
            <a:r>
              <a:rPr lang="es-ES" smtClean="0"/>
              <a:t>¿Cómo medir la Usabilidad?</a:t>
            </a:r>
          </a:p>
        </p:txBody>
      </p:sp>
      <p:sp>
        <p:nvSpPr>
          <p:cNvPr id="216067" name="Rectangle 3"/>
          <p:cNvSpPr>
            <a:spLocks noGrp="1" noChangeArrowheads="1"/>
          </p:cNvSpPr>
          <p:nvPr>
            <p:ph type="body" idx="1"/>
          </p:nvPr>
        </p:nvSpPr>
        <p:spPr>
          <a:xfrm>
            <a:off x="990600" y="1752600"/>
            <a:ext cx="7924800" cy="4343400"/>
          </a:xfrm>
        </p:spPr>
        <p:txBody>
          <a:bodyPr/>
          <a:lstStyle/>
          <a:p>
            <a:pPr eaLnBrk="1" hangingPunct="1"/>
            <a:r>
              <a:rPr lang="es-ES" sz="2000" smtClean="0"/>
              <a:t>Problemas de comercio electrónico</a:t>
            </a:r>
          </a:p>
          <a:p>
            <a:pPr lvl="1" eaLnBrk="1" hangingPunct="1"/>
            <a:r>
              <a:rPr lang="es-ES" sz="2000" smtClean="0"/>
              <a:t>No se puede encontrar un producto</a:t>
            </a:r>
          </a:p>
          <a:p>
            <a:pPr lvl="1" eaLnBrk="1" hangingPunct="1"/>
            <a:r>
              <a:rPr lang="es-ES" sz="2000" smtClean="0"/>
              <a:t>Obligación de registro aleja a compradores</a:t>
            </a:r>
          </a:p>
          <a:p>
            <a:pPr lvl="1" eaLnBrk="1" hangingPunct="1"/>
            <a:r>
              <a:rPr lang="es-ES" sz="2000" smtClean="0"/>
              <a:t>No se encuentran las políticas comerciales del sitio</a:t>
            </a:r>
          </a:p>
          <a:p>
            <a:pPr lvl="1" eaLnBrk="1" hangingPunct="1"/>
            <a:r>
              <a:rPr lang="es-ES" sz="2000" smtClean="0"/>
              <a:t>Los compradores tiene que hacer cálculos por su cuenta para saber costos de despacho</a:t>
            </a:r>
          </a:p>
          <a:p>
            <a:pPr lvl="1" eaLnBrk="1" hangingPunct="1"/>
            <a:r>
              <a:rPr lang="es-ES" sz="2000" smtClean="0"/>
              <a:t>Compradores del extranjero no entienden las unidades de medida o peso usadas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6067">
                                            <p:txEl>
                                              <p:pRg st="0" end="0"/>
                                            </p:txEl>
                                          </p:spTgt>
                                        </p:tgtEl>
                                        <p:attrNameLst>
                                          <p:attrName>style.visibility</p:attrName>
                                        </p:attrNameLst>
                                      </p:cBhvr>
                                      <p:to>
                                        <p:strVal val="visible"/>
                                      </p:to>
                                    </p:set>
                                    <p:anim calcmode="lin" valueType="num">
                                      <p:cBhvr additive="base">
                                        <p:cTn id="7" dur="500" fill="hold"/>
                                        <p:tgtEl>
                                          <p:spTgt spid="21606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160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16067">
                                            <p:txEl>
                                              <p:pRg st="1" end="1"/>
                                            </p:txEl>
                                          </p:spTgt>
                                        </p:tgtEl>
                                        <p:attrNameLst>
                                          <p:attrName>style.visibility</p:attrName>
                                        </p:attrNameLst>
                                      </p:cBhvr>
                                      <p:to>
                                        <p:strVal val="visible"/>
                                      </p:to>
                                    </p:set>
                                    <p:anim calcmode="lin" valueType="num">
                                      <p:cBhvr additive="base">
                                        <p:cTn id="13" dur="500" fill="hold"/>
                                        <p:tgtEl>
                                          <p:spTgt spid="216067">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160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16067">
                                            <p:txEl>
                                              <p:pRg st="2" end="2"/>
                                            </p:txEl>
                                          </p:spTgt>
                                        </p:tgtEl>
                                        <p:attrNameLst>
                                          <p:attrName>style.visibility</p:attrName>
                                        </p:attrNameLst>
                                      </p:cBhvr>
                                      <p:to>
                                        <p:strVal val="visible"/>
                                      </p:to>
                                    </p:set>
                                    <p:anim calcmode="lin" valueType="num">
                                      <p:cBhvr additive="base">
                                        <p:cTn id="19" dur="500" fill="hold"/>
                                        <p:tgtEl>
                                          <p:spTgt spid="216067">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160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6067">
                                            <p:txEl>
                                              <p:pRg st="3" end="3"/>
                                            </p:txEl>
                                          </p:spTgt>
                                        </p:tgtEl>
                                        <p:attrNameLst>
                                          <p:attrName>style.visibility</p:attrName>
                                        </p:attrNameLst>
                                      </p:cBhvr>
                                      <p:to>
                                        <p:strVal val="visible"/>
                                      </p:to>
                                    </p:set>
                                    <p:anim calcmode="lin" valueType="num">
                                      <p:cBhvr additive="base">
                                        <p:cTn id="25" dur="500" fill="hold"/>
                                        <p:tgtEl>
                                          <p:spTgt spid="216067">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160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16067">
                                            <p:txEl>
                                              <p:pRg st="4" end="4"/>
                                            </p:txEl>
                                          </p:spTgt>
                                        </p:tgtEl>
                                        <p:attrNameLst>
                                          <p:attrName>style.visibility</p:attrName>
                                        </p:attrNameLst>
                                      </p:cBhvr>
                                      <p:to>
                                        <p:strVal val="visible"/>
                                      </p:to>
                                    </p:set>
                                    <p:anim calcmode="lin" valueType="num">
                                      <p:cBhvr additive="base">
                                        <p:cTn id="31" dur="500" fill="hold"/>
                                        <p:tgtEl>
                                          <p:spTgt spid="216067">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160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16067">
                                            <p:txEl>
                                              <p:pRg st="5" end="5"/>
                                            </p:txEl>
                                          </p:spTgt>
                                        </p:tgtEl>
                                        <p:attrNameLst>
                                          <p:attrName>style.visibility</p:attrName>
                                        </p:attrNameLst>
                                      </p:cBhvr>
                                      <p:to>
                                        <p:strVal val="visible"/>
                                      </p:to>
                                    </p:set>
                                    <p:anim calcmode="lin" valueType="num">
                                      <p:cBhvr additive="base">
                                        <p:cTn id="37" dur="500" fill="hold"/>
                                        <p:tgtEl>
                                          <p:spTgt spid="216067">
                                            <p:txEl>
                                              <p:pRg st="5" end="5"/>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1606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067" grpId="0" build="p" bldLvl="2"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5 Marcador de número de diapositiva"/>
          <p:cNvSpPr>
            <a:spLocks noGrp="1"/>
          </p:cNvSpPr>
          <p:nvPr>
            <p:ph type="sldNum" sz="quarter" idx="12"/>
          </p:nvPr>
        </p:nvSpPr>
        <p:spPr>
          <a:noFill/>
        </p:spPr>
        <p:txBody>
          <a:bodyPr/>
          <a:lstStyle/>
          <a:p>
            <a:fld id="{6FB1E89D-8862-4096-85D5-E168D6B14C8F}" type="slidenum">
              <a:rPr lang="es-ES" smtClean="0">
                <a:latin typeface="Arial" pitchFamily="34" charset="0"/>
              </a:rPr>
              <a:pPr/>
              <a:t>34</a:t>
            </a:fld>
            <a:endParaRPr lang="es-ES" smtClean="0">
              <a:latin typeface="Arial" pitchFamily="34" charset="0"/>
            </a:endParaRPr>
          </a:p>
        </p:txBody>
      </p:sp>
      <p:sp>
        <p:nvSpPr>
          <p:cNvPr id="36867" name="Rectangle 2"/>
          <p:cNvSpPr>
            <a:spLocks noGrp="1" noChangeArrowheads="1"/>
          </p:cNvSpPr>
          <p:nvPr>
            <p:ph type="title"/>
          </p:nvPr>
        </p:nvSpPr>
        <p:spPr>
          <a:xfrm>
            <a:off x="990600" y="457200"/>
            <a:ext cx="7924800" cy="1143000"/>
          </a:xfrm>
        </p:spPr>
        <p:txBody>
          <a:bodyPr/>
          <a:lstStyle/>
          <a:p>
            <a:pPr eaLnBrk="1" hangingPunct="1"/>
            <a:r>
              <a:rPr lang="es-ES" smtClean="0"/>
              <a:t>Usabilidad – Herramientas Prácticas</a:t>
            </a:r>
          </a:p>
        </p:txBody>
      </p:sp>
      <p:sp>
        <p:nvSpPr>
          <p:cNvPr id="228355" name="Rectangle 3"/>
          <p:cNvSpPr>
            <a:spLocks noGrp="1" noChangeArrowheads="1"/>
          </p:cNvSpPr>
          <p:nvPr>
            <p:ph type="body" idx="1"/>
          </p:nvPr>
        </p:nvSpPr>
        <p:spPr>
          <a:xfrm>
            <a:off x="990600" y="1752600"/>
            <a:ext cx="7924800" cy="4343400"/>
          </a:xfrm>
        </p:spPr>
        <p:txBody>
          <a:bodyPr/>
          <a:lstStyle/>
          <a:p>
            <a:pPr eaLnBrk="1" hangingPunct="1"/>
            <a:r>
              <a:rPr lang="es-ES" sz="1800" b="1" smtClean="0"/>
              <a:t>Cómo hacer un Test Heurístico</a:t>
            </a:r>
          </a:p>
          <a:p>
            <a:pPr eaLnBrk="1" hangingPunct="1"/>
            <a:endParaRPr lang="es-ES" sz="1800" smtClean="0"/>
          </a:p>
          <a:p>
            <a:pPr lvl="1" eaLnBrk="1" hangingPunct="1"/>
            <a:r>
              <a:rPr lang="es-ES" sz="1800" smtClean="0"/>
              <a:t>Herramienta: Test genérico</a:t>
            </a:r>
          </a:p>
          <a:p>
            <a:pPr lvl="1" eaLnBrk="1" hangingPunct="1"/>
            <a:r>
              <a:rPr lang="es-ES" sz="1800" smtClean="0"/>
              <a:t>Materiales: Computador+Internet</a:t>
            </a:r>
          </a:p>
          <a:p>
            <a:pPr lvl="1" eaLnBrk="1" hangingPunct="1"/>
            <a:r>
              <a:rPr lang="es-ES" sz="1800" smtClean="0"/>
              <a:t>Actividad:</a:t>
            </a:r>
          </a:p>
          <a:p>
            <a:pPr lvl="2" eaLnBrk="1" hangingPunct="1"/>
            <a:r>
              <a:rPr lang="es-ES" sz="1800" smtClean="0"/>
              <a:t>Adaptar el test</a:t>
            </a:r>
          </a:p>
          <a:p>
            <a:pPr lvl="2" eaLnBrk="1" hangingPunct="1"/>
            <a:r>
              <a:rPr lang="es-ES" sz="1800" smtClean="0"/>
              <a:t>Recorrer el sitio.</a:t>
            </a:r>
          </a:p>
          <a:p>
            <a:pPr lvl="2" eaLnBrk="1" hangingPunct="1"/>
            <a:r>
              <a:rPr lang="es-ES" sz="1800" smtClean="0"/>
              <a:t>Responder las preguntas.</a:t>
            </a:r>
          </a:p>
          <a:p>
            <a:pPr lvl="2" eaLnBrk="1" hangingPunct="1"/>
            <a:r>
              <a:rPr lang="es-ES" sz="1800" smtClean="0"/>
              <a:t>Asignar puntajes.</a:t>
            </a:r>
          </a:p>
          <a:p>
            <a:pPr lvl="2" eaLnBrk="1" hangingPunct="1"/>
            <a:r>
              <a:rPr lang="es-ES" sz="1800" smtClean="0"/>
              <a:t>Generar recomendaciones.</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8355">
                                            <p:txEl>
                                              <p:pRg st="0" end="0"/>
                                            </p:txEl>
                                          </p:spTgt>
                                        </p:tgtEl>
                                        <p:attrNameLst>
                                          <p:attrName>style.visibility</p:attrName>
                                        </p:attrNameLst>
                                      </p:cBhvr>
                                      <p:to>
                                        <p:strVal val="visible"/>
                                      </p:to>
                                    </p:set>
                                    <p:anim calcmode="lin" valueType="num">
                                      <p:cBhvr additive="base">
                                        <p:cTn id="7" dur="500" fill="hold"/>
                                        <p:tgtEl>
                                          <p:spTgt spid="22835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2835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28355">
                                            <p:txEl>
                                              <p:pRg st="2" end="2"/>
                                            </p:txEl>
                                          </p:spTgt>
                                        </p:tgtEl>
                                        <p:attrNameLst>
                                          <p:attrName>style.visibility</p:attrName>
                                        </p:attrNameLst>
                                      </p:cBhvr>
                                      <p:to>
                                        <p:strVal val="visible"/>
                                      </p:to>
                                    </p:set>
                                    <p:anim calcmode="lin" valueType="num">
                                      <p:cBhvr additive="base">
                                        <p:cTn id="13" dur="500" fill="hold"/>
                                        <p:tgtEl>
                                          <p:spTgt spid="228355">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2835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28355">
                                            <p:txEl>
                                              <p:pRg st="3" end="3"/>
                                            </p:txEl>
                                          </p:spTgt>
                                        </p:tgtEl>
                                        <p:attrNameLst>
                                          <p:attrName>style.visibility</p:attrName>
                                        </p:attrNameLst>
                                      </p:cBhvr>
                                      <p:to>
                                        <p:strVal val="visible"/>
                                      </p:to>
                                    </p:set>
                                    <p:anim calcmode="lin" valueType="num">
                                      <p:cBhvr additive="base">
                                        <p:cTn id="19" dur="500" fill="hold"/>
                                        <p:tgtEl>
                                          <p:spTgt spid="228355">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2835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28355">
                                            <p:txEl>
                                              <p:pRg st="4" end="4"/>
                                            </p:txEl>
                                          </p:spTgt>
                                        </p:tgtEl>
                                        <p:attrNameLst>
                                          <p:attrName>style.visibility</p:attrName>
                                        </p:attrNameLst>
                                      </p:cBhvr>
                                      <p:to>
                                        <p:strVal val="visible"/>
                                      </p:to>
                                    </p:set>
                                    <p:anim calcmode="lin" valueType="num">
                                      <p:cBhvr additive="base">
                                        <p:cTn id="25" dur="500" fill="hold"/>
                                        <p:tgtEl>
                                          <p:spTgt spid="228355">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28355">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28355">
                                            <p:txEl>
                                              <p:pRg st="5" end="5"/>
                                            </p:txEl>
                                          </p:spTgt>
                                        </p:tgtEl>
                                        <p:attrNameLst>
                                          <p:attrName>style.visibility</p:attrName>
                                        </p:attrNameLst>
                                      </p:cBhvr>
                                      <p:to>
                                        <p:strVal val="visible"/>
                                      </p:to>
                                    </p:set>
                                    <p:anim calcmode="lin" valueType="num">
                                      <p:cBhvr additive="base">
                                        <p:cTn id="29" dur="500" fill="hold"/>
                                        <p:tgtEl>
                                          <p:spTgt spid="228355">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228355">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28355">
                                            <p:txEl>
                                              <p:pRg st="6" end="6"/>
                                            </p:txEl>
                                          </p:spTgt>
                                        </p:tgtEl>
                                        <p:attrNameLst>
                                          <p:attrName>style.visibility</p:attrName>
                                        </p:attrNameLst>
                                      </p:cBhvr>
                                      <p:to>
                                        <p:strVal val="visible"/>
                                      </p:to>
                                    </p:set>
                                    <p:anim calcmode="lin" valueType="num">
                                      <p:cBhvr additive="base">
                                        <p:cTn id="33" dur="500" fill="hold"/>
                                        <p:tgtEl>
                                          <p:spTgt spid="228355">
                                            <p:txEl>
                                              <p:pRg st="6" end="6"/>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228355">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28355">
                                            <p:txEl>
                                              <p:pRg st="7" end="7"/>
                                            </p:txEl>
                                          </p:spTgt>
                                        </p:tgtEl>
                                        <p:attrNameLst>
                                          <p:attrName>style.visibility</p:attrName>
                                        </p:attrNameLst>
                                      </p:cBhvr>
                                      <p:to>
                                        <p:strVal val="visible"/>
                                      </p:to>
                                    </p:set>
                                    <p:anim calcmode="lin" valueType="num">
                                      <p:cBhvr additive="base">
                                        <p:cTn id="37" dur="500" fill="hold"/>
                                        <p:tgtEl>
                                          <p:spTgt spid="228355">
                                            <p:txEl>
                                              <p:pRg st="7" end="7"/>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28355">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228355">
                                            <p:txEl>
                                              <p:pRg st="8" end="8"/>
                                            </p:txEl>
                                          </p:spTgt>
                                        </p:tgtEl>
                                        <p:attrNameLst>
                                          <p:attrName>style.visibility</p:attrName>
                                        </p:attrNameLst>
                                      </p:cBhvr>
                                      <p:to>
                                        <p:strVal val="visible"/>
                                      </p:to>
                                    </p:set>
                                    <p:anim calcmode="lin" valueType="num">
                                      <p:cBhvr additive="base">
                                        <p:cTn id="41" dur="500" fill="hold"/>
                                        <p:tgtEl>
                                          <p:spTgt spid="228355">
                                            <p:txEl>
                                              <p:pRg st="8" end="8"/>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228355">
                                            <p:txEl>
                                              <p:pRg st="8" end="8"/>
                                            </p:txEl>
                                          </p:spTgt>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228355">
                                            <p:txEl>
                                              <p:pRg st="9" end="9"/>
                                            </p:txEl>
                                          </p:spTgt>
                                        </p:tgtEl>
                                        <p:attrNameLst>
                                          <p:attrName>style.visibility</p:attrName>
                                        </p:attrNameLst>
                                      </p:cBhvr>
                                      <p:to>
                                        <p:strVal val="visible"/>
                                      </p:to>
                                    </p:set>
                                    <p:anim calcmode="lin" valueType="num">
                                      <p:cBhvr additive="base">
                                        <p:cTn id="45" dur="500" fill="hold"/>
                                        <p:tgtEl>
                                          <p:spTgt spid="228355">
                                            <p:txEl>
                                              <p:pRg st="9" end="9"/>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228355">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5" grpId="0" build="p" bldLvl="2"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5 Marcador de número de diapositiva"/>
          <p:cNvSpPr>
            <a:spLocks noGrp="1"/>
          </p:cNvSpPr>
          <p:nvPr>
            <p:ph type="sldNum" sz="quarter" idx="12"/>
          </p:nvPr>
        </p:nvSpPr>
        <p:spPr>
          <a:noFill/>
        </p:spPr>
        <p:txBody>
          <a:bodyPr/>
          <a:lstStyle/>
          <a:p>
            <a:fld id="{093EA707-9BF2-407D-80BC-75FD8C56673C}" type="slidenum">
              <a:rPr lang="es-ES" smtClean="0">
                <a:latin typeface="Arial" pitchFamily="34" charset="0"/>
              </a:rPr>
              <a:pPr/>
              <a:t>35</a:t>
            </a:fld>
            <a:endParaRPr lang="es-ES" smtClean="0">
              <a:latin typeface="Arial" pitchFamily="34" charset="0"/>
            </a:endParaRPr>
          </a:p>
        </p:txBody>
      </p:sp>
      <p:sp>
        <p:nvSpPr>
          <p:cNvPr id="37891" name="Rectangle 2"/>
          <p:cNvSpPr>
            <a:spLocks noGrp="1" noChangeArrowheads="1"/>
          </p:cNvSpPr>
          <p:nvPr>
            <p:ph type="title"/>
          </p:nvPr>
        </p:nvSpPr>
        <p:spPr>
          <a:xfrm>
            <a:off x="990600" y="457200"/>
            <a:ext cx="7924800" cy="1143000"/>
          </a:xfrm>
        </p:spPr>
        <p:txBody>
          <a:bodyPr/>
          <a:lstStyle/>
          <a:p>
            <a:pPr eaLnBrk="1" hangingPunct="1"/>
            <a:r>
              <a:rPr lang="es-ES" smtClean="0"/>
              <a:t>Usabilidad – Herramientas Prácticas</a:t>
            </a:r>
          </a:p>
        </p:txBody>
      </p:sp>
      <p:sp>
        <p:nvSpPr>
          <p:cNvPr id="230403" name="Rectangle 3"/>
          <p:cNvSpPr>
            <a:spLocks noGrp="1" noChangeArrowheads="1"/>
          </p:cNvSpPr>
          <p:nvPr>
            <p:ph type="body" idx="1"/>
          </p:nvPr>
        </p:nvSpPr>
        <p:spPr>
          <a:xfrm>
            <a:off x="990600" y="1752600"/>
            <a:ext cx="7924800" cy="4343400"/>
          </a:xfrm>
        </p:spPr>
        <p:txBody>
          <a:bodyPr/>
          <a:lstStyle/>
          <a:p>
            <a:pPr eaLnBrk="1" hangingPunct="1"/>
            <a:r>
              <a:rPr lang="es-ES" sz="1800" b="1" smtClean="0"/>
              <a:t>Cómo hacer un Test de usuario</a:t>
            </a:r>
          </a:p>
          <a:p>
            <a:pPr eaLnBrk="1" hangingPunct="1"/>
            <a:endParaRPr lang="es-ES" sz="1800" smtClean="0"/>
          </a:p>
          <a:p>
            <a:pPr lvl="1" eaLnBrk="1" hangingPunct="1"/>
            <a:r>
              <a:rPr lang="es-ES" sz="1800" smtClean="0"/>
              <a:t>Herramienta: Test genérico</a:t>
            </a:r>
          </a:p>
          <a:p>
            <a:pPr lvl="1" eaLnBrk="1" hangingPunct="1"/>
            <a:r>
              <a:rPr lang="es-ES" sz="1800" smtClean="0"/>
              <a:t>Materiales: depende de la etapa en que se aplique el test.</a:t>
            </a:r>
          </a:p>
          <a:p>
            <a:pPr lvl="1" eaLnBrk="1" hangingPunct="1"/>
            <a:r>
              <a:rPr lang="es-ES" sz="1800" smtClean="0"/>
              <a:t>Actividad:</a:t>
            </a:r>
          </a:p>
          <a:p>
            <a:pPr lvl="2" eaLnBrk="1" hangingPunct="1"/>
            <a:r>
              <a:rPr lang="es-ES" sz="1800" smtClean="0"/>
              <a:t>Adaptar el test.</a:t>
            </a:r>
          </a:p>
          <a:p>
            <a:pPr lvl="2" eaLnBrk="1" hangingPunct="1"/>
            <a:r>
              <a:rPr lang="es-ES" sz="1800" smtClean="0"/>
              <a:t>Aplicar el test al usuario seleccionado.</a:t>
            </a:r>
          </a:p>
          <a:p>
            <a:pPr lvl="2" eaLnBrk="1" hangingPunct="1"/>
            <a:r>
              <a:rPr lang="es-CL" sz="1800" smtClean="0"/>
              <a:t>Escribir informe.</a:t>
            </a:r>
            <a:endParaRPr lang="es-ES" sz="1800" smtClean="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30403">
                                            <p:txEl>
                                              <p:pRg st="0" end="0"/>
                                            </p:txEl>
                                          </p:spTgt>
                                        </p:tgtEl>
                                        <p:attrNameLst>
                                          <p:attrName>style.visibility</p:attrName>
                                        </p:attrNameLst>
                                      </p:cBhvr>
                                      <p:to>
                                        <p:strVal val="visible"/>
                                      </p:to>
                                    </p:set>
                                    <p:anim calcmode="lin" valueType="num">
                                      <p:cBhvr additive="base">
                                        <p:cTn id="7" dur="500" fill="hold"/>
                                        <p:tgtEl>
                                          <p:spTgt spid="23040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3040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30403">
                                            <p:txEl>
                                              <p:pRg st="2" end="2"/>
                                            </p:txEl>
                                          </p:spTgt>
                                        </p:tgtEl>
                                        <p:attrNameLst>
                                          <p:attrName>style.visibility</p:attrName>
                                        </p:attrNameLst>
                                      </p:cBhvr>
                                      <p:to>
                                        <p:strVal val="visible"/>
                                      </p:to>
                                    </p:set>
                                    <p:anim calcmode="lin" valueType="num">
                                      <p:cBhvr additive="base">
                                        <p:cTn id="13" dur="500" fill="hold"/>
                                        <p:tgtEl>
                                          <p:spTgt spid="23040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3040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30403">
                                            <p:txEl>
                                              <p:pRg st="3" end="3"/>
                                            </p:txEl>
                                          </p:spTgt>
                                        </p:tgtEl>
                                        <p:attrNameLst>
                                          <p:attrName>style.visibility</p:attrName>
                                        </p:attrNameLst>
                                      </p:cBhvr>
                                      <p:to>
                                        <p:strVal val="visible"/>
                                      </p:to>
                                    </p:set>
                                    <p:anim calcmode="lin" valueType="num">
                                      <p:cBhvr additive="base">
                                        <p:cTn id="19" dur="500" fill="hold"/>
                                        <p:tgtEl>
                                          <p:spTgt spid="23040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3040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30403">
                                            <p:txEl>
                                              <p:pRg st="4" end="4"/>
                                            </p:txEl>
                                          </p:spTgt>
                                        </p:tgtEl>
                                        <p:attrNameLst>
                                          <p:attrName>style.visibility</p:attrName>
                                        </p:attrNameLst>
                                      </p:cBhvr>
                                      <p:to>
                                        <p:strVal val="visible"/>
                                      </p:to>
                                    </p:set>
                                    <p:anim calcmode="lin" valueType="num">
                                      <p:cBhvr additive="base">
                                        <p:cTn id="25" dur="500" fill="hold"/>
                                        <p:tgtEl>
                                          <p:spTgt spid="23040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30403">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230403">
                                            <p:txEl>
                                              <p:pRg st="5" end="5"/>
                                            </p:txEl>
                                          </p:spTgt>
                                        </p:tgtEl>
                                        <p:attrNameLst>
                                          <p:attrName>style.visibility</p:attrName>
                                        </p:attrNameLst>
                                      </p:cBhvr>
                                      <p:to>
                                        <p:strVal val="visible"/>
                                      </p:to>
                                    </p:set>
                                    <p:anim calcmode="lin" valueType="num">
                                      <p:cBhvr additive="base">
                                        <p:cTn id="29" dur="500" fill="hold"/>
                                        <p:tgtEl>
                                          <p:spTgt spid="230403">
                                            <p:txEl>
                                              <p:pRg st="5" end="5"/>
                                            </p:txEl>
                                          </p:spTgt>
                                        </p:tgtEl>
                                        <p:attrNameLst>
                                          <p:attrName>ppt_x</p:attrName>
                                        </p:attrNameLst>
                                      </p:cBhvr>
                                      <p:tavLst>
                                        <p:tav tm="0">
                                          <p:val>
                                            <p:strVal val="1+#ppt_w/2"/>
                                          </p:val>
                                        </p:tav>
                                        <p:tav tm="100000">
                                          <p:val>
                                            <p:strVal val="#ppt_x"/>
                                          </p:val>
                                        </p:tav>
                                      </p:tavLst>
                                    </p:anim>
                                    <p:anim calcmode="lin" valueType="num">
                                      <p:cBhvr additive="base">
                                        <p:cTn id="30" dur="500" fill="hold"/>
                                        <p:tgtEl>
                                          <p:spTgt spid="230403">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0"/>
                                  </p:stCondLst>
                                  <p:childTnLst>
                                    <p:set>
                                      <p:cBhvr>
                                        <p:cTn id="32" dur="1" fill="hold">
                                          <p:stCondLst>
                                            <p:cond delay="0"/>
                                          </p:stCondLst>
                                        </p:cTn>
                                        <p:tgtEl>
                                          <p:spTgt spid="230403">
                                            <p:txEl>
                                              <p:pRg st="6" end="6"/>
                                            </p:txEl>
                                          </p:spTgt>
                                        </p:tgtEl>
                                        <p:attrNameLst>
                                          <p:attrName>style.visibility</p:attrName>
                                        </p:attrNameLst>
                                      </p:cBhvr>
                                      <p:to>
                                        <p:strVal val="visible"/>
                                      </p:to>
                                    </p:set>
                                    <p:anim calcmode="lin" valueType="num">
                                      <p:cBhvr additive="base">
                                        <p:cTn id="33" dur="500" fill="hold"/>
                                        <p:tgtEl>
                                          <p:spTgt spid="230403">
                                            <p:txEl>
                                              <p:pRg st="6" end="6"/>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230403">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30403">
                                            <p:txEl>
                                              <p:pRg st="7" end="7"/>
                                            </p:txEl>
                                          </p:spTgt>
                                        </p:tgtEl>
                                        <p:attrNameLst>
                                          <p:attrName>style.visibility</p:attrName>
                                        </p:attrNameLst>
                                      </p:cBhvr>
                                      <p:to>
                                        <p:strVal val="visible"/>
                                      </p:to>
                                    </p:set>
                                    <p:anim calcmode="lin" valueType="num">
                                      <p:cBhvr additive="base">
                                        <p:cTn id="37" dur="500" fill="hold"/>
                                        <p:tgtEl>
                                          <p:spTgt spid="230403">
                                            <p:txEl>
                                              <p:pRg st="7" end="7"/>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3040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0403" grpId="0" build="p" bldLvl="2"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s-ES_tradnl" sz="2400" smtClean="0"/>
              <a:t>Factores humanos en el diseño HCI</a:t>
            </a:r>
          </a:p>
        </p:txBody>
      </p:sp>
      <p:sp>
        <p:nvSpPr>
          <p:cNvPr id="4099" name="Rectangle 3"/>
          <p:cNvSpPr>
            <a:spLocks noGrp="1" noChangeArrowheads="1"/>
          </p:cNvSpPr>
          <p:nvPr>
            <p:ph type="body" idx="1"/>
          </p:nvPr>
        </p:nvSpPr>
        <p:spPr/>
        <p:txBody>
          <a:bodyPr/>
          <a:lstStyle/>
          <a:p>
            <a:pPr eaLnBrk="1" hangingPunct="1">
              <a:lnSpc>
                <a:spcPct val="80000"/>
              </a:lnSpc>
              <a:spcAft>
                <a:spcPts val="600"/>
              </a:spcAft>
            </a:pPr>
            <a:r>
              <a:rPr lang="es-ES_tradnl" sz="1800" smtClean="0"/>
              <a:t>La conducta humana es observable y el rendimiento humanos es medible </a:t>
            </a:r>
          </a:p>
          <a:p>
            <a:pPr eaLnBrk="1" hangingPunct="1">
              <a:lnSpc>
                <a:spcPct val="80000"/>
              </a:lnSpc>
              <a:spcAft>
                <a:spcPts val="600"/>
              </a:spcAft>
            </a:pPr>
            <a:r>
              <a:rPr lang="es-ES_tradnl" sz="1800" smtClean="0"/>
              <a:t>El estudio de los Factores Humanos es el estudio de cómo los </a:t>
            </a:r>
            <a:br>
              <a:rPr lang="es-ES_tradnl" sz="1800" smtClean="0"/>
            </a:br>
            <a:r>
              <a:rPr lang="es-ES_tradnl" sz="1800" smtClean="0"/>
              <a:t>el rendimiento humano depende del diseño del sistema</a:t>
            </a:r>
          </a:p>
          <a:p>
            <a:pPr eaLnBrk="1" hangingPunct="1">
              <a:lnSpc>
                <a:spcPct val="80000"/>
              </a:lnSpc>
              <a:spcAft>
                <a:spcPts val="600"/>
              </a:spcAft>
            </a:pPr>
            <a:r>
              <a:rPr lang="es-ES_tradnl" sz="1800" smtClean="0"/>
              <a:t>Ingeniería de factores humanos </a:t>
            </a:r>
          </a:p>
          <a:p>
            <a:pPr lvl="1" eaLnBrk="1" hangingPunct="1">
              <a:lnSpc>
                <a:spcPct val="80000"/>
              </a:lnSpc>
              <a:spcAft>
                <a:spcPts val="600"/>
              </a:spcAft>
            </a:pPr>
            <a:r>
              <a:rPr lang="es-ES_tradnl" sz="1800" smtClean="0"/>
              <a:t>Hace uso de los conocimientos acumulados de los factores humanos </a:t>
            </a:r>
          </a:p>
          <a:p>
            <a:pPr lvl="1" eaLnBrk="1" hangingPunct="1">
              <a:lnSpc>
                <a:spcPct val="80000"/>
              </a:lnSpc>
              <a:spcAft>
                <a:spcPts val="600"/>
              </a:spcAft>
            </a:pPr>
            <a:r>
              <a:rPr lang="es-ES_tradnl" sz="1800" smtClean="0"/>
              <a:t>Aplicar diseño de ingeniería de procesos para desarrollar en forma efectiva y eficiente la interacción humano / sistema </a:t>
            </a:r>
          </a:p>
          <a:p>
            <a:pPr eaLnBrk="1" hangingPunct="1">
              <a:lnSpc>
                <a:spcPct val="80000"/>
              </a:lnSpc>
              <a:spcAft>
                <a:spcPts val="600"/>
              </a:spcAft>
            </a:pPr>
            <a:r>
              <a:rPr lang="es-ES_tradnl" sz="1800" smtClean="0"/>
              <a:t>Máximas: </a:t>
            </a:r>
          </a:p>
          <a:p>
            <a:pPr lvl="1" eaLnBrk="1" hangingPunct="1">
              <a:lnSpc>
                <a:spcPct val="80000"/>
              </a:lnSpc>
              <a:spcAft>
                <a:spcPts val="600"/>
              </a:spcAft>
            </a:pPr>
            <a:r>
              <a:rPr lang="es-ES_tradnl" sz="1800" smtClean="0"/>
              <a:t>El usuario debe tener que adaptarse lo menos posible a la interfaz</a:t>
            </a:r>
          </a:p>
          <a:p>
            <a:pPr lvl="1" eaLnBrk="1" hangingPunct="1">
              <a:lnSpc>
                <a:spcPct val="80000"/>
              </a:lnSpc>
              <a:spcAft>
                <a:spcPts val="600"/>
              </a:spcAft>
            </a:pPr>
            <a:r>
              <a:rPr lang="es-ES_tradnl" sz="1800" smtClean="0"/>
              <a:t>La interfaz debe ser diseñada para ser fácil y natural para aprender</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ES_tradnl" sz="2400" smtClean="0"/>
              <a:t>Fundamentos teóricos de la Usabilidad</a:t>
            </a:r>
          </a:p>
        </p:txBody>
      </p:sp>
      <p:sp>
        <p:nvSpPr>
          <p:cNvPr id="5123" name="Rectangle 3"/>
          <p:cNvSpPr>
            <a:spLocks noGrp="1" noChangeArrowheads="1"/>
          </p:cNvSpPr>
          <p:nvPr>
            <p:ph type="body" idx="1"/>
          </p:nvPr>
        </p:nvSpPr>
        <p:spPr/>
        <p:txBody>
          <a:bodyPr/>
          <a:lstStyle/>
          <a:p>
            <a:pPr eaLnBrk="1" hangingPunct="1">
              <a:lnSpc>
                <a:spcPct val="90000"/>
              </a:lnSpc>
              <a:spcAft>
                <a:spcPts val="600"/>
              </a:spcAft>
            </a:pPr>
            <a:r>
              <a:rPr lang="es-ES_tradnl" sz="2000" b="1" i="1" smtClean="0"/>
              <a:t>Para los usuarios, la interfaz es el sistema </a:t>
            </a:r>
          </a:p>
          <a:p>
            <a:pPr eaLnBrk="1" hangingPunct="1">
              <a:lnSpc>
                <a:spcPct val="90000"/>
              </a:lnSpc>
              <a:spcAft>
                <a:spcPts val="600"/>
              </a:spcAft>
            </a:pPr>
            <a:r>
              <a:rPr lang="es-ES_tradnl" sz="2000" b="1" i="1" smtClean="0"/>
              <a:t>Algunos de los componentes de la usabilidad</a:t>
            </a:r>
          </a:p>
          <a:p>
            <a:pPr lvl="1" eaLnBrk="1" hangingPunct="1">
              <a:lnSpc>
                <a:spcPct val="90000"/>
              </a:lnSpc>
              <a:spcAft>
                <a:spcPts val="600"/>
              </a:spcAft>
            </a:pPr>
            <a:r>
              <a:rPr lang="es-ES_tradnl" sz="2000" i="1" smtClean="0"/>
              <a:t>Facilidad de aprendizaje </a:t>
            </a:r>
          </a:p>
          <a:p>
            <a:pPr lvl="1" eaLnBrk="1" hangingPunct="1">
              <a:lnSpc>
                <a:spcPct val="90000"/>
              </a:lnSpc>
              <a:spcAft>
                <a:spcPts val="600"/>
              </a:spcAft>
            </a:pPr>
            <a:r>
              <a:rPr lang="es-ES_tradnl" sz="2000" i="1" smtClean="0"/>
              <a:t>Desempeño eficiente del usuario para realizar la tarea</a:t>
            </a:r>
          </a:p>
          <a:p>
            <a:pPr lvl="1" eaLnBrk="1" hangingPunct="1">
              <a:lnSpc>
                <a:spcPct val="90000"/>
              </a:lnSpc>
              <a:spcAft>
                <a:spcPts val="600"/>
              </a:spcAft>
            </a:pPr>
            <a:r>
              <a:rPr lang="es-ES_tradnl" sz="2000" i="1" smtClean="0"/>
              <a:t>Desempeño efectivo de las tareas del usuario </a:t>
            </a:r>
          </a:p>
          <a:p>
            <a:pPr lvl="1" eaLnBrk="1" hangingPunct="1">
              <a:lnSpc>
                <a:spcPct val="90000"/>
              </a:lnSpc>
              <a:spcAft>
                <a:spcPts val="600"/>
              </a:spcAft>
            </a:pPr>
            <a:r>
              <a:rPr lang="es-ES_tradnl" sz="2000" i="1" smtClean="0"/>
              <a:t>Satisfacción subjetiva de los usuarios </a:t>
            </a:r>
          </a:p>
          <a:p>
            <a:pPr lvl="1" eaLnBrk="1" hangingPunct="1">
              <a:lnSpc>
                <a:spcPct val="90000"/>
              </a:lnSpc>
              <a:spcAft>
                <a:spcPts val="600"/>
              </a:spcAft>
            </a:pPr>
            <a:r>
              <a:rPr lang="es-ES_tradnl" sz="2000" i="1" smtClean="0"/>
              <a:t>Retención del usuario a través del tiempo</a:t>
            </a:r>
          </a:p>
          <a:p>
            <a:pPr eaLnBrk="1" hangingPunct="1">
              <a:lnSpc>
                <a:spcPct val="90000"/>
              </a:lnSpc>
              <a:spcAft>
                <a:spcPts val="600"/>
              </a:spcAft>
            </a:pPr>
            <a:r>
              <a:rPr lang="es-ES_tradnl" sz="2000" b="1" i="1" smtClean="0"/>
              <a:t>La usabilidad es una característica medible de un sistema </a:t>
            </a:r>
          </a:p>
          <a:p>
            <a:pPr lvl="1" eaLnBrk="1" hangingPunct="1">
              <a:lnSpc>
                <a:spcPct val="90000"/>
              </a:lnSpc>
              <a:spcAft>
                <a:spcPts val="600"/>
              </a:spcAft>
            </a:pPr>
            <a:r>
              <a:rPr lang="es-ES_tradnl" sz="2000" b="1" i="1" smtClean="0">
                <a:solidFill>
                  <a:schemeClr val="accent2"/>
                </a:solidFill>
              </a:rPr>
              <a:t>Si se puede medir, la podemos mejorar</a:t>
            </a:r>
            <a:br>
              <a:rPr lang="es-ES_tradnl" sz="2000" b="1" i="1" smtClean="0">
                <a:solidFill>
                  <a:schemeClr val="accent2"/>
                </a:solidFill>
              </a:rPr>
            </a:br>
            <a:endParaRPr lang="es-ES_tradnl" sz="2000" b="1" i="1" smtClean="0">
              <a:solidFill>
                <a:schemeClr val="accent2"/>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ES_tradnl" smtClean="0"/>
              <a:t>¿ Por qué usabilidad ?</a:t>
            </a:r>
          </a:p>
        </p:txBody>
      </p:sp>
      <p:sp>
        <p:nvSpPr>
          <p:cNvPr id="6147" name="Rectangle 3"/>
          <p:cNvSpPr>
            <a:spLocks noGrp="1" noChangeArrowheads="1"/>
          </p:cNvSpPr>
          <p:nvPr>
            <p:ph type="body" idx="1"/>
          </p:nvPr>
        </p:nvSpPr>
        <p:spPr>
          <a:xfrm>
            <a:off x="468313" y="1628775"/>
            <a:ext cx="8229600" cy="4525963"/>
          </a:xfrm>
        </p:spPr>
        <p:txBody>
          <a:bodyPr/>
          <a:lstStyle/>
          <a:p>
            <a:pPr eaLnBrk="1" hangingPunct="1">
              <a:lnSpc>
                <a:spcPct val="80000"/>
              </a:lnSpc>
              <a:spcAft>
                <a:spcPts val="600"/>
              </a:spcAft>
            </a:pPr>
            <a:r>
              <a:rPr lang="es-ES_tradnl" b="1" smtClean="0"/>
              <a:t>Desde el punto de vista de los Costos</a:t>
            </a:r>
            <a:r>
              <a:rPr lang="es-ES_tradnl" smtClean="0"/>
              <a:t> </a:t>
            </a:r>
          </a:p>
          <a:p>
            <a:pPr lvl="1" eaLnBrk="1" hangingPunct="1">
              <a:lnSpc>
                <a:spcPct val="80000"/>
              </a:lnSpc>
              <a:spcAft>
                <a:spcPts val="600"/>
              </a:spcAft>
            </a:pPr>
            <a:r>
              <a:rPr lang="es-ES_tradnl" smtClean="0"/>
              <a:t>El costo inicial del sistema se paga una vez </a:t>
            </a:r>
          </a:p>
          <a:p>
            <a:pPr lvl="1" eaLnBrk="1" hangingPunct="1">
              <a:lnSpc>
                <a:spcPct val="80000"/>
              </a:lnSpc>
              <a:spcAft>
                <a:spcPts val="600"/>
              </a:spcAft>
            </a:pPr>
            <a:r>
              <a:rPr lang="es-ES_tradnl" smtClean="0"/>
              <a:t>Los costes de la pérdida de productividad y recuperación de errores se pagan cada la hora que el sistema se utiliza </a:t>
            </a:r>
          </a:p>
          <a:p>
            <a:pPr lvl="1" eaLnBrk="1" hangingPunct="1">
              <a:lnSpc>
                <a:spcPct val="80000"/>
              </a:lnSpc>
              <a:spcAft>
                <a:spcPts val="600"/>
              </a:spcAft>
            </a:pPr>
            <a:r>
              <a:rPr lang="es-ES_tradnl" smtClean="0"/>
              <a:t>Costo de la formación de usuarios y soporte al cliente puede hacer desaparecer a los beneficios </a:t>
            </a:r>
          </a:p>
          <a:p>
            <a:pPr eaLnBrk="1" hangingPunct="1">
              <a:lnSpc>
                <a:spcPct val="80000"/>
              </a:lnSpc>
              <a:spcAft>
                <a:spcPts val="600"/>
              </a:spcAft>
            </a:pPr>
            <a:r>
              <a:rPr lang="es-ES_tradnl" b="1" smtClean="0"/>
              <a:t>Desde el punto de vista de las fuerzas del mercado</a:t>
            </a:r>
            <a:r>
              <a:rPr lang="es-ES_tradnl" smtClean="0"/>
              <a:t> </a:t>
            </a:r>
          </a:p>
          <a:p>
            <a:pPr lvl="1" eaLnBrk="1" hangingPunct="1">
              <a:lnSpc>
                <a:spcPct val="80000"/>
              </a:lnSpc>
              <a:spcAft>
                <a:spcPts val="600"/>
              </a:spcAft>
            </a:pPr>
            <a:r>
              <a:rPr lang="es-ES_tradnl" smtClean="0"/>
              <a:t>Los usuarios se pasarán a la competencia con sistemas más fáciles de utilizar </a:t>
            </a:r>
          </a:p>
          <a:p>
            <a:pPr eaLnBrk="1" hangingPunct="1">
              <a:lnSpc>
                <a:spcPct val="80000"/>
              </a:lnSpc>
              <a:spcAft>
                <a:spcPts val="600"/>
              </a:spcAft>
            </a:pPr>
            <a:r>
              <a:rPr lang="es-ES_tradnl" b="1" smtClean="0"/>
              <a:t>Desde el punto de vista de la Ingeniería de Software </a:t>
            </a:r>
          </a:p>
          <a:p>
            <a:pPr lvl="1" eaLnBrk="1" hangingPunct="1">
              <a:lnSpc>
                <a:spcPct val="80000"/>
              </a:lnSpc>
              <a:spcAft>
                <a:spcPts val="600"/>
              </a:spcAft>
            </a:pPr>
            <a:r>
              <a:rPr lang="es-ES_tradnl" smtClean="0"/>
              <a:t>Tradicionalmente, las "cosas importantes" consistían en las funciones del sistema </a:t>
            </a:r>
          </a:p>
          <a:p>
            <a:pPr lvl="1" eaLnBrk="1" hangingPunct="1">
              <a:lnSpc>
                <a:spcPct val="80000"/>
              </a:lnSpc>
              <a:spcAft>
                <a:spcPts val="600"/>
              </a:spcAft>
            </a:pPr>
            <a:r>
              <a:rPr lang="es-ES_tradnl" smtClean="0"/>
              <a:t>La interfaz consume una parte cada vez mayor de los recursos de los proyectos </a:t>
            </a:r>
          </a:p>
          <a:p>
            <a:pPr lvl="1" eaLnBrk="1" hangingPunct="1">
              <a:lnSpc>
                <a:spcPct val="80000"/>
              </a:lnSpc>
              <a:spcAft>
                <a:spcPts val="600"/>
              </a:spcAft>
            </a:pPr>
            <a:r>
              <a:rPr lang="es-ES_tradnl" smtClean="0"/>
              <a:t>Proceso estructurado de diseño para la facilidad de uso es esencial para el sabio uso de los recursos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s-ES_tradnl" smtClean="0"/>
              <a:t>¿ Cómo se logra usabilidad ?</a:t>
            </a:r>
          </a:p>
        </p:txBody>
      </p:sp>
      <p:sp>
        <p:nvSpPr>
          <p:cNvPr id="7171" name="Rectangle 3"/>
          <p:cNvSpPr>
            <a:spLocks noGrp="1" noChangeArrowheads="1"/>
          </p:cNvSpPr>
          <p:nvPr>
            <p:ph type="body" idx="1"/>
          </p:nvPr>
        </p:nvSpPr>
        <p:spPr>
          <a:xfrm>
            <a:off x="468313" y="1628775"/>
            <a:ext cx="8229600" cy="4525963"/>
          </a:xfrm>
        </p:spPr>
        <p:txBody>
          <a:bodyPr/>
          <a:lstStyle/>
          <a:p>
            <a:pPr eaLnBrk="1" hangingPunct="1">
              <a:lnSpc>
                <a:spcPct val="90000"/>
              </a:lnSpc>
              <a:spcAft>
                <a:spcPts val="600"/>
              </a:spcAft>
            </a:pPr>
            <a:r>
              <a:rPr lang="es-ES_tradnl" sz="2400" smtClean="0"/>
              <a:t>Siguiendo un enfoque de ingeniería estructurado en el diseño de la interfaz</a:t>
            </a:r>
          </a:p>
          <a:p>
            <a:pPr eaLnBrk="1" hangingPunct="1">
              <a:lnSpc>
                <a:spcPct val="90000"/>
              </a:lnSpc>
              <a:spcAft>
                <a:spcPts val="600"/>
              </a:spcAft>
            </a:pPr>
            <a:r>
              <a:rPr lang="es-ES_tradnl" sz="2400" smtClean="0"/>
              <a:t>Diseñando para satisfacer las metas de usabilidad</a:t>
            </a:r>
          </a:p>
          <a:p>
            <a:pPr eaLnBrk="1" hangingPunct="1">
              <a:lnSpc>
                <a:spcPct val="90000"/>
              </a:lnSpc>
              <a:spcAft>
                <a:spcPts val="600"/>
              </a:spcAft>
            </a:pPr>
            <a:r>
              <a:rPr lang="es-ES_tradnl" sz="2400" smtClean="0"/>
              <a:t>Evaluando empíricamente la interfaz con respecto a las metas de usabilidad </a:t>
            </a:r>
          </a:p>
          <a:p>
            <a:pPr eaLnBrk="1" hangingPunct="1">
              <a:lnSpc>
                <a:spcPct val="90000"/>
              </a:lnSpc>
              <a:spcAft>
                <a:spcPts val="600"/>
              </a:spcAft>
            </a:pPr>
            <a:r>
              <a:rPr lang="es-ES_tradnl" sz="2400" smtClean="0"/>
              <a:t>Desarrollando Prototipo y refinándolo</a:t>
            </a:r>
          </a:p>
          <a:p>
            <a:pPr eaLnBrk="1" hangingPunct="1">
              <a:lnSpc>
                <a:spcPct val="90000"/>
              </a:lnSpc>
              <a:spcAft>
                <a:spcPts val="600"/>
              </a:spcAft>
            </a:pPr>
            <a:r>
              <a:rPr lang="es-ES_tradnl" sz="2400" smtClean="0"/>
              <a:t>Siguiendo principios de usabilidad y guías establecidos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5 Marcador de número de diapositiva"/>
          <p:cNvSpPr>
            <a:spLocks noGrp="1"/>
          </p:cNvSpPr>
          <p:nvPr>
            <p:ph type="sldNum" sz="quarter" idx="12"/>
          </p:nvPr>
        </p:nvSpPr>
        <p:spPr>
          <a:noFill/>
        </p:spPr>
        <p:txBody>
          <a:bodyPr/>
          <a:lstStyle/>
          <a:p>
            <a:fld id="{98DE99A6-BFA4-4BBF-82A1-E131FDED2AE9}" type="slidenum">
              <a:rPr lang="es-ES" smtClean="0">
                <a:latin typeface="Arial" pitchFamily="34" charset="0"/>
              </a:rPr>
              <a:pPr/>
              <a:t>4</a:t>
            </a:fld>
            <a:endParaRPr lang="es-ES" smtClean="0">
              <a:latin typeface="Arial" pitchFamily="34" charset="0"/>
            </a:endParaRPr>
          </a:p>
        </p:txBody>
      </p:sp>
      <p:sp>
        <p:nvSpPr>
          <p:cNvPr id="6147" name="Rectangle 2"/>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pic>
        <p:nvPicPr>
          <p:cNvPr id="6148" name="Picture 12"/>
          <p:cNvPicPr>
            <a:picLocks noChangeAspect="1" noChangeArrowheads="1"/>
          </p:cNvPicPr>
          <p:nvPr/>
        </p:nvPicPr>
        <p:blipFill>
          <a:blip r:embed="rId3" cstate="print"/>
          <a:srcRect/>
          <a:stretch>
            <a:fillRect/>
          </a:stretch>
        </p:blipFill>
        <p:spPr bwMode="auto">
          <a:xfrm>
            <a:off x="4648200" y="3352800"/>
            <a:ext cx="3686175" cy="3324225"/>
          </a:xfrm>
          <a:prstGeom prst="rect">
            <a:avLst/>
          </a:prstGeom>
          <a:noFill/>
          <a:ln w="9525">
            <a:noFill/>
            <a:miter lim="800000"/>
            <a:headEnd/>
            <a:tailEnd/>
          </a:ln>
        </p:spPr>
      </p:pic>
      <p:pic>
        <p:nvPicPr>
          <p:cNvPr id="78882" name="Picture 34" descr="panal_modificado"/>
          <p:cNvPicPr>
            <a:picLocks noChangeAspect="1" noChangeArrowheads="1"/>
          </p:cNvPicPr>
          <p:nvPr/>
        </p:nvPicPr>
        <p:blipFill>
          <a:blip r:embed="rId4" cstate="print"/>
          <a:srcRect/>
          <a:stretch>
            <a:fillRect/>
          </a:stretch>
        </p:blipFill>
        <p:spPr bwMode="auto">
          <a:xfrm>
            <a:off x="4616450" y="3324225"/>
            <a:ext cx="3733800" cy="3365500"/>
          </a:xfrm>
          <a:prstGeom prst="rect">
            <a:avLst/>
          </a:prstGeom>
          <a:noFill/>
          <a:ln w="9525">
            <a:noFill/>
            <a:miter lim="800000"/>
            <a:headEnd/>
            <a:tailEnd/>
          </a:ln>
        </p:spPr>
      </p:pic>
      <p:sp>
        <p:nvSpPr>
          <p:cNvPr id="6150" name="Rectangle 3"/>
          <p:cNvSpPr>
            <a:spLocks noGrp="1" noChangeArrowheads="1"/>
          </p:cNvSpPr>
          <p:nvPr>
            <p:ph type="body" idx="1"/>
          </p:nvPr>
        </p:nvSpPr>
        <p:spPr>
          <a:xfrm>
            <a:off x="990600" y="1752600"/>
            <a:ext cx="7924800" cy="4343400"/>
          </a:xfrm>
        </p:spPr>
        <p:txBody>
          <a:bodyPr/>
          <a:lstStyle/>
          <a:p>
            <a:pPr eaLnBrk="1" hangingPunct="1"/>
            <a:r>
              <a:rPr lang="es-ES" smtClean="0"/>
              <a:t>El panal de Morville, modificado por </a:t>
            </a:r>
            <a:r>
              <a:rPr lang="es-ES" b="1" smtClean="0"/>
              <a:t>James Melzer</a:t>
            </a:r>
          </a:p>
          <a:p>
            <a:pPr lvl="1" eaLnBrk="1" hangingPunct="1"/>
            <a:r>
              <a:rPr lang="es-ES" smtClean="0"/>
              <a:t>Utilidad: ¿responde a la necesidad del usuario?</a:t>
            </a:r>
          </a:p>
          <a:p>
            <a:pPr lvl="1" eaLnBrk="1" hangingPunct="1"/>
            <a:r>
              <a:rPr lang="es-ES" smtClean="0"/>
              <a:t>Disponibilidad: ¿el usuario</a:t>
            </a:r>
            <a:br>
              <a:rPr lang="es-ES" smtClean="0"/>
            </a:br>
            <a:r>
              <a:rPr lang="es-ES" smtClean="0"/>
              <a:t>llega a lo que necesita?</a:t>
            </a:r>
          </a:p>
          <a:p>
            <a:pPr lvl="1" eaLnBrk="1" hangingPunct="1"/>
            <a:r>
              <a:rPr lang="es-ES" smtClean="0"/>
              <a:t>Valor: el resultado final</a:t>
            </a:r>
            <a:br>
              <a:rPr lang="es-ES" smtClean="0"/>
            </a:br>
            <a:r>
              <a:rPr lang="es-ES" smtClean="0"/>
              <a:t>de la experiencia</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78882"/>
                                        </p:tgtEl>
                                        <p:attrNameLst>
                                          <p:attrName>style.visibility</p:attrName>
                                        </p:attrNameLst>
                                      </p:cBhvr>
                                      <p:to>
                                        <p:strVal val="visible"/>
                                      </p:to>
                                    </p:set>
                                    <p:animEffect transition="in" filter="box(in)">
                                      <p:cBhvr>
                                        <p:cTn id="7" dur="500"/>
                                        <p:tgtEl>
                                          <p:spTgt spid="788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8313" y="0"/>
            <a:ext cx="8229600" cy="836613"/>
          </a:xfrm>
        </p:spPr>
        <p:txBody>
          <a:bodyPr/>
          <a:lstStyle/>
          <a:p>
            <a:pPr eaLnBrk="1" hangingPunct="1"/>
            <a:r>
              <a:rPr lang="es-ES_tradnl" smtClean="0"/>
              <a:t>Especificaciones de  usabilidad </a:t>
            </a:r>
          </a:p>
        </p:txBody>
      </p:sp>
      <p:sp>
        <p:nvSpPr>
          <p:cNvPr id="8195" name="Rectangle 3"/>
          <p:cNvSpPr>
            <a:spLocks noGrp="1" noChangeArrowheads="1"/>
          </p:cNvSpPr>
          <p:nvPr>
            <p:ph type="body" idx="1"/>
          </p:nvPr>
        </p:nvSpPr>
        <p:spPr>
          <a:xfrm>
            <a:off x="468313" y="1196975"/>
            <a:ext cx="8229600" cy="4237038"/>
          </a:xfrm>
        </p:spPr>
        <p:txBody>
          <a:bodyPr/>
          <a:lstStyle/>
          <a:p>
            <a:pPr eaLnBrk="1" hangingPunct="1">
              <a:lnSpc>
                <a:spcPct val="80000"/>
              </a:lnSpc>
              <a:spcAft>
                <a:spcPts val="600"/>
              </a:spcAft>
            </a:pPr>
            <a:r>
              <a:rPr lang="es-ES_tradnl" sz="1800" smtClean="0"/>
              <a:t>Una especificación de usabilidad es una meta claramente definida y cuantificable para algún atributo de valor </a:t>
            </a:r>
          </a:p>
          <a:p>
            <a:pPr eaLnBrk="1" hangingPunct="1">
              <a:lnSpc>
                <a:spcPct val="80000"/>
              </a:lnSpc>
              <a:spcAft>
                <a:spcPts val="600"/>
              </a:spcAft>
            </a:pPr>
            <a:r>
              <a:rPr lang="es-ES_tradnl" sz="1800" smtClean="0"/>
              <a:t>¿Cómo medir la usabilidad? </a:t>
            </a:r>
          </a:p>
          <a:p>
            <a:pPr lvl="1" eaLnBrk="1" hangingPunct="1">
              <a:lnSpc>
                <a:spcPct val="80000"/>
              </a:lnSpc>
              <a:spcAft>
                <a:spcPts val="600"/>
              </a:spcAft>
            </a:pPr>
            <a:r>
              <a:rPr lang="es-ES_tradnl" sz="1800" smtClean="0"/>
              <a:t>Desarrollar tareas de benchmark representativas </a:t>
            </a:r>
          </a:p>
          <a:p>
            <a:pPr lvl="1" eaLnBrk="1" hangingPunct="1">
              <a:lnSpc>
                <a:spcPct val="80000"/>
              </a:lnSpc>
              <a:spcAft>
                <a:spcPts val="600"/>
              </a:spcAft>
            </a:pPr>
            <a:r>
              <a:rPr lang="es-ES_tradnl" sz="1800" smtClean="0"/>
              <a:t>Identificar lo que se medirá para cada atributo de valo</a:t>
            </a:r>
          </a:p>
          <a:p>
            <a:pPr lvl="1" eaLnBrk="1" hangingPunct="1">
              <a:lnSpc>
                <a:spcPct val="80000"/>
              </a:lnSpc>
              <a:spcAft>
                <a:spcPts val="600"/>
              </a:spcAft>
            </a:pPr>
            <a:r>
              <a:rPr lang="es-ES_tradnl" sz="1800" smtClean="0"/>
              <a:t>Desarrollar los objetivos para las medidas </a:t>
            </a:r>
          </a:p>
          <a:p>
            <a:pPr eaLnBrk="1" hangingPunct="1">
              <a:lnSpc>
                <a:spcPct val="80000"/>
              </a:lnSpc>
              <a:spcAft>
                <a:spcPts val="600"/>
              </a:spcAft>
            </a:pPr>
            <a:r>
              <a:rPr lang="es-ES_tradnl" sz="1800" smtClean="0"/>
              <a:t> Ejemplos: </a:t>
            </a:r>
          </a:p>
          <a:p>
            <a:pPr lvl="1" eaLnBrk="1" hangingPunct="1">
              <a:lnSpc>
                <a:spcPct val="80000"/>
              </a:lnSpc>
              <a:spcAft>
                <a:spcPts val="600"/>
              </a:spcAft>
            </a:pPr>
            <a:r>
              <a:rPr lang="es-ES_tradnl" sz="1800" smtClean="0"/>
              <a:t> No es una especificación “El sistema debería ser fácil de usar" </a:t>
            </a:r>
          </a:p>
          <a:p>
            <a:pPr lvl="2" eaLnBrk="1" hangingPunct="1">
              <a:lnSpc>
                <a:spcPct val="80000"/>
              </a:lnSpc>
              <a:spcAft>
                <a:spcPts val="600"/>
              </a:spcAft>
            </a:pPr>
            <a:r>
              <a:rPr lang="es-ES_tradnl" sz="1800" smtClean="0"/>
              <a:t>Identifica el objetivo, pero no está claramente definido o no es medible</a:t>
            </a:r>
          </a:p>
          <a:p>
            <a:pPr lvl="1" eaLnBrk="1" hangingPunct="1">
              <a:lnSpc>
                <a:spcPct val="80000"/>
              </a:lnSpc>
              <a:spcAft>
                <a:spcPts val="600"/>
              </a:spcAft>
            </a:pPr>
            <a:r>
              <a:rPr lang="es-ES_tradnl" sz="1800" smtClean="0"/>
              <a:t>Una especificación aceptable </a:t>
            </a:r>
          </a:p>
          <a:p>
            <a:pPr lvl="2" eaLnBrk="1" hangingPunct="1">
              <a:lnSpc>
                <a:spcPct val="80000"/>
              </a:lnSpc>
              <a:spcAft>
                <a:spcPts val="600"/>
              </a:spcAft>
            </a:pPr>
            <a:r>
              <a:rPr lang="es-ES_tradnl" sz="1800" smtClean="0"/>
              <a:t>“Las respuestas del usuario a la facilidad de uso en las preguntas del cuestionario, deben promediar al menos 4 en una escala de 1 a 5 "  es una especificación !</a:t>
            </a:r>
          </a:p>
          <a:p>
            <a:pPr lvl="1" eaLnBrk="1" hangingPunct="1">
              <a:lnSpc>
                <a:spcPct val="80000"/>
              </a:lnSpc>
              <a:spcAft>
                <a:spcPts val="600"/>
              </a:spcAft>
            </a:pPr>
            <a:r>
              <a:rPr lang="es-ES_tradnl" sz="1800" smtClean="0"/>
              <a:t>El cuestionario es parte de la especificación</a:t>
            </a:r>
          </a:p>
          <a:p>
            <a:pPr lvl="1" eaLnBrk="1" hangingPunct="1">
              <a:lnSpc>
                <a:spcPct val="80000"/>
              </a:lnSpc>
              <a:spcAft>
                <a:spcPts val="600"/>
              </a:spcAft>
            </a:pPr>
            <a:r>
              <a:rPr lang="es-ES_tradnl" sz="1800" smtClean="0"/>
              <a:t>Definir las preguntas según los objetivos de la usabilidad</a:t>
            </a:r>
            <a:br>
              <a:rPr lang="es-ES_tradnl" sz="1800" smtClean="0"/>
            </a:br>
            <a:endParaRPr lang="es-ES_tradnl" sz="1800" smtClean="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s-ES_tradnl" sz="2400" smtClean="0"/>
              <a:t>Desarrollo de la interfaz: un proceso en dos etapas</a:t>
            </a:r>
          </a:p>
        </p:txBody>
      </p:sp>
      <p:sp>
        <p:nvSpPr>
          <p:cNvPr id="9219" name="Rectangle 3"/>
          <p:cNvSpPr>
            <a:spLocks noGrp="1" noChangeArrowheads="1"/>
          </p:cNvSpPr>
          <p:nvPr>
            <p:ph type="body" idx="1"/>
          </p:nvPr>
        </p:nvSpPr>
        <p:spPr>
          <a:xfrm>
            <a:off x="395288" y="1628775"/>
            <a:ext cx="8229600" cy="4525963"/>
          </a:xfrm>
        </p:spPr>
        <p:txBody>
          <a:bodyPr/>
          <a:lstStyle/>
          <a:p>
            <a:pPr eaLnBrk="1" hangingPunct="1">
              <a:lnSpc>
                <a:spcPct val="80000"/>
              </a:lnSpc>
              <a:spcAft>
                <a:spcPts val="600"/>
              </a:spcAft>
            </a:pPr>
            <a:r>
              <a:rPr lang="es-ES_tradnl" sz="1400" b="1" smtClean="0"/>
              <a:t>Primera parte: El componente de interacción </a:t>
            </a:r>
          </a:p>
          <a:p>
            <a:pPr lvl="1" eaLnBrk="1" hangingPunct="1">
              <a:lnSpc>
                <a:spcPct val="80000"/>
              </a:lnSpc>
              <a:spcAft>
                <a:spcPts val="600"/>
              </a:spcAft>
            </a:pPr>
            <a:r>
              <a:rPr lang="es-ES_tradnl" sz="1400" smtClean="0"/>
              <a:t>Look and feel del sistema</a:t>
            </a:r>
          </a:p>
          <a:p>
            <a:pPr lvl="1" eaLnBrk="1" hangingPunct="1">
              <a:lnSpc>
                <a:spcPct val="80000"/>
              </a:lnSpc>
              <a:spcAft>
                <a:spcPts val="600"/>
              </a:spcAft>
            </a:pPr>
            <a:r>
              <a:rPr lang="es-ES_tradnl" sz="1400" smtClean="0"/>
              <a:t>El desarrollo se produce en el dominio de la conducta </a:t>
            </a:r>
          </a:p>
          <a:p>
            <a:pPr eaLnBrk="1" hangingPunct="1">
              <a:lnSpc>
                <a:spcPct val="80000"/>
              </a:lnSpc>
              <a:spcAft>
                <a:spcPts val="600"/>
              </a:spcAft>
            </a:pPr>
            <a:r>
              <a:rPr lang="es-ES_tradnl" sz="1400" b="1" smtClean="0"/>
              <a:t>Segunda parte: software de interfaz</a:t>
            </a:r>
            <a:r>
              <a:rPr lang="es-ES_tradnl" sz="1400" smtClean="0"/>
              <a:t> </a:t>
            </a:r>
          </a:p>
          <a:p>
            <a:pPr lvl="1" eaLnBrk="1" hangingPunct="1">
              <a:lnSpc>
                <a:spcPct val="80000"/>
              </a:lnSpc>
              <a:spcAft>
                <a:spcPts val="600"/>
              </a:spcAft>
            </a:pPr>
            <a:r>
              <a:rPr lang="es-ES_tradnl" sz="1400" smtClean="0"/>
              <a:t>¿Cómo se instancia el look and feel en el software? </a:t>
            </a:r>
          </a:p>
          <a:p>
            <a:pPr lvl="1" eaLnBrk="1" hangingPunct="1">
              <a:lnSpc>
                <a:spcPct val="80000"/>
              </a:lnSpc>
              <a:spcAft>
                <a:spcPts val="600"/>
              </a:spcAft>
            </a:pPr>
            <a:r>
              <a:rPr lang="es-ES_tradnl" sz="1400" smtClean="0"/>
              <a:t>El desarrollo se produce en el dominio de construcción </a:t>
            </a:r>
          </a:p>
          <a:p>
            <a:pPr eaLnBrk="1" hangingPunct="1">
              <a:lnSpc>
                <a:spcPct val="80000"/>
              </a:lnSpc>
              <a:spcAft>
                <a:spcPts val="600"/>
              </a:spcAft>
            </a:pPr>
            <a:r>
              <a:rPr lang="es-ES_tradnl" sz="1400" b="1" smtClean="0"/>
              <a:t> Ambas partes interactúan </a:t>
            </a:r>
          </a:p>
          <a:p>
            <a:pPr lvl="1" eaLnBrk="1" hangingPunct="1">
              <a:lnSpc>
                <a:spcPct val="80000"/>
              </a:lnSpc>
              <a:spcAft>
                <a:spcPts val="600"/>
              </a:spcAft>
            </a:pPr>
            <a:r>
              <a:rPr lang="es-ES_tradnl" sz="1400" smtClean="0"/>
              <a:t>El conflicto inherente: mejor para el usuario puede ser más difícil para el programador </a:t>
            </a:r>
          </a:p>
          <a:p>
            <a:pPr lvl="1" eaLnBrk="1" hangingPunct="1">
              <a:lnSpc>
                <a:spcPct val="80000"/>
              </a:lnSpc>
              <a:spcAft>
                <a:spcPts val="600"/>
              </a:spcAft>
            </a:pPr>
            <a:r>
              <a:rPr lang="es-ES_tradnl" sz="1400" smtClean="0"/>
              <a:t>Las herramientas disponibles limitan las capacidades de la componente de interacción </a:t>
            </a:r>
          </a:p>
          <a:p>
            <a:pPr lvl="1" eaLnBrk="1" hangingPunct="1">
              <a:lnSpc>
                <a:spcPct val="80000"/>
              </a:lnSpc>
              <a:spcAft>
                <a:spcPts val="600"/>
              </a:spcAft>
            </a:pPr>
            <a:r>
              <a:rPr lang="es-ES_tradnl" sz="1400" smtClean="0"/>
              <a:t>El mejor toolkit no puede rescatar a un mal diseño! </a:t>
            </a:r>
          </a:p>
          <a:p>
            <a:pPr eaLnBrk="1" hangingPunct="1">
              <a:lnSpc>
                <a:spcPct val="80000"/>
              </a:lnSpc>
              <a:spcAft>
                <a:spcPts val="600"/>
              </a:spcAft>
            </a:pPr>
            <a:r>
              <a:rPr lang="es-ES_tradnl" sz="1400" b="1" smtClean="0"/>
              <a:t>En el diseño deben participar </a:t>
            </a:r>
          </a:p>
          <a:p>
            <a:pPr lvl="1" eaLnBrk="1" hangingPunct="1">
              <a:lnSpc>
                <a:spcPct val="80000"/>
              </a:lnSpc>
              <a:spcAft>
                <a:spcPts val="600"/>
              </a:spcAft>
            </a:pPr>
            <a:r>
              <a:rPr lang="es-ES_tradnl" sz="1400" smtClean="0"/>
              <a:t>Desarrollador de interacción con el usuario </a:t>
            </a:r>
          </a:p>
          <a:p>
            <a:pPr lvl="1" eaLnBrk="1" hangingPunct="1">
              <a:lnSpc>
                <a:spcPct val="80000"/>
              </a:lnSpc>
              <a:spcAft>
                <a:spcPts val="600"/>
              </a:spcAft>
            </a:pPr>
            <a:r>
              <a:rPr lang="es-ES_tradnl" sz="1400" smtClean="0"/>
              <a:t>El desarrollador de software de interfaz de </a:t>
            </a:r>
          </a:p>
          <a:p>
            <a:pPr lvl="1" eaLnBrk="1" hangingPunct="1">
              <a:lnSpc>
                <a:spcPct val="80000"/>
              </a:lnSpc>
              <a:spcAft>
                <a:spcPts val="600"/>
              </a:spcAft>
            </a:pPr>
            <a:r>
              <a:rPr lang="es-ES_tradnl" sz="1400" smtClean="0"/>
              <a:t>Experto dominio del problema </a:t>
            </a:r>
          </a:p>
          <a:p>
            <a:pPr lvl="1" eaLnBrk="1" hangingPunct="1">
              <a:lnSpc>
                <a:spcPct val="80000"/>
              </a:lnSpc>
              <a:spcAft>
                <a:spcPts val="600"/>
              </a:spcAft>
            </a:pPr>
            <a:r>
              <a:rPr lang="es-ES_tradnl" sz="1400" smtClean="0"/>
              <a:t>Experto técnico</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ES_tradnl" smtClean="0"/>
              <a:t>Estándares y Directrices</a:t>
            </a:r>
          </a:p>
        </p:txBody>
      </p:sp>
      <p:sp>
        <p:nvSpPr>
          <p:cNvPr id="10243" name="Rectangle 3"/>
          <p:cNvSpPr>
            <a:spLocks noGrp="1" noChangeArrowheads="1"/>
          </p:cNvSpPr>
          <p:nvPr>
            <p:ph type="body" idx="1"/>
          </p:nvPr>
        </p:nvSpPr>
        <p:spPr>
          <a:xfrm>
            <a:off x="468313" y="981075"/>
            <a:ext cx="8496300" cy="4968875"/>
          </a:xfrm>
        </p:spPr>
        <p:txBody>
          <a:bodyPr/>
          <a:lstStyle/>
          <a:p>
            <a:pPr eaLnBrk="1" hangingPunct="1">
              <a:lnSpc>
                <a:spcPct val="80000"/>
              </a:lnSpc>
              <a:spcAft>
                <a:spcPts val="600"/>
              </a:spcAft>
            </a:pPr>
            <a:r>
              <a:rPr lang="es-ES_tradnl" b="1" smtClean="0"/>
              <a:t>Normas de interacción con el usuario </a:t>
            </a:r>
          </a:p>
          <a:p>
            <a:pPr lvl="1" eaLnBrk="1" hangingPunct="1">
              <a:lnSpc>
                <a:spcPct val="80000"/>
              </a:lnSpc>
              <a:spcAft>
                <a:spcPts val="300"/>
              </a:spcAft>
            </a:pPr>
            <a:r>
              <a:rPr lang="es-ES_tradnl" smtClean="0"/>
              <a:t> ISO 9241 - norma internacional de diseño de usuario (ver “bluffer’s guide" en </a:t>
            </a:r>
            <a:br>
              <a:rPr lang="es-ES_tradnl" smtClean="0"/>
            </a:br>
            <a:r>
              <a:rPr lang="es-ES_tradnl" smtClean="0"/>
              <a:t>http://www.userfocus.co.uk/articles/ISO9241.html) </a:t>
            </a:r>
          </a:p>
          <a:p>
            <a:pPr lvl="1" eaLnBrk="1" hangingPunct="1">
              <a:lnSpc>
                <a:spcPct val="80000"/>
              </a:lnSpc>
              <a:spcAft>
                <a:spcPts val="300"/>
              </a:spcAft>
            </a:pPr>
            <a:r>
              <a:rPr lang="es-ES_tradnl" smtClean="0"/>
              <a:t>Secc. 508 de la Ley de Rehabilitación de 1973 - Norma para el acceso a discapacitados </a:t>
            </a:r>
          </a:p>
          <a:p>
            <a:pPr lvl="1" eaLnBrk="1" hangingPunct="1">
              <a:lnSpc>
                <a:spcPct val="80000"/>
              </a:lnSpc>
              <a:spcAft>
                <a:spcPts val="300"/>
              </a:spcAft>
            </a:pPr>
            <a:r>
              <a:rPr lang="es-ES_tradnl" smtClean="0"/>
              <a:t>Los estándares necesitan ser interpretados para ser útiles l </a:t>
            </a:r>
          </a:p>
          <a:p>
            <a:pPr eaLnBrk="1" hangingPunct="1">
              <a:lnSpc>
                <a:spcPct val="80000"/>
              </a:lnSpc>
              <a:spcAft>
                <a:spcPts val="600"/>
              </a:spcAft>
            </a:pPr>
            <a:r>
              <a:rPr lang="es-ES_tradnl" b="1" smtClean="0"/>
              <a:t>Guías de diseño de interacción de dominio público </a:t>
            </a:r>
          </a:p>
          <a:p>
            <a:pPr lvl="1" eaLnBrk="1" hangingPunct="1">
              <a:lnSpc>
                <a:spcPct val="80000"/>
              </a:lnSpc>
              <a:spcAft>
                <a:spcPts val="300"/>
              </a:spcAft>
            </a:pPr>
            <a:r>
              <a:rPr lang="es-ES_tradnl" smtClean="0"/>
              <a:t>Publicado en los libros e informes </a:t>
            </a:r>
          </a:p>
          <a:p>
            <a:pPr lvl="1" eaLnBrk="1" hangingPunct="1">
              <a:lnSpc>
                <a:spcPct val="80000"/>
              </a:lnSpc>
              <a:spcAft>
                <a:spcPts val="300"/>
              </a:spcAft>
            </a:pPr>
            <a:r>
              <a:rPr lang="es-ES_tradnl" smtClean="0"/>
              <a:t>La aplicación a situaciones concretas requiere de sentido común </a:t>
            </a:r>
          </a:p>
          <a:p>
            <a:pPr eaLnBrk="1" hangingPunct="1">
              <a:lnSpc>
                <a:spcPct val="80000"/>
              </a:lnSpc>
              <a:spcAft>
                <a:spcPts val="600"/>
              </a:spcAft>
            </a:pPr>
            <a:r>
              <a:rPr lang="es-ES_tradnl" b="1" smtClean="0"/>
              <a:t>Guías de estilo comerciales</a:t>
            </a:r>
          </a:p>
          <a:p>
            <a:pPr lvl="1" eaLnBrk="1" hangingPunct="1">
              <a:lnSpc>
                <a:spcPct val="80000"/>
              </a:lnSpc>
              <a:spcAft>
                <a:spcPts val="300"/>
              </a:spcAft>
            </a:pPr>
            <a:r>
              <a:rPr lang="es-ES_tradnl" smtClean="0"/>
              <a:t>Descripción de los estilos de interacción o los objetos </a:t>
            </a:r>
          </a:p>
          <a:p>
            <a:pPr lvl="1" eaLnBrk="1" hangingPunct="1">
              <a:lnSpc>
                <a:spcPct val="80000"/>
              </a:lnSpc>
              <a:spcAft>
                <a:spcPts val="300"/>
              </a:spcAft>
            </a:pPr>
            <a:r>
              <a:rPr lang="es-ES_tradnl" smtClean="0"/>
              <a:t>Orientación sobre cuándo o cómo usarlos </a:t>
            </a:r>
          </a:p>
          <a:p>
            <a:pPr lvl="1" eaLnBrk="1" hangingPunct="1">
              <a:lnSpc>
                <a:spcPct val="80000"/>
              </a:lnSpc>
              <a:spcAft>
                <a:spcPts val="300"/>
              </a:spcAft>
            </a:pPr>
            <a:r>
              <a:rPr lang="es-ES_tradnl" smtClean="0"/>
              <a:t>Puede incluir ilustraciones, plantillas de plantalla, etc.</a:t>
            </a:r>
          </a:p>
          <a:p>
            <a:pPr eaLnBrk="1" hangingPunct="1">
              <a:lnSpc>
                <a:spcPct val="80000"/>
              </a:lnSpc>
              <a:spcAft>
                <a:spcPts val="600"/>
              </a:spcAft>
            </a:pPr>
            <a:r>
              <a:rPr lang="es-ES_tradnl" b="1" smtClean="0"/>
              <a:t>Guías de estilo personalizadas </a:t>
            </a:r>
          </a:p>
          <a:p>
            <a:pPr lvl="1" eaLnBrk="1" hangingPunct="1">
              <a:lnSpc>
                <a:spcPct val="80000"/>
              </a:lnSpc>
              <a:spcAft>
                <a:spcPts val="300"/>
              </a:spcAft>
            </a:pPr>
            <a:r>
              <a:rPr lang="es-ES_tradnl" smtClean="0"/>
              <a:t>Empresa o proyecto </a:t>
            </a:r>
          </a:p>
          <a:p>
            <a:pPr lvl="1" eaLnBrk="1" hangingPunct="1">
              <a:lnSpc>
                <a:spcPct val="80000"/>
              </a:lnSpc>
              <a:spcAft>
                <a:spcPts val="300"/>
              </a:spcAft>
            </a:pPr>
            <a:r>
              <a:rPr lang="es-ES_tradnl" smtClean="0"/>
              <a:t>Cada proyecto debe tener al menos una guía de estilo simple </a:t>
            </a:r>
          </a:p>
          <a:p>
            <a:pPr lvl="1" eaLnBrk="1" hangingPunct="1">
              <a:lnSpc>
                <a:spcPct val="80000"/>
              </a:lnSpc>
              <a:spcAft>
                <a:spcPts val="300"/>
              </a:spcAft>
            </a:pPr>
            <a:r>
              <a:rPr lang="es-ES_tradnl" smtClean="0"/>
              <a:t>Evita las incoherencias, reconstrucción constante de las decisiones </a:t>
            </a:r>
          </a:p>
          <a:p>
            <a:pPr lvl="1" eaLnBrk="1" hangingPunct="1">
              <a:lnSpc>
                <a:spcPct val="80000"/>
              </a:lnSpc>
              <a:spcAft>
                <a:spcPts val="300"/>
              </a:spcAft>
            </a:pPr>
            <a:r>
              <a:rPr lang="es-ES_tradnl" smtClean="0"/>
              <a:t>Unas cuantas reglas sencillas puede ser suficiente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ES_tradnl" smtClean="0"/>
              <a:t>Estándares: pros y contras</a:t>
            </a:r>
          </a:p>
        </p:txBody>
      </p:sp>
      <p:sp>
        <p:nvSpPr>
          <p:cNvPr id="11267" name="Rectangle 3"/>
          <p:cNvSpPr>
            <a:spLocks noGrp="1" noChangeArrowheads="1"/>
          </p:cNvSpPr>
          <p:nvPr>
            <p:ph type="body" idx="1"/>
          </p:nvPr>
        </p:nvSpPr>
        <p:spPr>
          <a:xfrm>
            <a:off x="395288" y="1196975"/>
            <a:ext cx="8496300" cy="4968875"/>
          </a:xfrm>
        </p:spPr>
        <p:txBody>
          <a:bodyPr/>
          <a:lstStyle/>
          <a:p>
            <a:pPr eaLnBrk="1" hangingPunct="1">
              <a:lnSpc>
                <a:spcPct val="90000"/>
              </a:lnSpc>
              <a:spcAft>
                <a:spcPts val="600"/>
              </a:spcAft>
            </a:pPr>
            <a:r>
              <a:rPr lang="es-ES_tradnl" sz="2000" smtClean="0"/>
              <a:t>Pros </a:t>
            </a:r>
          </a:p>
          <a:p>
            <a:pPr lvl="1" eaLnBrk="1" hangingPunct="1">
              <a:lnSpc>
                <a:spcPct val="90000"/>
              </a:lnSpc>
              <a:spcAft>
                <a:spcPts val="600"/>
              </a:spcAft>
            </a:pPr>
            <a:r>
              <a:rPr lang="es-ES_tradnl" sz="2000" smtClean="0"/>
              <a:t>Promover la facilidad de aprendizaje y el uso</a:t>
            </a:r>
          </a:p>
          <a:p>
            <a:pPr lvl="1" eaLnBrk="1" hangingPunct="1">
              <a:lnSpc>
                <a:spcPct val="90000"/>
              </a:lnSpc>
              <a:spcAft>
                <a:spcPts val="600"/>
              </a:spcAft>
            </a:pPr>
            <a:r>
              <a:rPr lang="es-ES_tradnl" sz="2000" smtClean="0"/>
              <a:t>Ayudar en la adquisición, desarrollo, evaluación</a:t>
            </a:r>
          </a:p>
          <a:p>
            <a:pPr lvl="1" eaLnBrk="1" hangingPunct="1">
              <a:lnSpc>
                <a:spcPct val="90000"/>
              </a:lnSpc>
              <a:spcAft>
                <a:spcPts val="600"/>
              </a:spcAft>
            </a:pPr>
            <a:r>
              <a:rPr lang="es-ES_tradnl" sz="2000" smtClean="0"/>
              <a:t>Facilitar la reutilización </a:t>
            </a:r>
          </a:p>
          <a:p>
            <a:pPr eaLnBrk="1" hangingPunct="1">
              <a:lnSpc>
                <a:spcPct val="90000"/>
              </a:lnSpc>
              <a:spcAft>
                <a:spcPts val="600"/>
              </a:spcAft>
            </a:pPr>
            <a:r>
              <a:rPr lang="es-ES_tradnl" sz="2000" smtClean="0"/>
              <a:t>Contras </a:t>
            </a:r>
          </a:p>
          <a:p>
            <a:pPr lvl="1" eaLnBrk="1" hangingPunct="1">
              <a:lnSpc>
                <a:spcPct val="90000"/>
              </a:lnSpc>
              <a:spcAft>
                <a:spcPts val="600"/>
              </a:spcAft>
            </a:pPr>
            <a:r>
              <a:rPr lang="es-ES_tradnl" sz="2000" smtClean="0"/>
              <a:t>Normas tienden a inhibir la innovación </a:t>
            </a:r>
          </a:p>
          <a:p>
            <a:pPr lvl="1" eaLnBrk="1" hangingPunct="1">
              <a:lnSpc>
                <a:spcPct val="90000"/>
              </a:lnSpc>
              <a:spcAft>
                <a:spcPts val="600"/>
              </a:spcAft>
            </a:pPr>
            <a:r>
              <a:rPr lang="es-ES_tradnl" sz="2000" smtClean="0"/>
              <a:t>Las normas limitan la capacidad de personalizar</a:t>
            </a:r>
          </a:p>
          <a:p>
            <a:pPr lvl="1" eaLnBrk="1" hangingPunct="1">
              <a:lnSpc>
                <a:spcPct val="90000"/>
              </a:lnSpc>
              <a:spcAft>
                <a:spcPts val="600"/>
              </a:spcAft>
            </a:pPr>
            <a:r>
              <a:rPr lang="es-ES_tradnl" sz="2000" smtClean="0"/>
              <a:t>Los diseñadores pueden sustituir pruebas de usabilidad empíricas rigurosas por la conformidad con las guías de estilo</a:t>
            </a:r>
            <a:br>
              <a:rPr lang="es-ES_tradnl" sz="2000" smtClean="0"/>
            </a:br>
            <a:endParaRPr lang="es-ES_tradnl" sz="2000" smtClean="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ES_tradnl" sz="2400" smtClean="0"/>
              <a:t>Directrices para un diseño centrado en el usuario</a:t>
            </a:r>
          </a:p>
        </p:txBody>
      </p:sp>
      <p:sp>
        <p:nvSpPr>
          <p:cNvPr id="12291" name="Rectangle 3"/>
          <p:cNvSpPr>
            <a:spLocks noGrp="1" noChangeArrowheads="1"/>
          </p:cNvSpPr>
          <p:nvPr>
            <p:ph type="body" idx="1"/>
          </p:nvPr>
        </p:nvSpPr>
        <p:spPr/>
        <p:txBody>
          <a:bodyPr/>
          <a:lstStyle/>
          <a:p>
            <a:pPr eaLnBrk="1" hangingPunct="1">
              <a:lnSpc>
                <a:spcPct val="80000"/>
              </a:lnSpc>
              <a:spcAft>
                <a:spcPts val="600"/>
              </a:spcAft>
            </a:pPr>
            <a:r>
              <a:rPr lang="es-ES_tradnl" sz="1800" smtClean="0"/>
              <a:t>Conozca al usuario </a:t>
            </a:r>
          </a:p>
          <a:p>
            <a:pPr eaLnBrk="1" hangingPunct="1">
              <a:lnSpc>
                <a:spcPct val="80000"/>
              </a:lnSpc>
              <a:spcAft>
                <a:spcPts val="600"/>
              </a:spcAft>
            </a:pPr>
            <a:r>
              <a:rPr lang="es-ES_tradnl" sz="1800" smtClean="0"/>
              <a:t>Involucrar al usuario a través de un diseño participativo </a:t>
            </a:r>
          </a:p>
          <a:p>
            <a:pPr eaLnBrk="1" hangingPunct="1">
              <a:lnSpc>
                <a:spcPct val="80000"/>
              </a:lnSpc>
              <a:spcAft>
                <a:spcPts val="600"/>
              </a:spcAft>
            </a:pPr>
            <a:r>
              <a:rPr lang="es-ES_tradnl" sz="1800" smtClean="0"/>
              <a:t>Evitar los errores de usuario </a:t>
            </a:r>
          </a:p>
          <a:p>
            <a:pPr lvl="1" eaLnBrk="1" hangingPunct="1">
              <a:lnSpc>
                <a:spcPct val="80000"/>
              </a:lnSpc>
              <a:spcAft>
                <a:spcPts val="600"/>
              </a:spcAft>
            </a:pPr>
            <a:r>
              <a:rPr lang="es-ES_tradnl" sz="1800" smtClean="0"/>
              <a:t>"Errar es humano, perdonar por diseño" </a:t>
            </a:r>
          </a:p>
          <a:p>
            <a:pPr lvl="1" eaLnBrk="1" hangingPunct="1">
              <a:lnSpc>
                <a:spcPct val="80000"/>
              </a:lnSpc>
              <a:spcAft>
                <a:spcPts val="600"/>
              </a:spcAft>
            </a:pPr>
            <a:r>
              <a:rPr lang="es-ES_tradnl" sz="1800" smtClean="0"/>
              <a:t>Prototipos ayudan a identificar los errores comunes </a:t>
            </a:r>
          </a:p>
          <a:p>
            <a:pPr eaLnBrk="1" hangingPunct="1">
              <a:lnSpc>
                <a:spcPct val="80000"/>
              </a:lnSpc>
              <a:spcAft>
                <a:spcPts val="600"/>
              </a:spcAft>
            </a:pPr>
            <a:r>
              <a:rPr lang="es-ES_tradnl" sz="1800" smtClean="0"/>
              <a:t>Optimizar las operaciones del usuario </a:t>
            </a:r>
          </a:p>
          <a:p>
            <a:pPr lvl="1" eaLnBrk="1" hangingPunct="1">
              <a:lnSpc>
                <a:spcPct val="80000"/>
              </a:lnSpc>
              <a:spcAft>
                <a:spcPts val="600"/>
              </a:spcAft>
            </a:pPr>
            <a:r>
              <a:rPr lang="es-ES_tradnl" sz="1800" smtClean="0"/>
              <a:t>El mayor efecto por el mínimo esfuerzo </a:t>
            </a:r>
          </a:p>
          <a:p>
            <a:pPr lvl="1" eaLnBrk="1" hangingPunct="1">
              <a:lnSpc>
                <a:spcPct val="80000"/>
              </a:lnSpc>
              <a:spcAft>
                <a:spcPts val="600"/>
              </a:spcAft>
            </a:pPr>
            <a:r>
              <a:rPr lang="es-ES_tradnl" sz="1800" smtClean="0"/>
              <a:t>Lista de abreviaturas, las teclas de aceleración; macros</a:t>
            </a:r>
          </a:p>
          <a:p>
            <a:pPr eaLnBrk="1" hangingPunct="1">
              <a:lnSpc>
                <a:spcPct val="80000"/>
              </a:lnSpc>
              <a:spcAft>
                <a:spcPts val="600"/>
              </a:spcAft>
            </a:pPr>
            <a:r>
              <a:rPr lang="es-ES_tradnl" sz="1800" smtClean="0"/>
              <a:t>Mantenga el locus de control con el usuario </a:t>
            </a:r>
          </a:p>
          <a:p>
            <a:pPr lvl="1" eaLnBrk="1" hangingPunct="1">
              <a:lnSpc>
                <a:spcPct val="80000"/>
              </a:lnSpc>
              <a:spcAft>
                <a:spcPts val="600"/>
              </a:spcAft>
            </a:pPr>
            <a:r>
              <a:rPr lang="es-ES_tradnl" sz="1800" smtClean="0"/>
              <a:t>Por ejemplo, “Ingrese siguiente comando" frente a "Listo para el comando siguiente" </a:t>
            </a:r>
          </a:p>
          <a:p>
            <a:pPr eaLnBrk="1" hangingPunct="1">
              <a:lnSpc>
                <a:spcPct val="80000"/>
              </a:lnSpc>
              <a:spcAft>
                <a:spcPts val="600"/>
              </a:spcAft>
            </a:pPr>
            <a:r>
              <a:rPr lang="es-ES_tradnl" sz="1800" smtClean="0"/>
              <a:t>Ayudar al usuario a empezar con el sistema </a:t>
            </a:r>
          </a:p>
          <a:p>
            <a:pPr lvl="1" eaLnBrk="1" hangingPunct="1">
              <a:lnSpc>
                <a:spcPct val="80000"/>
              </a:lnSpc>
              <a:spcAft>
                <a:spcPts val="600"/>
              </a:spcAft>
            </a:pPr>
            <a:r>
              <a:rPr lang="es-ES_tradnl" sz="1800" smtClean="0"/>
              <a:t>El usuario no debería necesitar más de una pantalla completa de información para empezar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ES_tradnl" sz="2400" smtClean="0"/>
              <a:t>Directrices para problemas cognitivos</a:t>
            </a:r>
          </a:p>
        </p:txBody>
      </p:sp>
      <p:sp>
        <p:nvSpPr>
          <p:cNvPr id="13315" name="Rectangle 3"/>
          <p:cNvSpPr>
            <a:spLocks noGrp="1" noChangeArrowheads="1"/>
          </p:cNvSpPr>
          <p:nvPr>
            <p:ph type="body" idx="1"/>
          </p:nvPr>
        </p:nvSpPr>
        <p:spPr/>
        <p:txBody>
          <a:bodyPr/>
          <a:lstStyle/>
          <a:p>
            <a:pPr eaLnBrk="1" hangingPunct="1">
              <a:lnSpc>
                <a:spcPct val="80000"/>
              </a:lnSpc>
            </a:pPr>
            <a:r>
              <a:rPr lang="es-ES_tradnl" sz="2000" smtClean="0"/>
              <a:t>Proveer un modelo mental del sistema centrado en la tarea del usuario</a:t>
            </a:r>
          </a:p>
          <a:p>
            <a:pPr eaLnBrk="1" hangingPunct="1">
              <a:lnSpc>
                <a:spcPct val="80000"/>
              </a:lnSpc>
            </a:pPr>
            <a:r>
              <a:rPr lang="es-ES_tradnl" sz="2000" smtClean="0"/>
              <a:t>Sea consistente</a:t>
            </a:r>
          </a:p>
          <a:p>
            <a:pPr lvl="1" eaLnBrk="1" hangingPunct="1">
              <a:lnSpc>
                <a:spcPct val="80000"/>
              </a:lnSpc>
            </a:pPr>
            <a:r>
              <a:rPr lang="es-ES_tradnl" sz="2000" smtClean="0"/>
              <a:t>Ejemplo de inconsistencia: en macintosh delete file y eject disk producen el mismo efecto</a:t>
            </a:r>
          </a:p>
          <a:p>
            <a:pPr lvl="1" eaLnBrk="1" hangingPunct="1">
              <a:lnSpc>
                <a:spcPct val="80000"/>
              </a:lnSpc>
            </a:pPr>
            <a:r>
              <a:rPr lang="es-ES_tradnl" sz="2000" smtClean="0"/>
              <a:t>KISS</a:t>
            </a:r>
          </a:p>
          <a:p>
            <a:pPr lvl="1" eaLnBrk="1" hangingPunct="1">
              <a:lnSpc>
                <a:spcPct val="80000"/>
              </a:lnSpc>
            </a:pPr>
            <a:r>
              <a:rPr lang="es-ES_tradnl" sz="2000" smtClean="0"/>
              <a:t>Deje que el usuario reconozca en vez de que recuerde el comando</a:t>
            </a:r>
          </a:p>
          <a:p>
            <a:pPr lvl="1" eaLnBrk="1" hangingPunct="1">
              <a:lnSpc>
                <a:spcPct val="80000"/>
              </a:lnSpc>
            </a:pPr>
            <a:r>
              <a:rPr lang="es-ES_tradnl" sz="2000" smtClean="0"/>
              <a:t>Use comandos nemotécnicos: c para cut en vez de Esc-7</a:t>
            </a:r>
          </a:p>
          <a:p>
            <a:pPr lvl="1" eaLnBrk="1" hangingPunct="1">
              <a:lnSpc>
                <a:spcPct val="80000"/>
              </a:lnSpc>
            </a:pPr>
            <a:r>
              <a:rPr lang="es-ES_tradnl" sz="2000" smtClean="0"/>
              <a:t>Uso de analogía familiares: drag and drop, directorios en el desktop, uso del trash can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ES_tradnl" sz="2400" smtClean="0"/>
              <a:t>Directrices para la retroalimentación</a:t>
            </a:r>
          </a:p>
        </p:txBody>
      </p:sp>
      <p:sp>
        <p:nvSpPr>
          <p:cNvPr id="14339" name="Rectangle 3"/>
          <p:cNvSpPr>
            <a:spLocks noGrp="1" noChangeArrowheads="1"/>
          </p:cNvSpPr>
          <p:nvPr>
            <p:ph type="body" idx="1"/>
          </p:nvPr>
        </p:nvSpPr>
        <p:spPr/>
        <p:txBody>
          <a:bodyPr/>
          <a:lstStyle/>
          <a:p>
            <a:pPr eaLnBrk="1" hangingPunct="1">
              <a:lnSpc>
                <a:spcPct val="80000"/>
              </a:lnSpc>
            </a:pPr>
            <a:r>
              <a:rPr lang="es-ES_tradnl" sz="1800" b="1" smtClean="0"/>
              <a:t>Use feedback informativo:</a:t>
            </a:r>
            <a:r>
              <a:rPr lang="es-ES_tradnl" sz="1800" smtClean="0"/>
              <a:t> </a:t>
            </a:r>
          </a:p>
          <a:p>
            <a:pPr lvl="1" eaLnBrk="1" hangingPunct="1">
              <a:lnSpc>
                <a:spcPct val="80000"/>
              </a:lnSpc>
            </a:pPr>
            <a:r>
              <a:rPr lang="es-ES_tradnl" sz="1800" smtClean="0"/>
              <a:t>Por ejemplo, icono de la papelera se expande cuando el tema se arrastra en el </a:t>
            </a:r>
          </a:p>
          <a:p>
            <a:pPr eaLnBrk="1" hangingPunct="1">
              <a:lnSpc>
                <a:spcPct val="80000"/>
              </a:lnSpc>
            </a:pPr>
            <a:r>
              <a:rPr lang="es-ES_tradnl" sz="1800" b="1" smtClean="0"/>
              <a:t>Dar al usuario indicadores de estado adecuadas</a:t>
            </a:r>
            <a:r>
              <a:rPr lang="es-ES_tradnl" sz="1800" smtClean="0"/>
              <a:t> </a:t>
            </a:r>
          </a:p>
          <a:p>
            <a:pPr lvl="1" eaLnBrk="1" hangingPunct="1">
              <a:lnSpc>
                <a:spcPct val="80000"/>
              </a:lnSpc>
            </a:pPr>
            <a:r>
              <a:rPr lang="es-ES_tradnl" sz="1800" smtClean="0"/>
              <a:t>Por ejemplo, reloj con punteros en movimiento indica operación larga</a:t>
            </a:r>
          </a:p>
          <a:p>
            <a:pPr eaLnBrk="1" hangingPunct="1">
              <a:lnSpc>
                <a:spcPct val="80000"/>
              </a:lnSpc>
            </a:pPr>
            <a:r>
              <a:rPr lang="es-ES_tradnl" sz="1800" b="1" smtClean="0"/>
              <a:t>Uso de redacción centrada en el usuario para mensajes de error</a:t>
            </a:r>
          </a:p>
          <a:p>
            <a:pPr lvl="1" eaLnBrk="1" hangingPunct="1">
              <a:lnSpc>
                <a:spcPct val="80000"/>
              </a:lnSpc>
            </a:pPr>
            <a:r>
              <a:rPr lang="es-ES_tradnl" sz="1800" smtClean="0"/>
              <a:t> "Error de funcionamiento - Número de error 173" frente a "No hay suficiente de memoria para abrir la aplicación. Pruebe a cerrar una aplicación " </a:t>
            </a:r>
          </a:p>
          <a:p>
            <a:pPr eaLnBrk="1" hangingPunct="1">
              <a:lnSpc>
                <a:spcPct val="80000"/>
              </a:lnSpc>
            </a:pPr>
            <a:r>
              <a:rPr lang="es-ES_tradnl" sz="1800" b="1" smtClean="0"/>
              <a:t>Use redacciones no amenazantes para mensajes de error:</a:t>
            </a:r>
            <a:r>
              <a:rPr lang="es-ES_tradnl" sz="1800" smtClean="0"/>
              <a:t>  </a:t>
            </a:r>
          </a:p>
          <a:p>
            <a:pPr lvl="1" eaLnBrk="1" hangingPunct="1">
              <a:lnSpc>
                <a:spcPct val="80000"/>
              </a:lnSpc>
            </a:pPr>
            <a:r>
              <a:rPr lang="es-ES_tradnl" sz="1800" smtClean="0"/>
              <a:t>Por ejemplo, no "error catastrófico, registrado con el operador", </a:t>
            </a:r>
          </a:p>
          <a:p>
            <a:pPr eaLnBrk="1" hangingPunct="1">
              <a:lnSpc>
                <a:spcPct val="80000"/>
              </a:lnSpc>
            </a:pPr>
            <a:r>
              <a:rPr lang="es-ES_tradnl" sz="1800" b="1" smtClean="0"/>
              <a:t>Use términos específicos y constructivos</a:t>
            </a:r>
          </a:p>
          <a:p>
            <a:pPr lvl="1" eaLnBrk="1" hangingPunct="1">
              <a:lnSpc>
                <a:spcPct val="80000"/>
              </a:lnSpc>
            </a:pPr>
            <a:r>
              <a:rPr lang="es-ES_tradnl" sz="1800" smtClean="0"/>
              <a:t>"Entrada ilegal" frente a "números de serie de inventario desde 0000 hasta 9999" </a:t>
            </a:r>
          </a:p>
          <a:p>
            <a:pPr eaLnBrk="1" hangingPunct="1">
              <a:lnSpc>
                <a:spcPct val="80000"/>
              </a:lnSpc>
            </a:pPr>
            <a:r>
              <a:rPr lang="es-ES_tradnl" sz="1800" b="1" smtClean="0"/>
              <a:t>Hacer que parezca que el sistema tiene la culpa </a:t>
            </a:r>
          </a:p>
          <a:p>
            <a:pPr lvl="1" eaLnBrk="1" hangingPunct="1">
              <a:lnSpc>
                <a:spcPct val="80000"/>
              </a:lnSpc>
            </a:pPr>
            <a:r>
              <a:rPr lang="es-ES_tradnl" sz="1800" smtClean="0"/>
              <a:t>"Comandos ilegales" frente a "Comando no reconocido"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ES_tradnl" smtClean="0"/>
              <a:t>Otras Directrices de interacción</a:t>
            </a:r>
          </a:p>
        </p:txBody>
      </p:sp>
      <p:sp>
        <p:nvSpPr>
          <p:cNvPr id="15363" name="Rectangle 3"/>
          <p:cNvSpPr>
            <a:spLocks noGrp="1" noChangeArrowheads="1"/>
          </p:cNvSpPr>
          <p:nvPr>
            <p:ph type="body" idx="1"/>
          </p:nvPr>
        </p:nvSpPr>
        <p:spPr/>
        <p:txBody>
          <a:bodyPr/>
          <a:lstStyle/>
          <a:p>
            <a:pPr eaLnBrk="1" hangingPunct="1">
              <a:lnSpc>
                <a:spcPct val="80000"/>
              </a:lnSpc>
            </a:pPr>
            <a:r>
              <a:rPr lang="es-ES_tradnl" sz="1800" smtClean="0"/>
              <a:t>No antropomorfizar demasiado; Use el humor con cautela </a:t>
            </a:r>
          </a:p>
          <a:p>
            <a:pPr eaLnBrk="1" hangingPunct="1">
              <a:lnSpc>
                <a:spcPct val="80000"/>
              </a:lnSpc>
            </a:pPr>
            <a:r>
              <a:rPr lang="es-ES_tradnl" sz="1800" smtClean="0"/>
              <a:t>Use modos con cautela </a:t>
            </a:r>
          </a:p>
          <a:p>
            <a:pPr lvl="1" eaLnBrk="1" hangingPunct="1">
              <a:lnSpc>
                <a:spcPct val="80000"/>
              </a:lnSpc>
            </a:pPr>
            <a:r>
              <a:rPr lang="es-ES_tradnl" sz="1800" smtClean="0"/>
              <a:t>La misma acción por lo general debe tener el mismo resultado</a:t>
            </a:r>
          </a:p>
          <a:p>
            <a:pPr lvl="1" eaLnBrk="1" hangingPunct="1">
              <a:lnSpc>
                <a:spcPct val="80000"/>
              </a:lnSpc>
            </a:pPr>
            <a:r>
              <a:rPr lang="es-ES_tradnl" sz="1800" smtClean="0"/>
              <a:t>"Está seguro de que desea eliminar? "</a:t>
            </a:r>
          </a:p>
          <a:p>
            <a:pPr eaLnBrk="1" hangingPunct="1">
              <a:lnSpc>
                <a:spcPct val="80000"/>
              </a:lnSpc>
            </a:pPr>
            <a:r>
              <a:rPr lang="es-ES_tradnl" sz="1800" smtClean="0"/>
              <a:t>Realizar acciones fácilmente reversible </a:t>
            </a:r>
          </a:p>
          <a:p>
            <a:pPr lvl="1" eaLnBrk="1" hangingPunct="1">
              <a:lnSpc>
                <a:spcPct val="80000"/>
              </a:lnSpc>
            </a:pPr>
            <a:r>
              <a:rPr lang="es-ES_tradnl" sz="1800" smtClean="0"/>
              <a:t>Ejemplo clásico de directriz que es agradable para los usuarios y difícil para los programadores </a:t>
            </a:r>
          </a:p>
          <a:p>
            <a:pPr lvl="1" eaLnBrk="1" hangingPunct="1">
              <a:lnSpc>
                <a:spcPct val="80000"/>
              </a:lnSpc>
            </a:pPr>
            <a:r>
              <a:rPr lang="es-ES_tradnl" sz="1800" smtClean="0"/>
              <a:t>Lo que significa "deshacer" no siempre es evidente </a:t>
            </a:r>
          </a:p>
          <a:p>
            <a:pPr eaLnBrk="1" hangingPunct="1">
              <a:lnSpc>
                <a:spcPct val="80000"/>
              </a:lnSpc>
            </a:pPr>
            <a:r>
              <a:rPr lang="es-ES_tradnl" sz="1800" smtClean="0"/>
              <a:t> Acomodarse las diferencias individuales </a:t>
            </a:r>
          </a:p>
          <a:p>
            <a:pPr lvl="1" eaLnBrk="1" hangingPunct="1">
              <a:lnSpc>
                <a:spcPct val="80000"/>
              </a:lnSpc>
            </a:pPr>
            <a:r>
              <a:rPr lang="es-ES_tradnl" sz="1800" smtClean="0"/>
              <a:t>Buenos predictores de rendimiento: la capacidad de visualización espacial, el vocabulario y la capacidad de razonamiento lógico</a:t>
            </a:r>
          </a:p>
          <a:p>
            <a:pPr lvl="1" eaLnBrk="1" hangingPunct="1">
              <a:lnSpc>
                <a:spcPct val="80000"/>
              </a:lnSpc>
            </a:pPr>
            <a:r>
              <a:rPr lang="es-ES_tradnl" sz="1800" smtClean="0"/>
              <a:t>Dar el control de la interfaz de usuario (por ejemplo, los menús cortos y largos) </a:t>
            </a:r>
          </a:p>
          <a:p>
            <a:pPr eaLnBrk="1" hangingPunct="1">
              <a:lnSpc>
                <a:spcPct val="80000"/>
              </a:lnSpc>
            </a:pPr>
            <a:r>
              <a:rPr lang="es-ES_tradnl" sz="1800" smtClean="0"/>
              <a:t>Acomodarse a los niveles de experiencia de usuario </a:t>
            </a:r>
          </a:p>
          <a:p>
            <a:pPr lvl="1" eaLnBrk="1" hangingPunct="1">
              <a:lnSpc>
                <a:spcPct val="80000"/>
              </a:lnSpc>
            </a:pPr>
            <a:r>
              <a:rPr lang="es-ES_tradnl" sz="1800" smtClean="0"/>
              <a:t>Principiante: no tiene/tiene poco conocimiento sintáctico, semántico</a:t>
            </a:r>
          </a:p>
          <a:p>
            <a:pPr lvl="1" eaLnBrk="1" hangingPunct="1">
              <a:lnSpc>
                <a:spcPct val="80000"/>
              </a:lnSpc>
            </a:pPr>
            <a:r>
              <a:rPr lang="es-ES_tradnl" sz="1800" smtClean="0"/>
              <a:t>Usuario ocasional: conocimiento sintáctico “oxidado”; buen conocimiento semántico </a:t>
            </a:r>
          </a:p>
          <a:p>
            <a:pPr lvl="1" eaLnBrk="1" hangingPunct="1">
              <a:lnSpc>
                <a:spcPct val="80000"/>
              </a:lnSpc>
            </a:pPr>
            <a:r>
              <a:rPr lang="es-ES_tradnl" sz="1800" smtClean="0"/>
              <a:t>Los usuarios frecuentes: tienen conocimiento semántico y sintáctico</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ES_tradnl" smtClean="0"/>
              <a:t>Directrices para el despliegue</a:t>
            </a:r>
          </a:p>
        </p:txBody>
      </p:sp>
      <p:sp>
        <p:nvSpPr>
          <p:cNvPr id="16387" name="Rectangle 3"/>
          <p:cNvSpPr>
            <a:spLocks noGrp="1" noChangeArrowheads="1"/>
          </p:cNvSpPr>
          <p:nvPr>
            <p:ph type="body" idx="1"/>
          </p:nvPr>
        </p:nvSpPr>
        <p:spPr/>
        <p:txBody>
          <a:bodyPr/>
          <a:lstStyle/>
          <a:p>
            <a:pPr eaLnBrk="1" hangingPunct="1">
              <a:lnSpc>
                <a:spcPct val="80000"/>
              </a:lnSpc>
            </a:pPr>
            <a:r>
              <a:rPr lang="es-ES_tradnl" sz="1800" b="1" smtClean="0"/>
              <a:t>Mantener la inercia de la pantalla</a:t>
            </a:r>
          </a:p>
          <a:p>
            <a:pPr eaLnBrk="1" hangingPunct="1">
              <a:lnSpc>
                <a:spcPct val="80000"/>
              </a:lnSpc>
            </a:pPr>
            <a:r>
              <a:rPr lang="es-ES_tradnl" sz="1800" b="1" smtClean="0"/>
              <a:t>Organizar la pantalla para gestionar la complejidad </a:t>
            </a:r>
          </a:p>
          <a:p>
            <a:pPr lvl="1" eaLnBrk="1" hangingPunct="1">
              <a:lnSpc>
                <a:spcPct val="80000"/>
              </a:lnSpc>
            </a:pPr>
            <a:r>
              <a:rPr lang="es-ES_tradnl" sz="1800" smtClean="0"/>
              <a:t>Reducir al mínimo la densidad </a:t>
            </a:r>
          </a:p>
          <a:p>
            <a:pPr lvl="1" eaLnBrk="1" hangingPunct="1">
              <a:lnSpc>
                <a:spcPct val="80000"/>
              </a:lnSpc>
            </a:pPr>
            <a:r>
              <a:rPr lang="es-ES_tradnl" sz="1800" smtClean="0"/>
              <a:t>Desplegar información relacionada en un bloque </a:t>
            </a:r>
          </a:p>
          <a:p>
            <a:pPr lvl="1" eaLnBrk="1" hangingPunct="1">
              <a:lnSpc>
                <a:spcPct val="80000"/>
              </a:lnSpc>
            </a:pPr>
            <a:r>
              <a:rPr lang="es-ES_tradnl" sz="1800" smtClean="0"/>
              <a:t>Balancear la información y usar al máximo los espacios en blanco</a:t>
            </a:r>
          </a:p>
          <a:p>
            <a:pPr lvl="1" eaLnBrk="1" hangingPunct="1">
              <a:lnSpc>
                <a:spcPct val="80000"/>
              </a:lnSpc>
              <a:buFont typeface="Arial Unicode MS" pitchFamily="34" charset="-128"/>
              <a:buNone/>
            </a:pPr>
            <a:endParaRPr lang="es-ES_tradnl" sz="1800" smtClean="0"/>
          </a:p>
          <a:p>
            <a:pPr eaLnBrk="1" hangingPunct="1">
              <a:lnSpc>
                <a:spcPct val="80000"/>
              </a:lnSpc>
            </a:pPr>
            <a:r>
              <a:rPr lang="es-ES_tradnl" sz="1800" b="1" smtClean="0"/>
              <a:t>Obtener la atención del usuario con criterio </a:t>
            </a:r>
          </a:p>
          <a:p>
            <a:pPr lvl="1" eaLnBrk="1" hangingPunct="1">
              <a:lnSpc>
                <a:spcPct val="80000"/>
              </a:lnSpc>
            </a:pPr>
            <a:r>
              <a:rPr lang="es-ES_tradnl" sz="1800" smtClean="0"/>
              <a:t>Sólo 2 niveles de intensidad en una sola pantalla </a:t>
            </a:r>
          </a:p>
          <a:p>
            <a:pPr lvl="1" eaLnBrk="1" hangingPunct="1">
              <a:lnSpc>
                <a:spcPct val="80000"/>
              </a:lnSpc>
            </a:pPr>
            <a:r>
              <a:rPr lang="es-ES_tradnl" sz="1800" smtClean="0"/>
              <a:t>Utilizar el subrayado, negrita, etc. juiciosamente </a:t>
            </a:r>
          </a:p>
          <a:p>
            <a:pPr lvl="1" eaLnBrk="1" hangingPunct="1">
              <a:lnSpc>
                <a:spcPct val="80000"/>
              </a:lnSpc>
            </a:pPr>
            <a:r>
              <a:rPr lang="es-ES_tradnl" sz="1800" smtClean="0"/>
              <a:t>Use letras mayúsculas y minúsculas (usa menos espacio y más rápido para leer)</a:t>
            </a:r>
          </a:p>
          <a:p>
            <a:pPr lvl="1" eaLnBrk="1" hangingPunct="1">
              <a:lnSpc>
                <a:spcPct val="80000"/>
              </a:lnSpc>
            </a:pPr>
            <a:r>
              <a:rPr lang="es-ES_tradnl" sz="1800" smtClean="0"/>
              <a:t>Utilizar obtenedores atención intensa (parpadeando) sólo cuando sea necesario </a:t>
            </a:r>
          </a:p>
          <a:p>
            <a:pPr lvl="1" eaLnBrk="1" hangingPunct="1">
              <a:lnSpc>
                <a:spcPct val="80000"/>
              </a:lnSpc>
            </a:pPr>
            <a:r>
              <a:rPr lang="es-ES_tradnl" sz="1800" smtClean="0"/>
              <a:t>Uso del color</a:t>
            </a:r>
          </a:p>
          <a:p>
            <a:pPr lvl="2" eaLnBrk="1" hangingPunct="1">
              <a:lnSpc>
                <a:spcPct val="80000"/>
              </a:lnSpc>
            </a:pPr>
            <a:r>
              <a:rPr lang="es-ES_tradnl" sz="1800" smtClean="0"/>
              <a:t>Escatimar en el número de colores (no más de 4 colores) </a:t>
            </a:r>
          </a:p>
          <a:p>
            <a:pPr lvl="2" eaLnBrk="1" hangingPunct="1">
              <a:lnSpc>
                <a:spcPct val="80000"/>
              </a:lnSpc>
            </a:pPr>
            <a:r>
              <a:rPr lang="es-ES_tradnl" sz="1800" smtClean="0"/>
              <a:t>Deben ajustarse a las expectativas del usuario (verde = OK, amarillo = </a:t>
            </a:r>
            <a:br>
              <a:rPr lang="es-ES_tradnl" sz="1800" smtClean="0"/>
            </a:br>
            <a:r>
              <a:rPr lang="es-ES_tradnl" sz="1800" smtClean="0"/>
              <a:t>advertencia; rojo = problema) </a:t>
            </a:r>
          </a:p>
          <a:p>
            <a:pPr lvl="2" eaLnBrk="1" hangingPunct="1">
              <a:lnSpc>
                <a:spcPct val="80000"/>
              </a:lnSpc>
            </a:pPr>
            <a:r>
              <a:rPr lang="es-ES_tradnl" sz="1800" smtClean="0"/>
              <a:t>Proporcionar codificación alternativa para los usuarios con deficiencia de color de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68313" y="0"/>
            <a:ext cx="8229600" cy="1143000"/>
          </a:xfrm>
        </p:spPr>
        <p:txBody>
          <a:bodyPr/>
          <a:lstStyle/>
          <a:p>
            <a:pPr eaLnBrk="1" hangingPunct="1"/>
            <a:r>
              <a:rPr lang="es-ES_tradnl" smtClean="0"/>
              <a:t>Quejas típicas de los usuarios</a:t>
            </a:r>
          </a:p>
        </p:txBody>
      </p:sp>
      <p:sp>
        <p:nvSpPr>
          <p:cNvPr id="17411" name="Rectangle 3"/>
          <p:cNvSpPr>
            <a:spLocks noGrp="1" noChangeArrowheads="1"/>
          </p:cNvSpPr>
          <p:nvPr>
            <p:ph type="body" sz="half" idx="1"/>
          </p:nvPr>
        </p:nvSpPr>
        <p:spPr>
          <a:xfrm>
            <a:off x="457200" y="1196975"/>
            <a:ext cx="4038600" cy="5400675"/>
          </a:xfrm>
        </p:spPr>
        <p:txBody>
          <a:bodyPr/>
          <a:lstStyle/>
          <a:p>
            <a:pPr eaLnBrk="1" hangingPunct="1">
              <a:lnSpc>
                <a:spcPct val="90000"/>
              </a:lnSpc>
            </a:pPr>
            <a:r>
              <a:rPr lang="es-ES_tradnl" sz="1600" b="1" smtClean="0"/>
              <a:t>Usuario novicio</a:t>
            </a:r>
            <a:r>
              <a:rPr lang="es-ES_tradnl" sz="1600" smtClean="0"/>
              <a:t> </a:t>
            </a:r>
          </a:p>
          <a:p>
            <a:pPr lvl="1" eaLnBrk="1" hangingPunct="1">
              <a:lnSpc>
                <a:spcPct val="90000"/>
              </a:lnSpc>
            </a:pPr>
            <a:r>
              <a:rPr lang="es-ES_tradnl" sz="1600" smtClean="0"/>
              <a:t>El sistema no me dice qué hacer a continuación. </a:t>
            </a:r>
          </a:p>
          <a:p>
            <a:pPr lvl="1" eaLnBrk="1" hangingPunct="1">
              <a:lnSpc>
                <a:spcPct val="90000"/>
              </a:lnSpc>
            </a:pPr>
            <a:r>
              <a:rPr lang="es-ES_tradnl" sz="1600" smtClean="0"/>
              <a:t>El sistema no me deja ir </a:t>
            </a:r>
            <a:br>
              <a:rPr lang="es-ES_tradnl" sz="1600" smtClean="0"/>
            </a:br>
            <a:r>
              <a:rPr lang="es-ES_tradnl" sz="1600" smtClean="0"/>
              <a:t>atrás y cambiar la entrada </a:t>
            </a:r>
          </a:p>
          <a:p>
            <a:pPr lvl="1" eaLnBrk="1" hangingPunct="1">
              <a:lnSpc>
                <a:spcPct val="90000"/>
              </a:lnSpc>
            </a:pPr>
            <a:r>
              <a:rPr lang="es-ES_tradnl" sz="1600" smtClean="0"/>
              <a:t>No estoy seguro si he hecho la </a:t>
            </a:r>
            <a:br>
              <a:rPr lang="es-ES_tradnl" sz="1600" smtClean="0"/>
            </a:br>
            <a:r>
              <a:rPr lang="es-ES_tradnl" sz="1600" smtClean="0"/>
              <a:t>entrada correcta. </a:t>
            </a:r>
          </a:p>
          <a:p>
            <a:pPr lvl="1" eaLnBrk="1" hangingPunct="1">
              <a:lnSpc>
                <a:spcPct val="90000"/>
              </a:lnSpc>
            </a:pPr>
            <a:r>
              <a:rPr lang="es-ES_tradnl" sz="1600" smtClean="0"/>
              <a:t>No entiendo lo que hice </a:t>
            </a:r>
            <a:br>
              <a:rPr lang="es-ES_tradnl" sz="1600" smtClean="0"/>
            </a:br>
            <a:r>
              <a:rPr lang="es-ES_tradnl" sz="1600" smtClean="0"/>
              <a:t>incorrecto.</a:t>
            </a:r>
          </a:p>
          <a:p>
            <a:pPr lvl="1" eaLnBrk="1" hangingPunct="1">
              <a:lnSpc>
                <a:spcPct val="90000"/>
              </a:lnSpc>
            </a:pPr>
            <a:r>
              <a:rPr lang="es-ES_tradnl" sz="1600" smtClean="0"/>
              <a:t> ¿Cómo puedo cambiar mi respuesta? </a:t>
            </a:r>
          </a:p>
          <a:p>
            <a:pPr lvl="1" eaLnBrk="1" hangingPunct="1">
              <a:lnSpc>
                <a:spcPct val="90000"/>
              </a:lnSpc>
            </a:pPr>
            <a:r>
              <a:rPr lang="es-ES_tradnl" sz="1600" smtClean="0"/>
              <a:t>Tengo problemas para encontrar las teclas correctas. </a:t>
            </a:r>
          </a:p>
          <a:p>
            <a:pPr lvl="1" eaLnBrk="1" hangingPunct="1">
              <a:lnSpc>
                <a:spcPct val="90000"/>
              </a:lnSpc>
            </a:pPr>
            <a:r>
              <a:rPr lang="es-ES_tradnl" sz="1600" smtClean="0"/>
              <a:t>No entiendo el mensaje de error </a:t>
            </a:r>
          </a:p>
          <a:p>
            <a:pPr lvl="1" eaLnBrk="1" hangingPunct="1">
              <a:lnSpc>
                <a:spcPct val="90000"/>
              </a:lnSpc>
            </a:pPr>
            <a:r>
              <a:rPr lang="es-ES_tradnl" sz="1600" smtClean="0"/>
              <a:t>Tengo que escribir tanto. </a:t>
            </a:r>
          </a:p>
          <a:p>
            <a:pPr lvl="1" eaLnBrk="1" hangingPunct="1">
              <a:lnSpc>
                <a:spcPct val="90000"/>
              </a:lnSpc>
            </a:pPr>
            <a:r>
              <a:rPr lang="es-ES_tradnl" sz="1600" smtClean="0"/>
              <a:t> Hay tantas cosas que </a:t>
            </a:r>
            <a:br>
              <a:rPr lang="es-ES_tradnl" sz="1600" smtClean="0"/>
            </a:br>
            <a:r>
              <a:rPr lang="es-ES_tradnl" sz="1600" smtClean="0"/>
              <a:t>recordar</a:t>
            </a:r>
          </a:p>
        </p:txBody>
      </p:sp>
      <p:sp>
        <p:nvSpPr>
          <p:cNvPr id="17412" name="Rectangle 4"/>
          <p:cNvSpPr>
            <a:spLocks noGrp="1" noChangeArrowheads="1"/>
          </p:cNvSpPr>
          <p:nvPr>
            <p:ph type="body" sz="half" idx="2"/>
          </p:nvPr>
        </p:nvSpPr>
        <p:spPr>
          <a:xfrm>
            <a:off x="4284663" y="1196975"/>
            <a:ext cx="4535487" cy="5472113"/>
          </a:xfrm>
        </p:spPr>
        <p:txBody>
          <a:bodyPr/>
          <a:lstStyle/>
          <a:p>
            <a:pPr eaLnBrk="1" hangingPunct="1">
              <a:lnSpc>
                <a:spcPct val="90000"/>
              </a:lnSpc>
            </a:pPr>
            <a:r>
              <a:rPr lang="es-ES_tradnl" sz="1600" b="1" smtClean="0"/>
              <a:t>Usuario experto</a:t>
            </a:r>
          </a:p>
          <a:p>
            <a:pPr lvl="1" eaLnBrk="1" hangingPunct="1">
              <a:lnSpc>
                <a:spcPct val="90000"/>
              </a:lnSpc>
            </a:pPr>
            <a:r>
              <a:rPr lang="es-ES_tradnl" sz="1600" smtClean="0"/>
              <a:t>El sistema hace que me vaya </a:t>
            </a:r>
            <a:br>
              <a:rPr lang="es-ES_tradnl" sz="1600" smtClean="0"/>
            </a:br>
            <a:r>
              <a:rPr lang="es-ES_tradnl" sz="1600" smtClean="0"/>
              <a:t>a través de muchos </a:t>
            </a:r>
            <a:br>
              <a:rPr lang="es-ES_tradnl" sz="1600" smtClean="0"/>
            </a:br>
            <a:r>
              <a:rPr lang="es-ES_tradnl" sz="1600" smtClean="0"/>
              <a:t>procedimientos. </a:t>
            </a:r>
          </a:p>
          <a:p>
            <a:pPr lvl="1" eaLnBrk="1" hangingPunct="1">
              <a:lnSpc>
                <a:spcPct val="90000"/>
              </a:lnSpc>
            </a:pPr>
            <a:r>
              <a:rPr lang="es-ES_tradnl" sz="1600" smtClean="0"/>
              <a:t>No necesito una tesis </a:t>
            </a:r>
            <a:br>
              <a:rPr lang="es-ES_tradnl" sz="1600" smtClean="0"/>
            </a:br>
            <a:r>
              <a:rPr lang="es-ES_tradnl" sz="1600" smtClean="0"/>
              <a:t>cada vez que cometo un error. </a:t>
            </a:r>
          </a:p>
          <a:p>
            <a:pPr lvl="1" eaLnBrk="1" hangingPunct="1">
              <a:lnSpc>
                <a:spcPct val="90000"/>
              </a:lnSpc>
            </a:pPr>
            <a:r>
              <a:rPr lang="es-ES_tradnl" sz="1600" smtClean="0"/>
              <a:t>El sistema sigue volviendo </a:t>
            </a:r>
            <a:br>
              <a:rPr lang="es-ES_tradnl" sz="1600" smtClean="0"/>
            </a:br>
            <a:r>
              <a:rPr lang="es-ES_tradnl" sz="1600" smtClean="0"/>
              <a:t>al menú de base. </a:t>
            </a:r>
          </a:p>
          <a:p>
            <a:pPr lvl="1" eaLnBrk="1" hangingPunct="1">
              <a:lnSpc>
                <a:spcPct val="90000"/>
              </a:lnSpc>
            </a:pPr>
            <a:r>
              <a:rPr lang="es-ES_tradnl" sz="1600" smtClean="0"/>
              <a:t>Tengo que seguir escribiendo lo mismo una y otra vez </a:t>
            </a:r>
            <a:br>
              <a:rPr lang="es-ES_tradnl" sz="1600" smtClean="0"/>
            </a:br>
            <a:r>
              <a:rPr lang="es-ES_tradnl" sz="1600" smtClean="0"/>
              <a:t>otra vez. </a:t>
            </a:r>
          </a:p>
          <a:p>
            <a:pPr lvl="1" eaLnBrk="1" hangingPunct="1">
              <a:lnSpc>
                <a:spcPct val="90000"/>
              </a:lnSpc>
            </a:pPr>
            <a:r>
              <a:rPr lang="es-ES_tradnl" sz="1600" smtClean="0"/>
              <a:t>¿Por qué no puedo ir de A a C </a:t>
            </a:r>
            <a:br>
              <a:rPr lang="es-ES_tradnl" sz="1600" smtClean="0"/>
            </a:br>
            <a:r>
              <a:rPr lang="es-ES_tradnl" sz="1600" smtClean="0"/>
              <a:t>B sin tener que hacer cada vez?</a:t>
            </a:r>
          </a:p>
          <a:p>
            <a:pPr lvl="1" eaLnBrk="1" hangingPunct="1">
              <a:lnSpc>
                <a:spcPct val="90000"/>
              </a:lnSpc>
            </a:pPr>
            <a:r>
              <a:rPr lang="es-ES_tradnl" sz="1600" smtClean="0"/>
              <a:t>¿Por qué tengo que entrar en ese </a:t>
            </a:r>
            <a:br>
              <a:rPr lang="es-ES_tradnl" sz="1600" smtClean="0"/>
            </a:br>
            <a:r>
              <a:rPr lang="es-ES_tradnl" sz="1600" smtClean="0"/>
              <a:t>información cuando sé que es </a:t>
            </a:r>
            <a:br>
              <a:rPr lang="es-ES_tradnl" sz="1600" smtClean="0"/>
            </a:br>
            <a:r>
              <a:rPr lang="es-ES_tradnl" sz="1600" smtClean="0"/>
              <a:t>en la base de datos?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5 Marcador de número de diapositiva"/>
          <p:cNvSpPr>
            <a:spLocks noGrp="1"/>
          </p:cNvSpPr>
          <p:nvPr>
            <p:ph type="sldNum" sz="quarter" idx="12"/>
          </p:nvPr>
        </p:nvSpPr>
        <p:spPr>
          <a:noFill/>
        </p:spPr>
        <p:txBody>
          <a:bodyPr/>
          <a:lstStyle/>
          <a:p>
            <a:fld id="{FEF096AD-7E59-41CA-9BCB-41CFD7EA304F}" type="slidenum">
              <a:rPr lang="es-ES" smtClean="0">
                <a:latin typeface="Arial" pitchFamily="34" charset="0"/>
              </a:rPr>
              <a:pPr/>
              <a:t>5</a:t>
            </a:fld>
            <a:endParaRPr lang="es-ES" smtClean="0">
              <a:latin typeface="Arial" pitchFamily="34" charset="0"/>
            </a:endParaRPr>
          </a:p>
        </p:txBody>
      </p:sp>
      <p:sp>
        <p:nvSpPr>
          <p:cNvPr id="7171" name="Rectangle 2"/>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pic>
        <p:nvPicPr>
          <p:cNvPr id="236547" name="Picture 3"/>
          <p:cNvPicPr>
            <a:picLocks noChangeAspect="1" noChangeArrowheads="1"/>
          </p:cNvPicPr>
          <p:nvPr/>
        </p:nvPicPr>
        <p:blipFill>
          <a:blip r:embed="rId3" cstate="print"/>
          <a:srcRect/>
          <a:stretch>
            <a:fillRect/>
          </a:stretch>
        </p:blipFill>
        <p:spPr bwMode="auto">
          <a:xfrm>
            <a:off x="3851275" y="1484313"/>
            <a:ext cx="5113338" cy="5113337"/>
          </a:xfrm>
          <a:prstGeom prst="rect">
            <a:avLst/>
          </a:prstGeom>
          <a:noFill/>
          <a:ln w="9525">
            <a:noFill/>
            <a:miter lim="800000"/>
            <a:headEnd/>
            <a:tailEnd/>
          </a:ln>
        </p:spPr>
      </p:pic>
      <p:sp>
        <p:nvSpPr>
          <p:cNvPr id="7173" name="Rectangle 4"/>
          <p:cNvSpPr>
            <a:spLocks noGrp="1" noChangeArrowheads="1"/>
          </p:cNvSpPr>
          <p:nvPr>
            <p:ph type="body" idx="1"/>
          </p:nvPr>
        </p:nvSpPr>
        <p:spPr>
          <a:xfrm>
            <a:off x="0" y="1125538"/>
            <a:ext cx="7924800" cy="4343400"/>
          </a:xfrm>
        </p:spPr>
        <p:txBody>
          <a:bodyPr/>
          <a:lstStyle/>
          <a:p>
            <a:pPr eaLnBrk="1" hangingPunct="1">
              <a:lnSpc>
                <a:spcPct val="90000"/>
              </a:lnSpc>
            </a:pPr>
            <a:r>
              <a:rPr lang="es-ES" smtClean="0"/>
              <a:t>La </a:t>
            </a:r>
            <a:r>
              <a:rPr lang="es-ES" b="1" smtClean="0"/>
              <a:t>Rueda de la Experiencia</a:t>
            </a:r>
          </a:p>
          <a:p>
            <a:pPr lvl="1" eaLnBrk="1" hangingPunct="1">
              <a:lnSpc>
                <a:spcPct val="90000"/>
              </a:lnSpc>
            </a:pPr>
            <a:r>
              <a:rPr lang="es-ES" smtClean="0"/>
              <a:t>Diseñada por Francisco</a:t>
            </a:r>
            <a:br>
              <a:rPr lang="es-ES" smtClean="0"/>
            </a:br>
            <a:r>
              <a:rPr lang="es-ES" smtClean="0"/>
              <a:t>Tosete</a:t>
            </a:r>
          </a:p>
          <a:p>
            <a:pPr lvl="1" eaLnBrk="1" hangingPunct="1">
              <a:lnSpc>
                <a:spcPct val="90000"/>
              </a:lnSpc>
            </a:pPr>
            <a:r>
              <a:rPr lang="es-ES" smtClean="0"/>
              <a:t>Las seis disciplinas </a:t>
            </a:r>
            <a:br>
              <a:rPr lang="es-ES" smtClean="0"/>
            </a:br>
            <a:r>
              <a:rPr lang="es-ES" smtClean="0"/>
              <a:t>son:</a:t>
            </a:r>
          </a:p>
          <a:p>
            <a:pPr lvl="2" eaLnBrk="1" hangingPunct="1">
              <a:lnSpc>
                <a:spcPct val="90000"/>
              </a:lnSpc>
            </a:pPr>
            <a:r>
              <a:rPr lang="es-ES" smtClean="0"/>
              <a:t>Usabilidad. </a:t>
            </a:r>
          </a:p>
          <a:p>
            <a:pPr lvl="2" eaLnBrk="1" hangingPunct="1">
              <a:lnSpc>
                <a:spcPct val="90000"/>
              </a:lnSpc>
            </a:pPr>
            <a:r>
              <a:rPr lang="es-ES" smtClean="0"/>
              <a:t>Accesibilidad </a:t>
            </a:r>
          </a:p>
          <a:p>
            <a:pPr lvl="2" eaLnBrk="1" hangingPunct="1">
              <a:lnSpc>
                <a:spcPct val="90000"/>
              </a:lnSpc>
            </a:pPr>
            <a:r>
              <a:rPr lang="es-ES" smtClean="0"/>
              <a:t>Diseño de </a:t>
            </a:r>
            <a:br>
              <a:rPr lang="es-ES" smtClean="0"/>
            </a:br>
            <a:r>
              <a:rPr lang="es-ES" smtClean="0"/>
              <a:t>información y </a:t>
            </a:r>
            <a:br>
              <a:rPr lang="es-ES" smtClean="0"/>
            </a:br>
            <a:r>
              <a:rPr lang="es-ES" smtClean="0"/>
              <a:t>diseño gráfico </a:t>
            </a:r>
          </a:p>
          <a:p>
            <a:pPr lvl="2" eaLnBrk="1" hangingPunct="1">
              <a:lnSpc>
                <a:spcPct val="90000"/>
              </a:lnSpc>
            </a:pPr>
            <a:r>
              <a:rPr lang="es-ES" smtClean="0"/>
              <a:t>Buscabilidad o</a:t>
            </a:r>
            <a:br>
              <a:rPr lang="es-ES" smtClean="0"/>
            </a:br>
            <a:r>
              <a:rPr lang="es-ES" smtClean="0"/>
              <a:t>“Encontrabilidad”</a:t>
            </a:r>
          </a:p>
          <a:p>
            <a:pPr lvl="2" eaLnBrk="1" hangingPunct="1">
              <a:lnSpc>
                <a:spcPct val="90000"/>
              </a:lnSpc>
            </a:pPr>
            <a:r>
              <a:rPr lang="es-ES" smtClean="0"/>
              <a:t>Arquitectura de la </a:t>
            </a:r>
            <a:br>
              <a:rPr lang="es-ES" smtClean="0"/>
            </a:br>
            <a:r>
              <a:rPr lang="es-ES" smtClean="0"/>
              <a:t>Información </a:t>
            </a:r>
          </a:p>
          <a:p>
            <a:pPr lvl="2" eaLnBrk="1" hangingPunct="1">
              <a:lnSpc>
                <a:spcPct val="90000"/>
              </a:lnSpc>
            </a:pPr>
            <a:r>
              <a:rPr lang="es-ES" smtClean="0"/>
              <a:t>Diseño de Interacción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36547"/>
                                        </p:tgtEl>
                                        <p:attrNameLst>
                                          <p:attrName>style.visibility</p:attrName>
                                        </p:attrNameLst>
                                      </p:cBhvr>
                                      <p:to>
                                        <p:strVal val="visible"/>
                                      </p:to>
                                    </p:set>
                                    <p:animEffect transition="in" filter="wipe(right)">
                                      <p:cBhvr>
                                        <p:cTn id="7" dur="500"/>
                                        <p:tgtEl>
                                          <p:spTgt spid="236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411413" y="115888"/>
            <a:ext cx="6553200" cy="288925"/>
          </a:xfrm>
        </p:spPr>
        <p:txBody>
          <a:bodyPr/>
          <a:lstStyle/>
          <a:p>
            <a:pPr eaLnBrk="1" hangingPunct="1"/>
            <a:r>
              <a:rPr lang="es-ES_tradnl" sz="2400" smtClean="0"/>
              <a:t>Modalidades de interacción</a:t>
            </a:r>
          </a:p>
        </p:txBody>
      </p:sp>
      <p:sp>
        <p:nvSpPr>
          <p:cNvPr id="18435" name="Rectangle 3"/>
          <p:cNvSpPr>
            <a:spLocks noGrp="1" noChangeArrowheads="1"/>
          </p:cNvSpPr>
          <p:nvPr>
            <p:ph type="body" idx="1"/>
          </p:nvPr>
        </p:nvSpPr>
        <p:spPr>
          <a:xfrm>
            <a:off x="457200" y="1196975"/>
            <a:ext cx="8229600" cy="5472113"/>
          </a:xfrm>
        </p:spPr>
        <p:txBody>
          <a:bodyPr/>
          <a:lstStyle/>
          <a:p>
            <a:pPr eaLnBrk="1" hangingPunct="1">
              <a:lnSpc>
                <a:spcPct val="80000"/>
              </a:lnSpc>
            </a:pPr>
            <a:r>
              <a:rPr lang="es-ES_tradnl" sz="1400" b="1" smtClean="0"/>
              <a:t>Menú de selección</a:t>
            </a:r>
          </a:p>
          <a:p>
            <a:pPr lvl="1" eaLnBrk="1" hangingPunct="1">
              <a:lnSpc>
                <a:spcPct val="80000"/>
              </a:lnSpc>
            </a:pPr>
            <a:r>
              <a:rPr lang="es-ES_tradnl" sz="1400" smtClean="0"/>
              <a:t>Fácil de aprender </a:t>
            </a:r>
          </a:p>
          <a:p>
            <a:pPr lvl="1" eaLnBrk="1" hangingPunct="1">
              <a:lnSpc>
                <a:spcPct val="80000"/>
              </a:lnSpc>
            </a:pPr>
            <a:r>
              <a:rPr lang="es-ES_tradnl" sz="1400" smtClean="0"/>
              <a:t>Los usuarios expertos pueden impacientarse </a:t>
            </a:r>
          </a:p>
          <a:p>
            <a:pPr lvl="1" eaLnBrk="1" hangingPunct="1">
              <a:lnSpc>
                <a:spcPct val="80000"/>
              </a:lnSpc>
            </a:pPr>
            <a:r>
              <a:rPr lang="es-ES_tradnl" sz="1400" smtClean="0"/>
              <a:t>Buena organización de la jerarquía del menú es esencial </a:t>
            </a:r>
          </a:p>
          <a:p>
            <a:pPr lvl="1" eaLnBrk="1" hangingPunct="1">
              <a:lnSpc>
                <a:spcPct val="80000"/>
              </a:lnSpc>
            </a:pPr>
            <a:r>
              <a:rPr lang="es-ES_tradnl" sz="1400" smtClean="0"/>
              <a:t>Siga las normas de menú (por ejemplo, los comandos de menú "File" ") </a:t>
            </a:r>
          </a:p>
          <a:p>
            <a:pPr eaLnBrk="1" hangingPunct="1">
              <a:lnSpc>
                <a:spcPct val="80000"/>
              </a:lnSpc>
            </a:pPr>
            <a:r>
              <a:rPr lang="es-ES_tradnl" sz="1400" b="1" smtClean="0"/>
              <a:t>Lenguaje de Comandos </a:t>
            </a:r>
          </a:p>
          <a:p>
            <a:pPr lvl="1" eaLnBrk="1" hangingPunct="1">
              <a:lnSpc>
                <a:spcPct val="80000"/>
              </a:lnSpc>
            </a:pPr>
            <a:r>
              <a:rPr lang="es-ES_tradnl" sz="1400" smtClean="0"/>
              <a:t> más difícil de aprender (especialmente si los comandos son no intuitivos o abreviados) </a:t>
            </a:r>
          </a:p>
          <a:p>
            <a:pPr lvl="1" eaLnBrk="1" hangingPunct="1">
              <a:lnSpc>
                <a:spcPct val="80000"/>
              </a:lnSpc>
            </a:pPr>
            <a:r>
              <a:rPr lang="es-ES_tradnl" sz="1400" smtClean="0"/>
              <a:t>Los usuarios expertos aprecian la flexibilidad </a:t>
            </a:r>
          </a:p>
          <a:p>
            <a:pPr eaLnBrk="1" hangingPunct="1">
              <a:lnSpc>
                <a:spcPct val="80000"/>
              </a:lnSpc>
            </a:pPr>
            <a:r>
              <a:rPr lang="es-ES_tradnl" sz="1400" b="1" smtClean="0"/>
              <a:t> Formularios</a:t>
            </a:r>
            <a:r>
              <a:rPr lang="es-ES_tradnl" sz="1400" smtClean="0"/>
              <a:t> </a:t>
            </a:r>
          </a:p>
          <a:p>
            <a:pPr lvl="1" eaLnBrk="1" hangingPunct="1">
              <a:lnSpc>
                <a:spcPct val="80000"/>
              </a:lnSpc>
            </a:pPr>
            <a:r>
              <a:rPr lang="es-ES_tradnl" sz="1400" smtClean="0"/>
              <a:t>Intuitivo </a:t>
            </a:r>
          </a:p>
          <a:p>
            <a:pPr lvl="1" eaLnBrk="1" hangingPunct="1">
              <a:lnSpc>
                <a:spcPct val="80000"/>
              </a:lnSpc>
            </a:pPr>
            <a:r>
              <a:rPr lang="es-ES_tradnl" sz="1400" smtClean="0"/>
              <a:t>A menudo tedioso (pero un buen uso de valores por defecto pueden ayudar) </a:t>
            </a:r>
          </a:p>
          <a:p>
            <a:pPr eaLnBrk="1" hangingPunct="1">
              <a:lnSpc>
                <a:spcPct val="80000"/>
              </a:lnSpc>
            </a:pPr>
            <a:r>
              <a:rPr lang="es-ES_tradnl" sz="1400" b="1" smtClean="0"/>
              <a:t>Lenguaje natural </a:t>
            </a:r>
          </a:p>
          <a:p>
            <a:pPr lvl="1" eaLnBrk="1" hangingPunct="1">
              <a:lnSpc>
                <a:spcPct val="80000"/>
              </a:lnSpc>
            </a:pPr>
            <a:r>
              <a:rPr lang="es-ES_tradnl" sz="1400" smtClean="0"/>
              <a:t>Más natural para los usuarios inexpertos </a:t>
            </a:r>
          </a:p>
          <a:p>
            <a:pPr lvl="1" eaLnBrk="1" hangingPunct="1">
              <a:lnSpc>
                <a:spcPct val="80000"/>
              </a:lnSpc>
            </a:pPr>
            <a:r>
              <a:rPr lang="es-ES_tradnl" sz="1400" smtClean="0"/>
              <a:t>La tecnología sigue siendo engorroso </a:t>
            </a:r>
          </a:p>
          <a:p>
            <a:pPr eaLnBrk="1" hangingPunct="1">
              <a:lnSpc>
                <a:spcPct val="80000"/>
              </a:lnSpc>
            </a:pPr>
            <a:r>
              <a:rPr lang="es-ES_tradnl" sz="1400" b="1" smtClean="0"/>
              <a:t>Hipertexto </a:t>
            </a:r>
          </a:p>
          <a:p>
            <a:pPr lvl="1" eaLnBrk="1" hangingPunct="1">
              <a:lnSpc>
                <a:spcPct val="80000"/>
              </a:lnSpc>
            </a:pPr>
            <a:r>
              <a:rPr lang="es-ES_tradnl" sz="1400" smtClean="0"/>
              <a:t>Intuitivo </a:t>
            </a:r>
          </a:p>
          <a:p>
            <a:pPr lvl="1" eaLnBrk="1" hangingPunct="1">
              <a:lnSpc>
                <a:spcPct val="80000"/>
              </a:lnSpc>
            </a:pPr>
            <a:r>
              <a:rPr lang="es-ES_tradnl" sz="1400" smtClean="0"/>
              <a:t>Fácil perderse en una compleja red de vínculos </a:t>
            </a:r>
          </a:p>
          <a:p>
            <a:pPr lvl="1" eaLnBrk="1" hangingPunct="1">
              <a:lnSpc>
                <a:spcPct val="80000"/>
              </a:lnSpc>
            </a:pPr>
            <a:r>
              <a:rPr lang="es-ES_tradnl" sz="1400" smtClean="0"/>
              <a:t>Buen diseño del sitio y guías de navegación son esenciales </a:t>
            </a:r>
          </a:p>
          <a:p>
            <a:pPr eaLnBrk="1" hangingPunct="1">
              <a:lnSpc>
                <a:spcPct val="80000"/>
              </a:lnSpc>
            </a:pPr>
            <a:r>
              <a:rPr lang="es-ES_tradnl" sz="1400" smtClean="0"/>
              <a:t> </a:t>
            </a:r>
            <a:r>
              <a:rPr lang="es-ES_tradnl" sz="1400" b="1" smtClean="0"/>
              <a:t>Manipulación directa </a:t>
            </a:r>
          </a:p>
          <a:p>
            <a:pPr lvl="1" eaLnBrk="1" hangingPunct="1">
              <a:lnSpc>
                <a:spcPct val="80000"/>
              </a:lnSpc>
            </a:pPr>
            <a:r>
              <a:rPr lang="es-ES_tradnl" sz="1400" smtClean="0"/>
              <a:t>Fácil de aprender y usar </a:t>
            </a:r>
          </a:p>
          <a:p>
            <a:pPr lvl="1" eaLnBrk="1" hangingPunct="1">
              <a:lnSpc>
                <a:spcPct val="80000"/>
              </a:lnSpc>
            </a:pPr>
            <a:r>
              <a:rPr lang="es-ES_tradnl" sz="1400" smtClean="0"/>
              <a:t>Más difíciles de programar (pero juegos de herramientas de ayuda) </a:t>
            </a:r>
          </a:p>
          <a:p>
            <a:pPr lvl="1" eaLnBrk="1" hangingPunct="1">
              <a:lnSpc>
                <a:spcPct val="80000"/>
              </a:lnSpc>
            </a:pPr>
            <a:r>
              <a:rPr lang="es-ES_tradnl" sz="1400" smtClean="0"/>
              <a:t>difícil de hacer en aplicaciones basadas en web</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23850" y="1125538"/>
            <a:ext cx="8229600" cy="417512"/>
          </a:xfrm>
        </p:spPr>
        <p:txBody>
          <a:bodyPr/>
          <a:lstStyle/>
          <a:p>
            <a:pPr eaLnBrk="1" hangingPunct="1"/>
            <a:r>
              <a:rPr lang="es-ES_tradnl" sz="2400" smtClean="0"/>
              <a:t>Directrices para el diseño de ventanas</a:t>
            </a:r>
          </a:p>
        </p:txBody>
      </p:sp>
      <p:sp>
        <p:nvSpPr>
          <p:cNvPr id="19459" name="Rectangle 3"/>
          <p:cNvSpPr>
            <a:spLocks noGrp="1" noChangeArrowheads="1"/>
          </p:cNvSpPr>
          <p:nvPr>
            <p:ph type="body" idx="1"/>
          </p:nvPr>
        </p:nvSpPr>
        <p:spPr>
          <a:xfrm>
            <a:off x="457200" y="1989138"/>
            <a:ext cx="8229600" cy="4679950"/>
          </a:xfrm>
        </p:spPr>
        <p:txBody>
          <a:bodyPr/>
          <a:lstStyle/>
          <a:p>
            <a:pPr eaLnBrk="1" hangingPunct="1"/>
            <a:r>
              <a:rPr lang="es-ES_tradnl" sz="1800" smtClean="0"/>
              <a:t>No al uso excesivo de ventanas; minimizar la manipulación de ventanas </a:t>
            </a:r>
          </a:p>
          <a:p>
            <a:pPr eaLnBrk="1" hangingPunct="1"/>
            <a:r>
              <a:rPr lang="es-ES_tradnl" sz="1800" smtClean="0"/>
              <a:t>Apariencia y comportamiento de la ventana principal debe ser coherente</a:t>
            </a:r>
          </a:p>
          <a:p>
            <a:pPr eaLnBrk="1" hangingPunct="1"/>
            <a:r>
              <a:rPr lang="es-ES_tradnl" sz="1800" smtClean="0"/>
              <a:t>Utilice diferentes ventanas para diferentes </a:t>
            </a:r>
            <a:br>
              <a:rPr lang="es-ES_tradnl" sz="1800" smtClean="0"/>
            </a:br>
            <a:r>
              <a:rPr lang="es-ES_tradnl" sz="1800" smtClean="0"/>
              <a:t>tareas independientes </a:t>
            </a:r>
          </a:p>
          <a:p>
            <a:pPr eaLnBrk="1" hangingPunct="1"/>
            <a:r>
              <a:rPr lang="es-ES_tradnl" sz="1800" smtClean="0"/>
              <a:t>Utilice diferentes ventanas para diferentes </a:t>
            </a:r>
            <a:br>
              <a:rPr lang="es-ES_tradnl" sz="1800" smtClean="0"/>
            </a:br>
            <a:r>
              <a:rPr lang="es-ES_tradnl" sz="1800" smtClean="0"/>
              <a:t>visitas coordinadas de la misma tarea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23850" y="404813"/>
            <a:ext cx="8229600" cy="417512"/>
          </a:xfrm>
        </p:spPr>
        <p:txBody>
          <a:bodyPr/>
          <a:lstStyle/>
          <a:p>
            <a:pPr eaLnBrk="1" hangingPunct="1"/>
            <a:r>
              <a:rPr lang="es-ES_tradnl" sz="2400" smtClean="0"/>
              <a:t>Directrices para el diseño menús</a:t>
            </a:r>
          </a:p>
        </p:txBody>
      </p:sp>
      <p:sp>
        <p:nvSpPr>
          <p:cNvPr id="20483" name="Rectangle 3"/>
          <p:cNvSpPr>
            <a:spLocks noGrp="1" noChangeArrowheads="1"/>
          </p:cNvSpPr>
          <p:nvPr>
            <p:ph type="body" idx="1"/>
          </p:nvPr>
        </p:nvSpPr>
        <p:spPr>
          <a:xfrm>
            <a:off x="457200" y="1557338"/>
            <a:ext cx="8229600" cy="5111750"/>
          </a:xfrm>
        </p:spPr>
        <p:txBody>
          <a:bodyPr/>
          <a:lstStyle/>
          <a:p>
            <a:pPr eaLnBrk="1" hangingPunct="1"/>
            <a:r>
              <a:rPr lang="es-ES_tradnl" sz="1800" smtClean="0"/>
              <a:t>Organiza los menús jerárquicos de acuerdo con las tareas del usuario y funciones del sistema</a:t>
            </a:r>
          </a:p>
          <a:p>
            <a:pPr eaLnBrk="1" hangingPunct="1"/>
            <a:r>
              <a:rPr lang="es-ES_tradnl" sz="1800" smtClean="0"/>
              <a:t>Utilice las agrupaciones y ordenamientos significativos </a:t>
            </a:r>
          </a:p>
          <a:p>
            <a:pPr lvl="1" eaLnBrk="1" hangingPunct="1"/>
            <a:r>
              <a:rPr lang="es-ES_tradnl" sz="1800" smtClean="0"/>
              <a:t>Adherirse a la práctica común cuando sea posible</a:t>
            </a:r>
          </a:p>
          <a:p>
            <a:pPr eaLnBrk="1" hangingPunct="1"/>
            <a:r>
              <a:rPr lang="es-ES_tradnl" sz="1800" smtClean="0"/>
              <a:t>Utilice descripciones breves de las opciones de menú </a:t>
            </a:r>
          </a:p>
          <a:p>
            <a:pPr eaLnBrk="1" hangingPunct="1"/>
            <a:r>
              <a:rPr lang="es-ES_tradnl" sz="1800" smtClean="0"/>
              <a:t>Uso de diseño coherente en todos los menús y </a:t>
            </a:r>
            <a:br>
              <a:rPr lang="es-ES_tradnl" sz="1800" smtClean="0"/>
            </a:br>
            <a:r>
              <a:rPr lang="es-ES_tradnl" sz="1800" smtClean="0"/>
              <a:t>mantenga despejada la pantalla </a:t>
            </a:r>
          </a:p>
          <a:p>
            <a:pPr eaLnBrk="1" hangingPunct="1"/>
            <a:r>
              <a:rPr lang="es-ES_tradnl" sz="1800" smtClean="0"/>
              <a:t>Permitir accesos directos</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0825" y="1125538"/>
            <a:ext cx="8229600" cy="417512"/>
          </a:xfrm>
        </p:spPr>
        <p:txBody>
          <a:bodyPr/>
          <a:lstStyle/>
          <a:p>
            <a:pPr eaLnBrk="1" hangingPunct="1"/>
            <a:r>
              <a:rPr lang="es-ES_tradnl" sz="2400" smtClean="0"/>
              <a:t>Directrices para el diseño de formularios</a:t>
            </a:r>
          </a:p>
        </p:txBody>
      </p:sp>
      <p:sp>
        <p:nvSpPr>
          <p:cNvPr id="21507" name="Rectangle 3"/>
          <p:cNvSpPr>
            <a:spLocks noGrp="1" noChangeArrowheads="1"/>
          </p:cNvSpPr>
          <p:nvPr>
            <p:ph type="body" idx="1"/>
          </p:nvPr>
        </p:nvSpPr>
        <p:spPr>
          <a:xfrm>
            <a:off x="457200" y="1916113"/>
            <a:ext cx="8229600" cy="4752975"/>
          </a:xfrm>
        </p:spPr>
        <p:txBody>
          <a:bodyPr/>
          <a:lstStyle/>
          <a:p>
            <a:pPr eaLnBrk="1" hangingPunct="1">
              <a:lnSpc>
                <a:spcPct val="80000"/>
              </a:lnSpc>
              <a:spcBef>
                <a:spcPts val="1200"/>
              </a:spcBef>
            </a:pPr>
            <a:r>
              <a:rPr lang="es-ES_tradnl" smtClean="0"/>
              <a:t>Usar diseño visual y de contenido atractivo y coherente </a:t>
            </a:r>
          </a:p>
          <a:p>
            <a:pPr eaLnBrk="1" hangingPunct="1">
              <a:lnSpc>
                <a:spcPct val="80000"/>
              </a:lnSpc>
              <a:spcBef>
                <a:spcPts val="1200"/>
              </a:spcBef>
            </a:pPr>
            <a:r>
              <a:rPr lang="es-ES_tradnl" smtClean="0"/>
              <a:t>No suponga de antemano que los formularios de papel existentes se pueden convertir directamente a buenos diseños de la pantalla y una buena interfaz </a:t>
            </a:r>
          </a:p>
          <a:p>
            <a:pPr eaLnBrk="1" hangingPunct="1">
              <a:lnSpc>
                <a:spcPct val="80000"/>
              </a:lnSpc>
              <a:spcBef>
                <a:spcPts val="1200"/>
              </a:spcBef>
            </a:pPr>
            <a:r>
              <a:rPr lang="es-ES_tradnl" smtClean="0"/>
              <a:t>Utilizar señales visuales apropiadas para los campos en los formularios </a:t>
            </a:r>
          </a:p>
          <a:p>
            <a:pPr eaLnBrk="1" hangingPunct="1">
              <a:lnSpc>
                <a:spcPct val="80000"/>
              </a:lnSpc>
              <a:spcBef>
                <a:spcPts val="1200"/>
              </a:spcBef>
            </a:pPr>
            <a:r>
              <a:rPr lang="es-ES_tradnl" smtClean="0"/>
              <a:t>Utilizar labels y abreviaturas familiares y coherentes </a:t>
            </a:r>
          </a:p>
          <a:p>
            <a:pPr eaLnBrk="1" hangingPunct="1">
              <a:lnSpc>
                <a:spcPct val="80000"/>
              </a:lnSpc>
              <a:spcBef>
                <a:spcPts val="1200"/>
              </a:spcBef>
            </a:pPr>
            <a:r>
              <a:rPr lang="es-ES_tradnl" smtClean="0"/>
              <a:t>Usar navegación lógica </a:t>
            </a:r>
            <a:r>
              <a:rPr lang="es-ES_tradnl" b="1" smtClean="0"/>
              <a:t>entre</a:t>
            </a:r>
            <a:r>
              <a:rPr lang="es-ES_tradnl" smtClean="0"/>
              <a:t> los campos </a:t>
            </a:r>
          </a:p>
          <a:p>
            <a:pPr eaLnBrk="1" hangingPunct="1">
              <a:lnSpc>
                <a:spcPct val="80000"/>
              </a:lnSpc>
              <a:spcBef>
                <a:spcPts val="1200"/>
              </a:spcBef>
            </a:pPr>
            <a:r>
              <a:rPr lang="es-ES_tradnl" smtClean="0"/>
              <a:t>Usar de navegación lógica </a:t>
            </a:r>
            <a:r>
              <a:rPr lang="es-ES_tradnl" b="1" smtClean="0"/>
              <a:t>dentro</a:t>
            </a:r>
            <a:r>
              <a:rPr lang="es-ES_tradnl" smtClean="0"/>
              <a:t> de los campos </a:t>
            </a:r>
          </a:p>
          <a:p>
            <a:pPr eaLnBrk="1" hangingPunct="1">
              <a:lnSpc>
                <a:spcPct val="80000"/>
              </a:lnSpc>
              <a:spcBef>
                <a:spcPts val="1200"/>
              </a:spcBef>
            </a:pPr>
            <a:r>
              <a:rPr lang="es-ES_tradnl" smtClean="0"/>
              <a:t>Apoyar a la edición y corrección de errores de los campos </a:t>
            </a:r>
          </a:p>
          <a:p>
            <a:pPr eaLnBrk="1" hangingPunct="1">
              <a:lnSpc>
                <a:spcPct val="80000"/>
              </a:lnSpc>
              <a:spcBef>
                <a:spcPts val="1200"/>
              </a:spcBef>
            </a:pPr>
            <a:r>
              <a:rPr lang="es-ES_tradnl" smtClean="0"/>
              <a:t>Utilizar mensajes de error coherentes e informativos </a:t>
            </a:r>
          </a:p>
          <a:p>
            <a:pPr eaLnBrk="1" hangingPunct="1">
              <a:lnSpc>
                <a:spcPct val="80000"/>
              </a:lnSpc>
              <a:spcBef>
                <a:spcPts val="1200"/>
              </a:spcBef>
            </a:pPr>
            <a:r>
              <a:rPr lang="es-ES_tradnl" smtClean="0"/>
              <a:t>Proveer mensajes explicativos para valores esperados de campo</a:t>
            </a:r>
          </a:p>
          <a:p>
            <a:pPr eaLnBrk="1" hangingPunct="1">
              <a:lnSpc>
                <a:spcPct val="80000"/>
              </a:lnSpc>
              <a:spcBef>
                <a:spcPts val="1200"/>
              </a:spcBef>
            </a:pPr>
            <a:r>
              <a:rPr lang="es-ES_tradnl" smtClean="0"/>
              <a:t>Proporcionar los valores por defecto para los campos siempre que sea posible </a:t>
            </a:r>
          </a:p>
          <a:p>
            <a:pPr eaLnBrk="1" hangingPunct="1">
              <a:lnSpc>
                <a:spcPct val="80000"/>
              </a:lnSpc>
              <a:spcBef>
                <a:spcPts val="1200"/>
              </a:spcBef>
            </a:pPr>
            <a:r>
              <a:rPr lang="es-ES_tradnl" smtClean="0"/>
              <a:t>Proporcionar un indicador de finalización de llenado para de cada pantalla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S_tradnl" sz="2400" smtClean="0"/>
              <a:t>Directrices para lenguaje de  comandos digitado </a:t>
            </a:r>
          </a:p>
        </p:txBody>
      </p:sp>
      <p:sp>
        <p:nvSpPr>
          <p:cNvPr id="22531" name="Rectangle 3"/>
          <p:cNvSpPr>
            <a:spLocks noGrp="1" noChangeArrowheads="1"/>
          </p:cNvSpPr>
          <p:nvPr>
            <p:ph type="body" idx="1"/>
          </p:nvPr>
        </p:nvSpPr>
        <p:spPr/>
        <p:txBody>
          <a:bodyPr/>
          <a:lstStyle/>
          <a:p>
            <a:pPr eaLnBrk="1" hangingPunct="1">
              <a:lnSpc>
                <a:spcPct val="80000"/>
              </a:lnSpc>
              <a:spcBef>
                <a:spcPts val="1200"/>
              </a:spcBef>
            </a:pPr>
            <a:r>
              <a:rPr lang="es-ES_tradnl" sz="2000" smtClean="0"/>
              <a:t>Use reglas consistentes para la formación de los comandos de entrada (a la unix)</a:t>
            </a:r>
          </a:p>
          <a:p>
            <a:pPr eaLnBrk="1" hangingPunct="1">
              <a:lnSpc>
                <a:spcPct val="80000"/>
              </a:lnSpc>
              <a:spcBef>
                <a:spcPts val="1200"/>
              </a:spcBef>
            </a:pPr>
            <a:r>
              <a:rPr lang="es-ES_tradnl" sz="2000" smtClean="0"/>
              <a:t>Elija nombres de comandos significativos, específicos, distintivos </a:t>
            </a:r>
          </a:p>
          <a:p>
            <a:pPr eaLnBrk="1" hangingPunct="1">
              <a:lnSpc>
                <a:spcPct val="80000"/>
              </a:lnSpc>
              <a:spcBef>
                <a:spcPts val="1200"/>
              </a:spcBef>
            </a:pPr>
            <a:r>
              <a:rPr lang="es-ES_tradnl" sz="2000" smtClean="0"/>
              <a:t>Aplique reglas de abreviación consistentes (copy=cp, remove=rm)</a:t>
            </a:r>
          </a:p>
          <a:p>
            <a:pPr eaLnBrk="1" hangingPunct="1">
              <a:lnSpc>
                <a:spcPct val="80000"/>
              </a:lnSpc>
              <a:spcBef>
                <a:spcPts val="1200"/>
              </a:spcBef>
            </a:pPr>
            <a:r>
              <a:rPr lang="es-ES_tradnl" sz="2000" smtClean="0"/>
              <a:t>Permita la fácil corrección de errores de digitación</a:t>
            </a:r>
          </a:p>
          <a:p>
            <a:pPr eaLnBrk="1" hangingPunct="1">
              <a:lnSpc>
                <a:spcPct val="80000"/>
              </a:lnSpc>
              <a:spcBef>
                <a:spcPts val="1200"/>
              </a:spcBef>
            </a:pPr>
            <a:r>
              <a:rPr lang="es-ES_tradnl" sz="2000" smtClean="0"/>
              <a:t>Permita que usuarios frecuentes usen macros</a:t>
            </a:r>
          </a:p>
          <a:p>
            <a:pPr eaLnBrk="1" hangingPunct="1">
              <a:lnSpc>
                <a:spcPct val="80000"/>
              </a:lnSpc>
              <a:spcBef>
                <a:spcPts val="1200"/>
              </a:spcBef>
            </a:pPr>
            <a:r>
              <a:rPr lang="es-ES_tradnl" sz="2000" smtClean="0"/>
              <a:t>Provea auto-compleción de comandos cuando sea posible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ES_tradnl" sz="2400" smtClean="0"/>
              <a:t>Directrices para el diseño de interfaces gráficas </a:t>
            </a:r>
          </a:p>
        </p:txBody>
      </p:sp>
      <p:sp>
        <p:nvSpPr>
          <p:cNvPr id="23555" name="Rectangle 3"/>
          <p:cNvSpPr>
            <a:spLocks noGrp="1" noChangeArrowheads="1"/>
          </p:cNvSpPr>
          <p:nvPr>
            <p:ph type="body" idx="1"/>
          </p:nvPr>
        </p:nvSpPr>
        <p:spPr/>
        <p:txBody>
          <a:bodyPr/>
          <a:lstStyle/>
          <a:p>
            <a:pPr eaLnBrk="1" hangingPunct="1">
              <a:lnSpc>
                <a:spcPct val="90000"/>
              </a:lnSpc>
            </a:pPr>
            <a:r>
              <a:rPr lang="es-ES_tradnl" sz="2000" smtClean="0"/>
              <a:t>Utilice analogías mundo real tanto como sea posible </a:t>
            </a:r>
          </a:p>
          <a:p>
            <a:pPr eaLnBrk="1" hangingPunct="1">
              <a:lnSpc>
                <a:spcPct val="90000"/>
              </a:lnSpc>
            </a:pPr>
            <a:r>
              <a:rPr lang="es-ES_tradnl" sz="2000" smtClean="0"/>
              <a:t>Mantenga la representación visual tan simple como posible </a:t>
            </a:r>
          </a:p>
          <a:p>
            <a:pPr eaLnBrk="1" hangingPunct="1">
              <a:lnSpc>
                <a:spcPct val="90000"/>
              </a:lnSpc>
            </a:pPr>
            <a:r>
              <a:rPr lang="es-ES_tradnl" sz="2000" smtClean="0"/>
              <a:t>Mostrar diferentes puntos de vista del misma objeto visual </a:t>
            </a:r>
          </a:p>
          <a:p>
            <a:pPr eaLnBrk="1" hangingPunct="1">
              <a:lnSpc>
                <a:spcPct val="90000"/>
              </a:lnSpc>
            </a:pPr>
            <a:r>
              <a:rPr lang="es-ES_tradnl" sz="2000" smtClean="0"/>
              <a:t>Utilice el color con moderación y con sentido </a:t>
            </a:r>
          </a:p>
          <a:p>
            <a:pPr eaLnBrk="1" hangingPunct="1">
              <a:lnSpc>
                <a:spcPct val="90000"/>
              </a:lnSpc>
            </a:pPr>
            <a:r>
              <a:rPr lang="es-ES_tradnl" sz="2000" smtClean="0"/>
              <a:t>Usar vídeo con moderación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ES_tradnl" sz="2400" smtClean="0"/>
              <a:t>Directrices para el despliegue gráfico de información cuantitativa </a:t>
            </a:r>
          </a:p>
        </p:txBody>
      </p:sp>
      <p:sp>
        <p:nvSpPr>
          <p:cNvPr id="24579" name="Rectangle 3"/>
          <p:cNvSpPr>
            <a:spLocks noGrp="1" noChangeArrowheads="1"/>
          </p:cNvSpPr>
          <p:nvPr>
            <p:ph type="body" idx="1"/>
          </p:nvPr>
        </p:nvSpPr>
        <p:spPr/>
        <p:txBody>
          <a:bodyPr/>
          <a:lstStyle/>
          <a:p>
            <a:pPr eaLnBrk="1" hangingPunct="1">
              <a:lnSpc>
                <a:spcPct val="90000"/>
              </a:lnSpc>
              <a:spcBef>
                <a:spcPts val="1200"/>
              </a:spcBef>
            </a:pPr>
            <a:r>
              <a:rPr lang="es-ES_tradnl" sz="1800" smtClean="0"/>
              <a:t>Maximizar el rendimiento de tinta (% de la tinta utilizada para transmitir información significativa) </a:t>
            </a:r>
            <a:br>
              <a:rPr lang="es-ES_tradnl" sz="1800" smtClean="0"/>
            </a:br>
            <a:r>
              <a:rPr lang="es-ES_tradnl" sz="1800" smtClean="0"/>
              <a:t>• Evite chartjunk (decoración sin contenido)</a:t>
            </a:r>
          </a:p>
          <a:p>
            <a:pPr lvl="1" eaLnBrk="1" hangingPunct="1">
              <a:lnSpc>
                <a:spcPct val="90000"/>
              </a:lnSpc>
              <a:spcBef>
                <a:spcPts val="1200"/>
              </a:spcBef>
            </a:pPr>
            <a:r>
              <a:rPr lang="es-ES_tradnl" sz="1800" smtClean="0"/>
              <a:t>Paquetes de diapositivas son conocidos por chartjunk </a:t>
            </a:r>
          </a:p>
          <a:p>
            <a:pPr eaLnBrk="1" hangingPunct="1">
              <a:lnSpc>
                <a:spcPct val="90000"/>
              </a:lnSpc>
              <a:spcBef>
                <a:spcPts val="1200"/>
              </a:spcBef>
            </a:pPr>
            <a:r>
              <a:rPr lang="es-ES_tradnl" sz="1800" smtClean="0"/>
              <a:t>Mostrar variación de datos, no la variación de diseño </a:t>
            </a:r>
            <a:br>
              <a:rPr lang="es-ES_tradnl" sz="1800" smtClean="0"/>
            </a:br>
            <a:r>
              <a:rPr lang="es-ES_tradnl" sz="1800" smtClean="0"/>
              <a:t>- No utilizar las áreas para transmitir información 1D </a:t>
            </a:r>
            <a:br>
              <a:rPr lang="es-ES_tradnl" sz="1800" smtClean="0"/>
            </a:br>
            <a:r>
              <a:rPr lang="es-ES_tradnl" sz="1800" smtClean="0"/>
              <a:t>- Evite mentiras debido a cambios de escala  </a:t>
            </a:r>
          </a:p>
          <a:p>
            <a:pPr eaLnBrk="1" hangingPunct="1">
              <a:lnSpc>
                <a:spcPct val="90000"/>
              </a:lnSpc>
              <a:spcBef>
                <a:spcPts val="1200"/>
              </a:spcBef>
            </a:pPr>
            <a:r>
              <a:rPr lang="es-ES_tradnl" sz="1800" smtClean="0"/>
              <a:t>La traducción de la información visual a una verbal  debe ser intuitiva</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ES_tradnl" smtClean="0"/>
              <a:t>Interfaces inteligentes </a:t>
            </a:r>
          </a:p>
        </p:txBody>
      </p:sp>
      <p:sp>
        <p:nvSpPr>
          <p:cNvPr id="25603" name="Rectangle 3"/>
          <p:cNvSpPr>
            <a:spLocks noGrp="1" noChangeArrowheads="1"/>
          </p:cNvSpPr>
          <p:nvPr>
            <p:ph type="body" idx="1"/>
          </p:nvPr>
        </p:nvSpPr>
        <p:spPr/>
        <p:txBody>
          <a:bodyPr/>
          <a:lstStyle/>
          <a:p>
            <a:pPr eaLnBrk="1" hangingPunct="1">
              <a:lnSpc>
                <a:spcPct val="80000"/>
              </a:lnSpc>
              <a:spcBef>
                <a:spcPts val="1200"/>
              </a:spcBef>
            </a:pPr>
            <a:r>
              <a:rPr lang="es-ES_tradnl" smtClean="0"/>
              <a:t>Sistema de Gestión de del diálogo tiene un modelo del usuario </a:t>
            </a:r>
            <a:br>
              <a:rPr lang="es-ES_tradnl" smtClean="0"/>
            </a:br>
            <a:r>
              <a:rPr lang="es-ES_tradnl" smtClean="0"/>
              <a:t>con sus preferencias y necesidades </a:t>
            </a:r>
          </a:p>
          <a:p>
            <a:pPr eaLnBrk="1" hangingPunct="1">
              <a:lnSpc>
                <a:spcPct val="80000"/>
              </a:lnSpc>
              <a:spcBef>
                <a:spcPts val="1200"/>
              </a:spcBef>
            </a:pPr>
            <a:r>
              <a:rPr lang="es-ES_tradnl" smtClean="0"/>
              <a:t>Diálogo se adapta al usuario, el estado del sistema y el estado del mundo </a:t>
            </a:r>
          </a:p>
          <a:p>
            <a:pPr eaLnBrk="1" hangingPunct="1">
              <a:lnSpc>
                <a:spcPct val="80000"/>
              </a:lnSpc>
              <a:spcBef>
                <a:spcPts val="1200"/>
              </a:spcBef>
            </a:pPr>
            <a:r>
              <a:rPr lang="es-ES_tradnl" smtClean="0"/>
              <a:t>Ejemplo de los factores determinantes del modelo de usuario: </a:t>
            </a:r>
            <a:br>
              <a:rPr lang="es-ES_tradnl" smtClean="0"/>
            </a:br>
            <a:r>
              <a:rPr lang="es-ES_tradnl" smtClean="0"/>
              <a:t>- Experiencia en el problema de dominio </a:t>
            </a:r>
            <a:br>
              <a:rPr lang="es-ES_tradnl" smtClean="0"/>
            </a:br>
            <a:r>
              <a:rPr lang="es-ES_tradnl" smtClean="0"/>
              <a:t>- Experiencia en el sistema </a:t>
            </a:r>
            <a:br>
              <a:rPr lang="es-ES_tradnl" smtClean="0"/>
            </a:br>
            <a:r>
              <a:rPr lang="es-ES_tradnl" smtClean="0"/>
              <a:t>- La experiencia con los computadores </a:t>
            </a:r>
            <a:br>
              <a:rPr lang="es-ES_tradnl" smtClean="0"/>
            </a:br>
            <a:r>
              <a:rPr lang="es-ES_tradnl" smtClean="0"/>
              <a:t>- "Estilos cognitivos" (analítica / intuitivo) </a:t>
            </a:r>
          </a:p>
          <a:p>
            <a:pPr eaLnBrk="1" hangingPunct="1">
              <a:lnSpc>
                <a:spcPct val="80000"/>
              </a:lnSpc>
              <a:spcBef>
                <a:spcPts val="1200"/>
              </a:spcBef>
            </a:pPr>
            <a:r>
              <a:rPr lang="es-ES_tradnl" smtClean="0"/>
              <a:t>Ejemplo de sistema / mundo que afecta a las características de diálogo: </a:t>
            </a:r>
            <a:br>
              <a:rPr lang="es-ES_tradnl" smtClean="0"/>
            </a:br>
            <a:r>
              <a:rPr lang="es-ES_tradnl" smtClean="0"/>
              <a:t>- La presión del tiempo </a:t>
            </a:r>
            <a:br>
              <a:rPr lang="es-ES_tradnl" smtClean="0"/>
            </a:br>
            <a:r>
              <a:rPr lang="es-ES_tradnl" smtClean="0"/>
              <a:t>- La carga de trabajo cognitivo </a:t>
            </a:r>
            <a:br>
              <a:rPr lang="es-ES_tradnl" smtClean="0"/>
            </a:br>
            <a:r>
              <a:rPr lang="es-ES_tradnl" smtClean="0"/>
              <a:t>- Precisión requerida en el resultado </a:t>
            </a:r>
          </a:p>
          <a:p>
            <a:pPr eaLnBrk="1" hangingPunct="1">
              <a:lnSpc>
                <a:spcPct val="80000"/>
              </a:lnSpc>
              <a:spcBef>
                <a:spcPts val="1200"/>
              </a:spcBef>
            </a:pPr>
            <a:r>
              <a:rPr lang="es-ES_tradnl" smtClean="0"/>
              <a:t>interacción entre el modelo del usuario y el modelo del  mundo </a:t>
            </a:r>
            <a:br>
              <a:rPr lang="es-ES_tradnl" smtClean="0"/>
            </a:br>
            <a:r>
              <a:rPr lang="es-ES_tradnl" smtClean="0"/>
              <a:t>- Familiarización del usuario con el tipo de problema de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ES_tradnl" sz="2400" smtClean="0"/>
              <a:t>Interfaces inteligentes: advertencias </a:t>
            </a:r>
          </a:p>
        </p:txBody>
      </p:sp>
      <p:sp>
        <p:nvSpPr>
          <p:cNvPr id="26627" name="Rectangle 3"/>
          <p:cNvSpPr>
            <a:spLocks noGrp="1" noChangeArrowheads="1"/>
          </p:cNvSpPr>
          <p:nvPr>
            <p:ph type="body" idx="1"/>
          </p:nvPr>
        </p:nvSpPr>
        <p:spPr/>
        <p:txBody>
          <a:bodyPr/>
          <a:lstStyle/>
          <a:p>
            <a:pPr eaLnBrk="1" hangingPunct="1">
              <a:lnSpc>
                <a:spcPct val="90000"/>
              </a:lnSpc>
              <a:spcBef>
                <a:spcPts val="1200"/>
              </a:spcBef>
            </a:pPr>
            <a:r>
              <a:rPr lang="es-ES_tradnl" sz="2000" smtClean="0"/>
              <a:t>Cambiar los formatos de pantalla y / o los modos de entrada en tiempo real pueden ser confusos (y peligrosos) </a:t>
            </a:r>
          </a:p>
          <a:p>
            <a:pPr eaLnBrk="1" hangingPunct="1">
              <a:lnSpc>
                <a:spcPct val="90000"/>
              </a:lnSpc>
              <a:spcBef>
                <a:spcPts val="1200"/>
              </a:spcBef>
            </a:pPr>
            <a:r>
              <a:rPr lang="es-ES_tradnl" sz="2000" smtClean="0"/>
              <a:t>Personalización (bajo el control de usuario) alcanza </a:t>
            </a:r>
            <a:br>
              <a:rPr lang="es-ES_tradnl" sz="2000" smtClean="0"/>
            </a:br>
            <a:r>
              <a:rPr lang="es-ES_tradnl" sz="2000" smtClean="0"/>
              <a:t>muchos de los beneficios de la adaptación inteligente de las interfaces sin tener que contar con muchos de los peligros </a:t>
            </a:r>
          </a:p>
          <a:p>
            <a:pPr eaLnBrk="1" hangingPunct="1">
              <a:lnSpc>
                <a:spcPct val="90000"/>
              </a:lnSpc>
              <a:spcBef>
                <a:spcPts val="1200"/>
              </a:spcBef>
            </a:pPr>
            <a:r>
              <a:rPr lang="es-ES_tradnl" sz="2000" smtClean="0"/>
              <a:t>Evite la alta tecnología en aras de alta tecnología</a:t>
            </a:r>
          </a:p>
          <a:p>
            <a:pPr eaLnBrk="1" hangingPunct="1">
              <a:lnSpc>
                <a:spcPct val="90000"/>
              </a:lnSpc>
              <a:spcBef>
                <a:spcPts val="1200"/>
              </a:spcBef>
            </a:pPr>
            <a:r>
              <a:rPr lang="es-ES_tradnl" sz="2000" smtClean="0"/>
              <a:t>Acciones adoptadas por la interfaz deberían ser: </a:t>
            </a:r>
            <a:br>
              <a:rPr lang="es-ES_tradnl" sz="2000" smtClean="0"/>
            </a:br>
            <a:r>
              <a:rPr lang="es-ES_tradnl" sz="2000" smtClean="0"/>
              <a:t>- Obvias o ser explica al usuario </a:t>
            </a:r>
            <a:br>
              <a:rPr lang="es-ES_tradnl" sz="2000" smtClean="0"/>
            </a:br>
            <a:r>
              <a:rPr lang="es-ES_tradnl" sz="2000" smtClean="0"/>
              <a:t>- De fácil comprensión por el usuario </a:t>
            </a:r>
            <a:br>
              <a:rPr lang="es-ES_tradnl" sz="2000" smtClean="0"/>
            </a:br>
            <a:r>
              <a:rPr lang="es-ES_tradnl" sz="2000" smtClean="0"/>
              <a:t>- Reversible por el usuario en forma simple</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s-ES_tradnl" smtClean="0"/>
              <a:t>Diseño de interfaces: el proceso </a:t>
            </a:r>
          </a:p>
        </p:txBody>
      </p:sp>
      <p:sp>
        <p:nvSpPr>
          <p:cNvPr id="27651" name="Rectangle 3"/>
          <p:cNvSpPr>
            <a:spLocks noGrp="1" noChangeArrowheads="1"/>
          </p:cNvSpPr>
          <p:nvPr>
            <p:ph type="body" idx="1"/>
          </p:nvPr>
        </p:nvSpPr>
        <p:spPr/>
        <p:txBody>
          <a:bodyPr/>
          <a:lstStyle/>
          <a:p>
            <a:pPr eaLnBrk="1" hangingPunct="1">
              <a:lnSpc>
                <a:spcPct val="90000"/>
              </a:lnSpc>
              <a:spcBef>
                <a:spcPts val="1200"/>
              </a:spcBef>
            </a:pPr>
            <a:r>
              <a:rPr lang="es-ES_tradnl" sz="1800" smtClean="0"/>
              <a:t>Práctica iterativa, centrada en el diseño evaluativo</a:t>
            </a:r>
          </a:p>
          <a:p>
            <a:pPr eaLnBrk="1" hangingPunct="1">
              <a:lnSpc>
                <a:spcPct val="90000"/>
              </a:lnSpc>
              <a:spcBef>
                <a:spcPts val="1200"/>
              </a:spcBef>
            </a:pPr>
            <a:r>
              <a:rPr lang="es-ES_tradnl" sz="1800" smtClean="0"/>
              <a:t>Dilema inherente: </a:t>
            </a:r>
          </a:p>
          <a:p>
            <a:pPr lvl="1" eaLnBrk="1" hangingPunct="1">
              <a:lnSpc>
                <a:spcPct val="90000"/>
              </a:lnSpc>
              <a:spcBef>
                <a:spcPts val="1200"/>
              </a:spcBef>
            </a:pPr>
            <a:r>
              <a:rPr lang="es-ES_tradnl" sz="1800" smtClean="0"/>
              <a:t>No se puede evaluar un diseño de interacción antes de que esté implementado (no tan cierto) </a:t>
            </a:r>
          </a:p>
          <a:p>
            <a:pPr eaLnBrk="1" hangingPunct="1">
              <a:lnSpc>
                <a:spcPct val="90000"/>
              </a:lnSpc>
              <a:spcBef>
                <a:spcPts val="1200"/>
              </a:spcBef>
            </a:pPr>
            <a:r>
              <a:rPr lang="es-ES_tradnl" sz="1800" smtClean="0"/>
              <a:t>Solución: desarrollo rápido de prototipo</a:t>
            </a:r>
          </a:p>
          <a:p>
            <a:pPr lvl="1" eaLnBrk="1" hangingPunct="1">
              <a:lnSpc>
                <a:spcPct val="90000"/>
              </a:lnSpc>
              <a:spcBef>
                <a:spcPts val="1200"/>
              </a:spcBef>
            </a:pPr>
            <a:r>
              <a:rPr lang="es-ES_tradnl" sz="1800" smtClean="0"/>
              <a:t>Representación: ¿cómo están los diseños de interacción representados en el prototipo?</a:t>
            </a:r>
          </a:p>
          <a:p>
            <a:pPr lvl="1" eaLnBrk="1" hangingPunct="1">
              <a:lnSpc>
                <a:spcPct val="90000"/>
              </a:lnSpc>
              <a:spcBef>
                <a:spcPts val="1200"/>
              </a:spcBef>
            </a:pPr>
            <a:r>
              <a:rPr lang="es-ES_tradnl" sz="1800" smtClean="0"/>
              <a:t>Alcance: ¿el prototipo representa a todo el sistema o sólo la interfaz?</a:t>
            </a:r>
          </a:p>
          <a:p>
            <a:pPr lvl="1" eaLnBrk="1" hangingPunct="1">
              <a:lnSpc>
                <a:spcPct val="90000"/>
              </a:lnSpc>
              <a:spcBef>
                <a:spcPts val="1200"/>
              </a:spcBef>
            </a:pPr>
            <a:r>
              <a:rPr lang="es-ES_tradnl" sz="1800" smtClean="0"/>
              <a:t>Ejecutabilidad: ¿puede el prototipo ser ejecutado en cualquier momento?</a:t>
            </a:r>
          </a:p>
          <a:p>
            <a:pPr lvl="1" eaLnBrk="1" hangingPunct="1">
              <a:lnSpc>
                <a:spcPct val="90000"/>
              </a:lnSpc>
              <a:spcBef>
                <a:spcPts val="1200"/>
              </a:spcBef>
            </a:pPr>
            <a:r>
              <a:rPr lang="es-ES_tradnl" sz="1800" smtClean="0"/>
              <a:t>Maduración: ¿puede el prototipo evolucionar a un producto acabado?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5 Marcador de número de diapositiva"/>
          <p:cNvSpPr>
            <a:spLocks noGrp="1"/>
          </p:cNvSpPr>
          <p:nvPr>
            <p:ph type="sldNum" sz="quarter" idx="12"/>
          </p:nvPr>
        </p:nvSpPr>
        <p:spPr>
          <a:noFill/>
        </p:spPr>
        <p:txBody>
          <a:bodyPr/>
          <a:lstStyle/>
          <a:p>
            <a:fld id="{892361E6-FD25-4B27-AD8B-B371FC2AB82D}" type="slidenum">
              <a:rPr lang="es-ES" smtClean="0">
                <a:latin typeface="Arial" pitchFamily="34" charset="0"/>
              </a:rPr>
              <a:pPr/>
              <a:t>6</a:t>
            </a:fld>
            <a:endParaRPr lang="es-ES" smtClean="0">
              <a:latin typeface="Arial" pitchFamily="34" charset="0"/>
            </a:endParaRPr>
          </a:p>
        </p:txBody>
      </p:sp>
      <p:sp>
        <p:nvSpPr>
          <p:cNvPr id="8195" name="Rectangle 2"/>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sp>
        <p:nvSpPr>
          <p:cNvPr id="80899" name="Rectangle 3"/>
          <p:cNvSpPr>
            <a:spLocks noGrp="1" noChangeArrowheads="1"/>
          </p:cNvSpPr>
          <p:nvPr>
            <p:ph type="body" idx="1"/>
          </p:nvPr>
        </p:nvSpPr>
        <p:spPr>
          <a:xfrm>
            <a:off x="395288" y="1484313"/>
            <a:ext cx="7924800" cy="4343400"/>
          </a:xfrm>
        </p:spPr>
        <p:txBody>
          <a:bodyPr/>
          <a:lstStyle/>
          <a:p>
            <a:pPr eaLnBrk="1" hangingPunct="1"/>
            <a:r>
              <a:rPr lang="es-ES" sz="2400" smtClean="0"/>
              <a:t>La Usabilidad es</a:t>
            </a:r>
          </a:p>
          <a:p>
            <a:pPr lvl="1" eaLnBrk="1" hangingPunct="1"/>
            <a:r>
              <a:rPr lang="es-ES" sz="2400" smtClean="0"/>
              <a:t>...la </a:t>
            </a:r>
            <a:r>
              <a:rPr lang="es-ES" sz="2400" b="1" smtClean="0"/>
              <a:t>combinación de varios factores </a:t>
            </a:r>
            <a:r>
              <a:rPr lang="es-ES" sz="2400" smtClean="0"/>
              <a:t>que afectan la experiencia del usuario que usa dicho producto o sistema</a:t>
            </a:r>
          </a:p>
          <a:p>
            <a:pPr lvl="1" eaLnBrk="1" hangingPunct="1"/>
            <a:r>
              <a:rPr lang="es-ES" sz="2400" smtClean="0"/>
              <a:t>Dichos factores son:</a:t>
            </a:r>
          </a:p>
          <a:p>
            <a:pPr lvl="2" eaLnBrk="1" hangingPunct="1"/>
            <a:r>
              <a:rPr lang="es-ES" sz="2400" smtClean="0"/>
              <a:t>Facilidad de aprendizaje</a:t>
            </a:r>
          </a:p>
          <a:p>
            <a:pPr lvl="2" eaLnBrk="1" hangingPunct="1"/>
            <a:r>
              <a:rPr lang="es-ES" sz="2400" smtClean="0"/>
              <a:t>Facilidad y Eficiencia de uso</a:t>
            </a:r>
          </a:p>
          <a:p>
            <a:pPr lvl="2" eaLnBrk="1" hangingPunct="1"/>
            <a:r>
              <a:rPr lang="es-ES" sz="2400" smtClean="0"/>
              <a:t>Facilidad de recordar cómo funciona</a:t>
            </a:r>
          </a:p>
          <a:p>
            <a:pPr lvl="2" eaLnBrk="1" hangingPunct="1"/>
            <a:r>
              <a:rPr lang="es-ES" sz="2400" smtClean="0"/>
              <a:t>Frecuencia y gravedad de errores</a:t>
            </a:r>
          </a:p>
          <a:p>
            <a:pPr lvl="2" eaLnBrk="1" hangingPunct="1"/>
            <a:r>
              <a:rPr lang="es-ES" sz="2400" smtClean="0"/>
              <a:t>Satisfacción subjetiva</a:t>
            </a: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0899">
                                            <p:txEl>
                                              <p:pRg st="0" end="0"/>
                                            </p:txEl>
                                          </p:spTgt>
                                        </p:tgtEl>
                                        <p:attrNameLst>
                                          <p:attrName>style.visibility</p:attrName>
                                        </p:attrNameLst>
                                      </p:cBhvr>
                                      <p:to>
                                        <p:strVal val="visible"/>
                                      </p:to>
                                    </p:set>
                                    <p:anim calcmode="lin" valueType="num">
                                      <p:cBhvr additive="base">
                                        <p:cTn id="7" dur="500" fill="hold"/>
                                        <p:tgtEl>
                                          <p:spTgt spid="8089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0899">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0899">
                                            <p:txEl>
                                              <p:pRg st="1" end="1"/>
                                            </p:txEl>
                                          </p:spTgt>
                                        </p:tgtEl>
                                        <p:attrNameLst>
                                          <p:attrName>style.visibility</p:attrName>
                                        </p:attrNameLst>
                                      </p:cBhvr>
                                      <p:to>
                                        <p:strVal val="visible"/>
                                      </p:to>
                                    </p:set>
                                    <p:anim calcmode="lin" valueType="num">
                                      <p:cBhvr additive="base">
                                        <p:cTn id="11" dur="500" fill="hold"/>
                                        <p:tgtEl>
                                          <p:spTgt spid="80899">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0899">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0899">
                                            <p:txEl>
                                              <p:pRg st="2" end="2"/>
                                            </p:txEl>
                                          </p:spTgt>
                                        </p:tgtEl>
                                        <p:attrNameLst>
                                          <p:attrName>style.visibility</p:attrName>
                                        </p:attrNameLst>
                                      </p:cBhvr>
                                      <p:to>
                                        <p:strVal val="visible"/>
                                      </p:to>
                                    </p:set>
                                    <p:anim calcmode="lin" valueType="num">
                                      <p:cBhvr additive="base">
                                        <p:cTn id="15" dur="500" fill="hold"/>
                                        <p:tgtEl>
                                          <p:spTgt spid="80899">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0899">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0899">
                                            <p:txEl>
                                              <p:pRg st="3" end="3"/>
                                            </p:txEl>
                                          </p:spTgt>
                                        </p:tgtEl>
                                        <p:attrNameLst>
                                          <p:attrName>style.visibility</p:attrName>
                                        </p:attrNameLst>
                                      </p:cBhvr>
                                      <p:to>
                                        <p:strVal val="visible"/>
                                      </p:to>
                                    </p:set>
                                    <p:anim calcmode="lin" valueType="num">
                                      <p:cBhvr additive="base">
                                        <p:cTn id="19" dur="500" fill="hold"/>
                                        <p:tgtEl>
                                          <p:spTgt spid="80899">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80899">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80899">
                                            <p:txEl>
                                              <p:pRg st="4" end="4"/>
                                            </p:txEl>
                                          </p:spTgt>
                                        </p:tgtEl>
                                        <p:attrNameLst>
                                          <p:attrName>style.visibility</p:attrName>
                                        </p:attrNameLst>
                                      </p:cBhvr>
                                      <p:to>
                                        <p:strVal val="visible"/>
                                      </p:to>
                                    </p:set>
                                    <p:anim calcmode="lin" valueType="num">
                                      <p:cBhvr additive="base">
                                        <p:cTn id="23" dur="500" fill="hold"/>
                                        <p:tgtEl>
                                          <p:spTgt spid="80899">
                                            <p:txEl>
                                              <p:pRg st="4" end="4"/>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80899">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80899">
                                            <p:txEl>
                                              <p:pRg st="5" end="5"/>
                                            </p:txEl>
                                          </p:spTgt>
                                        </p:tgtEl>
                                        <p:attrNameLst>
                                          <p:attrName>style.visibility</p:attrName>
                                        </p:attrNameLst>
                                      </p:cBhvr>
                                      <p:to>
                                        <p:strVal val="visible"/>
                                      </p:to>
                                    </p:set>
                                    <p:anim calcmode="lin" valueType="num">
                                      <p:cBhvr additive="base">
                                        <p:cTn id="27" dur="500" fill="hold"/>
                                        <p:tgtEl>
                                          <p:spTgt spid="80899">
                                            <p:txEl>
                                              <p:pRg st="5" end="5"/>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80899">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80899">
                                            <p:txEl>
                                              <p:pRg st="6" end="6"/>
                                            </p:txEl>
                                          </p:spTgt>
                                        </p:tgtEl>
                                        <p:attrNameLst>
                                          <p:attrName>style.visibility</p:attrName>
                                        </p:attrNameLst>
                                      </p:cBhvr>
                                      <p:to>
                                        <p:strVal val="visible"/>
                                      </p:to>
                                    </p:set>
                                    <p:anim calcmode="lin" valueType="num">
                                      <p:cBhvr additive="base">
                                        <p:cTn id="31" dur="500" fill="hold"/>
                                        <p:tgtEl>
                                          <p:spTgt spid="80899">
                                            <p:txEl>
                                              <p:pRg st="6" end="6"/>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80899">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80899">
                                            <p:txEl>
                                              <p:pRg st="7" end="7"/>
                                            </p:txEl>
                                          </p:spTgt>
                                        </p:tgtEl>
                                        <p:attrNameLst>
                                          <p:attrName>style.visibility</p:attrName>
                                        </p:attrNameLst>
                                      </p:cBhvr>
                                      <p:to>
                                        <p:strVal val="visible"/>
                                      </p:to>
                                    </p:set>
                                    <p:anim calcmode="lin" valueType="num">
                                      <p:cBhvr additive="base">
                                        <p:cTn id="35" dur="500" fill="hold"/>
                                        <p:tgtEl>
                                          <p:spTgt spid="80899">
                                            <p:txEl>
                                              <p:pRg st="7" end="7"/>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80899">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ES_tradnl" sz="2400" smtClean="0"/>
              <a:t>Diseño centrado en la evaluación para la usabilidad</a:t>
            </a:r>
          </a:p>
        </p:txBody>
      </p:sp>
      <p:pic>
        <p:nvPicPr>
          <p:cNvPr id="28675" name="Picture 3"/>
          <p:cNvPicPr>
            <a:picLocks noChangeAspect="1" noChangeArrowheads="1"/>
          </p:cNvPicPr>
          <p:nvPr/>
        </p:nvPicPr>
        <p:blipFill>
          <a:blip r:embed="rId2" cstate="print"/>
          <a:srcRect/>
          <a:stretch>
            <a:fillRect/>
          </a:stretch>
        </p:blipFill>
        <p:spPr bwMode="auto">
          <a:xfrm>
            <a:off x="0" y="1268413"/>
            <a:ext cx="9144000" cy="5375275"/>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s-ES_tradnl" sz="2400" smtClean="0"/>
              <a:t>Enfoque de artillería para el diseño de la interfaz</a:t>
            </a:r>
          </a:p>
        </p:txBody>
      </p:sp>
      <p:sp>
        <p:nvSpPr>
          <p:cNvPr id="29699" name="Rectangle 3"/>
          <p:cNvSpPr>
            <a:spLocks noChangeArrowheads="1"/>
          </p:cNvSpPr>
          <p:nvPr/>
        </p:nvSpPr>
        <p:spPr bwMode="auto">
          <a:xfrm>
            <a:off x="4284663" y="1844675"/>
            <a:ext cx="1943100" cy="720725"/>
          </a:xfrm>
          <a:prstGeom prst="rect">
            <a:avLst/>
          </a:prstGeom>
          <a:solidFill>
            <a:schemeClr val="accent1"/>
          </a:solidFill>
          <a:ln w="9525">
            <a:solidFill>
              <a:schemeClr val="tx1"/>
            </a:solidFill>
            <a:miter lim="800000"/>
            <a:headEnd/>
            <a:tailEnd/>
          </a:ln>
        </p:spPr>
        <p:txBody>
          <a:bodyPr wrap="none" anchor="ctr"/>
          <a:lstStyle/>
          <a:p>
            <a:pPr algn="ctr"/>
            <a:r>
              <a:rPr lang="es-ES_tradnl" sz="3200"/>
              <a:t>Listo</a:t>
            </a:r>
          </a:p>
        </p:txBody>
      </p:sp>
      <p:sp>
        <p:nvSpPr>
          <p:cNvPr id="29700" name="Rectangle 4"/>
          <p:cNvSpPr>
            <a:spLocks noChangeArrowheads="1"/>
          </p:cNvSpPr>
          <p:nvPr/>
        </p:nvSpPr>
        <p:spPr bwMode="auto">
          <a:xfrm>
            <a:off x="4356100" y="3357563"/>
            <a:ext cx="1943100" cy="720725"/>
          </a:xfrm>
          <a:prstGeom prst="rect">
            <a:avLst/>
          </a:prstGeom>
          <a:solidFill>
            <a:schemeClr val="accent1"/>
          </a:solidFill>
          <a:ln w="9525">
            <a:solidFill>
              <a:schemeClr val="tx1"/>
            </a:solidFill>
            <a:miter lim="800000"/>
            <a:headEnd/>
            <a:tailEnd/>
          </a:ln>
        </p:spPr>
        <p:txBody>
          <a:bodyPr wrap="none" anchor="ctr"/>
          <a:lstStyle/>
          <a:p>
            <a:pPr algn="ctr"/>
            <a:r>
              <a:rPr lang="es-ES_tradnl" sz="3200"/>
              <a:t>Fuego</a:t>
            </a:r>
          </a:p>
        </p:txBody>
      </p:sp>
      <p:sp>
        <p:nvSpPr>
          <p:cNvPr id="29701" name="Rectangle 5"/>
          <p:cNvSpPr>
            <a:spLocks noChangeArrowheads="1"/>
          </p:cNvSpPr>
          <p:nvPr/>
        </p:nvSpPr>
        <p:spPr bwMode="auto">
          <a:xfrm>
            <a:off x="4284663" y="5084763"/>
            <a:ext cx="1943100" cy="720725"/>
          </a:xfrm>
          <a:prstGeom prst="rect">
            <a:avLst/>
          </a:prstGeom>
          <a:solidFill>
            <a:schemeClr val="accent1"/>
          </a:solidFill>
          <a:ln w="9525">
            <a:solidFill>
              <a:schemeClr val="tx1"/>
            </a:solidFill>
            <a:miter lim="800000"/>
            <a:headEnd/>
            <a:tailEnd/>
          </a:ln>
        </p:spPr>
        <p:txBody>
          <a:bodyPr wrap="none" anchor="ctr"/>
          <a:lstStyle/>
          <a:p>
            <a:pPr algn="ctr"/>
            <a:r>
              <a:rPr lang="es-ES_tradnl" sz="3200"/>
              <a:t>Apuntar</a:t>
            </a:r>
          </a:p>
        </p:txBody>
      </p:sp>
      <p:sp>
        <p:nvSpPr>
          <p:cNvPr id="29702" name="Line 6"/>
          <p:cNvSpPr>
            <a:spLocks noChangeShapeType="1"/>
          </p:cNvSpPr>
          <p:nvPr/>
        </p:nvSpPr>
        <p:spPr bwMode="auto">
          <a:xfrm>
            <a:off x="5219700" y="2565400"/>
            <a:ext cx="0" cy="792163"/>
          </a:xfrm>
          <a:prstGeom prst="line">
            <a:avLst/>
          </a:prstGeom>
          <a:noFill/>
          <a:ln w="9525">
            <a:solidFill>
              <a:schemeClr val="tx1"/>
            </a:solidFill>
            <a:round/>
            <a:headEnd/>
            <a:tailEnd type="triangle" w="med" len="med"/>
          </a:ln>
        </p:spPr>
        <p:txBody>
          <a:bodyPr/>
          <a:lstStyle/>
          <a:p>
            <a:endParaRPr lang="es-CL"/>
          </a:p>
        </p:txBody>
      </p:sp>
      <p:sp>
        <p:nvSpPr>
          <p:cNvPr id="29703" name="Line 7"/>
          <p:cNvSpPr>
            <a:spLocks noChangeShapeType="1"/>
          </p:cNvSpPr>
          <p:nvPr/>
        </p:nvSpPr>
        <p:spPr bwMode="auto">
          <a:xfrm>
            <a:off x="5219700" y="4076700"/>
            <a:ext cx="0" cy="936625"/>
          </a:xfrm>
          <a:prstGeom prst="line">
            <a:avLst/>
          </a:prstGeom>
          <a:noFill/>
          <a:ln w="9525">
            <a:solidFill>
              <a:schemeClr val="tx1"/>
            </a:solidFill>
            <a:round/>
            <a:headEnd/>
            <a:tailEnd type="triangle" w="med" len="med"/>
          </a:ln>
        </p:spPr>
        <p:txBody>
          <a:bodyPr/>
          <a:lstStyle/>
          <a:p>
            <a:endParaRPr lang="es-CL"/>
          </a:p>
        </p:txBody>
      </p:sp>
      <p:sp>
        <p:nvSpPr>
          <p:cNvPr id="29704" name="Freeform 8"/>
          <p:cNvSpPr>
            <a:spLocks/>
          </p:cNvSpPr>
          <p:nvPr/>
        </p:nvSpPr>
        <p:spPr bwMode="auto">
          <a:xfrm>
            <a:off x="6227763" y="1736725"/>
            <a:ext cx="1092200" cy="4237038"/>
          </a:xfrm>
          <a:custGeom>
            <a:avLst/>
            <a:gdLst>
              <a:gd name="T0" fmla="*/ 0 w 688"/>
              <a:gd name="T1" fmla="*/ 2147483647 h 2669"/>
              <a:gd name="T2" fmla="*/ 2147483647 w 688"/>
              <a:gd name="T3" fmla="*/ 2147483647 h 2669"/>
              <a:gd name="T4" fmla="*/ 2147483647 w 688"/>
              <a:gd name="T5" fmla="*/ 2147483647 h 2669"/>
              <a:gd name="T6" fmla="*/ 0 w 688"/>
              <a:gd name="T7" fmla="*/ 2147483647 h 2669"/>
              <a:gd name="T8" fmla="*/ 0 60000 65536"/>
              <a:gd name="T9" fmla="*/ 0 60000 65536"/>
              <a:gd name="T10" fmla="*/ 0 60000 65536"/>
              <a:gd name="T11" fmla="*/ 0 60000 65536"/>
              <a:gd name="T12" fmla="*/ 0 w 688"/>
              <a:gd name="T13" fmla="*/ 0 h 2669"/>
              <a:gd name="T14" fmla="*/ 688 w 688"/>
              <a:gd name="T15" fmla="*/ 2669 h 2669"/>
            </a:gdLst>
            <a:ahLst/>
            <a:cxnLst>
              <a:cxn ang="T8">
                <a:pos x="T0" y="T1"/>
              </a:cxn>
              <a:cxn ang="T9">
                <a:pos x="T2" y="T3"/>
              </a:cxn>
              <a:cxn ang="T10">
                <a:pos x="T4" y="T5"/>
              </a:cxn>
              <a:cxn ang="T11">
                <a:pos x="T6" y="T7"/>
              </a:cxn>
            </a:cxnLst>
            <a:rect l="T12" t="T13" r="T14" b="T15"/>
            <a:pathLst>
              <a:path w="688" h="2669">
                <a:moveTo>
                  <a:pt x="0" y="2336"/>
                </a:moveTo>
                <a:cubicBezTo>
                  <a:pt x="246" y="2502"/>
                  <a:pt x="492" y="2669"/>
                  <a:pt x="590" y="2336"/>
                </a:cubicBezTo>
                <a:cubicBezTo>
                  <a:pt x="688" y="2003"/>
                  <a:pt x="688" y="680"/>
                  <a:pt x="590" y="340"/>
                </a:cubicBezTo>
                <a:cubicBezTo>
                  <a:pt x="492" y="0"/>
                  <a:pt x="246" y="147"/>
                  <a:pt x="0" y="295"/>
                </a:cubicBezTo>
              </a:path>
            </a:pathLst>
          </a:custGeom>
          <a:noFill/>
          <a:ln w="9525">
            <a:solidFill>
              <a:schemeClr val="tx1"/>
            </a:solidFill>
            <a:round/>
            <a:headEnd type="none" w="med" len="med"/>
            <a:tailEnd type="triangle" w="med" len="med"/>
          </a:ln>
        </p:spPr>
        <p:txBody>
          <a:bodyPr/>
          <a:lstStyle/>
          <a:p>
            <a:endParaRPr lang="es-CL"/>
          </a:p>
        </p:txBody>
      </p:sp>
      <p:sp>
        <p:nvSpPr>
          <p:cNvPr id="29705" name="Text Box 9"/>
          <p:cNvSpPr txBox="1">
            <a:spLocks noChangeArrowheads="1"/>
          </p:cNvSpPr>
          <p:nvPr/>
        </p:nvSpPr>
        <p:spPr bwMode="auto">
          <a:xfrm>
            <a:off x="1403350" y="2060575"/>
            <a:ext cx="2554288" cy="457200"/>
          </a:xfrm>
          <a:prstGeom prst="rect">
            <a:avLst/>
          </a:prstGeom>
          <a:noFill/>
          <a:ln w="9525">
            <a:noFill/>
            <a:miter lim="800000"/>
            <a:headEnd/>
            <a:tailEnd/>
          </a:ln>
        </p:spPr>
        <p:txBody>
          <a:bodyPr wrap="none">
            <a:spAutoFit/>
          </a:bodyPr>
          <a:lstStyle/>
          <a:p>
            <a:r>
              <a:rPr lang="es-ES_tradnl" sz="2400" b="1"/>
              <a:t>Diseño/rediseño</a:t>
            </a:r>
          </a:p>
        </p:txBody>
      </p:sp>
      <p:sp>
        <p:nvSpPr>
          <p:cNvPr id="29706" name="Text Box 10"/>
          <p:cNvSpPr txBox="1">
            <a:spLocks noChangeArrowheads="1"/>
          </p:cNvSpPr>
          <p:nvPr/>
        </p:nvSpPr>
        <p:spPr bwMode="auto">
          <a:xfrm>
            <a:off x="1403350" y="3429000"/>
            <a:ext cx="2503488" cy="822325"/>
          </a:xfrm>
          <a:prstGeom prst="rect">
            <a:avLst/>
          </a:prstGeom>
          <a:noFill/>
          <a:ln w="9525">
            <a:noFill/>
            <a:miter lim="800000"/>
            <a:headEnd/>
            <a:tailEnd/>
          </a:ln>
        </p:spPr>
        <p:txBody>
          <a:bodyPr wrap="none">
            <a:spAutoFit/>
          </a:bodyPr>
          <a:lstStyle/>
          <a:p>
            <a:r>
              <a:rPr lang="es-ES_tradnl" sz="2400" b="1"/>
              <a:t>Prototipo,</a:t>
            </a:r>
          </a:p>
          <a:p>
            <a:r>
              <a:rPr lang="es-ES_tradnl" sz="2400" b="1"/>
              <a:t>Implementación</a:t>
            </a:r>
          </a:p>
        </p:txBody>
      </p:sp>
      <p:sp>
        <p:nvSpPr>
          <p:cNvPr id="29707" name="Text Box 11"/>
          <p:cNvSpPr txBox="1">
            <a:spLocks noChangeArrowheads="1"/>
          </p:cNvSpPr>
          <p:nvPr/>
        </p:nvSpPr>
        <p:spPr bwMode="auto">
          <a:xfrm>
            <a:off x="539750" y="5084763"/>
            <a:ext cx="3248025" cy="457200"/>
          </a:xfrm>
          <a:prstGeom prst="rect">
            <a:avLst/>
          </a:prstGeom>
          <a:noFill/>
          <a:ln w="9525">
            <a:noFill/>
            <a:miter lim="800000"/>
            <a:headEnd/>
            <a:tailEnd/>
          </a:ln>
        </p:spPr>
        <p:txBody>
          <a:bodyPr wrap="none">
            <a:spAutoFit/>
          </a:bodyPr>
          <a:lstStyle/>
          <a:p>
            <a:r>
              <a:rPr lang="es-ES_tradnl" sz="2400" b="1"/>
              <a:t>Evaluación y análisis</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s-ES_tradnl" smtClean="0"/>
              <a:t>Proceso de diseño de interfaz</a:t>
            </a:r>
          </a:p>
        </p:txBody>
      </p:sp>
      <p:sp>
        <p:nvSpPr>
          <p:cNvPr id="30723" name="Rectangle 3"/>
          <p:cNvSpPr>
            <a:spLocks noGrp="1" noChangeArrowheads="1"/>
          </p:cNvSpPr>
          <p:nvPr>
            <p:ph type="body" idx="1"/>
          </p:nvPr>
        </p:nvSpPr>
        <p:spPr>
          <a:xfrm>
            <a:off x="395288" y="1458913"/>
            <a:ext cx="8229600" cy="5399087"/>
          </a:xfrm>
        </p:spPr>
        <p:txBody>
          <a:bodyPr/>
          <a:lstStyle/>
          <a:p>
            <a:pPr marL="381000" indent="-381000" eaLnBrk="1" hangingPunct="1">
              <a:lnSpc>
                <a:spcPct val="90000"/>
              </a:lnSpc>
              <a:spcBef>
                <a:spcPts val="1200"/>
              </a:spcBef>
              <a:buFont typeface="Arial" pitchFamily="34" charset="0"/>
              <a:buAutoNum type="arabicPeriod"/>
            </a:pPr>
            <a:r>
              <a:rPr lang="es-ES_tradnl" sz="1800" smtClean="0"/>
              <a:t>Realizar el análisis de tareas </a:t>
            </a:r>
          </a:p>
          <a:p>
            <a:pPr marL="381000" indent="-381000" eaLnBrk="1" hangingPunct="1">
              <a:lnSpc>
                <a:spcPct val="90000"/>
              </a:lnSpc>
              <a:spcBef>
                <a:spcPts val="1200"/>
              </a:spcBef>
              <a:buFont typeface="Arial" pitchFamily="34" charset="0"/>
              <a:buAutoNum type="arabicPeriod"/>
            </a:pPr>
            <a:r>
              <a:rPr lang="es-ES_tradnl" sz="1800" smtClean="0"/>
              <a:t>Identificar requisitos de entrada / salida para cada tarea </a:t>
            </a:r>
          </a:p>
          <a:p>
            <a:pPr marL="381000" indent="-381000" eaLnBrk="1" hangingPunct="1">
              <a:lnSpc>
                <a:spcPct val="90000"/>
              </a:lnSpc>
              <a:spcBef>
                <a:spcPts val="1200"/>
              </a:spcBef>
              <a:buFont typeface="Arial" pitchFamily="34" charset="0"/>
              <a:buAutoNum type="arabicPeriod"/>
            </a:pPr>
            <a:r>
              <a:rPr lang="es-ES_tradnl" sz="1800" smtClean="0"/>
              <a:t>Desarrollar medidas empíricas de calidad de la interfaz </a:t>
            </a:r>
          </a:p>
          <a:p>
            <a:pPr marL="381000" indent="-381000" eaLnBrk="1" hangingPunct="1">
              <a:lnSpc>
                <a:spcPct val="90000"/>
              </a:lnSpc>
              <a:spcBef>
                <a:spcPts val="1200"/>
              </a:spcBef>
              <a:buFont typeface="Arial" pitchFamily="34" charset="0"/>
              <a:buAutoNum type="arabicPeriod"/>
            </a:pPr>
            <a:r>
              <a:rPr lang="es-ES_tradnl" sz="1800" smtClean="0"/>
              <a:t>Diseño de la interfaz prototipo basado en el análisis de tareas y </a:t>
            </a:r>
            <a:br>
              <a:rPr lang="es-ES_tradnl" sz="1800" smtClean="0"/>
            </a:br>
            <a:r>
              <a:rPr lang="es-ES_tradnl" sz="1800" smtClean="0"/>
              <a:t>de entrada / salida de los requisitos. Utilice las dimensiones calidad de la interfaz la como objetivos de diseño. </a:t>
            </a:r>
          </a:p>
          <a:p>
            <a:pPr marL="381000" indent="-381000" eaLnBrk="1" hangingPunct="1">
              <a:lnSpc>
                <a:spcPct val="90000"/>
              </a:lnSpc>
              <a:spcBef>
                <a:spcPts val="1200"/>
              </a:spcBef>
              <a:buFont typeface="Arial" pitchFamily="34" charset="0"/>
              <a:buAutoNum type="arabicPeriod"/>
            </a:pPr>
            <a:r>
              <a:rPr lang="es-ES_tradnl" sz="1800" smtClean="0"/>
              <a:t> Evaluar el  prototipo utilizando las medidas desarrolladas en el Paso 3.</a:t>
            </a:r>
          </a:p>
          <a:p>
            <a:pPr marL="800100" lvl="1" indent="-342900" eaLnBrk="1" hangingPunct="1">
              <a:lnSpc>
                <a:spcPct val="90000"/>
              </a:lnSpc>
              <a:spcBef>
                <a:spcPts val="1200"/>
              </a:spcBef>
              <a:buFont typeface="Arial" pitchFamily="34" charset="0"/>
              <a:buChar char="•"/>
            </a:pPr>
            <a:r>
              <a:rPr lang="es-ES_tradnl" sz="1800" smtClean="0"/>
              <a:t>La evaluación formativa: evaluar para perfeccionar el diseño </a:t>
            </a:r>
          </a:p>
          <a:p>
            <a:pPr marL="381000" indent="-381000" eaLnBrk="1" hangingPunct="1">
              <a:lnSpc>
                <a:spcPct val="90000"/>
              </a:lnSpc>
              <a:spcBef>
                <a:spcPts val="1200"/>
              </a:spcBef>
              <a:buFont typeface="Arial" pitchFamily="34" charset="0"/>
              <a:buAutoNum type="arabicPeriod"/>
            </a:pPr>
            <a:r>
              <a:rPr lang="es-ES_tradnl" sz="1800" smtClean="0"/>
              <a:t>Repita los pasos 3-5 </a:t>
            </a:r>
          </a:p>
          <a:p>
            <a:pPr marL="381000" indent="-381000" eaLnBrk="1" hangingPunct="1">
              <a:lnSpc>
                <a:spcPct val="90000"/>
              </a:lnSpc>
              <a:spcBef>
                <a:spcPts val="1200"/>
              </a:spcBef>
              <a:buFont typeface="Arial" pitchFamily="34" charset="0"/>
              <a:buAutoNum type="arabicPeriod"/>
            </a:pPr>
            <a:r>
              <a:rPr lang="es-ES_tradnl" sz="1800" smtClean="0"/>
              <a:t>Entregar el producto final </a:t>
            </a:r>
          </a:p>
          <a:p>
            <a:pPr marL="800100" lvl="1" indent="-342900" eaLnBrk="1" hangingPunct="1">
              <a:lnSpc>
                <a:spcPct val="90000"/>
              </a:lnSpc>
              <a:spcBef>
                <a:spcPts val="1200"/>
              </a:spcBef>
              <a:buFont typeface="Arial" pitchFamily="34" charset="0"/>
              <a:buChar char="•"/>
            </a:pPr>
            <a:r>
              <a:rPr lang="es-ES_tradnl" sz="1800" smtClean="0"/>
              <a:t>Evaluación sumativa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s-ES_tradnl" sz="2400" smtClean="0"/>
              <a:t>Atributos para una evaluación HCI</a:t>
            </a:r>
            <a:br>
              <a:rPr lang="es-ES_tradnl" sz="2400" smtClean="0"/>
            </a:br>
            <a:r>
              <a:rPr lang="es-ES_tradnl" sz="1800" smtClean="0"/>
              <a:t>(medición subjetiva)</a:t>
            </a:r>
          </a:p>
        </p:txBody>
      </p:sp>
      <p:sp>
        <p:nvSpPr>
          <p:cNvPr id="31747" name="Rectangle 3"/>
          <p:cNvSpPr>
            <a:spLocks noGrp="1" noChangeArrowheads="1"/>
          </p:cNvSpPr>
          <p:nvPr>
            <p:ph type="body" idx="1"/>
          </p:nvPr>
        </p:nvSpPr>
        <p:spPr>
          <a:xfrm>
            <a:off x="457200" y="1600200"/>
            <a:ext cx="8229600" cy="4924425"/>
          </a:xfrm>
        </p:spPr>
        <p:txBody>
          <a:bodyPr/>
          <a:lstStyle/>
          <a:p>
            <a:pPr eaLnBrk="1" hangingPunct="1">
              <a:lnSpc>
                <a:spcPct val="80000"/>
              </a:lnSpc>
              <a:spcBef>
                <a:spcPts val="1200"/>
              </a:spcBef>
              <a:buFont typeface="Wingdings 3" pitchFamily="18" charset="2"/>
              <a:buNone/>
            </a:pPr>
            <a:r>
              <a:rPr lang="es-ES_tradnl" sz="2000" smtClean="0"/>
              <a:t>1. Diálogo simple y natural </a:t>
            </a:r>
          </a:p>
          <a:p>
            <a:pPr eaLnBrk="1" hangingPunct="1">
              <a:lnSpc>
                <a:spcPct val="80000"/>
              </a:lnSpc>
              <a:spcBef>
                <a:spcPts val="1200"/>
              </a:spcBef>
              <a:buFont typeface="Wingdings 3" pitchFamily="18" charset="2"/>
              <a:buNone/>
            </a:pPr>
            <a:r>
              <a:rPr lang="es-ES_tradnl" sz="2000" smtClean="0"/>
              <a:t>2. Utilización del lenguaje de usuario </a:t>
            </a:r>
          </a:p>
          <a:p>
            <a:pPr eaLnBrk="1" hangingPunct="1">
              <a:lnSpc>
                <a:spcPct val="80000"/>
              </a:lnSpc>
              <a:spcBef>
                <a:spcPts val="1200"/>
              </a:spcBef>
              <a:buFont typeface="Wingdings 3" pitchFamily="18" charset="2"/>
              <a:buNone/>
            </a:pPr>
            <a:r>
              <a:rPr lang="es-ES_tradnl" sz="2000" smtClean="0"/>
              <a:t>3. Minimiza la carga de memoria de usuario </a:t>
            </a:r>
          </a:p>
          <a:p>
            <a:pPr eaLnBrk="1" hangingPunct="1">
              <a:lnSpc>
                <a:spcPct val="80000"/>
              </a:lnSpc>
              <a:spcBef>
                <a:spcPts val="1200"/>
              </a:spcBef>
              <a:buFont typeface="Wingdings 3" pitchFamily="18" charset="2"/>
              <a:buNone/>
            </a:pPr>
            <a:r>
              <a:rPr lang="es-ES_tradnl" sz="2000" smtClean="0"/>
              <a:t>4. Consistente </a:t>
            </a:r>
          </a:p>
          <a:p>
            <a:pPr eaLnBrk="1" hangingPunct="1">
              <a:lnSpc>
                <a:spcPct val="80000"/>
              </a:lnSpc>
              <a:spcBef>
                <a:spcPts val="1200"/>
              </a:spcBef>
              <a:buFont typeface="Wingdings 3" pitchFamily="18" charset="2"/>
              <a:buNone/>
            </a:pPr>
            <a:r>
              <a:rPr lang="es-ES_tradnl" sz="2000" smtClean="0"/>
              <a:t>5. Proporciona comentarios </a:t>
            </a:r>
          </a:p>
          <a:p>
            <a:pPr eaLnBrk="1" hangingPunct="1">
              <a:lnSpc>
                <a:spcPct val="80000"/>
              </a:lnSpc>
              <a:spcBef>
                <a:spcPts val="1200"/>
              </a:spcBef>
              <a:buFont typeface="Wingdings 3" pitchFamily="18" charset="2"/>
              <a:buNone/>
            </a:pPr>
            <a:r>
              <a:rPr lang="es-ES_tradnl" sz="2000" smtClean="0"/>
              <a:t>6. Salidas claramente marcadas  </a:t>
            </a:r>
          </a:p>
          <a:p>
            <a:pPr eaLnBrk="1" hangingPunct="1">
              <a:lnSpc>
                <a:spcPct val="80000"/>
              </a:lnSpc>
              <a:spcBef>
                <a:spcPts val="1200"/>
              </a:spcBef>
              <a:buFont typeface="Wingdings 3" pitchFamily="18" charset="2"/>
              <a:buNone/>
            </a:pPr>
            <a:r>
              <a:rPr lang="es-ES_tradnl" sz="2000" smtClean="0"/>
              <a:t>7. Atajos están disponibles </a:t>
            </a:r>
          </a:p>
          <a:p>
            <a:pPr eaLnBrk="1" hangingPunct="1">
              <a:lnSpc>
                <a:spcPct val="80000"/>
              </a:lnSpc>
              <a:spcBef>
                <a:spcPts val="1200"/>
              </a:spcBef>
              <a:buFont typeface="Wingdings 3" pitchFamily="18" charset="2"/>
              <a:buNone/>
            </a:pPr>
            <a:r>
              <a:rPr lang="es-ES_tradnl" sz="2000" smtClean="0"/>
              <a:t>8. Mensajes de error </a:t>
            </a:r>
            <a:br>
              <a:rPr lang="es-ES_tradnl" sz="2000" smtClean="0"/>
            </a:br>
            <a:r>
              <a:rPr lang="es-ES_tradnl" sz="2000" smtClean="0"/>
              <a:t>	</a:t>
            </a:r>
            <a:r>
              <a:rPr lang="es-ES_tradnl" sz="1800" smtClean="0"/>
              <a:t>- Comprensibles</a:t>
            </a:r>
            <a:br>
              <a:rPr lang="es-ES_tradnl" sz="1800" smtClean="0"/>
            </a:br>
            <a:r>
              <a:rPr lang="es-ES_tradnl" sz="1800" smtClean="0"/>
              <a:t>	- Sugieren estrategias de recuperación </a:t>
            </a:r>
            <a:endParaRPr lang="es-ES_tradnl" sz="1200" smtClean="0"/>
          </a:p>
          <a:p>
            <a:pPr eaLnBrk="1" hangingPunct="1">
              <a:lnSpc>
                <a:spcPct val="80000"/>
              </a:lnSpc>
              <a:spcBef>
                <a:spcPts val="1200"/>
              </a:spcBef>
              <a:buFont typeface="Wingdings 3" pitchFamily="18" charset="2"/>
              <a:buNone/>
            </a:pPr>
            <a:r>
              <a:rPr lang="es-ES_tradnl" sz="2000" smtClean="0"/>
              <a:t>9. Previene errores </a:t>
            </a:r>
          </a:p>
          <a:p>
            <a:pPr eaLnBrk="1" hangingPunct="1">
              <a:lnSpc>
                <a:spcPct val="80000"/>
              </a:lnSpc>
              <a:spcBef>
                <a:spcPts val="1200"/>
              </a:spcBef>
              <a:buFont typeface="Wingdings 3" pitchFamily="18" charset="2"/>
              <a:buNone/>
            </a:pPr>
            <a:r>
              <a:rPr lang="es-ES_tradnl" sz="2000" smtClean="0"/>
              <a:t>10. Pantallas intuitivas comprensibles (especialmente para datos complejos cuantitativos)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s-ES_tradnl" sz="2400" smtClean="0"/>
              <a:t>Atributos para una evaluación HCI</a:t>
            </a:r>
            <a:br>
              <a:rPr lang="es-ES_tradnl" sz="2400" smtClean="0"/>
            </a:br>
            <a:r>
              <a:rPr lang="es-ES_tradnl" sz="1800" smtClean="0"/>
              <a:t>(medición objetiva)</a:t>
            </a:r>
          </a:p>
        </p:txBody>
      </p:sp>
      <p:sp>
        <p:nvSpPr>
          <p:cNvPr id="32771" name="Rectangle 3"/>
          <p:cNvSpPr>
            <a:spLocks noGrp="1" noChangeArrowheads="1"/>
          </p:cNvSpPr>
          <p:nvPr>
            <p:ph type="body" idx="1"/>
          </p:nvPr>
        </p:nvSpPr>
        <p:spPr>
          <a:xfrm>
            <a:off x="457200" y="1600200"/>
            <a:ext cx="8229600" cy="4924425"/>
          </a:xfrm>
        </p:spPr>
        <p:txBody>
          <a:bodyPr/>
          <a:lstStyle/>
          <a:p>
            <a:pPr eaLnBrk="1" hangingPunct="1">
              <a:buFont typeface="Wingdings 3" pitchFamily="18" charset="2"/>
              <a:buNone/>
            </a:pPr>
            <a:r>
              <a:rPr lang="es-ES_tradnl" smtClean="0"/>
              <a:t>   1</a:t>
            </a:r>
            <a:r>
              <a:rPr lang="es-ES_tradnl" sz="2400" smtClean="0"/>
              <a:t>. Tiempo de la solución </a:t>
            </a:r>
            <a:br>
              <a:rPr lang="es-ES_tradnl" sz="2400" smtClean="0"/>
            </a:br>
            <a:r>
              <a:rPr lang="es-ES_tradnl" sz="2400" smtClean="0"/>
              <a:t>	- </a:t>
            </a:r>
            <a:r>
              <a:rPr lang="es-ES_tradnl" sz="1800" smtClean="0"/>
              <a:t>Problema: el tipo </a:t>
            </a:r>
            <a:br>
              <a:rPr lang="es-ES_tradnl" sz="1800" smtClean="0"/>
            </a:br>
            <a:r>
              <a:rPr lang="es-ES_tradnl" sz="1800" smtClean="0"/>
              <a:t>	- Problema: nuevo / familiar </a:t>
            </a:r>
            <a:br>
              <a:rPr lang="es-ES_tradnl" sz="1800" smtClean="0"/>
            </a:br>
            <a:r>
              <a:rPr lang="es-ES_tradnl" sz="1800" smtClean="0"/>
              <a:t>	- Usuario: sin experiencia / con experiencia </a:t>
            </a:r>
            <a:br>
              <a:rPr lang="es-ES_tradnl" sz="1800" smtClean="0"/>
            </a:br>
            <a:r>
              <a:rPr lang="es-ES_tradnl" sz="2400" smtClean="0"/>
              <a:t>2. Solicitudes de asistencia </a:t>
            </a:r>
            <a:br>
              <a:rPr lang="es-ES_tradnl" sz="2400" smtClean="0"/>
            </a:br>
            <a:r>
              <a:rPr lang="es-ES_tradnl" sz="2400" smtClean="0"/>
              <a:t>3. Número de errores </a:t>
            </a:r>
            <a:br>
              <a:rPr lang="es-ES_tradnl" sz="2400" smtClean="0"/>
            </a:br>
            <a:r>
              <a:rPr lang="es-ES_tradnl" sz="2400" smtClean="0"/>
              <a:t>4. Tiempo para recuperarse del error </a:t>
            </a:r>
            <a:br>
              <a:rPr lang="es-ES_tradnl" sz="2400" smtClean="0"/>
            </a:br>
            <a:r>
              <a:rPr lang="es-ES_tradnl" sz="2400" smtClean="0"/>
              <a:t>5. Calidad de la solución de </a:t>
            </a:r>
            <a:br>
              <a:rPr lang="es-ES_tradnl" sz="2400" smtClean="0"/>
            </a:br>
            <a:r>
              <a:rPr lang="es-ES_tradnl" sz="2400" smtClean="0"/>
              <a:t>	- </a:t>
            </a:r>
            <a:r>
              <a:rPr lang="es-ES_tradnl" sz="1800" smtClean="0"/>
              <a:t>Las medidas puede ser objetiva o subjetiva</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s-ES_tradnl" smtClean="0"/>
              <a:t>Evaluación de Usabilidad</a:t>
            </a:r>
          </a:p>
        </p:txBody>
      </p:sp>
      <p:sp>
        <p:nvSpPr>
          <p:cNvPr id="33795" name="Rectangle 3"/>
          <p:cNvSpPr>
            <a:spLocks noGrp="1" noChangeArrowheads="1"/>
          </p:cNvSpPr>
          <p:nvPr>
            <p:ph type="body" idx="1"/>
          </p:nvPr>
        </p:nvSpPr>
        <p:spPr/>
        <p:txBody>
          <a:bodyPr/>
          <a:lstStyle/>
          <a:p>
            <a:pPr eaLnBrk="1" hangingPunct="1"/>
            <a:r>
              <a:rPr lang="es-ES_tradnl" sz="2400" smtClean="0"/>
              <a:t>A partir de las hipótesis </a:t>
            </a:r>
          </a:p>
          <a:p>
            <a:pPr eaLnBrk="1" hangingPunct="1"/>
            <a:r>
              <a:rPr lang="es-ES_tradnl" sz="2400" smtClean="0"/>
              <a:t>Estudio de Diseño con participantes humanos </a:t>
            </a:r>
          </a:p>
          <a:p>
            <a:pPr eaLnBrk="1" hangingPunct="1"/>
            <a:r>
              <a:rPr lang="es-ES_tradnl" sz="2400" smtClean="0"/>
              <a:t>Recoger datos de rendimiento </a:t>
            </a:r>
          </a:p>
          <a:p>
            <a:pPr eaLnBrk="1" hangingPunct="1"/>
            <a:r>
              <a:rPr lang="es-ES_tradnl" sz="2400" smtClean="0"/>
              <a:t>Analizar los datos </a:t>
            </a:r>
          </a:p>
          <a:p>
            <a:pPr eaLnBrk="1" hangingPunct="1"/>
            <a:r>
              <a:rPr lang="es-ES_tradnl" sz="2400" smtClean="0"/>
              <a:t>Confirmar o refutar la hipótesis </a:t>
            </a:r>
          </a:p>
          <a:p>
            <a:pPr eaLnBrk="1" hangingPunct="1"/>
            <a:r>
              <a:rPr lang="es-ES_tradnl" sz="2400" smtClean="0"/>
              <a:t>Evaluar el impacto de los resultados sobre la decisión de diseño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4 Marcador de pie de página"/>
          <p:cNvSpPr>
            <a:spLocks noGrp="1"/>
          </p:cNvSpPr>
          <p:nvPr>
            <p:ph type="ftr" sz="quarter" idx="11"/>
          </p:nvPr>
        </p:nvSpPr>
        <p:spPr>
          <a:noFill/>
        </p:spPr>
        <p:txBody>
          <a:bodyPr/>
          <a:lstStyle/>
          <a:p>
            <a:r>
              <a:rPr lang="es-ES" smtClean="0">
                <a:latin typeface="Arial" pitchFamily="34" charset="0"/>
              </a:rPr>
              <a:t>Más información: www.usando.info</a:t>
            </a:r>
          </a:p>
        </p:txBody>
      </p:sp>
      <p:sp>
        <p:nvSpPr>
          <p:cNvPr id="9219" name="5 Marcador de número de diapositiva"/>
          <p:cNvSpPr>
            <a:spLocks noGrp="1"/>
          </p:cNvSpPr>
          <p:nvPr>
            <p:ph type="sldNum" sz="quarter" idx="12"/>
          </p:nvPr>
        </p:nvSpPr>
        <p:spPr>
          <a:noFill/>
        </p:spPr>
        <p:txBody>
          <a:bodyPr/>
          <a:lstStyle/>
          <a:p>
            <a:fld id="{8CD060DE-9DBB-467E-8454-0D7D269656D9}" type="slidenum">
              <a:rPr lang="es-ES" smtClean="0">
                <a:latin typeface="Arial" pitchFamily="34" charset="0"/>
              </a:rPr>
              <a:pPr/>
              <a:t>7</a:t>
            </a:fld>
            <a:endParaRPr lang="es-ES" smtClean="0">
              <a:latin typeface="Arial" pitchFamily="34" charset="0"/>
            </a:endParaRPr>
          </a:p>
        </p:txBody>
      </p:sp>
      <p:sp>
        <p:nvSpPr>
          <p:cNvPr id="9220" name="Rectangle 2"/>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sp>
        <p:nvSpPr>
          <p:cNvPr id="82947" name="Rectangle 3"/>
          <p:cNvSpPr>
            <a:spLocks noGrp="1" noChangeArrowheads="1"/>
          </p:cNvSpPr>
          <p:nvPr>
            <p:ph type="body" idx="1"/>
          </p:nvPr>
        </p:nvSpPr>
        <p:spPr>
          <a:xfrm>
            <a:off x="611188" y="1557338"/>
            <a:ext cx="7924800" cy="4343400"/>
          </a:xfrm>
        </p:spPr>
        <p:txBody>
          <a:bodyPr/>
          <a:lstStyle/>
          <a:p>
            <a:pPr eaLnBrk="1" hangingPunct="1"/>
            <a:r>
              <a:rPr lang="es-ES" sz="1800" smtClean="0"/>
              <a:t>Factores para medir Usabilidad</a:t>
            </a:r>
          </a:p>
          <a:p>
            <a:pPr lvl="1" eaLnBrk="1" hangingPunct="1"/>
            <a:r>
              <a:rPr lang="es-ES" sz="1800" smtClean="0"/>
              <a:t>Facilidad de aprendizaje</a:t>
            </a:r>
          </a:p>
          <a:p>
            <a:pPr lvl="2" eaLnBrk="1" hangingPunct="1"/>
            <a:r>
              <a:rPr lang="es-ES" sz="1800" smtClean="0"/>
              <a:t>¿En cuánto tiempo un usuario, que nunca ha visto una interfaz, puede aprender a usarla bien y realizar operaciones básicas?</a:t>
            </a:r>
          </a:p>
        </p:txBody>
      </p:sp>
      <p:pic>
        <p:nvPicPr>
          <p:cNvPr id="82948" name="Picture 4" descr="pro_buttons"/>
          <p:cNvPicPr>
            <a:picLocks noChangeAspect="1" noChangeArrowheads="1"/>
          </p:cNvPicPr>
          <p:nvPr/>
        </p:nvPicPr>
        <p:blipFill>
          <a:blip r:embed="rId3" cstate="print"/>
          <a:srcRect/>
          <a:stretch>
            <a:fillRect/>
          </a:stretch>
        </p:blipFill>
        <p:spPr bwMode="auto">
          <a:xfrm>
            <a:off x="2055813" y="3878263"/>
            <a:ext cx="1177925" cy="2522537"/>
          </a:xfrm>
          <a:prstGeom prst="rect">
            <a:avLst/>
          </a:prstGeom>
          <a:noFill/>
          <a:ln w="9525">
            <a:noFill/>
            <a:miter lim="800000"/>
            <a:headEnd/>
            <a:tailEnd/>
          </a:ln>
        </p:spPr>
      </p:pic>
      <p:pic>
        <p:nvPicPr>
          <p:cNvPr id="82949" name="Picture 5" descr="elevat2"/>
          <p:cNvPicPr>
            <a:picLocks noChangeAspect="1" noChangeArrowheads="1"/>
          </p:cNvPicPr>
          <p:nvPr/>
        </p:nvPicPr>
        <p:blipFill>
          <a:blip r:embed="rId4" cstate="print"/>
          <a:srcRect/>
          <a:stretch>
            <a:fillRect/>
          </a:stretch>
        </p:blipFill>
        <p:spPr bwMode="auto">
          <a:xfrm>
            <a:off x="6170613" y="3810000"/>
            <a:ext cx="1449387" cy="2590800"/>
          </a:xfrm>
          <a:prstGeom prst="rect">
            <a:avLst/>
          </a:prstGeom>
          <a:noFill/>
          <a:ln w="9525">
            <a:noFill/>
            <a:miter lim="800000"/>
            <a:headEnd/>
            <a:tailEnd/>
          </a:ln>
        </p:spPr>
      </p:pic>
      <p:pic>
        <p:nvPicPr>
          <p:cNvPr id="82950" name="Picture 6" descr="elevator"/>
          <p:cNvPicPr>
            <a:picLocks noChangeAspect="1" noChangeArrowheads="1"/>
          </p:cNvPicPr>
          <p:nvPr/>
        </p:nvPicPr>
        <p:blipFill>
          <a:blip r:embed="rId5" cstate="print"/>
          <a:srcRect l="12032" r="18666"/>
          <a:stretch>
            <a:fillRect/>
          </a:stretch>
        </p:blipFill>
        <p:spPr bwMode="auto">
          <a:xfrm>
            <a:off x="3656013" y="3810000"/>
            <a:ext cx="2058987" cy="26098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2947">
                                            <p:txEl>
                                              <p:pRg st="0" end="0"/>
                                            </p:txEl>
                                          </p:spTgt>
                                        </p:tgtEl>
                                        <p:attrNameLst>
                                          <p:attrName>style.visibility</p:attrName>
                                        </p:attrNameLst>
                                      </p:cBhvr>
                                      <p:to>
                                        <p:strVal val="visible"/>
                                      </p:to>
                                    </p:set>
                                    <p:anim calcmode="lin" valueType="num">
                                      <p:cBhvr additive="base">
                                        <p:cTn id="7" dur="500" fill="hold"/>
                                        <p:tgtEl>
                                          <p:spTgt spid="8294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294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2947">
                                            <p:txEl>
                                              <p:pRg st="1" end="1"/>
                                            </p:txEl>
                                          </p:spTgt>
                                        </p:tgtEl>
                                        <p:attrNameLst>
                                          <p:attrName>style.visibility</p:attrName>
                                        </p:attrNameLst>
                                      </p:cBhvr>
                                      <p:to>
                                        <p:strVal val="visible"/>
                                      </p:to>
                                    </p:set>
                                    <p:anim calcmode="lin" valueType="num">
                                      <p:cBhvr additive="base">
                                        <p:cTn id="11" dur="500" fill="hold"/>
                                        <p:tgtEl>
                                          <p:spTgt spid="82947">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294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2947">
                                            <p:txEl>
                                              <p:pRg st="2" end="2"/>
                                            </p:txEl>
                                          </p:spTgt>
                                        </p:tgtEl>
                                        <p:attrNameLst>
                                          <p:attrName>style.visibility</p:attrName>
                                        </p:attrNameLst>
                                      </p:cBhvr>
                                      <p:to>
                                        <p:strVal val="visible"/>
                                      </p:to>
                                    </p:set>
                                    <p:anim calcmode="lin" valueType="num">
                                      <p:cBhvr additive="base">
                                        <p:cTn id="15" dur="500" fill="hold"/>
                                        <p:tgtEl>
                                          <p:spTgt spid="82947">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294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82948"/>
                                        </p:tgtEl>
                                        <p:attrNameLst>
                                          <p:attrName>style.visibility</p:attrName>
                                        </p:attrNameLst>
                                      </p:cBhvr>
                                      <p:to>
                                        <p:strVal val="visible"/>
                                      </p:to>
                                    </p:set>
                                    <p:anim calcmode="lin" valueType="num">
                                      <p:cBhvr additive="base">
                                        <p:cTn id="21" dur="500" fill="hold"/>
                                        <p:tgtEl>
                                          <p:spTgt spid="82948"/>
                                        </p:tgtEl>
                                        <p:attrNameLst>
                                          <p:attrName>ppt_x</p:attrName>
                                        </p:attrNameLst>
                                      </p:cBhvr>
                                      <p:tavLst>
                                        <p:tav tm="0">
                                          <p:val>
                                            <p:strVal val="#ppt_x"/>
                                          </p:val>
                                        </p:tav>
                                        <p:tav tm="100000">
                                          <p:val>
                                            <p:strVal val="#ppt_x"/>
                                          </p:val>
                                        </p:tav>
                                      </p:tavLst>
                                    </p:anim>
                                    <p:anim calcmode="lin" valueType="num">
                                      <p:cBhvr additive="base">
                                        <p:cTn id="22" dur="500" fill="hold"/>
                                        <p:tgtEl>
                                          <p:spTgt spid="82948"/>
                                        </p:tgtEl>
                                        <p:attrNameLst>
                                          <p:attrName>ppt_y</p:attrName>
                                        </p:attrNameLst>
                                      </p:cBhvr>
                                      <p:tavLst>
                                        <p:tav tm="0">
                                          <p:val>
                                            <p:strVal val="1+#ppt_h/2"/>
                                          </p:val>
                                        </p:tav>
                                        <p:tav tm="100000">
                                          <p:val>
                                            <p:strVal val="#ppt_y"/>
                                          </p:val>
                                        </p:tav>
                                      </p:tavLst>
                                    </p:anim>
                                  </p:childTnLst>
                                </p:cTn>
                              </p:par>
                            </p:childTnLst>
                          </p:cTn>
                        </p:par>
                        <p:par>
                          <p:cTn id="23" fill="hold">
                            <p:stCondLst>
                              <p:cond delay="500"/>
                            </p:stCondLst>
                            <p:childTnLst>
                              <p:par>
                                <p:cTn id="24" presetID="2" presetClass="entr" presetSubtype="4" fill="hold" nodeType="afterEffect">
                                  <p:stCondLst>
                                    <p:cond delay="0"/>
                                  </p:stCondLst>
                                  <p:childTnLst>
                                    <p:set>
                                      <p:cBhvr>
                                        <p:cTn id="25" dur="1" fill="hold">
                                          <p:stCondLst>
                                            <p:cond delay="0"/>
                                          </p:stCondLst>
                                        </p:cTn>
                                        <p:tgtEl>
                                          <p:spTgt spid="82950"/>
                                        </p:tgtEl>
                                        <p:attrNameLst>
                                          <p:attrName>style.visibility</p:attrName>
                                        </p:attrNameLst>
                                      </p:cBhvr>
                                      <p:to>
                                        <p:strVal val="visible"/>
                                      </p:to>
                                    </p:set>
                                    <p:anim calcmode="lin" valueType="num">
                                      <p:cBhvr additive="base">
                                        <p:cTn id="26" dur="500" fill="hold"/>
                                        <p:tgtEl>
                                          <p:spTgt spid="82950"/>
                                        </p:tgtEl>
                                        <p:attrNameLst>
                                          <p:attrName>ppt_x</p:attrName>
                                        </p:attrNameLst>
                                      </p:cBhvr>
                                      <p:tavLst>
                                        <p:tav tm="0">
                                          <p:val>
                                            <p:strVal val="#ppt_x"/>
                                          </p:val>
                                        </p:tav>
                                        <p:tav tm="100000">
                                          <p:val>
                                            <p:strVal val="#ppt_x"/>
                                          </p:val>
                                        </p:tav>
                                      </p:tavLst>
                                    </p:anim>
                                    <p:anim calcmode="lin" valueType="num">
                                      <p:cBhvr additive="base">
                                        <p:cTn id="27" dur="500" fill="hold"/>
                                        <p:tgtEl>
                                          <p:spTgt spid="82950"/>
                                        </p:tgtEl>
                                        <p:attrNameLst>
                                          <p:attrName>ppt_y</p:attrName>
                                        </p:attrNameLst>
                                      </p:cBhvr>
                                      <p:tavLst>
                                        <p:tav tm="0">
                                          <p:val>
                                            <p:strVal val="1+#ppt_h/2"/>
                                          </p:val>
                                        </p:tav>
                                        <p:tav tm="100000">
                                          <p:val>
                                            <p:strVal val="#ppt_y"/>
                                          </p:val>
                                        </p:tav>
                                      </p:tavLst>
                                    </p:anim>
                                  </p:childTnLst>
                                </p:cTn>
                              </p:par>
                            </p:childTnLst>
                          </p:cTn>
                        </p:par>
                        <p:par>
                          <p:cTn id="28" fill="hold">
                            <p:stCondLst>
                              <p:cond delay="1000"/>
                            </p:stCondLst>
                            <p:childTnLst>
                              <p:par>
                                <p:cTn id="29" presetID="2" presetClass="entr" presetSubtype="4" fill="hold" nodeType="afterEffect">
                                  <p:stCondLst>
                                    <p:cond delay="0"/>
                                  </p:stCondLst>
                                  <p:childTnLst>
                                    <p:set>
                                      <p:cBhvr>
                                        <p:cTn id="30" dur="1" fill="hold">
                                          <p:stCondLst>
                                            <p:cond delay="0"/>
                                          </p:stCondLst>
                                        </p:cTn>
                                        <p:tgtEl>
                                          <p:spTgt spid="82949"/>
                                        </p:tgtEl>
                                        <p:attrNameLst>
                                          <p:attrName>style.visibility</p:attrName>
                                        </p:attrNameLst>
                                      </p:cBhvr>
                                      <p:to>
                                        <p:strVal val="visible"/>
                                      </p:to>
                                    </p:set>
                                    <p:anim calcmode="lin" valueType="num">
                                      <p:cBhvr additive="base">
                                        <p:cTn id="31" dur="500" fill="hold"/>
                                        <p:tgtEl>
                                          <p:spTgt spid="82949"/>
                                        </p:tgtEl>
                                        <p:attrNameLst>
                                          <p:attrName>ppt_x</p:attrName>
                                        </p:attrNameLst>
                                      </p:cBhvr>
                                      <p:tavLst>
                                        <p:tav tm="0">
                                          <p:val>
                                            <p:strVal val="#ppt_x"/>
                                          </p:val>
                                        </p:tav>
                                        <p:tav tm="100000">
                                          <p:val>
                                            <p:strVal val="#ppt_x"/>
                                          </p:val>
                                        </p:tav>
                                      </p:tavLst>
                                    </p:anim>
                                    <p:anim calcmode="lin" valueType="num">
                                      <p:cBhvr additive="base">
                                        <p:cTn id="32" dur="500" fill="hold"/>
                                        <p:tgtEl>
                                          <p:spTgt spid="829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5 Marcador de número de diapositiva"/>
          <p:cNvSpPr>
            <a:spLocks noGrp="1"/>
          </p:cNvSpPr>
          <p:nvPr>
            <p:ph type="sldNum" sz="quarter" idx="12"/>
          </p:nvPr>
        </p:nvSpPr>
        <p:spPr>
          <a:noFill/>
        </p:spPr>
        <p:txBody>
          <a:bodyPr/>
          <a:lstStyle/>
          <a:p>
            <a:fld id="{1780247F-4CAA-400B-83FD-81A651A48CA5}" type="slidenum">
              <a:rPr lang="es-ES" smtClean="0">
                <a:latin typeface="Arial" pitchFamily="34" charset="0"/>
              </a:rPr>
              <a:pPr/>
              <a:t>8</a:t>
            </a:fld>
            <a:endParaRPr lang="es-ES" smtClean="0">
              <a:latin typeface="Arial" pitchFamily="34" charset="0"/>
            </a:endParaRPr>
          </a:p>
        </p:txBody>
      </p:sp>
      <p:sp>
        <p:nvSpPr>
          <p:cNvPr id="10243" name="Rectangle 2"/>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sp>
        <p:nvSpPr>
          <p:cNvPr id="84995" name="Rectangle 3"/>
          <p:cNvSpPr>
            <a:spLocks noGrp="1" noChangeArrowheads="1"/>
          </p:cNvSpPr>
          <p:nvPr>
            <p:ph type="body" idx="1"/>
          </p:nvPr>
        </p:nvSpPr>
        <p:spPr>
          <a:xfrm>
            <a:off x="611188" y="1628775"/>
            <a:ext cx="7924800" cy="4343400"/>
          </a:xfrm>
        </p:spPr>
        <p:txBody>
          <a:bodyPr/>
          <a:lstStyle/>
          <a:p>
            <a:pPr eaLnBrk="1" hangingPunct="1"/>
            <a:r>
              <a:rPr lang="es-ES" sz="1800" smtClean="0"/>
              <a:t>Factores para medir Usabilidad</a:t>
            </a:r>
          </a:p>
          <a:p>
            <a:pPr lvl="1" eaLnBrk="1" hangingPunct="1"/>
            <a:r>
              <a:rPr lang="es-ES" sz="1800" smtClean="0"/>
              <a:t>Facilidad y Eficiencia de uso</a:t>
            </a:r>
          </a:p>
          <a:p>
            <a:pPr lvl="2" eaLnBrk="1" hangingPunct="1"/>
            <a:r>
              <a:rPr lang="es-ES" sz="1800" smtClean="0"/>
              <a:t>¿Una vez que se ha aprendido a usar el sistema, qué tan rápido puede desarrollar las tareas?</a:t>
            </a:r>
          </a:p>
        </p:txBody>
      </p:sp>
      <p:pic>
        <p:nvPicPr>
          <p:cNvPr id="84996" name="Picture 4" descr="elevator"/>
          <p:cNvPicPr>
            <a:picLocks noChangeAspect="1" noChangeArrowheads="1"/>
          </p:cNvPicPr>
          <p:nvPr/>
        </p:nvPicPr>
        <p:blipFill>
          <a:blip r:embed="rId3" cstate="print"/>
          <a:srcRect/>
          <a:stretch>
            <a:fillRect/>
          </a:stretch>
        </p:blipFill>
        <p:spPr bwMode="auto">
          <a:xfrm>
            <a:off x="5880100" y="3429000"/>
            <a:ext cx="2913063" cy="3024188"/>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4995">
                                            <p:txEl>
                                              <p:pRg st="0" end="0"/>
                                            </p:txEl>
                                          </p:spTgt>
                                        </p:tgtEl>
                                        <p:attrNameLst>
                                          <p:attrName>style.visibility</p:attrName>
                                        </p:attrNameLst>
                                      </p:cBhvr>
                                      <p:to>
                                        <p:strVal val="visible"/>
                                      </p:to>
                                    </p:set>
                                    <p:anim calcmode="lin" valueType="num">
                                      <p:cBhvr additive="base">
                                        <p:cTn id="7" dur="500" fill="hold"/>
                                        <p:tgtEl>
                                          <p:spTgt spid="84995">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4995">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4995">
                                            <p:txEl>
                                              <p:pRg st="1" end="1"/>
                                            </p:txEl>
                                          </p:spTgt>
                                        </p:tgtEl>
                                        <p:attrNameLst>
                                          <p:attrName>style.visibility</p:attrName>
                                        </p:attrNameLst>
                                      </p:cBhvr>
                                      <p:to>
                                        <p:strVal val="visible"/>
                                      </p:to>
                                    </p:set>
                                    <p:anim calcmode="lin" valueType="num">
                                      <p:cBhvr additive="base">
                                        <p:cTn id="11" dur="500" fill="hold"/>
                                        <p:tgtEl>
                                          <p:spTgt spid="84995">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4995">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4995">
                                            <p:txEl>
                                              <p:pRg st="2" end="2"/>
                                            </p:txEl>
                                          </p:spTgt>
                                        </p:tgtEl>
                                        <p:attrNameLst>
                                          <p:attrName>style.visibility</p:attrName>
                                        </p:attrNameLst>
                                      </p:cBhvr>
                                      <p:to>
                                        <p:strVal val="visible"/>
                                      </p:to>
                                    </p:set>
                                    <p:anim calcmode="lin" valueType="num">
                                      <p:cBhvr additive="base">
                                        <p:cTn id="15" dur="500" fill="hold"/>
                                        <p:tgtEl>
                                          <p:spTgt spid="84995">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4995">
                                            <p:txEl>
                                              <p:pRg st="2" end="2"/>
                                            </p:txEl>
                                          </p:spTgt>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6" fill="hold" nodeType="afterEffect">
                                  <p:stCondLst>
                                    <p:cond delay="0"/>
                                  </p:stCondLst>
                                  <p:childTnLst>
                                    <p:set>
                                      <p:cBhvr>
                                        <p:cTn id="19" dur="1" fill="hold">
                                          <p:stCondLst>
                                            <p:cond delay="0"/>
                                          </p:stCondLst>
                                        </p:cTn>
                                        <p:tgtEl>
                                          <p:spTgt spid="84996"/>
                                        </p:tgtEl>
                                        <p:attrNameLst>
                                          <p:attrName>style.visibility</p:attrName>
                                        </p:attrNameLst>
                                      </p:cBhvr>
                                      <p:to>
                                        <p:strVal val="visible"/>
                                      </p:to>
                                    </p:set>
                                    <p:anim calcmode="lin" valueType="num">
                                      <p:cBhvr additive="base">
                                        <p:cTn id="20" dur="500" fill="hold"/>
                                        <p:tgtEl>
                                          <p:spTgt spid="84996"/>
                                        </p:tgtEl>
                                        <p:attrNameLst>
                                          <p:attrName>ppt_x</p:attrName>
                                        </p:attrNameLst>
                                      </p:cBhvr>
                                      <p:tavLst>
                                        <p:tav tm="0">
                                          <p:val>
                                            <p:strVal val="1+#ppt_w/2"/>
                                          </p:val>
                                        </p:tav>
                                        <p:tav tm="100000">
                                          <p:val>
                                            <p:strVal val="#ppt_x"/>
                                          </p:val>
                                        </p:tav>
                                      </p:tavLst>
                                    </p:anim>
                                    <p:anim calcmode="lin" valueType="num">
                                      <p:cBhvr additive="base">
                                        <p:cTn id="21" dur="500" fill="hold"/>
                                        <p:tgtEl>
                                          <p:spTgt spid="849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5 Marcador de número de diapositiva"/>
          <p:cNvSpPr>
            <a:spLocks noGrp="1"/>
          </p:cNvSpPr>
          <p:nvPr>
            <p:ph type="sldNum" sz="quarter" idx="12"/>
          </p:nvPr>
        </p:nvSpPr>
        <p:spPr>
          <a:noFill/>
        </p:spPr>
        <p:txBody>
          <a:bodyPr/>
          <a:lstStyle/>
          <a:p>
            <a:fld id="{16BE96BF-304E-4AE8-BD91-73D1D054CCD5}" type="slidenum">
              <a:rPr lang="es-ES" smtClean="0">
                <a:latin typeface="Arial" pitchFamily="34" charset="0"/>
              </a:rPr>
              <a:pPr/>
              <a:t>9</a:t>
            </a:fld>
            <a:endParaRPr lang="es-ES" smtClean="0">
              <a:latin typeface="Arial" pitchFamily="34" charset="0"/>
            </a:endParaRPr>
          </a:p>
        </p:txBody>
      </p:sp>
      <p:sp>
        <p:nvSpPr>
          <p:cNvPr id="11267" name="Rectangle 2"/>
          <p:cNvSpPr>
            <a:spLocks noGrp="1" noChangeArrowheads="1"/>
          </p:cNvSpPr>
          <p:nvPr>
            <p:ph type="title"/>
          </p:nvPr>
        </p:nvSpPr>
        <p:spPr>
          <a:xfrm>
            <a:off x="990600" y="457200"/>
            <a:ext cx="7924800" cy="1143000"/>
          </a:xfrm>
        </p:spPr>
        <p:txBody>
          <a:bodyPr/>
          <a:lstStyle/>
          <a:p>
            <a:pPr eaLnBrk="1" hangingPunct="1"/>
            <a:r>
              <a:rPr lang="es-ES" smtClean="0"/>
              <a:t>¿Qué es la Usabilidad?</a:t>
            </a:r>
          </a:p>
        </p:txBody>
      </p:sp>
      <p:sp>
        <p:nvSpPr>
          <p:cNvPr id="87043" name="Rectangle 3"/>
          <p:cNvSpPr>
            <a:spLocks noGrp="1" noChangeArrowheads="1"/>
          </p:cNvSpPr>
          <p:nvPr>
            <p:ph type="body" idx="1"/>
          </p:nvPr>
        </p:nvSpPr>
        <p:spPr>
          <a:xfrm>
            <a:off x="755650" y="1557338"/>
            <a:ext cx="7924800" cy="4343400"/>
          </a:xfrm>
        </p:spPr>
        <p:txBody>
          <a:bodyPr/>
          <a:lstStyle/>
          <a:p>
            <a:pPr eaLnBrk="1" hangingPunct="1"/>
            <a:r>
              <a:rPr lang="es-ES" sz="1800" smtClean="0"/>
              <a:t>Factores para medir Usabilidad</a:t>
            </a:r>
          </a:p>
          <a:p>
            <a:pPr lvl="1" eaLnBrk="1" hangingPunct="1"/>
            <a:r>
              <a:rPr lang="es-ES" sz="1800" smtClean="0"/>
              <a:t>Facilidad de recordar cómo funciona</a:t>
            </a:r>
          </a:p>
          <a:p>
            <a:pPr lvl="2" eaLnBrk="1" hangingPunct="1"/>
            <a:r>
              <a:rPr lang="es-ES" sz="1800" smtClean="0"/>
              <a:t>Si ha usado el sistema antes, ¿puede recordar lo suficiente para volver a usarlo o tiene que aprenderlo de nuevo?</a:t>
            </a:r>
          </a:p>
        </p:txBody>
      </p:sp>
      <p:pic>
        <p:nvPicPr>
          <p:cNvPr id="87044" name="Picture 4" descr="elevator"/>
          <p:cNvPicPr>
            <a:picLocks noChangeAspect="1" noChangeArrowheads="1"/>
          </p:cNvPicPr>
          <p:nvPr/>
        </p:nvPicPr>
        <p:blipFill>
          <a:blip r:embed="rId3" cstate="print"/>
          <a:srcRect/>
          <a:stretch>
            <a:fillRect/>
          </a:stretch>
        </p:blipFill>
        <p:spPr bwMode="auto">
          <a:xfrm>
            <a:off x="5651500" y="3429000"/>
            <a:ext cx="2941638" cy="2952750"/>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7043">
                                            <p:txEl>
                                              <p:pRg st="0" end="0"/>
                                            </p:txEl>
                                          </p:spTgt>
                                        </p:tgtEl>
                                        <p:attrNameLst>
                                          <p:attrName>style.visibility</p:attrName>
                                        </p:attrNameLst>
                                      </p:cBhvr>
                                      <p:to>
                                        <p:strVal val="visible"/>
                                      </p:to>
                                    </p:set>
                                    <p:anim calcmode="lin" valueType="num">
                                      <p:cBhvr additive="base">
                                        <p:cTn id="7" dur="500" fill="hold"/>
                                        <p:tgtEl>
                                          <p:spTgt spid="8704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870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7043">
                                            <p:txEl>
                                              <p:pRg st="1" end="1"/>
                                            </p:txEl>
                                          </p:spTgt>
                                        </p:tgtEl>
                                        <p:attrNameLst>
                                          <p:attrName>style.visibility</p:attrName>
                                        </p:attrNameLst>
                                      </p:cBhvr>
                                      <p:to>
                                        <p:strVal val="visible"/>
                                      </p:to>
                                    </p:set>
                                    <p:anim calcmode="lin" valueType="num">
                                      <p:cBhvr additive="base">
                                        <p:cTn id="11" dur="500" fill="hold"/>
                                        <p:tgtEl>
                                          <p:spTgt spid="87043">
                                            <p:txEl>
                                              <p:pRg st="1" end="1"/>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8704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87043">
                                            <p:txEl>
                                              <p:pRg st="2" end="2"/>
                                            </p:txEl>
                                          </p:spTgt>
                                        </p:tgtEl>
                                        <p:attrNameLst>
                                          <p:attrName>style.visibility</p:attrName>
                                        </p:attrNameLst>
                                      </p:cBhvr>
                                      <p:to>
                                        <p:strVal val="visible"/>
                                      </p:to>
                                    </p:set>
                                    <p:anim calcmode="lin" valueType="num">
                                      <p:cBhvr additive="base">
                                        <p:cTn id="15" dur="500" fill="hold"/>
                                        <p:tgtEl>
                                          <p:spTgt spid="87043">
                                            <p:txEl>
                                              <p:pRg st="2" end="2"/>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87043">
                                            <p:txEl>
                                              <p:pRg st="2" end="2"/>
                                            </p:txEl>
                                          </p:spTgt>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6" fill="hold" nodeType="afterEffect">
                                  <p:stCondLst>
                                    <p:cond delay="0"/>
                                  </p:stCondLst>
                                  <p:childTnLst>
                                    <p:set>
                                      <p:cBhvr>
                                        <p:cTn id="19" dur="1" fill="hold">
                                          <p:stCondLst>
                                            <p:cond delay="0"/>
                                          </p:stCondLst>
                                        </p:cTn>
                                        <p:tgtEl>
                                          <p:spTgt spid="87044"/>
                                        </p:tgtEl>
                                        <p:attrNameLst>
                                          <p:attrName>style.visibility</p:attrName>
                                        </p:attrNameLst>
                                      </p:cBhvr>
                                      <p:to>
                                        <p:strVal val="visible"/>
                                      </p:to>
                                    </p:set>
                                    <p:anim calcmode="lin" valueType="num">
                                      <p:cBhvr additive="base">
                                        <p:cTn id="20" dur="500" fill="hold"/>
                                        <p:tgtEl>
                                          <p:spTgt spid="87044"/>
                                        </p:tgtEl>
                                        <p:attrNameLst>
                                          <p:attrName>ppt_x</p:attrName>
                                        </p:attrNameLst>
                                      </p:cBhvr>
                                      <p:tavLst>
                                        <p:tav tm="0">
                                          <p:val>
                                            <p:strVal val="1+#ppt_w/2"/>
                                          </p:val>
                                        </p:tav>
                                        <p:tav tm="100000">
                                          <p:val>
                                            <p:strVal val="#ppt_x"/>
                                          </p:val>
                                        </p:tav>
                                      </p:tavLst>
                                    </p:anim>
                                    <p:anim calcmode="lin" valueType="num">
                                      <p:cBhvr additive="base">
                                        <p:cTn id="21" dur="500" fill="hold"/>
                                        <p:tgtEl>
                                          <p:spTgt spid="870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3" grpId="0" build="p" autoUpdateAnimBg="0"/>
    </p:bldLst>
  </p:timing>
</p:sld>
</file>

<file path=ppt/theme/theme1.xml><?xml version="1.0" encoding="utf-8"?>
<a:theme xmlns:a="http://schemas.openxmlformats.org/drawingml/2006/main" name="1_Diseño predeterminado">
  <a:themeElements>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iseño predeterminado">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1875</TotalTime>
  <Words>5720</Words>
  <Application>Microsoft Office PowerPoint</Application>
  <PresentationFormat>Presentación en pantalla (4:3)</PresentationFormat>
  <Paragraphs>772</Paragraphs>
  <Slides>65</Slides>
  <Notes>35</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65</vt:i4>
      </vt:variant>
    </vt:vector>
  </HeadingPairs>
  <TitlesOfParts>
    <vt:vector size="73" baseType="lpstr">
      <vt:lpstr>Times New Roman</vt:lpstr>
      <vt:lpstr>Arial</vt:lpstr>
      <vt:lpstr>Verdana</vt:lpstr>
      <vt:lpstr>Wingdings 3</vt:lpstr>
      <vt:lpstr>Arial Unicode MS</vt:lpstr>
      <vt:lpstr>Courier New</vt:lpstr>
      <vt:lpstr>Georgia</vt:lpstr>
      <vt:lpstr>1_Diseño predeterminado</vt:lpstr>
      <vt:lpstr>Curso: Proyectos Web 5. Usabilidad</vt:lpstr>
      <vt:lpstr>¿Qué es la Usabilidad?</vt:lpstr>
      <vt:lpstr>¿Qué es la Usabilidad?</vt:lpstr>
      <vt:lpstr>¿Qué es la Usabilidad?</vt:lpstr>
      <vt:lpstr>¿Qué es la Usabilidad?</vt:lpstr>
      <vt:lpstr>¿Qué es la Usabilidad?</vt:lpstr>
      <vt:lpstr>¿Qué es la Usabilidad?</vt:lpstr>
      <vt:lpstr>¿Qué es la Usabilidad?</vt:lpstr>
      <vt:lpstr>¿Qué es la Usabilidad?</vt:lpstr>
      <vt:lpstr>¿Qué es la Usabilidad?</vt:lpstr>
      <vt:lpstr>¿Qué es la Usabilidad?</vt:lpstr>
      <vt:lpstr>Gurúes de la Usabilidad</vt:lpstr>
      <vt:lpstr>Gurúes de la Usabilidad</vt:lpstr>
      <vt:lpstr>Gurúes de la Usabilidad</vt:lpstr>
      <vt:lpstr>Gurúes de la Usabilidad</vt:lpstr>
      <vt:lpstr>Gurúes de la Usabilidad</vt:lpstr>
      <vt:lpstr>Gurúes de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¿Cómo medir la Usabilidad?</vt:lpstr>
      <vt:lpstr>Usabilidad – Herramientas Prácticas</vt:lpstr>
      <vt:lpstr>Usabilidad – Herramientas Prácticas</vt:lpstr>
      <vt:lpstr>Factores humanos en el diseño HCI</vt:lpstr>
      <vt:lpstr>Fundamentos teóricos de la Usabilidad</vt:lpstr>
      <vt:lpstr>¿ Por qué usabilidad ?</vt:lpstr>
      <vt:lpstr>¿ Cómo se logra usabilidad ?</vt:lpstr>
      <vt:lpstr>Especificaciones de  usabilidad </vt:lpstr>
      <vt:lpstr>Desarrollo de la interfaz: un proceso en dos etapas</vt:lpstr>
      <vt:lpstr>Estándares y Directrices</vt:lpstr>
      <vt:lpstr>Estándares: pros y contras</vt:lpstr>
      <vt:lpstr>Directrices para un diseño centrado en el usuario</vt:lpstr>
      <vt:lpstr>Directrices para problemas cognitivos</vt:lpstr>
      <vt:lpstr>Directrices para la retroalimentación</vt:lpstr>
      <vt:lpstr>Otras Directrices de interacción</vt:lpstr>
      <vt:lpstr>Directrices para el despliegue</vt:lpstr>
      <vt:lpstr>Quejas típicas de los usuarios</vt:lpstr>
      <vt:lpstr>Modalidades de interacción</vt:lpstr>
      <vt:lpstr>Directrices para el diseño de ventanas</vt:lpstr>
      <vt:lpstr>Directrices para el diseño menús</vt:lpstr>
      <vt:lpstr>Directrices para el diseño de formularios</vt:lpstr>
      <vt:lpstr>Directrices para lenguaje de  comandos digitado </vt:lpstr>
      <vt:lpstr>Directrices para el diseño de interfaces gráficas </vt:lpstr>
      <vt:lpstr>Directrices para el despliegue gráfico de información cuantitativa </vt:lpstr>
      <vt:lpstr>Interfaces inteligentes </vt:lpstr>
      <vt:lpstr>Interfaces inteligentes: advertencias </vt:lpstr>
      <vt:lpstr>Diseño de interfaces: el proceso </vt:lpstr>
      <vt:lpstr>Diseño centrado en la evaluación para la usabilidad</vt:lpstr>
      <vt:lpstr>Enfoque de artillería para el diseño de la interfaz</vt:lpstr>
      <vt:lpstr>Proceso de diseño de interfaz</vt:lpstr>
      <vt:lpstr>Atributos para una evaluación HCI (medición subjetiva)</vt:lpstr>
      <vt:lpstr>Atributos para una evaluación HCI (medición objetiva)</vt:lpstr>
      <vt:lpstr>Evaluación de Usabilidad</vt:lpstr>
    </vt:vector>
  </TitlesOfParts>
  <Company>www.usando.info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II. Usabilidad</dc:title>
  <dc:creator>Juan Carlos Camus</dc:creator>
  <cp:lastModifiedBy>nbaloian</cp:lastModifiedBy>
  <cp:revision>210</cp:revision>
  <dcterms:created xsi:type="dcterms:W3CDTF">2003-04-14T20:58:53Z</dcterms:created>
  <dcterms:modified xsi:type="dcterms:W3CDTF">2012-10-29T13:29:53Z</dcterms:modified>
</cp:coreProperties>
</file>