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6" r:id="rId9"/>
    <p:sldId id="277" r:id="rId10"/>
    <p:sldId id="278" r:id="rId11"/>
    <p:sldId id="273" r:id="rId12"/>
    <p:sldId id="274" r:id="rId13"/>
    <p:sldId id="280" r:id="rId14"/>
    <p:sldId id="291" r:id="rId15"/>
    <p:sldId id="275" r:id="rId16"/>
    <p:sldId id="283" r:id="rId17"/>
    <p:sldId id="294" r:id="rId18"/>
    <p:sldId id="295" r:id="rId19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CCFF99"/>
    <a:srgbClr val="000000"/>
    <a:srgbClr val="66FFFF"/>
    <a:srgbClr val="CCFF66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 horzBarState="maximized">
    <p:restoredLeft sz="15640" autoAdjust="0"/>
    <p:restoredTop sz="94595" autoAdjust="0"/>
  </p:normalViewPr>
  <p:slideViewPr>
    <p:cSldViewPr snapToGrid="0">
      <p:cViewPr varScale="1">
        <p:scale>
          <a:sx n="70" d="100"/>
          <a:sy n="70" d="100"/>
        </p:scale>
        <p:origin x="-167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5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4404920-E177-4861-877F-A126C442FCBE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E97B26-287C-4EA3-8F2F-652159F16D06}" type="slidenum">
              <a:rPr lang="es-ES"/>
              <a:pPr/>
              <a:t>1</a:t>
            </a:fld>
            <a:endParaRPr lang="es-E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BD53A7-18B7-48BF-A958-08481E40CF20}" type="slidenum">
              <a:rPr lang="es-ES"/>
              <a:pPr/>
              <a:t>10</a:t>
            </a:fld>
            <a:endParaRPr lang="es-E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A24526-A50F-428D-A64F-4D1FB4E6DA6D}" type="slidenum">
              <a:rPr lang="es-ES"/>
              <a:pPr/>
              <a:t>11</a:t>
            </a:fld>
            <a:endParaRPr lang="es-E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E5B250-5564-4D2C-8D63-B539451F0182}" type="slidenum">
              <a:rPr lang="es-ES"/>
              <a:pPr/>
              <a:t>12</a:t>
            </a:fld>
            <a:endParaRPr lang="es-E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007EF1-CF36-4C99-A1FE-FAF234D8B0B9}" type="slidenum">
              <a:rPr lang="es-ES"/>
              <a:pPr/>
              <a:t>13</a:t>
            </a:fld>
            <a:endParaRPr lang="es-E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A6D365-3361-4CB1-98A4-CB49B9153CB3}" type="slidenum">
              <a:rPr lang="es-ES"/>
              <a:pPr/>
              <a:t>14</a:t>
            </a:fld>
            <a:endParaRPr lang="es-E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AB77D5-8CC9-4633-AD31-4ABC1D1B27A6}" type="slidenum">
              <a:rPr lang="es-ES"/>
              <a:pPr/>
              <a:t>15</a:t>
            </a:fld>
            <a:endParaRPr lang="es-E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93FBCA-3361-4671-9151-0ED29F6D61C8}" type="slidenum">
              <a:rPr lang="es-ES"/>
              <a:pPr/>
              <a:t>16</a:t>
            </a:fld>
            <a:endParaRPr lang="es-E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D2C1E0-A088-4F5A-9728-DB3C8475F702}" type="slidenum">
              <a:rPr lang="es-ES"/>
              <a:pPr/>
              <a:t>17</a:t>
            </a:fld>
            <a:endParaRPr lang="es-E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E97B26-287C-4EA3-8F2F-652159F16D06}" type="slidenum">
              <a:rPr lang="es-ES"/>
              <a:pPr/>
              <a:t>18</a:t>
            </a:fld>
            <a:endParaRPr lang="es-E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4EAEE7-F8B2-4882-999F-90F1C1B33138}" type="slidenum">
              <a:rPr lang="es-ES"/>
              <a:pPr/>
              <a:t>2</a:t>
            </a:fld>
            <a:endParaRPr lang="es-E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37E918-4328-4DDB-900D-4EE8E1439B21}" type="slidenum">
              <a:rPr lang="es-ES"/>
              <a:pPr/>
              <a:t>3</a:t>
            </a:fld>
            <a:endParaRPr lang="es-E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C3292F-440B-4DE9-A6AF-1FB90F1E4BA7}" type="slidenum">
              <a:rPr lang="es-ES"/>
              <a:pPr/>
              <a:t>4</a:t>
            </a:fld>
            <a:endParaRPr lang="es-E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94EBBA-7D98-41B7-9B3E-954CE65F800C}" type="slidenum">
              <a:rPr lang="es-ES"/>
              <a:pPr/>
              <a:t>5</a:t>
            </a:fld>
            <a:endParaRPr lang="es-E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710282-EA60-4AA7-9730-8C87D18D062C}" type="slidenum">
              <a:rPr lang="es-ES"/>
              <a:pPr/>
              <a:t>6</a:t>
            </a:fld>
            <a:endParaRPr lang="es-E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781A21-1A54-4EE8-9596-A260F9A71310}" type="slidenum">
              <a:rPr lang="es-ES"/>
              <a:pPr/>
              <a:t>7</a:t>
            </a:fld>
            <a:endParaRPr lang="es-E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758F44-E6D6-4D8B-8268-5C54D336AD02}" type="slidenum">
              <a:rPr lang="es-ES"/>
              <a:pPr/>
              <a:t>8</a:t>
            </a:fld>
            <a:endParaRPr lang="es-E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F08685-0FD2-4C96-B220-548AB86CD01D}" type="slidenum">
              <a:rPr lang="es-ES"/>
              <a:pPr/>
              <a:t>9</a:t>
            </a:fld>
            <a:endParaRPr lang="es-E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Derechos Reservados©Ricardo Badilla 2012</a:t>
            </a:r>
            <a:endParaRPr lang="en-US">
              <a:cs typeface="Times New Roman" pitchFamily="18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15310D-CA25-4855-B0C8-302DAF655B09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Derechos Reservados©Ricardo Badilla 2012</a:t>
            </a:r>
            <a:endParaRPr lang="en-US">
              <a:cs typeface="Times New Roman" pitchFamily="18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3682F2-4670-4216-B43D-62E7A93FC884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Derechos Reservados©Ricardo Badilla 2012</a:t>
            </a:r>
            <a:endParaRPr lang="en-US">
              <a:cs typeface="Times New Roman" pitchFamily="18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92D880-032C-4A11-8CD4-F75071EF284B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701925" y="6238875"/>
            <a:ext cx="3738563" cy="4572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Derechos Reservados©Ricardo Badilla 2012</a:t>
            </a:r>
            <a:endParaRPr lang="en-US">
              <a:cs typeface="Times New Roman" pitchFamily="18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9136ED0-3178-4060-9C0E-B4F595C84254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701925" y="6238875"/>
            <a:ext cx="3738563" cy="4572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Derechos Reservados©Ricardo Badilla 2012</a:t>
            </a:r>
            <a:endParaRPr lang="en-US">
              <a:cs typeface="Times New Roman" pitchFamily="18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8C950DC-4A1D-4F17-AFB7-0B1F66EE4CF7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Derechos Reservados©Ricardo Badilla 2012</a:t>
            </a:r>
            <a:endParaRPr lang="en-US">
              <a:cs typeface="Times New Roman" pitchFamily="18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792A5-2F7F-484E-85FB-0A8E659F3E78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Derechos Reservados©Ricardo Badilla 2012</a:t>
            </a:r>
            <a:endParaRPr lang="en-US">
              <a:cs typeface="Times New Roman" pitchFamily="18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699726-6C78-4FDF-9ABF-73F4D925D6D9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Derechos Reservados©Ricardo Badilla 2012</a:t>
            </a:r>
            <a:endParaRPr lang="en-US">
              <a:cs typeface="Times New Roman" pitchFamily="18" charset="0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71AE1-5223-40AB-8C5B-1D02DADA3E0B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Derechos Reservados©Ricardo Badilla 2012</a:t>
            </a:r>
            <a:endParaRPr lang="en-US">
              <a:cs typeface="Times New Roman" pitchFamily="18" charset="0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3A5A4C-FCCB-42D2-AB35-FE241E7D8BF1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Derechos Reservados©Ricardo Badilla 2012</a:t>
            </a:r>
            <a:endParaRPr lang="en-US">
              <a:cs typeface="Times New Roman" pitchFamily="18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208016-AF5D-409C-B5B0-4DD49F0A1294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Derechos Reservados©Ricardo Badilla 2012</a:t>
            </a:r>
            <a:endParaRPr lang="en-US">
              <a:cs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549F83-A4E1-4FEA-BCC3-FE5FFC3F3601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Derechos Reservados©Ricardo Badilla 2012</a:t>
            </a:r>
            <a:endParaRPr lang="en-US">
              <a:cs typeface="Times New Roman" pitchFamily="18" charset="0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EF0DF-2D4A-45E1-8E3E-74319E4AA1A2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Derechos Reservados©Ricardo Badilla 2012</a:t>
            </a:r>
            <a:endParaRPr lang="en-US">
              <a:cs typeface="Times New Roman" pitchFamily="18" charset="0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CACC7-4BE8-41DE-B57A-56B50CA8F0DE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>
                <a:gamma/>
                <a:shade val="46275"/>
                <a:invGamma/>
              </a:schemeClr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_trad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1925" y="6238875"/>
            <a:ext cx="3738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Derechos Reservados©Ricardo Badilla 2012</a:t>
            </a:r>
            <a:endParaRPr lang="en-US">
              <a:cs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BF3BB6D6-AD1E-455A-87A5-55E8358FD29D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m/Arnoldo-C.-Hax/e/B001H9PZQW/ref=sr_ntt_srch_lnk_1?qid=1299317612&amp;sr=1-1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amazon.com/Strategy-Concept-Process-Pragmatic-Approach/dp/0134588940/ref=sr_1_1?s=books&amp;ie=UTF8&amp;qid=1299317612&amp;sr=1-1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Derechos Reservados</a:t>
            </a:r>
            <a:r>
              <a:rPr lang="en-US" dirty="0">
                <a:cs typeface="Times New Roman" pitchFamily="18" charset="0"/>
              </a:rPr>
              <a:t>©Ricardo Badilla </a:t>
            </a:r>
            <a:r>
              <a:rPr lang="en-US" dirty="0" smtClean="0">
                <a:cs typeface="Times New Roman" pitchFamily="18" charset="0"/>
              </a:rPr>
              <a:t>2012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B8638-B8B8-4B54-9B36-D912EE61005E}" type="slidenum">
              <a:rPr lang="es-ES_tradnl"/>
              <a:pPr/>
              <a:t>1</a:t>
            </a:fld>
            <a:endParaRPr lang="es-ES_tradnl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es-ES_tradnl" b="1">
                <a:solidFill>
                  <a:srgbClr val="FFFF66"/>
                </a:solidFill>
              </a:rPr>
              <a:t>Estrategias para el desarrollo de las Empresas y los Mercados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s-ES_tradnl" sz="2800" dirty="0"/>
          </a:p>
          <a:p>
            <a:pPr algn="ctr">
              <a:buFontTx/>
              <a:buNone/>
            </a:pPr>
            <a:r>
              <a:rPr lang="es-ES_tradnl" sz="2800" dirty="0">
                <a:solidFill>
                  <a:schemeClr val="bg1"/>
                </a:solidFill>
              </a:rPr>
              <a:t>Taller de Proyectos</a:t>
            </a:r>
          </a:p>
          <a:p>
            <a:pPr algn="ctr">
              <a:buFontTx/>
              <a:buNone/>
            </a:pPr>
            <a:r>
              <a:rPr lang="es-ES_tradnl" sz="2800" dirty="0">
                <a:solidFill>
                  <a:schemeClr val="bg1"/>
                </a:solidFill>
              </a:rPr>
              <a:t>Ingeniería Civil Química</a:t>
            </a:r>
          </a:p>
          <a:p>
            <a:pPr algn="ctr">
              <a:buFontTx/>
              <a:buNone/>
            </a:pPr>
            <a:r>
              <a:rPr lang="es-ES_tradnl" sz="2800" dirty="0">
                <a:solidFill>
                  <a:schemeClr val="bg1"/>
                </a:solidFill>
              </a:rPr>
              <a:t>Ingeniería Civil en Biotecnología</a:t>
            </a:r>
          </a:p>
          <a:p>
            <a:pPr algn="ctr">
              <a:buFontTx/>
              <a:buNone/>
            </a:pPr>
            <a:r>
              <a:rPr lang="es-ES_tradnl" sz="2800" dirty="0">
                <a:solidFill>
                  <a:schemeClr val="bg1"/>
                </a:solidFill>
              </a:rPr>
              <a:t>DIQ-FCFM U. Chile</a:t>
            </a:r>
          </a:p>
          <a:p>
            <a:pPr algn="ctr">
              <a:buFontTx/>
              <a:buNone/>
            </a:pPr>
            <a:r>
              <a:rPr lang="es-ES_tradnl" sz="2800" dirty="0">
                <a:solidFill>
                  <a:schemeClr val="bg1"/>
                </a:solidFill>
              </a:rPr>
              <a:t>Ricardo Badilla Ohlbaum</a:t>
            </a:r>
          </a:p>
          <a:p>
            <a:pPr algn="ctr">
              <a:buFontTx/>
              <a:buNone/>
            </a:pPr>
            <a:endParaRPr lang="es-ES_tradnl" sz="2800" dirty="0">
              <a:solidFill>
                <a:schemeClr val="bg1"/>
              </a:solidFill>
            </a:endParaRPr>
          </a:p>
          <a:p>
            <a:pPr algn="ctr">
              <a:buFontTx/>
              <a:buNone/>
            </a:pPr>
            <a:r>
              <a:rPr lang="es-ES_tradnl" sz="2800" dirty="0">
                <a:solidFill>
                  <a:schemeClr val="bg1"/>
                </a:solidFill>
              </a:rPr>
              <a:t>Semestre Otoño </a:t>
            </a:r>
            <a:r>
              <a:rPr lang="es-ES_tradnl" sz="2800" dirty="0" smtClean="0">
                <a:solidFill>
                  <a:schemeClr val="bg1"/>
                </a:solidFill>
              </a:rPr>
              <a:t>2012</a:t>
            </a:r>
            <a:endParaRPr lang="es-ES_tradnl" sz="2800" dirty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es-ES_tradnl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Derechos Reservados©Ricardo Badilla 2012</a:t>
            </a:r>
            <a:endParaRPr lang="en-US">
              <a:cs typeface="Times New Roman" pitchFamily="18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50277-2A33-45AE-9D89-1F7A98F4E326}" type="slidenum">
              <a:rPr lang="es-ES_tradnl"/>
              <a:pPr/>
              <a:t>10</a:t>
            </a:fld>
            <a:endParaRPr lang="es-ES_tradnl"/>
          </a:p>
        </p:txBody>
      </p:sp>
      <p:pic>
        <p:nvPicPr>
          <p:cNvPr id="30729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738" y="182563"/>
            <a:ext cx="8394700" cy="6029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Derechos Reservados©Ricardo Badilla 2012</a:t>
            </a:r>
            <a:endParaRPr lang="en-US">
              <a:cs typeface="Times New Roman" pitchFamily="18" charset="0"/>
            </a:endParaRPr>
          </a:p>
        </p:txBody>
      </p:sp>
      <p:sp>
        <p:nvSpPr>
          <p:cNvPr id="13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63C0C-C902-414C-8F7C-B4272206F9C4}" type="slidenum">
              <a:rPr lang="es-ES_tradnl"/>
              <a:pPr/>
              <a:t>11</a:t>
            </a:fld>
            <a:endParaRPr lang="es-ES_tradnl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57225" y="0"/>
            <a:ext cx="7772400" cy="1143000"/>
          </a:xfrm>
        </p:spPr>
        <p:txBody>
          <a:bodyPr/>
          <a:lstStyle/>
          <a:p>
            <a:r>
              <a:rPr lang="es-ES_tradnl" b="1">
                <a:solidFill>
                  <a:srgbClr val="FFFF66"/>
                </a:solidFill>
              </a:rPr>
              <a:t>El caso de la industria de polímeros</a:t>
            </a:r>
            <a:r>
              <a:rPr lang="es-ES_tradnl" sz="4000" b="1" baseline="30000">
                <a:solidFill>
                  <a:srgbClr val="FFFF66"/>
                </a:solidFill>
              </a:rPr>
              <a:t>2</a:t>
            </a:r>
            <a:endParaRPr lang="es-ES" sz="4000" b="1" baseline="30000">
              <a:solidFill>
                <a:srgbClr val="FFFF66"/>
              </a:solidFill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0" y="6221413"/>
            <a:ext cx="8948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2000">
                <a:solidFill>
                  <a:srgbClr val="FFFF66"/>
                </a:solidFill>
              </a:rPr>
              <a:t>Hax &amp; Majluf, </a:t>
            </a:r>
            <a:r>
              <a:rPr lang="es-ES_tradnl" sz="2000" i="1">
                <a:solidFill>
                  <a:srgbClr val="FFFF66"/>
                </a:solidFill>
              </a:rPr>
              <a:t>Gestión de la Empresa con visión estratégica, </a:t>
            </a:r>
            <a:r>
              <a:rPr lang="es-ES_tradnl" sz="2000">
                <a:solidFill>
                  <a:srgbClr val="FFFF66"/>
                </a:solidFill>
              </a:rPr>
              <a:t>Dolmen, Santiago, 1993</a:t>
            </a:r>
            <a:endParaRPr lang="es-ES" sz="2000">
              <a:solidFill>
                <a:srgbClr val="FFFF66"/>
              </a:solidFill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025525" y="1314450"/>
            <a:ext cx="68199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sz="2400">
                <a:solidFill>
                  <a:srgbClr val="FFFF66"/>
                </a:solidFill>
              </a:rPr>
              <a:t>Barreras de Entrada</a:t>
            </a:r>
          </a:p>
          <a:p>
            <a:r>
              <a:rPr lang="es-ES_tradnl">
                <a:solidFill>
                  <a:schemeClr val="bg1"/>
                </a:solidFill>
              </a:rPr>
              <a:t>Barreras significativas, costos de inversión altos, productos protegidos por patentes, altos costos de certificación de productos, incertidumbres en los efectos en la salud y medioambiente</a:t>
            </a:r>
            <a:r>
              <a:rPr lang="es-ES_tradnl"/>
              <a:t> </a:t>
            </a:r>
            <a:endParaRPr lang="es-ES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290513" y="2705100"/>
            <a:ext cx="3338512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 sz="2400">
                <a:solidFill>
                  <a:srgbClr val="FFFF66"/>
                </a:solidFill>
              </a:rPr>
              <a:t>Poder de los proveedores</a:t>
            </a:r>
            <a:r>
              <a:rPr lang="es-ES_tradnl" sz="2400"/>
              <a:t>       </a:t>
            </a:r>
          </a:p>
          <a:p>
            <a:r>
              <a:rPr lang="es-ES_tradnl">
                <a:solidFill>
                  <a:schemeClr val="bg1"/>
                </a:solidFill>
              </a:rPr>
              <a:t>Compañías químicas y petroleras. Los competidores dominantes están integrados hacia atrás hasta el petroleo o el gas.</a:t>
            </a:r>
            <a:endParaRPr lang="es-ES">
              <a:solidFill>
                <a:schemeClr val="bg1"/>
              </a:solidFill>
            </a:endParaRP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5089525" y="2765425"/>
            <a:ext cx="386556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 sz="2400">
                <a:solidFill>
                  <a:srgbClr val="FFFF66"/>
                </a:solidFill>
              </a:rPr>
              <a:t>Poder de los compradores</a:t>
            </a:r>
          </a:p>
          <a:p>
            <a:r>
              <a:rPr lang="es-ES_tradnl">
                <a:solidFill>
                  <a:schemeClr val="bg1"/>
                </a:solidFill>
              </a:rPr>
              <a:t>En aumento gradual a medida que aparecen más productos.Clientes importantes (Ford,GM) tienen la fuerza de bajar los precios.</a:t>
            </a:r>
            <a:endParaRPr lang="es-ES">
              <a:solidFill>
                <a:schemeClr val="bg1"/>
              </a:solidFill>
            </a:endParaRP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434975" y="4233863"/>
            <a:ext cx="3487738" cy="219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 sz="2400">
                <a:solidFill>
                  <a:srgbClr val="FFFF66"/>
                </a:solidFill>
              </a:rPr>
              <a:t>Sustitutos</a:t>
            </a:r>
          </a:p>
          <a:p>
            <a:r>
              <a:rPr lang="es-ES_tradnl">
                <a:solidFill>
                  <a:schemeClr val="bg1"/>
                </a:solidFill>
              </a:rPr>
              <a:t>Al comienzo no significativo. A medida de que aparecen nuevos productos, la sustitución es cada vez mas importante.Mejoras en la calidad implican cambios rápidos.</a:t>
            </a:r>
          </a:p>
          <a:p>
            <a:endParaRPr lang="es-ES" sz="2400">
              <a:solidFill>
                <a:srgbClr val="FFFF66"/>
              </a:solidFill>
            </a:endParaRP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4683125" y="4378325"/>
            <a:ext cx="4278313" cy="183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 sz="2400">
                <a:solidFill>
                  <a:srgbClr val="FFFF66"/>
                </a:solidFill>
              </a:rPr>
              <a:t>Rivalidad de la competencia</a:t>
            </a:r>
          </a:p>
          <a:p>
            <a:r>
              <a:rPr lang="es-ES_tradnl">
                <a:solidFill>
                  <a:schemeClr val="bg1"/>
                </a:solidFill>
              </a:rPr>
              <a:t>En gran parte es un oligopolio de caballeros. Los líderes de costos son al mismo tiempo líderes en precios. La competencia consiste en no atacarse entre ellos sino conquistar nuevos mercados</a:t>
            </a:r>
            <a:endParaRPr lang="es-ES">
              <a:solidFill>
                <a:schemeClr val="bg1"/>
              </a:solidFill>
            </a:endParaRPr>
          </a:p>
        </p:txBody>
      </p:sp>
      <p:sp>
        <p:nvSpPr>
          <p:cNvPr id="25610" name="AutoShape 10"/>
          <p:cNvSpPr>
            <a:spLocks noChangeArrowheads="1"/>
          </p:cNvSpPr>
          <p:nvPr/>
        </p:nvSpPr>
        <p:spPr bwMode="auto">
          <a:xfrm>
            <a:off x="3454400" y="3224213"/>
            <a:ext cx="1611313" cy="1727200"/>
          </a:xfrm>
          <a:custGeom>
            <a:avLst/>
            <a:gdLst>
              <a:gd name="G0" fmla="+- 5400 0 0"/>
              <a:gd name="G1" fmla="+- 8100 0 0"/>
              <a:gd name="G2" fmla="+- 2700 0 0"/>
              <a:gd name="G3" fmla="+- 9450 0 0"/>
              <a:gd name="G4" fmla="+- 21600 0 8100"/>
              <a:gd name="G5" fmla="+- 21600 0 9450"/>
              <a:gd name="G6" fmla="+- 5400 21600 0"/>
              <a:gd name="G7" fmla="*/ G6 1 2"/>
              <a:gd name="G8" fmla="+- 21600 0 5400"/>
              <a:gd name="G9" fmla="+- 21600 0 2700"/>
              <a:gd name="T0" fmla="*/ G0 w 21600"/>
              <a:gd name="T1" fmla="*/ G0 h 21600"/>
              <a:gd name="T2" fmla="*/ G8 w 21600"/>
              <a:gd name="T3" fmla="*/ G8 h 2160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T0" t="T1" r="T2" b="T3"/>
            <a:pathLst>
              <a:path w="21600" h="21600">
                <a:moveTo>
                  <a:pt x="5400" y="5400"/>
                </a:moveTo>
                <a:lnTo>
                  <a:pt x="9450" y="5400"/>
                </a:lnTo>
                <a:lnTo>
                  <a:pt x="9450" y="2700"/>
                </a:lnTo>
                <a:lnTo>
                  <a:pt x="8100" y="2700"/>
                </a:lnTo>
                <a:lnTo>
                  <a:pt x="10800" y="0"/>
                </a:lnTo>
                <a:lnTo>
                  <a:pt x="13500" y="2700"/>
                </a:lnTo>
                <a:lnTo>
                  <a:pt x="12150" y="2700"/>
                </a:lnTo>
                <a:lnTo>
                  <a:pt x="12150" y="5400"/>
                </a:lnTo>
                <a:lnTo>
                  <a:pt x="16200" y="5400"/>
                </a:lnTo>
                <a:lnTo>
                  <a:pt x="16200" y="9450"/>
                </a:lnTo>
                <a:lnTo>
                  <a:pt x="18900" y="9450"/>
                </a:lnTo>
                <a:lnTo>
                  <a:pt x="18900" y="8100"/>
                </a:lnTo>
                <a:lnTo>
                  <a:pt x="21600" y="10800"/>
                </a:lnTo>
                <a:lnTo>
                  <a:pt x="18900" y="13500"/>
                </a:lnTo>
                <a:lnTo>
                  <a:pt x="18900" y="12150"/>
                </a:lnTo>
                <a:lnTo>
                  <a:pt x="16200" y="12150"/>
                </a:lnTo>
                <a:lnTo>
                  <a:pt x="16200" y="16200"/>
                </a:lnTo>
                <a:lnTo>
                  <a:pt x="12150" y="16200"/>
                </a:lnTo>
                <a:lnTo>
                  <a:pt x="12150" y="18900"/>
                </a:lnTo>
                <a:lnTo>
                  <a:pt x="13500" y="18900"/>
                </a:lnTo>
                <a:lnTo>
                  <a:pt x="10800" y="21600"/>
                </a:lnTo>
                <a:lnTo>
                  <a:pt x="8100" y="18900"/>
                </a:lnTo>
                <a:lnTo>
                  <a:pt x="9450" y="18900"/>
                </a:lnTo>
                <a:lnTo>
                  <a:pt x="9450" y="16200"/>
                </a:lnTo>
                <a:lnTo>
                  <a:pt x="5400" y="16200"/>
                </a:lnTo>
                <a:lnTo>
                  <a:pt x="5400" y="12150"/>
                </a:lnTo>
                <a:lnTo>
                  <a:pt x="2700" y="12150"/>
                </a:lnTo>
                <a:lnTo>
                  <a:pt x="2700" y="13500"/>
                </a:lnTo>
                <a:lnTo>
                  <a:pt x="0" y="10800"/>
                </a:lnTo>
                <a:lnTo>
                  <a:pt x="2700" y="8100"/>
                </a:lnTo>
                <a:lnTo>
                  <a:pt x="2700" y="9450"/>
                </a:lnTo>
                <a:lnTo>
                  <a:pt x="5400" y="945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25611" name="AutoShape 11"/>
          <p:cNvSpPr>
            <a:spLocks noChangeArrowheads="1"/>
          </p:cNvSpPr>
          <p:nvPr/>
        </p:nvSpPr>
        <p:spPr bwMode="auto">
          <a:xfrm>
            <a:off x="4092575" y="3948113"/>
            <a:ext cx="377825" cy="188912"/>
          </a:xfrm>
          <a:prstGeom prst="curvedDown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utoUpdateAnimBg="0"/>
      <p:bldP spid="25603" grpId="0" autoUpdateAnimBg="0"/>
      <p:bldP spid="25604" grpId="0" autoUpdateAnimBg="0"/>
      <p:bldP spid="25605" grpId="0" autoUpdateAnimBg="0"/>
      <p:bldP spid="25607" grpId="0" autoUpdateAnimBg="0"/>
      <p:bldP spid="25608" grpId="0" autoUpdateAnimBg="0"/>
      <p:bldP spid="25609" grpId="0" autoUpdateAnimBg="0"/>
      <p:bldP spid="25610" grpId="0" animBg="1"/>
      <p:bldP spid="256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Derechos Reservados©Ricardo Badilla 2012</a:t>
            </a:r>
            <a:endParaRPr lang="en-US">
              <a:cs typeface="Times New Roman" pitchFamily="18" charset="0"/>
            </a:endParaRPr>
          </a:p>
        </p:txBody>
      </p:sp>
      <p:sp>
        <p:nvSpPr>
          <p:cNvPr id="81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16F76-BF27-4236-A9DE-5A7551377562}" type="slidenum">
              <a:rPr lang="es-ES_tradnl"/>
              <a:pPr/>
              <a:t>12</a:t>
            </a:fld>
            <a:endParaRPr lang="es-ES_tradnl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0" y="287338"/>
            <a:ext cx="8794750" cy="1143000"/>
          </a:xfrm>
        </p:spPr>
        <p:txBody>
          <a:bodyPr/>
          <a:lstStyle/>
          <a:p>
            <a:r>
              <a:rPr lang="es-ES_tradnl" b="1">
                <a:solidFill>
                  <a:srgbClr val="FFFF66"/>
                </a:solidFill>
              </a:rPr>
              <a:t>Atractivo de la industria del plástico según las fuerzas de Porter</a:t>
            </a:r>
            <a:endParaRPr lang="es-ES" b="1">
              <a:solidFill>
                <a:srgbClr val="FFFF66"/>
              </a:solidFill>
            </a:endParaRPr>
          </a:p>
        </p:txBody>
      </p:sp>
      <p:graphicFrame>
        <p:nvGraphicFramePr>
          <p:cNvPr id="26730" name="Group 106"/>
          <p:cNvGraphicFramePr>
            <a:graphicFrameLocks noGrp="1"/>
          </p:cNvGraphicFramePr>
          <p:nvPr>
            <p:ph type="tbl" idx="1"/>
          </p:nvPr>
        </p:nvGraphicFramePr>
        <p:xfrm>
          <a:off x="714375" y="2346325"/>
          <a:ext cx="7772400" cy="4179570"/>
        </p:xfrm>
        <a:graphic>
          <a:graphicData uri="http://schemas.openxmlformats.org/drawingml/2006/table">
            <a:tbl>
              <a:tblPr/>
              <a:tblGrid>
                <a:gridCol w="2506663"/>
                <a:gridCol w="774700"/>
                <a:gridCol w="871537"/>
                <a:gridCol w="942975"/>
                <a:gridCol w="787400"/>
                <a:gridCol w="900113"/>
                <a:gridCol w="989012"/>
              </a:tblGrid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Barreras de entrada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   X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  X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Barreras de salida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Rivalidad de competidores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Poder de los compradores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Poder de los proveedores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Disponibilidad de sustitutos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Acciones de gobierno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Evaluación general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X+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718" name="Text Box 94"/>
          <p:cNvSpPr txBox="1">
            <a:spLocks noChangeArrowheads="1"/>
          </p:cNvSpPr>
          <p:nvPr/>
        </p:nvSpPr>
        <p:spPr bwMode="auto">
          <a:xfrm>
            <a:off x="3176588" y="1622425"/>
            <a:ext cx="25987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s-ES_tradnl" sz="2000">
                <a:solidFill>
                  <a:schemeClr val="bg1"/>
                </a:solidFill>
              </a:rPr>
              <a:t>ACTUAL</a:t>
            </a:r>
          </a:p>
          <a:p>
            <a:pPr algn="ctr"/>
            <a:r>
              <a:rPr lang="es-ES_tradnl" sz="2000" b="1">
                <a:solidFill>
                  <a:schemeClr val="bg1"/>
                </a:solidFill>
              </a:rPr>
              <a:t>BAJO MEDIO ALTO</a:t>
            </a:r>
            <a:endParaRPr lang="es-ES" sz="2000" b="1">
              <a:solidFill>
                <a:schemeClr val="bg1"/>
              </a:solidFill>
            </a:endParaRPr>
          </a:p>
        </p:txBody>
      </p:sp>
      <p:sp>
        <p:nvSpPr>
          <p:cNvPr id="26725" name="Text Box 101"/>
          <p:cNvSpPr txBox="1">
            <a:spLocks noChangeArrowheads="1"/>
          </p:cNvSpPr>
          <p:nvPr/>
        </p:nvSpPr>
        <p:spPr bwMode="auto">
          <a:xfrm>
            <a:off x="5822950" y="1608138"/>
            <a:ext cx="25987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sz="2000" b="1">
                <a:solidFill>
                  <a:schemeClr val="bg1"/>
                </a:solidFill>
              </a:rPr>
              <a:t>FUTURO</a:t>
            </a:r>
          </a:p>
          <a:p>
            <a:pPr algn="ctr"/>
            <a:r>
              <a:rPr lang="es-ES_tradnl" sz="2000" b="1">
                <a:solidFill>
                  <a:schemeClr val="bg1"/>
                </a:solidFill>
              </a:rPr>
              <a:t>BAJO MEDIO ALTO</a:t>
            </a:r>
            <a:endParaRPr lang="es-ES" sz="20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utoUpdateAnimBg="0"/>
      <p:bldP spid="26718" grpId="0" autoUpdateAnimBg="0"/>
      <p:bldP spid="2672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Derechos Reservados©Ricardo Badilla 2012</a:t>
            </a:r>
            <a:endParaRPr lang="en-US">
              <a:cs typeface="Times New Roman" pitchFamily="18" charset="0"/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F498-EB14-43A9-845F-86C4C35BA93D}" type="slidenum">
              <a:rPr lang="es-ES_tradnl"/>
              <a:pPr/>
              <a:t>13</a:t>
            </a:fld>
            <a:endParaRPr lang="es-ES_tradnl"/>
          </a:p>
        </p:txBody>
      </p:sp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538" y="271463"/>
            <a:ext cx="8245475" cy="5921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Derechos Reservados©Ricardo Badilla 2012</a:t>
            </a:r>
            <a:endParaRPr lang="en-US">
              <a:cs typeface="Times New Roman" pitchFamily="18" charset="0"/>
            </a:endParaRPr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E9471-EE6B-470B-BBBE-2F8C2EB10C6F}" type="slidenum">
              <a:rPr lang="es-ES_tradnl"/>
              <a:pPr/>
              <a:t>14</a:t>
            </a:fld>
            <a:endParaRPr lang="es-ES_tradnl"/>
          </a:p>
        </p:txBody>
      </p:sp>
      <p:sp>
        <p:nvSpPr>
          <p:cNvPr id="72706" name="Oval 2"/>
          <p:cNvSpPr>
            <a:spLocks noChangeArrowheads="1"/>
          </p:cNvSpPr>
          <p:nvPr/>
        </p:nvSpPr>
        <p:spPr bwMode="auto">
          <a:xfrm>
            <a:off x="2916238" y="3573463"/>
            <a:ext cx="3240087" cy="316865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CL" sz="2400">
                <a:latin typeface="Arial" charset="0"/>
              </a:rPr>
              <a:t>MERCADO Y</a:t>
            </a:r>
          </a:p>
          <a:p>
            <a:pPr algn="ctr"/>
            <a:r>
              <a:rPr lang="es-CL" sz="2400">
                <a:latin typeface="Arial" charset="0"/>
              </a:rPr>
              <a:t>SOCIEDAD</a:t>
            </a:r>
          </a:p>
          <a:p>
            <a:pPr algn="ctr"/>
            <a:r>
              <a:rPr lang="es-CL">
                <a:latin typeface="Arial" charset="0"/>
              </a:rPr>
              <a:t>(Demanda, Regulaciones,</a:t>
            </a:r>
          </a:p>
          <a:p>
            <a:pPr algn="ctr"/>
            <a:r>
              <a:rPr lang="es-CL">
                <a:latin typeface="Arial" charset="0"/>
              </a:rPr>
              <a:t>Protección Medio Ambiente,</a:t>
            </a:r>
          </a:p>
          <a:p>
            <a:pPr algn="ctr"/>
            <a:r>
              <a:rPr lang="es-CL">
                <a:latin typeface="Arial" charset="0"/>
              </a:rPr>
              <a:t>Recursos Humanos)</a:t>
            </a:r>
          </a:p>
          <a:p>
            <a:pPr algn="ctr"/>
            <a:endParaRPr lang="es-ES" sz="2400">
              <a:latin typeface="Arial" charset="0"/>
            </a:endParaRPr>
          </a:p>
        </p:txBody>
      </p:sp>
      <p:sp>
        <p:nvSpPr>
          <p:cNvPr id="72707" name="Oval 3"/>
          <p:cNvSpPr>
            <a:spLocks noChangeArrowheads="1"/>
          </p:cNvSpPr>
          <p:nvPr/>
        </p:nvSpPr>
        <p:spPr bwMode="auto">
          <a:xfrm>
            <a:off x="323850" y="44450"/>
            <a:ext cx="3240088" cy="3168650"/>
          </a:xfrm>
          <a:prstGeom prst="ellipse">
            <a:avLst/>
          </a:prstGeom>
          <a:gradFill rotWithShape="1">
            <a:gsLst>
              <a:gs pos="0">
                <a:srgbClr val="FFCC66"/>
              </a:gs>
              <a:gs pos="100000">
                <a:srgbClr val="FFCC66">
                  <a:gamma/>
                  <a:shade val="46275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CL" sz="2400">
                <a:latin typeface="Arial" charset="0"/>
              </a:rPr>
              <a:t>GESTION Y </a:t>
            </a:r>
          </a:p>
          <a:p>
            <a:pPr algn="ctr"/>
            <a:r>
              <a:rPr lang="es-CL" sz="2400">
                <a:latin typeface="Arial" charset="0"/>
              </a:rPr>
              <a:t>ADMINISTRACIÓN</a:t>
            </a:r>
          </a:p>
          <a:p>
            <a:pPr algn="ctr"/>
            <a:r>
              <a:rPr lang="es-CL">
                <a:latin typeface="Arial" charset="0"/>
              </a:rPr>
              <a:t>(RRHH, Ingeniería, </a:t>
            </a:r>
          </a:p>
          <a:p>
            <a:pPr algn="ctr"/>
            <a:r>
              <a:rPr lang="es-CL">
                <a:latin typeface="Arial" charset="0"/>
              </a:rPr>
              <a:t>Construcción, Financiamiento)</a:t>
            </a:r>
            <a:endParaRPr lang="es-ES">
              <a:latin typeface="Arial" charset="0"/>
            </a:endParaRPr>
          </a:p>
        </p:txBody>
      </p:sp>
      <p:sp>
        <p:nvSpPr>
          <p:cNvPr id="72708" name="Oval 4"/>
          <p:cNvSpPr>
            <a:spLocks noChangeArrowheads="1"/>
          </p:cNvSpPr>
          <p:nvPr/>
        </p:nvSpPr>
        <p:spPr bwMode="auto">
          <a:xfrm>
            <a:off x="5580063" y="692150"/>
            <a:ext cx="3240087" cy="316865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CL" sz="2400">
                <a:latin typeface="Arial" charset="0"/>
              </a:rPr>
              <a:t>TECNOLOGIA</a:t>
            </a:r>
          </a:p>
          <a:p>
            <a:pPr algn="ctr"/>
            <a:r>
              <a:rPr lang="es-CL" sz="2400">
                <a:latin typeface="Arial" charset="0"/>
              </a:rPr>
              <a:t>DE </a:t>
            </a:r>
          </a:p>
          <a:p>
            <a:pPr algn="ctr"/>
            <a:r>
              <a:rPr lang="es-CL" sz="2400">
                <a:latin typeface="Arial" charset="0"/>
              </a:rPr>
              <a:t>PRODUCCION</a:t>
            </a:r>
          </a:p>
          <a:p>
            <a:pPr algn="ctr"/>
            <a:r>
              <a:rPr lang="es-CL">
                <a:latin typeface="Arial" charset="0"/>
              </a:rPr>
              <a:t>(Equipos, Servicios)</a:t>
            </a:r>
            <a:endParaRPr lang="es-ES">
              <a:latin typeface="Arial" charset="0"/>
            </a:endParaRPr>
          </a:p>
        </p:txBody>
      </p:sp>
      <p:grpSp>
        <p:nvGrpSpPr>
          <p:cNvPr id="72709" name="Group 5"/>
          <p:cNvGrpSpPr>
            <a:grpSpLocks/>
          </p:cNvGrpSpPr>
          <p:nvPr/>
        </p:nvGrpSpPr>
        <p:grpSpPr bwMode="auto">
          <a:xfrm>
            <a:off x="3132138" y="2276475"/>
            <a:ext cx="2735262" cy="1944688"/>
            <a:chOff x="1973" y="1434"/>
            <a:chExt cx="1814" cy="1225"/>
          </a:xfrm>
        </p:grpSpPr>
        <p:sp>
          <p:nvSpPr>
            <p:cNvPr id="72710" name="Line 6"/>
            <p:cNvSpPr>
              <a:spLocks noChangeShapeType="1"/>
            </p:cNvSpPr>
            <p:nvPr/>
          </p:nvSpPr>
          <p:spPr bwMode="auto">
            <a:xfrm flipH="1" flipV="1">
              <a:off x="1973" y="1480"/>
              <a:ext cx="771" cy="27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CL"/>
            </a:p>
          </p:txBody>
        </p:sp>
        <p:sp>
          <p:nvSpPr>
            <p:cNvPr id="72711" name="Line 7"/>
            <p:cNvSpPr>
              <a:spLocks noChangeShapeType="1"/>
            </p:cNvSpPr>
            <p:nvPr/>
          </p:nvSpPr>
          <p:spPr bwMode="auto">
            <a:xfrm flipV="1">
              <a:off x="2971" y="1434"/>
              <a:ext cx="816" cy="31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CL"/>
            </a:p>
          </p:txBody>
        </p:sp>
        <p:sp>
          <p:nvSpPr>
            <p:cNvPr id="72712" name="Line 8"/>
            <p:cNvSpPr>
              <a:spLocks noChangeShapeType="1"/>
            </p:cNvSpPr>
            <p:nvPr/>
          </p:nvSpPr>
          <p:spPr bwMode="auto">
            <a:xfrm flipH="1">
              <a:off x="2880" y="1978"/>
              <a:ext cx="0" cy="68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CL"/>
            </a:p>
          </p:txBody>
        </p:sp>
      </p:grpSp>
      <p:sp>
        <p:nvSpPr>
          <p:cNvPr id="72713" name="Oval 9"/>
          <p:cNvSpPr>
            <a:spLocks noChangeArrowheads="1"/>
          </p:cNvSpPr>
          <p:nvPr/>
        </p:nvSpPr>
        <p:spPr bwMode="auto">
          <a:xfrm>
            <a:off x="3635375" y="1628775"/>
            <a:ext cx="1728788" cy="1800225"/>
          </a:xfrm>
          <a:prstGeom prst="ellipse">
            <a:avLst/>
          </a:prstGeom>
          <a:gradFill rotWithShape="1">
            <a:gsLst>
              <a:gs pos="0">
                <a:srgbClr val="FFFF00">
                  <a:gamma/>
                  <a:shade val="46275"/>
                  <a:invGamma/>
                </a:srgbClr>
              </a:gs>
              <a:gs pos="5000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CL" b="1">
                <a:latin typeface="Arial" charset="0"/>
              </a:rPr>
              <a:t>NEGOCIO</a:t>
            </a:r>
            <a:endParaRPr lang="es-ES" b="1">
              <a:latin typeface="Arial" charset="0"/>
            </a:endParaRPr>
          </a:p>
        </p:txBody>
      </p:sp>
      <p:sp>
        <p:nvSpPr>
          <p:cNvPr id="72714" name="Text Box 10"/>
          <p:cNvSpPr txBox="1">
            <a:spLocks noChangeArrowheads="1"/>
          </p:cNvSpPr>
          <p:nvPr/>
        </p:nvSpPr>
        <p:spPr bwMode="auto">
          <a:xfrm>
            <a:off x="4192588" y="182563"/>
            <a:ext cx="42497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3200" b="1">
                <a:solidFill>
                  <a:srgbClr val="FFFF00"/>
                </a:solidFill>
              </a:rPr>
              <a:t>PLAN DE NEGOCIOS</a:t>
            </a:r>
            <a:endParaRPr lang="es-ES" sz="32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81481E-6 L 0.13003 0.11551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58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81481E-6 L -0.00382 -0.2203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11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81481E-6 L -0.12986 0.1048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" dur="indefinite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 animBg="1"/>
      <p:bldP spid="72706" grpId="1" animBg="1"/>
      <p:bldP spid="72707" grpId="0" animBg="1"/>
      <p:bldP spid="72707" grpId="1" animBg="1"/>
      <p:bldP spid="72708" grpId="0" animBg="1"/>
      <p:bldP spid="72708" grpId="1" animBg="1"/>
      <p:bldP spid="727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Derechos Reservados©Ricardo Badilla 2012</a:t>
            </a:r>
            <a:endParaRPr lang="en-US">
              <a:cs typeface="Times New Roman" pitchFamily="18" charset="0"/>
            </a:endParaRPr>
          </a:p>
        </p:txBody>
      </p:sp>
      <p:sp>
        <p:nvSpPr>
          <p:cNvPr id="32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DF18-EA7D-45E9-8AD3-9D6F3C414165}" type="slidenum">
              <a:rPr lang="es-ES_tradnl"/>
              <a:pPr/>
              <a:t>15</a:t>
            </a:fld>
            <a:endParaRPr lang="es-ES_tradnl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700088" y="0"/>
            <a:ext cx="7772400" cy="1143000"/>
          </a:xfrm>
        </p:spPr>
        <p:txBody>
          <a:bodyPr/>
          <a:lstStyle/>
          <a:p>
            <a:r>
              <a:rPr lang="es-ES_tradnl" b="1">
                <a:solidFill>
                  <a:srgbClr val="FFFF66"/>
                </a:solidFill>
              </a:rPr>
              <a:t>Bases de la rentabilidad de un negocio</a:t>
            </a:r>
            <a:r>
              <a:rPr lang="es-ES_tradnl" sz="4000" b="1" baseline="30000">
                <a:solidFill>
                  <a:srgbClr val="FFFF66"/>
                </a:solidFill>
              </a:rPr>
              <a:t>3</a:t>
            </a:r>
            <a:endParaRPr lang="es-ES" sz="4000" b="1" baseline="30000">
              <a:solidFill>
                <a:srgbClr val="FFFF66"/>
              </a:solidFill>
            </a:endParaRPr>
          </a:p>
        </p:txBody>
      </p:sp>
      <p:grpSp>
        <p:nvGrpSpPr>
          <p:cNvPr id="27679" name="Group 31"/>
          <p:cNvGrpSpPr>
            <a:grpSpLocks/>
          </p:cNvGrpSpPr>
          <p:nvPr/>
        </p:nvGrpSpPr>
        <p:grpSpPr bwMode="auto">
          <a:xfrm>
            <a:off x="73025" y="1231900"/>
            <a:ext cx="9070975" cy="5065713"/>
            <a:chOff x="73" y="958"/>
            <a:chExt cx="5714" cy="3191"/>
          </a:xfrm>
        </p:grpSpPr>
        <p:sp>
          <p:nvSpPr>
            <p:cNvPr id="27651" name="Text Box 3"/>
            <p:cNvSpPr txBox="1">
              <a:spLocks noChangeArrowheads="1"/>
            </p:cNvSpPr>
            <p:nvPr/>
          </p:nvSpPr>
          <p:spPr bwMode="auto">
            <a:xfrm>
              <a:off x="332" y="3957"/>
              <a:ext cx="48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457200" indent="-457200"/>
              <a:r>
                <a:rPr lang="es-ES_tradnl" sz="1400" b="1">
                  <a:solidFill>
                    <a:schemeClr val="bg1"/>
                  </a:solidFill>
                </a:rPr>
                <a:t>(3) </a:t>
              </a:r>
              <a:r>
                <a:rPr lang="en-US" sz="1000" b="1">
                  <a:solidFill>
                    <a:schemeClr val="bg1"/>
                  </a:solidFill>
                  <a:hlinkClick r:id="rId3"/>
                </a:rPr>
                <a:t>Arnoldo C. Hax</a:t>
              </a:r>
              <a:r>
                <a:rPr lang="en-US" sz="1000" b="1">
                  <a:solidFill>
                    <a:schemeClr val="bg1"/>
                  </a:solidFill>
                </a:rPr>
                <a:t> and Nicolas S. Majluf, </a:t>
              </a:r>
              <a:r>
                <a:rPr lang="en-US" sz="1000" b="1">
                  <a:solidFill>
                    <a:schemeClr val="bg1"/>
                  </a:solidFill>
                  <a:hlinkClick r:id="rId4"/>
                </a:rPr>
                <a:t>Strategy Concept and Process: A Pragmatic Approach, The (2nd Edition)</a:t>
              </a:r>
              <a:r>
                <a:rPr lang="en-US" sz="1000" b="1">
                  <a:solidFill>
                    <a:schemeClr val="bg1"/>
                  </a:solidFill>
                </a:rPr>
                <a:t>, Prentice Hall (1995)</a:t>
              </a:r>
              <a:endParaRPr lang="es-ES" sz="1000" b="1">
                <a:solidFill>
                  <a:schemeClr val="bg1"/>
                </a:solidFill>
              </a:endParaRPr>
            </a:p>
          </p:txBody>
        </p:sp>
        <p:sp>
          <p:nvSpPr>
            <p:cNvPr id="27652" name="Rectangle 4"/>
            <p:cNvSpPr>
              <a:spLocks noChangeArrowheads="1"/>
            </p:cNvSpPr>
            <p:nvPr/>
          </p:nvSpPr>
          <p:spPr bwMode="auto">
            <a:xfrm>
              <a:off x="2224" y="958"/>
              <a:ext cx="1462" cy="9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ES" sz="2400"/>
            </a:p>
          </p:txBody>
        </p:sp>
        <p:sp>
          <p:nvSpPr>
            <p:cNvPr id="27653" name="Line 5"/>
            <p:cNvSpPr>
              <a:spLocks noChangeShapeType="1"/>
            </p:cNvSpPr>
            <p:nvPr/>
          </p:nvSpPr>
          <p:spPr bwMode="auto">
            <a:xfrm>
              <a:off x="2233" y="1258"/>
              <a:ext cx="1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CL"/>
            </a:p>
          </p:txBody>
        </p:sp>
        <p:sp>
          <p:nvSpPr>
            <p:cNvPr id="27654" name="Line 6"/>
            <p:cNvSpPr>
              <a:spLocks noChangeShapeType="1"/>
            </p:cNvSpPr>
            <p:nvPr/>
          </p:nvSpPr>
          <p:spPr bwMode="auto">
            <a:xfrm>
              <a:off x="2233" y="1604"/>
              <a:ext cx="14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CL"/>
            </a:p>
          </p:txBody>
        </p:sp>
        <p:sp>
          <p:nvSpPr>
            <p:cNvPr id="27656" name="Text Box 8"/>
            <p:cNvSpPr txBox="1">
              <a:spLocks noChangeArrowheads="1"/>
            </p:cNvSpPr>
            <p:nvPr/>
          </p:nvSpPr>
          <p:spPr bwMode="auto">
            <a:xfrm>
              <a:off x="2299" y="996"/>
              <a:ext cx="14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ES_tradnl" sz="2000" b="1"/>
                <a:t>Misión del Negocio</a:t>
              </a:r>
              <a:endParaRPr lang="es-ES" sz="2000" b="1"/>
            </a:p>
          </p:txBody>
        </p:sp>
        <p:sp>
          <p:nvSpPr>
            <p:cNvPr id="27657" name="Text Box 9"/>
            <p:cNvSpPr txBox="1">
              <a:spLocks noChangeArrowheads="1"/>
            </p:cNvSpPr>
            <p:nvPr/>
          </p:nvSpPr>
          <p:spPr bwMode="auto">
            <a:xfrm>
              <a:off x="2547" y="1241"/>
              <a:ext cx="90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ES_tradnl"/>
                <a:t>Alcances y </a:t>
              </a:r>
            </a:p>
            <a:p>
              <a:r>
                <a:rPr lang="es-ES_tradnl"/>
                <a:t>competencias</a:t>
              </a:r>
              <a:endParaRPr lang="es-ES"/>
            </a:p>
          </p:txBody>
        </p:sp>
        <p:sp>
          <p:nvSpPr>
            <p:cNvPr id="27658" name="Text Box 10"/>
            <p:cNvSpPr txBox="1">
              <a:spLocks noChangeArrowheads="1"/>
            </p:cNvSpPr>
            <p:nvPr/>
          </p:nvSpPr>
          <p:spPr bwMode="auto">
            <a:xfrm>
              <a:off x="2255" y="1594"/>
              <a:ext cx="1478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s-ES_tradnl" sz="1600"/>
                <a:t>Elección del escenario más favorable</a:t>
              </a:r>
              <a:endParaRPr lang="es-ES" sz="1600"/>
            </a:p>
          </p:txBody>
        </p:sp>
        <p:sp>
          <p:nvSpPr>
            <p:cNvPr id="27659" name="Rectangle 11"/>
            <p:cNvSpPr>
              <a:spLocks noChangeArrowheads="1"/>
            </p:cNvSpPr>
            <p:nvPr/>
          </p:nvSpPr>
          <p:spPr bwMode="auto">
            <a:xfrm>
              <a:off x="1965" y="3110"/>
              <a:ext cx="2039" cy="77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ES" sz="2400"/>
            </a:p>
          </p:txBody>
        </p:sp>
        <p:sp>
          <p:nvSpPr>
            <p:cNvPr id="27660" name="Line 12"/>
            <p:cNvSpPr>
              <a:spLocks noChangeShapeType="1"/>
            </p:cNvSpPr>
            <p:nvPr/>
          </p:nvSpPr>
          <p:spPr bwMode="auto">
            <a:xfrm flipV="1">
              <a:off x="1974" y="3492"/>
              <a:ext cx="20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CL"/>
            </a:p>
          </p:txBody>
        </p:sp>
        <p:sp>
          <p:nvSpPr>
            <p:cNvPr id="27662" name="Text Box 14"/>
            <p:cNvSpPr txBox="1">
              <a:spLocks noChangeArrowheads="1"/>
            </p:cNvSpPr>
            <p:nvPr/>
          </p:nvSpPr>
          <p:spPr bwMode="auto">
            <a:xfrm rot="10800000" flipV="1">
              <a:off x="1951" y="3120"/>
              <a:ext cx="2133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s-ES_tradnl" b="1"/>
                <a:t>Estrategias para la formulación e implementación</a:t>
              </a:r>
              <a:endParaRPr lang="es-ES" b="1"/>
            </a:p>
          </p:txBody>
        </p:sp>
        <p:sp>
          <p:nvSpPr>
            <p:cNvPr id="27663" name="Text Box 15"/>
            <p:cNvSpPr txBox="1">
              <a:spLocks noChangeArrowheads="1"/>
            </p:cNvSpPr>
            <p:nvPr/>
          </p:nvSpPr>
          <p:spPr bwMode="auto">
            <a:xfrm>
              <a:off x="2193" y="3498"/>
              <a:ext cx="1778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s-ES_tradnl" sz="1600"/>
                <a:t>Definición y ejecución de las tareas de la administración</a:t>
              </a:r>
              <a:endParaRPr lang="es-ES" sz="1600"/>
            </a:p>
          </p:txBody>
        </p:sp>
        <p:sp>
          <p:nvSpPr>
            <p:cNvPr id="27664" name="Line 16"/>
            <p:cNvSpPr>
              <a:spLocks noChangeShapeType="1"/>
            </p:cNvSpPr>
            <p:nvPr/>
          </p:nvSpPr>
          <p:spPr bwMode="auto">
            <a:xfrm>
              <a:off x="2969" y="1958"/>
              <a:ext cx="0" cy="1117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CL"/>
            </a:p>
          </p:txBody>
        </p:sp>
        <p:sp>
          <p:nvSpPr>
            <p:cNvPr id="27665" name="Rectangle 17"/>
            <p:cNvSpPr>
              <a:spLocks noChangeArrowheads="1"/>
            </p:cNvSpPr>
            <p:nvPr/>
          </p:nvSpPr>
          <p:spPr bwMode="auto">
            <a:xfrm>
              <a:off x="3908" y="1807"/>
              <a:ext cx="1852" cy="95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27666" name="Rectangle 18"/>
            <p:cNvSpPr>
              <a:spLocks noChangeArrowheads="1"/>
            </p:cNvSpPr>
            <p:nvPr/>
          </p:nvSpPr>
          <p:spPr bwMode="auto">
            <a:xfrm>
              <a:off x="167" y="1824"/>
              <a:ext cx="1826" cy="95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27667" name="Text Box 19"/>
            <p:cNvSpPr txBox="1">
              <a:spLocks noChangeArrowheads="1"/>
            </p:cNvSpPr>
            <p:nvPr/>
          </p:nvSpPr>
          <p:spPr bwMode="auto">
            <a:xfrm>
              <a:off x="3882" y="1820"/>
              <a:ext cx="19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ES_tradnl" sz="2000" b="1"/>
                <a:t>Estructura de la Industria</a:t>
              </a:r>
              <a:endParaRPr lang="es-ES" sz="2000" b="1"/>
            </a:p>
          </p:txBody>
        </p:sp>
        <p:sp>
          <p:nvSpPr>
            <p:cNvPr id="27668" name="Line 20"/>
            <p:cNvSpPr>
              <a:spLocks noChangeShapeType="1"/>
            </p:cNvSpPr>
            <p:nvPr/>
          </p:nvSpPr>
          <p:spPr bwMode="auto">
            <a:xfrm>
              <a:off x="3926" y="2100"/>
              <a:ext cx="18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CL"/>
            </a:p>
          </p:txBody>
        </p:sp>
        <p:sp>
          <p:nvSpPr>
            <p:cNvPr id="27669" name="Text Box 21"/>
            <p:cNvSpPr txBox="1">
              <a:spLocks noChangeArrowheads="1"/>
            </p:cNvSpPr>
            <p:nvPr/>
          </p:nvSpPr>
          <p:spPr bwMode="auto">
            <a:xfrm>
              <a:off x="4036" y="2074"/>
              <a:ext cx="159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s-ES_tradnl"/>
                <a:t>Factores que determinan la rentabilidad</a:t>
              </a:r>
              <a:endParaRPr lang="es-ES"/>
            </a:p>
          </p:txBody>
        </p:sp>
        <p:sp>
          <p:nvSpPr>
            <p:cNvPr id="27670" name="Line 22"/>
            <p:cNvSpPr>
              <a:spLocks noChangeShapeType="1"/>
            </p:cNvSpPr>
            <p:nvPr/>
          </p:nvSpPr>
          <p:spPr bwMode="auto">
            <a:xfrm flipV="1">
              <a:off x="3917" y="2428"/>
              <a:ext cx="18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CL"/>
            </a:p>
          </p:txBody>
        </p:sp>
        <p:sp>
          <p:nvSpPr>
            <p:cNvPr id="27671" name="Text Box 23"/>
            <p:cNvSpPr txBox="1">
              <a:spLocks noChangeArrowheads="1"/>
            </p:cNvSpPr>
            <p:nvPr/>
          </p:nvSpPr>
          <p:spPr bwMode="auto">
            <a:xfrm>
              <a:off x="3983" y="2491"/>
              <a:ext cx="16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ES_tradnl"/>
                <a:t>Oportunidades y amenazas</a:t>
              </a:r>
              <a:endParaRPr lang="es-ES"/>
            </a:p>
          </p:txBody>
        </p:sp>
        <p:sp>
          <p:nvSpPr>
            <p:cNvPr id="27672" name="Line 24"/>
            <p:cNvSpPr>
              <a:spLocks noChangeShapeType="1"/>
            </p:cNvSpPr>
            <p:nvPr/>
          </p:nvSpPr>
          <p:spPr bwMode="auto">
            <a:xfrm flipH="1">
              <a:off x="3509" y="2667"/>
              <a:ext cx="417" cy="355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CL"/>
            </a:p>
          </p:txBody>
        </p:sp>
        <p:sp>
          <p:nvSpPr>
            <p:cNvPr id="27673" name="Text Box 25"/>
            <p:cNvSpPr txBox="1">
              <a:spLocks noChangeArrowheads="1"/>
            </p:cNvSpPr>
            <p:nvPr/>
          </p:nvSpPr>
          <p:spPr bwMode="auto">
            <a:xfrm>
              <a:off x="118" y="1870"/>
              <a:ext cx="19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ES_tradnl" b="1"/>
                <a:t>Posicionamiento Competitivo</a:t>
              </a:r>
              <a:endParaRPr lang="es-ES" b="1"/>
            </a:p>
          </p:txBody>
        </p:sp>
        <p:sp>
          <p:nvSpPr>
            <p:cNvPr id="27674" name="Line 26"/>
            <p:cNvSpPr>
              <a:spLocks noChangeShapeType="1"/>
            </p:cNvSpPr>
            <p:nvPr/>
          </p:nvSpPr>
          <p:spPr bwMode="auto">
            <a:xfrm>
              <a:off x="177" y="2118"/>
              <a:ext cx="18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CL"/>
            </a:p>
          </p:txBody>
        </p:sp>
        <p:sp>
          <p:nvSpPr>
            <p:cNvPr id="27675" name="Text Box 27"/>
            <p:cNvSpPr txBox="1">
              <a:spLocks noChangeArrowheads="1"/>
            </p:cNvSpPr>
            <p:nvPr/>
          </p:nvSpPr>
          <p:spPr bwMode="auto">
            <a:xfrm>
              <a:off x="73" y="2075"/>
              <a:ext cx="206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s-ES_tradnl"/>
                <a:t>Alcanzar una competitividad sustentable</a:t>
              </a:r>
              <a:endParaRPr lang="es-ES"/>
            </a:p>
          </p:txBody>
        </p:sp>
        <p:sp>
          <p:nvSpPr>
            <p:cNvPr id="27676" name="Line 28"/>
            <p:cNvSpPr>
              <a:spLocks noChangeShapeType="1"/>
            </p:cNvSpPr>
            <p:nvPr/>
          </p:nvSpPr>
          <p:spPr bwMode="auto">
            <a:xfrm>
              <a:off x="177" y="2464"/>
              <a:ext cx="18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CL"/>
            </a:p>
          </p:txBody>
        </p:sp>
        <p:sp>
          <p:nvSpPr>
            <p:cNvPr id="27677" name="Text Box 29"/>
            <p:cNvSpPr txBox="1">
              <a:spLocks noChangeArrowheads="1"/>
            </p:cNvSpPr>
            <p:nvPr/>
          </p:nvSpPr>
          <p:spPr bwMode="auto">
            <a:xfrm>
              <a:off x="341" y="2490"/>
              <a:ext cx="15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ES_tradnl"/>
                <a:t>Fortalezas y debilidades</a:t>
              </a:r>
              <a:endParaRPr lang="es-ES"/>
            </a:p>
          </p:txBody>
        </p:sp>
        <p:sp>
          <p:nvSpPr>
            <p:cNvPr id="27678" name="Line 30"/>
            <p:cNvSpPr>
              <a:spLocks noChangeShapeType="1"/>
            </p:cNvSpPr>
            <p:nvPr/>
          </p:nvSpPr>
          <p:spPr bwMode="auto">
            <a:xfrm>
              <a:off x="1994" y="2658"/>
              <a:ext cx="470" cy="364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CL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Derechos Reservados©Ricardo Badilla 2012</a:t>
            </a:r>
            <a:endParaRPr lang="en-US">
              <a:cs typeface="Times New Roman" pitchFamily="18" charset="0"/>
            </a:endParaRPr>
          </a:p>
        </p:txBody>
      </p:sp>
      <p:sp>
        <p:nvSpPr>
          <p:cNvPr id="13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1B80-F305-49C0-BCCB-04572A7D4CB1}" type="slidenum">
              <a:rPr lang="es-ES_tradnl"/>
              <a:pPr/>
              <a:t>16</a:t>
            </a:fld>
            <a:endParaRPr lang="es-ES_tradnl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749300" y="0"/>
            <a:ext cx="7772400" cy="1143000"/>
          </a:xfrm>
        </p:spPr>
        <p:txBody>
          <a:bodyPr/>
          <a:lstStyle/>
          <a:p>
            <a:r>
              <a:rPr lang="es-MX" b="1">
                <a:solidFill>
                  <a:srgbClr val="FFFF66"/>
                </a:solidFill>
              </a:rPr>
              <a:t>Definición de los negocios…</a:t>
            </a:r>
            <a:r>
              <a:rPr lang="es-MX" sz="2400" b="1">
                <a:solidFill>
                  <a:srgbClr val="FFFF66"/>
                </a:solidFill>
              </a:rPr>
              <a:t>fin</a:t>
            </a:r>
            <a:endParaRPr lang="es-ES" sz="2400" b="1">
              <a:solidFill>
                <a:srgbClr val="FFFF66"/>
              </a:solidFill>
            </a:endParaRP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2906713" y="1087438"/>
            <a:ext cx="3619500" cy="1338262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b="1"/>
              <a:t>Formulación de la estrategia de negocios</a:t>
            </a:r>
          </a:p>
          <a:p>
            <a:pPr algn="ctr">
              <a:spcBef>
                <a:spcPct val="50000"/>
              </a:spcBef>
            </a:pPr>
            <a:r>
              <a:rPr lang="es-MX"/>
              <a:t>Un conjunto de programas generales de acción a lo largo del año</a:t>
            </a:r>
            <a:endParaRPr lang="es-ES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 flipV="1">
            <a:off x="2932113" y="1854200"/>
            <a:ext cx="361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2889250" y="2698750"/>
            <a:ext cx="3644900" cy="12001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MX" b="1"/>
              <a:t>Programación Estratégica</a:t>
            </a:r>
            <a:endParaRPr lang="es-MX"/>
          </a:p>
          <a:p>
            <a:pPr algn="ctr"/>
            <a:r>
              <a:rPr lang="es-MX"/>
              <a:t>Definición y evaluación de programas específicos de acción</a:t>
            </a:r>
          </a:p>
          <a:p>
            <a:pPr algn="ctr"/>
            <a:r>
              <a:rPr lang="es-MX"/>
              <a:t>(6-8 meses)</a:t>
            </a:r>
            <a:endParaRPr lang="es-ES"/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2822575" y="4108450"/>
            <a:ext cx="3784600" cy="925513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MX" b="1"/>
              <a:t>Presupuesto</a:t>
            </a:r>
          </a:p>
          <a:p>
            <a:pPr algn="ctr"/>
            <a:r>
              <a:rPr lang="es-MX"/>
              <a:t>Programación de fondos estratégicos y presupuestos operacionales</a:t>
            </a:r>
            <a:endParaRPr lang="es-ES"/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2808288" y="5294313"/>
            <a:ext cx="3813175" cy="6508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s-MX" b="1"/>
              <a:t>Control de la gestión</a:t>
            </a:r>
          </a:p>
          <a:p>
            <a:pPr algn="ctr"/>
            <a:r>
              <a:rPr lang="es-MX"/>
              <a:t>Definición de indicadores de resultados</a:t>
            </a:r>
            <a:endParaRPr lang="es-ES"/>
          </a:p>
        </p:txBody>
      </p:sp>
      <p:cxnSp>
        <p:nvCxnSpPr>
          <p:cNvPr id="35851" name="AutoShape 11"/>
          <p:cNvCxnSpPr>
            <a:cxnSpLocks noChangeShapeType="1"/>
            <a:stCxn id="35844" idx="2"/>
            <a:endCxn id="35846" idx="0"/>
          </p:cNvCxnSpPr>
          <p:nvPr/>
        </p:nvCxnSpPr>
        <p:spPr bwMode="auto">
          <a:xfrm flipH="1">
            <a:off x="4711700" y="2425700"/>
            <a:ext cx="4763" cy="27305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</p:cxnSp>
      <p:cxnSp>
        <p:nvCxnSpPr>
          <p:cNvPr id="35852" name="AutoShape 12"/>
          <p:cNvCxnSpPr>
            <a:cxnSpLocks noChangeShapeType="1"/>
            <a:stCxn id="35846" idx="2"/>
            <a:endCxn id="35847" idx="0"/>
          </p:cNvCxnSpPr>
          <p:nvPr/>
        </p:nvCxnSpPr>
        <p:spPr bwMode="auto">
          <a:xfrm>
            <a:off x="4711700" y="3898900"/>
            <a:ext cx="3175" cy="20955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</p:cxnSp>
      <p:cxnSp>
        <p:nvCxnSpPr>
          <p:cNvPr id="35853" name="AutoShape 13"/>
          <p:cNvCxnSpPr>
            <a:cxnSpLocks noChangeShapeType="1"/>
            <a:stCxn id="35847" idx="2"/>
            <a:endCxn id="35848" idx="0"/>
          </p:cNvCxnSpPr>
          <p:nvPr/>
        </p:nvCxnSpPr>
        <p:spPr bwMode="auto">
          <a:xfrm>
            <a:off x="4714875" y="5033963"/>
            <a:ext cx="0" cy="26035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Derechos Reservados©Ricardo Badilla 2012</a:t>
            </a:r>
            <a:endParaRPr lang="en-US">
              <a:cs typeface="Times New Roman" pitchFamily="18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AB6AA-D926-42EF-ABA5-795AF7B5A436}" type="slidenum">
              <a:rPr lang="es-ES_tradnl"/>
              <a:pPr/>
              <a:t>17</a:t>
            </a:fld>
            <a:endParaRPr lang="es-ES_tradnl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772400" cy="1143000"/>
          </a:xfrm>
        </p:spPr>
        <p:txBody>
          <a:bodyPr/>
          <a:lstStyle/>
          <a:p>
            <a:r>
              <a:rPr lang="es-CL" b="1" dirty="0">
                <a:solidFill>
                  <a:srgbClr val="FFFF00"/>
                </a:solidFill>
              </a:rPr>
              <a:t>Cartera de Proyectos </a:t>
            </a:r>
            <a:r>
              <a:rPr lang="es-CL" b="1" dirty="0" smtClean="0">
                <a:solidFill>
                  <a:srgbClr val="FFFF00"/>
                </a:solidFill>
              </a:rPr>
              <a:t>2012</a:t>
            </a:r>
            <a:endParaRPr lang="es-ES" b="1" dirty="0">
              <a:solidFill>
                <a:srgbClr val="FFFF00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285860"/>
            <a:ext cx="8423276" cy="4967287"/>
          </a:xfrm>
        </p:spPr>
        <p:txBody>
          <a:bodyPr/>
          <a:lstStyle/>
          <a:p>
            <a:pPr marL="806450" indent="-806450">
              <a:buNone/>
            </a:pPr>
            <a:r>
              <a:rPr lang="es-CL" sz="26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1.	Producción de pre/</a:t>
            </a:r>
            <a:r>
              <a:rPr lang="es-CL" sz="26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probióticos</a:t>
            </a:r>
            <a:r>
              <a:rPr lang="es-CL" sz="26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para alimentos</a:t>
            </a:r>
          </a:p>
          <a:p>
            <a:pPr marL="806450" indent="-806450">
              <a:buNone/>
            </a:pPr>
            <a:r>
              <a:rPr lang="es-CL" sz="26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2.	Tratamientos de </a:t>
            </a:r>
            <a:r>
              <a:rPr lang="es-CL" sz="26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Riles/</a:t>
            </a:r>
            <a:r>
              <a:rPr lang="es-CL" sz="26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Rises</a:t>
            </a:r>
            <a:r>
              <a:rPr lang="es-CL" sz="26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CL" sz="26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de una planta </a:t>
            </a:r>
            <a:r>
              <a:rPr lang="es-CL" sz="26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de alimentos </a:t>
            </a:r>
            <a:r>
              <a:rPr lang="es-CL" sz="26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carneos</a:t>
            </a:r>
            <a:r>
              <a:rPr lang="es-CL" sz="26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endParaRPr lang="es-CL" sz="26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806450" indent="-806450">
              <a:buNone/>
            </a:pPr>
            <a:r>
              <a:rPr lang="es-CL" sz="26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3.	Producción de </a:t>
            </a:r>
            <a:r>
              <a:rPr lang="es-CL" sz="26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bio</a:t>
            </a:r>
            <a:r>
              <a:rPr lang="es-CL" sz="26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-pesticidas.</a:t>
            </a:r>
          </a:p>
          <a:p>
            <a:pPr marL="806450" indent="-806450">
              <a:buNone/>
            </a:pPr>
            <a:r>
              <a:rPr lang="es-CL" sz="26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4.	Producción de H2</a:t>
            </a:r>
          </a:p>
          <a:p>
            <a:pPr marL="806450" indent="-806450">
              <a:buNone/>
            </a:pPr>
            <a:r>
              <a:rPr lang="es-CL" sz="26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5.	Producción de biogás</a:t>
            </a:r>
          </a:p>
          <a:p>
            <a:pPr marL="806450" indent="-806450">
              <a:buNone/>
            </a:pPr>
            <a:r>
              <a:rPr lang="es-CL" sz="26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6.	Producción de pinturas con </a:t>
            </a:r>
            <a:r>
              <a:rPr lang="es-CL" sz="26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biocidas</a:t>
            </a:r>
            <a:endParaRPr lang="es-CL" sz="26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806450" indent="-806450">
              <a:buNone/>
            </a:pPr>
            <a:r>
              <a:rPr lang="es-CL" sz="26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7.	Planta termoeléctrica a partir de carbón con captura de CO2</a:t>
            </a:r>
          </a:p>
          <a:p>
            <a:pPr marL="806450" indent="-806450">
              <a:buNone/>
            </a:pPr>
            <a:r>
              <a:rPr lang="es-CL" sz="26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8.	Planta de Recuperación de Óxidos de Cobre en Relaves</a:t>
            </a:r>
          </a:p>
          <a:p>
            <a:pPr marL="609600" indent="-609600"/>
            <a:endParaRPr lang="es-E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Derechos Reservados</a:t>
            </a:r>
            <a:r>
              <a:rPr lang="en-US" dirty="0">
                <a:cs typeface="Times New Roman" pitchFamily="18" charset="0"/>
              </a:rPr>
              <a:t>©Ricardo Badilla </a:t>
            </a:r>
            <a:r>
              <a:rPr lang="en-US" dirty="0" smtClean="0">
                <a:cs typeface="Times New Roman" pitchFamily="18" charset="0"/>
              </a:rPr>
              <a:t>2012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B8638-B8B8-4B54-9B36-D912EE61005E}" type="slidenum">
              <a:rPr lang="es-ES_tradnl"/>
              <a:pPr/>
              <a:t>18</a:t>
            </a:fld>
            <a:endParaRPr lang="es-ES_tradnl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es-ES_tradnl" b="1">
                <a:solidFill>
                  <a:srgbClr val="FFFF66"/>
                </a:solidFill>
              </a:rPr>
              <a:t>Estrategias para el desarrollo de las Empresas y los Mercados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s-ES_tradnl" sz="2800" dirty="0"/>
          </a:p>
          <a:p>
            <a:pPr algn="ctr">
              <a:buFontTx/>
              <a:buNone/>
            </a:pPr>
            <a:r>
              <a:rPr lang="es-ES_tradnl" sz="2800" dirty="0">
                <a:solidFill>
                  <a:schemeClr val="bg1"/>
                </a:solidFill>
              </a:rPr>
              <a:t>Taller de Proyectos</a:t>
            </a:r>
          </a:p>
          <a:p>
            <a:pPr algn="ctr">
              <a:buFontTx/>
              <a:buNone/>
            </a:pPr>
            <a:r>
              <a:rPr lang="es-ES_tradnl" sz="2800" dirty="0">
                <a:solidFill>
                  <a:schemeClr val="bg1"/>
                </a:solidFill>
              </a:rPr>
              <a:t>Ingeniería Civil Química</a:t>
            </a:r>
          </a:p>
          <a:p>
            <a:pPr algn="ctr">
              <a:buFontTx/>
              <a:buNone/>
            </a:pPr>
            <a:r>
              <a:rPr lang="es-ES_tradnl" sz="2800" dirty="0">
                <a:solidFill>
                  <a:schemeClr val="bg1"/>
                </a:solidFill>
              </a:rPr>
              <a:t>Ingeniería Civil en Biotecnología</a:t>
            </a:r>
          </a:p>
          <a:p>
            <a:pPr algn="ctr">
              <a:buFontTx/>
              <a:buNone/>
            </a:pPr>
            <a:r>
              <a:rPr lang="es-ES_tradnl" sz="2800" dirty="0">
                <a:solidFill>
                  <a:schemeClr val="bg1"/>
                </a:solidFill>
              </a:rPr>
              <a:t>DIQ-FCFM U. Chile</a:t>
            </a:r>
          </a:p>
          <a:p>
            <a:pPr algn="ctr">
              <a:buFontTx/>
              <a:buNone/>
            </a:pPr>
            <a:r>
              <a:rPr lang="es-ES_tradnl" sz="2800" dirty="0">
                <a:solidFill>
                  <a:schemeClr val="bg1"/>
                </a:solidFill>
              </a:rPr>
              <a:t>Ricardo Badilla Ohlbaum</a:t>
            </a:r>
          </a:p>
          <a:p>
            <a:pPr algn="ctr">
              <a:buFontTx/>
              <a:buNone/>
            </a:pPr>
            <a:endParaRPr lang="es-ES_tradnl" sz="2800" dirty="0">
              <a:solidFill>
                <a:schemeClr val="bg1"/>
              </a:solidFill>
            </a:endParaRPr>
          </a:p>
          <a:p>
            <a:pPr algn="ctr">
              <a:buFontTx/>
              <a:buNone/>
            </a:pPr>
            <a:r>
              <a:rPr lang="es-ES_tradnl" sz="2800" dirty="0">
                <a:solidFill>
                  <a:schemeClr val="bg1"/>
                </a:solidFill>
              </a:rPr>
              <a:t>Semestre Otoño </a:t>
            </a:r>
            <a:r>
              <a:rPr lang="es-ES_tradnl" sz="2800" dirty="0" smtClean="0">
                <a:solidFill>
                  <a:schemeClr val="bg1"/>
                </a:solidFill>
              </a:rPr>
              <a:t>2012</a:t>
            </a:r>
            <a:endParaRPr lang="es-ES_tradnl" sz="2800" dirty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es-ES_tradnl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Derechos Reservados©Ricardo Badilla 2012</a:t>
            </a:r>
            <a:endParaRPr lang="en-US">
              <a:cs typeface="Times New Roman" pitchFamily="18" charset="0"/>
            </a:endParaRPr>
          </a:p>
        </p:txBody>
      </p:sp>
      <p:sp>
        <p:nvSpPr>
          <p:cNvPr id="21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0CCBA-DD89-4B62-B255-14D0F381BEC3}" type="slidenum">
              <a:rPr lang="es-ES_tradnl"/>
              <a:pPr/>
              <a:t>2</a:t>
            </a:fld>
            <a:endParaRPr lang="es-ES_tradnl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33375" y="187325"/>
            <a:ext cx="8589963" cy="1143000"/>
          </a:xfrm>
        </p:spPr>
        <p:txBody>
          <a:bodyPr/>
          <a:lstStyle/>
          <a:p>
            <a:r>
              <a:rPr lang="es-ES_tradnl" b="1">
                <a:solidFill>
                  <a:srgbClr val="FFFF66"/>
                </a:solidFill>
              </a:rPr>
              <a:t>Modelo de Porter</a:t>
            </a:r>
            <a:r>
              <a:rPr lang="es-ES_tradnl" sz="3600" b="1" baseline="30000">
                <a:solidFill>
                  <a:srgbClr val="FFFF66"/>
                </a:solidFill>
              </a:rPr>
              <a:t>1</a:t>
            </a:r>
            <a:r>
              <a:rPr lang="es-ES_tradnl" b="1">
                <a:solidFill>
                  <a:srgbClr val="FFFF66"/>
                </a:solidFill>
              </a:rPr>
              <a:t> de las fuerzas estructurales de la Industria</a:t>
            </a:r>
            <a:endParaRPr lang="es-ES" b="1">
              <a:solidFill>
                <a:srgbClr val="FFFF66"/>
              </a:solidFill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02342" y="1453829"/>
            <a:ext cx="7085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 sz="2000">
                <a:solidFill>
                  <a:srgbClr val="FFFF66"/>
                </a:solidFill>
              </a:rPr>
              <a:t>Porter,Michel,</a:t>
            </a:r>
            <a:r>
              <a:rPr lang="es-ES_tradnl" sz="2000" i="1">
                <a:solidFill>
                  <a:srgbClr val="FFFF66"/>
                </a:solidFill>
              </a:rPr>
              <a:t>Competitive Advantage</a:t>
            </a:r>
            <a:r>
              <a:rPr lang="es-ES_tradnl" sz="2000">
                <a:solidFill>
                  <a:srgbClr val="FFFF66"/>
                </a:solidFill>
              </a:rPr>
              <a:t>,The Free Press,N.York 1985</a:t>
            </a:r>
            <a:endParaRPr lang="es-ES" sz="2000">
              <a:solidFill>
                <a:srgbClr val="FFFF66"/>
              </a:solidFill>
            </a:endParaRPr>
          </a:p>
        </p:txBody>
      </p:sp>
      <p:grpSp>
        <p:nvGrpSpPr>
          <p:cNvPr id="19477" name="Group 21"/>
          <p:cNvGrpSpPr>
            <a:grpSpLocks/>
          </p:cNvGrpSpPr>
          <p:nvPr/>
        </p:nvGrpSpPr>
        <p:grpSpPr bwMode="auto">
          <a:xfrm>
            <a:off x="3516313" y="3208338"/>
            <a:ext cx="2152650" cy="1519237"/>
            <a:chOff x="2215" y="2021"/>
            <a:chExt cx="1356" cy="957"/>
          </a:xfrm>
        </p:grpSpPr>
        <p:sp>
          <p:nvSpPr>
            <p:cNvPr id="19466" name="Rectangle 10"/>
            <p:cNvSpPr>
              <a:spLocks noChangeArrowheads="1"/>
            </p:cNvSpPr>
            <p:nvPr/>
          </p:nvSpPr>
          <p:spPr bwMode="auto">
            <a:xfrm>
              <a:off x="2215" y="2021"/>
              <a:ext cx="1356" cy="957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9462" name="AutoShape 6"/>
            <p:cNvSpPr>
              <a:spLocks noChangeArrowheads="1"/>
            </p:cNvSpPr>
            <p:nvPr/>
          </p:nvSpPr>
          <p:spPr bwMode="auto">
            <a:xfrm>
              <a:off x="2720" y="2313"/>
              <a:ext cx="355" cy="239"/>
            </a:xfrm>
            <a:custGeom>
              <a:avLst/>
              <a:gdLst>
                <a:gd name="G0" fmla="+- 1716445 0 0"/>
                <a:gd name="G1" fmla="+- -11796480 0 0"/>
                <a:gd name="G2" fmla="+- 1716445 0 -11796480"/>
                <a:gd name="G3" fmla="+- 10800 0 0"/>
                <a:gd name="G4" fmla="+- 0 0 1716445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10340 0 0"/>
                <a:gd name="G9" fmla="+- 0 0 -11796480"/>
                <a:gd name="G10" fmla="+- 10340 0 2700"/>
                <a:gd name="G11" fmla="cos G10 1716445"/>
                <a:gd name="G12" fmla="sin G10 1716445"/>
                <a:gd name="G13" fmla="cos 13500 1716445"/>
                <a:gd name="G14" fmla="sin 13500 1716445"/>
                <a:gd name="G15" fmla="+- G11 10800 0"/>
                <a:gd name="G16" fmla="+- G12 10800 0"/>
                <a:gd name="G17" fmla="+- G13 10800 0"/>
                <a:gd name="G18" fmla="+- G14 10800 0"/>
                <a:gd name="G19" fmla="*/ 10340 1 2"/>
                <a:gd name="G20" fmla="+- G19 5400 0"/>
                <a:gd name="G21" fmla="cos G20 1716445"/>
                <a:gd name="G22" fmla="sin G20 1716445"/>
                <a:gd name="G23" fmla="+- G21 10800 0"/>
                <a:gd name="G24" fmla="+- G12 G23 G22"/>
                <a:gd name="G25" fmla="+- G22 G23 G11"/>
                <a:gd name="G26" fmla="cos 10800 1716445"/>
                <a:gd name="G27" fmla="sin 10800 1716445"/>
                <a:gd name="G28" fmla="cos 10340 1716445"/>
                <a:gd name="G29" fmla="sin 10340 1716445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11796480"/>
                <a:gd name="G36" fmla="sin G34 -11796480"/>
                <a:gd name="G37" fmla="+/ -11796480 1716445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10340 G39"/>
                <a:gd name="G43" fmla="sin 1034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3246 w 21600"/>
                <a:gd name="T5" fmla="*/ 280 h 21600"/>
                <a:gd name="T6" fmla="*/ 230 w 21600"/>
                <a:gd name="T7" fmla="*/ 10800 h 21600"/>
                <a:gd name="T8" fmla="*/ 13142 w 21600"/>
                <a:gd name="T9" fmla="*/ 728 h 21600"/>
                <a:gd name="T10" fmla="*/ 22913 w 21600"/>
                <a:gd name="T11" fmla="*/ 16758 h 21600"/>
                <a:gd name="T12" fmla="*/ 18991 w 21600"/>
                <a:gd name="T13" fmla="*/ 18094 h 21600"/>
                <a:gd name="T14" fmla="*/ 17655 w 21600"/>
                <a:gd name="T15" fmla="*/ 14172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20078" y="15363"/>
                  </a:moveTo>
                  <a:cubicBezTo>
                    <a:pt x="20776" y="13943"/>
                    <a:pt x="21140" y="12382"/>
                    <a:pt x="21140" y="10800"/>
                  </a:cubicBezTo>
                  <a:cubicBezTo>
                    <a:pt x="21140" y="5089"/>
                    <a:pt x="16510" y="460"/>
                    <a:pt x="10800" y="460"/>
                  </a:cubicBezTo>
                  <a:cubicBezTo>
                    <a:pt x="5089" y="460"/>
                    <a:pt x="460" y="5089"/>
                    <a:pt x="460" y="10800"/>
                  </a:cubicBezTo>
                  <a:lnTo>
                    <a:pt x="0" y="10800"/>
                  </a:ln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600" y="4835"/>
                    <a:pt x="21600" y="10800"/>
                  </a:cubicBezTo>
                  <a:cubicBezTo>
                    <a:pt x="21600" y="12452"/>
                    <a:pt x="21220" y="14083"/>
                    <a:pt x="20491" y="15566"/>
                  </a:cubicBezTo>
                  <a:lnTo>
                    <a:pt x="22913" y="16758"/>
                  </a:lnTo>
                  <a:lnTo>
                    <a:pt x="18991" y="18094"/>
                  </a:lnTo>
                  <a:lnTo>
                    <a:pt x="17655" y="14172"/>
                  </a:lnTo>
                  <a:lnTo>
                    <a:pt x="20078" y="15363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9464" name="Text Box 8"/>
            <p:cNvSpPr txBox="1">
              <a:spLocks noChangeArrowheads="1"/>
            </p:cNvSpPr>
            <p:nvPr/>
          </p:nvSpPr>
          <p:spPr bwMode="auto">
            <a:xfrm>
              <a:off x="2476" y="2560"/>
              <a:ext cx="79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s-ES_tradnl" sz="2400"/>
                <a:t>rivalidad</a:t>
              </a:r>
              <a:endParaRPr lang="es-ES" sz="2400"/>
            </a:p>
          </p:txBody>
        </p:sp>
        <p:sp>
          <p:nvSpPr>
            <p:cNvPr id="19465" name="Text Box 9"/>
            <p:cNvSpPr txBox="1">
              <a:spLocks noChangeArrowheads="1"/>
            </p:cNvSpPr>
            <p:nvPr/>
          </p:nvSpPr>
          <p:spPr bwMode="auto">
            <a:xfrm>
              <a:off x="2326" y="2043"/>
              <a:ext cx="106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s-ES_tradnl" sz="2200"/>
                <a:t>competidores</a:t>
              </a:r>
              <a:endParaRPr lang="es-ES" sz="2200"/>
            </a:p>
          </p:txBody>
        </p:sp>
      </p:grpSp>
      <p:sp>
        <p:nvSpPr>
          <p:cNvPr id="19467" name="AutoShape 11"/>
          <p:cNvSpPr>
            <a:spLocks noChangeArrowheads="1"/>
          </p:cNvSpPr>
          <p:nvPr/>
        </p:nvSpPr>
        <p:spPr bwMode="auto">
          <a:xfrm>
            <a:off x="2700338" y="3756025"/>
            <a:ext cx="815975" cy="492125"/>
          </a:xfrm>
          <a:prstGeom prst="rightArrow">
            <a:avLst>
              <a:gd name="adj1" fmla="val 50000"/>
              <a:gd name="adj2" fmla="val 41452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19468" name="AutoShape 12"/>
          <p:cNvSpPr>
            <a:spLocks noChangeArrowheads="1"/>
          </p:cNvSpPr>
          <p:nvPr/>
        </p:nvSpPr>
        <p:spPr bwMode="auto">
          <a:xfrm>
            <a:off x="5697538" y="3700463"/>
            <a:ext cx="941387" cy="547687"/>
          </a:xfrm>
          <a:prstGeom prst="leftArrow">
            <a:avLst>
              <a:gd name="adj1" fmla="val 50000"/>
              <a:gd name="adj2" fmla="val 42971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19469" name="AutoShape 13"/>
          <p:cNvSpPr>
            <a:spLocks noChangeArrowheads="1"/>
          </p:cNvSpPr>
          <p:nvPr/>
        </p:nvSpPr>
        <p:spPr bwMode="auto">
          <a:xfrm>
            <a:off x="4346575" y="4684713"/>
            <a:ext cx="661988" cy="717550"/>
          </a:xfrm>
          <a:prstGeom prst="upArrow">
            <a:avLst>
              <a:gd name="adj1" fmla="val 50000"/>
              <a:gd name="adj2" fmla="val 27098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19470" name="AutoShape 14"/>
          <p:cNvSpPr>
            <a:spLocks noChangeArrowheads="1"/>
          </p:cNvSpPr>
          <p:nvPr/>
        </p:nvSpPr>
        <p:spPr bwMode="auto">
          <a:xfrm>
            <a:off x="4403725" y="2532063"/>
            <a:ext cx="533400" cy="688975"/>
          </a:xfrm>
          <a:prstGeom prst="downArrow">
            <a:avLst>
              <a:gd name="adj1" fmla="val 50000"/>
              <a:gd name="adj2" fmla="val 32292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3341688" y="1954213"/>
            <a:ext cx="2773362" cy="466725"/>
          </a:xfrm>
          <a:prstGeom prst="rect">
            <a:avLst/>
          </a:prstGeom>
          <a:noFill/>
          <a:ln w="9525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2400">
                <a:solidFill>
                  <a:srgbClr val="FFFF66"/>
                </a:solidFill>
              </a:rPr>
              <a:t>Nuevos Participantes</a:t>
            </a:r>
            <a:endParaRPr lang="es-ES" sz="2400">
              <a:solidFill>
                <a:srgbClr val="FFFF66"/>
              </a:solidFill>
            </a:endParaRPr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3960813" y="5470525"/>
            <a:ext cx="1395412" cy="466725"/>
          </a:xfrm>
          <a:prstGeom prst="rect">
            <a:avLst/>
          </a:prstGeom>
          <a:noFill/>
          <a:ln w="9525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2400">
                <a:solidFill>
                  <a:srgbClr val="FFFF66"/>
                </a:solidFill>
              </a:rPr>
              <a:t>Sustitutos</a:t>
            </a:r>
            <a:endParaRPr lang="es-ES" sz="2400">
              <a:solidFill>
                <a:srgbClr val="FFFF66"/>
              </a:solidFill>
            </a:endParaRPr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6704013" y="3768725"/>
            <a:ext cx="1835150" cy="466725"/>
          </a:xfrm>
          <a:prstGeom prst="rect">
            <a:avLst/>
          </a:prstGeom>
          <a:noFill/>
          <a:ln w="9525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2400">
                <a:solidFill>
                  <a:srgbClr val="FFFF66"/>
                </a:solidFill>
              </a:rPr>
              <a:t>Compradores</a:t>
            </a:r>
            <a:endParaRPr lang="es-ES" sz="2400">
              <a:solidFill>
                <a:srgbClr val="FFFF66"/>
              </a:solidFill>
            </a:endParaRP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877888" y="3767138"/>
            <a:ext cx="1700212" cy="466725"/>
          </a:xfrm>
          <a:prstGeom prst="rect">
            <a:avLst/>
          </a:prstGeom>
          <a:noFill/>
          <a:ln w="9525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2400">
                <a:solidFill>
                  <a:srgbClr val="FFFF66"/>
                </a:solidFill>
              </a:rPr>
              <a:t>Proveedores</a:t>
            </a:r>
            <a:endParaRPr lang="es-ES" sz="2400">
              <a:solidFill>
                <a:srgbClr val="FFFF66"/>
              </a:solidFill>
            </a:endParaRP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1385888" y="5021263"/>
            <a:ext cx="1774825" cy="831850"/>
          </a:xfrm>
          <a:prstGeom prst="rect">
            <a:avLst/>
          </a:prstGeom>
          <a:noFill/>
          <a:ln w="9525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s-ES_tradnl" sz="2400">
                <a:solidFill>
                  <a:srgbClr val="FFFF66"/>
                </a:solidFill>
              </a:rPr>
              <a:t>Acciones del</a:t>
            </a:r>
          </a:p>
          <a:p>
            <a:pPr algn="ctr"/>
            <a:r>
              <a:rPr lang="es-ES_tradnl" sz="2400">
                <a:solidFill>
                  <a:srgbClr val="FFFF66"/>
                </a:solidFill>
              </a:rPr>
              <a:t>Gobierno</a:t>
            </a:r>
            <a:endParaRPr lang="es-ES" sz="2400">
              <a:solidFill>
                <a:srgbClr val="FFFF66"/>
              </a:solidFill>
            </a:endParaRPr>
          </a:p>
        </p:txBody>
      </p:sp>
      <p:sp>
        <p:nvSpPr>
          <p:cNvPr id="19476" name="AutoShape 20"/>
          <p:cNvSpPr>
            <a:spLocks noChangeArrowheads="1"/>
          </p:cNvSpPr>
          <p:nvPr/>
        </p:nvSpPr>
        <p:spPr bwMode="auto">
          <a:xfrm>
            <a:off x="3136900" y="4783138"/>
            <a:ext cx="647700" cy="338137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ES" sz="2400">
              <a:solidFill>
                <a:srgbClr val="FFFF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7" grpId="0" animBg="1"/>
      <p:bldP spid="19468" grpId="0" animBg="1"/>
      <p:bldP spid="19469" grpId="0" animBg="1"/>
      <p:bldP spid="19470" grpId="0" animBg="1"/>
      <p:bldP spid="19471" grpId="0" animBg="1" autoUpdateAnimBg="0"/>
      <p:bldP spid="19472" grpId="0" animBg="1" autoUpdateAnimBg="0"/>
      <p:bldP spid="19473" grpId="0" animBg="1" autoUpdateAnimBg="0"/>
      <p:bldP spid="19474" grpId="0" animBg="1" autoUpdateAnimBg="0"/>
      <p:bldP spid="19475" grpId="0" animBg="1" autoUpdateAnimBg="0"/>
      <p:bldP spid="19476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Derechos Reservados©Ricardo Badilla 2012</a:t>
            </a:r>
            <a:endParaRPr lang="en-US">
              <a:cs typeface="Times New Roman" pitchFamily="18" charset="0"/>
            </a:endParaRPr>
          </a:p>
        </p:txBody>
      </p:sp>
      <p:sp>
        <p:nvSpPr>
          <p:cNvPr id="9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5EFD-36D8-4FE0-BF27-E8F7F3909827}" type="slidenum">
              <a:rPr lang="es-ES_tradnl"/>
              <a:pPr/>
              <a:t>3</a:t>
            </a:fld>
            <a:endParaRPr lang="es-ES_tradnl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7925" y="384175"/>
            <a:ext cx="6407150" cy="763588"/>
          </a:xfrm>
          <a:ln>
            <a:solidFill>
              <a:srgbClr val="66FFFF"/>
            </a:solidFill>
          </a:ln>
        </p:spPr>
        <p:txBody>
          <a:bodyPr/>
          <a:lstStyle/>
          <a:p>
            <a:r>
              <a:rPr lang="es-ES_tradnl" b="1">
                <a:solidFill>
                  <a:srgbClr val="FFFF66"/>
                </a:solidFill>
              </a:rPr>
              <a:t>Nuevos Participantes</a:t>
            </a:r>
            <a:endParaRPr lang="es-ES" b="1">
              <a:solidFill>
                <a:srgbClr val="FFFF66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s-ES_tradnl">
                <a:solidFill>
                  <a:schemeClr val="bg1"/>
                </a:solidFill>
              </a:rPr>
              <a:t>Economías de Escala</a:t>
            </a:r>
          </a:p>
          <a:p>
            <a:r>
              <a:rPr lang="es-ES_tradnl">
                <a:solidFill>
                  <a:schemeClr val="bg1"/>
                </a:solidFill>
              </a:rPr>
              <a:t>Diferenciación de productos</a:t>
            </a:r>
          </a:p>
          <a:p>
            <a:r>
              <a:rPr lang="es-ES_tradnl">
                <a:solidFill>
                  <a:schemeClr val="bg1"/>
                </a:solidFill>
              </a:rPr>
              <a:t>Costo al cambio</a:t>
            </a:r>
          </a:p>
          <a:p>
            <a:r>
              <a:rPr lang="es-ES_tradnl">
                <a:solidFill>
                  <a:schemeClr val="bg1"/>
                </a:solidFill>
              </a:rPr>
              <a:t>Acceso a canales de distribución</a:t>
            </a:r>
          </a:p>
          <a:p>
            <a:r>
              <a:rPr lang="es-ES_tradnl">
                <a:solidFill>
                  <a:schemeClr val="bg1"/>
                </a:solidFill>
              </a:rPr>
              <a:t>Acceso a la tecnología más moderna</a:t>
            </a:r>
            <a:endParaRPr lang="es-ES">
              <a:solidFill>
                <a:schemeClr val="bg1"/>
              </a:solidFill>
            </a:endParaRP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ES_tradnl" sz="2400">
                <a:solidFill>
                  <a:schemeClr val="bg1"/>
                </a:solidFill>
              </a:rPr>
              <a:t>Especialización de Activos</a:t>
            </a:r>
          </a:p>
          <a:p>
            <a:r>
              <a:rPr lang="es-ES_tradnl" sz="2400">
                <a:solidFill>
                  <a:schemeClr val="bg1"/>
                </a:solidFill>
              </a:rPr>
              <a:t>Costo de salida por una vez</a:t>
            </a:r>
          </a:p>
          <a:p>
            <a:r>
              <a:rPr lang="es-ES_tradnl" sz="2400">
                <a:solidFill>
                  <a:schemeClr val="bg1"/>
                </a:solidFill>
              </a:rPr>
              <a:t>Interacciones estratégicas con otros negocios</a:t>
            </a:r>
          </a:p>
          <a:p>
            <a:r>
              <a:rPr lang="es-ES_tradnl" sz="2400">
                <a:solidFill>
                  <a:schemeClr val="bg1"/>
                </a:solidFill>
              </a:rPr>
              <a:t>Barreras emocionales</a:t>
            </a:r>
          </a:p>
          <a:p>
            <a:r>
              <a:rPr lang="es-ES_tradnl" sz="2400">
                <a:solidFill>
                  <a:schemeClr val="bg1"/>
                </a:solidFill>
              </a:rPr>
              <a:t>Restricciones gubernamentales o sociales</a:t>
            </a:r>
            <a:endParaRPr lang="es-ES" sz="2400">
              <a:solidFill>
                <a:schemeClr val="bg1"/>
              </a:solidFill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328738" y="1404938"/>
            <a:ext cx="2601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2400">
                <a:solidFill>
                  <a:srgbClr val="FFFF66"/>
                </a:solidFill>
              </a:rPr>
              <a:t>Barreras de Entrada</a:t>
            </a:r>
            <a:endParaRPr lang="es-ES" sz="2400">
              <a:solidFill>
                <a:srgbClr val="FFFF66"/>
              </a:solidFill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789488" y="1362075"/>
            <a:ext cx="2559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2400">
                <a:solidFill>
                  <a:srgbClr val="FFFF66"/>
                </a:solidFill>
              </a:rPr>
              <a:t>Barreras a la Salida</a:t>
            </a:r>
            <a:endParaRPr lang="es-ES" sz="2400">
              <a:solidFill>
                <a:srgbClr val="FFFF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  <p:bldP spid="20484" grpId="0" build="p" autoUpdateAnimBg="0"/>
      <p:bldP spid="20485" grpId="0" autoUpdateAnimBg="0"/>
      <p:bldP spid="2048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Derechos Reservados©Ricardo Badilla 2012</a:t>
            </a:r>
            <a:endParaRPr lang="en-US">
              <a:cs typeface="Times New Roman" pitchFamily="18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6C1E-FB14-4EC8-895D-F744ABC60DE0}" type="slidenum">
              <a:rPr lang="es-ES_tradnl"/>
              <a:pPr/>
              <a:t>4</a:t>
            </a:fld>
            <a:endParaRPr lang="es-ES_tradnl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09563"/>
            <a:ext cx="5999163" cy="1143000"/>
          </a:xfrm>
          <a:ln>
            <a:solidFill>
              <a:srgbClr val="66FFFF"/>
            </a:solidFill>
          </a:ln>
        </p:spPr>
        <p:txBody>
          <a:bodyPr/>
          <a:lstStyle/>
          <a:p>
            <a:r>
              <a:rPr lang="es-ES_tradnl">
                <a:solidFill>
                  <a:srgbClr val="FFFF66"/>
                </a:solidFill>
              </a:rPr>
              <a:t>Acciones del Gobierno</a:t>
            </a:r>
            <a:endParaRPr lang="es-ES">
              <a:solidFill>
                <a:srgbClr val="FFFF66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75" y="1617663"/>
            <a:ext cx="7772400" cy="4622800"/>
          </a:xfrm>
        </p:spPr>
        <p:txBody>
          <a:bodyPr/>
          <a:lstStyle/>
          <a:p>
            <a:r>
              <a:rPr lang="es-ES_tradnl" sz="2800">
                <a:solidFill>
                  <a:schemeClr val="bg1"/>
                </a:solidFill>
              </a:rPr>
              <a:t>Protección a la Industria</a:t>
            </a:r>
          </a:p>
          <a:p>
            <a:r>
              <a:rPr lang="es-ES_tradnl" sz="2800">
                <a:solidFill>
                  <a:schemeClr val="bg1"/>
                </a:solidFill>
              </a:rPr>
              <a:t>Regulación a la industria</a:t>
            </a:r>
          </a:p>
          <a:p>
            <a:r>
              <a:rPr lang="es-ES_tradnl" sz="2800">
                <a:solidFill>
                  <a:schemeClr val="bg1"/>
                </a:solidFill>
              </a:rPr>
              <a:t>Consistencia de las políticas</a:t>
            </a:r>
          </a:p>
          <a:p>
            <a:r>
              <a:rPr lang="es-ES_tradnl" sz="2800">
                <a:solidFill>
                  <a:schemeClr val="bg1"/>
                </a:solidFill>
              </a:rPr>
              <a:t>Movimientos de capital entre países</a:t>
            </a:r>
          </a:p>
          <a:p>
            <a:r>
              <a:rPr lang="es-ES_tradnl" sz="2800">
                <a:solidFill>
                  <a:schemeClr val="bg1"/>
                </a:solidFill>
              </a:rPr>
              <a:t>Tarifas aduaneras</a:t>
            </a:r>
          </a:p>
          <a:p>
            <a:r>
              <a:rPr lang="es-ES_tradnl" sz="2800">
                <a:solidFill>
                  <a:schemeClr val="bg1"/>
                </a:solidFill>
              </a:rPr>
              <a:t>Tasa de cambio de monedas extranjeras</a:t>
            </a:r>
          </a:p>
          <a:p>
            <a:r>
              <a:rPr lang="es-ES_tradnl" sz="2800">
                <a:solidFill>
                  <a:schemeClr val="bg1"/>
                </a:solidFill>
              </a:rPr>
              <a:t>Propiedad extranjera</a:t>
            </a:r>
          </a:p>
          <a:p>
            <a:r>
              <a:rPr lang="es-ES_tradnl" sz="2800">
                <a:solidFill>
                  <a:schemeClr val="bg1"/>
                </a:solidFill>
              </a:rPr>
              <a:t>Ayuda dada a competidores</a:t>
            </a:r>
          </a:p>
          <a:p>
            <a:r>
              <a:rPr lang="es-MX" sz="2800">
                <a:solidFill>
                  <a:schemeClr val="bg1"/>
                </a:solidFill>
              </a:rPr>
              <a:t>Propiedad Intelectual y Patentes</a:t>
            </a:r>
            <a:endParaRPr lang="es-ES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 autoUpdateAnimBg="0"/>
      <p:bldP spid="21507" grpId="0" uiExpand="1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Derechos Reservados©Ricardo Badilla 2012</a:t>
            </a:r>
            <a:endParaRPr lang="en-US">
              <a:cs typeface="Times New Roman" pitchFamily="18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41C8-045A-4AA3-BCE1-DD34AB2D4282}" type="slidenum">
              <a:rPr lang="es-ES_tradnl"/>
              <a:pPr/>
              <a:t>5</a:t>
            </a:fld>
            <a:endParaRPr lang="es-ES_tradnl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69950" y="609600"/>
            <a:ext cx="7377113" cy="946150"/>
          </a:xfrm>
          <a:ln>
            <a:solidFill>
              <a:srgbClr val="66FFFF"/>
            </a:solidFill>
          </a:ln>
        </p:spPr>
        <p:txBody>
          <a:bodyPr/>
          <a:lstStyle/>
          <a:p>
            <a:r>
              <a:rPr lang="es-ES_tradnl" b="1">
                <a:solidFill>
                  <a:srgbClr val="FFFF66"/>
                </a:solidFill>
              </a:rPr>
              <a:t>Rivalidad entre competidores</a:t>
            </a:r>
            <a:endParaRPr lang="es-ES" b="1">
              <a:solidFill>
                <a:srgbClr val="FFFF66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>
                <a:solidFill>
                  <a:schemeClr val="bg1"/>
                </a:solidFill>
              </a:rPr>
              <a:t>Concentración y equilibrio</a:t>
            </a:r>
          </a:p>
          <a:p>
            <a:r>
              <a:rPr lang="es-ES_tradnl">
                <a:solidFill>
                  <a:schemeClr val="bg1"/>
                </a:solidFill>
              </a:rPr>
              <a:t>Crecimiento de la industria</a:t>
            </a:r>
          </a:p>
          <a:p>
            <a:r>
              <a:rPr lang="es-ES_tradnl">
                <a:solidFill>
                  <a:schemeClr val="bg1"/>
                </a:solidFill>
              </a:rPr>
              <a:t>Costos fijos (o almacenaje)</a:t>
            </a:r>
          </a:p>
          <a:p>
            <a:r>
              <a:rPr lang="es-ES_tradnl">
                <a:solidFill>
                  <a:schemeClr val="bg1"/>
                </a:solidFill>
              </a:rPr>
              <a:t>Diferenciación de producto</a:t>
            </a:r>
          </a:p>
          <a:p>
            <a:r>
              <a:rPr lang="es-ES_tradnl">
                <a:solidFill>
                  <a:schemeClr val="bg1"/>
                </a:solidFill>
              </a:rPr>
              <a:t>Incremento de la capacidad (escalones)</a:t>
            </a:r>
          </a:p>
          <a:p>
            <a:r>
              <a:rPr lang="es-ES_tradnl">
                <a:solidFill>
                  <a:schemeClr val="bg1"/>
                </a:solidFill>
              </a:rPr>
              <a:t>Costos del cambio</a:t>
            </a:r>
          </a:p>
          <a:p>
            <a:r>
              <a:rPr lang="es-ES_tradnl">
                <a:solidFill>
                  <a:schemeClr val="bg1"/>
                </a:solidFill>
              </a:rPr>
              <a:t> Intereses estratégicos a nivel corporativo</a:t>
            </a:r>
            <a:endParaRPr lang="es-E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nimBg="1" autoUpdateAnimBg="0"/>
      <p:bldP spid="2253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Derechos Reservados©Ricardo Badilla 2012</a:t>
            </a:r>
            <a:endParaRPr lang="en-US">
              <a:cs typeface="Times New Roman" pitchFamily="18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0E2B-9B77-4D2C-9771-D018A2BEDCA4}" type="slidenum">
              <a:rPr lang="es-ES_tradnl"/>
              <a:pPr/>
              <a:t>6</a:t>
            </a:fld>
            <a:endParaRPr lang="es-ES_tradnl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5213" y="328613"/>
            <a:ext cx="6688137" cy="735012"/>
          </a:xfrm>
          <a:ln>
            <a:solidFill>
              <a:srgbClr val="66FFFF"/>
            </a:solidFill>
          </a:ln>
        </p:spPr>
        <p:txBody>
          <a:bodyPr/>
          <a:lstStyle/>
          <a:p>
            <a:r>
              <a:rPr lang="es-ES_tradnl" b="1">
                <a:solidFill>
                  <a:srgbClr val="FFFF66"/>
                </a:solidFill>
              </a:rPr>
              <a:t>Poder de los compradores</a:t>
            </a:r>
            <a:endParaRPr lang="es-ES" b="1">
              <a:solidFill>
                <a:srgbClr val="FFFF66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1376363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_tradnl" sz="2800">
                <a:solidFill>
                  <a:schemeClr val="bg1"/>
                </a:solidFill>
              </a:rPr>
              <a:t>Número de compradores importantes</a:t>
            </a:r>
          </a:p>
          <a:p>
            <a:pPr>
              <a:lnSpc>
                <a:spcPct val="90000"/>
              </a:lnSpc>
            </a:pPr>
            <a:r>
              <a:rPr lang="es-ES_tradnl" sz="2800">
                <a:solidFill>
                  <a:schemeClr val="bg1"/>
                </a:solidFill>
              </a:rPr>
              <a:t>Disponibilidad de sustitutos</a:t>
            </a:r>
          </a:p>
          <a:p>
            <a:pPr>
              <a:lnSpc>
                <a:spcPct val="90000"/>
              </a:lnSpc>
            </a:pPr>
            <a:r>
              <a:rPr lang="es-ES_tradnl" sz="2800">
                <a:solidFill>
                  <a:schemeClr val="bg1"/>
                </a:solidFill>
              </a:rPr>
              <a:t>Costos del cambio del comprador</a:t>
            </a:r>
          </a:p>
          <a:p>
            <a:pPr>
              <a:lnSpc>
                <a:spcPct val="90000"/>
              </a:lnSpc>
            </a:pPr>
            <a:r>
              <a:rPr lang="es-ES_tradnl" sz="2800">
                <a:solidFill>
                  <a:schemeClr val="bg1"/>
                </a:solidFill>
              </a:rPr>
              <a:t>Amenazas de los compradores</a:t>
            </a:r>
          </a:p>
          <a:p>
            <a:pPr>
              <a:lnSpc>
                <a:spcPct val="90000"/>
              </a:lnSpc>
            </a:pPr>
            <a:r>
              <a:rPr lang="es-ES_tradnl" sz="2800">
                <a:solidFill>
                  <a:schemeClr val="bg1"/>
                </a:solidFill>
              </a:rPr>
              <a:t>Amenaza de la industria de integración hacia delante</a:t>
            </a:r>
          </a:p>
          <a:p>
            <a:pPr>
              <a:lnSpc>
                <a:spcPct val="90000"/>
              </a:lnSpc>
            </a:pPr>
            <a:r>
              <a:rPr lang="es-ES_tradnl" sz="2800">
                <a:solidFill>
                  <a:schemeClr val="bg1"/>
                </a:solidFill>
              </a:rPr>
              <a:t>Contribución a la calidad del servicio de los productos de los compradores</a:t>
            </a:r>
          </a:p>
          <a:p>
            <a:pPr>
              <a:lnSpc>
                <a:spcPct val="90000"/>
              </a:lnSpc>
            </a:pPr>
            <a:r>
              <a:rPr lang="es-ES_tradnl" sz="2800">
                <a:solidFill>
                  <a:schemeClr val="bg1"/>
                </a:solidFill>
              </a:rPr>
              <a:t>Costo total de los compradores contribuido por la industria</a:t>
            </a:r>
          </a:p>
          <a:p>
            <a:pPr>
              <a:lnSpc>
                <a:spcPct val="90000"/>
              </a:lnSpc>
            </a:pPr>
            <a:r>
              <a:rPr lang="es-ES_tradnl" sz="2800">
                <a:solidFill>
                  <a:schemeClr val="bg1"/>
                </a:solidFill>
              </a:rPr>
              <a:t>Rentabilidad de los compradores</a:t>
            </a:r>
            <a:endParaRPr lang="es-ES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 autoUpdateAnimBg="0"/>
      <p:bldP spid="2355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Derechos Reservados©Ricardo Badilla 2012</a:t>
            </a:r>
            <a:endParaRPr lang="en-US">
              <a:cs typeface="Times New Roman" pitchFamily="18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D338-A522-45B6-93AB-71057A9F4793}" type="slidenum">
              <a:rPr lang="es-ES_tradnl"/>
              <a:pPr/>
              <a:t>7</a:t>
            </a:fld>
            <a:endParaRPr lang="es-ES_tradnl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554038"/>
            <a:ext cx="6718300" cy="860425"/>
          </a:xfrm>
          <a:ln>
            <a:solidFill>
              <a:srgbClr val="66FFFF"/>
            </a:solidFill>
          </a:ln>
        </p:spPr>
        <p:txBody>
          <a:bodyPr/>
          <a:lstStyle/>
          <a:p>
            <a:r>
              <a:rPr lang="es-ES_tradnl" b="1">
                <a:solidFill>
                  <a:srgbClr val="FFFF66"/>
                </a:solidFill>
              </a:rPr>
              <a:t>Poder de los proveedores</a:t>
            </a:r>
            <a:endParaRPr lang="es-ES" b="1">
              <a:solidFill>
                <a:srgbClr val="FFFF66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2788" y="1770063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_tradnl" sz="2800">
                <a:solidFill>
                  <a:schemeClr val="bg1"/>
                </a:solidFill>
              </a:rPr>
              <a:t>Número de proveedores de importancia</a:t>
            </a:r>
          </a:p>
          <a:p>
            <a:pPr>
              <a:lnSpc>
                <a:spcPct val="90000"/>
              </a:lnSpc>
            </a:pPr>
            <a:r>
              <a:rPr lang="es-ES_tradnl" sz="2800">
                <a:solidFill>
                  <a:schemeClr val="bg1"/>
                </a:solidFill>
              </a:rPr>
              <a:t>Disponibilidad de los sustitutos</a:t>
            </a:r>
          </a:p>
          <a:p>
            <a:pPr>
              <a:lnSpc>
                <a:spcPct val="90000"/>
              </a:lnSpc>
            </a:pPr>
            <a:r>
              <a:rPr lang="es-ES_tradnl" sz="2800">
                <a:solidFill>
                  <a:schemeClr val="bg1"/>
                </a:solidFill>
              </a:rPr>
              <a:t>Diferenciación o costo del cambio de proveedor</a:t>
            </a:r>
          </a:p>
          <a:p>
            <a:pPr>
              <a:lnSpc>
                <a:spcPct val="90000"/>
              </a:lnSpc>
            </a:pPr>
            <a:r>
              <a:rPr lang="es-ES_tradnl" sz="2800">
                <a:solidFill>
                  <a:schemeClr val="bg1"/>
                </a:solidFill>
              </a:rPr>
              <a:t>Amenaza de los proveedores de integración hacia delante</a:t>
            </a:r>
          </a:p>
          <a:p>
            <a:pPr>
              <a:lnSpc>
                <a:spcPct val="90000"/>
              </a:lnSpc>
            </a:pPr>
            <a:r>
              <a:rPr lang="es-ES_tradnl" sz="2800">
                <a:solidFill>
                  <a:schemeClr val="bg1"/>
                </a:solidFill>
              </a:rPr>
              <a:t>Amenaza de la industria de integración hacia atrás</a:t>
            </a:r>
          </a:p>
          <a:p>
            <a:pPr>
              <a:lnSpc>
                <a:spcPct val="90000"/>
              </a:lnSpc>
            </a:pPr>
            <a:r>
              <a:rPr lang="es-ES_tradnl" sz="2800">
                <a:solidFill>
                  <a:schemeClr val="bg1"/>
                </a:solidFill>
              </a:rPr>
              <a:t>Costo total de la industria contribuido por los proveedores</a:t>
            </a:r>
          </a:p>
          <a:p>
            <a:pPr>
              <a:lnSpc>
                <a:spcPct val="90000"/>
              </a:lnSpc>
            </a:pPr>
            <a:r>
              <a:rPr lang="es-ES_tradnl" sz="2800">
                <a:solidFill>
                  <a:schemeClr val="bg1"/>
                </a:solidFill>
              </a:rPr>
              <a:t>Importancia de la industria para los beneficios netos de los proveedores</a:t>
            </a:r>
            <a:endParaRPr lang="es-ES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nimBg="1" autoUpdateAnimBg="0"/>
      <p:bldP spid="2457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Derechos Reservados©Ricardo Badilla 2012</a:t>
            </a:r>
            <a:endParaRPr lang="en-US">
              <a:cs typeface="Times New Roman" pitchFamily="18" charset="0"/>
            </a:endParaRPr>
          </a:p>
        </p:txBody>
      </p:sp>
      <p:sp>
        <p:nvSpPr>
          <p:cNvPr id="1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47CB-DFDE-4063-B0CF-C097D759580A}" type="slidenum">
              <a:rPr lang="es-ES_tradnl"/>
              <a:pPr/>
              <a:t>8</a:t>
            </a:fld>
            <a:endParaRPr lang="es-ES_tradnl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541338"/>
            <a:ext cx="7772400" cy="183515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s-MX" sz="4000" b="1">
                <a:solidFill>
                  <a:srgbClr val="FFFF66"/>
                </a:solidFill>
              </a:rPr>
              <a:t>Cadena del Valor: EL CASO DE LOS TRANSFORMADORES DEL  COBRE</a:t>
            </a:r>
            <a:endParaRPr lang="es-ES" sz="4000" b="1">
              <a:solidFill>
                <a:srgbClr val="FFFF66"/>
              </a:solidFill>
            </a:endParaRPr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307975" y="3017838"/>
            <a:ext cx="2179638" cy="2352675"/>
          </a:xfrm>
          <a:prstGeom prst="homePlat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/>
              <a:t>COBRE DE MINA</a:t>
            </a:r>
          </a:p>
          <a:p>
            <a:pPr algn="ctr"/>
            <a:r>
              <a:rPr lang="es-MX"/>
              <a:t>(Primario)</a:t>
            </a:r>
            <a:endParaRPr lang="es-ES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3648075" y="3521075"/>
            <a:ext cx="3192463" cy="1290638"/>
          </a:xfrm>
          <a:prstGeom prst="chevron">
            <a:avLst>
              <a:gd name="adj" fmla="val 6183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/>
              <a:t>       TRANSFORMADORES</a:t>
            </a:r>
          </a:p>
          <a:p>
            <a:pPr algn="ctr"/>
            <a:r>
              <a:rPr lang="es-MX"/>
              <a:t>        (planchas, alambre</a:t>
            </a:r>
          </a:p>
          <a:p>
            <a:pPr algn="ctr"/>
            <a:r>
              <a:rPr lang="es-MX"/>
              <a:t>cañerías)</a:t>
            </a:r>
            <a:endParaRPr lang="es-ES"/>
          </a:p>
        </p:txBody>
      </p:sp>
      <p:sp>
        <p:nvSpPr>
          <p:cNvPr id="28680" name="AutoShape 8"/>
          <p:cNvSpPr>
            <a:spLocks noChangeArrowheads="1"/>
          </p:cNvSpPr>
          <p:nvPr/>
        </p:nvSpPr>
        <p:spPr bwMode="auto">
          <a:xfrm>
            <a:off x="2381250" y="3800475"/>
            <a:ext cx="1954213" cy="763588"/>
          </a:xfrm>
          <a:prstGeom prst="chevron">
            <a:avLst>
              <a:gd name="adj" fmla="val 6398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/>
              <a:t>     Fundiciones</a:t>
            </a:r>
            <a:endParaRPr lang="es-ES"/>
          </a:p>
        </p:txBody>
      </p:sp>
      <p:grpSp>
        <p:nvGrpSpPr>
          <p:cNvPr id="28688" name="Group 16"/>
          <p:cNvGrpSpPr>
            <a:grpSpLocks/>
          </p:cNvGrpSpPr>
          <p:nvPr/>
        </p:nvGrpSpPr>
        <p:grpSpPr bwMode="auto">
          <a:xfrm>
            <a:off x="1108075" y="4797425"/>
            <a:ext cx="3848100" cy="1328738"/>
            <a:chOff x="698" y="2797"/>
            <a:chExt cx="2424" cy="837"/>
          </a:xfrm>
        </p:grpSpPr>
        <p:cxnSp>
          <p:nvCxnSpPr>
            <p:cNvPr id="28683" name="AutoShape 11"/>
            <p:cNvCxnSpPr>
              <a:cxnSpLocks noChangeShapeType="1"/>
              <a:stCxn id="28676" idx="2"/>
              <a:endCxn id="28677" idx="2"/>
            </p:cNvCxnSpPr>
            <p:nvPr/>
          </p:nvCxnSpPr>
          <p:spPr bwMode="auto">
            <a:xfrm rot="5400000" flipH="1" flipV="1">
              <a:off x="1700" y="1806"/>
              <a:ext cx="361" cy="2343"/>
            </a:xfrm>
            <a:prstGeom prst="bentConnector3">
              <a:avLst>
                <a:gd name="adj1" fmla="val -39889"/>
              </a:avLst>
            </a:prstGeom>
            <a:noFill/>
            <a:ln w="38100">
              <a:solidFill>
                <a:srgbClr val="FFFF66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28684" name="Text Box 12"/>
            <p:cNvSpPr txBox="1">
              <a:spLocks noChangeArrowheads="1"/>
            </p:cNvSpPr>
            <p:nvPr/>
          </p:nvSpPr>
          <p:spPr bwMode="auto">
            <a:xfrm>
              <a:off x="698" y="3403"/>
              <a:ext cx="24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MX" b="1">
                  <a:solidFill>
                    <a:schemeClr val="accent1"/>
                  </a:solidFill>
                </a:rPr>
                <a:t>CATODOS ELECTROOBTENIDOS</a:t>
              </a:r>
              <a:endParaRPr lang="es-ES" b="1">
                <a:solidFill>
                  <a:schemeClr val="accent1"/>
                </a:solidFill>
              </a:endParaRPr>
            </a:p>
          </p:txBody>
        </p:sp>
      </p:grpSp>
      <p:sp>
        <p:nvSpPr>
          <p:cNvPr id="28686" name="AutoShape 14"/>
          <p:cNvSpPr>
            <a:spLocks noChangeArrowheads="1"/>
          </p:cNvSpPr>
          <p:nvPr/>
        </p:nvSpPr>
        <p:spPr bwMode="auto">
          <a:xfrm>
            <a:off x="6561138" y="3535363"/>
            <a:ext cx="2393950" cy="1176337"/>
          </a:xfrm>
          <a:prstGeom prst="chevron">
            <a:avLst>
              <a:gd name="adj" fmla="val 508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/>
              <a:t>Mercado</a:t>
            </a:r>
            <a:endParaRPr lang="es-ES"/>
          </a:p>
        </p:txBody>
      </p:sp>
      <p:grpSp>
        <p:nvGrpSpPr>
          <p:cNvPr id="28692" name="Group 20"/>
          <p:cNvGrpSpPr>
            <a:grpSpLocks/>
          </p:cNvGrpSpPr>
          <p:nvPr/>
        </p:nvGrpSpPr>
        <p:grpSpPr bwMode="auto">
          <a:xfrm>
            <a:off x="4092575" y="2249488"/>
            <a:ext cx="1611313" cy="1146175"/>
            <a:chOff x="2578" y="1417"/>
            <a:chExt cx="1015" cy="722"/>
          </a:xfrm>
        </p:grpSpPr>
        <p:sp>
          <p:nvSpPr>
            <p:cNvPr id="28689" name="AutoShape 17"/>
            <p:cNvSpPr>
              <a:spLocks noChangeArrowheads="1"/>
            </p:cNvSpPr>
            <p:nvPr/>
          </p:nvSpPr>
          <p:spPr bwMode="auto">
            <a:xfrm rot="5400000">
              <a:off x="2725" y="1270"/>
              <a:ext cx="722" cy="1015"/>
            </a:xfrm>
            <a:prstGeom prst="homePlat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ES"/>
            </a:p>
          </p:txBody>
        </p:sp>
        <p:sp>
          <p:nvSpPr>
            <p:cNvPr id="28691" name="Text Box 19"/>
            <p:cNvSpPr txBox="1">
              <a:spLocks noChangeArrowheads="1"/>
            </p:cNvSpPr>
            <p:nvPr/>
          </p:nvSpPr>
          <p:spPr bwMode="auto">
            <a:xfrm>
              <a:off x="2776" y="1569"/>
              <a:ext cx="6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MX"/>
                <a:t>Chatarra</a:t>
              </a:r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nimBg="1"/>
      <p:bldP spid="28677" grpId="0" animBg="1"/>
      <p:bldP spid="28680" grpId="0" animBg="1"/>
      <p:bldP spid="2868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Derechos Reservados©Ricardo Badilla 2012</a:t>
            </a:r>
            <a:endParaRPr lang="en-US">
              <a:cs typeface="Times New Roman" pitchFamily="18" charset="0"/>
            </a:endParaRPr>
          </a:p>
        </p:txBody>
      </p:sp>
      <p:sp>
        <p:nvSpPr>
          <p:cNvPr id="1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4B49-53F8-4333-8CD9-49867DFD55B9}" type="slidenum">
              <a:rPr lang="es-ES_tradnl"/>
              <a:pPr/>
              <a:t>9</a:t>
            </a:fld>
            <a:endParaRPr lang="es-ES_tradnl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74700" y="296863"/>
            <a:ext cx="7772400" cy="1143000"/>
          </a:xfrm>
        </p:spPr>
        <p:txBody>
          <a:bodyPr/>
          <a:lstStyle/>
          <a:p>
            <a:r>
              <a:rPr lang="es-MX" sz="4000" b="1">
                <a:solidFill>
                  <a:srgbClr val="FFFF66"/>
                </a:solidFill>
              </a:rPr>
              <a:t>Las presiones sobre los transformadores del cobre……</a:t>
            </a:r>
            <a:endParaRPr lang="es-ES" sz="4000" b="1">
              <a:solidFill>
                <a:srgbClr val="FFFF66"/>
              </a:solidFill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933825" y="1992313"/>
            <a:ext cx="2279650" cy="376237"/>
          </a:xfrm>
          <a:prstGeom prst="rect">
            <a:avLst/>
          </a:prstGeom>
          <a:solidFill>
            <a:schemeClr val="hlink"/>
          </a:solidFill>
          <a:ln w="9525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/>
              <a:t>Accionistas</a:t>
            </a:r>
            <a:endParaRPr lang="es-ES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3808413" y="3470275"/>
            <a:ext cx="2366962" cy="925513"/>
          </a:xfrm>
          <a:prstGeom prst="rect">
            <a:avLst/>
          </a:prstGeom>
          <a:solidFill>
            <a:schemeClr val="hlink"/>
          </a:solidFill>
          <a:ln w="9525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/>
              <a:t>Industria Transformadora del cobre</a:t>
            </a:r>
            <a:endParaRPr lang="es-ES"/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4192588" y="4868863"/>
            <a:ext cx="1801812" cy="376237"/>
          </a:xfrm>
          <a:prstGeom prst="rect">
            <a:avLst/>
          </a:prstGeom>
          <a:solidFill>
            <a:schemeClr val="hlink"/>
          </a:solidFill>
          <a:ln w="9525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MX"/>
              <a:t>Competidores</a:t>
            </a:r>
            <a:endParaRPr lang="es-ES"/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1201738" y="3659188"/>
            <a:ext cx="1804987" cy="376237"/>
          </a:xfrm>
          <a:prstGeom prst="rect">
            <a:avLst/>
          </a:prstGeom>
          <a:solidFill>
            <a:schemeClr val="hlink"/>
          </a:solidFill>
          <a:ln w="9525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/>
              <a:t>Proveedores</a:t>
            </a:r>
            <a:endParaRPr lang="es-ES"/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7023100" y="3629025"/>
            <a:ext cx="1244600" cy="376238"/>
          </a:xfrm>
          <a:prstGeom prst="rect">
            <a:avLst/>
          </a:prstGeom>
          <a:solidFill>
            <a:schemeClr val="hlink"/>
          </a:solidFill>
          <a:ln w="9525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/>
              <a:t>Clientes</a:t>
            </a:r>
            <a:endParaRPr lang="es-ES"/>
          </a:p>
        </p:txBody>
      </p:sp>
      <p:sp>
        <p:nvSpPr>
          <p:cNvPr id="29705" name="AutoShape 9"/>
          <p:cNvSpPr>
            <a:spLocks noChangeArrowheads="1"/>
          </p:cNvSpPr>
          <p:nvPr/>
        </p:nvSpPr>
        <p:spPr bwMode="auto">
          <a:xfrm>
            <a:off x="4935538" y="4475163"/>
            <a:ext cx="312737" cy="31115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29706" name="AutoShape 10"/>
          <p:cNvSpPr>
            <a:spLocks noChangeArrowheads="1"/>
          </p:cNvSpPr>
          <p:nvPr/>
        </p:nvSpPr>
        <p:spPr bwMode="auto">
          <a:xfrm>
            <a:off x="3094038" y="3744913"/>
            <a:ext cx="676275" cy="236537"/>
          </a:xfrm>
          <a:prstGeom prst="rightArrow">
            <a:avLst>
              <a:gd name="adj1" fmla="val 50000"/>
              <a:gd name="adj2" fmla="val 7147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29707" name="AutoShape 11"/>
          <p:cNvSpPr>
            <a:spLocks noChangeArrowheads="1"/>
          </p:cNvSpPr>
          <p:nvPr/>
        </p:nvSpPr>
        <p:spPr bwMode="auto">
          <a:xfrm>
            <a:off x="6350000" y="3757613"/>
            <a:ext cx="527050" cy="176212"/>
          </a:xfrm>
          <a:prstGeom prst="leftArrow">
            <a:avLst>
              <a:gd name="adj1" fmla="val 50000"/>
              <a:gd name="adj2" fmla="val 74775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29708" name="AutoShape 12"/>
          <p:cNvSpPr>
            <a:spLocks noChangeArrowheads="1"/>
          </p:cNvSpPr>
          <p:nvPr/>
        </p:nvSpPr>
        <p:spPr bwMode="auto">
          <a:xfrm>
            <a:off x="4746625" y="2468563"/>
            <a:ext cx="774700" cy="927100"/>
          </a:xfrm>
          <a:prstGeom prst="downArrow">
            <a:avLst>
              <a:gd name="adj1" fmla="val 50000"/>
              <a:gd name="adj2" fmla="val 2991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1009650" y="4230688"/>
            <a:ext cx="2449513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s-MX">
                <a:solidFill>
                  <a:srgbClr val="FFFF66"/>
                </a:solidFill>
              </a:rPr>
              <a:t>Presión sobre condiciones de pago</a:t>
            </a:r>
          </a:p>
          <a:p>
            <a:pPr>
              <a:buFontTx/>
              <a:buChar char="•"/>
            </a:pPr>
            <a:r>
              <a:rPr lang="es-MX">
                <a:solidFill>
                  <a:srgbClr val="FFFF66"/>
                </a:solidFill>
              </a:rPr>
              <a:t>Problemas de logistica en transporte intercontinental</a:t>
            </a:r>
          </a:p>
          <a:p>
            <a:pPr>
              <a:buFontTx/>
              <a:buChar char="•"/>
            </a:pPr>
            <a:r>
              <a:rPr lang="es-MX">
                <a:solidFill>
                  <a:srgbClr val="FFFF66"/>
                </a:solidFill>
              </a:rPr>
              <a:t>Carencia de chatarra</a:t>
            </a:r>
          </a:p>
          <a:p>
            <a:pPr>
              <a:buFontTx/>
              <a:buChar char="•"/>
            </a:pPr>
            <a:r>
              <a:rPr lang="es-MX">
                <a:solidFill>
                  <a:srgbClr val="FFFF66"/>
                </a:solidFill>
              </a:rPr>
              <a:t>….</a:t>
            </a:r>
            <a:endParaRPr lang="es-ES">
              <a:solidFill>
                <a:srgbClr val="FFFF66"/>
              </a:solidFill>
            </a:endParaRP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3803650" y="5357813"/>
            <a:ext cx="29305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s-MX">
                <a:solidFill>
                  <a:srgbClr val="FFFF66"/>
                </a:solidFill>
              </a:rPr>
              <a:t> sobrecapacidad instalada</a:t>
            </a:r>
          </a:p>
          <a:p>
            <a:pPr>
              <a:buFontTx/>
              <a:buChar char="•"/>
            </a:pPr>
            <a:r>
              <a:rPr lang="es-MX">
                <a:solidFill>
                  <a:srgbClr val="FFFF66"/>
                </a:solidFill>
              </a:rPr>
              <a:t> bajas en los precios de venta</a:t>
            </a:r>
          </a:p>
          <a:p>
            <a:pPr>
              <a:buFontTx/>
              <a:buChar char="•"/>
            </a:pPr>
            <a:r>
              <a:rPr lang="es-MX">
                <a:solidFill>
                  <a:srgbClr val="FFFF66"/>
                </a:solidFill>
              </a:rPr>
              <a:t> consolidación del mercado</a:t>
            </a:r>
            <a:endParaRPr lang="es-ES">
              <a:solidFill>
                <a:srgbClr val="FFFF66"/>
              </a:solidFill>
            </a:endParaRP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6486525" y="4079875"/>
            <a:ext cx="2657475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s-MX">
                <a:solidFill>
                  <a:srgbClr val="FFFF66"/>
                </a:solidFill>
              </a:rPr>
              <a:t> calidad de los productos</a:t>
            </a:r>
          </a:p>
          <a:p>
            <a:pPr>
              <a:buFontTx/>
              <a:buChar char="•"/>
            </a:pPr>
            <a:r>
              <a:rPr lang="es-MX">
                <a:solidFill>
                  <a:srgbClr val="FFFF66"/>
                </a:solidFill>
              </a:rPr>
              <a:t> excelencia en el servicio</a:t>
            </a:r>
          </a:p>
          <a:p>
            <a:pPr>
              <a:buFontTx/>
              <a:buChar char="•"/>
            </a:pPr>
            <a:r>
              <a:rPr lang="es-MX">
                <a:solidFill>
                  <a:srgbClr val="FFFF66"/>
                </a:solidFill>
              </a:rPr>
              <a:t>Substitución de productos</a:t>
            </a:r>
          </a:p>
          <a:p>
            <a:pPr>
              <a:buFontTx/>
              <a:buChar char="•"/>
            </a:pPr>
            <a:r>
              <a:rPr lang="en-US">
                <a:solidFill>
                  <a:srgbClr val="FFFF66"/>
                </a:solidFill>
              </a:rPr>
              <a:t>Outsourcing</a:t>
            </a:r>
          </a:p>
          <a:p>
            <a:pPr>
              <a:buFontTx/>
              <a:buChar char="•"/>
            </a:pPr>
            <a:r>
              <a:rPr lang="en-US">
                <a:solidFill>
                  <a:srgbClr val="FFFF66"/>
                </a:solidFill>
              </a:rPr>
              <a:t>E-commerce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6346825" y="1674813"/>
            <a:ext cx="2570163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s-MX">
                <a:solidFill>
                  <a:srgbClr val="FFFF66"/>
                </a:solidFill>
              </a:rPr>
              <a:t> otras industrias mas atractivas</a:t>
            </a:r>
          </a:p>
          <a:p>
            <a:pPr>
              <a:buFontTx/>
              <a:buChar char="•"/>
            </a:pPr>
            <a:r>
              <a:rPr lang="es-MX">
                <a:solidFill>
                  <a:srgbClr val="FFFF66"/>
                </a:solidFill>
              </a:rPr>
              <a:t> irritación por volatilidad de los precios</a:t>
            </a:r>
          </a:p>
          <a:p>
            <a:pPr>
              <a:buFontTx/>
              <a:buChar char="•"/>
            </a:pPr>
            <a:r>
              <a:rPr lang="es-MX">
                <a:solidFill>
                  <a:srgbClr val="FFFF66"/>
                </a:solidFill>
              </a:rPr>
              <a:t>……</a:t>
            </a:r>
            <a:endParaRPr lang="es-ES">
              <a:solidFill>
                <a:srgbClr val="FFFF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9" grpId="0"/>
      <p:bldP spid="29710" grpId="0"/>
      <p:bldP spid="29711" grpId="0"/>
      <p:bldP spid="29712" grpId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1001</TotalTime>
  <Words>947</Words>
  <Application>Microsoft Office PowerPoint</Application>
  <PresentationFormat>Presentación en pantalla (4:3)</PresentationFormat>
  <Paragraphs>250</Paragraphs>
  <Slides>18</Slides>
  <Notes>18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Diseño predeterminado</vt:lpstr>
      <vt:lpstr>Estrategias para el desarrollo de las Empresas y los Mercados</vt:lpstr>
      <vt:lpstr>Modelo de Porter1 de las fuerzas estructurales de la Industria</vt:lpstr>
      <vt:lpstr>Nuevos Participantes</vt:lpstr>
      <vt:lpstr>Acciones del Gobierno</vt:lpstr>
      <vt:lpstr>Rivalidad entre competidores</vt:lpstr>
      <vt:lpstr>Poder de los compradores</vt:lpstr>
      <vt:lpstr>Poder de los proveedores</vt:lpstr>
      <vt:lpstr>Diapositiva 8</vt:lpstr>
      <vt:lpstr>Las presiones sobre los transformadores del cobre……</vt:lpstr>
      <vt:lpstr>Diapositiva 10</vt:lpstr>
      <vt:lpstr>El caso de la industria de polímeros2</vt:lpstr>
      <vt:lpstr>Atractivo de la industria del plástico según las fuerzas de Porter</vt:lpstr>
      <vt:lpstr>Diapositiva 13</vt:lpstr>
      <vt:lpstr>Diapositiva 14</vt:lpstr>
      <vt:lpstr>Bases de la rentabilidad de un negocio3</vt:lpstr>
      <vt:lpstr>Definición de los negocios…fin</vt:lpstr>
      <vt:lpstr>Cartera de Proyectos 2012</vt:lpstr>
      <vt:lpstr>Estrategias para el desarrollo de las Empresas y los Mercados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Administración y Gestión de Proyectos</dc:title>
  <dc:creator>Ignacio Badilla</dc:creator>
  <cp:lastModifiedBy>marilen</cp:lastModifiedBy>
  <cp:revision>80</cp:revision>
  <dcterms:created xsi:type="dcterms:W3CDTF">2001-07-22T23:48:26Z</dcterms:created>
  <dcterms:modified xsi:type="dcterms:W3CDTF">2012-04-03T23:45:33Z</dcterms:modified>
</cp:coreProperties>
</file>