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5"/>
  </p:handoutMasterIdLst>
  <p:sldIdLst>
    <p:sldId id="256" r:id="rId2"/>
    <p:sldId id="260" r:id="rId3"/>
    <p:sldId id="261" r:id="rId4"/>
    <p:sldId id="262" r:id="rId5"/>
    <p:sldId id="263" r:id="rId6"/>
    <p:sldId id="272" r:id="rId7"/>
    <p:sldId id="273" r:id="rId8"/>
    <p:sldId id="274" r:id="rId9"/>
    <p:sldId id="275" r:id="rId10"/>
    <p:sldId id="257" r:id="rId11"/>
    <p:sldId id="276" r:id="rId12"/>
    <p:sldId id="259" r:id="rId13"/>
    <p:sldId id="258" r:id="rId14"/>
  </p:sldIdLst>
  <p:sldSz cx="9144000" cy="6858000" type="screen4x3"/>
  <p:notesSz cx="6858000" cy="9296400"/>
  <p:defaultTextStyle>
    <a:defPPr>
      <a:defRPr lang="es-ES_tradnl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CCFF99"/>
    <a:srgbClr val="000000"/>
    <a:srgbClr val="66FFFF"/>
    <a:srgbClr val="CCFF66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852" autoAdjust="0"/>
    <p:restoredTop sz="90929"/>
  </p:normalViewPr>
  <p:slideViewPr>
    <p:cSldViewPr snapToGrid="0">
      <p:cViewPr varScale="1">
        <p:scale>
          <a:sx n="71" d="100"/>
          <a:sy n="71" d="100"/>
        </p:scale>
        <p:origin x="-86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5603" name="Rectangle 2051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5604" name="Rectangle 2052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5605" name="Rectangle 2053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8A29D1C-8C35-4393-A41E-1C08104D34F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125726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18163-E9FC-44B4-A89E-1494DD02CA3D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6BB002-DF24-42CA-A299-B3986CF7A0E8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A0A6F8-DB04-409F-8C76-B97A99049FAE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1DBAC2-2CC8-4B90-8603-E05C290239B8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89B9B8-1ADA-44E2-AC07-42A6D6133492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81980A-5C8A-41C4-A485-4338651D752F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6520E4-0828-4B07-87A5-E40CF7258FD3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877E23-0AE1-4BB8-BD7B-6D05C4C8099D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D6BABE-3F2D-4442-A9DC-26D923D28CDE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9DF2C6-2785-401F-9276-0BA4B9D6F59F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L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A9D894-EDCB-4343-B80F-F96AFEECFD92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2">
                <a:gamma/>
                <a:shade val="46275"/>
                <a:invGamma/>
              </a:schemeClr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título del patrón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F173076-F2B0-484A-A9C1-E0B27C3F8BAB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382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b="1" smtClean="0">
                <a:solidFill>
                  <a:srgbClr val="FFFF66"/>
                </a:solidFill>
              </a:rPr>
              <a:t>La Mecánica del Proyecto de Ingeniería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es-ES_tradnl" dirty="0" smtClean="0"/>
          </a:p>
          <a:p>
            <a:pPr algn="ctr" eaLnBrk="1" hangingPunct="1">
              <a:buFontTx/>
              <a:buNone/>
            </a:pPr>
            <a:r>
              <a:rPr lang="es-ES_tradnl" dirty="0" smtClean="0">
                <a:solidFill>
                  <a:schemeClr val="bg1"/>
                </a:solidFill>
              </a:rPr>
              <a:t>Taller de Proyectos</a:t>
            </a:r>
          </a:p>
          <a:p>
            <a:pPr algn="ctr" eaLnBrk="1" hangingPunct="1">
              <a:buFontTx/>
              <a:buNone/>
            </a:pPr>
            <a:r>
              <a:rPr lang="es-ES_tradnl" dirty="0" smtClean="0">
                <a:solidFill>
                  <a:schemeClr val="bg1"/>
                </a:solidFill>
              </a:rPr>
              <a:t>Ingeniería </a:t>
            </a:r>
            <a:r>
              <a:rPr lang="es-ES_tradnl" smtClean="0">
                <a:solidFill>
                  <a:schemeClr val="bg1"/>
                </a:solidFill>
              </a:rPr>
              <a:t>Civil  Química y en </a:t>
            </a:r>
            <a:r>
              <a:rPr lang="es-ES_tradnl" dirty="0" smtClean="0">
                <a:solidFill>
                  <a:schemeClr val="bg1"/>
                </a:solidFill>
              </a:rPr>
              <a:t>Biotecnología</a:t>
            </a:r>
          </a:p>
          <a:p>
            <a:pPr algn="ctr" eaLnBrk="1" hangingPunct="1">
              <a:buFontTx/>
              <a:buNone/>
            </a:pPr>
            <a:r>
              <a:rPr lang="es-ES_tradnl" dirty="0" smtClean="0">
                <a:solidFill>
                  <a:schemeClr val="bg1"/>
                </a:solidFill>
              </a:rPr>
              <a:t>DIQ- BT </a:t>
            </a:r>
          </a:p>
          <a:p>
            <a:pPr algn="ctr" eaLnBrk="1" hangingPunct="1">
              <a:buFontTx/>
              <a:buNone/>
            </a:pPr>
            <a:r>
              <a:rPr lang="es-ES_tradnl" dirty="0" smtClean="0">
                <a:solidFill>
                  <a:schemeClr val="bg1"/>
                </a:solidFill>
              </a:rPr>
              <a:t>FCFM  U Chile</a:t>
            </a:r>
          </a:p>
          <a:p>
            <a:pPr algn="ctr" eaLnBrk="1" hangingPunct="1">
              <a:buFontTx/>
              <a:buNone/>
            </a:pPr>
            <a:r>
              <a:rPr lang="es-ES_tradnl" dirty="0" smtClean="0">
                <a:solidFill>
                  <a:schemeClr val="bg1"/>
                </a:solidFill>
              </a:rPr>
              <a:t>Cristián Araya Lobos</a:t>
            </a:r>
          </a:p>
          <a:p>
            <a:pPr algn="ctr" eaLnBrk="1" hangingPunct="1">
              <a:buFontTx/>
              <a:buNone/>
            </a:pPr>
            <a:r>
              <a:rPr lang="es-ES_tradnl" dirty="0" smtClean="0">
                <a:solidFill>
                  <a:schemeClr val="bg1"/>
                </a:solidFill>
              </a:rPr>
              <a:t>Otoño 2011</a:t>
            </a:r>
          </a:p>
          <a:p>
            <a:pPr eaLnBrk="1" hangingPunct="1">
              <a:buFontTx/>
              <a:buNone/>
            </a:pPr>
            <a:endParaRPr lang="es-ES_tradnl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utoUpdateAnimBg="0"/>
      <p:bldP spid="2051" grpId="0" build="p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b="1" smtClean="0">
                <a:solidFill>
                  <a:srgbClr val="FFFF66"/>
                </a:solidFill>
              </a:rPr>
              <a:t>¿ Cómo se vigila que el proyecto va OK?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2788" y="1960563"/>
            <a:ext cx="7772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_tradnl" smtClean="0">
                <a:solidFill>
                  <a:schemeClr val="bg1"/>
                </a:solidFill>
              </a:rPr>
              <a:t>El Cliente tiene su propio staff de disciplinas (CONTRAPARTE)</a:t>
            </a:r>
          </a:p>
          <a:p>
            <a:pPr eaLnBrk="1" hangingPunct="1">
              <a:lnSpc>
                <a:spcPct val="90000"/>
              </a:lnSpc>
            </a:pPr>
            <a:r>
              <a:rPr lang="es-ES_tradnl" smtClean="0">
                <a:solidFill>
                  <a:schemeClr val="bg1"/>
                </a:solidFill>
              </a:rPr>
              <a:t>Reuniones de Coordinación y/o de avance (semanales, etc)</a:t>
            </a:r>
          </a:p>
          <a:p>
            <a:pPr eaLnBrk="1" hangingPunct="1">
              <a:lnSpc>
                <a:spcPct val="90000"/>
              </a:lnSpc>
            </a:pPr>
            <a:r>
              <a:rPr lang="es-ES_tradnl" smtClean="0">
                <a:solidFill>
                  <a:schemeClr val="bg1"/>
                </a:solidFill>
              </a:rPr>
              <a:t>Emisión de Informes de Avance y Asignación de Avance según Tareas</a:t>
            </a:r>
          </a:p>
          <a:p>
            <a:pPr eaLnBrk="1" hangingPunct="1">
              <a:lnSpc>
                <a:spcPct val="90000"/>
              </a:lnSpc>
            </a:pPr>
            <a:r>
              <a:rPr lang="es-ES_tradnl" smtClean="0">
                <a:solidFill>
                  <a:schemeClr val="bg1"/>
                </a:solidFill>
              </a:rPr>
              <a:t>Control de avance según Curva S</a:t>
            </a:r>
          </a:p>
          <a:p>
            <a:pPr eaLnBrk="1" hangingPunct="1">
              <a:lnSpc>
                <a:spcPct val="90000"/>
              </a:lnSpc>
            </a:pPr>
            <a:r>
              <a:rPr lang="es-ES_tradnl" smtClean="0">
                <a:solidFill>
                  <a:schemeClr val="bg1"/>
                </a:solidFill>
              </a:rPr>
              <a:t>Aprobación de Avance y Estado de Pago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utoUpdateAnimBg="0"/>
      <p:bldP spid="3075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b="1" smtClean="0">
                <a:solidFill>
                  <a:srgbClr val="FFFF66"/>
                </a:solidFill>
              </a:rPr>
              <a:t>¿ Cuál es el proceso de Emisión de los Documentos?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sz="2800" smtClean="0">
                <a:solidFill>
                  <a:schemeClr val="bg1"/>
                </a:solidFill>
              </a:rPr>
              <a:t>   </a:t>
            </a:r>
          </a:p>
          <a:p>
            <a:pPr eaLnBrk="1" hangingPunct="1">
              <a:lnSpc>
                <a:spcPct val="90000"/>
              </a:lnSpc>
            </a:pPr>
            <a:r>
              <a:rPr lang="es-ES_tradnl" sz="2800" smtClean="0">
                <a:solidFill>
                  <a:schemeClr val="bg1"/>
                </a:solidFill>
              </a:rPr>
              <a:t>Revisión A: Docto circula por diversas disciplinas quienes hacen observaciones</a:t>
            </a:r>
          </a:p>
          <a:p>
            <a:pPr eaLnBrk="1" hangingPunct="1">
              <a:lnSpc>
                <a:spcPct val="90000"/>
              </a:lnSpc>
            </a:pPr>
            <a:r>
              <a:rPr lang="es-ES_tradnl" sz="2800" smtClean="0">
                <a:solidFill>
                  <a:schemeClr val="bg1"/>
                </a:solidFill>
              </a:rPr>
              <a:t>Revisión B: Se acogen-descartan obs, y se emite para comentarios del Cliente (o Control de Calidad, en cuyo caso se emite en C para el Cliente)</a:t>
            </a:r>
          </a:p>
          <a:p>
            <a:pPr eaLnBrk="1" hangingPunct="1">
              <a:lnSpc>
                <a:spcPct val="90000"/>
              </a:lnSpc>
            </a:pPr>
            <a:r>
              <a:rPr lang="es-ES_tradnl" sz="2800" smtClean="0">
                <a:solidFill>
                  <a:schemeClr val="bg1"/>
                </a:solidFill>
              </a:rPr>
              <a:t>Revisión 0: Emitido para Construcción o para Informe Final</a:t>
            </a:r>
          </a:p>
          <a:p>
            <a:pPr eaLnBrk="1" hangingPunct="1">
              <a:lnSpc>
                <a:spcPct val="90000"/>
              </a:lnSpc>
            </a:pPr>
            <a:r>
              <a:rPr lang="es-ES_tradnl" sz="2800" smtClean="0">
                <a:solidFill>
                  <a:schemeClr val="bg1"/>
                </a:solidFill>
              </a:rPr>
              <a:t>Revisión 1: Cuando surgen cambios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b="1" smtClean="0">
                <a:solidFill>
                  <a:srgbClr val="FFFF66"/>
                </a:solidFill>
              </a:rPr>
              <a:t>Construcción y Puesta en Marcha.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_tradnl" sz="2800" smtClean="0">
                <a:solidFill>
                  <a:schemeClr val="bg1"/>
                </a:solidFill>
              </a:rPr>
              <a:t>Cuidar que la construcción va de acuerdo con lo solicitado</a:t>
            </a:r>
          </a:p>
          <a:p>
            <a:pPr eaLnBrk="1" hangingPunct="1">
              <a:lnSpc>
                <a:spcPct val="90000"/>
              </a:lnSpc>
            </a:pPr>
            <a:r>
              <a:rPr lang="es-ES_tradnl" sz="2800" smtClean="0">
                <a:solidFill>
                  <a:schemeClr val="bg1"/>
                </a:solidFill>
              </a:rPr>
              <a:t>Recibir equipos-materiales OK</a:t>
            </a:r>
          </a:p>
          <a:p>
            <a:pPr eaLnBrk="1" hangingPunct="1">
              <a:lnSpc>
                <a:spcPct val="90000"/>
              </a:lnSpc>
            </a:pPr>
            <a:r>
              <a:rPr lang="es-ES_tradnl" sz="2800" smtClean="0">
                <a:solidFill>
                  <a:schemeClr val="bg1"/>
                </a:solidFill>
              </a:rPr>
              <a:t>Instalar equipos con apoyo de proveedores</a:t>
            </a:r>
          </a:p>
          <a:p>
            <a:pPr eaLnBrk="1" hangingPunct="1">
              <a:lnSpc>
                <a:spcPct val="90000"/>
              </a:lnSpc>
            </a:pPr>
            <a:r>
              <a:rPr lang="es-ES_tradnl" sz="2800" smtClean="0">
                <a:solidFill>
                  <a:schemeClr val="bg1"/>
                </a:solidFill>
              </a:rPr>
              <a:t>Pruebas en vacío</a:t>
            </a:r>
          </a:p>
          <a:p>
            <a:pPr eaLnBrk="1" hangingPunct="1">
              <a:lnSpc>
                <a:spcPct val="90000"/>
              </a:lnSpc>
            </a:pPr>
            <a:r>
              <a:rPr lang="es-ES_tradnl" sz="2800" smtClean="0">
                <a:solidFill>
                  <a:schemeClr val="bg1"/>
                </a:solidFill>
              </a:rPr>
              <a:t>Pruebas con inerte, agua, etc</a:t>
            </a:r>
          </a:p>
          <a:p>
            <a:pPr eaLnBrk="1" hangingPunct="1">
              <a:lnSpc>
                <a:spcPct val="90000"/>
              </a:lnSpc>
            </a:pPr>
            <a:r>
              <a:rPr lang="es-ES_tradnl" sz="2800" smtClean="0">
                <a:solidFill>
                  <a:schemeClr val="bg1"/>
                </a:solidFill>
              </a:rPr>
              <a:t>Término Mecánico</a:t>
            </a:r>
          </a:p>
          <a:p>
            <a:pPr eaLnBrk="1" hangingPunct="1">
              <a:lnSpc>
                <a:spcPct val="90000"/>
              </a:lnSpc>
            </a:pPr>
            <a:r>
              <a:rPr lang="es-ES_tradnl" sz="2800" smtClean="0">
                <a:solidFill>
                  <a:schemeClr val="bg1"/>
                </a:solidFill>
              </a:rPr>
              <a:t>Puesta en Marcha – RAMP UP hasta Régimen</a:t>
            </a:r>
          </a:p>
          <a:p>
            <a:pPr eaLnBrk="1" hangingPunct="1">
              <a:lnSpc>
                <a:spcPct val="90000"/>
              </a:lnSpc>
            </a:pPr>
            <a:r>
              <a:rPr lang="es-ES_tradnl" sz="2800" smtClean="0">
                <a:solidFill>
                  <a:schemeClr val="bg1"/>
                </a:solidFill>
              </a:rPr>
              <a:t>Entrega al Cliente (Premios-Multas)</a:t>
            </a:r>
            <a:endParaRPr lang="es-ES_tradnl" sz="2800" smtClean="0">
              <a:solidFill>
                <a:srgbClr val="FFFF66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b="1" smtClean="0">
                <a:solidFill>
                  <a:srgbClr val="FFFF66"/>
                </a:solidFill>
              </a:rPr>
              <a:t>¿ Cómo se Termina el Proyecto?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_tradnl" sz="2800" smtClean="0">
                <a:solidFill>
                  <a:schemeClr val="bg1"/>
                </a:solidFill>
              </a:rPr>
              <a:t>Entrega y Aceptación de Documentos Pactados del Proyecto (Deliverables: planos, criterios, especificaciones, evaluaciones, etc)</a:t>
            </a:r>
          </a:p>
          <a:p>
            <a:pPr eaLnBrk="1" hangingPunct="1">
              <a:lnSpc>
                <a:spcPct val="90000"/>
              </a:lnSpc>
            </a:pPr>
            <a:r>
              <a:rPr lang="es-ES_tradnl" sz="2800" smtClean="0">
                <a:solidFill>
                  <a:schemeClr val="bg1"/>
                </a:solidFill>
              </a:rPr>
              <a:t>Aprobación de Estados de Pago</a:t>
            </a:r>
          </a:p>
          <a:p>
            <a:pPr eaLnBrk="1" hangingPunct="1">
              <a:lnSpc>
                <a:spcPct val="90000"/>
              </a:lnSpc>
            </a:pPr>
            <a:r>
              <a:rPr lang="es-ES_tradnl" sz="2800" smtClean="0">
                <a:solidFill>
                  <a:schemeClr val="bg1"/>
                </a:solidFill>
              </a:rPr>
              <a:t>Emisión y Aprobación de Informe Final</a:t>
            </a:r>
          </a:p>
          <a:p>
            <a:pPr eaLnBrk="1" hangingPunct="1">
              <a:lnSpc>
                <a:spcPct val="90000"/>
              </a:lnSpc>
            </a:pPr>
            <a:r>
              <a:rPr lang="es-ES_tradnl" sz="2800" smtClean="0">
                <a:solidFill>
                  <a:schemeClr val="bg1"/>
                </a:solidFill>
              </a:rPr>
              <a:t>Recepción final del Proyecto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sz="2800" smtClean="0">
                <a:solidFill>
                  <a:schemeClr val="bg1"/>
                </a:solidFill>
              </a:rPr>
              <a:t>		 (llave en mano- Turn Key)</a:t>
            </a:r>
          </a:p>
          <a:p>
            <a:pPr eaLnBrk="1" hangingPunct="1">
              <a:lnSpc>
                <a:spcPct val="90000"/>
              </a:lnSpc>
            </a:pPr>
            <a:r>
              <a:rPr lang="es-ES_tradnl" sz="2800" smtClean="0">
                <a:solidFill>
                  <a:schemeClr val="bg1"/>
                </a:solidFill>
              </a:rPr>
              <a:t>Aprobación de Pruebas de Rendimiento Devolución de boletas de garantía</a:t>
            </a:r>
          </a:p>
          <a:p>
            <a:pPr eaLnBrk="1" hangingPunct="1">
              <a:lnSpc>
                <a:spcPct val="90000"/>
              </a:lnSpc>
            </a:pPr>
            <a:r>
              <a:rPr lang="es-ES_tradnl" sz="2800" smtClean="0">
                <a:solidFill>
                  <a:schemeClr val="bg1"/>
                </a:solidFill>
              </a:rPr>
              <a:t>“Premios a los No Participantes”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sz="28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utoUpdateAnimBg="0"/>
      <p:bldP spid="4099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b="1" smtClean="0">
                <a:solidFill>
                  <a:srgbClr val="FFFF66"/>
                </a:solidFill>
              </a:rPr>
              <a:t>Tipos de Proyecto</a:t>
            </a:r>
            <a:r>
              <a:rPr lang="es-ES_tradnl" sz="4000" smtClean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1813" y="1530350"/>
            <a:ext cx="7527925" cy="328453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sz="2400" smtClean="0">
                <a:solidFill>
                  <a:schemeClr val="bg1"/>
                </a:solidFill>
              </a:rPr>
              <a:t>Manejo Administrativo</a:t>
            </a:r>
          </a:p>
          <a:p>
            <a:pPr eaLnBrk="1" hangingPunct="1">
              <a:lnSpc>
                <a:spcPct val="90000"/>
              </a:lnSpc>
            </a:pPr>
            <a:r>
              <a:rPr lang="es-ES_tradnl" sz="2400" smtClean="0">
                <a:solidFill>
                  <a:schemeClr val="bg1"/>
                </a:solidFill>
              </a:rPr>
              <a:t>EPCM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sz="2000" smtClean="0">
                <a:solidFill>
                  <a:schemeClr val="bg1"/>
                </a:solidFill>
              </a:rPr>
              <a:t>(Engineering/Procurement/Construction/Management)</a:t>
            </a:r>
          </a:p>
          <a:p>
            <a:pPr eaLnBrk="1" hangingPunct="1">
              <a:lnSpc>
                <a:spcPct val="90000"/>
              </a:lnSpc>
            </a:pPr>
            <a:r>
              <a:rPr lang="es-ES_tradnl" sz="2400" smtClean="0">
                <a:solidFill>
                  <a:schemeClr val="bg1"/>
                </a:solidFill>
              </a:rPr>
              <a:t>EPC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sz="2000" smtClean="0">
                <a:solidFill>
                  <a:schemeClr val="bg1"/>
                </a:solidFill>
              </a:rPr>
              <a:t>(Engineering/Procurement/Construction)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sz="200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sz="2400" smtClean="0">
                <a:solidFill>
                  <a:schemeClr val="bg1"/>
                </a:solidFill>
              </a:rPr>
              <a:t>Manejo de los Costos</a:t>
            </a:r>
          </a:p>
          <a:p>
            <a:pPr eaLnBrk="1" hangingPunct="1">
              <a:lnSpc>
                <a:spcPct val="90000"/>
              </a:lnSpc>
            </a:pPr>
            <a:r>
              <a:rPr lang="es-ES_tradnl" sz="2400" smtClean="0">
                <a:solidFill>
                  <a:schemeClr val="bg1"/>
                </a:solidFill>
              </a:rPr>
              <a:t>Suma Alzada</a:t>
            </a:r>
          </a:p>
          <a:p>
            <a:pPr eaLnBrk="1" hangingPunct="1">
              <a:lnSpc>
                <a:spcPct val="90000"/>
              </a:lnSpc>
            </a:pPr>
            <a:r>
              <a:rPr lang="es-ES_tradnl" sz="2400" smtClean="0">
                <a:solidFill>
                  <a:schemeClr val="bg1"/>
                </a:solidFill>
              </a:rPr>
              <a:t>Gastos Reembolsables.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sz="240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sz="2400" smtClean="0">
                <a:solidFill>
                  <a:schemeClr val="bg1"/>
                </a:solidFill>
              </a:rPr>
              <a:t>Según se requiera:</a:t>
            </a:r>
          </a:p>
          <a:p>
            <a:pPr eaLnBrk="1" hangingPunct="1">
              <a:lnSpc>
                <a:spcPct val="90000"/>
              </a:lnSpc>
            </a:pPr>
            <a:r>
              <a:rPr lang="es-ES_tradnl" sz="2400" smtClean="0">
                <a:solidFill>
                  <a:schemeClr val="bg1"/>
                </a:solidFill>
              </a:rPr>
              <a:t>Llave en mano (Planta andando y operando al 100%)</a:t>
            </a:r>
          </a:p>
          <a:p>
            <a:pPr eaLnBrk="1" hangingPunct="1">
              <a:lnSpc>
                <a:spcPct val="90000"/>
              </a:lnSpc>
            </a:pPr>
            <a:r>
              <a:rPr lang="es-ES_tradnl" sz="2400" smtClean="0">
                <a:solidFill>
                  <a:schemeClr val="bg1"/>
                </a:solidFill>
              </a:rPr>
              <a:t>Hasta donde se defina en acuerdo con el Cliente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457200"/>
            <a:ext cx="8229600" cy="1143000"/>
          </a:xfrm>
        </p:spPr>
        <p:txBody>
          <a:bodyPr/>
          <a:lstStyle/>
          <a:p>
            <a:pPr eaLnBrk="1" hangingPunct="1"/>
            <a:r>
              <a:rPr lang="es-ES_tradnl" b="1" smtClean="0">
                <a:solidFill>
                  <a:srgbClr val="FFFF66"/>
                </a:solidFill>
              </a:rPr>
              <a:t>Calidades de Proyecto</a:t>
            </a:r>
            <a:endParaRPr lang="es-ES_tradnl" sz="3200" b="1" baseline="30000" smtClean="0">
              <a:solidFill>
                <a:srgbClr val="FFFF66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057400"/>
            <a:ext cx="7772400" cy="4114800"/>
          </a:xfrm>
        </p:spPr>
        <p:txBody>
          <a:bodyPr/>
          <a:lstStyle/>
          <a:p>
            <a:pPr eaLnBrk="1" hangingPunct="1"/>
            <a:r>
              <a:rPr lang="es-ES_tradnl" sz="2800" smtClean="0">
                <a:solidFill>
                  <a:schemeClr val="bg1"/>
                </a:solidFill>
              </a:rPr>
              <a:t>Ingeniería de Prefactibilidad (25-30% precisión)</a:t>
            </a:r>
          </a:p>
          <a:p>
            <a:pPr eaLnBrk="1" hangingPunct="1"/>
            <a:r>
              <a:rPr lang="es-ES_tradnl" sz="2800" smtClean="0">
                <a:solidFill>
                  <a:schemeClr val="bg1"/>
                </a:solidFill>
              </a:rPr>
              <a:t>Ingeniería de Factibilidad (15-20% precisión)</a:t>
            </a:r>
          </a:p>
          <a:p>
            <a:pPr eaLnBrk="1" hangingPunct="1">
              <a:buFontTx/>
              <a:buNone/>
            </a:pPr>
            <a:r>
              <a:rPr lang="es-ES_tradnl" sz="2800" smtClean="0">
                <a:solidFill>
                  <a:srgbClr val="FF0066"/>
                </a:solidFill>
              </a:rPr>
              <a:t>Su objetivo es EVALUAR SI CONVIENE O NO</a:t>
            </a:r>
          </a:p>
          <a:p>
            <a:pPr eaLnBrk="1" hangingPunct="1"/>
            <a:endParaRPr lang="es-ES_tradnl" sz="2800" smtClean="0">
              <a:solidFill>
                <a:schemeClr val="bg1"/>
              </a:solidFill>
            </a:endParaRPr>
          </a:p>
          <a:p>
            <a:pPr eaLnBrk="1" hangingPunct="1"/>
            <a:r>
              <a:rPr lang="es-ES_tradnl" sz="2800" smtClean="0">
                <a:solidFill>
                  <a:schemeClr val="bg1"/>
                </a:solidFill>
              </a:rPr>
              <a:t>Ingeniería Básica (10% precisión)</a:t>
            </a:r>
          </a:p>
          <a:p>
            <a:pPr eaLnBrk="1" hangingPunct="1"/>
            <a:r>
              <a:rPr lang="es-ES_tradnl" sz="2800" smtClean="0">
                <a:solidFill>
                  <a:schemeClr val="bg1"/>
                </a:solidFill>
              </a:rPr>
              <a:t>Ingeniería de Detalles (5% aprox)</a:t>
            </a:r>
          </a:p>
          <a:p>
            <a:pPr eaLnBrk="1" hangingPunct="1">
              <a:buFontTx/>
              <a:buNone/>
            </a:pPr>
            <a:r>
              <a:rPr lang="es-ES_tradnl" sz="2800" smtClean="0">
                <a:solidFill>
                  <a:srgbClr val="FF0066"/>
                </a:solidFill>
              </a:rPr>
              <a:t>Su objetivo es CONCRETAR EL PROYECTO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153400" cy="1143000"/>
          </a:xfrm>
        </p:spPr>
        <p:txBody>
          <a:bodyPr/>
          <a:lstStyle/>
          <a:p>
            <a:pPr eaLnBrk="1" hangingPunct="1"/>
            <a:r>
              <a:rPr lang="es-ES_tradnl" b="1" smtClean="0">
                <a:solidFill>
                  <a:srgbClr val="FFFF66"/>
                </a:solidFill>
              </a:rPr>
              <a:t>Etapas del Proyecto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100" y="1530350"/>
            <a:ext cx="7772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_tradnl" sz="2800" smtClean="0">
                <a:solidFill>
                  <a:schemeClr val="bg1"/>
                </a:solidFill>
              </a:rPr>
              <a:t>Licitación e Invitación a Empresas de Ingeniería</a:t>
            </a:r>
          </a:p>
          <a:p>
            <a:pPr eaLnBrk="1" hangingPunct="1">
              <a:lnSpc>
                <a:spcPct val="90000"/>
              </a:lnSpc>
            </a:pPr>
            <a:r>
              <a:rPr lang="es-ES_tradnl" sz="2800" smtClean="0">
                <a:solidFill>
                  <a:schemeClr val="bg1"/>
                </a:solidFill>
              </a:rPr>
              <a:t>Preparación y Presentación de Propuestas</a:t>
            </a:r>
          </a:p>
          <a:p>
            <a:pPr eaLnBrk="1" hangingPunct="1">
              <a:lnSpc>
                <a:spcPct val="90000"/>
              </a:lnSpc>
            </a:pPr>
            <a:r>
              <a:rPr lang="es-ES_tradnl" sz="2800" smtClean="0">
                <a:solidFill>
                  <a:schemeClr val="bg1"/>
                </a:solidFill>
              </a:rPr>
              <a:t>Asignación a Mejor Oferta Técnico Económica</a:t>
            </a:r>
          </a:p>
          <a:p>
            <a:pPr eaLnBrk="1" hangingPunct="1">
              <a:lnSpc>
                <a:spcPct val="90000"/>
              </a:lnSpc>
            </a:pPr>
            <a:r>
              <a:rPr lang="es-ES_tradnl" sz="2800" smtClean="0">
                <a:solidFill>
                  <a:schemeClr val="bg1"/>
                </a:solidFill>
              </a:rPr>
              <a:t>Inicio (Kick-Off) / Boletas de Garantía</a:t>
            </a:r>
          </a:p>
          <a:p>
            <a:pPr eaLnBrk="1" hangingPunct="1">
              <a:lnSpc>
                <a:spcPct val="90000"/>
              </a:lnSpc>
            </a:pPr>
            <a:r>
              <a:rPr lang="es-ES_tradnl" sz="2800" smtClean="0">
                <a:solidFill>
                  <a:schemeClr val="bg1"/>
                </a:solidFill>
              </a:rPr>
              <a:t>Organización (física-administrativa-técnica)</a:t>
            </a:r>
          </a:p>
          <a:p>
            <a:pPr eaLnBrk="1" hangingPunct="1">
              <a:lnSpc>
                <a:spcPct val="90000"/>
              </a:lnSpc>
            </a:pPr>
            <a:r>
              <a:rPr lang="es-ES_tradnl" sz="2800" smtClean="0">
                <a:solidFill>
                  <a:schemeClr val="bg1"/>
                </a:solidFill>
              </a:rPr>
              <a:t>Informes de Avance de Ingeniería-Estados de Pago</a:t>
            </a:r>
          </a:p>
          <a:p>
            <a:pPr eaLnBrk="1" hangingPunct="1">
              <a:lnSpc>
                <a:spcPct val="90000"/>
              </a:lnSpc>
            </a:pPr>
            <a:r>
              <a:rPr lang="es-ES_tradnl" sz="2800" smtClean="0">
                <a:solidFill>
                  <a:schemeClr val="bg1"/>
                </a:solidFill>
              </a:rPr>
              <a:t>Estudios HAZOP</a:t>
            </a:r>
          </a:p>
          <a:p>
            <a:pPr eaLnBrk="1" hangingPunct="1">
              <a:lnSpc>
                <a:spcPct val="90000"/>
              </a:lnSpc>
            </a:pPr>
            <a:r>
              <a:rPr lang="es-ES_tradnl" sz="2800" smtClean="0">
                <a:solidFill>
                  <a:schemeClr val="bg1"/>
                </a:solidFill>
              </a:rPr>
              <a:t>Informe Final</a:t>
            </a:r>
          </a:p>
          <a:p>
            <a:pPr eaLnBrk="1" hangingPunct="1">
              <a:lnSpc>
                <a:spcPct val="90000"/>
              </a:lnSpc>
            </a:pPr>
            <a:r>
              <a:rPr lang="es-ES_tradnl" sz="2800" smtClean="0">
                <a:solidFill>
                  <a:schemeClr val="bg1"/>
                </a:solidFill>
              </a:rPr>
              <a:t>Construcción-Comisionamiento-Puesta en Marcha</a:t>
            </a:r>
          </a:p>
          <a:p>
            <a:pPr eaLnBrk="1" hangingPunct="1">
              <a:lnSpc>
                <a:spcPct val="90000"/>
              </a:lnSpc>
            </a:pPr>
            <a:r>
              <a:rPr lang="es-ES_tradnl" sz="2800" smtClean="0">
                <a:solidFill>
                  <a:schemeClr val="bg1"/>
                </a:solidFill>
              </a:rPr>
              <a:t>Pruebas de Rendimiento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b="1" smtClean="0">
                <a:solidFill>
                  <a:srgbClr val="FFFF66"/>
                </a:solidFill>
              </a:rPr>
              <a:t>Organización del Proyecto: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s-ES_tradnl" sz="2800" smtClean="0">
                <a:solidFill>
                  <a:schemeClr val="bg1"/>
                </a:solidFill>
              </a:rPr>
              <a:t>Gerencia de Proyecto (Administrativo/técnico/económico)</a:t>
            </a:r>
          </a:p>
          <a:p>
            <a:pPr eaLnBrk="1" hangingPunct="1">
              <a:buFontTx/>
              <a:buNone/>
            </a:pPr>
            <a:r>
              <a:rPr lang="es-ES_tradnl" sz="2800" smtClean="0">
                <a:solidFill>
                  <a:schemeClr val="bg1"/>
                </a:solidFill>
              </a:rPr>
              <a:t>Gerencia de Ingeniería</a:t>
            </a:r>
          </a:p>
          <a:p>
            <a:pPr eaLnBrk="1" hangingPunct="1">
              <a:buFontTx/>
              <a:buNone/>
            </a:pPr>
            <a:r>
              <a:rPr lang="es-ES_tradnl" sz="2800" smtClean="0">
                <a:solidFill>
                  <a:schemeClr val="bg1"/>
                </a:solidFill>
              </a:rPr>
              <a:t>Disciplinas de Ingeniería</a:t>
            </a:r>
          </a:p>
          <a:p>
            <a:pPr eaLnBrk="1" hangingPunct="1">
              <a:buFontTx/>
              <a:buNone/>
            </a:pPr>
            <a:r>
              <a:rPr lang="es-ES_tradnl" sz="2800" smtClean="0">
                <a:solidFill>
                  <a:schemeClr val="bg1"/>
                </a:solidFill>
              </a:rPr>
              <a:t>Control de Proyecto</a:t>
            </a:r>
          </a:p>
          <a:p>
            <a:pPr eaLnBrk="1" hangingPunct="1">
              <a:buFontTx/>
              <a:buNone/>
            </a:pPr>
            <a:r>
              <a:rPr lang="es-ES_tradnl" sz="2800" smtClean="0">
                <a:solidFill>
                  <a:schemeClr val="bg1"/>
                </a:solidFill>
              </a:rPr>
              <a:t>Constructibilidad/Seguridad/Riesgos/Normas/etc</a:t>
            </a:r>
          </a:p>
          <a:p>
            <a:pPr eaLnBrk="1" hangingPunct="1">
              <a:buFontTx/>
              <a:buNone/>
            </a:pPr>
            <a:r>
              <a:rPr lang="es-ES_tradnl" sz="2800" smtClean="0">
                <a:solidFill>
                  <a:schemeClr val="bg1"/>
                </a:solidFill>
              </a:rPr>
              <a:t>Apoyo CAD (3D)</a:t>
            </a:r>
          </a:p>
          <a:p>
            <a:pPr eaLnBrk="1" hangingPunct="1">
              <a:buFontTx/>
              <a:buNone/>
            </a:pPr>
            <a:r>
              <a:rPr lang="es-ES_tradnl" sz="2800" smtClean="0">
                <a:solidFill>
                  <a:schemeClr val="bg1"/>
                </a:solidFill>
              </a:rPr>
              <a:t>Soporte Computacional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4545013" y="2570163"/>
            <a:ext cx="1841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es-ES" sz="4400" b="1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b="1" smtClean="0">
                <a:solidFill>
                  <a:srgbClr val="FFFF66"/>
                </a:solidFill>
              </a:rPr>
              <a:t>Disciplinas de Ingeniería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_tradnl" smtClean="0">
                <a:solidFill>
                  <a:schemeClr val="bg1"/>
                </a:solidFill>
              </a:rPr>
              <a:t>Procesos</a:t>
            </a:r>
          </a:p>
          <a:p>
            <a:pPr eaLnBrk="1" hangingPunct="1"/>
            <a:r>
              <a:rPr lang="es-ES_tradnl" smtClean="0">
                <a:solidFill>
                  <a:schemeClr val="bg1"/>
                </a:solidFill>
              </a:rPr>
              <a:t>Mecánica</a:t>
            </a:r>
          </a:p>
          <a:p>
            <a:pPr eaLnBrk="1" hangingPunct="1"/>
            <a:r>
              <a:rPr lang="es-ES_tradnl" smtClean="0">
                <a:solidFill>
                  <a:schemeClr val="bg1"/>
                </a:solidFill>
              </a:rPr>
              <a:t>Cañerías</a:t>
            </a:r>
          </a:p>
          <a:p>
            <a:pPr eaLnBrk="1" hangingPunct="1"/>
            <a:r>
              <a:rPr lang="es-ES_tradnl" smtClean="0">
                <a:solidFill>
                  <a:schemeClr val="bg1"/>
                </a:solidFill>
              </a:rPr>
              <a:t>Civil</a:t>
            </a:r>
          </a:p>
          <a:p>
            <a:pPr eaLnBrk="1" hangingPunct="1"/>
            <a:r>
              <a:rPr lang="es-ES_tradnl" smtClean="0">
                <a:solidFill>
                  <a:schemeClr val="bg1"/>
                </a:solidFill>
              </a:rPr>
              <a:t>Eléctrica</a:t>
            </a:r>
          </a:p>
          <a:p>
            <a:pPr eaLnBrk="1" hangingPunct="1"/>
            <a:r>
              <a:rPr lang="es-ES_tradnl" smtClean="0">
                <a:solidFill>
                  <a:schemeClr val="bg1"/>
                </a:solidFill>
              </a:rPr>
              <a:t>Instrumentación</a:t>
            </a:r>
          </a:p>
          <a:p>
            <a:pPr eaLnBrk="1" hangingPunct="1"/>
            <a:r>
              <a:rPr lang="es-ES_tradnl" smtClean="0">
                <a:solidFill>
                  <a:schemeClr val="bg1"/>
                </a:solidFill>
              </a:rPr>
              <a:t>Construcción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b="1" smtClean="0">
                <a:solidFill>
                  <a:srgbClr val="FFFF66"/>
                </a:solidFill>
              </a:rPr>
              <a:t>Estructura de la Disciplina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_tradnl" smtClean="0">
                <a:solidFill>
                  <a:schemeClr val="bg1"/>
                </a:solidFill>
              </a:rPr>
              <a:t>Jefe de Disciplina (+15): Define proceso, materiales, calidades, control administrativo</a:t>
            </a:r>
          </a:p>
          <a:p>
            <a:pPr eaLnBrk="1" hangingPunct="1">
              <a:lnSpc>
                <a:spcPct val="90000"/>
              </a:lnSpc>
            </a:pPr>
            <a:r>
              <a:rPr lang="es-ES_tradnl" smtClean="0">
                <a:solidFill>
                  <a:schemeClr val="bg1"/>
                </a:solidFill>
              </a:rPr>
              <a:t>Ingeniero A (10): hace balances de masa, genera planos, revisa documentos</a:t>
            </a:r>
          </a:p>
          <a:p>
            <a:pPr eaLnBrk="1" hangingPunct="1">
              <a:lnSpc>
                <a:spcPct val="90000"/>
              </a:lnSpc>
            </a:pPr>
            <a:r>
              <a:rPr lang="es-ES_tradnl" smtClean="0">
                <a:solidFill>
                  <a:schemeClr val="bg1"/>
                </a:solidFill>
              </a:rPr>
              <a:t>Ingeniero B (5-10): detalles, interferencias, control de calidad</a:t>
            </a:r>
          </a:p>
          <a:p>
            <a:pPr eaLnBrk="1" hangingPunct="1">
              <a:lnSpc>
                <a:spcPct val="90000"/>
              </a:lnSpc>
            </a:pPr>
            <a:r>
              <a:rPr lang="es-ES_tradnl" smtClean="0">
                <a:solidFill>
                  <a:schemeClr val="bg1"/>
                </a:solidFill>
              </a:rPr>
              <a:t>Ingeniero C (-5): a veces es Proyectista</a:t>
            </a:r>
          </a:p>
          <a:p>
            <a:pPr eaLnBrk="1" hangingPunct="1">
              <a:lnSpc>
                <a:spcPct val="90000"/>
              </a:lnSpc>
            </a:pPr>
            <a:r>
              <a:rPr lang="es-ES_tradnl" smtClean="0">
                <a:solidFill>
                  <a:schemeClr val="bg1"/>
                </a:solidFill>
              </a:rPr>
              <a:t>Dibujante o Proyectista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b="1" smtClean="0">
                <a:solidFill>
                  <a:srgbClr val="FFFF66"/>
                </a:solidFill>
              </a:rPr>
              <a:t>Documentos del Proyecto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" sz="2800" smtClean="0">
                <a:solidFill>
                  <a:schemeClr val="bg1"/>
                </a:solidFill>
              </a:rPr>
              <a:t>Criterios de Diseño</a:t>
            </a:r>
          </a:p>
          <a:p>
            <a:pPr eaLnBrk="1" hangingPunct="1">
              <a:lnSpc>
                <a:spcPct val="90000"/>
              </a:lnSpc>
            </a:pPr>
            <a:r>
              <a:rPr lang="es-ES" sz="2800" smtClean="0">
                <a:solidFill>
                  <a:schemeClr val="bg1"/>
                </a:solidFill>
              </a:rPr>
              <a:t>Diagramas de Flujo</a:t>
            </a:r>
          </a:p>
          <a:p>
            <a:pPr eaLnBrk="1" hangingPunct="1">
              <a:lnSpc>
                <a:spcPct val="90000"/>
              </a:lnSpc>
            </a:pPr>
            <a:r>
              <a:rPr lang="es-ES" sz="2800" smtClean="0">
                <a:solidFill>
                  <a:schemeClr val="bg1"/>
                </a:solidFill>
              </a:rPr>
              <a:t>Diagramas de Instrumentación y Cañerías PI&amp;D</a:t>
            </a:r>
          </a:p>
          <a:p>
            <a:pPr eaLnBrk="1" hangingPunct="1">
              <a:lnSpc>
                <a:spcPct val="90000"/>
              </a:lnSpc>
            </a:pPr>
            <a:r>
              <a:rPr lang="es-ES" sz="2800" smtClean="0">
                <a:solidFill>
                  <a:schemeClr val="bg1"/>
                </a:solidFill>
              </a:rPr>
              <a:t>Planos (mecánicos, civiles, arquitectura)</a:t>
            </a:r>
          </a:p>
          <a:p>
            <a:pPr eaLnBrk="1" hangingPunct="1">
              <a:lnSpc>
                <a:spcPct val="90000"/>
              </a:lnSpc>
            </a:pPr>
            <a:r>
              <a:rPr lang="es-ES" sz="2800" smtClean="0">
                <a:solidFill>
                  <a:schemeClr val="bg1"/>
                </a:solidFill>
              </a:rPr>
              <a:t>Diagramas Unilineales Eléctricos</a:t>
            </a:r>
          </a:p>
          <a:p>
            <a:pPr eaLnBrk="1" hangingPunct="1">
              <a:lnSpc>
                <a:spcPct val="90000"/>
              </a:lnSpc>
            </a:pPr>
            <a:r>
              <a:rPr lang="es-ES" sz="2800" smtClean="0">
                <a:solidFill>
                  <a:schemeClr val="bg1"/>
                </a:solidFill>
              </a:rPr>
              <a:t>Especificaciones Técnicas</a:t>
            </a:r>
          </a:p>
          <a:p>
            <a:pPr eaLnBrk="1" hangingPunct="1">
              <a:lnSpc>
                <a:spcPct val="90000"/>
              </a:lnSpc>
            </a:pPr>
            <a:r>
              <a:rPr lang="es-ES" sz="2800" smtClean="0">
                <a:solidFill>
                  <a:schemeClr val="bg1"/>
                </a:solidFill>
              </a:rPr>
              <a:t>Requisiciones</a:t>
            </a:r>
          </a:p>
          <a:p>
            <a:pPr eaLnBrk="1" hangingPunct="1">
              <a:lnSpc>
                <a:spcPct val="90000"/>
              </a:lnSpc>
            </a:pPr>
            <a:r>
              <a:rPr lang="es-ES" sz="2800" smtClean="0">
                <a:solidFill>
                  <a:schemeClr val="bg1"/>
                </a:solidFill>
              </a:rPr>
              <a:t>Cotizaciones</a:t>
            </a:r>
          </a:p>
          <a:p>
            <a:pPr eaLnBrk="1" hangingPunct="1">
              <a:lnSpc>
                <a:spcPct val="90000"/>
              </a:lnSpc>
            </a:pPr>
            <a:r>
              <a:rPr lang="es-ES" sz="2800" smtClean="0">
                <a:solidFill>
                  <a:schemeClr val="bg1"/>
                </a:solidFill>
              </a:rPr>
              <a:t>Ordenes de Compra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>
                <a:solidFill>
                  <a:srgbClr val="FFFF66"/>
                </a:solidFill>
              </a:rPr>
              <a:t>¿ Cómo se maneja el tiempo?</a:t>
            </a:r>
            <a:r>
              <a:rPr lang="es-ES_tradnl" smtClean="0"/>
              <a:t>  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_tradnl" sz="2800" smtClean="0">
                <a:solidFill>
                  <a:schemeClr val="bg1"/>
                </a:solidFill>
              </a:rPr>
              <a:t>Estimación de HH iniciales</a:t>
            </a:r>
          </a:p>
          <a:p>
            <a:pPr eaLnBrk="1" hangingPunct="1"/>
            <a:r>
              <a:rPr lang="es-ES_tradnl" sz="2800" smtClean="0">
                <a:solidFill>
                  <a:schemeClr val="bg1"/>
                </a:solidFill>
              </a:rPr>
              <a:t>Asignación de Tareas en el tiempo</a:t>
            </a:r>
          </a:p>
          <a:p>
            <a:pPr eaLnBrk="1" hangingPunct="1"/>
            <a:r>
              <a:rPr lang="es-ES_tradnl" sz="2800" smtClean="0">
                <a:solidFill>
                  <a:schemeClr val="bg1"/>
                </a:solidFill>
              </a:rPr>
              <a:t>Programación</a:t>
            </a:r>
          </a:p>
          <a:p>
            <a:pPr eaLnBrk="1" hangingPunct="1"/>
            <a:r>
              <a:rPr lang="es-ES_tradnl" sz="2800" smtClean="0">
                <a:solidFill>
                  <a:schemeClr val="bg1"/>
                </a:solidFill>
              </a:rPr>
              <a:t>Control de Proyecto</a:t>
            </a:r>
          </a:p>
          <a:p>
            <a:pPr eaLnBrk="1" hangingPunct="1"/>
            <a:r>
              <a:rPr lang="es-ES_tradnl" sz="2800" smtClean="0">
                <a:solidFill>
                  <a:schemeClr val="bg1"/>
                </a:solidFill>
              </a:rPr>
              <a:t>Hojas de tiempo</a:t>
            </a:r>
          </a:p>
          <a:p>
            <a:pPr eaLnBrk="1" hangingPunct="1"/>
            <a:r>
              <a:rPr lang="es-ES_tradnl" sz="2800" smtClean="0">
                <a:solidFill>
                  <a:schemeClr val="bg1"/>
                </a:solidFill>
              </a:rPr>
              <a:t>Si sobran HH, es ganancia</a:t>
            </a:r>
          </a:p>
          <a:p>
            <a:pPr eaLnBrk="1" hangingPunct="1"/>
            <a:r>
              <a:rPr lang="es-ES_tradnl" sz="2800" smtClean="0">
                <a:solidFill>
                  <a:schemeClr val="bg1"/>
                </a:solidFill>
              </a:rPr>
              <a:t>Si faltan HH, es pérdida</a:t>
            </a:r>
          </a:p>
          <a:p>
            <a:pPr eaLnBrk="1" hangingPunct="1"/>
            <a:r>
              <a:rPr lang="es-ES_tradnl" sz="2800" smtClean="0">
                <a:solidFill>
                  <a:schemeClr val="bg1"/>
                </a:solidFill>
              </a:rPr>
              <a:t>Por qué faltan horas?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572</TotalTime>
  <Words>558</Words>
  <Application>Microsoft Office PowerPoint</Application>
  <PresentationFormat>Presentación en pantalla (4:3)</PresentationFormat>
  <Paragraphs>111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Diseño predeterminado</vt:lpstr>
      <vt:lpstr>La Mecánica del Proyecto de Ingeniería</vt:lpstr>
      <vt:lpstr>Tipos de Proyecto </vt:lpstr>
      <vt:lpstr>Calidades de Proyecto</vt:lpstr>
      <vt:lpstr>Etapas del Proyecto</vt:lpstr>
      <vt:lpstr>Organización del Proyecto:</vt:lpstr>
      <vt:lpstr>Disciplinas de Ingeniería</vt:lpstr>
      <vt:lpstr>Estructura de la Disciplina</vt:lpstr>
      <vt:lpstr>Documentos del Proyecto</vt:lpstr>
      <vt:lpstr>¿ Cómo se maneja el tiempo?  </vt:lpstr>
      <vt:lpstr>¿ Cómo se vigila que el proyecto va OK?</vt:lpstr>
      <vt:lpstr>¿ Cuál es el proceso de Emisión de los Documentos?</vt:lpstr>
      <vt:lpstr>Construcción y Puesta en Marcha.</vt:lpstr>
      <vt:lpstr>¿ Cómo se Termina el Proyecto?</vt:lpstr>
    </vt:vector>
  </TitlesOfParts>
  <Company>Casa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Administración y Gestión de Proyectos</dc:title>
  <dc:creator>Ignacio Badilla</dc:creator>
  <cp:lastModifiedBy>Home</cp:lastModifiedBy>
  <cp:revision>32</cp:revision>
  <dcterms:created xsi:type="dcterms:W3CDTF">2001-07-22T23:48:26Z</dcterms:created>
  <dcterms:modified xsi:type="dcterms:W3CDTF">2012-04-17T16:01:07Z</dcterms:modified>
</cp:coreProperties>
</file>