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15"/>
  </p:handoutMasterIdLst>
  <p:sldIdLst>
    <p:sldId id="256" r:id="rId2"/>
    <p:sldId id="260" r:id="rId3"/>
    <p:sldId id="261" r:id="rId4"/>
    <p:sldId id="262" r:id="rId5"/>
    <p:sldId id="263" r:id="rId6"/>
    <p:sldId id="272" r:id="rId7"/>
    <p:sldId id="273" r:id="rId8"/>
    <p:sldId id="274" r:id="rId9"/>
    <p:sldId id="275" r:id="rId10"/>
    <p:sldId id="257" r:id="rId11"/>
    <p:sldId id="276" r:id="rId12"/>
    <p:sldId id="259" r:id="rId13"/>
    <p:sldId id="258" r:id="rId14"/>
  </p:sldIdLst>
  <p:sldSz cx="9144000" cy="6858000" type="screen4x3"/>
  <p:notesSz cx="6858000" cy="9296400"/>
  <p:defaultTextStyle>
    <a:defPPr>
      <a:defRPr lang="es-ES_tradnl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CCFF99"/>
    <a:srgbClr val="000000"/>
    <a:srgbClr val="66FFFF"/>
    <a:srgbClr val="CCFF66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852" autoAdjust="0"/>
    <p:restoredTop sz="90929"/>
  </p:normalViewPr>
  <p:slideViewPr>
    <p:cSldViewPr snapToGrid="0">
      <p:cViewPr varScale="1">
        <p:scale>
          <a:sx n="71" d="100"/>
          <a:sy n="71" d="100"/>
        </p:scale>
        <p:origin x="-86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050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25603" name="Rectangle 2051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25604" name="Rectangle 2052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25605" name="Rectangle 2053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B8A29D1C-8C35-4393-A41E-1C08104D34FD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1257263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218163-E9FC-44B4-A89E-1494DD02CA3D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6BB002-DF24-42CA-A299-B3986CF7A0E8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4A0A6F8-DB04-409F-8C76-B97A99049FAE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1DBAC2-2CC8-4B90-8603-E05C290239B8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389B9B8-1ADA-44E2-AC07-42A6D6133492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81980A-5C8A-41C4-A485-4338651D752F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56520E4-0828-4B07-87A5-E40CF7258FD3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B877E23-0AE1-4BB8-BD7B-6D05C4C8099D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6D6BABE-3F2D-4442-A9DC-26D923D28CDE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D9DF2C6-2785-401F-9276-0BA4B9D6F59F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CL" noProof="0" smtClean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A9D894-EDCB-4343-B80F-F96AFEECFD92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accent2">
                <a:gamma/>
                <a:shade val="46275"/>
                <a:invGamma/>
              </a:schemeClr>
            </a:gs>
            <a:gs pos="100000">
              <a:schemeClr val="accent2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título del patrón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s-ES_tradnl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5F173076-F2B0-484A-A9C1-E0B27C3F8BAB}" type="slidenum">
              <a:rPr lang="es-ES_tradnl"/>
              <a:pPr>
                <a:defRPr/>
              </a:pPr>
              <a:t>‹Nº›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838200"/>
            <a:ext cx="7772400" cy="1143000"/>
          </a:xfrm>
        </p:spPr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La Mecánica del Proyecto de Ingeniería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Tx/>
              <a:buNone/>
            </a:pPr>
            <a:endParaRPr lang="es-ES_tradnl" dirty="0" smtClean="0"/>
          </a:p>
          <a:p>
            <a:pPr algn="ctr" eaLnBrk="1" hangingPunct="1">
              <a:buFontTx/>
              <a:buNone/>
            </a:pPr>
            <a:r>
              <a:rPr lang="es-ES_tradnl" dirty="0" smtClean="0">
                <a:solidFill>
                  <a:schemeClr val="bg1"/>
                </a:solidFill>
              </a:rPr>
              <a:t>Taller de Proyectos</a:t>
            </a:r>
          </a:p>
          <a:p>
            <a:pPr algn="ctr" eaLnBrk="1" hangingPunct="1">
              <a:buFontTx/>
              <a:buNone/>
            </a:pPr>
            <a:r>
              <a:rPr lang="es-ES_tradnl" dirty="0" smtClean="0">
                <a:solidFill>
                  <a:schemeClr val="bg1"/>
                </a:solidFill>
              </a:rPr>
              <a:t>Ingeniería </a:t>
            </a:r>
            <a:r>
              <a:rPr lang="es-ES_tradnl" smtClean="0">
                <a:solidFill>
                  <a:schemeClr val="bg1"/>
                </a:solidFill>
              </a:rPr>
              <a:t>Civil  Química y en </a:t>
            </a:r>
            <a:r>
              <a:rPr lang="es-ES_tradnl" dirty="0" smtClean="0">
                <a:solidFill>
                  <a:schemeClr val="bg1"/>
                </a:solidFill>
              </a:rPr>
              <a:t>Biotecnología</a:t>
            </a:r>
          </a:p>
          <a:p>
            <a:pPr algn="ctr" eaLnBrk="1" hangingPunct="1">
              <a:buFontTx/>
              <a:buNone/>
            </a:pPr>
            <a:r>
              <a:rPr lang="es-ES_tradnl" dirty="0" smtClean="0">
                <a:solidFill>
                  <a:schemeClr val="bg1"/>
                </a:solidFill>
              </a:rPr>
              <a:t>DIQ- BT </a:t>
            </a:r>
          </a:p>
          <a:p>
            <a:pPr algn="ctr" eaLnBrk="1" hangingPunct="1">
              <a:buFontTx/>
              <a:buNone/>
            </a:pPr>
            <a:r>
              <a:rPr lang="es-ES_tradnl" dirty="0" smtClean="0">
                <a:solidFill>
                  <a:schemeClr val="bg1"/>
                </a:solidFill>
              </a:rPr>
              <a:t>FCFM  U Chile</a:t>
            </a:r>
          </a:p>
          <a:p>
            <a:pPr algn="ctr" eaLnBrk="1" hangingPunct="1">
              <a:buFontTx/>
              <a:buNone/>
            </a:pPr>
            <a:r>
              <a:rPr lang="es-ES_tradnl" dirty="0" smtClean="0">
                <a:solidFill>
                  <a:schemeClr val="bg1"/>
                </a:solidFill>
              </a:rPr>
              <a:t>Cristián Araya Lobos</a:t>
            </a:r>
          </a:p>
          <a:p>
            <a:pPr algn="ctr" eaLnBrk="1" hangingPunct="1">
              <a:buFontTx/>
              <a:buNone/>
            </a:pPr>
            <a:r>
              <a:rPr lang="es-ES_tradnl" dirty="0" smtClean="0">
                <a:solidFill>
                  <a:schemeClr val="bg1"/>
                </a:solidFill>
              </a:rPr>
              <a:t>Otoño 2011</a:t>
            </a:r>
          </a:p>
          <a:p>
            <a:pPr eaLnBrk="1" hangingPunct="1">
              <a:buFontTx/>
              <a:buNone/>
            </a:pPr>
            <a:endParaRPr lang="es-ES_tradnl" dirty="0" smtClean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0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05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0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05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05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0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05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05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05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 autoUpdateAnimBg="0"/>
      <p:bldP spid="2051" grpId="0" build="p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¿ Cómo se vigila que el proyecto va OK?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712788" y="1960563"/>
            <a:ext cx="7772400" cy="41148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El Cliente tiene su propio staff de disciplinas (CONTRAPARTE)</a:t>
            </a:r>
          </a:p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Reuniones de Coordinación y/o de avance (semanales, etc)</a:t>
            </a:r>
          </a:p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Emisión de Informes de Avance y Asignación de Avance según Tareas</a:t>
            </a:r>
          </a:p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Control de avance según Curva S</a:t>
            </a:r>
          </a:p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Aprobación de Avance y Estado de Pago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7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07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07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7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07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4" grpId="0" autoUpdateAnimBg="0"/>
      <p:bldP spid="3075" grpId="0" build="p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¿ Cuál es el proceso de Emisión de los Documentos?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buFontTx/>
              <a:buNone/>
            </a:pPr>
            <a:r>
              <a:rPr lang="es-ES_tradnl" sz="2800" smtClean="0">
                <a:solidFill>
                  <a:schemeClr val="bg1"/>
                </a:solidFill>
              </a:rPr>
              <a:t>   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Revisión A: Docto circula por diversas disciplinas quienes hacen observaciones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Revisión B: Se acogen-descartan obs, y se emite para comentarios del Cliente (o Control de Calidad, en cuyo caso se emite en C para el Cliente)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Revisión 0: Emitido para Construcción o para Informe Final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Revisión 1: Cuando surgen cambios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Construcción y Puesta en Marcha.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Cuidar que la construcción va de acuerdo con lo solicitado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Recibir equipos-materiales OK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Instalar equipos con apoyo de proveedores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Pruebas en vacío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Pruebas con inerte, agua, etc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Término Mecánico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Puesta en Marcha – RAMP UP hasta Régimen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Entrega al Cliente (Premios-Multas)</a:t>
            </a:r>
            <a:endParaRPr lang="es-ES_tradnl" sz="2800" smtClean="0">
              <a:solidFill>
                <a:srgbClr val="FFFF66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¿ Cómo se Termina el Proyecto?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Entrega y Aceptación de Documentos Pactados del Proyecto (Deliverables: planos, criterios, especificaciones, evaluaciones, etc)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Aprobación de Estados de Pago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Emisión y Aprobación de Informe Final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Recepción final del Proyecto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s-ES_tradnl" sz="2800" smtClean="0">
                <a:solidFill>
                  <a:schemeClr val="bg1"/>
                </a:solidFill>
              </a:rPr>
              <a:t>		 (llave en mano- Turn Key)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Aprobación de Pruebas de Rendimiento Devolución de boletas de garantía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“Premios a los No Participantes”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s-ES_tradnl" sz="2800" smtClean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8" grpId="0" autoUpdateAnimBg="0"/>
      <p:bldP spid="4099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Tipos de Proyecto</a:t>
            </a:r>
            <a:r>
              <a:rPr lang="es-ES_tradnl" sz="4000" smtClean="0">
                <a:solidFill>
                  <a:schemeClr val="bg1"/>
                </a:solidFill>
              </a:rPr>
              <a:t> 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1813" y="1530350"/>
            <a:ext cx="7527925" cy="3284538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FontTx/>
              <a:buNone/>
            </a:pPr>
            <a:r>
              <a:rPr lang="es-ES_tradnl" sz="2400" smtClean="0">
                <a:solidFill>
                  <a:schemeClr val="bg1"/>
                </a:solidFill>
              </a:rPr>
              <a:t>Manejo Administrativo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400" smtClean="0">
                <a:solidFill>
                  <a:schemeClr val="bg1"/>
                </a:solidFill>
              </a:rPr>
              <a:t>EPCM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s-ES_tradnl" sz="2000" smtClean="0">
                <a:solidFill>
                  <a:schemeClr val="bg1"/>
                </a:solidFill>
              </a:rPr>
              <a:t>(Engineering/Procurement/Construction/Management)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400" smtClean="0">
                <a:solidFill>
                  <a:schemeClr val="bg1"/>
                </a:solidFill>
              </a:rPr>
              <a:t>EPC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s-ES_tradnl" sz="2000" smtClean="0">
                <a:solidFill>
                  <a:schemeClr val="bg1"/>
                </a:solidFill>
              </a:rPr>
              <a:t>(Engineering/Procurement/Construction)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s-ES_tradnl" sz="2000" smtClean="0">
              <a:solidFill>
                <a:schemeClr val="bg1"/>
              </a:solidFill>
            </a:endParaRP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s-ES_tradnl" sz="2400" smtClean="0">
                <a:solidFill>
                  <a:schemeClr val="bg1"/>
                </a:solidFill>
              </a:rPr>
              <a:t>Manejo de los Costos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400" smtClean="0">
                <a:solidFill>
                  <a:schemeClr val="bg1"/>
                </a:solidFill>
              </a:rPr>
              <a:t>Suma Alzada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400" smtClean="0">
                <a:solidFill>
                  <a:schemeClr val="bg1"/>
                </a:solidFill>
              </a:rPr>
              <a:t>Gastos Reembolsables.</a:t>
            </a:r>
          </a:p>
          <a:p>
            <a:pPr eaLnBrk="1" hangingPunct="1">
              <a:lnSpc>
                <a:spcPct val="90000"/>
              </a:lnSpc>
              <a:buFontTx/>
              <a:buNone/>
            </a:pPr>
            <a:endParaRPr lang="es-ES_tradnl" sz="2400" smtClean="0">
              <a:solidFill>
                <a:schemeClr val="bg1"/>
              </a:solidFill>
            </a:endParaRPr>
          </a:p>
          <a:p>
            <a:pPr eaLnBrk="1" hangingPunct="1">
              <a:lnSpc>
                <a:spcPct val="90000"/>
              </a:lnSpc>
              <a:buFontTx/>
              <a:buNone/>
            </a:pPr>
            <a:r>
              <a:rPr lang="es-ES_tradnl" sz="2400" smtClean="0">
                <a:solidFill>
                  <a:schemeClr val="bg1"/>
                </a:solidFill>
              </a:rPr>
              <a:t>Según se requiera: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400" smtClean="0">
                <a:solidFill>
                  <a:schemeClr val="bg1"/>
                </a:solidFill>
              </a:rPr>
              <a:t>Llave en mano (Planta andando y operando al 100%)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400" smtClean="0">
                <a:solidFill>
                  <a:schemeClr val="bg1"/>
                </a:solidFill>
              </a:rPr>
              <a:t>Hasta donde se defina en acuerdo con el Cliente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304800" y="457200"/>
            <a:ext cx="8229600" cy="1143000"/>
          </a:xfrm>
        </p:spPr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Calidades de Proyecto</a:t>
            </a:r>
            <a:endParaRPr lang="es-ES_tradnl" sz="3200" b="1" baseline="30000" smtClean="0">
              <a:solidFill>
                <a:srgbClr val="FFFF66"/>
              </a:solidFill>
            </a:endParaRP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057400"/>
            <a:ext cx="7772400" cy="4114800"/>
          </a:xfrm>
        </p:spPr>
        <p:txBody>
          <a:bodyPr/>
          <a:lstStyle/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Ingeniería de Prefactibilidad (25-30% precisión)</a:t>
            </a: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Ingeniería de Factibilidad (15-20% precisión)</a:t>
            </a:r>
          </a:p>
          <a:p>
            <a:pPr eaLnBrk="1" hangingPunct="1">
              <a:buFontTx/>
              <a:buNone/>
            </a:pPr>
            <a:r>
              <a:rPr lang="es-ES_tradnl" sz="2800" smtClean="0">
                <a:solidFill>
                  <a:srgbClr val="FF0066"/>
                </a:solidFill>
              </a:rPr>
              <a:t>Su objetivo es EVALUAR SI CONVIENE O NO</a:t>
            </a:r>
          </a:p>
          <a:p>
            <a:pPr eaLnBrk="1" hangingPunct="1"/>
            <a:endParaRPr lang="es-ES_tradnl" sz="2800" smtClean="0">
              <a:solidFill>
                <a:schemeClr val="bg1"/>
              </a:solidFill>
            </a:endParaRP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Ingeniería Básica (10% precisión)</a:t>
            </a: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Ingeniería de Detalles (5% aprox)</a:t>
            </a:r>
          </a:p>
          <a:p>
            <a:pPr eaLnBrk="1" hangingPunct="1">
              <a:buFontTx/>
              <a:buNone/>
            </a:pPr>
            <a:r>
              <a:rPr lang="es-ES_tradnl" sz="2800" smtClean="0">
                <a:solidFill>
                  <a:srgbClr val="FF0066"/>
                </a:solidFill>
              </a:rPr>
              <a:t>Su objetivo es CONCRETAR EL PROYECTO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57200"/>
            <a:ext cx="8153400" cy="1143000"/>
          </a:xfrm>
        </p:spPr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Etapas del Proyecto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73100" y="1530350"/>
            <a:ext cx="7772400" cy="41148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Licitación e Invitación a Empresas de Ingeniería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Preparación y Presentación de Propuestas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Asignación a Mejor Oferta Técnico Económica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Inicio (Kick-Off) / Boletas de Garantía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Organización (física-administrativa-técnica)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Informes de Avance de Ingeniería-Estados de Pago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Estudios HAZOP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Informe Final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Construcción-Comisionamiento-Puesta en Marcha</a:t>
            </a:r>
          </a:p>
          <a:p>
            <a:pPr eaLnBrk="1" hangingPunct="1">
              <a:lnSpc>
                <a:spcPct val="90000"/>
              </a:lnSpc>
            </a:pPr>
            <a:r>
              <a:rPr lang="es-ES_tradnl" sz="2800" smtClean="0">
                <a:solidFill>
                  <a:schemeClr val="bg1"/>
                </a:solidFill>
              </a:rPr>
              <a:t>Pruebas de Rendimiento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Organización del Proyecto: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Tx/>
              <a:buNone/>
            </a:pPr>
            <a:r>
              <a:rPr lang="es-ES_tradnl" sz="2800" smtClean="0">
                <a:solidFill>
                  <a:schemeClr val="bg1"/>
                </a:solidFill>
              </a:rPr>
              <a:t>Gerencia de Proyecto (Administrativo/técnico/económico)</a:t>
            </a:r>
          </a:p>
          <a:p>
            <a:pPr eaLnBrk="1" hangingPunct="1">
              <a:buFontTx/>
              <a:buNone/>
            </a:pPr>
            <a:r>
              <a:rPr lang="es-ES_tradnl" sz="2800" smtClean="0">
                <a:solidFill>
                  <a:schemeClr val="bg1"/>
                </a:solidFill>
              </a:rPr>
              <a:t>Gerencia de Ingeniería</a:t>
            </a:r>
          </a:p>
          <a:p>
            <a:pPr eaLnBrk="1" hangingPunct="1">
              <a:buFontTx/>
              <a:buNone/>
            </a:pPr>
            <a:r>
              <a:rPr lang="es-ES_tradnl" sz="2800" smtClean="0">
                <a:solidFill>
                  <a:schemeClr val="bg1"/>
                </a:solidFill>
              </a:rPr>
              <a:t>Disciplinas de Ingeniería</a:t>
            </a:r>
          </a:p>
          <a:p>
            <a:pPr eaLnBrk="1" hangingPunct="1">
              <a:buFontTx/>
              <a:buNone/>
            </a:pPr>
            <a:r>
              <a:rPr lang="es-ES_tradnl" sz="2800" smtClean="0">
                <a:solidFill>
                  <a:schemeClr val="bg1"/>
                </a:solidFill>
              </a:rPr>
              <a:t>Control de Proyecto</a:t>
            </a:r>
          </a:p>
          <a:p>
            <a:pPr eaLnBrk="1" hangingPunct="1">
              <a:buFontTx/>
              <a:buNone/>
            </a:pPr>
            <a:r>
              <a:rPr lang="es-ES_tradnl" sz="2800" smtClean="0">
                <a:solidFill>
                  <a:schemeClr val="bg1"/>
                </a:solidFill>
              </a:rPr>
              <a:t>Constructibilidad/Seguridad/Riesgos/Normas/etc</a:t>
            </a:r>
          </a:p>
          <a:p>
            <a:pPr eaLnBrk="1" hangingPunct="1">
              <a:buFontTx/>
              <a:buNone/>
            </a:pPr>
            <a:r>
              <a:rPr lang="es-ES_tradnl" sz="2800" smtClean="0">
                <a:solidFill>
                  <a:schemeClr val="bg1"/>
                </a:solidFill>
              </a:rPr>
              <a:t>Apoyo CAD (3D)</a:t>
            </a:r>
          </a:p>
          <a:p>
            <a:pPr eaLnBrk="1" hangingPunct="1">
              <a:buFontTx/>
              <a:buNone/>
            </a:pPr>
            <a:r>
              <a:rPr lang="es-ES_tradnl" sz="2800" smtClean="0">
                <a:solidFill>
                  <a:schemeClr val="bg1"/>
                </a:solidFill>
              </a:rPr>
              <a:t>Soporte Computacional</a:t>
            </a:r>
          </a:p>
        </p:txBody>
      </p:sp>
      <p:sp>
        <p:nvSpPr>
          <p:cNvPr id="6148" name="Text Box 4"/>
          <p:cNvSpPr txBox="1">
            <a:spLocks noChangeArrowheads="1"/>
          </p:cNvSpPr>
          <p:nvPr/>
        </p:nvSpPr>
        <p:spPr bwMode="auto">
          <a:xfrm>
            <a:off x="4545013" y="2570163"/>
            <a:ext cx="184150" cy="76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endParaRPr lang="es-ES" sz="4400" b="1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Disciplinas de Ingeniería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s-ES_tradnl" smtClean="0">
                <a:solidFill>
                  <a:schemeClr val="bg1"/>
                </a:solidFill>
              </a:rPr>
              <a:t>Procesos</a:t>
            </a:r>
          </a:p>
          <a:p>
            <a:pPr eaLnBrk="1" hangingPunct="1"/>
            <a:r>
              <a:rPr lang="es-ES_tradnl" smtClean="0">
                <a:solidFill>
                  <a:schemeClr val="bg1"/>
                </a:solidFill>
              </a:rPr>
              <a:t>Mecánica</a:t>
            </a:r>
          </a:p>
          <a:p>
            <a:pPr eaLnBrk="1" hangingPunct="1"/>
            <a:r>
              <a:rPr lang="es-ES_tradnl" smtClean="0">
                <a:solidFill>
                  <a:schemeClr val="bg1"/>
                </a:solidFill>
              </a:rPr>
              <a:t>Cañerías</a:t>
            </a:r>
          </a:p>
          <a:p>
            <a:pPr eaLnBrk="1" hangingPunct="1"/>
            <a:r>
              <a:rPr lang="es-ES_tradnl" smtClean="0">
                <a:solidFill>
                  <a:schemeClr val="bg1"/>
                </a:solidFill>
              </a:rPr>
              <a:t>Civil</a:t>
            </a:r>
          </a:p>
          <a:p>
            <a:pPr eaLnBrk="1" hangingPunct="1"/>
            <a:r>
              <a:rPr lang="es-ES_tradnl" smtClean="0">
                <a:solidFill>
                  <a:schemeClr val="bg1"/>
                </a:solidFill>
              </a:rPr>
              <a:t>Eléctrica</a:t>
            </a:r>
          </a:p>
          <a:p>
            <a:pPr eaLnBrk="1" hangingPunct="1"/>
            <a:r>
              <a:rPr lang="es-ES_tradnl" smtClean="0">
                <a:solidFill>
                  <a:schemeClr val="bg1"/>
                </a:solidFill>
              </a:rPr>
              <a:t>Instrumentación</a:t>
            </a:r>
          </a:p>
          <a:p>
            <a:pPr eaLnBrk="1" hangingPunct="1"/>
            <a:r>
              <a:rPr lang="es-ES_tradnl" smtClean="0">
                <a:solidFill>
                  <a:schemeClr val="bg1"/>
                </a:solidFill>
              </a:rPr>
              <a:t>Construcción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Estructura de la Disciplina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Jefe de Disciplina (+15): Define proceso, materiales, calidades, control administrativo</a:t>
            </a:r>
          </a:p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Ingeniero A (10): hace balances de masa, genera planos, revisa documentos</a:t>
            </a:r>
          </a:p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Ingeniero B (5-10): detalles, interferencias, control de calidad</a:t>
            </a:r>
          </a:p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Ingeniero C (-5): a veces es Proyectista</a:t>
            </a:r>
          </a:p>
          <a:p>
            <a:pPr eaLnBrk="1" hangingPunct="1">
              <a:lnSpc>
                <a:spcPct val="90000"/>
              </a:lnSpc>
            </a:pPr>
            <a:r>
              <a:rPr lang="es-ES_tradnl" smtClean="0">
                <a:solidFill>
                  <a:schemeClr val="bg1"/>
                </a:solidFill>
              </a:rPr>
              <a:t>Dibujante o Proyectista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b="1" smtClean="0">
                <a:solidFill>
                  <a:srgbClr val="FFFF66"/>
                </a:solidFill>
              </a:rPr>
              <a:t>Documentos del Proyecto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s-ES" sz="2800" smtClean="0">
                <a:solidFill>
                  <a:schemeClr val="bg1"/>
                </a:solidFill>
              </a:rPr>
              <a:t>Criterios de Diseño</a:t>
            </a:r>
          </a:p>
          <a:p>
            <a:pPr eaLnBrk="1" hangingPunct="1">
              <a:lnSpc>
                <a:spcPct val="90000"/>
              </a:lnSpc>
            </a:pPr>
            <a:r>
              <a:rPr lang="es-ES" sz="2800" smtClean="0">
                <a:solidFill>
                  <a:schemeClr val="bg1"/>
                </a:solidFill>
              </a:rPr>
              <a:t>Diagramas de Flujo</a:t>
            </a:r>
          </a:p>
          <a:p>
            <a:pPr eaLnBrk="1" hangingPunct="1">
              <a:lnSpc>
                <a:spcPct val="90000"/>
              </a:lnSpc>
            </a:pPr>
            <a:r>
              <a:rPr lang="es-ES" sz="2800" smtClean="0">
                <a:solidFill>
                  <a:schemeClr val="bg1"/>
                </a:solidFill>
              </a:rPr>
              <a:t>Diagramas de Instrumentación y Cañerías PI&amp;D</a:t>
            </a:r>
          </a:p>
          <a:p>
            <a:pPr eaLnBrk="1" hangingPunct="1">
              <a:lnSpc>
                <a:spcPct val="90000"/>
              </a:lnSpc>
            </a:pPr>
            <a:r>
              <a:rPr lang="es-ES" sz="2800" smtClean="0">
                <a:solidFill>
                  <a:schemeClr val="bg1"/>
                </a:solidFill>
              </a:rPr>
              <a:t>Planos (mecánicos, civiles, arquitectura)</a:t>
            </a:r>
          </a:p>
          <a:p>
            <a:pPr eaLnBrk="1" hangingPunct="1">
              <a:lnSpc>
                <a:spcPct val="90000"/>
              </a:lnSpc>
            </a:pPr>
            <a:r>
              <a:rPr lang="es-ES" sz="2800" smtClean="0">
                <a:solidFill>
                  <a:schemeClr val="bg1"/>
                </a:solidFill>
              </a:rPr>
              <a:t>Diagramas Unilineales Eléctricos</a:t>
            </a:r>
          </a:p>
          <a:p>
            <a:pPr eaLnBrk="1" hangingPunct="1">
              <a:lnSpc>
                <a:spcPct val="90000"/>
              </a:lnSpc>
            </a:pPr>
            <a:r>
              <a:rPr lang="es-ES" sz="2800" smtClean="0">
                <a:solidFill>
                  <a:schemeClr val="bg1"/>
                </a:solidFill>
              </a:rPr>
              <a:t>Especificaciones Técnicas</a:t>
            </a:r>
          </a:p>
          <a:p>
            <a:pPr eaLnBrk="1" hangingPunct="1">
              <a:lnSpc>
                <a:spcPct val="90000"/>
              </a:lnSpc>
            </a:pPr>
            <a:r>
              <a:rPr lang="es-ES" sz="2800" smtClean="0">
                <a:solidFill>
                  <a:schemeClr val="bg1"/>
                </a:solidFill>
              </a:rPr>
              <a:t>Requisiciones</a:t>
            </a:r>
          </a:p>
          <a:p>
            <a:pPr eaLnBrk="1" hangingPunct="1">
              <a:lnSpc>
                <a:spcPct val="90000"/>
              </a:lnSpc>
            </a:pPr>
            <a:r>
              <a:rPr lang="es-ES" sz="2800" smtClean="0">
                <a:solidFill>
                  <a:schemeClr val="bg1"/>
                </a:solidFill>
              </a:rPr>
              <a:t>Cotizaciones</a:t>
            </a:r>
          </a:p>
          <a:p>
            <a:pPr eaLnBrk="1" hangingPunct="1">
              <a:lnSpc>
                <a:spcPct val="90000"/>
              </a:lnSpc>
            </a:pPr>
            <a:r>
              <a:rPr lang="es-ES" sz="2800" smtClean="0">
                <a:solidFill>
                  <a:schemeClr val="bg1"/>
                </a:solidFill>
              </a:rPr>
              <a:t>Ordenes de Compra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s-ES_tradnl" smtClean="0">
                <a:solidFill>
                  <a:srgbClr val="FFFF66"/>
                </a:solidFill>
              </a:rPr>
              <a:t>¿ Cómo se maneja el tiempo?</a:t>
            </a:r>
            <a:r>
              <a:rPr lang="es-ES_tradnl" smtClean="0"/>
              <a:t>  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Estimación de HH iniciales</a:t>
            </a: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Asignación de Tareas en el tiempo</a:t>
            </a: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Programación</a:t>
            </a: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Control de Proyecto</a:t>
            </a: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Hojas de tiempo</a:t>
            </a: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Si sobran HH, es ganancia</a:t>
            </a: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Si faltan HH, es pérdida</a:t>
            </a:r>
          </a:p>
          <a:p>
            <a:pPr eaLnBrk="1" hangingPunct="1"/>
            <a:r>
              <a:rPr lang="es-ES_tradnl" sz="2800" smtClean="0">
                <a:solidFill>
                  <a:schemeClr val="bg1"/>
                </a:solidFill>
              </a:rPr>
              <a:t>Por qué faltan horas?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iseño predeterminado">
  <a:themeElements>
    <a:clrScheme name="Diseño predeterminado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572</TotalTime>
  <Words>558</Words>
  <Application>Microsoft Office PowerPoint</Application>
  <PresentationFormat>Presentación en pantalla (4:3)</PresentationFormat>
  <Paragraphs>111</Paragraphs>
  <Slides>13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13</vt:i4>
      </vt:variant>
    </vt:vector>
  </HeadingPairs>
  <TitlesOfParts>
    <vt:vector size="14" baseType="lpstr">
      <vt:lpstr>Diseño predeterminado</vt:lpstr>
      <vt:lpstr>La Mecánica del Proyecto de Ingeniería</vt:lpstr>
      <vt:lpstr>Tipos de Proyecto </vt:lpstr>
      <vt:lpstr>Calidades de Proyecto</vt:lpstr>
      <vt:lpstr>Etapas del Proyecto</vt:lpstr>
      <vt:lpstr>Organización del Proyecto:</vt:lpstr>
      <vt:lpstr>Disciplinas de Ingeniería</vt:lpstr>
      <vt:lpstr>Estructura de la Disciplina</vt:lpstr>
      <vt:lpstr>Documentos del Proyecto</vt:lpstr>
      <vt:lpstr>¿ Cómo se maneja el tiempo?  </vt:lpstr>
      <vt:lpstr>¿ Cómo se vigila que el proyecto va OK?</vt:lpstr>
      <vt:lpstr>¿ Cuál es el proceso de Emisión de los Documentos?</vt:lpstr>
      <vt:lpstr>Construcción y Puesta en Marcha.</vt:lpstr>
      <vt:lpstr>¿ Cómo se Termina el Proyecto?</vt:lpstr>
    </vt:vector>
  </TitlesOfParts>
  <Company>Casa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Administración y Gestión de Proyectos</dc:title>
  <dc:creator>Ignacio Badilla</dc:creator>
  <cp:lastModifiedBy>Home</cp:lastModifiedBy>
  <cp:revision>32</cp:revision>
  <dcterms:created xsi:type="dcterms:W3CDTF">2001-07-22T23:48:26Z</dcterms:created>
  <dcterms:modified xsi:type="dcterms:W3CDTF">2012-04-17T16:01:07Z</dcterms:modified>
</cp:coreProperties>
</file>

<file path=docProps/thumbnail.jpeg>
</file>