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94" r:id="rId3"/>
    <p:sldId id="269" r:id="rId4"/>
    <p:sldId id="297" r:id="rId5"/>
    <p:sldId id="296" r:id="rId6"/>
    <p:sldId id="298" r:id="rId7"/>
    <p:sldId id="272" r:id="rId8"/>
    <p:sldId id="273" r:id="rId9"/>
    <p:sldId id="274" r:id="rId10"/>
    <p:sldId id="276" r:id="rId11"/>
    <p:sldId id="277" r:id="rId12"/>
    <p:sldId id="278" r:id="rId13"/>
    <p:sldId id="280" r:id="rId14"/>
    <p:sldId id="281" r:id="rId15"/>
    <p:sldId id="282" r:id="rId16"/>
    <p:sldId id="283" r:id="rId17"/>
    <p:sldId id="287" r:id="rId18"/>
    <p:sldId id="291" r:id="rId19"/>
    <p:sldId id="292" r:id="rId20"/>
    <p:sldId id="258" r:id="rId21"/>
    <p:sldId id="261" r:id="rId22"/>
    <p:sldId id="262" r:id="rId23"/>
    <p:sldId id="268" r:id="rId24"/>
    <p:sldId id="295" r:id="rId25"/>
    <p:sldId id="264" r:id="rId26"/>
    <p:sldId id="293" r:id="rId2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87" autoAdjust="0"/>
  </p:normalViewPr>
  <p:slideViewPr>
    <p:cSldViewPr>
      <p:cViewPr>
        <p:scale>
          <a:sx n="80" d="100"/>
          <a:sy n="80" d="100"/>
        </p:scale>
        <p:origin x="-69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EAE2ED-2602-495C-9CB4-2F88493BABA5}" type="doc">
      <dgm:prSet loTypeId="urn:microsoft.com/office/officeart/2005/8/layout/cycle2" loCatId="cycle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AF8BF7FC-ABF7-4D11-8B27-03B46B7466AB}">
      <dgm:prSet phldrT="[Text]"/>
      <dgm:spPr/>
      <dgm:t>
        <a:bodyPr/>
        <a:lstStyle/>
        <a:p>
          <a:r>
            <a:rPr lang="es-ES" dirty="0" smtClean="0"/>
            <a:t>País A</a:t>
          </a:r>
          <a:endParaRPr lang="es-ES" dirty="0"/>
        </a:p>
      </dgm:t>
    </dgm:pt>
    <dgm:pt modelId="{32BF3AD7-00E6-4C8B-8DB7-66F1E2160151}" type="parTrans" cxnId="{4A43C488-34E0-4F88-8EE1-977ABC4F2E8F}">
      <dgm:prSet/>
      <dgm:spPr/>
      <dgm:t>
        <a:bodyPr/>
        <a:lstStyle/>
        <a:p>
          <a:endParaRPr lang="es-ES"/>
        </a:p>
      </dgm:t>
    </dgm:pt>
    <dgm:pt modelId="{D379495B-9FA3-411C-9619-E4A21ED25379}" type="sibTrans" cxnId="{4A43C488-34E0-4F88-8EE1-977ABC4F2E8F}">
      <dgm:prSet/>
      <dgm:spPr/>
      <dgm:t>
        <a:bodyPr/>
        <a:lstStyle/>
        <a:p>
          <a:endParaRPr lang="es-ES"/>
        </a:p>
      </dgm:t>
    </dgm:pt>
    <dgm:pt modelId="{93CFBE9A-67A0-4101-9B65-CAF0C091A3DA}">
      <dgm:prSet phldrT="[Text]"/>
      <dgm:spPr/>
      <dgm:t>
        <a:bodyPr/>
        <a:lstStyle/>
        <a:p>
          <a:r>
            <a:rPr lang="es-ES" dirty="0" smtClean="0"/>
            <a:t>País B</a:t>
          </a:r>
          <a:endParaRPr lang="es-ES" dirty="0"/>
        </a:p>
      </dgm:t>
    </dgm:pt>
    <dgm:pt modelId="{95D2EFBA-9F42-4119-8C77-8A1905970FB7}" type="parTrans" cxnId="{080E1DA4-5D79-43F2-ADCD-B1CE65E5EE42}">
      <dgm:prSet/>
      <dgm:spPr/>
      <dgm:t>
        <a:bodyPr/>
        <a:lstStyle/>
        <a:p>
          <a:endParaRPr lang="es-ES"/>
        </a:p>
      </dgm:t>
    </dgm:pt>
    <dgm:pt modelId="{40589484-9208-4635-B188-8FAF4ACA1661}" type="sibTrans" cxnId="{080E1DA4-5D79-43F2-ADCD-B1CE65E5EE42}">
      <dgm:prSet/>
      <dgm:spPr/>
      <dgm:t>
        <a:bodyPr/>
        <a:lstStyle/>
        <a:p>
          <a:endParaRPr lang="es-ES"/>
        </a:p>
      </dgm:t>
    </dgm:pt>
    <dgm:pt modelId="{4D6973F1-6571-4650-9273-0798D2AF9675}">
      <dgm:prSet phldrT="[Text]"/>
      <dgm:spPr/>
      <dgm:t>
        <a:bodyPr/>
        <a:lstStyle/>
        <a:p>
          <a:r>
            <a:rPr lang="es-ES" dirty="0" smtClean="0"/>
            <a:t>País C</a:t>
          </a:r>
          <a:endParaRPr lang="es-ES" dirty="0"/>
        </a:p>
      </dgm:t>
    </dgm:pt>
    <dgm:pt modelId="{C0A5B8BD-9986-42A8-98F8-64BB9550D8A2}" type="parTrans" cxnId="{17F46DBC-D3E8-4D07-B9B5-52BE237D9CB9}">
      <dgm:prSet/>
      <dgm:spPr/>
      <dgm:t>
        <a:bodyPr/>
        <a:lstStyle/>
        <a:p>
          <a:endParaRPr lang="es-ES"/>
        </a:p>
      </dgm:t>
    </dgm:pt>
    <dgm:pt modelId="{E15621EF-3670-4FCC-BF8C-3FD144019709}" type="sibTrans" cxnId="{17F46DBC-D3E8-4D07-B9B5-52BE237D9CB9}">
      <dgm:prSet/>
      <dgm:spPr/>
      <dgm:t>
        <a:bodyPr/>
        <a:lstStyle/>
        <a:p>
          <a:endParaRPr lang="es-ES"/>
        </a:p>
      </dgm:t>
    </dgm:pt>
    <dgm:pt modelId="{728A330D-D2D3-4BC3-B030-F7BB735F8508}" type="pres">
      <dgm:prSet presAssocID="{4CEAE2ED-2602-495C-9CB4-2F88493BABA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2643679-E022-4C86-960D-8ABF9906CAC6}" type="pres">
      <dgm:prSet presAssocID="{AF8BF7FC-ABF7-4D11-8B27-03B46B7466A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B07030-A504-4DB7-BD72-022E2116A670}" type="pres">
      <dgm:prSet presAssocID="{D379495B-9FA3-411C-9619-E4A21ED25379}" presName="sibTrans" presStyleLbl="sibTrans2D1" presStyleIdx="0" presStyleCnt="3" custScaleX="182137"/>
      <dgm:spPr>
        <a:prstGeom prst="leftRightArrow">
          <a:avLst/>
        </a:prstGeom>
      </dgm:spPr>
      <dgm:t>
        <a:bodyPr/>
        <a:lstStyle/>
        <a:p>
          <a:endParaRPr lang="es-ES"/>
        </a:p>
      </dgm:t>
    </dgm:pt>
    <dgm:pt modelId="{7456C7ED-9355-4816-B30F-6BEE5BDBA3CE}" type="pres">
      <dgm:prSet presAssocID="{D379495B-9FA3-411C-9619-E4A21ED25379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EFFAE46D-E83A-4276-9C04-31013A05B9D9}" type="pres">
      <dgm:prSet presAssocID="{93CFBE9A-67A0-4101-9B65-CAF0C091A3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A5235A-8EA5-400A-9EBA-C1872E075E52}" type="pres">
      <dgm:prSet presAssocID="{40589484-9208-4635-B188-8FAF4ACA1661}" presName="sibTrans" presStyleLbl="sibTrans2D1" presStyleIdx="1" presStyleCnt="3" custScaleX="200748"/>
      <dgm:spPr>
        <a:prstGeom prst="leftRightArrow">
          <a:avLst/>
        </a:prstGeom>
      </dgm:spPr>
      <dgm:t>
        <a:bodyPr/>
        <a:lstStyle/>
        <a:p>
          <a:endParaRPr lang="es-ES"/>
        </a:p>
      </dgm:t>
    </dgm:pt>
    <dgm:pt modelId="{AEA0CDCA-1685-4708-9B06-23E0B84EC1D0}" type="pres">
      <dgm:prSet presAssocID="{40589484-9208-4635-B188-8FAF4ACA1661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A84F8CBB-0955-4F56-91A8-2D7C5BC8FE43}" type="pres">
      <dgm:prSet presAssocID="{4D6973F1-6571-4650-9273-0798D2AF967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381627-88C5-40B7-9AD6-71501873BD42}" type="pres">
      <dgm:prSet presAssocID="{E15621EF-3670-4FCC-BF8C-3FD144019709}" presName="sibTrans" presStyleLbl="sibTrans2D1" presStyleIdx="2" presStyleCnt="3" custScaleX="189419"/>
      <dgm:spPr>
        <a:prstGeom prst="leftRightArrow">
          <a:avLst/>
        </a:prstGeom>
      </dgm:spPr>
      <dgm:t>
        <a:bodyPr/>
        <a:lstStyle/>
        <a:p>
          <a:endParaRPr lang="es-ES"/>
        </a:p>
      </dgm:t>
    </dgm:pt>
    <dgm:pt modelId="{6B468D23-3634-4EF3-8F35-3E579C6DF08E}" type="pres">
      <dgm:prSet presAssocID="{E15621EF-3670-4FCC-BF8C-3FD144019709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6094E174-3D97-467A-8A81-022377FD276D}" type="presOf" srcId="{E15621EF-3670-4FCC-BF8C-3FD144019709}" destId="{5F381627-88C5-40B7-9AD6-71501873BD42}" srcOrd="0" destOrd="0" presId="urn:microsoft.com/office/officeart/2005/8/layout/cycle2"/>
    <dgm:cxn modelId="{59D4C73C-4754-41FB-B8B2-3D0DEAB3CF3C}" type="presOf" srcId="{AF8BF7FC-ABF7-4D11-8B27-03B46B7466AB}" destId="{42643679-E022-4C86-960D-8ABF9906CAC6}" srcOrd="0" destOrd="0" presId="urn:microsoft.com/office/officeart/2005/8/layout/cycle2"/>
    <dgm:cxn modelId="{760BAA00-3C7D-4D08-A922-5B14E4D5657C}" type="presOf" srcId="{E15621EF-3670-4FCC-BF8C-3FD144019709}" destId="{6B468D23-3634-4EF3-8F35-3E579C6DF08E}" srcOrd="1" destOrd="0" presId="urn:microsoft.com/office/officeart/2005/8/layout/cycle2"/>
    <dgm:cxn modelId="{A6AD6F5C-1824-43E9-B08B-DCBF3152DAEA}" type="presOf" srcId="{40589484-9208-4635-B188-8FAF4ACA1661}" destId="{AEA0CDCA-1685-4708-9B06-23E0B84EC1D0}" srcOrd="1" destOrd="0" presId="urn:microsoft.com/office/officeart/2005/8/layout/cycle2"/>
    <dgm:cxn modelId="{5FFEDB3D-132D-4911-9FC0-76FAA2D0E514}" type="presOf" srcId="{D379495B-9FA3-411C-9619-E4A21ED25379}" destId="{83B07030-A504-4DB7-BD72-022E2116A670}" srcOrd="0" destOrd="0" presId="urn:microsoft.com/office/officeart/2005/8/layout/cycle2"/>
    <dgm:cxn modelId="{E31645D5-D6E2-4107-B8CC-446D9DB50EBD}" type="presOf" srcId="{4D6973F1-6571-4650-9273-0798D2AF9675}" destId="{A84F8CBB-0955-4F56-91A8-2D7C5BC8FE43}" srcOrd="0" destOrd="0" presId="urn:microsoft.com/office/officeart/2005/8/layout/cycle2"/>
    <dgm:cxn modelId="{4A43C488-34E0-4F88-8EE1-977ABC4F2E8F}" srcId="{4CEAE2ED-2602-495C-9CB4-2F88493BABA5}" destId="{AF8BF7FC-ABF7-4D11-8B27-03B46B7466AB}" srcOrd="0" destOrd="0" parTransId="{32BF3AD7-00E6-4C8B-8DB7-66F1E2160151}" sibTransId="{D379495B-9FA3-411C-9619-E4A21ED25379}"/>
    <dgm:cxn modelId="{8242CB28-2127-476F-A4BE-B23326E79915}" type="presOf" srcId="{93CFBE9A-67A0-4101-9B65-CAF0C091A3DA}" destId="{EFFAE46D-E83A-4276-9C04-31013A05B9D9}" srcOrd="0" destOrd="0" presId="urn:microsoft.com/office/officeart/2005/8/layout/cycle2"/>
    <dgm:cxn modelId="{080E1DA4-5D79-43F2-ADCD-B1CE65E5EE42}" srcId="{4CEAE2ED-2602-495C-9CB4-2F88493BABA5}" destId="{93CFBE9A-67A0-4101-9B65-CAF0C091A3DA}" srcOrd="1" destOrd="0" parTransId="{95D2EFBA-9F42-4119-8C77-8A1905970FB7}" sibTransId="{40589484-9208-4635-B188-8FAF4ACA1661}"/>
    <dgm:cxn modelId="{9A482546-211A-4794-94F8-3898946E67A2}" type="presOf" srcId="{40589484-9208-4635-B188-8FAF4ACA1661}" destId="{25A5235A-8EA5-400A-9EBA-C1872E075E52}" srcOrd="0" destOrd="0" presId="urn:microsoft.com/office/officeart/2005/8/layout/cycle2"/>
    <dgm:cxn modelId="{17F46DBC-D3E8-4D07-B9B5-52BE237D9CB9}" srcId="{4CEAE2ED-2602-495C-9CB4-2F88493BABA5}" destId="{4D6973F1-6571-4650-9273-0798D2AF9675}" srcOrd="2" destOrd="0" parTransId="{C0A5B8BD-9986-42A8-98F8-64BB9550D8A2}" sibTransId="{E15621EF-3670-4FCC-BF8C-3FD144019709}"/>
    <dgm:cxn modelId="{706437BB-9DE1-4C12-AB00-9538229F5EAC}" type="presOf" srcId="{4CEAE2ED-2602-495C-9CB4-2F88493BABA5}" destId="{728A330D-D2D3-4BC3-B030-F7BB735F8508}" srcOrd="0" destOrd="0" presId="urn:microsoft.com/office/officeart/2005/8/layout/cycle2"/>
    <dgm:cxn modelId="{F3ABE9D8-82E5-48D1-AC58-01E84391E467}" type="presOf" srcId="{D379495B-9FA3-411C-9619-E4A21ED25379}" destId="{7456C7ED-9355-4816-B30F-6BEE5BDBA3CE}" srcOrd="1" destOrd="0" presId="urn:microsoft.com/office/officeart/2005/8/layout/cycle2"/>
    <dgm:cxn modelId="{1025CD25-1127-4D23-958E-C59E5265B2A9}" type="presParOf" srcId="{728A330D-D2D3-4BC3-B030-F7BB735F8508}" destId="{42643679-E022-4C86-960D-8ABF9906CAC6}" srcOrd="0" destOrd="0" presId="urn:microsoft.com/office/officeart/2005/8/layout/cycle2"/>
    <dgm:cxn modelId="{8EFC2E76-6883-4FCF-88F4-287B35A6AAC4}" type="presParOf" srcId="{728A330D-D2D3-4BC3-B030-F7BB735F8508}" destId="{83B07030-A504-4DB7-BD72-022E2116A670}" srcOrd="1" destOrd="0" presId="urn:microsoft.com/office/officeart/2005/8/layout/cycle2"/>
    <dgm:cxn modelId="{4AEFDE48-6962-43CE-9CEF-3F2CE9AE1E1E}" type="presParOf" srcId="{83B07030-A504-4DB7-BD72-022E2116A670}" destId="{7456C7ED-9355-4816-B30F-6BEE5BDBA3CE}" srcOrd="0" destOrd="0" presId="urn:microsoft.com/office/officeart/2005/8/layout/cycle2"/>
    <dgm:cxn modelId="{F1DDD662-11EE-4965-8EA6-BEE18E4038E0}" type="presParOf" srcId="{728A330D-D2D3-4BC3-B030-F7BB735F8508}" destId="{EFFAE46D-E83A-4276-9C04-31013A05B9D9}" srcOrd="2" destOrd="0" presId="urn:microsoft.com/office/officeart/2005/8/layout/cycle2"/>
    <dgm:cxn modelId="{94DFB560-6252-49D6-89D0-FA05246B39DC}" type="presParOf" srcId="{728A330D-D2D3-4BC3-B030-F7BB735F8508}" destId="{25A5235A-8EA5-400A-9EBA-C1872E075E52}" srcOrd="3" destOrd="0" presId="urn:microsoft.com/office/officeart/2005/8/layout/cycle2"/>
    <dgm:cxn modelId="{3FD0F18D-CB23-4978-AA78-A249A7402D74}" type="presParOf" srcId="{25A5235A-8EA5-400A-9EBA-C1872E075E52}" destId="{AEA0CDCA-1685-4708-9B06-23E0B84EC1D0}" srcOrd="0" destOrd="0" presId="urn:microsoft.com/office/officeart/2005/8/layout/cycle2"/>
    <dgm:cxn modelId="{1AD6576F-4604-4DFE-9BD3-6A5F12CB5BED}" type="presParOf" srcId="{728A330D-D2D3-4BC3-B030-F7BB735F8508}" destId="{A84F8CBB-0955-4F56-91A8-2D7C5BC8FE43}" srcOrd="4" destOrd="0" presId="urn:microsoft.com/office/officeart/2005/8/layout/cycle2"/>
    <dgm:cxn modelId="{AC469310-6459-4580-BFDB-529DE72142F6}" type="presParOf" srcId="{728A330D-D2D3-4BC3-B030-F7BB735F8508}" destId="{5F381627-88C5-40B7-9AD6-71501873BD42}" srcOrd="5" destOrd="0" presId="urn:microsoft.com/office/officeart/2005/8/layout/cycle2"/>
    <dgm:cxn modelId="{F4A4FAF9-7B18-48F1-973C-0F66D5644DFD}" type="presParOf" srcId="{5F381627-88C5-40B7-9AD6-71501873BD42}" destId="{6B468D23-3634-4EF3-8F35-3E579C6DF08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643679-E022-4C86-960D-8ABF9906CAC6}">
      <dsp:nvSpPr>
        <dsp:cNvPr id="0" name=""/>
        <dsp:cNvSpPr/>
      </dsp:nvSpPr>
      <dsp:spPr>
        <a:xfrm>
          <a:off x="1212763" y="570521"/>
          <a:ext cx="1613073" cy="161307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País A</a:t>
          </a:r>
          <a:endParaRPr lang="es-ES" sz="3700" kern="1200" dirty="0"/>
        </a:p>
      </dsp:txBody>
      <dsp:txXfrm>
        <a:off x="1212763" y="570521"/>
        <a:ext cx="1613073" cy="1613073"/>
      </dsp:txXfrm>
    </dsp:sp>
    <dsp:sp modelId="{83B07030-A504-4DB7-BD72-022E2116A670}">
      <dsp:nvSpPr>
        <dsp:cNvPr id="0" name=""/>
        <dsp:cNvSpPr/>
      </dsp:nvSpPr>
      <dsp:spPr>
        <a:xfrm rot="3600000">
          <a:off x="2227876" y="2143830"/>
          <a:ext cx="782556" cy="544412"/>
        </a:xfrm>
        <a:prstGeom prst="leftRight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 rot="3600000">
        <a:off x="2227876" y="2143830"/>
        <a:ext cx="782556" cy="544412"/>
      </dsp:txXfrm>
    </dsp:sp>
    <dsp:sp modelId="{EFFAE46D-E83A-4276-9C04-31013A05B9D9}">
      <dsp:nvSpPr>
        <dsp:cNvPr id="0" name=""/>
        <dsp:cNvSpPr/>
      </dsp:nvSpPr>
      <dsp:spPr>
        <a:xfrm>
          <a:off x="2424632" y="2669541"/>
          <a:ext cx="1613073" cy="161307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País B</a:t>
          </a:r>
          <a:endParaRPr lang="es-ES" sz="3700" kern="1200" dirty="0"/>
        </a:p>
      </dsp:txBody>
      <dsp:txXfrm>
        <a:off x="2424632" y="2669541"/>
        <a:ext cx="1613073" cy="1613073"/>
      </dsp:txXfrm>
    </dsp:sp>
    <dsp:sp modelId="{25A5235A-8EA5-400A-9EBA-C1872E075E52}">
      <dsp:nvSpPr>
        <dsp:cNvPr id="0" name=""/>
        <dsp:cNvSpPr/>
      </dsp:nvSpPr>
      <dsp:spPr>
        <a:xfrm rot="10800000">
          <a:off x="1600200" y="3203871"/>
          <a:ext cx="862519" cy="544412"/>
        </a:xfrm>
        <a:prstGeom prst="leftRigh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 rot="10800000">
        <a:off x="1600200" y="3203871"/>
        <a:ext cx="862519" cy="544412"/>
      </dsp:txXfrm>
    </dsp:sp>
    <dsp:sp modelId="{A84F8CBB-0955-4F56-91A8-2D7C5BC8FE43}">
      <dsp:nvSpPr>
        <dsp:cNvPr id="0" name=""/>
        <dsp:cNvSpPr/>
      </dsp:nvSpPr>
      <dsp:spPr>
        <a:xfrm>
          <a:off x="893" y="2669541"/>
          <a:ext cx="1613073" cy="161307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País C</a:t>
          </a:r>
          <a:endParaRPr lang="es-ES" sz="3700" kern="1200" dirty="0"/>
        </a:p>
      </dsp:txBody>
      <dsp:txXfrm>
        <a:off x="893" y="2669541"/>
        <a:ext cx="1613073" cy="1613073"/>
      </dsp:txXfrm>
    </dsp:sp>
    <dsp:sp modelId="{5F381627-88C5-40B7-9AD6-71501873BD42}">
      <dsp:nvSpPr>
        <dsp:cNvPr id="0" name=""/>
        <dsp:cNvSpPr/>
      </dsp:nvSpPr>
      <dsp:spPr>
        <a:xfrm rot="18000000">
          <a:off x="1000363" y="2164892"/>
          <a:ext cx="813843" cy="544412"/>
        </a:xfrm>
        <a:prstGeom prst="leftRigh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 rot="18000000">
        <a:off x="1000363" y="2164892"/>
        <a:ext cx="813843" cy="544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2E47F-5B73-4897-BB0C-F795FC9B2445}" type="datetimeFigureOut">
              <a:rPr lang="es-CL" smtClean="0"/>
              <a:pPr/>
              <a:t>02-05-2012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137ED-C648-4FBB-A265-65AD4A3302B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486215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CFCBFC-5FC6-45F4-99C0-E46CF6E86DB3}" type="slidenum">
              <a:rPr lang="es-CL" smtClean="0"/>
              <a:pPr/>
              <a:t>3</a:t>
            </a:fld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696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AFFFCF-0939-4CD6-B089-BC378DACB028}" type="slidenum">
              <a:rPr lang="es-CL" smtClean="0"/>
              <a:pPr/>
              <a:t>12</a:t>
            </a:fld>
            <a:endParaRPr 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727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D3AD38-06A5-415C-8959-19A2DE5AAEBF}" type="slidenum">
              <a:rPr lang="es-CL" smtClean="0"/>
              <a:pPr/>
              <a:t>13</a:t>
            </a:fld>
            <a:endParaRPr lang="es-C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737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3FCC26-9637-4C54-A3B0-DC3EFA888D5F}" type="slidenum">
              <a:rPr lang="es-CL" smtClean="0"/>
              <a:pPr/>
              <a:t>14</a:t>
            </a:fld>
            <a:endParaRPr lang="es-C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747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D8739B-B77B-4011-B985-28179488C9D5}" type="slidenum">
              <a:rPr lang="es-CL" smtClean="0"/>
              <a:pPr/>
              <a:t>15</a:t>
            </a:fld>
            <a:endParaRPr lang="es-C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778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F18B15-BF2E-4AAA-813D-4560FF38D392}" type="slidenum">
              <a:rPr lang="es-CL" smtClean="0"/>
              <a:pPr/>
              <a:t>16</a:t>
            </a:fld>
            <a:endParaRPr 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839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DAD60-2343-4692-993D-9667FA9F12E0}" type="slidenum">
              <a:rPr lang="es-CL" smtClean="0"/>
              <a:pPr/>
              <a:t>17</a:t>
            </a:fld>
            <a:endParaRPr lang="es-C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137ED-C648-4FBB-A265-65AD4A3302B4}" type="slidenum">
              <a:rPr lang="es-CL" smtClean="0"/>
              <a:pPr/>
              <a:t>20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1498183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137ED-C648-4FBB-A265-65AD4A3302B4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0DA82C-43FC-4231-A460-950CAC61EE47}" type="slidenum">
              <a:rPr lang="es-CL" smtClean="0"/>
              <a:pPr/>
              <a:t>5</a:t>
            </a:fld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  <a:p>
            <a:r>
              <a:rPr lang="en-US" sz="1600" b="1" dirty="0" err="1" smtClean="0"/>
              <a:t>Esperamos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que</a:t>
            </a:r>
            <a:r>
              <a:rPr lang="en-US" sz="1600" b="1" dirty="0" smtClean="0"/>
              <a:t> en 2010, el </a:t>
            </a:r>
            <a:r>
              <a:rPr lang="en-US" sz="1600" b="1" dirty="0" err="1" smtClean="0"/>
              <a:t>comercio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intrarregional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vuelva</a:t>
            </a:r>
            <a:r>
              <a:rPr lang="en-US" sz="1600" b="1" dirty="0" smtClean="0"/>
              <a:t> a ser </a:t>
            </a:r>
            <a:r>
              <a:rPr lang="en-US" sz="1600" b="1" dirty="0" err="1" smtClean="0"/>
              <a:t>dinámico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como</a:t>
            </a:r>
            <a:r>
              <a:rPr lang="en-US" sz="1600" b="1" dirty="0" smtClean="0"/>
              <a:t> en los </a:t>
            </a:r>
            <a:r>
              <a:rPr lang="en-US" sz="1600" b="1" dirty="0" err="1" smtClean="0"/>
              <a:t>años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previos</a:t>
            </a:r>
            <a:r>
              <a:rPr lang="en-US" sz="1600" b="1" dirty="0" smtClean="0"/>
              <a:t> a la crisis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97301"/>
            <a:fld id="{FE55DB60-9FC6-4EE6-98E4-705ADDF8B34C}" type="slidenum">
              <a:rPr lang="en-US" smtClean="0"/>
              <a:pPr defTabSz="897301"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775931-0A43-4BDC-A345-3987B6E1C3ED}" type="slidenum">
              <a:rPr lang="es-CL" smtClean="0"/>
              <a:pPr/>
              <a:t>7</a:t>
            </a:fld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645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E8EFCB-0C0A-4AC4-A7EE-A6594DFF3595}" type="slidenum">
              <a:rPr lang="es-CL" smtClean="0"/>
              <a:pPr/>
              <a:t>8</a:t>
            </a:fld>
            <a:endParaRPr 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655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8D4C6F-2DCA-4D73-BDCF-CDE7C6C157D2}" type="slidenum">
              <a:rPr lang="es-CL" smtClean="0"/>
              <a:pPr/>
              <a:t>9</a:t>
            </a:fld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675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0BC94F-138B-408E-94C3-3A7BBF6ADA6C}" type="slidenum">
              <a:rPr lang="es-CL" smtClean="0"/>
              <a:pPr/>
              <a:t>10</a:t>
            </a:fld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686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8A8E2F-5EAA-46AA-B1A6-6CAE39093E7E}" type="slidenum">
              <a:rPr lang="es-CL" smtClean="0"/>
              <a:pPr/>
              <a:t>11</a:t>
            </a:fld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02-05-2012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0613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99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9715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472" y="275012"/>
            <a:ext cx="8356660" cy="57363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472" y="6244625"/>
            <a:ext cx="2133962" cy="476589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312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2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38397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98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82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2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603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641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02-05-2012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510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356992"/>
            <a:ext cx="6624736" cy="2281808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  <a:latin typeface="+mj-lt"/>
              </a:rPr>
              <a:t>Tópico V: Integración y escenarios comerciales en América Latina</a:t>
            </a:r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Profesor: Sebastián Herreros</a:t>
            </a:r>
          </a:p>
          <a:p>
            <a:pPr algn="ctr"/>
            <a:r>
              <a:rPr lang="es-CL" sz="2800" dirty="0">
                <a:solidFill>
                  <a:schemeClr val="bg1"/>
                </a:solidFill>
                <a:latin typeface="+mj-lt"/>
              </a:rPr>
              <a:t>2</a:t>
            </a:r>
            <a:r>
              <a:rPr lang="es-CL" sz="2800" dirty="0" smtClean="0">
                <a:solidFill>
                  <a:schemeClr val="bg1"/>
                </a:solidFill>
                <a:latin typeface="+mj-lt"/>
              </a:rPr>
              <a:t> de mayo de 2012</a:t>
            </a:r>
            <a:endParaRPr lang="es-CL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772816"/>
            <a:ext cx="626469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/>
              <a:t>Tópicos de economía internacional</a:t>
            </a:r>
            <a:br>
              <a:rPr lang="es-CL" sz="4000" b="1" dirty="0" smtClean="0"/>
            </a:br>
            <a:r>
              <a:rPr lang="es-CL" b="1" dirty="0" smtClean="0"/>
              <a:t>IN70Z.02</a:t>
            </a:r>
            <a:endParaRPr lang="es-CL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pic>
        <p:nvPicPr>
          <p:cNvPr id="6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4908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260648"/>
            <a:ext cx="6264696" cy="115212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MERCOSUR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1772816"/>
            <a:ext cx="7128792" cy="4896544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400" dirty="0" smtClean="0"/>
              <a:t>Creado en 1991, incluye a Argentina, Brasil, Paraguay y Uruguay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400" dirty="0" smtClean="0"/>
              <a:t>Es una Unión Aduanera imperfecta: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1800" dirty="0" smtClean="0"/>
              <a:t>Muchas excepciones al Arancel Externo Común (AEC), doble cobro de arancel a bienes importados desde fuera de la región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1800" dirty="0" smtClean="0"/>
              <a:t>Dificultad para definir una política comercial común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1800" dirty="0" smtClean="0"/>
              <a:t>Frecuentes fricciones comerciales intra-MERCOSUR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dirty="0" smtClean="0"/>
              <a:t>Progreso insuficiente en servicios, inversiones, contratación pública, solución de controversias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dirty="0" smtClean="0"/>
              <a:t>Bajo nivel de cumplimiento de lo acordado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200" dirty="0" smtClean="0"/>
              <a:t>Para Argentina, Brasil es una gran oportunidad pero también lo ve como una amenaza industrial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200" dirty="0" smtClean="0"/>
              <a:t>Paraguay y Uruguay: 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1800" dirty="0" smtClean="0"/>
              <a:t>Enfrentan barreras en Argentina y Brasil 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1800" dirty="0" smtClean="0"/>
              <a:t>El AEC les dificulta importaciones extra-MERCOSUR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1800" dirty="0" smtClean="0"/>
              <a:t>Fondo de Convergencia Estructural (FOCEM) es un paso positivo pero insuficiente para abordar asimetrías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173162"/>
          </a:xfrm>
        </p:spPr>
        <p:txBody>
          <a:bodyPr>
            <a:normAutofit/>
          </a:bodyPr>
          <a:lstStyle/>
          <a:p>
            <a:pPr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MERCOSUR (Continuación)</a:t>
            </a: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720" y="1772816"/>
            <a:ext cx="6912768" cy="4752528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Gran logro: “amarrar” a Argentina y Brasil 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Pero la enorme diferencia de tamaño entre Brasil y los otros tres es un problema recurrente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Poco éxito en negociaciones extra-regionales: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s-CL" sz="2000" dirty="0" smtClean="0"/>
              <a:t>Acuerdos con Israel, SACU, Egipto, India, dificultades con UE 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Fricciones comerciales entre Argentina y Brasil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¿Cómo manejar la incorporación de Venezuela?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Percepción de cierto estancamiento</a:t>
            </a:r>
          </a:p>
          <a:p>
            <a:pPr lvl="1">
              <a:spcBef>
                <a:spcPts val="1200"/>
              </a:spcBef>
            </a:pPr>
            <a:r>
              <a:rPr lang="es-CL" sz="1800" dirty="0" smtClean="0"/>
              <a:t>2010: Acuerdos sobre eliminación doble cobro AEC, distribución renta aduanera, lanzamiento programa para completar mercado común en 2019 </a:t>
            </a:r>
          </a:p>
          <a:p>
            <a:pPr eaLnBrk="1" hangingPunct="1">
              <a:spcBef>
                <a:spcPts val="1200"/>
              </a:spcBef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228600"/>
            <a:ext cx="7128792" cy="1371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Mercado Común Centroamericano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1844824"/>
            <a:ext cx="7128792" cy="4752528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Experiencia exitosa, pese a dificultades:</a:t>
            </a:r>
            <a:endParaRPr lang="es-CL" sz="2000" dirty="0" smtClean="0"/>
          </a:p>
          <a:p>
            <a:pPr marL="742950" lvl="1" indent="-285750" eaLnBrk="1" hangingPunct="1">
              <a:spcBef>
                <a:spcPts val="1200"/>
              </a:spcBef>
            </a:pPr>
            <a:r>
              <a:rPr lang="es-CL" sz="2000" dirty="0" smtClean="0"/>
              <a:t>Sólo 5-6 productos excluidos de la zona de libre comercio</a:t>
            </a:r>
          </a:p>
          <a:p>
            <a:pPr marL="742950" lvl="1" indent="-285750" eaLnBrk="1" hangingPunct="1">
              <a:spcBef>
                <a:spcPts val="1200"/>
              </a:spcBef>
            </a:pPr>
            <a:r>
              <a:rPr lang="es-CL" sz="2000" dirty="0" smtClean="0"/>
              <a:t>Gran progreso en la eliminación de barreras no arancelarias</a:t>
            </a:r>
          </a:p>
          <a:p>
            <a:pPr marL="742950" lvl="1" indent="-285750" eaLnBrk="1" hangingPunct="1">
              <a:spcBef>
                <a:spcPts val="1200"/>
              </a:spcBef>
            </a:pPr>
            <a:r>
              <a:rPr lang="es-CL" sz="2000" dirty="0" smtClean="0"/>
              <a:t>Mayor porcentaje de comercio intrasubregional en toda A. Latina</a:t>
            </a:r>
          </a:p>
          <a:p>
            <a:pPr marL="742950" lvl="1" indent="-285750" eaLnBrk="1" hangingPunct="1">
              <a:spcBef>
                <a:spcPts val="1200"/>
              </a:spcBef>
            </a:pPr>
            <a:r>
              <a:rPr lang="es-CL" dirty="0" smtClean="0"/>
              <a:t>Avances en arancel externo común, libre circulación bienes y servicios</a:t>
            </a:r>
            <a:endParaRPr lang="es-CL" sz="2000" dirty="0" smtClean="0"/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Mayor semejanza económica y cercanía entre sus miembros facilita la integración (vis-à-vis Sudamérica)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Apunta a crear un espacio económico único, aprovechando su proximidad a EE. UU., costas en el Atlántico y el Pacífico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Importante red de acuerdos</a:t>
            </a:r>
          </a:p>
          <a:p>
            <a:pPr lvl="1">
              <a:spcBef>
                <a:spcPts val="1200"/>
              </a:spcBef>
            </a:pPr>
            <a:r>
              <a:rPr lang="es-MX" dirty="0" smtClean="0"/>
              <a:t>Con EE.UU. (CAFTA), UE, México, China (C. Rica), etc. </a:t>
            </a:r>
            <a:endParaRPr lang="es-MX" dirty="0" smtClean="0"/>
          </a:p>
          <a:p>
            <a:pPr>
              <a:spcBef>
                <a:spcPts val="1200"/>
              </a:spcBef>
            </a:pPr>
            <a:r>
              <a:rPr lang="es-MX" dirty="0" smtClean="0"/>
              <a:t>“Desmarque” de C. Rica y Panamá es un factor complicado</a:t>
            </a:r>
            <a:endParaRPr lang="es-MX" dirty="0" smtClean="0"/>
          </a:p>
          <a:p>
            <a:pPr lvl="1">
              <a:spcBef>
                <a:spcPts val="1200"/>
              </a:spcBef>
              <a:buNone/>
            </a:pPr>
            <a:endParaRPr lang="es-MX" dirty="0" smtClean="0"/>
          </a:p>
          <a:p>
            <a:pPr lvl="1">
              <a:spcBef>
                <a:spcPts val="1200"/>
              </a:spcBef>
              <a:buNone/>
            </a:pPr>
            <a:endParaRPr lang="es-MX" dirty="0" smtClean="0"/>
          </a:p>
          <a:p>
            <a:pPr eaLnBrk="1" hangingPunct="1"/>
            <a:endParaRPr lang="es-CL" sz="2400" dirty="0" smtClean="0"/>
          </a:p>
          <a:p>
            <a:pPr eaLnBrk="1" hangingPunct="1"/>
            <a:endParaRPr lang="es-C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Comunidad Sudamericana de Naciones y la UNASUR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1916832"/>
            <a:ext cx="6984776" cy="4536504"/>
          </a:xfrm>
        </p:spPr>
        <p:txBody>
          <a:bodyPr>
            <a:normAutofit/>
          </a:bodyPr>
          <a:lstStyle/>
          <a:p>
            <a:pPr marL="571500" indent="-5715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400" dirty="0" smtClean="0"/>
              <a:t>La CSN es establecida en Cuzco (dic. 2004)</a:t>
            </a:r>
          </a:p>
          <a:p>
            <a:pPr marL="839788" lvl="1" indent="-4953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2000" dirty="0" smtClean="0"/>
              <a:t>Iniciativa brasile</a:t>
            </a:r>
            <a:r>
              <a:rPr lang="es-CL" sz="2000" dirty="0" smtClean="0">
                <a:cs typeface="Arial" pitchFamily="34" charset="0"/>
              </a:rPr>
              <a:t>ña, orientada (en lo económico) a lograr la convergencia entre CAN, MERCOSUR y Chile</a:t>
            </a:r>
            <a:endParaRPr lang="es-CL" sz="2000" dirty="0" smtClean="0"/>
          </a:p>
          <a:p>
            <a:pPr marL="571500" indent="-5715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400" dirty="0" smtClean="0"/>
              <a:t>En 2007 es rebautizada como UNASUR</a:t>
            </a:r>
          </a:p>
          <a:p>
            <a:pPr marL="839788" lvl="1" indent="-4953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2000" dirty="0" smtClean="0"/>
              <a:t>Coordinación política y cooperación energética desplazan al comercio de la agenda</a:t>
            </a:r>
          </a:p>
          <a:p>
            <a:pPr marL="571500" indent="-5715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400" dirty="0" smtClean="0"/>
              <a:t>Debilidades UNASUR: </a:t>
            </a:r>
            <a:endParaRPr lang="es-CL" sz="2000" dirty="0" smtClean="0"/>
          </a:p>
          <a:p>
            <a:pPr marL="839788" lvl="1" indent="-4953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2000" dirty="0" smtClean="0"/>
              <a:t>Debilidad institucional</a:t>
            </a:r>
          </a:p>
          <a:p>
            <a:pPr marL="839788" lvl="1" indent="-4953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2000" dirty="0" smtClean="0"/>
              <a:t>Falta de agenda comercial</a:t>
            </a:r>
          </a:p>
          <a:p>
            <a:pPr marL="839788" lvl="1" indent="-495300" eaLnBrk="1" hangingPunct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s-CL" sz="2000" dirty="0" smtClean="0"/>
              <a:t>Pocos logros concretos fuera del ámbito político</a:t>
            </a:r>
            <a:endParaRPr lang="es-CL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982E4D-FA4B-47C0-AE92-F3605614A7F6}" type="slidenum">
              <a:rPr lang="es-CL" altLang="en-US" smtClean="0"/>
              <a:pPr/>
              <a:t>14</a:t>
            </a:fld>
            <a:endParaRPr lang="es-CL" alt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ALBA/Tratado de Comercio de los Pueblos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828800"/>
            <a:ext cx="7931224" cy="4552528"/>
          </a:xfrm>
        </p:spPr>
        <p:txBody>
          <a:bodyPr>
            <a:noAutofit/>
          </a:bodyPr>
          <a:lstStyle/>
          <a:p>
            <a:pPr eaLnBrk="1" hangingPunct="1">
              <a:spcBef>
                <a:spcPts val="1000"/>
              </a:spcBef>
            </a:pPr>
            <a:r>
              <a:rPr lang="es-CL" dirty="0" smtClean="0"/>
              <a:t>Miembros: R.B. Venezuela, Cuba, E.P. </a:t>
            </a:r>
            <a:r>
              <a:rPr lang="es-CO" dirty="0" smtClean="0"/>
              <a:t>Bolivia, Nicaragua,  Dominica, Honduras San Vicente y las Granadinas, Ecuador,  Antigua y Barbuda </a:t>
            </a:r>
          </a:p>
          <a:p>
            <a:pPr eaLnBrk="1" hangingPunct="1">
              <a:spcBef>
                <a:spcPts val="1000"/>
              </a:spcBef>
            </a:pPr>
            <a:r>
              <a:rPr lang="es-CL" dirty="0" smtClean="0"/>
              <a:t>Creado en </a:t>
            </a:r>
            <a:r>
              <a:rPr lang="es-CO" dirty="0" smtClean="0"/>
              <a:t>diciembre de 2004</a:t>
            </a:r>
            <a:r>
              <a:rPr lang="en-US" dirty="0" smtClean="0"/>
              <a:t> </a:t>
            </a:r>
            <a:r>
              <a:rPr lang="es-CL" dirty="0" smtClean="0"/>
              <a:t>como una alternativa a las iniciativas “neoliberales” como el ALCA y TLCs</a:t>
            </a:r>
          </a:p>
          <a:p>
            <a:pPr eaLnBrk="1" hangingPunct="1">
              <a:spcBef>
                <a:spcPts val="1000"/>
              </a:spcBef>
            </a:pPr>
            <a:r>
              <a:rPr lang="es-CL" dirty="0" smtClean="0"/>
              <a:t>Está basado en: </a:t>
            </a:r>
          </a:p>
          <a:p>
            <a:pPr lvl="1" eaLnBrk="1" hangingPunct="1">
              <a:spcBef>
                <a:spcPts val="1000"/>
              </a:spcBef>
            </a:pPr>
            <a:r>
              <a:rPr lang="es-CL" sz="2200" dirty="0" smtClean="0"/>
              <a:t>Comercio administrado </a:t>
            </a:r>
          </a:p>
          <a:p>
            <a:pPr lvl="1" eaLnBrk="1" hangingPunct="1">
              <a:spcBef>
                <a:spcPts val="1000"/>
              </a:spcBef>
            </a:pPr>
            <a:r>
              <a:rPr lang="es-CL" sz="2200" dirty="0" smtClean="0"/>
              <a:t>Trueque de bienes y servicios entre los miembros</a:t>
            </a:r>
          </a:p>
          <a:p>
            <a:pPr lvl="1" eaLnBrk="1" hangingPunct="1">
              <a:spcBef>
                <a:spcPts val="1000"/>
              </a:spcBef>
            </a:pPr>
            <a:r>
              <a:rPr lang="es-CL" sz="2200" dirty="0" smtClean="0"/>
              <a:t>Cooperación entre empresas públicas (“</a:t>
            </a:r>
            <a:r>
              <a:rPr lang="es-CL" sz="2200" dirty="0" err="1" smtClean="0"/>
              <a:t>Grannacionales</a:t>
            </a:r>
            <a:r>
              <a:rPr lang="es-CL" sz="2200" dirty="0" smtClean="0"/>
              <a:t>”) </a:t>
            </a:r>
          </a:p>
          <a:p>
            <a:pPr lvl="1" eaLnBrk="1" hangingPunct="1">
              <a:spcBef>
                <a:spcPts val="1000"/>
              </a:spcBef>
            </a:pPr>
            <a:r>
              <a:rPr lang="es-CL" sz="2200" dirty="0" smtClean="0"/>
              <a:t>Fuerte agenda social</a:t>
            </a:r>
          </a:p>
          <a:p>
            <a:pPr eaLnBrk="1" hangingPunct="1">
              <a:spcBef>
                <a:spcPts val="1000"/>
              </a:spcBef>
            </a:pPr>
            <a:r>
              <a:rPr lang="es-CL" dirty="0" smtClean="0"/>
              <a:t>Venezuela ha sido principal impulsor y financista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Arco del Pacífico Latino Americano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772816"/>
            <a:ext cx="8064896" cy="4824536"/>
          </a:xfrm>
        </p:spPr>
        <p:txBody>
          <a:bodyPr>
            <a:normAutofit fontScale="92500" lnSpcReduction="20000"/>
          </a:bodyPr>
          <a:lstStyle/>
          <a:p>
            <a:pPr marL="571500" indent="-571500" eaLnBrk="1" hangingPunct="1">
              <a:lnSpc>
                <a:spcPct val="90000"/>
              </a:lnSpc>
              <a:spcBef>
                <a:spcPts val="1000"/>
              </a:spcBef>
            </a:pPr>
            <a:r>
              <a:rPr lang="es-CL" sz="2400" dirty="0" smtClean="0"/>
              <a:t>Creado en 2007</a:t>
            </a:r>
          </a:p>
          <a:p>
            <a:pPr marL="571500" indent="-571500" eaLnBrk="1" hangingPunct="1">
              <a:lnSpc>
                <a:spcPct val="90000"/>
              </a:lnSpc>
              <a:spcBef>
                <a:spcPts val="1000"/>
              </a:spcBef>
            </a:pPr>
            <a:r>
              <a:rPr lang="es-CL" sz="2400" dirty="0" smtClean="0"/>
              <a:t>Miembros: México, Centroamérica (5), Panamá, Colombia, Ecuador, Perú, Chile</a:t>
            </a:r>
          </a:p>
          <a:p>
            <a:pPr marL="571500" indent="-571500" eaLnBrk="1" hangingPunct="1">
              <a:lnSpc>
                <a:spcPct val="90000"/>
              </a:lnSpc>
              <a:spcBef>
                <a:spcPts val="1000"/>
              </a:spcBef>
            </a:pPr>
            <a:r>
              <a:rPr lang="es-CL" sz="2400" dirty="0" smtClean="0"/>
              <a:t>Dos ejes principales:</a:t>
            </a:r>
          </a:p>
          <a:p>
            <a:pPr marL="839788" lvl="1" indent="-4953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AutoNum type="arabicPeriod"/>
            </a:pPr>
            <a:r>
              <a:rPr lang="es-CL" sz="2400" dirty="0" smtClean="0"/>
              <a:t>Promover un vínculo conjunto con Asia-Pacífico</a:t>
            </a:r>
          </a:p>
          <a:p>
            <a:pPr marL="1131888" lvl="2" indent="-43815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es-CL" sz="2200" dirty="0" smtClean="0"/>
              <a:t>- EJ: Promoción conjunta para atraer inversiones asiáticas en infraestructura y proyectos de energía</a:t>
            </a:r>
          </a:p>
          <a:p>
            <a:pPr marL="839788" lvl="1" indent="-4953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AutoNum type="arabicPeriod"/>
            </a:pPr>
            <a:r>
              <a:rPr lang="es-CL" sz="2400" dirty="0" smtClean="0"/>
              <a:t>Fortalecer convergencia comercial y económica entre los miembros </a:t>
            </a:r>
          </a:p>
          <a:p>
            <a:pPr marL="1131888" lvl="2" indent="-438150" eaLnBrk="1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es-CL" sz="2200" dirty="0" smtClean="0"/>
              <a:t>Ejemplo: Acumulación de origen</a:t>
            </a:r>
          </a:p>
          <a:p>
            <a:pPr marL="487363" indent="-438150" eaLnBrk="1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s-CL" sz="2400" dirty="0" smtClean="0"/>
              <a:t>Hasta ahora muestra escasos resultados concretos</a:t>
            </a:r>
          </a:p>
          <a:p>
            <a:pPr marL="487363" indent="-438150" eaLnBrk="1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s-CL" sz="2400" dirty="0" smtClean="0"/>
              <a:t>Desde 2011 se ha visto desplazado por el proyecto “Alianza del Pacífico” entre Chile, Colombia, México y Perú</a:t>
            </a:r>
          </a:p>
          <a:p>
            <a:pPr marL="944563" lvl="1" indent="-4381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s-CL" sz="2200" dirty="0" smtClean="0"/>
              <a:t>Objetivo: Crear un área de integración profunda entre los 4 países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28600"/>
            <a:ext cx="691276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CL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balance de la integración latinoamericana no es uniforme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00808"/>
            <a:ext cx="8208912" cy="475252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s-CL" sz="2400" b="1" dirty="0" smtClean="0">
                <a:solidFill>
                  <a:schemeClr val="tx2"/>
                </a:solidFill>
              </a:rPr>
              <a:t>Centroamérica/México: 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CL" sz="2400" dirty="0" smtClean="0"/>
              <a:t>Actitud más positiva hacia el comercio y la apertura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CL" sz="2400" dirty="0" smtClean="0"/>
              <a:t>Aceptación de la lógica de geometría variable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CL" sz="2400" dirty="0" smtClean="0"/>
              <a:t>Posible convergencia gradual con A. Norte (CAFTA-NAFTA) </a:t>
            </a:r>
          </a:p>
          <a:p>
            <a:pPr eaLnBrk="1" hangingPunct="1"/>
            <a:r>
              <a:rPr lang="es-CL" sz="2400" b="1" dirty="0" smtClean="0">
                <a:solidFill>
                  <a:schemeClr val="tx2"/>
                </a:solidFill>
              </a:rPr>
              <a:t>Sudamérica: 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CL" sz="2400" dirty="0" smtClean="0"/>
              <a:t>Mayores divergencias sobre comercio e integración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CL" sz="2400" dirty="0" smtClean="0"/>
              <a:t>Actitud más negativa hacia la apertura comercial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CL" sz="2400" dirty="0" smtClean="0"/>
              <a:t>Integración es a veces rehén de la coyuntura política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CL" sz="2400" dirty="0" smtClean="0"/>
              <a:t>Proliferación de foros hace convergencia más difícil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228600"/>
            <a:ext cx="7200800" cy="1112168"/>
          </a:xfrm>
        </p:spPr>
        <p:txBody>
          <a:bodyPr>
            <a:normAutofit fontScale="90000"/>
          </a:bodyPr>
          <a:lstStyle/>
          <a:p>
            <a:pPr algn="ctr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“espacio económico latinoamericano” hoy luce </a:t>
            </a:r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lejano</a:t>
            </a:r>
            <a:r>
              <a:rPr lang="es-CL" sz="3600" dirty="0"/>
              <a:t/>
            </a:r>
            <a:br>
              <a:rPr lang="es-CL" sz="3600" dirty="0"/>
            </a:br>
            <a:r>
              <a:rPr lang="es-C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L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844824"/>
            <a:ext cx="7488832" cy="475252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 smtClean="0"/>
              <a:t>Posiciones muy divergentes en materia comercial</a:t>
            </a:r>
          </a:p>
          <a:p>
            <a:pPr marL="914400" lvl="2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CL" sz="1900" dirty="0"/>
              <a:t>Idea de </a:t>
            </a:r>
            <a:r>
              <a:rPr lang="es-CL" sz="1900" dirty="0" smtClean="0"/>
              <a:t>convergencia </a:t>
            </a:r>
            <a:r>
              <a:rPr lang="es-CL" sz="1900" dirty="0"/>
              <a:t>CAN-MERCOSUR-Chile fue </a:t>
            </a:r>
            <a:r>
              <a:rPr lang="es-CL" sz="1900" dirty="0" smtClean="0"/>
              <a:t>abandonada </a:t>
            </a:r>
            <a:r>
              <a:rPr lang="es-CL" sz="1900" spc="-150" dirty="0"/>
              <a:t>en </a:t>
            </a:r>
            <a:r>
              <a:rPr lang="es-CL" sz="1900" spc="-150" dirty="0" smtClean="0"/>
              <a:t>2007</a:t>
            </a:r>
          </a:p>
          <a:p>
            <a:pPr marL="495300" indent="-495300" eaLnBrk="1" hangingPunct="1">
              <a:spcBef>
                <a:spcPts val="600"/>
              </a:spcBef>
            </a:pPr>
            <a:r>
              <a:rPr lang="es-CL" sz="2400" dirty="0" smtClean="0"/>
              <a:t>Lo que resta es lo más difícil:</a:t>
            </a:r>
          </a:p>
          <a:p>
            <a:pPr marL="763588" lvl="1" indent="-419100" eaLnBrk="1" hangingPunct="1">
              <a:spcBef>
                <a:spcPts val="600"/>
              </a:spcBef>
            </a:pPr>
            <a:r>
              <a:rPr lang="es-CL" sz="1900" dirty="0" smtClean="0"/>
              <a:t>Eliminar aranceles a los bienes excluidos (Ej. automóviles)</a:t>
            </a:r>
          </a:p>
          <a:p>
            <a:pPr marL="763588" lvl="1" indent="-419100" eaLnBrk="1" hangingPunct="1">
              <a:spcBef>
                <a:spcPts val="600"/>
              </a:spcBef>
            </a:pPr>
            <a:r>
              <a:rPr lang="es-CL" sz="1900" dirty="0" smtClean="0"/>
              <a:t>Eliminar barreras no arancelarias e informales</a:t>
            </a:r>
            <a:endParaRPr lang="es-CL" sz="1900" dirty="0"/>
          </a:p>
          <a:p>
            <a:pPr marL="763588" lvl="1" indent="-419100" eaLnBrk="1" hangingPunct="1">
              <a:spcBef>
                <a:spcPts val="600"/>
              </a:spcBef>
            </a:pPr>
            <a:r>
              <a:rPr lang="es-ES" sz="1900" dirty="0" smtClean="0"/>
              <a:t>Avanzar </a:t>
            </a:r>
            <a:r>
              <a:rPr lang="es-ES" sz="1900" dirty="0"/>
              <a:t>en armonización regulatoria (inversión, </a:t>
            </a:r>
            <a:r>
              <a:rPr lang="es-ES" sz="1900" dirty="0" smtClean="0"/>
              <a:t>compras </a:t>
            </a:r>
            <a:r>
              <a:rPr lang="es-ES" sz="1900" dirty="0"/>
              <a:t>públicas, facilitación del comercio, servicios, </a:t>
            </a:r>
            <a:r>
              <a:rPr lang="es-ES" sz="1900" dirty="0" smtClean="0"/>
              <a:t>etc.)</a:t>
            </a:r>
          </a:p>
          <a:p>
            <a:pPr marL="763588" lvl="1" indent="-419100" eaLnBrk="1" hangingPunct="1">
              <a:spcBef>
                <a:spcPts val="600"/>
              </a:spcBef>
            </a:pPr>
            <a:r>
              <a:rPr lang="es-ES" sz="1900" dirty="0" smtClean="0"/>
              <a:t>Mejorar </a:t>
            </a:r>
            <a:r>
              <a:rPr lang="es-ES" sz="1900" dirty="0"/>
              <a:t>los sistemas de solución de controversias (y </a:t>
            </a:r>
            <a:r>
              <a:rPr lang="es-ES" sz="1900" dirty="0" smtClean="0"/>
              <a:t>usarlos)</a:t>
            </a:r>
          </a:p>
          <a:p>
            <a:pPr marL="763588" lvl="1" indent="-419100" eaLnBrk="1" hangingPunct="1">
              <a:spcBef>
                <a:spcPts val="600"/>
              </a:spcBef>
            </a:pPr>
            <a:r>
              <a:rPr lang="es-CL" sz="1900" dirty="0" smtClean="0"/>
              <a:t>Completar </a:t>
            </a:r>
            <a:r>
              <a:rPr lang="es-CL" sz="1900" dirty="0"/>
              <a:t>la red de acuerdos (principal eslabón faltante: México-MERCOSUR) </a:t>
            </a:r>
          </a:p>
          <a:p>
            <a:pPr marL="414338" indent="-419100" eaLnBrk="1" hangingPunct="1">
              <a:spcBef>
                <a:spcPts val="600"/>
              </a:spcBef>
            </a:pPr>
            <a:r>
              <a:rPr lang="es-CL" sz="2400" dirty="0" smtClean="0"/>
              <a:t>Hay avances: creciente integración entre México y C. América y entre éstos con Panamá, Colombia, </a:t>
            </a:r>
            <a:r>
              <a:rPr lang="es-CL" sz="2400" spc="-150" dirty="0" smtClean="0"/>
              <a:t>Perú, Chile</a:t>
            </a:r>
          </a:p>
          <a:p>
            <a:pPr marL="414338" indent="-419100" eaLnBrk="1" hangingPunct="1"/>
            <a:endParaRPr lang="es-C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715200" cy="1218530"/>
          </a:xfrm>
          <a:noFill/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Desafíos hacia adelante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>
          <a:xfrm>
            <a:off x="1763688" y="1772816"/>
            <a:ext cx="7128792" cy="489654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sz="2400" dirty="0" smtClean="0"/>
              <a:t>Mirar la integración con pragmatismo y como política de estado, con visión de largo plazo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ES" sz="2400" dirty="0"/>
              <a:t>Evitar dispersar esfuerzos en demasiados foros paralelos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sz="2400" dirty="0" smtClean="0"/>
              <a:t>Promover </a:t>
            </a:r>
            <a:r>
              <a:rPr lang="es-CL" sz="2400" dirty="0"/>
              <a:t>la integración productiva, a través de: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Encadenamientos productivos 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Acumulación </a:t>
            </a:r>
            <a:r>
              <a:rPr lang="es-CL" sz="2000" dirty="0"/>
              <a:t>de origen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sz="2400" dirty="0"/>
              <a:t>Avanzar en </a:t>
            </a:r>
            <a:r>
              <a:rPr lang="es-CL" sz="2400" dirty="0" smtClean="0"/>
              <a:t>dimensiones complementarias de la integración: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Integración </a:t>
            </a:r>
            <a:r>
              <a:rPr lang="es-CL" sz="2000" dirty="0"/>
              <a:t>física </a:t>
            </a:r>
            <a:r>
              <a:rPr lang="es-CL" sz="2000" dirty="0" smtClean="0"/>
              <a:t>y energética (Ej. IIRSA, Proyecto Mesoamérica)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Reducción de las asimetrías (Ej. FOCEM)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Facilitación de comercio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Ciencia y tecnología, innovación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Aproximaciones conjuntas al Asia Pacífico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xmlns="" val="3929891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7416824" cy="1407368"/>
          </a:xfrm>
          <a:noFill/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acumulación de origen permite una mayor eficiencia e integración productiva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4213333539"/>
              </p:ext>
            </p:extLst>
          </p:nvPr>
        </p:nvGraphicFramePr>
        <p:xfrm>
          <a:off x="506625" y="1924110"/>
          <a:ext cx="40386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52800" y="352356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b="1" dirty="0">
                <a:solidFill>
                  <a:srgbClr val="0070C0"/>
                </a:solidFill>
                <a:latin typeface="Arial" charset="0"/>
                <a:cs typeface="Arial" charset="0"/>
              </a:rPr>
              <a:t>TLC A-B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RO A-B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573325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b="1" dirty="0">
                <a:solidFill>
                  <a:srgbClr val="0070C0"/>
                </a:solidFill>
                <a:latin typeface="Arial" charset="0"/>
                <a:cs typeface="Arial" charset="0"/>
              </a:rPr>
              <a:t>TLC B-C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RO B-C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673114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b="1" dirty="0">
                <a:solidFill>
                  <a:srgbClr val="0070C0"/>
                </a:solidFill>
                <a:latin typeface="Arial" charset="0"/>
                <a:cs typeface="Arial" charset="0"/>
              </a:rPr>
              <a:t>TLC A-C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solidFill>
                  <a:prstClr val="black"/>
                </a:solidFill>
                <a:latin typeface="Arial" charset="0"/>
                <a:cs typeface="Arial" charset="0"/>
              </a:rPr>
              <a:t>RO A-C</a:t>
            </a:r>
          </a:p>
        </p:txBody>
      </p:sp>
      <p:grpSp>
        <p:nvGrpSpPr>
          <p:cNvPr id="3" name="Group 16"/>
          <p:cNvGrpSpPr/>
          <p:nvPr/>
        </p:nvGrpSpPr>
        <p:grpSpPr>
          <a:xfrm>
            <a:off x="4649093" y="2348880"/>
            <a:ext cx="4036812" cy="3960440"/>
            <a:chOff x="4649093" y="2007134"/>
            <a:chExt cx="4036812" cy="3712093"/>
          </a:xfrm>
        </p:grpSpPr>
        <p:sp>
          <p:nvSpPr>
            <p:cNvPr id="18" name="Freeform 17"/>
            <p:cNvSpPr/>
            <p:nvPr/>
          </p:nvSpPr>
          <p:spPr>
            <a:xfrm>
              <a:off x="5860963" y="2007134"/>
              <a:ext cx="1613073" cy="1613073"/>
            </a:xfrm>
            <a:custGeom>
              <a:avLst/>
              <a:gdLst>
                <a:gd name="connsiteX0" fmla="*/ 0 w 1613073"/>
                <a:gd name="connsiteY0" fmla="*/ 806537 h 1613073"/>
                <a:gd name="connsiteX1" fmla="*/ 236230 w 1613073"/>
                <a:gd name="connsiteY1" fmla="*/ 236229 h 1613073"/>
                <a:gd name="connsiteX2" fmla="*/ 806538 w 1613073"/>
                <a:gd name="connsiteY2" fmla="*/ 1 h 1613073"/>
                <a:gd name="connsiteX3" fmla="*/ 1376846 w 1613073"/>
                <a:gd name="connsiteY3" fmla="*/ 236231 h 1613073"/>
                <a:gd name="connsiteX4" fmla="*/ 1613074 w 1613073"/>
                <a:gd name="connsiteY4" fmla="*/ 806539 h 1613073"/>
                <a:gd name="connsiteX5" fmla="*/ 1376845 w 1613073"/>
                <a:gd name="connsiteY5" fmla="*/ 1376847 h 1613073"/>
                <a:gd name="connsiteX6" fmla="*/ 806537 w 1613073"/>
                <a:gd name="connsiteY6" fmla="*/ 1613076 h 1613073"/>
                <a:gd name="connsiteX7" fmla="*/ 236229 w 1613073"/>
                <a:gd name="connsiteY7" fmla="*/ 1376846 h 1613073"/>
                <a:gd name="connsiteX8" fmla="*/ 0 w 1613073"/>
                <a:gd name="connsiteY8" fmla="*/ 806538 h 1613073"/>
                <a:gd name="connsiteX9" fmla="*/ 0 w 1613073"/>
                <a:gd name="connsiteY9" fmla="*/ 806537 h 1613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3073" h="1613073">
                  <a:moveTo>
                    <a:pt x="0" y="806537"/>
                  </a:moveTo>
                  <a:cubicBezTo>
                    <a:pt x="0" y="592630"/>
                    <a:pt x="84975" y="387484"/>
                    <a:pt x="236230" y="236229"/>
                  </a:cubicBezTo>
                  <a:cubicBezTo>
                    <a:pt x="387485" y="84974"/>
                    <a:pt x="592631" y="0"/>
                    <a:pt x="806538" y="1"/>
                  </a:cubicBezTo>
                  <a:cubicBezTo>
                    <a:pt x="1020445" y="1"/>
                    <a:pt x="1225591" y="84976"/>
                    <a:pt x="1376846" y="236231"/>
                  </a:cubicBezTo>
                  <a:cubicBezTo>
                    <a:pt x="1528101" y="387486"/>
                    <a:pt x="1613075" y="592632"/>
                    <a:pt x="1613074" y="806539"/>
                  </a:cubicBezTo>
                  <a:cubicBezTo>
                    <a:pt x="1613074" y="1020446"/>
                    <a:pt x="1528100" y="1225592"/>
                    <a:pt x="1376845" y="1376847"/>
                  </a:cubicBezTo>
                  <a:cubicBezTo>
                    <a:pt x="1225590" y="1528102"/>
                    <a:pt x="1020444" y="1613076"/>
                    <a:pt x="806537" y="1613076"/>
                  </a:cubicBezTo>
                  <a:cubicBezTo>
                    <a:pt x="592630" y="1613076"/>
                    <a:pt x="387484" y="1528102"/>
                    <a:pt x="236229" y="1376846"/>
                  </a:cubicBezTo>
                  <a:cubicBezTo>
                    <a:pt x="84974" y="1225591"/>
                    <a:pt x="0" y="1020445"/>
                    <a:pt x="0" y="806538"/>
                  </a:cubicBezTo>
                  <a:lnTo>
                    <a:pt x="0" y="806537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3219" tIns="283219" rIns="283219" bIns="283219" numCol="1" spcCol="1270" anchor="ctr" anchorCtr="0">
              <a:noAutofit/>
            </a:bodyPr>
            <a:lstStyle/>
            <a:p>
              <a:pPr algn="ctr" defTabSz="16446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700" dirty="0">
                  <a:solidFill>
                    <a:prstClr val="white"/>
                  </a:solidFill>
                </a:rPr>
                <a:t>País A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7072832" y="4106154"/>
              <a:ext cx="1613073" cy="1613073"/>
            </a:xfrm>
            <a:custGeom>
              <a:avLst/>
              <a:gdLst>
                <a:gd name="connsiteX0" fmla="*/ 0 w 1613073"/>
                <a:gd name="connsiteY0" fmla="*/ 806537 h 1613073"/>
                <a:gd name="connsiteX1" fmla="*/ 236230 w 1613073"/>
                <a:gd name="connsiteY1" fmla="*/ 236229 h 1613073"/>
                <a:gd name="connsiteX2" fmla="*/ 806538 w 1613073"/>
                <a:gd name="connsiteY2" fmla="*/ 1 h 1613073"/>
                <a:gd name="connsiteX3" fmla="*/ 1376846 w 1613073"/>
                <a:gd name="connsiteY3" fmla="*/ 236231 h 1613073"/>
                <a:gd name="connsiteX4" fmla="*/ 1613074 w 1613073"/>
                <a:gd name="connsiteY4" fmla="*/ 806539 h 1613073"/>
                <a:gd name="connsiteX5" fmla="*/ 1376845 w 1613073"/>
                <a:gd name="connsiteY5" fmla="*/ 1376847 h 1613073"/>
                <a:gd name="connsiteX6" fmla="*/ 806537 w 1613073"/>
                <a:gd name="connsiteY6" fmla="*/ 1613076 h 1613073"/>
                <a:gd name="connsiteX7" fmla="*/ 236229 w 1613073"/>
                <a:gd name="connsiteY7" fmla="*/ 1376846 h 1613073"/>
                <a:gd name="connsiteX8" fmla="*/ 0 w 1613073"/>
                <a:gd name="connsiteY8" fmla="*/ 806538 h 1613073"/>
                <a:gd name="connsiteX9" fmla="*/ 0 w 1613073"/>
                <a:gd name="connsiteY9" fmla="*/ 806537 h 1613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3073" h="1613073">
                  <a:moveTo>
                    <a:pt x="0" y="806537"/>
                  </a:moveTo>
                  <a:cubicBezTo>
                    <a:pt x="0" y="592630"/>
                    <a:pt x="84975" y="387484"/>
                    <a:pt x="236230" y="236229"/>
                  </a:cubicBezTo>
                  <a:cubicBezTo>
                    <a:pt x="387485" y="84974"/>
                    <a:pt x="592631" y="0"/>
                    <a:pt x="806538" y="1"/>
                  </a:cubicBezTo>
                  <a:cubicBezTo>
                    <a:pt x="1020445" y="1"/>
                    <a:pt x="1225591" y="84976"/>
                    <a:pt x="1376846" y="236231"/>
                  </a:cubicBezTo>
                  <a:cubicBezTo>
                    <a:pt x="1528101" y="387486"/>
                    <a:pt x="1613075" y="592632"/>
                    <a:pt x="1613074" y="806539"/>
                  </a:cubicBezTo>
                  <a:cubicBezTo>
                    <a:pt x="1613074" y="1020446"/>
                    <a:pt x="1528100" y="1225592"/>
                    <a:pt x="1376845" y="1376847"/>
                  </a:cubicBezTo>
                  <a:cubicBezTo>
                    <a:pt x="1225590" y="1528102"/>
                    <a:pt x="1020444" y="1613076"/>
                    <a:pt x="806537" y="1613076"/>
                  </a:cubicBezTo>
                  <a:cubicBezTo>
                    <a:pt x="592630" y="1613076"/>
                    <a:pt x="387484" y="1528102"/>
                    <a:pt x="236229" y="1376846"/>
                  </a:cubicBezTo>
                  <a:cubicBezTo>
                    <a:pt x="84974" y="1225591"/>
                    <a:pt x="0" y="1020445"/>
                    <a:pt x="0" y="806538"/>
                  </a:cubicBezTo>
                  <a:lnTo>
                    <a:pt x="0" y="806537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3219" tIns="283219" rIns="283219" bIns="283219" numCol="1" spcCol="1270" anchor="ctr" anchorCtr="0">
              <a:noAutofit/>
            </a:bodyPr>
            <a:lstStyle/>
            <a:p>
              <a:pPr algn="ctr" defTabSz="16446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700" dirty="0">
                  <a:solidFill>
                    <a:prstClr val="white"/>
                  </a:solidFill>
                </a:rPr>
                <a:t>País B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4649093" y="4106154"/>
              <a:ext cx="1613073" cy="1613073"/>
            </a:xfrm>
            <a:custGeom>
              <a:avLst/>
              <a:gdLst>
                <a:gd name="connsiteX0" fmla="*/ 0 w 1613073"/>
                <a:gd name="connsiteY0" fmla="*/ 806537 h 1613073"/>
                <a:gd name="connsiteX1" fmla="*/ 236230 w 1613073"/>
                <a:gd name="connsiteY1" fmla="*/ 236229 h 1613073"/>
                <a:gd name="connsiteX2" fmla="*/ 806538 w 1613073"/>
                <a:gd name="connsiteY2" fmla="*/ 1 h 1613073"/>
                <a:gd name="connsiteX3" fmla="*/ 1376846 w 1613073"/>
                <a:gd name="connsiteY3" fmla="*/ 236231 h 1613073"/>
                <a:gd name="connsiteX4" fmla="*/ 1613074 w 1613073"/>
                <a:gd name="connsiteY4" fmla="*/ 806539 h 1613073"/>
                <a:gd name="connsiteX5" fmla="*/ 1376845 w 1613073"/>
                <a:gd name="connsiteY5" fmla="*/ 1376847 h 1613073"/>
                <a:gd name="connsiteX6" fmla="*/ 806537 w 1613073"/>
                <a:gd name="connsiteY6" fmla="*/ 1613076 h 1613073"/>
                <a:gd name="connsiteX7" fmla="*/ 236229 w 1613073"/>
                <a:gd name="connsiteY7" fmla="*/ 1376846 h 1613073"/>
                <a:gd name="connsiteX8" fmla="*/ 0 w 1613073"/>
                <a:gd name="connsiteY8" fmla="*/ 806538 h 1613073"/>
                <a:gd name="connsiteX9" fmla="*/ 0 w 1613073"/>
                <a:gd name="connsiteY9" fmla="*/ 806537 h 1613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3073" h="1613073">
                  <a:moveTo>
                    <a:pt x="0" y="806537"/>
                  </a:moveTo>
                  <a:cubicBezTo>
                    <a:pt x="0" y="592630"/>
                    <a:pt x="84975" y="387484"/>
                    <a:pt x="236230" y="236229"/>
                  </a:cubicBezTo>
                  <a:cubicBezTo>
                    <a:pt x="387485" y="84974"/>
                    <a:pt x="592631" y="0"/>
                    <a:pt x="806538" y="1"/>
                  </a:cubicBezTo>
                  <a:cubicBezTo>
                    <a:pt x="1020445" y="1"/>
                    <a:pt x="1225591" y="84976"/>
                    <a:pt x="1376846" y="236231"/>
                  </a:cubicBezTo>
                  <a:cubicBezTo>
                    <a:pt x="1528101" y="387486"/>
                    <a:pt x="1613075" y="592632"/>
                    <a:pt x="1613074" y="806539"/>
                  </a:cubicBezTo>
                  <a:cubicBezTo>
                    <a:pt x="1613074" y="1020446"/>
                    <a:pt x="1528100" y="1225592"/>
                    <a:pt x="1376845" y="1376847"/>
                  </a:cubicBezTo>
                  <a:cubicBezTo>
                    <a:pt x="1225590" y="1528102"/>
                    <a:pt x="1020444" y="1613076"/>
                    <a:pt x="806537" y="1613076"/>
                  </a:cubicBezTo>
                  <a:cubicBezTo>
                    <a:pt x="592630" y="1613076"/>
                    <a:pt x="387484" y="1528102"/>
                    <a:pt x="236229" y="1376846"/>
                  </a:cubicBezTo>
                  <a:cubicBezTo>
                    <a:pt x="84974" y="1225591"/>
                    <a:pt x="0" y="1020445"/>
                    <a:pt x="0" y="806538"/>
                  </a:cubicBezTo>
                  <a:lnTo>
                    <a:pt x="0" y="806537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3219" tIns="283219" rIns="283219" bIns="283219" numCol="1" spcCol="1270" anchor="ctr" anchorCtr="0">
              <a:noAutofit/>
            </a:bodyPr>
            <a:lstStyle/>
            <a:p>
              <a:pPr algn="ctr" defTabSz="16446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700" dirty="0">
                  <a:solidFill>
                    <a:prstClr val="white"/>
                  </a:solidFill>
                </a:rPr>
                <a:t>País C</a:t>
              </a:r>
            </a:p>
          </p:txBody>
        </p:sp>
      </p:grpSp>
      <p:sp>
        <p:nvSpPr>
          <p:cNvPr id="25" name="Left-Right-Up Arrow 24"/>
          <p:cNvSpPr/>
          <p:nvPr/>
        </p:nvSpPr>
        <p:spPr>
          <a:xfrm>
            <a:off x="5943600" y="3846731"/>
            <a:ext cx="1530436" cy="1334869"/>
          </a:xfrm>
          <a:prstGeom prst="leftRightUp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5800" y="1724054"/>
            <a:ext cx="3670176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>
                <a:solidFill>
                  <a:prstClr val="white"/>
                </a:solidFill>
                <a:latin typeface="Arial" charset="0"/>
                <a:cs typeface="Arial" charset="0"/>
              </a:rPr>
              <a:t>Sin acumulación de origen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60032" y="1724054"/>
            <a:ext cx="360040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>
                <a:solidFill>
                  <a:prstClr val="white"/>
                </a:solidFill>
                <a:latin typeface="Arial" charset="0"/>
                <a:cs typeface="Arial" charset="0"/>
              </a:rPr>
              <a:t>Con acumulación de origen</a:t>
            </a:r>
          </a:p>
        </p:txBody>
      </p:sp>
    </p:spTree>
    <p:extLst>
      <p:ext uri="{BB962C8B-B14F-4D97-AF65-F5344CB8AC3E}">
        <p14:creationId xmlns:p14="http://schemas.microsoft.com/office/powerpoint/2010/main" xmlns="" val="37600476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Temas de la clase de hoy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916832"/>
            <a:ext cx="7056784" cy="439248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s-ES" sz="2400" dirty="0" smtClean="0">
                <a:latin typeface="+mj-lt"/>
              </a:rPr>
              <a:t>¿Por qué la integración en América Latina?</a:t>
            </a:r>
          </a:p>
          <a:p>
            <a:pPr>
              <a:buFont typeface="+mj-lt"/>
              <a:buAutoNum type="arabicPeriod"/>
            </a:pPr>
            <a:r>
              <a:rPr lang="es-ES" sz="2400" dirty="0" smtClean="0">
                <a:latin typeface="+mj-lt"/>
              </a:rPr>
              <a:t>Reseña histórica</a:t>
            </a:r>
          </a:p>
          <a:p>
            <a:pPr>
              <a:buFont typeface="+mj-lt"/>
              <a:buAutoNum type="arabicPeriod"/>
            </a:pPr>
            <a:r>
              <a:rPr lang="es-ES" sz="2400" dirty="0" smtClean="0">
                <a:latin typeface="+mj-lt"/>
              </a:rPr>
              <a:t>Los principales esquemas de integración</a:t>
            </a:r>
          </a:p>
          <a:p>
            <a:pPr>
              <a:buFont typeface="+mj-lt"/>
              <a:buAutoNum type="arabicPeriod"/>
            </a:pPr>
            <a:r>
              <a:rPr lang="es-ES" sz="2400" dirty="0" smtClean="0">
                <a:latin typeface="+mj-lt"/>
              </a:rPr>
              <a:t>Algunas conclusiones</a:t>
            </a:r>
          </a:p>
          <a:p>
            <a:pPr>
              <a:buFont typeface="+mj-lt"/>
              <a:buAutoNum type="arabicPeriod"/>
            </a:pPr>
            <a:r>
              <a:rPr lang="es-ES" sz="2400" dirty="0" smtClean="0">
                <a:latin typeface="+mj-lt"/>
              </a:rPr>
              <a:t>Chile y la integración latinoamericana </a:t>
            </a:r>
            <a:endParaRPr lang="es-E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225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260350"/>
            <a:ext cx="6480720" cy="1081088"/>
          </a:xfrm>
          <a:noFill/>
        </p:spPr>
        <p:txBody>
          <a:bodyPr>
            <a:no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Chile en la integración latinoamericana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00213"/>
            <a:ext cx="8641208" cy="489713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Miembro fundador del Pacto Andino (1969)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Primer </a:t>
            </a:r>
            <a:r>
              <a:rPr lang="es-CL" dirty="0"/>
              <a:t>país en la región que adoptó </a:t>
            </a:r>
            <a:r>
              <a:rPr lang="es-CL" dirty="0" smtClean="0"/>
              <a:t>política </a:t>
            </a:r>
            <a:r>
              <a:rPr lang="es-CL" dirty="0"/>
              <a:t>de “libre comercio” (1970s</a:t>
            </a:r>
            <a:r>
              <a:rPr lang="es-CL" dirty="0" smtClean="0"/>
              <a:t>)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Retiro del Pacto Andino (1976), énfasis en la apertura unilateral</a:t>
            </a:r>
            <a:endParaRPr lang="es-CL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“Regreso a la región” desde 1990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Hoy: Único </a:t>
            </a:r>
            <a:r>
              <a:rPr lang="es-CL" dirty="0"/>
              <a:t>país en Sudamérica que no es miembro pleno de CAN o MERCOSUR 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Miembro asociado de ambos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Ha preservado su autonomía comercial 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Pero tiene </a:t>
            </a:r>
            <a:r>
              <a:rPr lang="es-CL" dirty="0"/>
              <a:t>acuerdos </a:t>
            </a:r>
            <a:r>
              <a:rPr lang="es-CL" dirty="0" smtClean="0"/>
              <a:t>con </a:t>
            </a:r>
            <a:r>
              <a:rPr lang="es-CL" dirty="0"/>
              <a:t>todos los países de </a:t>
            </a:r>
            <a:r>
              <a:rPr lang="es-CL" dirty="0" smtClean="0"/>
              <a:t>A. Latina (menos </a:t>
            </a:r>
            <a:r>
              <a:rPr lang="es-CL" dirty="0"/>
              <a:t>R. Dominicana):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Promotor </a:t>
            </a:r>
            <a:r>
              <a:rPr lang="es-CL" dirty="0"/>
              <a:t>del ALCA y luego de un espacio latinoamericano de libre comercio: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Convergencia CAN, MERCOSUR, </a:t>
            </a:r>
            <a:r>
              <a:rPr lang="es-CL" sz="2000" dirty="0" smtClean="0"/>
              <a:t>Chile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 smtClean="0"/>
              <a:t>Convergencia en el Arco del Pacífico Latinoamericano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dirty="0" smtClean="0"/>
              <a:t>Área de integración profunda (con Colombia, México, Perú)</a:t>
            </a:r>
            <a:endParaRPr lang="es-CL" sz="2000" dirty="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CL" sz="2000" dirty="0"/>
          </a:p>
          <a:p>
            <a:pPr>
              <a:lnSpc>
                <a:spcPct val="90000"/>
              </a:lnSpc>
            </a:pPr>
            <a:endParaRPr lang="es-CL" sz="2100" dirty="0"/>
          </a:p>
          <a:p>
            <a:pPr>
              <a:lnSpc>
                <a:spcPct val="90000"/>
              </a:lnSpc>
            </a:pPr>
            <a:endParaRPr lang="es-CL" sz="2100" dirty="0"/>
          </a:p>
        </p:txBody>
      </p:sp>
    </p:spTree>
    <p:extLst>
      <p:ext uri="{BB962C8B-B14F-4D97-AF65-F5344CB8AC3E}">
        <p14:creationId xmlns:p14="http://schemas.microsoft.com/office/powerpoint/2010/main" xmlns="" val="1456065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Perfil del comercio </a:t>
            </a:r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Chile con </a:t>
            </a:r>
            <a: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Latina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1763688" y="1772816"/>
            <a:ext cx="7200800" cy="4824536"/>
          </a:xfrm>
        </p:spPr>
        <p:txBody>
          <a:bodyPr>
            <a:normAutofit fontScale="70000" lnSpcReduction="20000"/>
          </a:bodyPr>
          <a:lstStyle/>
          <a:p>
            <a:r>
              <a:rPr lang="es-CL" sz="2400" dirty="0" smtClean="0"/>
              <a:t>ALC representa un 16% de las X de Chile pero su 32% de sus M</a:t>
            </a:r>
          </a:p>
          <a:p>
            <a:r>
              <a:rPr lang="es-CL" sz="2400" dirty="0" smtClean="0"/>
              <a:t>Chile tradicionalmente tiene déficit comercial con la región</a:t>
            </a:r>
          </a:p>
          <a:p>
            <a:r>
              <a:rPr lang="es-CL" sz="2400" dirty="0" smtClean="0"/>
              <a:t>En </a:t>
            </a:r>
            <a:r>
              <a:rPr lang="es-CL" sz="2400" dirty="0"/>
              <a:t>relación con sus exportaciones totales, las exportaciones de Chile a </a:t>
            </a:r>
            <a:r>
              <a:rPr lang="es-CL" sz="2400" dirty="0" smtClean="0"/>
              <a:t>América </a:t>
            </a:r>
            <a:r>
              <a:rPr lang="es-CL" sz="2400" dirty="0"/>
              <a:t>Latina tienen:</a:t>
            </a:r>
          </a:p>
          <a:p>
            <a:pPr lvl="1"/>
            <a:r>
              <a:rPr lang="es-CL" sz="2000" dirty="0"/>
              <a:t>Mayor presencia de productos industriales </a:t>
            </a:r>
            <a:r>
              <a:rPr lang="es-CL" sz="2000" dirty="0" smtClean="0"/>
              <a:t>(preparaciones alimenticias, cartulinas, cajas </a:t>
            </a:r>
            <a:r>
              <a:rPr lang="es-CL" sz="2000" dirty="0"/>
              <a:t>de cambio, </a:t>
            </a:r>
            <a:r>
              <a:rPr lang="es-CL" sz="2000" dirty="0" smtClean="0"/>
              <a:t>papel prensa, neumáticos</a:t>
            </a:r>
            <a:r>
              <a:rPr lang="es-CL" sz="2000" dirty="0"/>
              <a:t>, </a:t>
            </a:r>
            <a:r>
              <a:rPr lang="es-CL" sz="2000" dirty="0" smtClean="0"/>
              <a:t>medicamentos, línea </a:t>
            </a:r>
            <a:r>
              <a:rPr lang="es-CL" sz="2000" dirty="0"/>
              <a:t>blanca, etc.)</a:t>
            </a:r>
          </a:p>
          <a:p>
            <a:pPr lvl="1"/>
            <a:r>
              <a:rPr lang="es-CL" sz="2000" dirty="0"/>
              <a:t>Mayor presencia de agroindustria (</a:t>
            </a:r>
            <a:r>
              <a:rPr lang="es-CL" sz="2000" dirty="0" smtClean="0"/>
              <a:t>especialmente a México, </a:t>
            </a:r>
            <a:r>
              <a:rPr lang="es-CL" sz="2000" spc="-150" dirty="0" smtClean="0"/>
              <a:t>C</a:t>
            </a:r>
            <a:r>
              <a:rPr lang="es-CL" sz="2000" spc="-150" dirty="0"/>
              <a:t>. América)</a:t>
            </a:r>
          </a:p>
          <a:p>
            <a:pPr lvl="1"/>
            <a:r>
              <a:rPr lang="es-CL" sz="2000" dirty="0"/>
              <a:t>Mayor presencia de </a:t>
            </a:r>
            <a:r>
              <a:rPr lang="es-CL" sz="2000" dirty="0" smtClean="0"/>
              <a:t>Pymes</a:t>
            </a:r>
            <a:endParaRPr lang="es-CL" sz="2000" dirty="0"/>
          </a:p>
          <a:p>
            <a:r>
              <a:rPr lang="es-CL" sz="2400" dirty="0"/>
              <a:t>Chile importa desde A. Latina:</a:t>
            </a:r>
          </a:p>
          <a:p>
            <a:pPr lvl="1"/>
            <a:r>
              <a:rPr lang="es-CL" sz="2000" dirty="0"/>
              <a:t>Combustibles (petróleo, gas natural, propano)</a:t>
            </a:r>
          </a:p>
          <a:p>
            <a:pPr lvl="1"/>
            <a:r>
              <a:rPr lang="es-CL" sz="2000" dirty="0"/>
              <a:t>Alimentos (carne bovina, </a:t>
            </a:r>
            <a:r>
              <a:rPr lang="es-CL" sz="2000" dirty="0" smtClean="0"/>
              <a:t>azúcar, maíz</a:t>
            </a:r>
            <a:r>
              <a:rPr lang="es-CL" sz="2000" dirty="0"/>
              <a:t>, trigo, soya, aceites)</a:t>
            </a:r>
          </a:p>
          <a:p>
            <a:pPr lvl="1"/>
            <a:r>
              <a:rPr lang="es-CL" sz="2000" dirty="0"/>
              <a:t>Manufacturas (vehículos y partes, electrónica, medicamentos)</a:t>
            </a:r>
          </a:p>
          <a:p>
            <a:r>
              <a:rPr lang="es-CL" sz="2400" dirty="0"/>
              <a:t>Es un comercio más diversificado que con el resto del </a:t>
            </a:r>
            <a:r>
              <a:rPr lang="es-CL" sz="2400" dirty="0" smtClean="0"/>
              <a:t>mundo  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xmlns="" val="2375263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Latina concentra sobre el 85% de la inversión chilena en el exterior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7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2388" y="1663074"/>
            <a:ext cx="7660052" cy="483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99863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22238"/>
            <a:ext cx="8064896" cy="12954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Chile tiene una amplia red </a:t>
            </a:r>
            <a:r>
              <a:rPr lang="es-E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acuerdos </a:t>
            </a: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comerciales con </a:t>
            </a:r>
            <a:r>
              <a:rPr lang="es-E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América Latina</a:t>
            </a:r>
          </a:p>
        </p:txBody>
      </p:sp>
      <p:graphicFrame>
        <p:nvGraphicFramePr>
          <p:cNvPr id="11267" name="Rectangle 3"/>
          <p:cNvGraphicFramePr>
            <a:graphicFrameLocks noGrp="1"/>
          </p:cNvGraphicFramePr>
          <p:nvPr>
            <p:ph type="body" idx="4294967295"/>
          </p:nvPr>
        </p:nvGraphicFramePr>
        <p:xfrm>
          <a:off x="688975" y="2011363"/>
          <a:ext cx="7286625" cy="4022725"/>
        </p:xfrm>
        <a:graphic>
          <a:graphicData uri="http://schemas.openxmlformats.org/presentationml/2006/ole">
            <p:oleObj spid="_x0000_s2063" name="Document" r:id="rId4" imgW="6031079" imgH="3329541" progId="Word.Document.8">
              <p:embed/>
            </p:oleObj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68313" y="6021388"/>
            <a:ext cx="828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68313" y="5876925"/>
            <a:ext cx="81359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600" b="1"/>
              <a:t>AAP: Acuerdo de Alcance Parcial; ACE: Acuerdo de Complementación Económica; TLC: Acuerdo de Libre Comercio.</a:t>
            </a:r>
          </a:p>
          <a:p>
            <a:endParaRPr lang="es-CL" sz="1600" b="1"/>
          </a:p>
        </p:txBody>
      </p:sp>
    </p:spTree>
    <p:extLst>
      <p:ext uri="{BB962C8B-B14F-4D97-AF65-F5344CB8AC3E}">
        <p14:creationId xmlns:p14="http://schemas.microsoft.com/office/powerpoint/2010/main" xmlns="" val="724841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228600"/>
            <a:ext cx="6707088" cy="1143000"/>
          </a:xfrm>
          <a:noFill/>
        </p:spPr>
        <p:txBody>
          <a:bodyPr>
            <a:noAutofit/>
          </a:bodyPr>
          <a:lstStyle/>
          <a:p>
            <a:r>
              <a:rPr lang="es-C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relación comercial con la región no siempre es fácil 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1772816"/>
            <a:ext cx="6984776" cy="468052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CL" sz="2400" dirty="0"/>
              <a:t>Agenda con la región (</a:t>
            </a:r>
            <a:r>
              <a:rPr lang="es-CL" sz="2400" dirty="0" smtClean="0"/>
              <a:t>especialmente </a:t>
            </a:r>
            <a:r>
              <a:rPr lang="es-CL" sz="2400" dirty="0"/>
              <a:t>Sudamérica) tiene importante componente </a:t>
            </a:r>
            <a:r>
              <a:rPr lang="es-CL" sz="2400" dirty="0" smtClean="0"/>
              <a:t>defensivo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CL" sz="2400" dirty="0" smtClean="0"/>
              <a:t>Relación más politizada que con países industrializados o Asia </a:t>
            </a:r>
            <a:endParaRPr lang="es-CL" sz="2400" dirty="0"/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CL" sz="2200" dirty="0"/>
              <a:t>Alta prevalencia de barreras no </a:t>
            </a:r>
            <a:r>
              <a:rPr lang="es-CL" sz="2200" dirty="0" smtClean="0"/>
              <a:t>arancelarias y/o informales, comercio administrado</a:t>
            </a:r>
            <a:endParaRPr lang="es-CL" sz="2200" dirty="0"/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CL" sz="2200" dirty="0"/>
              <a:t>Mayor resistencia al “libre comercio</a:t>
            </a:r>
            <a:r>
              <a:rPr lang="es-CL" sz="2200" dirty="0" smtClean="0"/>
              <a:t>” </a:t>
            </a:r>
            <a:endParaRPr lang="es-CL" sz="2200" dirty="0"/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CL" sz="2200" dirty="0" smtClean="0"/>
              <a:t>Importancia </a:t>
            </a:r>
            <a:r>
              <a:rPr lang="es-CL" sz="2200" dirty="0"/>
              <a:t>de los acuerdos </a:t>
            </a:r>
            <a:r>
              <a:rPr lang="es-CL" sz="2200" dirty="0" smtClean="0"/>
              <a:t>preferenciales como herramienta defensiva</a:t>
            </a:r>
            <a:endParaRPr lang="es-CL" sz="2200" dirty="0"/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CL" sz="2400" dirty="0" smtClean="0"/>
              <a:t>Relación </a:t>
            </a:r>
            <a:r>
              <a:rPr lang="es-CL" sz="2400" dirty="0"/>
              <a:t>más fácil con Colombia, C. América, Panamá, </a:t>
            </a:r>
            <a:r>
              <a:rPr lang="es-CL" sz="2400" dirty="0" smtClean="0"/>
              <a:t>México: “Eje del Pacífico”</a:t>
            </a:r>
            <a:endParaRPr lang="es-CL" sz="2400" dirty="0"/>
          </a:p>
          <a:p>
            <a:pPr>
              <a:lnSpc>
                <a:spcPct val="90000"/>
              </a:lnSpc>
            </a:pPr>
            <a:endParaRPr lang="es-CL" sz="24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manera de conclusión</a:t>
            </a:r>
            <a:endParaRPr lang="es-ES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916832"/>
            <a:ext cx="6984776" cy="4608512"/>
          </a:xfrm>
        </p:spPr>
        <p:txBody>
          <a:bodyPr>
            <a:normAutofit fontScale="70000" lnSpcReduction="20000"/>
          </a:bodyPr>
          <a:lstStyle/>
          <a:p>
            <a:r>
              <a:rPr lang="es-ES" sz="2800" dirty="0" smtClean="0"/>
              <a:t>Chile ha sido visto como un “ave rara” en </a:t>
            </a:r>
            <a:r>
              <a:rPr lang="es-ES" sz="2800" spc="-150" dirty="0" smtClean="0"/>
              <a:t>la integración </a:t>
            </a:r>
            <a:r>
              <a:rPr lang="es-ES" sz="2800" dirty="0" smtClean="0"/>
              <a:t>económica latinoamericana</a:t>
            </a:r>
          </a:p>
          <a:p>
            <a:pPr lvl="1"/>
            <a:r>
              <a:rPr lang="es-ES" sz="2400" dirty="0" smtClean="0"/>
              <a:t>No pertenencia a MERCOSUR ni CAN</a:t>
            </a:r>
          </a:p>
          <a:p>
            <a:pPr lvl="1"/>
            <a:r>
              <a:rPr lang="es-ES" sz="2400" dirty="0" smtClean="0"/>
              <a:t>Negociación TLCs con EE.UU. y otros socios extrarregionales </a:t>
            </a:r>
          </a:p>
          <a:p>
            <a:r>
              <a:rPr lang="es-ES" sz="2800" dirty="0" smtClean="0"/>
              <a:t>Pero sus políticas reflejan sus circunstancias</a:t>
            </a:r>
          </a:p>
          <a:p>
            <a:pPr lvl="1"/>
            <a:r>
              <a:rPr lang="es-ES" sz="2400" dirty="0" smtClean="0"/>
              <a:t>Relativo bajo peso de la región en su comercio</a:t>
            </a:r>
          </a:p>
          <a:p>
            <a:pPr lvl="1"/>
            <a:r>
              <a:rPr lang="es-ES" sz="2400" dirty="0" smtClean="0"/>
              <a:t>En los 90 su economía era mucho más abierta y orientada a las exportaciones que las del resto de los países de A. Latina</a:t>
            </a:r>
          </a:p>
          <a:p>
            <a:pPr lvl="1"/>
            <a:r>
              <a:rPr lang="es-ES" sz="2400" dirty="0" smtClean="0"/>
              <a:t>Negociar solo es más fácil que en grupo (ej. UE)</a:t>
            </a:r>
          </a:p>
          <a:p>
            <a:pPr lvl="1"/>
            <a:r>
              <a:rPr lang="es-ES" sz="2400" dirty="0" smtClean="0"/>
              <a:t>MERCOSUR y CAN presentan problemas importantes</a:t>
            </a:r>
          </a:p>
          <a:p>
            <a:pPr lvl="1"/>
            <a:r>
              <a:rPr lang="es-ES" sz="2400" dirty="0" smtClean="0"/>
              <a:t>Chile tiene relaciones preferenciales con toda A. Latina y sigue apoyando esfuerzos de convergencia en la región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xmlns="" val="618773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y hasta el próximo miércoles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04916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28600"/>
            <a:ext cx="677909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la integración?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844824"/>
            <a:ext cx="6984776" cy="475252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sz="3100" dirty="0" smtClean="0"/>
              <a:t>El mercado regional es importante: 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600" dirty="0"/>
              <a:t>A</a:t>
            </a:r>
            <a:r>
              <a:rPr lang="es-CL" sz="2600" dirty="0" smtClean="0"/>
              <a:t>bsorbe gran parte de las X de manufacturas de A. Latina 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600" dirty="0"/>
              <a:t>E</a:t>
            </a:r>
            <a:r>
              <a:rPr lang="es-CL" sz="2600" dirty="0" smtClean="0"/>
              <a:t>s el nicho natural para sus Pymes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600" dirty="0"/>
              <a:t>A</a:t>
            </a:r>
            <a:r>
              <a:rPr lang="es-CL" sz="2600" dirty="0" smtClean="0"/>
              <a:t>bsorbe la mayor parte de la inversión extranjera directa (IED) hecha por empresas latinoamericanas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600" dirty="0" smtClean="0"/>
              <a:t>Para alcanzar escalas eficientes de producción y crear cadenas de valor (integración productiva)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600" dirty="0" smtClean="0"/>
              <a:t>Como plataforma de aprendizaje para entrar a mercados más exigentes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600" dirty="0" smtClean="0"/>
              <a:t>Para amortiguar shocks de crisis externas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sz="3100" dirty="0" smtClean="0"/>
              <a:t>Pero además la integración es necesaria: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300" dirty="0" smtClean="0"/>
              <a:t>Para enfrentar desafíos comunes en infraestructura, energía, etc.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300" dirty="0" smtClean="0"/>
              <a:t>Para ser un actor relevante en la escena internacional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s-CL" sz="3100" dirty="0" smtClean="0"/>
              <a:t>Hoy la competitividad es regional más que nacional</a:t>
            </a:r>
          </a:p>
        </p:txBody>
      </p:sp>
    </p:spTree>
    <p:extLst>
      <p:ext uri="{BB962C8B-B14F-4D97-AF65-F5344CB8AC3E}">
        <p14:creationId xmlns:p14="http://schemas.microsoft.com/office/powerpoint/2010/main" xmlns="" val="16529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9847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exportaciones intrarregionales </a:t>
            </a: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</a:t>
            </a: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las que tienen un mayor componente de manufacturas</a:t>
            </a:r>
            <a:endParaRPr lang="es-C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717344"/>
            <a:ext cx="6264696" cy="376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979713" y="1916832"/>
            <a:ext cx="6984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cap="small" dirty="0" smtClean="0"/>
              <a:t>Latin America and the Caribbean: Breakdown of exports to main markets</a:t>
            </a:r>
          </a:p>
          <a:p>
            <a:pPr algn="ctr"/>
            <a:r>
              <a:rPr lang="en-GB" sz="1600" dirty="0" smtClean="0"/>
              <a:t>Average 2008-2010 </a:t>
            </a:r>
          </a:p>
          <a:p>
            <a:pPr algn="ctr"/>
            <a:r>
              <a:rPr lang="en-GB" sz="1600" dirty="0" smtClean="0"/>
              <a:t>(In percentages)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6453336"/>
            <a:ext cx="3640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Source: ECLAC based on COMTRADE.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26345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88640"/>
            <a:ext cx="6984776" cy="1296144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_tradnl" altLang="ja-JP" sz="2000" dirty="0" smtClean="0">
                <a:ea typeface="ＭＳ Ｐゴシック" charset="-128"/>
              </a:rPr>
              <a:t/>
            </a:r>
            <a:br>
              <a:rPr lang="es-ES_tradnl" altLang="ja-JP" sz="2000" dirty="0" smtClean="0">
                <a:ea typeface="ＭＳ Ｐゴシック" charset="-128"/>
              </a:rPr>
            </a:br>
            <a:r>
              <a:rPr lang="es-ES_tradnl" altLang="ja-JP" sz="2000" dirty="0" smtClean="0">
                <a:ea typeface="ＭＳ Ｐゴシック" charset="-128"/>
              </a:rPr>
              <a:t/>
            </a:r>
            <a:br>
              <a:rPr lang="es-ES_tradnl" altLang="ja-JP" sz="2000" dirty="0" smtClean="0">
                <a:ea typeface="ＭＳ Ｐゴシック" charset="-128"/>
              </a:rPr>
            </a:br>
            <a:r>
              <a:rPr lang="es-CL" altLang="ja-JP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El mercado regional es clave para las exportaciones latinoamericanas de manufacturas</a:t>
            </a:r>
            <a:r>
              <a:rPr lang="es-ES_tradnl" altLang="ja-JP" sz="3100" dirty="0" smtClean="0">
                <a:solidFill>
                  <a:schemeClr val="bg1"/>
                </a:solidFill>
                <a:ea typeface="ＭＳ Ｐゴシック" charset="-128"/>
              </a:rPr>
              <a:t/>
            </a:r>
            <a:br>
              <a:rPr lang="es-ES_tradnl" altLang="ja-JP" sz="3100" dirty="0" smtClean="0">
                <a:solidFill>
                  <a:schemeClr val="bg1"/>
                </a:solidFill>
                <a:ea typeface="ＭＳ Ｐゴシック" charset="-128"/>
              </a:rPr>
            </a:br>
            <a:r>
              <a:rPr lang="es-ES_tradnl" altLang="ja-JP" sz="2400" dirty="0" smtClean="0">
                <a:solidFill>
                  <a:schemeClr val="bg1"/>
                </a:solidFill>
                <a:ea typeface="ＭＳ Ｐゴシック" charset="-128"/>
              </a:rPr>
              <a:t/>
            </a:r>
            <a:br>
              <a:rPr lang="es-ES_tradnl" altLang="ja-JP" sz="2400" dirty="0" smtClean="0">
                <a:solidFill>
                  <a:schemeClr val="bg1"/>
                </a:solidFill>
                <a:ea typeface="ＭＳ Ｐゴシック" charset="-128"/>
              </a:rPr>
            </a:br>
            <a:endParaRPr lang="en-US" sz="1600" i="1" dirty="0" smtClean="0">
              <a:solidFill>
                <a:schemeClr val="tx1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457201" y="1700808"/>
            <a:ext cx="8458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altLang="ja-JP" b="1" cap="small" dirty="0" smtClean="0">
                <a:ea typeface="ＭＳ Ｐゴシック" charset="-128"/>
              </a:rPr>
              <a:t>Participación de América Latina y el Caribe en las exportaciones totales de manufacturas (no basadas en recursos naturales) de los países de la región, </a:t>
            </a:r>
            <a:r>
              <a:rPr lang="es-CL" altLang="ja-JP" sz="1600" b="1" cap="small" dirty="0" smtClean="0">
                <a:ea typeface="ＭＳ Ｐゴシック" charset="-128"/>
              </a:rPr>
              <a:t>Promedio </a:t>
            </a:r>
            <a:r>
              <a:rPr lang="es-CL" altLang="ja-JP" sz="1600" dirty="0" smtClean="0">
                <a:ea typeface="ＭＳ Ｐゴシック" charset="-128"/>
              </a:rPr>
              <a:t>2008-2010</a:t>
            </a:r>
          </a:p>
          <a:p>
            <a:pPr algn="ctr"/>
            <a:r>
              <a:rPr lang="es-CL" altLang="ja-JP" sz="1600" dirty="0" smtClean="0">
                <a:ea typeface="ＭＳ Ｐゴシック" charset="-128"/>
              </a:rPr>
              <a:t>(E</a:t>
            </a:r>
            <a:r>
              <a:rPr lang="es-CL" altLang="ja-JP" sz="1600" dirty="0" smtClean="0">
                <a:solidFill>
                  <a:schemeClr val="tx1"/>
                </a:solidFill>
                <a:ea typeface="ＭＳ Ｐゴシック" charset="-128"/>
              </a:rPr>
              <a:t>n porcentajes)</a:t>
            </a:r>
            <a:endParaRPr lang="es-CL" sz="1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838200" y="6400800"/>
            <a:ext cx="4824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Fuente</a:t>
            </a:r>
            <a:r>
              <a:rPr lang="en-GB" sz="1400" dirty="0" smtClean="0"/>
              <a:t>: CEPAL </a:t>
            </a:r>
            <a:r>
              <a:rPr lang="en-GB" sz="1400" dirty="0" err="1" smtClean="0"/>
              <a:t>sobre</a:t>
            </a:r>
            <a:r>
              <a:rPr lang="en-GB" sz="1400" dirty="0" smtClean="0"/>
              <a:t> la base de </a:t>
            </a:r>
            <a:r>
              <a:rPr lang="en-GB" sz="1400" dirty="0" err="1" smtClean="0"/>
              <a:t>estadísticas</a:t>
            </a:r>
            <a:r>
              <a:rPr lang="en-GB" sz="1400" dirty="0" smtClean="0"/>
              <a:t> de COMTRADE.</a:t>
            </a:r>
            <a:endParaRPr lang="en-GB" sz="1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43959"/>
            <a:ext cx="8295456" cy="393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32061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3528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>
            <a:normAutofit fontScale="90000"/>
          </a:bodyPr>
          <a:lstStyle/>
          <a:p>
            <a:pPr algn="ctr" eaLnBrk="1" hangingPunct="1"/>
            <a:r>
              <a:rPr lang="es-E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Sin embargo, el comercio intra-regional representa una fracción baja de las exportaciones de América Latina y el Caribe</a:t>
            </a:r>
          </a:p>
        </p:txBody>
      </p:sp>
      <p:sp>
        <p:nvSpPr>
          <p:cNvPr id="23556" name="Text Box 15"/>
          <p:cNvSpPr txBox="1">
            <a:spLocks noChangeArrowheads="1"/>
          </p:cNvSpPr>
          <p:nvPr/>
        </p:nvSpPr>
        <p:spPr bwMode="auto">
          <a:xfrm>
            <a:off x="827584" y="1628800"/>
            <a:ext cx="80648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400" b="1" dirty="0" smtClean="0"/>
              <a:t>LATIN AMERICA AND THE CARIBBEAN AND SUB-REGIONAL GROUPINGS: INTRA-REGIONAL AND  INTRA-SUBREGIONAL EXPORTS  AS A SHARE OF TOTAL EXPORTS, 1990-2010 </a:t>
            </a:r>
            <a:endParaRPr lang="es-ES" sz="1400" b="1" dirty="0"/>
          </a:p>
          <a:p>
            <a:pPr algn="ctr"/>
            <a:r>
              <a:rPr lang="en-GB" sz="1400" i="1" dirty="0" smtClean="0"/>
              <a:t>(In percentages)</a:t>
            </a:r>
            <a:endParaRPr lang="en-GB" sz="1400" i="1" dirty="0"/>
          </a:p>
        </p:txBody>
      </p:sp>
      <p:sp>
        <p:nvSpPr>
          <p:cNvPr id="23557" name="Text Box 16"/>
          <p:cNvSpPr txBox="1">
            <a:spLocks noChangeArrowheads="1"/>
          </p:cNvSpPr>
          <p:nvPr/>
        </p:nvSpPr>
        <p:spPr bwMode="auto">
          <a:xfrm>
            <a:off x="1907704" y="6581001"/>
            <a:ext cx="7620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GB" sz="1200" b="1" dirty="0" smtClean="0"/>
              <a:t>Source</a:t>
            </a:r>
            <a:r>
              <a:rPr lang="en-GB" sz="1200" dirty="0" smtClean="0"/>
              <a:t>: ECLAC, based on information from the different integration schemes. </a:t>
            </a:r>
            <a:endParaRPr lang="en-GB" sz="1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1" y="2313705"/>
            <a:ext cx="6949007" cy="4177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0390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122238"/>
            <a:ext cx="6021288" cy="1362546"/>
          </a:xfrm>
        </p:spPr>
        <p:txBody>
          <a:bodyPr>
            <a:normAutofit fontScale="90000"/>
          </a:bodyPr>
          <a:lstStyle/>
          <a:p>
            <a:r>
              <a:rPr lang="es-CL" sz="4000" dirty="0" smtClean="0"/>
              <a:t/>
            </a:r>
            <a:br>
              <a:rPr lang="es-CL" sz="4000" dirty="0" smtClean="0"/>
            </a:br>
            <a:r>
              <a:rPr lang="es-CL" sz="4000" dirty="0" smtClean="0"/>
              <a:t> </a:t>
            </a:r>
            <a:r>
              <a:rPr lang="es-C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Breve reseña histórica </a:t>
            </a:r>
            <a:br>
              <a:rPr lang="es-C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4000" dirty="0" smtClean="0"/>
              <a:t/>
            </a:r>
            <a:br>
              <a:rPr lang="es-CL" sz="4000" dirty="0" smtClean="0"/>
            </a:br>
            <a:endParaRPr lang="es-CL" sz="3600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772816"/>
            <a:ext cx="7056784" cy="475252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spcBef>
                <a:spcPts val="1200"/>
              </a:spcBef>
            </a:pPr>
            <a:r>
              <a:rPr lang="es-CL" sz="2400" u="sng" dirty="0" smtClean="0"/>
              <a:t>1960s</a:t>
            </a:r>
            <a:r>
              <a:rPr lang="es-CL" sz="2400" dirty="0" smtClean="0"/>
              <a:t>: Creación de: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s-CL" sz="2000" dirty="0" smtClean="0"/>
              <a:t>ALALC (Asociación Latinoamericana de Libre Comercio)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s-CL" sz="2000" dirty="0" smtClean="0"/>
              <a:t>Mercado Común Centroamericano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s-CL" sz="2000" dirty="0" smtClean="0"/>
              <a:t>Acuerdo de Cartagena (Pacto Andino)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s-CL" sz="2000" dirty="0" smtClean="0"/>
              <a:t>CARIFTA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dirty="0" smtClean="0"/>
              <a:t>Integración vista como: (i) emulación CEE; y (ii) extensión de la sustitución de importaciones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u="sng" dirty="0" smtClean="0"/>
              <a:t>1970s-80s:</a:t>
            </a:r>
            <a:r>
              <a:rPr lang="es-CL" sz="2400" dirty="0" smtClean="0"/>
              <a:t> Crisis de los esquemas de integración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s-CL" sz="2000" dirty="0" smtClean="0"/>
              <a:t>Regímenes militares, crisis de la deuda </a:t>
            </a:r>
          </a:p>
          <a:p>
            <a:pPr>
              <a:spcBef>
                <a:spcPts val="1200"/>
              </a:spcBef>
            </a:pPr>
            <a:r>
              <a:rPr lang="es-CL" sz="2400" u="sng" dirty="0" smtClean="0"/>
              <a:t>1990s:</a:t>
            </a:r>
            <a:r>
              <a:rPr lang="es-CL" sz="2400" dirty="0" smtClean="0"/>
              <a:t> Resurgimiento, impulsado por: </a:t>
            </a:r>
            <a:r>
              <a:rPr lang="es-CL" sz="2000" dirty="0" smtClean="0"/>
              <a:t>(i) redemocratización, (ii) convergencia económica, (</a:t>
            </a:r>
            <a:r>
              <a:rPr lang="es-CL" sz="2000" dirty="0" smtClean="0"/>
              <a:t>iii) revalorización </a:t>
            </a:r>
            <a:r>
              <a:rPr lang="es-CL" sz="2000" dirty="0" smtClean="0"/>
              <a:t>mundial del </a:t>
            </a:r>
            <a:r>
              <a:rPr lang="es-CL" sz="2000" dirty="0" smtClean="0"/>
              <a:t>regionalismo (“</a:t>
            </a:r>
            <a:r>
              <a:rPr lang="es-CL" sz="2000" dirty="0" smtClean="0"/>
              <a:t>regionalismo abierto</a:t>
            </a:r>
            <a:r>
              <a:rPr lang="es-CL" sz="2000" dirty="0" smtClean="0"/>
              <a:t>”)</a:t>
            </a:r>
            <a:endParaRPr lang="es-CL" sz="2000" dirty="0" smtClean="0"/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s-CL" sz="2000" dirty="0" smtClean="0"/>
              <a:t>Creación MERCOSUR (’91), zona libre comercio CAN (‘93), etc.</a:t>
            </a:r>
          </a:p>
          <a:p>
            <a:pPr eaLnBrk="1" hangingPunct="1">
              <a:spcBef>
                <a:spcPts val="1200"/>
              </a:spcBef>
            </a:pPr>
            <a:r>
              <a:rPr lang="es-CL" sz="2400" u="sng" dirty="0" smtClean="0"/>
              <a:t>Desde 2000s:</a:t>
            </a:r>
            <a:r>
              <a:rPr lang="es-CL" sz="2400" dirty="0" smtClean="0"/>
              <a:t> Panorama diverso e incierto</a:t>
            </a:r>
          </a:p>
          <a:p>
            <a:pPr lvl="1" eaLnBrk="1" hangingPunct="1">
              <a:spcBef>
                <a:spcPts val="1200"/>
              </a:spcBef>
            </a:pPr>
            <a:endParaRPr lang="es-C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Asociación Latinoamericana de Integración (ALADI) 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844824"/>
            <a:ext cx="6912768" cy="468052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Organismo sucesor de ALALC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Creado por el Tratado de Montevideo 1980 (TM80).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Miembros: Los 10 países de Sudamérica más México y Cuba (Panamá está ingresando)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En el 2004, el Consejo de Ministros llamó a crear un “Espacio de Libre Comercio” en ALADI (Resolución 59): </a:t>
            </a:r>
          </a:p>
          <a:p>
            <a:pPr lvl="1" eaLnBrk="1" hangingPunct="1">
              <a:lnSpc>
                <a:spcPct val="90000"/>
              </a:lnSpc>
              <a:spcAft>
                <a:spcPts val="300"/>
              </a:spcAft>
              <a:buFont typeface="Wingdings" pitchFamily="2" charset="2"/>
              <a:buChar char="Ø"/>
            </a:pPr>
            <a:r>
              <a:rPr lang="es-CL" sz="2000" dirty="0" smtClean="0"/>
              <a:t>Convergencia entre el MERCOSUR, CAN, Chile y México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Pero no se ha progresado debido a las diferencias ideológicas entre los países miembros </a:t>
            </a:r>
          </a:p>
          <a:p>
            <a:pPr lvl="1" eaLnBrk="1" hangingPunct="1">
              <a:lnSpc>
                <a:spcPct val="90000"/>
              </a:lnSpc>
              <a:spcAft>
                <a:spcPts val="300"/>
              </a:spcAft>
              <a:buFont typeface="Wingdings" pitchFamily="2" charset="2"/>
              <a:buChar char="Ø"/>
            </a:pPr>
            <a:r>
              <a:rPr lang="es-CL" sz="2000" dirty="0" smtClean="0"/>
              <a:t>Irrupción del “pilar social” en 2008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Hoy sirve básicamente como “paraguas” para los Acuerdos de Complementación Económica (ACE) entre sus miembros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152400"/>
            <a:ext cx="6840760" cy="1295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Comunidad Andina de Naciones 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1844824"/>
            <a:ext cx="7416824" cy="475252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600" dirty="0" smtClean="0"/>
              <a:t>Creada en 1969 como Pacto Andino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600" dirty="0" smtClean="0"/>
              <a:t>Chile fue miembro fundador pero se retiró en 1976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600" dirty="0" smtClean="0"/>
              <a:t>Miembros actuales: Bolivia, Colombia, Ecuador, Perú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600" dirty="0" smtClean="0"/>
              <a:t>Es el esquema de integración mas desarrollado de A. Latina: Secretariado, Tribunal Andino de Justicia, Parlamento Andino, etc.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600" dirty="0" smtClean="0"/>
              <a:t>También el más ambicioso: integración económica, social, cooperación en RR.EE., judicial, ambiental, etc.  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600" dirty="0" smtClean="0"/>
              <a:t>Libre comercio entre sus miembros se alcanzó en 1993 (bienes) y 2006 (servicios)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600" dirty="0" smtClean="0"/>
              <a:t>En los últimos años ha sufrido debido a turbulencias políticas: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300" dirty="0" smtClean="0"/>
              <a:t>Venezuela se retira en 2006 en protesta por </a:t>
            </a:r>
            <a:r>
              <a:rPr lang="es-CL" sz="2300" dirty="0" err="1" smtClean="0"/>
              <a:t>TLCs</a:t>
            </a:r>
            <a:r>
              <a:rPr lang="es-CL" sz="2300" dirty="0" smtClean="0"/>
              <a:t> con EE.UU.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300" dirty="0" smtClean="0"/>
              <a:t>Tensiones políticas Colombia-Ecuador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CL" sz="2300" dirty="0" smtClean="0"/>
              <a:t>UE intentó negociar con la CAN como un todo, pero no pudo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600" dirty="0"/>
              <a:t>El arancel externo común fue suspendido en </a:t>
            </a:r>
            <a:r>
              <a:rPr lang="es-CL" sz="2600" dirty="0" smtClean="0"/>
              <a:t>2007 </a:t>
            </a:r>
            <a:r>
              <a:rPr lang="es-CL" sz="2600" dirty="0"/>
              <a:t>y no hay política comercial común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300" dirty="0" smtClean="0"/>
              <a:t>Fuertes diferencias </a:t>
            </a:r>
            <a:r>
              <a:rPr lang="es-CL" sz="2300" dirty="0"/>
              <a:t>de enfoque entre Perú-Colombia y Bolivia-Ecuador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endParaRPr lang="es-CL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2117</Words>
  <Application>Microsoft Office PowerPoint</Application>
  <PresentationFormat>On-screen Show (4:3)</PresentationFormat>
  <Paragraphs>247</Paragraphs>
  <Slides>26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Mod</vt:lpstr>
      <vt:lpstr>Document</vt:lpstr>
      <vt:lpstr>Tópicos de economía internacional IN70Z.02</vt:lpstr>
      <vt:lpstr>Temas de la clase de hoy</vt:lpstr>
      <vt:lpstr>¿Por qué la integración?</vt:lpstr>
      <vt:lpstr>Las exportaciones intrarregionales son de las que tienen un mayor componente de manufacturas</vt:lpstr>
      <vt:lpstr>  El mercado regional es clave para las exportaciones latinoamericanas de manufacturas  </vt:lpstr>
      <vt:lpstr>Sin embargo, el comercio intra-regional representa una fracción baja de las exportaciones de América Latina y el Caribe</vt:lpstr>
      <vt:lpstr>  Breve reseña histórica   </vt:lpstr>
      <vt:lpstr>La Asociación Latinoamericana de Integración (ALADI) </vt:lpstr>
      <vt:lpstr>La Comunidad Andina de Naciones </vt:lpstr>
      <vt:lpstr>El MERCOSUR</vt:lpstr>
      <vt:lpstr>MERCOSUR (Continuación)</vt:lpstr>
      <vt:lpstr>El Mercado Común Centroamericano</vt:lpstr>
      <vt:lpstr>La Comunidad Sudamericana de Naciones y la UNASUR</vt:lpstr>
      <vt:lpstr>ALBA/Tratado de Comercio de los Pueblos</vt:lpstr>
      <vt:lpstr>El Arco del Pacífico Latino Americano</vt:lpstr>
      <vt:lpstr>El balance de la integración latinoamericana no es uniforme</vt:lpstr>
      <vt:lpstr>  un “espacio económico latinoamericano” hoy luce lejano  </vt:lpstr>
      <vt:lpstr>Desafíos hacia adelante</vt:lpstr>
      <vt:lpstr>La acumulación de origen permite una mayor eficiencia e integración productiva</vt:lpstr>
      <vt:lpstr>Chile en la integración latinoamericana</vt:lpstr>
      <vt:lpstr>Perfil del comercio de Chile con A. Latina</vt:lpstr>
      <vt:lpstr>A. Latina concentra sobre el 85% de la inversión chilena en el exterior</vt:lpstr>
      <vt:lpstr>Chile tiene una amplia red de acuerdos comerciales con América Latina</vt:lpstr>
      <vt:lpstr>La relación comercial con la región no siempre es fácil </vt:lpstr>
      <vt:lpstr>A manera de conclusión</vt:lpstr>
      <vt:lpstr>Muchas gracias y hasta el próximo miércoles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Tópicos de economía internacional IN70Z.02</dc:title>
  <dc:creator>Sebastian</dc:creator>
  <cp:lastModifiedBy>userzen01</cp:lastModifiedBy>
  <cp:revision>38</cp:revision>
  <dcterms:created xsi:type="dcterms:W3CDTF">2011-05-09T23:55:02Z</dcterms:created>
  <dcterms:modified xsi:type="dcterms:W3CDTF">2012-05-02T18:28:57Z</dcterms:modified>
</cp:coreProperties>
</file>