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heme/themeOverride3.xml" ContentType="application/vnd.openxmlformats-officedocument.themeOverride+xml"/>
  <Default Extension="xls" ContentType="application/vnd.ms-exce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charts/chart7.xml" ContentType="application/vnd.openxmlformats-officedocument.drawingml.chart+xml"/>
  <Override PartName="/ppt/notesSlides/notesSlide7.xml" ContentType="application/vnd.openxmlformats-officedocument.presentationml.notesSlide+xml"/>
  <Override PartName="/ppt/charts/chart3.xml" ContentType="application/vnd.openxmlformats-officedocument.drawingml.chart+xml"/>
  <Override PartName="/ppt/notesSlides/notesSlide10.xml" ContentType="application/vnd.openxmlformats-officedocument.presentationml.notesSlide+xml"/>
  <Override PartName="/ppt/charts/chart5.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theme/themeOverride4.xml" ContentType="application/vnd.openxmlformats-officedocument.themeOverride+xml"/>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charts/chart8.xml" ContentType="application/vnd.openxmlformats-officedocument.drawingml.chart+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charts/chart6.xml" ContentType="application/vnd.openxmlformats-officedocument.drawingml.chart+xml"/>
  <Override PartName="/ppt/notesSlides/notesSlide6.xml" ContentType="application/vnd.openxmlformats-officedocument.presentationml.notesSlide+xml"/>
  <Override PartName="/ppt/charts/chart4.xml" ContentType="application/vnd.openxmlformats-officedocument.drawingml.chart+xml"/>
  <Override PartName="/ppt/slides/slide8.xml" ContentType="application/vnd.openxmlformats-officedocument.presentationml.slide+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608" r:id="rId1"/>
  </p:sldMasterIdLst>
  <p:notesMasterIdLst>
    <p:notesMasterId r:id="rId45"/>
  </p:notesMasterIdLst>
  <p:sldIdLst>
    <p:sldId id="256" r:id="rId2"/>
    <p:sldId id="269" r:id="rId3"/>
    <p:sldId id="310" r:id="rId4"/>
    <p:sldId id="270" r:id="rId5"/>
    <p:sldId id="271" r:id="rId6"/>
    <p:sldId id="272" r:id="rId7"/>
    <p:sldId id="311" r:id="rId8"/>
    <p:sldId id="274" r:id="rId9"/>
    <p:sldId id="275" r:id="rId10"/>
    <p:sldId id="259" r:id="rId11"/>
    <p:sldId id="260" r:id="rId12"/>
    <p:sldId id="312" r:id="rId13"/>
    <p:sldId id="300" r:id="rId14"/>
    <p:sldId id="283" r:id="rId15"/>
    <p:sldId id="301" r:id="rId16"/>
    <p:sldId id="302" r:id="rId17"/>
    <p:sldId id="262" r:id="rId18"/>
    <p:sldId id="284" r:id="rId19"/>
    <p:sldId id="321" r:id="rId20"/>
    <p:sldId id="306" r:id="rId21"/>
    <p:sldId id="305" r:id="rId22"/>
    <p:sldId id="308" r:id="rId23"/>
    <p:sldId id="309" r:id="rId24"/>
    <p:sldId id="303" r:id="rId25"/>
    <p:sldId id="304" r:id="rId26"/>
    <p:sldId id="307" r:id="rId27"/>
    <p:sldId id="313" r:id="rId28"/>
    <p:sldId id="322" r:id="rId29"/>
    <p:sldId id="318" r:id="rId30"/>
    <p:sldId id="315" r:id="rId31"/>
    <p:sldId id="324" r:id="rId32"/>
    <p:sldId id="323" r:id="rId33"/>
    <p:sldId id="317" r:id="rId34"/>
    <p:sldId id="319" r:id="rId35"/>
    <p:sldId id="320" r:id="rId36"/>
    <p:sldId id="291" r:id="rId37"/>
    <p:sldId id="292" r:id="rId38"/>
    <p:sldId id="293" r:id="rId39"/>
    <p:sldId id="294" r:id="rId40"/>
    <p:sldId id="295" r:id="rId41"/>
    <p:sldId id="296" r:id="rId42"/>
    <p:sldId id="297" r:id="rId43"/>
    <p:sldId id="257" r:id="rId44"/>
  </p:sldIdLst>
  <p:sldSz cx="9144000" cy="6858000" type="screen4x3"/>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xmlns="">
        <p14:section name="Sección predeterminada" id="{EE6C411C-9752-4904-85B9-5730162A954B}">
          <p14:sldIdLst>
            <p14:sldId id="256"/>
            <p14:sldId id="269"/>
            <p14:sldId id="310"/>
            <p14:sldId id="270"/>
            <p14:sldId id="271"/>
            <p14:sldId id="272"/>
            <p14:sldId id="311"/>
            <p14:sldId id="274"/>
            <p14:sldId id="275"/>
            <p14:sldId id="259"/>
            <p14:sldId id="260"/>
            <p14:sldId id="312"/>
            <p14:sldId id="300"/>
            <p14:sldId id="283"/>
            <p14:sldId id="301"/>
            <p14:sldId id="302"/>
            <p14:sldId id="262"/>
            <p14:sldId id="284"/>
            <p14:sldId id="321"/>
            <p14:sldId id="306"/>
            <p14:sldId id="305"/>
            <p14:sldId id="308"/>
            <p14:sldId id="309"/>
            <p14:sldId id="303"/>
            <p14:sldId id="304"/>
            <p14:sldId id="307"/>
            <p14:sldId id="313"/>
            <p14:sldId id="322"/>
            <p14:sldId id="318"/>
            <p14:sldId id="315"/>
            <p14:sldId id="323"/>
            <p14:sldId id="317"/>
            <p14:sldId id="319"/>
            <p14:sldId id="320"/>
            <p14:sldId id="291"/>
            <p14:sldId id="292"/>
            <p14:sldId id="293"/>
            <p14:sldId id="294"/>
            <p14:sldId id="295"/>
            <p14:sldId id="296"/>
            <p14:sldId id="297"/>
            <p14:sldId id="257"/>
          </p14:sldIdLst>
        </p14:section>
        <p14:section name="Sección sin título" id="{9CC00858-A83A-4685-B4B0-93A1D3C4BCB2}">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77" d="100"/>
          <a:sy n="77" d="100"/>
        </p:scale>
        <p:origin x="-786" y="6"/>
      </p:cViewPr>
      <p:guideLst>
        <p:guide orient="horz" pos="2160"/>
        <p:guide pos="2880"/>
      </p:guideLst>
    </p:cSldViewPr>
  </p:slideViewPr>
  <p:notesTextViewPr>
    <p:cViewPr>
      <p:scale>
        <a:sx n="1" d="1"/>
        <a:sy n="1" d="1"/>
      </p:scale>
      <p:origin x="0" y="0"/>
    </p:cViewPr>
  </p:notesTextViewPr>
  <p:sorterViewPr>
    <p:cViewPr>
      <p:scale>
        <a:sx n="70" d="100"/>
        <a:sy n="70" d="100"/>
      </p:scale>
      <p:origin x="0" y="3912"/>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2" Type="http://schemas.openxmlformats.org/officeDocument/2006/relationships/oleObject" Target="file:///C:\Documents%20and%20Settings\mkuwayama\Desktop\FOCALAE\Section%201%20tables%20and%20figures.new.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file:///\\STNW24\DATA\CI\DAT\Shared\PANINSAL%202011\Presentaci&#243;n\Gr&#225;ficos%20presentaci&#243;n%20del%20Paninsal%202011.xlsx"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oleObject" Target="file:///\\STNW24\DATA\CI\DAT\Shared\PANINSAL%202011\Presentaci&#243;n\Gr&#225;ficos%20presentaci&#243;n%20del%20Paninsal%202011.xlsx" TargetMode="External"/><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oleObject" Target="file:///C:\Documents%20and%20Settings\jduran\Desktop\MISIONES%20JOSE\CURSO%20MEDELLIN\Laminas%20M&#243;dulo%201%20Curso%20Medell&#237;n.xls" TargetMode="External"/><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1" Type="http://schemas.openxmlformats.org/officeDocument/2006/relationships/oleObject" Target="file:///\\STNW24\DATA\CI\USR\sherreros\My%20Dropbox\Principales%20exportadores%20bienes%20y%20servicios%202010.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8.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Documents%20and%20Settings\jduran\Local%20Settings\Temp\notes6030C8\200908-3%20laminas.xls"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en-US"/>
  <c:clrMapOvr bg1="lt1" tx1="dk1" bg2="lt2" tx2="dk2" accent1="accent1" accent2="accent2" accent3="accent3" accent4="accent4" accent5="accent5" accent6="accent6" hlink="hlink" folHlink="folHlink"/>
  <c:chart>
    <c:plotArea>
      <c:layout/>
      <c:barChart>
        <c:barDir val="col"/>
        <c:grouping val="clustered"/>
        <c:ser>
          <c:idx val="0"/>
          <c:order val="0"/>
          <c:tx>
            <c:strRef>
              <c:f>'GDP Growth 2010-12'!$D$3</c:f>
              <c:strCache>
                <c:ptCount val="1"/>
                <c:pt idx="0">
                  <c:v>2010</c:v>
                </c:pt>
              </c:strCache>
            </c:strRef>
          </c:tx>
          <c:dLbls>
            <c:txPr>
              <a:bodyPr rot="-5400000" vert="horz"/>
              <a:lstStyle/>
              <a:p>
                <a:pPr>
                  <a:defRPr lang="es-ES" sz="800"/>
                </a:pPr>
                <a:endParaRPr lang="en-US"/>
              </a:p>
            </c:txPr>
            <c:showVal val="1"/>
          </c:dLbls>
          <c:cat>
            <c:strRef>
              <c:f>'GDP Growth 2010-12'!$C$4:$C$12</c:f>
              <c:strCache>
                <c:ptCount val="9"/>
                <c:pt idx="0">
                  <c:v>World </c:v>
                </c:pt>
                <c:pt idx="1">
                  <c:v>United States </c:v>
                </c:pt>
                <c:pt idx="2">
                  <c:v>European Union </c:v>
                </c:pt>
                <c:pt idx="3">
                  <c:v>China </c:v>
                </c:pt>
                <c:pt idx="4">
                  <c:v>India </c:v>
                </c:pt>
                <c:pt idx="5">
                  <c:v>ASEAN (5)</c:v>
                </c:pt>
                <c:pt idx="6">
                  <c:v>Brazil </c:v>
                </c:pt>
                <c:pt idx="7">
                  <c:v>Russian Fed. </c:v>
                </c:pt>
                <c:pt idx="8">
                  <c:v>Latin America and the Caribbean </c:v>
                </c:pt>
              </c:strCache>
            </c:strRef>
          </c:cat>
          <c:val>
            <c:numRef>
              <c:f>'GDP Growth 2010-12'!$D$4:$D$12</c:f>
              <c:numCache>
                <c:formatCode>#.#00</c:formatCode>
                <c:ptCount val="9"/>
                <c:pt idx="0">
                  <c:v>5.0999999999999996</c:v>
                </c:pt>
                <c:pt idx="1">
                  <c:v>3</c:v>
                </c:pt>
                <c:pt idx="2">
                  <c:v>1.8</c:v>
                </c:pt>
                <c:pt idx="3">
                  <c:v>10.3</c:v>
                </c:pt>
                <c:pt idx="4">
                  <c:v>10.4</c:v>
                </c:pt>
                <c:pt idx="5">
                  <c:v>6.9</c:v>
                </c:pt>
                <c:pt idx="6">
                  <c:v>7.5</c:v>
                </c:pt>
                <c:pt idx="7">
                  <c:v>6</c:v>
                </c:pt>
                <c:pt idx="8">
                  <c:v>6</c:v>
                </c:pt>
              </c:numCache>
            </c:numRef>
          </c:val>
        </c:ser>
        <c:ser>
          <c:idx val="1"/>
          <c:order val="1"/>
          <c:tx>
            <c:strRef>
              <c:f>'GDP Growth 2010-12'!$E$3</c:f>
              <c:strCache>
                <c:ptCount val="1"/>
                <c:pt idx="0">
                  <c:v>2011</c:v>
                </c:pt>
              </c:strCache>
            </c:strRef>
          </c:tx>
          <c:dLbls>
            <c:txPr>
              <a:bodyPr rot="-5400000" vert="horz"/>
              <a:lstStyle/>
              <a:p>
                <a:pPr>
                  <a:defRPr lang="es-ES" sz="800"/>
                </a:pPr>
                <a:endParaRPr lang="en-US"/>
              </a:p>
            </c:txPr>
            <c:showVal val="1"/>
          </c:dLbls>
          <c:cat>
            <c:strRef>
              <c:f>'GDP Growth 2010-12'!$C$4:$C$12</c:f>
              <c:strCache>
                <c:ptCount val="9"/>
                <c:pt idx="0">
                  <c:v>World </c:v>
                </c:pt>
                <c:pt idx="1">
                  <c:v>United States </c:v>
                </c:pt>
                <c:pt idx="2">
                  <c:v>European Union </c:v>
                </c:pt>
                <c:pt idx="3">
                  <c:v>China </c:v>
                </c:pt>
                <c:pt idx="4">
                  <c:v>India </c:v>
                </c:pt>
                <c:pt idx="5">
                  <c:v>ASEAN (5)</c:v>
                </c:pt>
                <c:pt idx="6">
                  <c:v>Brazil </c:v>
                </c:pt>
                <c:pt idx="7">
                  <c:v>Russian Fed. </c:v>
                </c:pt>
                <c:pt idx="8">
                  <c:v>Latin America and the Caribbean </c:v>
                </c:pt>
              </c:strCache>
            </c:strRef>
          </c:cat>
          <c:val>
            <c:numRef>
              <c:f>'GDP Growth 2010-12'!$E$4:$E$12</c:f>
              <c:numCache>
                <c:formatCode>#.#00</c:formatCode>
                <c:ptCount val="9"/>
                <c:pt idx="0">
                  <c:v>4.3</c:v>
                </c:pt>
                <c:pt idx="1">
                  <c:v>2.2000000000000002</c:v>
                </c:pt>
                <c:pt idx="2">
                  <c:v>2</c:v>
                </c:pt>
                <c:pt idx="3">
                  <c:v>9.6</c:v>
                </c:pt>
                <c:pt idx="4">
                  <c:v>8.2000000000000011</c:v>
                </c:pt>
                <c:pt idx="5">
                  <c:v>5.4</c:v>
                </c:pt>
                <c:pt idx="6">
                  <c:v>4.0999999999999996</c:v>
                </c:pt>
                <c:pt idx="7">
                  <c:v>5.6</c:v>
                </c:pt>
                <c:pt idx="8">
                  <c:v>4.7</c:v>
                </c:pt>
              </c:numCache>
            </c:numRef>
          </c:val>
        </c:ser>
        <c:ser>
          <c:idx val="2"/>
          <c:order val="2"/>
          <c:tx>
            <c:strRef>
              <c:f>'GDP Growth 2010-12'!$F$3</c:f>
              <c:strCache>
                <c:ptCount val="1"/>
                <c:pt idx="0">
                  <c:v>2012</c:v>
                </c:pt>
              </c:strCache>
            </c:strRef>
          </c:tx>
          <c:dLbls>
            <c:txPr>
              <a:bodyPr rot="-5400000" vert="horz"/>
              <a:lstStyle/>
              <a:p>
                <a:pPr>
                  <a:defRPr lang="es-ES" sz="800"/>
                </a:pPr>
                <a:endParaRPr lang="en-US"/>
              </a:p>
            </c:txPr>
            <c:showVal val="1"/>
          </c:dLbls>
          <c:cat>
            <c:strRef>
              <c:f>'GDP Growth 2010-12'!$C$4:$C$11</c:f>
              <c:strCache>
                <c:ptCount val="8"/>
                <c:pt idx="0">
                  <c:v>World </c:v>
                </c:pt>
                <c:pt idx="1">
                  <c:v>United States </c:v>
                </c:pt>
                <c:pt idx="2">
                  <c:v>European Union </c:v>
                </c:pt>
                <c:pt idx="3">
                  <c:v>China </c:v>
                </c:pt>
                <c:pt idx="4">
                  <c:v>India </c:v>
                </c:pt>
                <c:pt idx="5">
                  <c:v>ASEAN (5)</c:v>
                </c:pt>
                <c:pt idx="6">
                  <c:v>Brazil </c:v>
                </c:pt>
                <c:pt idx="7">
                  <c:v>Russian Fed. </c:v>
                </c:pt>
              </c:strCache>
            </c:strRef>
          </c:cat>
          <c:val>
            <c:numRef>
              <c:f>'GDP Growth 2010-12'!$F$4:$F$12</c:f>
              <c:numCache>
                <c:formatCode>#.#00</c:formatCode>
                <c:ptCount val="9"/>
                <c:pt idx="0">
                  <c:v>4.5</c:v>
                </c:pt>
                <c:pt idx="1">
                  <c:v>2.6</c:v>
                </c:pt>
                <c:pt idx="2">
                  <c:v>2.1</c:v>
                </c:pt>
                <c:pt idx="3">
                  <c:v>9.5</c:v>
                </c:pt>
                <c:pt idx="4">
                  <c:v>7.8</c:v>
                </c:pt>
                <c:pt idx="5">
                  <c:v>5.7</c:v>
                </c:pt>
                <c:pt idx="6">
                  <c:v>3.6</c:v>
                </c:pt>
                <c:pt idx="7">
                  <c:v>5.0999999999999996</c:v>
                </c:pt>
                <c:pt idx="8">
                  <c:v>4.0999999999999996</c:v>
                </c:pt>
              </c:numCache>
            </c:numRef>
          </c:val>
        </c:ser>
        <c:axId val="39962496"/>
        <c:axId val="39964032"/>
      </c:barChart>
      <c:catAx>
        <c:axId val="39962496"/>
        <c:scaling>
          <c:orientation val="minMax"/>
        </c:scaling>
        <c:axPos val="b"/>
        <c:numFmt formatCode="General" sourceLinked="1"/>
        <c:tickLblPos val="nextTo"/>
        <c:txPr>
          <a:bodyPr/>
          <a:lstStyle/>
          <a:p>
            <a:pPr>
              <a:defRPr lang="es-ES" sz="1200"/>
            </a:pPr>
            <a:endParaRPr lang="en-US"/>
          </a:p>
        </c:txPr>
        <c:crossAx val="39964032"/>
        <c:crosses val="autoZero"/>
        <c:auto val="1"/>
        <c:lblAlgn val="ctr"/>
        <c:lblOffset val="100"/>
      </c:catAx>
      <c:valAx>
        <c:axId val="39964032"/>
        <c:scaling>
          <c:orientation val="minMax"/>
        </c:scaling>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0" sourceLinked="0"/>
        <c:tickLblPos val="nextTo"/>
        <c:txPr>
          <a:bodyPr/>
          <a:lstStyle/>
          <a:p>
            <a:pPr>
              <a:defRPr lang="es-ES"/>
            </a:pPr>
            <a:endParaRPr lang="en-US"/>
          </a:p>
        </c:txPr>
        <c:crossAx val="39962496"/>
        <c:crosses val="autoZero"/>
        <c:crossBetween val="between"/>
      </c:valAx>
    </c:plotArea>
    <c:legend>
      <c:legendPos val="b"/>
      <c:layout/>
      <c:txPr>
        <a:bodyPr/>
        <a:lstStyle/>
        <a:p>
          <a:pPr>
            <a:defRPr lang="es-ES" sz="1200"/>
          </a:pPr>
          <a:endParaRPr lang="en-US"/>
        </a:p>
      </c:txPr>
    </c:legend>
    <c:plotVisOnly val="1"/>
    <c:dispBlanksAs val="gap"/>
  </c:chart>
  <c:externalData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style val="10"/>
  <c:clrMapOvr bg1="lt1" tx1="dk1" bg2="lt2" tx2="dk2" accent1="accent1" accent2="accent2" accent3="accent3" accent4="accent4" accent5="accent5" accent6="accent6" hlink="hlink" folHlink="folHlink"/>
  <c:chart>
    <c:plotArea>
      <c:layout>
        <c:manualLayout>
          <c:layoutTarget val="inner"/>
          <c:xMode val="edge"/>
          <c:yMode val="edge"/>
          <c:x val="0.10732174103237205"/>
          <c:y val="2.8252405949256338E-2"/>
          <c:w val="0.50378937007874014"/>
          <c:h val="0.84452136191309424"/>
        </c:manualLayout>
      </c:layout>
      <c:barChart>
        <c:barDir val="col"/>
        <c:grouping val="percentStacked"/>
        <c:ser>
          <c:idx val="0"/>
          <c:order val="0"/>
          <c:tx>
            <c:strRef>
              <c:f>ClaseMedia!$D$4</c:f>
              <c:strCache>
                <c:ptCount val="1"/>
                <c:pt idx="0">
                  <c:v>Asia y Oceania </c:v>
                </c:pt>
              </c:strCache>
            </c:strRef>
          </c:tx>
          <c:spPr>
            <a:solidFill>
              <a:srgbClr val="FF0000"/>
            </a:solidFill>
          </c:spPr>
          <c:cat>
            <c:strRef>
              <c:f>ClaseMedia!$E$3:$G$3</c:f>
              <c:strCache>
                <c:ptCount val="3"/>
                <c:pt idx="0">
                  <c:v>2009</c:v>
                </c:pt>
                <c:pt idx="1">
                  <c:v>2020*</c:v>
                </c:pt>
                <c:pt idx="2">
                  <c:v>2030*</c:v>
                </c:pt>
              </c:strCache>
            </c:strRef>
          </c:cat>
          <c:val>
            <c:numRef>
              <c:f>ClaseMedia!$E$4:$G$4</c:f>
              <c:numCache>
                <c:formatCode>General</c:formatCode>
                <c:ptCount val="3"/>
                <c:pt idx="0">
                  <c:v>554</c:v>
                </c:pt>
                <c:pt idx="1">
                  <c:v>1740</c:v>
                </c:pt>
                <c:pt idx="2">
                  <c:v>3228</c:v>
                </c:pt>
              </c:numCache>
            </c:numRef>
          </c:val>
        </c:ser>
        <c:ser>
          <c:idx val="1"/>
          <c:order val="1"/>
          <c:tx>
            <c:strRef>
              <c:f>ClaseMedia!$D$5</c:f>
              <c:strCache>
                <c:ptCount val="1"/>
                <c:pt idx="0">
                  <c:v>América Latina y el Caribe</c:v>
                </c:pt>
              </c:strCache>
            </c:strRef>
          </c:tx>
          <c:cat>
            <c:strRef>
              <c:f>ClaseMedia!$E$3:$G$3</c:f>
              <c:strCache>
                <c:ptCount val="3"/>
                <c:pt idx="0">
                  <c:v>2009</c:v>
                </c:pt>
                <c:pt idx="1">
                  <c:v>2020*</c:v>
                </c:pt>
                <c:pt idx="2">
                  <c:v>2030*</c:v>
                </c:pt>
              </c:strCache>
            </c:strRef>
          </c:cat>
          <c:val>
            <c:numRef>
              <c:f>ClaseMedia!$E$5:$G$5</c:f>
              <c:numCache>
                <c:formatCode>General</c:formatCode>
                <c:ptCount val="3"/>
                <c:pt idx="0">
                  <c:v>181</c:v>
                </c:pt>
                <c:pt idx="1">
                  <c:v>251</c:v>
                </c:pt>
                <c:pt idx="2">
                  <c:v>313</c:v>
                </c:pt>
              </c:numCache>
            </c:numRef>
          </c:val>
        </c:ser>
        <c:ser>
          <c:idx val="2"/>
          <c:order val="2"/>
          <c:tx>
            <c:strRef>
              <c:f>ClaseMedia!$D$6</c:f>
              <c:strCache>
                <c:ptCount val="1"/>
                <c:pt idx="0">
                  <c:v>Oriente Medio y Africa del Norte</c:v>
                </c:pt>
              </c:strCache>
            </c:strRef>
          </c:tx>
          <c:cat>
            <c:strRef>
              <c:f>ClaseMedia!$E$3:$G$3</c:f>
              <c:strCache>
                <c:ptCount val="3"/>
                <c:pt idx="0">
                  <c:v>2009</c:v>
                </c:pt>
                <c:pt idx="1">
                  <c:v>2020*</c:v>
                </c:pt>
                <c:pt idx="2">
                  <c:v>2030*</c:v>
                </c:pt>
              </c:strCache>
            </c:strRef>
          </c:cat>
          <c:val>
            <c:numRef>
              <c:f>ClaseMedia!$E$6:$G$6</c:f>
              <c:numCache>
                <c:formatCode>General</c:formatCode>
                <c:ptCount val="3"/>
                <c:pt idx="0">
                  <c:v>105</c:v>
                </c:pt>
                <c:pt idx="1">
                  <c:v>165</c:v>
                </c:pt>
                <c:pt idx="2">
                  <c:v>234</c:v>
                </c:pt>
              </c:numCache>
            </c:numRef>
          </c:val>
        </c:ser>
        <c:ser>
          <c:idx val="3"/>
          <c:order val="3"/>
          <c:tx>
            <c:strRef>
              <c:f>ClaseMedia!$D$7</c:f>
              <c:strCache>
                <c:ptCount val="1"/>
                <c:pt idx="0">
                  <c:v>Africa sub-sahara </c:v>
                </c:pt>
              </c:strCache>
            </c:strRef>
          </c:tx>
          <c:cat>
            <c:strRef>
              <c:f>ClaseMedia!$E$3:$G$3</c:f>
              <c:strCache>
                <c:ptCount val="3"/>
                <c:pt idx="0">
                  <c:v>2009</c:v>
                </c:pt>
                <c:pt idx="1">
                  <c:v>2020*</c:v>
                </c:pt>
                <c:pt idx="2">
                  <c:v>2030*</c:v>
                </c:pt>
              </c:strCache>
            </c:strRef>
          </c:cat>
          <c:val>
            <c:numRef>
              <c:f>ClaseMedia!$E$7:$G$7</c:f>
              <c:numCache>
                <c:formatCode>General</c:formatCode>
                <c:ptCount val="3"/>
                <c:pt idx="0">
                  <c:v>32</c:v>
                </c:pt>
                <c:pt idx="1">
                  <c:v>57</c:v>
                </c:pt>
                <c:pt idx="2">
                  <c:v>107</c:v>
                </c:pt>
              </c:numCache>
            </c:numRef>
          </c:val>
        </c:ser>
        <c:ser>
          <c:idx val="4"/>
          <c:order val="4"/>
          <c:tx>
            <c:strRef>
              <c:f>ClaseMedia!$D$8</c:f>
              <c:strCache>
                <c:ptCount val="1"/>
                <c:pt idx="0">
                  <c:v>Europa</c:v>
                </c:pt>
              </c:strCache>
            </c:strRef>
          </c:tx>
          <c:spPr>
            <a:solidFill>
              <a:schemeClr val="tx2">
                <a:lumMod val="60000"/>
                <a:lumOff val="40000"/>
              </a:schemeClr>
            </a:solidFill>
          </c:spPr>
          <c:cat>
            <c:strRef>
              <c:f>ClaseMedia!$E$3:$G$3</c:f>
              <c:strCache>
                <c:ptCount val="3"/>
                <c:pt idx="0">
                  <c:v>2009</c:v>
                </c:pt>
                <c:pt idx="1">
                  <c:v>2020*</c:v>
                </c:pt>
                <c:pt idx="2">
                  <c:v>2030*</c:v>
                </c:pt>
              </c:strCache>
            </c:strRef>
          </c:cat>
          <c:val>
            <c:numRef>
              <c:f>ClaseMedia!$E$8:$G$8</c:f>
              <c:numCache>
                <c:formatCode>General</c:formatCode>
                <c:ptCount val="3"/>
                <c:pt idx="0">
                  <c:v>664</c:v>
                </c:pt>
                <c:pt idx="1">
                  <c:v>703</c:v>
                </c:pt>
                <c:pt idx="2">
                  <c:v>680</c:v>
                </c:pt>
              </c:numCache>
            </c:numRef>
          </c:val>
        </c:ser>
        <c:ser>
          <c:idx val="5"/>
          <c:order val="5"/>
          <c:tx>
            <c:strRef>
              <c:f>ClaseMedia!$D$9</c:f>
              <c:strCache>
                <c:ptCount val="1"/>
                <c:pt idx="0">
                  <c:v>América del Norte </c:v>
                </c:pt>
              </c:strCache>
            </c:strRef>
          </c:tx>
          <c:cat>
            <c:strRef>
              <c:f>ClaseMedia!$E$3:$G$3</c:f>
              <c:strCache>
                <c:ptCount val="3"/>
                <c:pt idx="0">
                  <c:v>2009</c:v>
                </c:pt>
                <c:pt idx="1">
                  <c:v>2020*</c:v>
                </c:pt>
                <c:pt idx="2">
                  <c:v>2030*</c:v>
                </c:pt>
              </c:strCache>
            </c:strRef>
          </c:cat>
          <c:val>
            <c:numRef>
              <c:f>ClaseMedia!$E$9:$G$9</c:f>
              <c:numCache>
                <c:formatCode>General</c:formatCode>
                <c:ptCount val="3"/>
                <c:pt idx="0">
                  <c:v>338</c:v>
                </c:pt>
                <c:pt idx="1">
                  <c:v>333</c:v>
                </c:pt>
                <c:pt idx="2">
                  <c:v>322</c:v>
                </c:pt>
              </c:numCache>
            </c:numRef>
          </c:val>
        </c:ser>
        <c:gapWidth val="50"/>
        <c:overlap val="100"/>
        <c:axId val="73420800"/>
        <c:axId val="73422336"/>
      </c:barChart>
      <c:catAx>
        <c:axId val="73420800"/>
        <c:scaling>
          <c:orientation val="minMax"/>
        </c:scaling>
        <c:axPos val="b"/>
        <c:tickLblPos val="nextTo"/>
        <c:txPr>
          <a:bodyPr/>
          <a:lstStyle/>
          <a:p>
            <a:pPr>
              <a:defRPr lang="en-US"/>
            </a:pPr>
            <a:endParaRPr lang="en-US"/>
          </a:p>
        </c:txPr>
        <c:crossAx val="73422336"/>
        <c:crosses val="autoZero"/>
        <c:auto val="1"/>
        <c:lblAlgn val="ctr"/>
        <c:lblOffset val="100"/>
      </c:catAx>
      <c:valAx>
        <c:axId val="73422336"/>
        <c:scaling>
          <c:orientation val="minMax"/>
        </c:scaling>
        <c:axPos val="l"/>
        <c:majorGridlines>
          <c:spPr>
            <a:ln>
              <a:solidFill>
                <a:schemeClr val="bg1">
                  <a:lumMod val="65000"/>
                </a:schemeClr>
              </a:solidFill>
              <a:prstDash val="sysDot"/>
            </a:ln>
          </c:spPr>
        </c:majorGridlines>
        <c:numFmt formatCode="0%" sourceLinked="1"/>
        <c:tickLblPos val="nextTo"/>
        <c:txPr>
          <a:bodyPr/>
          <a:lstStyle/>
          <a:p>
            <a:pPr>
              <a:defRPr lang="en-US"/>
            </a:pPr>
            <a:endParaRPr lang="en-US"/>
          </a:p>
        </c:txPr>
        <c:crossAx val="73420800"/>
        <c:crosses val="autoZero"/>
        <c:crossBetween val="between"/>
      </c:valAx>
    </c:plotArea>
    <c:legend>
      <c:legendPos val="r"/>
      <c:layout/>
      <c:txPr>
        <a:bodyPr/>
        <a:lstStyle/>
        <a:p>
          <a:pPr>
            <a:defRPr lang="en-US" sz="1200"/>
          </a:pPr>
          <a:endParaRPr lang="en-US"/>
        </a:p>
      </c:txPr>
    </c:legend>
    <c:plotVisOnly val="1"/>
    <c:dispBlanksAs val="gap"/>
  </c:chart>
  <c:spPr>
    <a:noFill/>
    <a:ln>
      <a:noFill/>
    </a:ln>
  </c:spPr>
  <c:externalData r:id="rId2"/>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style val="10"/>
  <c:clrMapOvr bg1="lt1" tx1="dk1" bg2="lt2" tx2="dk2" accent1="accent1" accent2="accent2" accent3="accent3" accent4="accent4" accent5="accent5" accent6="accent6" hlink="hlink" folHlink="folHlink"/>
  <c:chart>
    <c:plotArea>
      <c:layout>
        <c:manualLayout>
          <c:layoutTarget val="inner"/>
          <c:xMode val="edge"/>
          <c:yMode val="edge"/>
          <c:x val="0.1073217410323721"/>
          <c:y val="2.8252405949256338E-2"/>
          <c:w val="0.86490048118985163"/>
          <c:h val="0.84452136191309424"/>
        </c:manualLayout>
      </c:layout>
      <c:barChart>
        <c:barDir val="col"/>
        <c:grouping val="percentStacked"/>
        <c:ser>
          <c:idx val="0"/>
          <c:order val="0"/>
          <c:tx>
            <c:strRef>
              <c:f>ClaseMedia!$D$32</c:f>
              <c:strCache>
                <c:ptCount val="1"/>
                <c:pt idx="0">
                  <c:v>Asia y Oceania </c:v>
                </c:pt>
              </c:strCache>
            </c:strRef>
          </c:tx>
          <c:spPr>
            <a:solidFill>
              <a:srgbClr val="FF0000"/>
            </a:solidFill>
          </c:spPr>
          <c:cat>
            <c:strRef>
              <c:f>ClaseMedia!$E$3:$G$3</c:f>
              <c:strCache>
                <c:ptCount val="3"/>
                <c:pt idx="0">
                  <c:v>2009</c:v>
                </c:pt>
                <c:pt idx="1">
                  <c:v>2020*</c:v>
                </c:pt>
                <c:pt idx="2">
                  <c:v>2030*</c:v>
                </c:pt>
              </c:strCache>
            </c:strRef>
          </c:cat>
          <c:val>
            <c:numRef>
              <c:f>ClaseMedia!$E$32:$G$32</c:f>
              <c:numCache>
                <c:formatCode>General</c:formatCode>
                <c:ptCount val="3"/>
                <c:pt idx="0">
                  <c:v>4952</c:v>
                </c:pt>
                <c:pt idx="1">
                  <c:v>14798</c:v>
                </c:pt>
                <c:pt idx="2">
                  <c:v>32596</c:v>
                </c:pt>
              </c:numCache>
            </c:numRef>
          </c:val>
        </c:ser>
        <c:ser>
          <c:idx val="1"/>
          <c:order val="1"/>
          <c:tx>
            <c:strRef>
              <c:f>ClaseMedia!$D$33</c:f>
              <c:strCache>
                <c:ptCount val="1"/>
                <c:pt idx="0">
                  <c:v>América Latina y el Caribe</c:v>
                </c:pt>
              </c:strCache>
            </c:strRef>
          </c:tx>
          <c:cat>
            <c:strRef>
              <c:f>ClaseMedia!$E$3:$G$3</c:f>
              <c:strCache>
                <c:ptCount val="3"/>
                <c:pt idx="0">
                  <c:v>2009</c:v>
                </c:pt>
                <c:pt idx="1">
                  <c:v>2020*</c:v>
                </c:pt>
                <c:pt idx="2">
                  <c:v>2030*</c:v>
                </c:pt>
              </c:strCache>
            </c:strRef>
          </c:cat>
          <c:val>
            <c:numRef>
              <c:f>ClaseMedia!$E$33:$G$33</c:f>
              <c:numCache>
                <c:formatCode>General</c:formatCode>
                <c:ptCount val="3"/>
                <c:pt idx="0">
                  <c:v>1534</c:v>
                </c:pt>
                <c:pt idx="1">
                  <c:v>2315</c:v>
                </c:pt>
                <c:pt idx="2">
                  <c:v>3117</c:v>
                </c:pt>
              </c:numCache>
            </c:numRef>
          </c:val>
        </c:ser>
        <c:ser>
          <c:idx val="2"/>
          <c:order val="2"/>
          <c:tx>
            <c:strRef>
              <c:f>ClaseMedia!$D$34</c:f>
              <c:strCache>
                <c:ptCount val="1"/>
                <c:pt idx="0">
                  <c:v>Oriente Medio y Africa del Norte</c:v>
                </c:pt>
              </c:strCache>
            </c:strRef>
          </c:tx>
          <c:cat>
            <c:strRef>
              <c:f>ClaseMedia!$E$3:$G$3</c:f>
              <c:strCache>
                <c:ptCount val="3"/>
                <c:pt idx="0">
                  <c:v>2009</c:v>
                </c:pt>
                <c:pt idx="1">
                  <c:v>2020*</c:v>
                </c:pt>
                <c:pt idx="2">
                  <c:v>2030*</c:v>
                </c:pt>
              </c:strCache>
            </c:strRef>
          </c:cat>
          <c:val>
            <c:numRef>
              <c:f>ClaseMedia!$E$34:$G$34</c:f>
              <c:numCache>
                <c:formatCode>General</c:formatCode>
                <c:ptCount val="3"/>
                <c:pt idx="0">
                  <c:v>796</c:v>
                </c:pt>
                <c:pt idx="1">
                  <c:v>1321</c:v>
                </c:pt>
                <c:pt idx="2">
                  <c:v>1966</c:v>
                </c:pt>
              </c:numCache>
            </c:numRef>
          </c:val>
        </c:ser>
        <c:ser>
          <c:idx val="3"/>
          <c:order val="3"/>
          <c:tx>
            <c:strRef>
              <c:f>ClaseMedia!$D$35</c:f>
              <c:strCache>
                <c:ptCount val="1"/>
                <c:pt idx="0">
                  <c:v>Africa sub-sahara </c:v>
                </c:pt>
              </c:strCache>
            </c:strRef>
          </c:tx>
          <c:cat>
            <c:strRef>
              <c:f>ClaseMedia!$E$3:$G$3</c:f>
              <c:strCache>
                <c:ptCount val="3"/>
                <c:pt idx="0">
                  <c:v>2009</c:v>
                </c:pt>
                <c:pt idx="1">
                  <c:v>2020*</c:v>
                </c:pt>
                <c:pt idx="2">
                  <c:v>2030*</c:v>
                </c:pt>
              </c:strCache>
            </c:strRef>
          </c:cat>
          <c:val>
            <c:numRef>
              <c:f>ClaseMedia!$E$35:$G$35</c:f>
              <c:numCache>
                <c:formatCode>General</c:formatCode>
                <c:ptCount val="3"/>
                <c:pt idx="0">
                  <c:v>256</c:v>
                </c:pt>
                <c:pt idx="1">
                  <c:v>448</c:v>
                </c:pt>
                <c:pt idx="2">
                  <c:v>827</c:v>
                </c:pt>
              </c:numCache>
            </c:numRef>
          </c:val>
        </c:ser>
        <c:ser>
          <c:idx val="4"/>
          <c:order val="4"/>
          <c:tx>
            <c:strRef>
              <c:f>ClaseMedia!$D$36</c:f>
              <c:strCache>
                <c:ptCount val="1"/>
                <c:pt idx="0">
                  <c:v>Europa</c:v>
                </c:pt>
              </c:strCache>
            </c:strRef>
          </c:tx>
          <c:spPr>
            <a:solidFill>
              <a:schemeClr val="tx2">
                <a:lumMod val="60000"/>
                <a:lumOff val="40000"/>
              </a:schemeClr>
            </a:solidFill>
          </c:spPr>
          <c:cat>
            <c:strRef>
              <c:f>ClaseMedia!$E$3:$G$3</c:f>
              <c:strCache>
                <c:ptCount val="3"/>
                <c:pt idx="0">
                  <c:v>2009</c:v>
                </c:pt>
                <c:pt idx="1">
                  <c:v>2020*</c:v>
                </c:pt>
                <c:pt idx="2">
                  <c:v>2030*</c:v>
                </c:pt>
              </c:strCache>
            </c:strRef>
          </c:cat>
          <c:val>
            <c:numRef>
              <c:f>ClaseMedia!$E$36:$G$36</c:f>
              <c:numCache>
                <c:formatCode>General</c:formatCode>
                <c:ptCount val="3"/>
                <c:pt idx="0">
                  <c:v>8138</c:v>
                </c:pt>
                <c:pt idx="1">
                  <c:v>10301</c:v>
                </c:pt>
                <c:pt idx="2">
                  <c:v>11337</c:v>
                </c:pt>
              </c:numCache>
            </c:numRef>
          </c:val>
        </c:ser>
        <c:ser>
          <c:idx val="5"/>
          <c:order val="5"/>
          <c:tx>
            <c:strRef>
              <c:f>ClaseMedia!$D$37</c:f>
              <c:strCache>
                <c:ptCount val="1"/>
                <c:pt idx="0">
                  <c:v>América del Norte </c:v>
                </c:pt>
              </c:strCache>
            </c:strRef>
          </c:tx>
          <c:cat>
            <c:strRef>
              <c:f>ClaseMedia!$E$3:$G$3</c:f>
              <c:strCache>
                <c:ptCount val="3"/>
                <c:pt idx="0">
                  <c:v>2009</c:v>
                </c:pt>
                <c:pt idx="1">
                  <c:v>2020*</c:v>
                </c:pt>
                <c:pt idx="2">
                  <c:v>2030*</c:v>
                </c:pt>
              </c:strCache>
            </c:strRef>
          </c:cat>
          <c:val>
            <c:numRef>
              <c:f>ClaseMedia!$E$37:$G$37</c:f>
              <c:numCache>
                <c:formatCode>General</c:formatCode>
                <c:ptCount val="3"/>
                <c:pt idx="0">
                  <c:v>5602</c:v>
                </c:pt>
                <c:pt idx="1">
                  <c:v>5863</c:v>
                </c:pt>
                <c:pt idx="2">
                  <c:v>5837</c:v>
                </c:pt>
              </c:numCache>
            </c:numRef>
          </c:val>
        </c:ser>
        <c:gapWidth val="50"/>
        <c:overlap val="100"/>
        <c:axId val="73458432"/>
        <c:axId val="73459968"/>
      </c:barChart>
      <c:catAx>
        <c:axId val="73458432"/>
        <c:scaling>
          <c:orientation val="minMax"/>
        </c:scaling>
        <c:axPos val="b"/>
        <c:tickLblPos val="nextTo"/>
        <c:txPr>
          <a:bodyPr/>
          <a:lstStyle/>
          <a:p>
            <a:pPr>
              <a:defRPr lang="en-US"/>
            </a:pPr>
            <a:endParaRPr lang="en-US"/>
          </a:p>
        </c:txPr>
        <c:crossAx val="73459968"/>
        <c:crosses val="autoZero"/>
        <c:auto val="1"/>
        <c:lblAlgn val="ctr"/>
        <c:lblOffset val="100"/>
      </c:catAx>
      <c:valAx>
        <c:axId val="73459968"/>
        <c:scaling>
          <c:orientation val="minMax"/>
        </c:scaling>
        <c:axPos val="l"/>
        <c:majorGridlines>
          <c:spPr>
            <a:ln>
              <a:solidFill>
                <a:schemeClr val="bg1">
                  <a:lumMod val="65000"/>
                </a:schemeClr>
              </a:solidFill>
              <a:prstDash val="sysDot"/>
            </a:ln>
          </c:spPr>
        </c:majorGridlines>
        <c:numFmt formatCode="0%" sourceLinked="1"/>
        <c:tickLblPos val="nextTo"/>
        <c:txPr>
          <a:bodyPr/>
          <a:lstStyle/>
          <a:p>
            <a:pPr>
              <a:defRPr lang="en-US"/>
            </a:pPr>
            <a:endParaRPr lang="en-US"/>
          </a:p>
        </c:txPr>
        <c:crossAx val="73458432"/>
        <c:crosses val="autoZero"/>
        <c:crossBetween val="between"/>
      </c:valAx>
    </c:plotArea>
    <c:plotVisOnly val="1"/>
    <c:dispBlanksAs val="gap"/>
  </c:chart>
  <c:spPr>
    <a:noFill/>
    <a:ln>
      <a:noFill/>
    </a:ln>
  </c:spPr>
  <c:externalData r:id="rId2"/>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plotArea>
      <c:layout>
        <c:manualLayout>
          <c:layoutTarget val="inner"/>
          <c:xMode val="edge"/>
          <c:yMode val="edge"/>
          <c:x val="0.11958573928259029"/>
          <c:y val="5.1400554097404488E-2"/>
          <c:w val="0.79054347169641082"/>
          <c:h val="0.58764518512855801"/>
        </c:manualLayout>
      </c:layout>
      <c:barChart>
        <c:barDir val="col"/>
        <c:grouping val="clustered"/>
        <c:ser>
          <c:idx val="0"/>
          <c:order val="0"/>
          <c:tx>
            <c:strRef>
              <c:f>'Lamina IED'!$A$74</c:f>
              <c:strCache>
                <c:ptCount val="1"/>
                <c:pt idx="0">
                  <c:v>IED total mundial</c:v>
                </c:pt>
              </c:strCache>
            </c:strRef>
          </c:tx>
          <c:spPr>
            <a:solidFill>
              <a:srgbClr val="6666FF"/>
            </a:solidFill>
          </c:spPr>
          <c:cat>
            <c:numRef>
              <c:f>'Lamina IED'!$B$73:$V$73</c:f>
              <c:numCache>
                <c:formatCode>General</c:formatCode>
                <c:ptCount val="21"/>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numCache>
            </c:numRef>
          </c:cat>
          <c:val>
            <c:numRef>
              <c:f>'Lamina IED'!$B$74:$V$74</c:f>
              <c:numCache>
                <c:formatCode>#,##0</c:formatCode>
                <c:ptCount val="21"/>
                <c:pt idx="0">
                  <c:v>203.36529024758607</c:v>
                </c:pt>
                <c:pt idx="1">
                  <c:v>150.36576013400378</c:v>
                </c:pt>
                <c:pt idx="2">
                  <c:v>152.087145526737</c:v>
                </c:pt>
                <c:pt idx="3">
                  <c:v>207.97756849154675</c:v>
                </c:pt>
                <c:pt idx="4">
                  <c:v>242.76341602483012</c:v>
                </c:pt>
                <c:pt idx="5">
                  <c:v>324.40756783613045</c:v>
                </c:pt>
                <c:pt idx="6">
                  <c:v>372.18908273330953</c:v>
                </c:pt>
                <c:pt idx="7">
                  <c:v>470.4741851493954</c:v>
                </c:pt>
                <c:pt idx="8">
                  <c:v>702.46601296948666</c:v>
                </c:pt>
                <c:pt idx="9">
                  <c:v>1093.7935453464972</c:v>
                </c:pt>
                <c:pt idx="10">
                  <c:v>1513.2575035638235</c:v>
                </c:pt>
                <c:pt idx="11">
                  <c:v>805.00683588851541</c:v>
                </c:pt>
                <c:pt idx="12">
                  <c:v>618.94746157468808</c:v>
                </c:pt>
                <c:pt idx="13">
                  <c:v>559.67656600775024</c:v>
                </c:pt>
                <c:pt idx="14">
                  <c:v>688.2423229507599</c:v>
                </c:pt>
                <c:pt idx="15">
                  <c:v>963.97546380053006</c:v>
                </c:pt>
                <c:pt idx="16">
                  <c:v>1407.3887945011409</c:v>
                </c:pt>
                <c:pt idx="17">
                  <c:v>2017.5384563439845</c:v>
                </c:pt>
                <c:pt idx="18">
                  <c:v>1735.8741274736979</c:v>
                </c:pt>
                <c:pt idx="19">
                  <c:v>1125.514930506972</c:v>
                </c:pt>
                <c:pt idx="20">
                  <c:v>1029.2253294935581</c:v>
                </c:pt>
              </c:numCache>
            </c:numRef>
          </c:val>
        </c:ser>
        <c:gapWidth val="50"/>
        <c:overlap val="-13"/>
        <c:axId val="74287744"/>
        <c:axId val="74289536"/>
      </c:barChart>
      <c:lineChart>
        <c:grouping val="standard"/>
        <c:ser>
          <c:idx val="1"/>
          <c:order val="1"/>
          <c:tx>
            <c:strRef>
              <c:f>'Lamina IED'!$A$75</c:f>
              <c:strCache>
                <c:ptCount val="1"/>
                <c:pt idx="0">
                  <c:v>Participación de los países en desarrollo</c:v>
                </c:pt>
              </c:strCache>
            </c:strRef>
          </c:tx>
          <c:spPr>
            <a:ln>
              <a:solidFill>
                <a:sysClr val="windowText" lastClr="000000"/>
              </a:solidFill>
            </a:ln>
          </c:spPr>
          <c:marker>
            <c:symbol val="none"/>
          </c:marker>
          <c:cat>
            <c:numRef>
              <c:f>'Lamina IED'!$B$73:$V$73</c:f>
              <c:numCache>
                <c:formatCode>General</c:formatCode>
                <c:ptCount val="21"/>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numCache>
            </c:numRef>
          </c:cat>
          <c:val>
            <c:numRef>
              <c:f>'Lamina IED'!$B$75:$V$75</c:f>
              <c:numCache>
                <c:formatCode>#.#00</c:formatCode>
                <c:ptCount val="21"/>
                <c:pt idx="0">
                  <c:v>13.114386019789476</c:v>
                </c:pt>
                <c:pt idx="1">
                  <c:v>21.907683940594989</c:v>
                </c:pt>
                <c:pt idx="2">
                  <c:v>25.652231082980286</c:v>
                </c:pt>
                <c:pt idx="3">
                  <c:v>29.268551268592987</c:v>
                </c:pt>
                <c:pt idx="4">
                  <c:v>36.749190560732245</c:v>
                </c:pt>
                <c:pt idx="5">
                  <c:v>31.497867813069515</c:v>
                </c:pt>
                <c:pt idx="6">
                  <c:v>34.880162103606807</c:v>
                </c:pt>
                <c:pt idx="7">
                  <c:v>36.856930024998029</c:v>
                </c:pt>
                <c:pt idx="8">
                  <c:v>25.58403418278008</c:v>
                </c:pt>
                <c:pt idx="9">
                  <c:v>18.904003079923957</c:v>
                </c:pt>
                <c:pt idx="10">
                  <c:v>14.986474075957856</c:v>
                </c:pt>
                <c:pt idx="11">
                  <c:v>24.369783239330502</c:v>
                </c:pt>
                <c:pt idx="12">
                  <c:v>27.042720092682089</c:v>
                </c:pt>
                <c:pt idx="13">
                  <c:v>31.19009585596249</c:v>
                </c:pt>
                <c:pt idx="14">
                  <c:v>37.791508639015063</c:v>
                </c:pt>
                <c:pt idx="15">
                  <c:v>34.606938895027582</c:v>
                </c:pt>
                <c:pt idx="16">
                  <c:v>30.298820769677221</c:v>
                </c:pt>
                <c:pt idx="17">
                  <c:v>32.688011267720327</c:v>
                </c:pt>
                <c:pt idx="18">
                  <c:v>42.948358318470881</c:v>
                </c:pt>
                <c:pt idx="19">
                  <c:v>46.950485123516778</c:v>
                </c:pt>
                <c:pt idx="20">
                  <c:v>48.199430435375113</c:v>
                </c:pt>
              </c:numCache>
            </c:numRef>
          </c:val>
        </c:ser>
        <c:ser>
          <c:idx val="2"/>
          <c:order val="2"/>
          <c:tx>
            <c:strRef>
              <c:f>'Lamina IED'!$A$76</c:f>
              <c:strCache>
                <c:ptCount val="1"/>
                <c:pt idx="0">
                  <c:v>Participación de los países en desarrollo, excluyendo China</c:v>
                </c:pt>
              </c:strCache>
            </c:strRef>
          </c:tx>
          <c:spPr>
            <a:ln>
              <a:solidFill>
                <a:srgbClr val="FF0000"/>
              </a:solidFill>
            </a:ln>
          </c:spPr>
          <c:marker>
            <c:symbol val="none"/>
          </c:marker>
          <c:cat>
            <c:numRef>
              <c:f>'Lamina IED'!$B$73:$V$73</c:f>
              <c:numCache>
                <c:formatCode>General</c:formatCode>
                <c:ptCount val="21"/>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numCache>
            </c:numRef>
          </c:cat>
          <c:val>
            <c:numRef>
              <c:f>'Lamina IED'!$B$76:$V$76</c:f>
              <c:numCache>
                <c:formatCode>#.#00</c:formatCode>
                <c:ptCount val="21"/>
                <c:pt idx="0">
                  <c:v>11.39973747000257</c:v>
                </c:pt>
                <c:pt idx="1">
                  <c:v>19.004097381986814</c:v>
                </c:pt>
                <c:pt idx="2">
                  <c:v>18.31696289751833</c:v>
                </c:pt>
                <c:pt idx="3">
                  <c:v>16.038759133044543</c:v>
                </c:pt>
                <c:pt idx="4">
                  <c:v>22.831525142585299</c:v>
                </c:pt>
                <c:pt idx="5">
                  <c:v>20.447262477589589</c:v>
                </c:pt>
                <c:pt idx="6">
                  <c:v>24.084574090943612</c:v>
                </c:pt>
                <c:pt idx="7">
                  <c:v>27.45445877443343</c:v>
                </c:pt>
                <c:pt idx="8">
                  <c:v>19.355704385719779</c:v>
                </c:pt>
                <c:pt idx="9">
                  <c:v>15.361058420498328</c:v>
                </c:pt>
                <c:pt idx="10">
                  <c:v>12.44898789732872</c:v>
                </c:pt>
                <c:pt idx="11">
                  <c:v>18.874016243617262</c:v>
                </c:pt>
                <c:pt idx="12">
                  <c:v>19.076292720227389</c:v>
                </c:pt>
                <c:pt idx="13">
                  <c:v>22.778684183716752</c:v>
                </c:pt>
                <c:pt idx="14">
                  <c:v>29.809363663613347</c:v>
                </c:pt>
                <c:pt idx="15">
                  <c:v>26.398566071092986</c:v>
                </c:pt>
                <c:pt idx="16">
                  <c:v>24.749963175732756</c:v>
                </c:pt>
                <c:pt idx="17">
                  <c:v>24.199350272858954</c:v>
                </c:pt>
                <c:pt idx="18">
                  <c:v>32.104542109632845</c:v>
                </c:pt>
                <c:pt idx="19">
                  <c:v>33.973580416068899</c:v>
                </c:pt>
                <c:pt idx="20">
                  <c:v>28.109757739334501</c:v>
                </c:pt>
              </c:numCache>
            </c:numRef>
          </c:val>
        </c:ser>
        <c:marker val="1"/>
        <c:axId val="74292608"/>
        <c:axId val="74291072"/>
      </c:lineChart>
      <c:catAx>
        <c:axId val="74287744"/>
        <c:scaling>
          <c:orientation val="minMax"/>
        </c:scaling>
        <c:axPos val="b"/>
        <c:numFmt formatCode="General" sourceLinked="1"/>
        <c:tickLblPos val="nextTo"/>
        <c:txPr>
          <a:bodyPr rot="-5400000" vert="horz"/>
          <a:lstStyle/>
          <a:p>
            <a:pPr>
              <a:defRPr/>
            </a:pPr>
            <a:endParaRPr lang="en-US"/>
          </a:p>
        </c:txPr>
        <c:crossAx val="74289536"/>
        <c:crosses val="autoZero"/>
        <c:auto val="1"/>
        <c:lblAlgn val="ctr"/>
        <c:lblOffset val="100"/>
      </c:catAx>
      <c:valAx>
        <c:axId val="74289536"/>
        <c:scaling>
          <c:orientation val="minMax"/>
        </c:scaling>
        <c:axPos val="l"/>
        <c:majorGridlines>
          <c:spPr>
            <a:ln>
              <a:solidFill>
                <a:sysClr val="window" lastClr="FFFFFF">
                  <a:lumMod val="65000"/>
                </a:sysClr>
              </a:solidFill>
              <a:prstDash val="sysDot"/>
            </a:ln>
          </c:spPr>
        </c:majorGridlines>
        <c:numFmt formatCode="#\ ###" sourceLinked="0"/>
        <c:tickLblPos val="nextTo"/>
        <c:crossAx val="74287744"/>
        <c:crosses val="autoZero"/>
        <c:crossBetween val="between"/>
      </c:valAx>
      <c:valAx>
        <c:axId val="74291072"/>
        <c:scaling>
          <c:orientation val="minMax"/>
        </c:scaling>
        <c:axPos val="r"/>
        <c:numFmt formatCode="#,##0" sourceLinked="0"/>
        <c:tickLblPos val="nextTo"/>
        <c:crossAx val="74292608"/>
        <c:crosses val="max"/>
        <c:crossBetween val="between"/>
      </c:valAx>
      <c:catAx>
        <c:axId val="74292608"/>
        <c:scaling>
          <c:orientation val="minMax"/>
        </c:scaling>
        <c:delete val="1"/>
        <c:axPos val="b"/>
        <c:numFmt formatCode="General" sourceLinked="1"/>
        <c:tickLblPos val="none"/>
        <c:crossAx val="74291072"/>
        <c:crosses val="autoZero"/>
        <c:auto val="1"/>
        <c:lblAlgn val="ctr"/>
        <c:lblOffset val="100"/>
      </c:catAx>
      <c:spPr>
        <a:noFill/>
        <a:ln>
          <a:noFill/>
        </a:ln>
      </c:spPr>
    </c:plotArea>
    <c:legend>
      <c:legendPos val="r"/>
      <c:layout>
        <c:manualLayout>
          <c:xMode val="edge"/>
          <c:yMode val="edge"/>
          <c:x val="6.4244520110661854E-2"/>
          <c:y val="0.78034583558794202"/>
          <c:w val="0.93290253156859249"/>
          <c:h val="0.15775475881049192"/>
        </c:manualLayout>
      </c:layout>
    </c:legend>
    <c:plotVisOnly val="1"/>
    <c:dispBlanksAs val="gap"/>
  </c:chart>
  <c:spPr>
    <a:noFill/>
    <a:ln>
      <a:noFill/>
    </a:ln>
  </c:spPr>
  <c:txPr>
    <a:bodyPr/>
    <a:lstStyle/>
    <a:p>
      <a:pPr>
        <a:defRPr sz="1200"/>
      </a:pPr>
      <a:endParaRPr lang="en-US"/>
    </a:p>
  </c:txPr>
  <c:externalData r:id="rId2"/>
</c:chartSpace>
</file>

<file path=ppt/charts/chart5.xml><?xml version="1.0" encoding="utf-8"?>
<c:chartSpace xmlns:c="http://schemas.openxmlformats.org/drawingml/2006/chart" xmlns:a="http://schemas.openxmlformats.org/drawingml/2006/main" xmlns:r="http://schemas.openxmlformats.org/officeDocument/2006/relationships">
  <c:lang val="en-US"/>
  <c:chart>
    <c:plotArea>
      <c:layout/>
      <c:pieChart>
        <c:varyColors val="1"/>
        <c:ser>
          <c:idx val="0"/>
          <c:order val="0"/>
          <c:dPt>
            <c:idx val="1"/>
            <c:spPr>
              <a:solidFill>
                <a:srgbClr val="FFC000"/>
              </a:solidFill>
            </c:spPr>
          </c:dPt>
          <c:dPt>
            <c:idx val="2"/>
            <c:spPr>
              <a:solidFill>
                <a:srgbClr val="00B0F0"/>
              </a:solidFill>
            </c:spPr>
          </c:dPt>
          <c:dPt>
            <c:idx val="3"/>
            <c:spPr>
              <a:solidFill>
                <a:srgbClr val="FF0000"/>
              </a:solidFill>
            </c:spPr>
          </c:dPt>
          <c:dPt>
            <c:idx val="4"/>
            <c:spPr>
              <a:solidFill>
                <a:srgbClr val="7030A0"/>
              </a:solidFill>
            </c:spPr>
          </c:dPt>
          <c:dLbls>
            <c:dLbl>
              <c:idx val="0"/>
              <c:spPr/>
              <c:txPr>
                <a:bodyPr/>
                <a:lstStyle/>
                <a:p>
                  <a:pPr>
                    <a:defRPr sz="1400"/>
                  </a:pPr>
                  <a:endParaRPr lang="en-US"/>
                </a:p>
              </c:txPr>
            </c:dLbl>
            <c:dLbl>
              <c:idx val="1"/>
              <c:spPr/>
              <c:txPr>
                <a:bodyPr/>
                <a:lstStyle/>
                <a:p>
                  <a:pPr>
                    <a:defRPr sz="1400"/>
                  </a:pPr>
                  <a:endParaRPr lang="en-US"/>
                </a:p>
              </c:txPr>
            </c:dLbl>
            <c:dLbl>
              <c:idx val="2"/>
              <c:spPr/>
              <c:txPr>
                <a:bodyPr/>
                <a:lstStyle/>
                <a:p>
                  <a:pPr>
                    <a:defRPr sz="1400"/>
                  </a:pPr>
                  <a:endParaRPr lang="en-US"/>
                </a:p>
              </c:txPr>
            </c:dLbl>
            <c:dLbl>
              <c:idx val="3"/>
              <c:layout>
                <c:manualLayout>
                  <c:x val="0.17678849518810177"/>
                  <c:y val="-0.21384915427238288"/>
                </c:manualLayout>
              </c:layout>
              <c:spPr/>
              <c:txPr>
                <a:bodyPr/>
                <a:lstStyle/>
                <a:p>
                  <a:pPr>
                    <a:defRPr sz="1400" b="1">
                      <a:solidFill>
                        <a:schemeClr val="bg1"/>
                      </a:solidFill>
                    </a:defRPr>
                  </a:pPr>
                  <a:endParaRPr lang="en-US"/>
                </a:p>
              </c:txPr>
              <c:showVal val="1"/>
              <c:showCatName val="1"/>
              <c:showPercent val="1"/>
              <c:separator>
</c:separator>
            </c:dLbl>
            <c:dLbl>
              <c:idx val="4"/>
              <c:spPr/>
              <c:txPr>
                <a:bodyPr/>
                <a:lstStyle/>
                <a:p>
                  <a:pPr>
                    <a:defRPr sz="1400"/>
                  </a:pPr>
                  <a:endParaRPr lang="en-US"/>
                </a:p>
              </c:txPr>
            </c:dLbl>
            <c:showVal val="1"/>
            <c:showCatName val="1"/>
            <c:showPercent val="1"/>
            <c:separator>
</c:separator>
            <c:showLeaderLines val="1"/>
          </c:dLbls>
          <c:cat>
            <c:strRef>
              <c:f>Sheet1!$A$41:$A$45</c:f>
              <c:strCache>
                <c:ptCount val="5"/>
                <c:pt idx="0">
                  <c:v>Productos agrícolas</c:v>
                </c:pt>
                <c:pt idx="1">
                  <c:v>Combustibles</c:v>
                </c:pt>
                <c:pt idx="2">
                  <c:v>Minería</c:v>
                </c:pt>
                <c:pt idx="3">
                  <c:v>Manufacturas</c:v>
                </c:pt>
                <c:pt idx="4">
                  <c:v>Otros</c:v>
                </c:pt>
              </c:strCache>
            </c:strRef>
          </c:cat>
          <c:val>
            <c:numRef>
              <c:f>Sheet1!$B$41:$B$45</c:f>
              <c:numCache>
                <c:formatCode>General</c:formatCode>
                <c:ptCount val="5"/>
                <c:pt idx="0">
                  <c:v>1362</c:v>
                </c:pt>
                <c:pt idx="1">
                  <c:v>2348</c:v>
                </c:pt>
                <c:pt idx="2">
                  <c:v>678</c:v>
                </c:pt>
                <c:pt idx="3">
                  <c:v>9962</c:v>
                </c:pt>
                <c:pt idx="4">
                  <c:v>501</c:v>
                </c:pt>
              </c:numCache>
            </c:numRef>
          </c:val>
        </c:ser>
        <c:firstSliceAng val="0"/>
      </c:pieChart>
    </c:plotArea>
    <c:plotVisOnly val="1"/>
  </c:chart>
  <c:spPr>
    <a:ln>
      <a:noFill/>
    </a:ln>
  </c:sp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lang val="en-US"/>
  <c:chart>
    <c:plotArea>
      <c:layout/>
      <c:barChart>
        <c:barDir val="bar"/>
        <c:grouping val="clustered"/>
        <c:ser>
          <c:idx val="0"/>
          <c:order val="0"/>
          <c:dLbls>
            <c:txPr>
              <a:bodyPr/>
              <a:lstStyle/>
              <a:p>
                <a:pPr>
                  <a:defRPr sz="1400"/>
                </a:pPr>
                <a:endParaRPr lang="en-US"/>
              </a:p>
            </c:txPr>
            <c:showVal val="1"/>
          </c:dLbls>
          <c:cat>
            <c:strRef>
              <c:f>Sheet1!$D$5:$D$14</c:f>
              <c:strCache>
                <c:ptCount val="10"/>
                <c:pt idx="0">
                  <c:v>R. Unido</c:v>
                </c:pt>
                <c:pt idx="1">
                  <c:v>Bélgica</c:v>
                </c:pt>
                <c:pt idx="2">
                  <c:v>Italia</c:v>
                </c:pt>
                <c:pt idx="3">
                  <c:v>R. Corea</c:v>
                </c:pt>
                <c:pt idx="4">
                  <c:v>Francia</c:v>
                </c:pt>
                <c:pt idx="5">
                  <c:v>Holanda</c:v>
                </c:pt>
                <c:pt idx="6">
                  <c:v>Japón</c:v>
                </c:pt>
                <c:pt idx="7">
                  <c:v>Alemania</c:v>
                </c:pt>
                <c:pt idx="8">
                  <c:v>EE.UU.</c:v>
                </c:pt>
                <c:pt idx="9">
                  <c:v>China</c:v>
                </c:pt>
              </c:strCache>
            </c:strRef>
          </c:cat>
          <c:val>
            <c:numRef>
              <c:f>Sheet1!$E$5:$E$14</c:f>
              <c:numCache>
                <c:formatCode>General</c:formatCode>
                <c:ptCount val="10"/>
                <c:pt idx="0">
                  <c:v>2.7</c:v>
                </c:pt>
                <c:pt idx="1">
                  <c:v>2.7</c:v>
                </c:pt>
                <c:pt idx="2">
                  <c:v>2.9</c:v>
                </c:pt>
                <c:pt idx="3">
                  <c:v>3.1</c:v>
                </c:pt>
                <c:pt idx="4">
                  <c:v>3.4</c:v>
                </c:pt>
                <c:pt idx="5">
                  <c:v>3.8</c:v>
                </c:pt>
                <c:pt idx="6">
                  <c:v>5.0999999999999996</c:v>
                </c:pt>
                <c:pt idx="7">
                  <c:v>8.3000000000000007</c:v>
                </c:pt>
                <c:pt idx="8">
                  <c:v>8.4</c:v>
                </c:pt>
                <c:pt idx="9">
                  <c:v>10.4</c:v>
                </c:pt>
              </c:numCache>
            </c:numRef>
          </c:val>
        </c:ser>
        <c:gapWidth val="68"/>
        <c:axId val="74386048"/>
        <c:axId val="74404224"/>
      </c:barChart>
      <c:catAx>
        <c:axId val="74386048"/>
        <c:scaling>
          <c:orientation val="minMax"/>
        </c:scaling>
        <c:axPos val="l"/>
        <c:tickLblPos val="nextTo"/>
        <c:txPr>
          <a:bodyPr/>
          <a:lstStyle/>
          <a:p>
            <a:pPr>
              <a:defRPr sz="1400" b="1"/>
            </a:pPr>
            <a:endParaRPr lang="en-US"/>
          </a:p>
        </c:txPr>
        <c:crossAx val="74404224"/>
        <c:crosses val="autoZero"/>
        <c:auto val="1"/>
        <c:lblAlgn val="ctr"/>
        <c:lblOffset val="100"/>
      </c:catAx>
      <c:valAx>
        <c:axId val="74404224"/>
        <c:scaling>
          <c:orientation val="minMax"/>
        </c:scaling>
        <c:axPos val="b"/>
        <c:majorGridlines>
          <c:spPr>
            <a:ln>
              <a:prstDash val="sysDash"/>
            </a:ln>
          </c:spPr>
        </c:majorGridlines>
        <c:numFmt formatCode="General" sourceLinked="1"/>
        <c:tickLblPos val="nextTo"/>
        <c:txPr>
          <a:bodyPr/>
          <a:lstStyle/>
          <a:p>
            <a:pPr>
              <a:defRPr sz="1400"/>
            </a:pPr>
            <a:endParaRPr lang="en-US"/>
          </a:p>
        </c:txPr>
        <c:crossAx val="74386048"/>
        <c:crosses val="autoZero"/>
        <c:crossBetween val="between"/>
      </c:valAx>
    </c:plotArea>
    <c:plotVisOnly val="1"/>
  </c:chart>
  <c:spPr>
    <a:ln>
      <a:noFill/>
    </a:ln>
  </c:sp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lang val="en-US"/>
  <c:chart>
    <c:plotArea>
      <c:layout/>
      <c:barChart>
        <c:barDir val="bar"/>
        <c:grouping val="clustered"/>
        <c:ser>
          <c:idx val="0"/>
          <c:order val="0"/>
          <c:spPr>
            <a:solidFill>
              <a:srgbClr val="00B0F0"/>
            </a:solidFill>
          </c:spPr>
          <c:dLbls>
            <c:dLbl>
              <c:idx val="0"/>
              <c:layout/>
              <c:tx>
                <c:rich>
                  <a:bodyPr/>
                  <a:lstStyle/>
                  <a:p>
                    <a:r>
                      <a:rPr lang="en-US" smtClean="0"/>
                      <a:t>3.0</a:t>
                    </a:r>
                    <a:endParaRPr lang="en-US"/>
                  </a:p>
                </c:rich>
              </c:tx>
              <c:showVal val="1"/>
            </c:dLbl>
            <c:dLbl>
              <c:idx val="1"/>
              <c:layout/>
              <c:tx>
                <c:rich>
                  <a:bodyPr/>
                  <a:lstStyle/>
                  <a:p>
                    <a:r>
                      <a:rPr lang="en-US" smtClean="0"/>
                      <a:t>3.0</a:t>
                    </a:r>
                    <a:endParaRPr lang="en-US"/>
                  </a:p>
                </c:rich>
              </c:tx>
              <c:showVal val="1"/>
            </c:dLbl>
            <c:dLbl>
              <c:idx val="2"/>
              <c:layout/>
              <c:tx>
                <c:rich>
                  <a:bodyPr/>
                  <a:lstStyle/>
                  <a:p>
                    <a:r>
                      <a:rPr lang="en-US" smtClean="0"/>
                      <a:t>3.0</a:t>
                    </a:r>
                    <a:endParaRPr lang="en-US"/>
                  </a:p>
                </c:rich>
              </c:tx>
              <c:showVal val="1"/>
            </c:dLbl>
            <c:txPr>
              <a:bodyPr/>
              <a:lstStyle/>
              <a:p>
                <a:pPr>
                  <a:defRPr sz="1400"/>
                </a:pPr>
                <a:endParaRPr lang="en-US"/>
              </a:p>
            </c:txPr>
            <c:showVal val="1"/>
          </c:dLbls>
          <c:cat>
            <c:strRef>
              <c:f>Sheet1!$A$23:$A$32</c:f>
              <c:strCache>
                <c:ptCount val="10"/>
                <c:pt idx="0">
                  <c:v>La India</c:v>
                </c:pt>
                <c:pt idx="1">
                  <c:v>Holanda</c:v>
                </c:pt>
                <c:pt idx="2">
                  <c:v>Singapur</c:v>
                </c:pt>
                <c:pt idx="3">
                  <c:v>España</c:v>
                </c:pt>
                <c:pt idx="4">
                  <c:v>Japón</c:v>
                </c:pt>
                <c:pt idx="5">
                  <c:v>Francia</c:v>
                </c:pt>
                <c:pt idx="6">
                  <c:v>China</c:v>
                </c:pt>
                <c:pt idx="7">
                  <c:v>R. Unido</c:v>
                </c:pt>
                <c:pt idx="8">
                  <c:v>Alemania</c:v>
                </c:pt>
                <c:pt idx="9">
                  <c:v>EE.UU.</c:v>
                </c:pt>
              </c:strCache>
            </c:strRef>
          </c:cat>
          <c:val>
            <c:numRef>
              <c:f>Sheet1!$B$23:$B$32</c:f>
              <c:numCache>
                <c:formatCode>General</c:formatCode>
                <c:ptCount val="10"/>
                <c:pt idx="0">
                  <c:v>3</c:v>
                </c:pt>
                <c:pt idx="1">
                  <c:v>3</c:v>
                </c:pt>
                <c:pt idx="2">
                  <c:v>3</c:v>
                </c:pt>
                <c:pt idx="3">
                  <c:v>3.3</c:v>
                </c:pt>
                <c:pt idx="4">
                  <c:v>3.8</c:v>
                </c:pt>
                <c:pt idx="5">
                  <c:v>3.8</c:v>
                </c:pt>
                <c:pt idx="6">
                  <c:v>4.5999999999999996</c:v>
                </c:pt>
                <c:pt idx="7">
                  <c:v>6.2</c:v>
                </c:pt>
                <c:pt idx="8">
                  <c:v>6.3</c:v>
                </c:pt>
                <c:pt idx="9">
                  <c:v>14.1</c:v>
                </c:pt>
              </c:numCache>
            </c:numRef>
          </c:val>
        </c:ser>
        <c:gapWidth val="82"/>
        <c:axId val="74190848"/>
        <c:axId val="74192384"/>
      </c:barChart>
      <c:catAx>
        <c:axId val="74190848"/>
        <c:scaling>
          <c:orientation val="minMax"/>
        </c:scaling>
        <c:axPos val="l"/>
        <c:tickLblPos val="nextTo"/>
        <c:txPr>
          <a:bodyPr/>
          <a:lstStyle/>
          <a:p>
            <a:pPr>
              <a:defRPr sz="1400" b="1"/>
            </a:pPr>
            <a:endParaRPr lang="en-US"/>
          </a:p>
        </c:txPr>
        <c:crossAx val="74192384"/>
        <c:crosses val="autoZero"/>
        <c:auto val="1"/>
        <c:lblAlgn val="ctr"/>
        <c:lblOffset val="100"/>
      </c:catAx>
      <c:valAx>
        <c:axId val="74192384"/>
        <c:scaling>
          <c:orientation val="minMax"/>
        </c:scaling>
        <c:axPos val="b"/>
        <c:majorGridlines>
          <c:spPr>
            <a:ln>
              <a:prstDash val="sysDash"/>
            </a:ln>
          </c:spPr>
        </c:majorGridlines>
        <c:numFmt formatCode="General" sourceLinked="1"/>
        <c:tickLblPos val="nextTo"/>
        <c:txPr>
          <a:bodyPr/>
          <a:lstStyle/>
          <a:p>
            <a:pPr>
              <a:defRPr sz="1400"/>
            </a:pPr>
            <a:endParaRPr lang="en-US"/>
          </a:p>
        </c:txPr>
        <c:crossAx val="74190848"/>
        <c:crosses val="autoZero"/>
        <c:crossBetween val="between"/>
      </c:valAx>
    </c:plotArea>
    <c:plotVisOnly val="1"/>
  </c:chart>
  <c:spPr>
    <a:ln>
      <a:noFill/>
    </a:ln>
  </c:spPr>
  <c:externalData r:id="rId1"/>
</c:chartSpace>
</file>

<file path=ppt/charts/chart8.xml><?xml version="1.0" encoding="utf-8"?>
<c:chartSpace xmlns:c="http://schemas.openxmlformats.org/drawingml/2006/chart" xmlns:a="http://schemas.openxmlformats.org/drawingml/2006/main" xmlns:r="http://schemas.openxmlformats.org/officeDocument/2006/relationships">
  <c:date1904 val="1"/>
  <c:lang val="en-US"/>
  <c:chart>
    <c:plotArea>
      <c:layout>
        <c:manualLayout>
          <c:layoutTarget val="inner"/>
          <c:xMode val="edge"/>
          <c:yMode val="edge"/>
          <c:x val="4.5179371855233449E-2"/>
          <c:y val="4.7103533270168113E-2"/>
          <c:w val="0.9425837320574163"/>
          <c:h val="0.84081716439848175"/>
        </c:manualLayout>
      </c:layout>
      <c:lineChart>
        <c:grouping val="standard"/>
        <c:ser>
          <c:idx val="1"/>
          <c:order val="0"/>
          <c:tx>
            <c:strRef>
              <c:f>'LAC G&amp;S'!$A$26</c:f>
              <c:strCache>
                <c:ptCount val="1"/>
                <c:pt idx="0">
                  <c:v>Produto Interno Bruto</c:v>
                </c:pt>
              </c:strCache>
            </c:strRef>
          </c:tx>
          <c:spPr>
            <a:ln w="25400">
              <a:solidFill>
                <a:srgbClr val="99CC00"/>
              </a:solidFill>
              <a:prstDash val="solid"/>
            </a:ln>
          </c:spPr>
          <c:marker>
            <c:symbol val="none"/>
          </c:marker>
          <c:dLbls>
            <c:dLbl>
              <c:idx val="31"/>
              <c:layout/>
              <c:tx>
                <c:rich>
                  <a:bodyPr/>
                  <a:lstStyle/>
                  <a:p>
                    <a:pPr>
                      <a:defRPr sz="1050" b="1" i="0" u="none" strike="noStrike" baseline="0">
                        <a:solidFill>
                          <a:srgbClr val="000000"/>
                        </a:solidFill>
                        <a:latin typeface="Arial"/>
                        <a:ea typeface="Arial"/>
                        <a:cs typeface="Arial"/>
                      </a:defRPr>
                    </a:pPr>
                    <a:r>
                      <a:rPr lang="es-CL" sz="1050" noProof="0" dirty="0" smtClean="0"/>
                      <a:t>Producto Interno Bruto</a:t>
                    </a:r>
                    <a:endParaRPr lang="es-CL" noProof="0" dirty="0"/>
                  </a:p>
                </c:rich>
              </c:tx>
              <c:spPr>
                <a:noFill/>
                <a:ln w="25400">
                  <a:noFill/>
                </a:ln>
              </c:spPr>
              <c:showSerName val="1"/>
            </c:dLbl>
            <c:delete val="1"/>
            <c:txPr>
              <a:bodyPr/>
              <a:lstStyle/>
              <a:p>
                <a:pPr>
                  <a:defRPr sz="1050"/>
                </a:pPr>
                <a:endParaRPr lang="en-US"/>
              </a:p>
            </c:txPr>
          </c:dLbls>
          <c:cat>
            <c:numRef>
              <c:f>'LAC G&amp;S'!$C$4:$BJ$4</c:f>
              <c:numCache>
                <c:formatCode>General</c:formatCode>
                <c:ptCount val="60"/>
                <c:pt idx="0">
                  <c:v>1950</c:v>
                </c:pt>
                <c:pt idx="1">
                  <c:v>1951</c:v>
                </c:pt>
                <c:pt idx="2">
                  <c:v>1952</c:v>
                </c:pt>
                <c:pt idx="3">
                  <c:v>1953</c:v>
                </c:pt>
                <c:pt idx="4">
                  <c:v>1954</c:v>
                </c:pt>
                <c:pt idx="5">
                  <c:v>1955</c:v>
                </c:pt>
                <c:pt idx="6">
                  <c:v>1956</c:v>
                </c:pt>
                <c:pt idx="7">
                  <c:v>1957</c:v>
                </c:pt>
                <c:pt idx="8">
                  <c:v>1958</c:v>
                </c:pt>
                <c:pt idx="9">
                  <c:v>1959</c:v>
                </c:pt>
                <c:pt idx="10">
                  <c:v>1960</c:v>
                </c:pt>
                <c:pt idx="11">
                  <c:v>1961</c:v>
                </c:pt>
                <c:pt idx="12">
                  <c:v>1962</c:v>
                </c:pt>
                <c:pt idx="13">
                  <c:v>1963</c:v>
                </c:pt>
                <c:pt idx="14">
                  <c:v>1964</c:v>
                </c:pt>
                <c:pt idx="15">
                  <c:v>1965</c:v>
                </c:pt>
                <c:pt idx="16">
                  <c:v>1966</c:v>
                </c:pt>
                <c:pt idx="17">
                  <c:v>1967</c:v>
                </c:pt>
                <c:pt idx="18">
                  <c:v>1968</c:v>
                </c:pt>
                <c:pt idx="19">
                  <c:v>1969</c:v>
                </c:pt>
                <c:pt idx="20">
                  <c:v>1970</c:v>
                </c:pt>
                <c:pt idx="21">
                  <c:v>1971</c:v>
                </c:pt>
                <c:pt idx="22">
                  <c:v>1972</c:v>
                </c:pt>
                <c:pt idx="23">
                  <c:v>1973</c:v>
                </c:pt>
                <c:pt idx="24">
                  <c:v>1974</c:v>
                </c:pt>
                <c:pt idx="25">
                  <c:v>1975</c:v>
                </c:pt>
                <c:pt idx="26">
                  <c:v>1976</c:v>
                </c:pt>
                <c:pt idx="27">
                  <c:v>1977</c:v>
                </c:pt>
                <c:pt idx="28">
                  <c:v>1978</c:v>
                </c:pt>
                <c:pt idx="29">
                  <c:v>1979</c:v>
                </c:pt>
                <c:pt idx="30">
                  <c:v>1980</c:v>
                </c:pt>
                <c:pt idx="31">
                  <c:v>1981</c:v>
                </c:pt>
                <c:pt idx="32">
                  <c:v>1982</c:v>
                </c:pt>
                <c:pt idx="33">
                  <c:v>1983</c:v>
                </c:pt>
                <c:pt idx="34">
                  <c:v>1984</c:v>
                </c:pt>
                <c:pt idx="35">
                  <c:v>1985</c:v>
                </c:pt>
                <c:pt idx="36">
                  <c:v>1986</c:v>
                </c:pt>
                <c:pt idx="37">
                  <c:v>1987</c:v>
                </c:pt>
                <c:pt idx="38">
                  <c:v>1988</c:v>
                </c:pt>
                <c:pt idx="39">
                  <c:v>1989</c:v>
                </c:pt>
                <c:pt idx="40">
                  <c:v>1990</c:v>
                </c:pt>
                <c:pt idx="41">
                  <c:v>1991</c:v>
                </c:pt>
                <c:pt idx="42">
                  <c:v>1992</c:v>
                </c:pt>
                <c:pt idx="43">
                  <c:v>1993</c:v>
                </c:pt>
                <c:pt idx="44">
                  <c:v>1994</c:v>
                </c:pt>
                <c:pt idx="45">
                  <c:v>1995</c:v>
                </c:pt>
                <c:pt idx="46">
                  <c:v>1996</c:v>
                </c:pt>
                <c:pt idx="47">
                  <c:v>1997</c:v>
                </c:pt>
                <c:pt idx="48">
                  <c:v>1998</c:v>
                </c:pt>
                <c:pt idx="49">
                  <c:v>1999</c:v>
                </c:pt>
                <c:pt idx="50">
                  <c:v>2000</c:v>
                </c:pt>
                <c:pt idx="51">
                  <c:v>2001</c:v>
                </c:pt>
                <c:pt idx="52">
                  <c:v>2002</c:v>
                </c:pt>
                <c:pt idx="53">
                  <c:v>2003</c:v>
                </c:pt>
                <c:pt idx="54">
                  <c:v>2004</c:v>
                </c:pt>
                <c:pt idx="55">
                  <c:v>2005</c:v>
                </c:pt>
                <c:pt idx="56">
                  <c:v>2006</c:v>
                </c:pt>
                <c:pt idx="57">
                  <c:v>2007</c:v>
                </c:pt>
                <c:pt idx="58">
                  <c:v>2008</c:v>
                </c:pt>
                <c:pt idx="59">
                  <c:v>2009</c:v>
                </c:pt>
              </c:numCache>
            </c:numRef>
          </c:cat>
          <c:val>
            <c:numRef>
              <c:f>'LAC G&amp;S'!$C$29:$BJ$29</c:f>
              <c:numCache>
                <c:formatCode>General</c:formatCode>
                <c:ptCount val="60"/>
                <c:pt idx="12" formatCode="#.#00">
                  <c:v>6.1631559420492925</c:v>
                </c:pt>
                <c:pt idx="13" formatCode="#.#00">
                  <c:v>5.7362003086974473</c:v>
                </c:pt>
                <c:pt idx="14" formatCode="#.#00">
                  <c:v>5.8225545454684768</c:v>
                </c:pt>
                <c:pt idx="15" formatCode="#.#00">
                  <c:v>5.7099660149568834</c:v>
                </c:pt>
                <c:pt idx="16" formatCode="#.#00">
                  <c:v>5.7713644346242461</c:v>
                </c:pt>
                <c:pt idx="17" formatCode="#.#00">
                  <c:v>5.5584725495232865</c:v>
                </c:pt>
                <c:pt idx="18" formatCode="#.#00">
                  <c:v>5.544336699217979</c:v>
                </c:pt>
                <c:pt idx="19" formatCode="#.#00">
                  <c:v>5.6339739530474056</c:v>
                </c:pt>
                <c:pt idx="20" formatCode="#.#00">
                  <c:v>5.6379856411224276</c:v>
                </c:pt>
                <c:pt idx="21" formatCode="#.#00">
                  <c:v>5.6873278992423</c:v>
                </c:pt>
                <c:pt idx="22" formatCode="#.#00">
                  <c:v>5.5281837639790306</c:v>
                </c:pt>
                <c:pt idx="23" formatCode="#.#00">
                  <c:v>5.9714923838353995</c:v>
                </c:pt>
                <c:pt idx="24" formatCode="#.#00">
                  <c:v>6.7480003752978499</c:v>
                </c:pt>
                <c:pt idx="25" formatCode="#.#00">
                  <c:v>6.3198793058982128</c:v>
                </c:pt>
                <c:pt idx="26" formatCode="#.#00">
                  <c:v>6.5071387172631017</c:v>
                </c:pt>
                <c:pt idx="27" formatCode="#.#00">
                  <c:v>6.3347921429657772</c:v>
                </c:pt>
                <c:pt idx="28" formatCode="#.#00">
                  <c:v>6.0588988392514045</c:v>
                </c:pt>
                <c:pt idx="29" formatCode="#.#00">
                  <c:v>6.2387897511312973</c:v>
                </c:pt>
                <c:pt idx="30" formatCode="#.#00">
                  <c:v>6.6424032959538923</c:v>
                </c:pt>
                <c:pt idx="31" formatCode="#.#00">
                  <c:v>7.4764394540403538</c:v>
                </c:pt>
                <c:pt idx="32" formatCode="#.#00">
                  <c:v>7.0326229869995931</c:v>
                </c:pt>
                <c:pt idx="33" formatCode="#.#00">
                  <c:v>6.0479071165585445</c:v>
                </c:pt>
                <c:pt idx="34" formatCode="#.#00">
                  <c:v>5.7254409862362845</c:v>
                </c:pt>
                <c:pt idx="35" formatCode="#.#00">
                  <c:v>5.623975944205732</c:v>
                </c:pt>
                <c:pt idx="36" formatCode="#.#00">
                  <c:v>4.8334980488886972</c:v>
                </c:pt>
                <c:pt idx="37" formatCode="#.#00">
                  <c:v>4.4656959615906864</c:v>
                </c:pt>
                <c:pt idx="38" formatCode="#.#00">
                  <c:v>4.5465730963381974</c:v>
                </c:pt>
                <c:pt idx="39" formatCode="#.#00">
                  <c:v>4.7809012630065695</c:v>
                </c:pt>
                <c:pt idx="40" formatCode="#.#00">
                  <c:v>5.0093620418477816</c:v>
                </c:pt>
                <c:pt idx="41" formatCode="#.#00">
                  <c:v>5.0865344276062245</c:v>
                </c:pt>
                <c:pt idx="42" formatCode="#.#00">
                  <c:v>5.17985985181405</c:v>
                </c:pt>
                <c:pt idx="43" formatCode="#.#00">
                  <c:v>5.5587674008421413</c:v>
                </c:pt>
                <c:pt idx="44" formatCode="#.#00">
                  <c:v>5.9407081857615172</c:v>
                </c:pt>
                <c:pt idx="45" formatCode="#.#00">
                  <c:v>5.8802910633720824</c:v>
                </c:pt>
                <c:pt idx="46" formatCode="#.#00">
                  <c:v>6.2461267375890568</c:v>
                </c:pt>
                <c:pt idx="47" formatCode="#.#00">
                  <c:v>6.8316570872519415</c:v>
                </c:pt>
                <c:pt idx="48" formatCode="#.#00">
                  <c:v>6.8771266960661865</c:v>
                </c:pt>
                <c:pt idx="49" formatCode="#.#00">
                  <c:v>5.8891134102128184</c:v>
                </c:pt>
                <c:pt idx="50" formatCode="#.#00">
                  <c:v>6.3298808242661675</c:v>
                </c:pt>
                <c:pt idx="51" formatCode="#.#00">
                  <c:v>6.1145029533011055</c:v>
                </c:pt>
                <c:pt idx="52" formatCode="#.#00">
                  <c:v>5.2256502770102635</c:v>
                </c:pt>
                <c:pt idx="53" formatCode="#.#00">
                  <c:v>5.0565979574099265</c:v>
                </c:pt>
                <c:pt idx="54" formatCode="#.#00">
                  <c:v>5.1941725389288766</c:v>
                </c:pt>
                <c:pt idx="55" formatCode="#.#00">
                  <c:v>5.8369737883787023</c:v>
                </c:pt>
                <c:pt idx="56" formatCode="#.#00">
                  <c:v>6.312195836520945</c:v>
                </c:pt>
                <c:pt idx="57" formatCode="#.#00">
                  <c:v>6.6037352870887247</c:v>
                </c:pt>
                <c:pt idx="58" formatCode="#.#00">
                  <c:v>6.8718062490825895</c:v>
                </c:pt>
                <c:pt idx="59" formatCode="#.#00">
                  <c:v>6.7653891863748434</c:v>
                </c:pt>
              </c:numCache>
            </c:numRef>
          </c:val>
          <c:smooth val="1"/>
        </c:ser>
        <c:ser>
          <c:idx val="0"/>
          <c:order val="1"/>
          <c:tx>
            <c:strRef>
              <c:f>'LAC G&amp;S'!$A$5</c:f>
              <c:strCache>
                <c:ptCount val="1"/>
                <c:pt idx="0">
                  <c:v>Exportaciones de bienes</c:v>
                </c:pt>
              </c:strCache>
            </c:strRef>
          </c:tx>
          <c:spPr>
            <a:ln w="25400">
              <a:solidFill>
                <a:srgbClr val="000080"/>
              </a:solidFill>
              <a:prstDash val="solid"/>
            </a:ln>
          </c:spPr>
          <c:marker>
            <c:symbol val="none"/>
          </c:marker>
          <c:dLbls>
            <c:dLbl>
              <c:idx val="4"/>
              <c:layout/>
              <c:spPr>
                <a:noFill/>
                <a:ln w="25400">
                  <a:noFill/>
                </a:ln>
              </c:spPr>
              <c:txPr>
                <a:bodyPr/>
                <a:lstStyle/>
                <a:p>
                  <a:pPr>
                    <a:defRPr sz="1050" b="1" i="0" u="none" strike="noStrike" baseline="0">
                      <a:solidFill>
                        <a:srgbClr val="000000"/>
                      </a:solidFill>
                      <a:latin typeface="Arial"/>
                      <a:ea typeface="Arial"/>
                      <a:cs typeface="Arial"/>
                    </a:defRPr>
                  </a:pPr>
                  <a:endParaRPr lang="en-US"/>
                </a:p>
              </c:txPr>
              <c:showSerName val="1"/>
            </c:dLbl>
            <c:delete val="1"/>
            <c:txPr>
              <a:bodyPr/>
              <a:lstStyle/>
              <a:p>
                <a:pPr>
                  <a:defRPr sz="1050"/>
                </a:pPr>
                <a:endParaRPr lang="en-US"/>
              </a:p>
            </c:txPr>
          </c:dLbls>
          <c:val>
            <c:numRef>
              <c:f>'LAC G&amp;S'!$C$10:$BJ$10</c:f>
              <c:numCache>
                <c:formatCode>#.#00</c:formatCode>
                <c:ptCount val="60"/>
                <c:pt idx="0">
                  <c:v>10.694622464516094</c:v>
                </c:pt>
                <c:pt idx="1">
                  <c:v>9.4306918571428593</c:v>
                </c:pt>
                <c:pt idx="2">
                  <c:v>8.884669963414634</c:v>
                </c:pt>
                <c:pt idx="3">
                  <c:v>9.5063808333333348</c:v>
                </c:pt>
                <c:pt idx="4">
                  <c:v>9.1372166896551619</c:v>
                </c:pt>
                <c:pt idx="5">
                  <c:v>8.7123694105263141</c:v>
                </c:pt>
                <c:pt idx="6">
                  <c:v>8.5158153142857227</c:v>
                </c:pt>
                <c:pt idx="7">
                  <c:v>8.2201040614035019</c:v>
                </c:pt>
                <c:pt idx="8">
                  <c:v>7.9564490545454527</c:v>
                </c:pt>
                <c:pt idx="9">
                  <c:v>7.3642976779660776</c:v>
                </c:pt>
                <c:pt idx="10">
                  <c:v>6.9749968153846194</c:v>
                </c:pt>
                <c:pt idx="11">
                  <c:v>6.7856840955882394</c:v>
                </c:pt>
                <c:pt idx="12">
                  <c:v>6.7429294055944133</c:v>
                </c:pt>
                <c:pt idx="13">
                  <c:v>6.4948020700636917</c:v>
                </c:pt>
                <c:pt idx="14">
                  <c:v>6.3436095113636526</c:v>
                </c:pt>
                <c:pt idx="15">
                  <c:v>6.106353673684211</c:v>
                </c:pt>
                <c:pt idx="16">
                  <c:v>5.8413407500000023</c:v>
                </c:pt>
                <c:pt idx="17">
                  <c:v>5.8856386880733984</c:v>
                </c:pt>
                <c:pt idx="18">
                  <c:v>5.4314069421487634</c:v>
                </c:pt>
                <c:pt idx="19">
                  <c:v>5.3079555595667509</c:v>
                </c:pt>
                <c:pt idx="20">
                  <c:v>5.246147511041011</c:v>
                </c:pt>
                <c:pt idx="21">
                  <c:v>4.6385060395480053</c:v>
                </c:pt>
                <c:pt idx="22">
                  <c:v>4.4483777875894974</c:v>
                </c:pt>
                <c:pt idx="23">
                  <c:v>4.4075277224137936</c:v>
                </c:pt>
                <c:pt idx="24">
                  <c:v>5.2712647178571626</c:v>
                </c:pt>
                <c:pt idx="25">
                  <c:v>4.883513679589492</c:v>
                </c:pt>
                <c:pt idx="26">
                  <c:v>4.9315080141129188</c:v>
                </c:pt>
                <c:pt idx="27">
                  <c:v>5.0621069618794072</c:v>
                </c:pt>
                <c:pt idx="28">
                  <c:v>4.6960250420811009</c:v>
                </c:pt>
                <c:pt idx="29">
                  <c:v>4.8419211555153714</c:v>
                </c:pt>
                <c:pt idx="30">
                  <c:v>5.1276302851524065</c:v>
                </c:pt>
                <c:pt idx="31">
                  <c:v>5.5359203980099485</c:v>
                </c:pt>
                <c:pt idx="32">
                  <c:v>5.3528943175783255</c:v>
                </c:pt>
                <c:pt idx="33">
                  <c:v>5.5277356446370334</c:v>
                </c:pt>
                <c:pt idx="34">
                  <c:v>5.7616564417177916</c:v>
                </c:pt>
                <c:pt idx="35">
                  <c:v>5.4549641760491285</c:v>
                </c:pt>
                <c:pt idx="36">
                  <c:v>4.2829279700654634</c:v>
                </c:pt>
                <c:pt idx="37">
                  <c:v>4.0755961844197133</c:v>
                </c:pt>
                <c:pt idx="38">
                  <c:v>4.1562913907284784</c:v>
                </c:pt>
                <c:pt idx="39">
                  <c:v>4.2811491284699814</c:v>
                </c:pt>
                <c:pt idx="40">
                  <c:v>4.1881356392867239</c:v>
                </c:pt>
                <c:pt idx="41">
                  <c:v>4.0751680112944531</c:v>
                </c:pt>
                <c:pt idx="42">
                  <c:v>3.9669706484333593</c:v>
                </c:pt>
                <c:pt idx="43">
                  <c:v>4.2212375339238504</c:v>
                </c:pt>
                <c:pt idx="44">
                  <c:v>4.2987191362228394</c:v>
                </c:pt>
                <c:pt idx="45">
                  <c:v>4.3929068253291854</c:v>
                </c:pt>
                <c:pt idx="46">
                  <c:v>4.7391801116786993</c:v>
                </c:pt>
                <c:pt idx="47">
                  <c:v>5.110115382704346</c:v>
                </c:pt>
                <c:pt idx="48">
                  <c:v>5.1247411928740334</c:v>
                </c:pt>
                <c:pt idx="49">
                  <c:v>5.2644683278886557</c:v>
                </c:pt>
                <c:pt idx="50">
                  <c:v>5.6043896417286243</c:v>
                </c:pt>
                <c:pt idx="51">
                  <c:v>5.5973050548861254</c:v>
                </c:pt>
                <c:pt idx="52">
                  <c:v>5.4200007150469753</c:v>
                </c:pt>
                <c:pt idx="53">
                  <c:v>5.0811053554574208</c:v>
                </c:pt>
                <c:pt idx="54">
                  <c:v>5.1516802579700665</c:v>
                </c:pt>
                <c:pt idx="55">
                  <c:v>5.4589899955303594</c:v>
                </c:pt>
                <c:pt idx="56">
                  <c:v>5.6429861306664231</c:v>
                </c:pt>
                <c:pt idx="57">
                  <c:v>5.4904935153950563</c:v>
                </c:pt>
                <c:pt idx="58">
                  <c:v>5.5349964121535313</c:v>
                </c:pt>
                <c:pt idx="59">
                  <c:v>5.1890591363939373</c:v>
                </c:pt>
              </c:numCache>
            </c:numRef>
          </c:val>
          <c:smooth val="1"/>
        </c:ser>
        <c:ser>
          <c:idx val="2"/>
          <c:order val="2"/>
          <c:tx>
            <c:strRef>
              <c:f>'LAC G&amp;S'!$A$15</c:f>
              <c:strCache>
                <c:ptCount val="1"/>
                <c:pt idx="0">
                  <c:v>Exportaciones de servicios</c:v>
                </c:pt>
              </c:strCache>
            </c:strRef>
          </c:tx>
          <c:spPr>
            <a:ln w="25400">
              <a:solidFill>
                <a:srgbClr val="FF6600"/>
              </a:solidFill>
              <a:prstDash val="solid"/>
            </a:ln>
          </c:spPr>
          <c:marker>
            <c:symbol val="none"/>
          </c:marker>
          <c:dLbls>
            <c:dLbl>
              <c:idx val="41"/>
              <c:layout>
                <c:manualLayout>
                  <c:x val="-1.7089597097423442E-2"/>
                  <c:y val="6.4421757019756914E-2"/>
                </c:manualLayout>
              </c:layout>
              <c:spPr>
                <a:noFill/>
                <a:ln w="25400">
                  <a:noFill/>
                </a:ln>
              </c:spPr>
              <c:txPr>
                <a:bodyPr/>
                <a:lstStyle/>
                <a:p>
                  <a:pPr>
                    <a:defRPr sz="1050" b="1" i="0" u="none" strike="noStrike" baseline="0">
                      <a:solidFill>
                        <a:srgbClr val="000000"/>
                      </a:solidFill>
                      <a:latin typeface="Arial"/>
                      <a:ea typeface="Arial"/>
                      <a:cs typeface="Arial"/>
                    </a:defRPr>
                  </a:pPr>
                  <a:endParaRPr lang="en-US"/>
                </a:p>
              </c:txPr>
              <c:dLblPos val="r"/>
              <c:showSerName val="1"/>
            </c:dLbl>
            <c:delete val="1"/>
            <c:txPr>
              <a:bodyPr/>
              <a:lstStyle/>
              <a:p>
                <a:pPr>
                  <a:defRPr sz="1050"/>
                </a:pPr>
                <a:endParaRPr lang="en-US"/>
              </a:p>
            </c:txPr>
          </c:dLbls>
          <c:val>
            <c:numRef>
              <c:f>'LAC G&amp;S'!$C$18:$BJ$18</c:f>
              <c:numCache>
                <c:formatCode>General</c:formatCode>
                <c:ptCount val="60"/>
                <c:pt idx="30">
                  <c:v>4.7973286849315224</c:v>
                </c:pt>
                <c:pt idx="31">
                  <c:v>4.8620392780748665</c:v>
                </c:pt>
                <c:pt idx="32">
                  <c:v>4.6551823916620956</c:v>
                </c:pt>
                <c:pt idx="33">
                  <c:v>4.5774118825853796</c:v>
                </c:pt>
                <c:pt idx="34">
                  <c:v>4.6941581783369486</c:v>
                </c:pt>
                <c:pt idx="35">
                  <c:v>4.7582408805031653</c:v>
                </c:pt>
                <c:pt idx="36">
                  <c:v>4.1931495980348394</c:v>
                </c:pt>
                <c:pt idx="37">
                  <c:v>3.9010632668423111</c:v>
                </c:pt>
                <c:pt idx="38">
                  <c:v>3.7665135432283856</c:v>
                </c:pt>
                <c:pt idx="39">
                  <c:v>3.9704596648895576</c:v>
                </c:pt>
                <c:pt idx="40">
                  <c:v>3.8388719759097794</c:v>
                </c:pt>
                <c:pt idx="41">
                  <c:v>3.7834017218382452</c:v>
                </c:pt>
                <c:pt idx="42">
                  <c:v>3.7710708644379602</c:v>
                </c:pt>
                <c:pt idx="43">
                  <c:v>3.9245860191082778</c:v>
                </c:pt>
                <c:pt idx="44">
                  <c:v>3.9182178063642521</c:v>
                </c:pt>
                <c:pt idx="45">
                  <c:v>3.7272989339019196</c:v>
                </c:pt>
                <c:pt idx="46">
                  <c:v>3.6348104609964862</c:v>
                </c:pt>
                <c:pt idx="47">
                  <c:v>3.7677606420986312</c:v>
                </c:pt>
                <c:pt idx="48">
                  <c:v>3.9800895488446209</c:v>
                </c:pt>
                <c:pt idx="49">
                  <c:v>3.856299686144792</c:v>
                </c:pt>
                <c:pt idx="50">
                  <c:v>4.0541548272674364</c:v>
                </c:pt>
                <c:pt idx="51">
                  <c:v>3.8754132284121305</c:v>
                </c:pt>
                <c:pt idx="52">
                  <c:v>3.5329194134897057</c:v>
                </c:pt>
                <c:pt idx="53">
                  <c:v>3.342568931754077</c:v>
                </c:pt>
                <c:pt idx="54">
                  <c:v>3.1675247222726735</c:v>
                </c:pt>
                <c:pt idx="55">
                  <c:v>3.4255017096965612</c:v>
                </c:pt>
                <c:pt idx="56">
                  <c:v>3.3842274026926291</c:v>
                </c:pt>
                <c:pt idx="57">
                  <c:v>3.2885282166248597</c:v>
                </c:pt>
                <c:pt idx="58">
                  <c:v>3.3364141350384133</c:v>
                </c:pt>
                <c:pt idx="59">
                  <c:v>3.0583796237852177</c:v>
                </c:pt>
              </c:numCache>
            </c:numRef>
          </c:val>
          <c:smooth val="1"/>
        </c:ser>
        <c:marker val="1"/>
        <c:axId val="74670848"/>
        <c:axId val="74672384"/>
      </c:lineChart>
      <c:catAx>
        <c:axId val="74670848"/>
        <c:scaling>
          <c:orientation val="minMax"/>
        </c:scaling>
        <c:axPos val="b"/>
        <c:numFmt formatCode="General" sourceLinked="1"/>
        <c:tickLblPos val="nextTo"/>
        <c:spPr>
          <a:ln w="3175">
            <a:solidFill>
              <a:srgbClr val="000000"/>
            </a:solidFill>
            <a:prstDash val="solid"/>
          </a:ln>
        </c:spPr>
        <c:txPr>
          <a:bodyPr rot="-5400000" vert="horz"/>
          <a:lstStyle/>
          <a:p>
            <a:pPr>
              <a:defRPr sz="1200" b="0" i="0" u="none" strike="noStrike" baseline="0">
                <a:solidFill>
                  <a:srgbClr val="000000"/>
                </a:solidFill>
                <a:latin typeface="Arial"/>
                <a:ea typeface="Arial"/>
                <a:cs typeface="Arial"/>
              </a:defRPr>
            </a:pPr>
            <a:endParaRPr lang="en-US"/>
          </a:p>
        </c:txPr>
        <c:crossAx val="74672384"/>
        <c:crosses val="autoZero"/>
        <c:auto val="1"/>
        <c:lblAlgn val="ctr"/>
        <c:lblOffset val="100"/>
        <c:tickLblSkip val="2"/>
        <c:tickMarkSkip val="1"/>
      </c:catAx>
      <c:valAx>
        <c:axId val="74672384"/>
        <c:scaling>
          <c:orientation val="minMax"/>
        </c:scaling>
        <c:axPos val="l"/>
        <c:majorGridlines>
          <c:spPr>
            <a:ln w="3175">
              <a:solidFill>
                <a:srgbClr val="000000"/>
              </a:solidFill>
              <a:prstDash val="sysDash"/>
            </a:ln>
          </c:spPr>
        </c:majorGridlines>
        <c:numFmt formatCode="0" sourceLinked="0"/>
        <c:tickLblPos val="nextTo"/>
        <c:spPr>
          <a:ln w="9525">
            <a:noFill/>
          </a:ln>
        </c:spPr>
        <c:txPr>
          <a:bodyPr rot="0" vert="horz"/>
          <a:lstStyle/>
          <a:p>
            <a:pPr>
              <a:defRPr sz="1200" b="0" i="0" u="none" strike="noStrike" baseline="0">
                <a:solidFill>
                  <a:srgbClr val="000000"/>
                </a:solidFill>
                <a:latin typeface="Arial"/>
                <a:ea typeface="Arial"/>
                <a:cs typeface="Arial"/>
              </a:defRPr>
            </a:pPr>
            <a:endParaRPr lang="en-US"/>
          </a:p>
        </c:txPr>
        <c:crossAx val="74670848"/>
        <c:crosses val="autoZero"/>
        <c:crossBetween val="between"/>
      </c:valAx>
      <c:spPr>
        <a:noFill/>
        <a:ln w="25400">
          <a:noFill/>
        </a:ln>
      </c:spPr>
    </c:plotArea>
    <c:plotVisOnly val="1"/>
    <c:dispBlanksAs val="gap"/>
  </c:chart>
  <c:spPr>
    <a:noFill/>
    <a:ln w="9525">
      <a:noFill/>
    </a:ln>
  </c:spPr>
  <c:txPr>
    <a:bodyPr/>
    <a:lstStyle/>
    <a:p>
      <a:pPr>
        <a:defRPr sz="925" b="0" i="0" u="none" strike="noStrike" baseline="0">
          <a:solidFill>
            <a:srgbClr val="000000"/>
          </a:solidFill>
          <a:latin typeface="Arial"/>
          <a:ea typeface="Arial"/>
          <a:cs typeface="Arial"/>
        </a:defRPr>
      </a:pPr>
      <a:endParaRPr lang="en-US"/>
    </a:p>
  </c:txPr>
  <c:externalData r:id="rId1"/>
  <c:userShapes r:id="rId2"/>
</c:chartSpace>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emf"/></Relationships>
</file>

<file path=ppt/drawings/drawing1.xml><?xml version="1.0" encoding="utf-8"?>
<c:userShapes xmlns:c="http://schemas.openxmlformats.org/drawingml/2006/chart">
  <cdr:relSizeAnchor xmlns:cdr="http://schemas.openxmlformats.org/drawingml/2006/chartDrawing">
    <cdr:from>
      <cdr:x>0.95608</cdr:x>
      <cdr:y>0.34401</cdr:y>
    </cdr:from>
    <cdr:to>
      <cdr:x>1</cdr:x>
      <cdr:y>0.45334</cdr:y>
    </cdr:to>
    <cdr:sp macro="" textlink="">
      <cdr:nvSpPr>
        <cdr:cNvPr id="2" name="TextBox 1"/>
        <cdr:cNvSpPr txBox="1"/>
      </cdr:nvSpPr>
      <cdr:spPr>
        <a:xfrm xmlns:a="http://schemas.openxmlformats.org/drawingml/2006/main">
          <a:off x="8054913" y="1440161"/>
          <a:ext cx="370023" cy="457674"/>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r>
            <a:rPr lang="en-US" sz="1400" b="1" dirty="0" smtClean="0">
              <a:solidFill>
                <a:srgbClr val="FF0000"/>
              </a:solidFill>
              <a:latin typeface="Arial" pitchFamily="34" charset="0"/>
              <a:cs typeface="Arial" pitchFamily="34" charset="0"/>
            </a:rPr>
            <a:t>6.8</a:t>
          </a:r>
          <a:endParaRPr lang="en-US" sz="1400" b="1" dirty="0">
            <a:solidFill>
              <a:srgbClr val="FF0000"/>
            </a:solidFill>
            <a:latin typeface="Arial" pitchFamily="34" charset="0"/>
            <a:cs typeface="Arial" pitchFamily="34" charset="0"/>
          </a:endParaRPr>
        </a:p>
      </cdr:txBody>
    </cdr:sp>
  </cdr:relSizeAnchor>
  <cdr:relSizeAnchor xmlns:cdr="http://schemas.openxmlformats.org/drawingml/2006/chartDrawing">
    <cdr:from>
      <cdr:x>0.94714</cdr:x>
      <cdr:y>0.51555</cdr:y>
    </cdr:from>
    <cdr:to>
      <cdr:x>0.98211</cdr:x>
      <cdr:y>0.60887</cdr:y>
    </cdr:to>
    <cdr:sp macro="" textlink="">
      <cdr:nvSpPr>
        <cdr:cNvPr id="3" name="TextBox 1"/>
        <cdr:cNvSpPr txBox="1"/>
      </cdr:nvSpPr>
      <cdr:spPr>
        <a:xfrm xmlns:a="http://schemas.openxmlformats.org/drawingml/2006/main">
          <a:off x="8070451" y="2525857"/>
          <a:ext cx="298051" cy="45720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Arial"/>
            </a:defRPr>
          </a:lvl1pPr>
          <a:lvl2pPr marL="457200" indent="0">
            <a:defRPr sz="1100">
              <a:latin typeface="Arial"/>
            </a:defRPr>
          </a:lvl2pPr>
          <a:lvl3pPr marL="914400" indent="0">
            <a:defRPr sz="1100">
              <a:latin typeface="Arial"/>
            </a:defRPr>
          </a:lvl3pPr>
          <a:lvl4pPr marL="1371600" indent="0">
            <a:defRPr sz="1100">
              <a:latin typeface="Arial"/>
            </a:defRPr>
          </a:lvl4pPr>
          <a:lvl5pPr marL="1828800" indent="0">
            <a:defRPr sz="1100">
              <a:latin typeface="Arial"/>
            </a:defRPr>
          </a:lvl5pPr>
          <a:lvl6pPr marL="2286000" indent="0">
            <a:defRPr sz="1100">
              <a:latin typeface="Arial"/>
            </a:defRPr>
          </a:lvl6pPr>
          <a:lvl7pPr marL="2743200" indent="0">
            <a:defRPr sz="1100">
              <a:latin typeface="Arial"/>
            </a:defRPr>
          </a:lvl7pPr>
          <a:lvl8pPr marL="3200400" indent="0">
            <a:defRPr sz="1100">
              <a:latin typeface="Arial"/>
            </a:defRPr>
          </a:lvl8pPr>
          <a:lvl9pPr marL="3657600" indent="0">
            <a:defRPr sz="1100">
              <a:latin typeface="Arial"/>
            </a:defRPr>
          </a:lvl9pPr>
        </a:lstStyle>
        <a:p xmlns:a="http://schemas.openxmlformats.org/drawingml/2006/main">
          <a:r>
            <a:rPr lang="en-US" sz="1400" b="1" dirty="0" smtClean="0">
              <a:solidFill>
                <a:srgbClr val="FF0000"/>
              </a:solidFill>
            </a:rPr>
            <a:t>5.2</a:t>
          </a:r>
          <a:endParaRPr lang="en-US" sz="1400" b="1" dirty="0">
            <a:solidFill>
              <a:srgbClr val="FF0000"/>
            </a:solidFill>
          </a:endParaRPr>
        </a:p>
      </cdr:txBody>
    </cdr:sp>
  </cdr:relSizeAnchor>
  <cdr:relSizeAnchor xmlns:cdr="http://schemas.openxmlformats.org/drawingml/2006/chartDrawing">
    <cdr:from>
      <cdr:x>0.94793</cdr:x>
      <cdr:y>0.66879</cdr:y>
    </cdr:from>
    <cdr:to>
      <cdr:x>0.98291</cdr:x>
      <cdr:y>0.76211</cdr:y>
    </cdr:to>
    <cdr:sp macro="" textlink="">
      <cdr:nvSpPr>
        <cdr:cNvPr id="4" name="TextBox 1"/>
        <cdr:cNvSpPr txBox="1"/>
      </cdr:nvSpPr>
      <cdr:spPr>
        <a:xfrm xmlns:a="http://schemas.openxmlformats.org/drawingml/2006/main">
          <a:off x="8077200" y="3276600"/>
          <a:ext cx="298051" cy="45720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Arial"/>
            </a:defRPr>
          </a:lvl1pPr>
          <a:lvl2pPr marL="457200" indent="0">
            <a:defRPr sz="1100">
              <a:latin typeface="Arial"/>
            </a:defRPr>
          </a:lvl2pPr>
          <a:lvl3pPr marL="914400" indent="0">
            <a:defRPr sz="1100">
              <a:latin typeface="Arial"/>
            </a:defRPr>
          </a:lvl3pPr>
          <a:lvl4pPr marL="1371600" indent="0">
            <a:defRPr sz="1100">
              <a:latin typeface="Arial"/>
            </a:defRPr>
          </a:lvl4pPr>
          <a:lvl5pPr marL="1828800" indent="0">
            <a:defRPr sz="1100">
              <a:latin typeface="Arial"/>
            </a:defRPr>
          </a:lvl5pPr>
          <a:lvl6pPr marL="2286000" indent="0">
            <a:defRPr sz="1100">
              <a:latin typeface="Arial"/>
            </a:defRPr>
          </a:lvl6pPr>
          <a:lvl7pPr marL="2743200" indent="0">
            <a:defRPr sz="1100">
              <a:latin typeface="Arial"/>
            </a:defRPr>
          </a:lvl7pPr>
          <a:lvl8pPr marL="3200400" indent="0">
            <a:defRPr sz="1100">
              <a:latin typeface="Arial"/>
            </a:defRPr>
          </a:lvl8pPr>
          <a:lvl9pPr marL="3657600" indent="0">
            <a:defRPr sz="1100">
              <a:latin typeface="Arial"/>
            </a:defRPr>
          </a:lvl9pPr>
        </a:lstStyle>
        <a:p xmlns:a="http://schemas.openxmlformats.org/drawingml/2006/main">
          <a:r>
            <a:rPr lang="en-US" sz="1400" b="1" dirty="0" smtClean="0">
              <a:solidFill>
                <a:srgbClr val="FF0000"/>
              </a:solidFill>
            </a:rPr>
            <a:t>3.0</a:t>
          </a:r>
          <a:endParaRPr lang="en-US" sz="1400" b="1" dirty="0">
            <a:solidFill>
              <a:srgbClr val="FF0000"/>
            </a:solidFill>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L"/>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EFD711F-685E-450A-99A1-6E9047893E05}" type="datetimeFigureOut">
              <a:rPr lang="es-CL" smtClean="0"/>
              <a:pPr/>
              <a:t>04-04-2012</a:t>
            </a:fld>
            <a:endParaRPr lang="es-CL"/>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L"/>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L"/>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B673E4-305D-4D9A-A113-0EE6ADEC3B95}" type="slidenum">
              <a:rPr lang="es-CL" smtClean="0"/>
              <a:pPr/>
              <a:t>‹#›</a:t>
            </a:fld>
            <a:endParaRPr lang="es-CL"/>
          </a:p>
        </p:txBody>
      </p:sp>
    </p:spTree>
    <p:extLst>
      <p:ext uri="{BB962C8B-B14F-4D97-AF65-F5344CB8AC3E}">
        <p14:creationId xmlns:p14="http://schemas.microsoft.com/office/powerpoint/2010/main" xmlns="" val="7729116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Rot="1" noChangeAspect="1" noTextEdit="1"/>
          </p:cNvSpPr>
          <p:nvPr>
            <p:ph type="sldImg"/>
          </p:nvPr>
        </p:nvSpPr>
        <p:spPr>
          <a:ln/>
          <a:extLst>
            <a:ext uri="{909E8E84-426E-40DD-AFC4-6F175D3DCCD1}">
              <a14:hiddenFill xmlns:a14="http://schemas.microsoft.com/office/drawing/2010/main" xmlns="">
                <a:noFill/>
              </a14:hiddenFill>
            </a:ext>
          </a:extLst>
        </p:spPr>
      </p:sp>
      <p:sp>
        <p:nvSpPr>
          <p:cNvPr id="94211" name="Rectangle 3"/>
          <p:cNvSpPr>
            <a:spLocks noGrp="1"/>
          </p:cNvSpPr>
          <p:nvPr>
            <p:ph type="body" idx="1"/>
          </p:nvPr>
        </p:nvSpPr>
        <p:spPr/>
        <p:txBody>
          <a:bodyPr lIns="89940" tIns="44970" rIns="89940" bIns="44970"/>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8611"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ES" smtClean="0">
              <a:latin typeface="Arial" pitchFamily="34" charset="0"/>
            </a:endParaRPr>
          </a:p>
          <a:p>
            <a:pPr eaLnBrk="1" hangingPunct="1"/>
            <a:endParaRPr lang="es-ES" smtClean="0">
              <a:latin typeface="Arial" pitchFamily="34" charset="0"/>
            </a:endParaRPr>
          </a:p>
          <a:p>
            <a:pPr eaLnBrk="1" hangingPunct="1"/>
            <a:endParaRPr lang="es-ES" smtClean="0">
              <a:latin typeface="Arial"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9635"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smtClean="0">
              <a:latin typeface="Arial"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B2FFEF2-213B-4DA0-9594-B5AFE2B55409}" type="slidenum">
              <a:rPr lang="en-US"/>
              <a:pPr/>
              <a:t>29</a:t>
            </a:fld>
            <a:endParaRPr lang="en-US"/>
          </a:p>
        </p:txBody>
      </p:sp>
      <p:sp>
        <p:nvSpPr>
          <p:cNvPr id="154626" name="Rectangle 2"/>
          <p:cNvSpPr>
            <a:spLocks noGrp="1" noRot="1" noChangeAspect="1" noChangeArrowheads="1" noTextEdit="1"/>
          </p:cNvSpPr>
          <p:nvPr>
            <p:ph type="sldImg"/>
          </p:nvPr>
        </p:nvSpPr>
        <p:spPr>
          <a:ln/>
        </p:spPr>
      </p:sp>
      <p:sp>
        <p:nvSpPr>
          <p:cNvPr id="15462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CL" dirty="0" smtClean="0"/>
              <a:t>Hacia 1950 las materias primas representaban cerca del 60% del comercio mundial de mercancías, mientras que hoy representan alrededor del 20%.</a:t>
            </a:r>
          </a:p>
          <a:p>
            <a:r>
              <a:rPr lang="es-CL" dirty="0" smtClean="0"/>
              <a:t>Explicación:</a:t>
            </a:r>
            <a:r>
              <a:rPr lang="es-CL" baseline="0" dirty="0" smtClean="0"/>
              <a:t> su elasticidad ingreso es más baja que la de las manufacturas. </a:t>
            </a:r>
            <a:endParaRPr lang="es-CL" dirty="0"/>
          </a:p>
        </p:txBody>
      </p:sp>
      <p:sp>
        <p:nvSpPr>
          <p:cNvPr id="4" name="3 Marcador de número de diapositiva"/>
          <p:cNvSpPr>
            <a:spLocks noGrp="1"/>
          </p:cNvSpPr>
          <p:nvPr>
            <p:ph type="sldNum" sz="quarter" idx="10"/>
          </p:nvPr>
        </p:nvSpPr>
        <p:spPr/>
        <p:txBody>
          <a:bodyPr/>
          <a:lstStyle/>
          <a:p>
            <a:fld id="{ABB673E4-305D-4D9A-A113-0EE6ADEC3B95}" type="slidenum">
              <a:rPr lang="es-CL" smtClean="0"/>
              <a:pPr/>
              <a:t>30</a:t>
            </a:fld>
            <a:endParaRPr lang="es-CL"/>
          </a:p>
        </p:txBody>
      </p:sp>
    </p:spTree>
    <p:extLst>
      <p:ext uri="{BB962C8B-B14F-4D97-AF65-F5344CB8AC3E}">
        <p14:creationId xmlns:p14="http://schemas.microsoft.com/office/powerpoint/2010/main" xmlns="" val="39488452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2958" tIns="46479" rIns="92958" bIns="46479" anchor="b"/>
          <a:lstStyle/>
          <a:p>
            <a:pPr algn="r" defTabSz="930275">
              <a:spcBef>
                <a:spcPct val="0"/>
              </a:spcBef>
              <a:buClrTx/>
              <a:buSzTx/>
              <a:buFontTx/>
              <a:buNone/>
            </a:pPr>
            <a:fld id="{CB90950C-03D8-4BD8-8FA5-ADD940A587DC}" type="slidenum">
              <a:rPr lang="en-US" sz="1200"/>
              <a:pPr algn="r" defTabSz="930275">
                <a:spcBef>
                  <a:spcPct val="0"/>
                </a:spcBef>
                <a:buClrTx/>
                <a:buSzTx/>
                <a:buFontTx/>
                <a:buNone/>
              </a:pPr>
              <a:t>36</a:t>
            </a:fld>
            <a:endParaRPr lang="en-US" sz="1200"/>
          </a:p>
        </p:txBody>
      </p:sp>
      <p:sp>
        <p:nvSpPr>
          <p:cNvPr id="13005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2958" tIns="46479" rIns="92958" bIns="46479" anchor="b"/>
          <a:lstStyle/>
          <a:p>
            <a:pPr algn="r" defTabSz="930275">
              <a:spcBef>
                <a:spcPct val="0"/>
              </a:spcBef>
              <a:buClrTx/>
              <a:buSzTx/>
              <a:buFontTx/>
              <a:buNone/>
            </a:pPr>
            <a:fld id="{ABB4AEAD-7FED-4B4E-A93F-DBA9BB63295D}" type="slidenum">
              <a:rPr lang="en-US" sz="1200"/>
              <a:pPr algn="r" defTabSz="930275">
                <a:spcBef>
                  <a:spcPct val="0"/>
                </a:spcBef>
                <a:buClrTx/>
                <a:buSzTx/>
                <a:buFontTx/>
                <a:buNone/>
              </a:pPr>
              <a:t>36</a:t>
            </a:fld>
            <a:endParaRPr lang="en-US" sz="1200"/>
          </a:p>
        </p:txBody>
      </p:sp>
      <p:sp>
        <p:nvSpPr>
          <p:cNvPr id="130052" name="Rectangle 2"/>
          <p:cNvSpPr>
            <a:spLocks noGrp="1" noRot="1" noChangeAspect="1" noChangeArrowheads="1" noTextEdit="1"/>
          </p:cNvSpPr>
          <p:nvPr>
            <p:ph type="sldImg"/>
          </p:nvPr>
        </p:nvSpPr>
        <p:spPr>
          <a:ln/>
        </p:spPr>
      </p:sp>
      <p:sp>
        <p:nvSpPr>
          <p:cNvPr id="130053" name="Rectangle 3"/>
          <p:cNvSpPr>
            <a:spLocks noGrp="1" noChangeArrowheads="1"/>
          </p:cNvSpPr>
          <p:nvPr>
            <p:ph type="body" idx="1"/>
          </p:nvPr>
        </p:nvSpPr>
        <p:spPr>
          <a:noFill/>
          <a:ln/>
        </p:spPr>
        <p:txBody>
          <a:bodyPr lIns="92958" tIns="46479" rIns="92958" bIns="46479"/>
          <a:lstStyle/>
          <a:p>
            <a:endParaRPr lang="es-E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1 Marcador de imagen de diapositiva"/>
          <p:cNvSpPr>
            <a:spLocks noGrp="1" noRot="1" noChangeAspect="1" noTextEdit="1"/>
          </p:cNvSpPr>
          <p:nvPr>
            <p:ph type="sldImg"/>
          </p:nvPr>
        </p:nvSpPr>
        <p:spPr>
          <a:ln/>
        </p:spPr>
      </p:sp>
      <p:sp>
        <p:nvSpPr>
          <p:cNvPr id="45059" name="2 Marcador de notas"/>
          <p:cNvSpPr>
            <a:spLocks noGrp="1"/>
          </p:cNvSpPr>
          <p:nvPr>
            <p:ph type="body" idx="1"/>
          </p:nvPr>
        </p:nvSpPr>
        <p:spPr>
          <a:noFill/>
          <a:ln/>
        </p:spPr>
        <p:txBody>
          <a:bodyPr/>
          <a:lstStyle/>
          <a:p>
            <a:pPr eaLnBrk="1" hangingPunct="1"/>
            <a:endParaRPr lang="es-ES" smtClean="0">
              <a:latin typeface="Arial" pitchFamily="34" charset="0"/>
            </a:endParaRPr>
          </a:p>
          <a:p>
            <a:pPr eaLnBrk="1" hangingPunct="1"/>
            <a:r>
              <a:rPr lang="es-ES" b="1" smtClean="0">
                <a:latin typeface="Arial" pitchFamily="34" charset="0"/>
              </a:rPr>
              <a:t>Además, las exportaciones de bienes de la región crecieron menos en los 2000 que en los años noventa, década para la que la tasa anual de crecimiento del valor exportado fue de 8,5%. </a:t>
            </a:r>
          </a:p>
          <a:p>
            <a:pPr eaLnBrk="1" hangingPunct="1"/>
            <a:r>
              <a:rPr lang="es-ES" b="1" smtClean="0">
                <a:latin typeface="Arial" pitchFamily="34" charset="0"/>
              </a:rPr>
              <a:t>El contraste es aún mayor en la evolución del volumen exportado: mientras esté creció a una tasa media del 9,7% en los años noventa, sólo lo hizo un 2,1% en la década de 2000.</a:t>
            </a:r>
          </a:p>
          <a:p>
            <a:pPr eaLnBrk="1" hangingPunct="1"/>
            <a:endParaRPr lang="es-ES" smtClean="0">
              <a:latin typeface="Arial" pitchFamily="34" charset="0"/>
            </a:endParaRPr>
          </a:p>
        </p:txBody>
      </p:sp>
      <p:sp>
        <p:nvSpPr>
          <p:cNvPr id="45060" name="3 Marcador de número de diapositiva"/>
          <p:cNvSpPr txBox="1">
            <a:spLocks noGrp="1"/>
          </p:cNvSpPr>
          <p:nvPr/>
        </p:nvSpPr>
        <p:spPr bwMode="auto">
          <a:xfrm>
            <a:off x="3884027" y="8684926"/>
            <a:ext cx="2972421" cy="457513"/>
          </a:xfrm>
          <a:prstGeom prst="rect">
            <a:avLst/>
          </a:prstGeom>
          <a:noFill/>
          <a:ln w="9525">
            <a:noFill/>
            <a:miter lim="800000"/>
            <a:headEnd/>
            <a:tailEnd/>
          </a:ln>
        </p:spPr>
        <p:txBody>
          <a:bodyPr lIns="91425" tIns="45713" rIns="91425" bIns="45713" anchor="b"/>
          <a:lstStyle/>
          <a:p>
            <a:pPr algn="r"/>
            <a:fld id="{7D81E94C-6EDB-4A64-BD58-BBFC31CC124C}" type="slidenum">
              <a:rPr lang="en-US" sz="1200"/>
              <a:pPr algn="r"/>
              <a:t>37</a:t>
            </a:fld>
            <a:endParaRPr lang="en-US" sz="1200"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1 Marcador de imagen de diapositiva"/>
          <p:cNvSpPr>
            <a:spLocks noGrp="1" noRot="1" noChangeAspect="1" noTextEdit="1"/>
          </p:cNvSpPr>
          <p:nvPr>
            <p:ph type="sldImg"/>
          </p:nvPr>
        </p:nvSpPr>
        <p:spPr>
          <a:ln/>
        </p:spPr>
      </p:sp>
      <p:sp>
        <p:nvSpPr>
          <p:cNvPr id="48131" name="2 Marcador de notas"/>
          <p:cNvSpPr>
            <a:spLocks noGrp="1"/>
          </p:cNvSpPr>
          <p:nvPr>
            <p:ph type="body" idx="1"/>
          </p:nvPr>
        </p:nvSpPr>
        <p:spPr>
          <a:noFill/>
          <a:ln/>
        </p:spPr>
        <p:txBody>
          <a:bodyPr/>
          <a:lstStyle/>
          <a:p>
            <a:pPr eaLnBrk="1" hangingPunct="1"/>
            <a:endParaRPr lang="es-ES" smtClean="0">
              <a:latin typeface="Arial" pitchFamily="34" charset="0"/>
            </a:endParaRPr>
          </a:p>
          <a:p>
            <a:pPr eaLnBrk="1" hangingPunct="1"/>
            <a:r>
              <a:rPr lang="es-ES" b="1" smtClean="0">
                <a:latin typeface="Arial" pitchFamily="34" charset="0"/>
              </a:rPr>
              <a:t>Las materias primas más que cuadruplicaron su tasas de expansión entre un decenio y otro, mientras que la tasa de crecimiento de las manufacturas cayó en poco más del 60% al pasar de 14,7% a 5,3%. </a:t>
            </a:r>
          </a:p>
          <a:p>
            <a:pPr eaLnBrk="1" hangingPunct="1"/>
            <a:r>
              <a:rPr lang="es-ES" b="1" smtClean="0">
                <a:latin typeface="Arial" pitchFamily="34" charset="0"/>
              </a:rPr>
              <a:t>Esto se debe fundamentalmente a la drástica pérdida de dinamismo de las exportaciones manufactureras Mexicanas, y en menor medida centroamericanas. </a:t>
            </a:r>
          </a:p>
          <a:p>
            <a:pPr eaLnBrk="1" hangingPunct="1"/>
            <a:endParaRPr lang="es-ES" b="1" smtClean="0">
              <a:latin typeface="Arial" pitchFamily="34" charset="0"/>
            </a:endParaRPr>
          </a:p>
        </p:txBody>
      </p:sp>
      <p:sp>
        <p:nvSpPr>
          <p:cNvPr id="48132" name="3 Marcador de número de diapositiva"/>
          <p:cNvSpPr txBox="1">
            <a:spLocks noGrp="1"/>
          </p:cNvSpPr>
          <p:nvPr/>
        </p:nvSpPr>
        <p:spPr bwMode="auto">
          <a:xfrm>
            <a:off x="3884027" y="8684926"/>
            <a:ext cx="2972421" cy="457513"/>
          </a:xfrm>
          <a:prstGeom prst="rect">
            <a:avLst/>
          </a:prstGeom>
          <a:noFill/>
          <a:ln w="9525">
            <a:noFill/>
            <a:miter lim="800000"/>
            <a:headEnd/>
            <a:tailEnd/>
          </a:ln>
        </p:spPr>
        <p:txBody>
          <a:bodyPr lIns="91425" tIns="45713" rIns="91425" bIns="45713" anchor="b"/>
          <a:lstStyle/>
          <a:p>
            <a:pPr algn="r"/>
            <a:fld id="{AE04BF89-BEA0-420D-BC75-3EE2684E797C}" type="slidenum">
              <a:rPr lang="en-US" sz="1200"/>
              <a:pPr algn="r"/>
              <a:t>38</a:t>
            </a:fld>
            <a:endParaRPr lang="en-US" sz="1200"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1 Marcador de imagen de diapositiva"/>
          <p:cNvSpPr>
            <a:spLocks noGrp="1" noRot="1" noChangeAspect="1" noTextEdit="1"/>
          </p:cNvSpPr>
          <p:nvPr>
            <p:ph type="sldImg"/>
          </p:nvPr>
        </p:nvSpPr>
        <p:spPr>
          <a:ln/>
        </p:spPr>
      </p:sp>
      <p:sp>
        <p:nvSpPr>
          <p:cNvPr id="50179" name="2 Marcador de notas"/>
          <p:cNvSpPr>
            <a:spLocks noGrp="1"/>
          </p:cNvSpPr>
          <p:nvPr>
            <p:ph type="body" idx="1"/>
          </p:nvPr>
        </p:nvSpPr>
        <p:spPr>
          <a:noFill/>
          <a:ln/>
        </p:spPr>
        <p:txBody>
          <a:bodyPr/>
          <a:lstStyle/>
          <a:p>
            <a:endParaRPr lang="es-ES" smtClean="0">
              <a:latin typeface="Arial" pitchFamily="34" charset="0"/>
            </a:endParaRPr>
          </a:p>
          <a:p>
            <a:r>
              <a:rPr lang="es-ES" b="1" smtClean="0">
                <a:latin typeface="Arial" pitchFamily="34" charset="0"/>
              </a:rPr>
              <a:t>Si bien las exportaciones de bienes de Panamá aparecen como altamente concentradas en productos primarios, (pesqueros como atún, langostas, etc.  y agrícolas ), hay que destacar que cerca de tres cuartas partes de sus exportaciones totales son de servicios, lo cual relativiza este alto grado de concentración.</a:t>
            </a:r>
          </a:p>
          <a:p>
            <a:endParaRPr lang="es-ES" b="1" smtClean="0">
              <a:latin typeface="Arial" pitchFamily="34" charset="0"/>
            </a:endParaRPr>
          </a:p>
          <a:p>
            <a:endParaRPr lang="es-ES" smtClean="0">
              <a:latin typeface="Arial" pitchFamily="34" charset="0"/>
            </a:endParaRPr>
          </a:p>
          <a:p>
            <a:r>
              <a:rPr lang="es-ES" smtClean="0">
                <a:latin typeface="Arial" pitchFamily="34" charset="0"/>
              </a:rPr>
              <a:t> </a:t>
            </a:r>
          </a:p>
        </p:txBody>
      </p:sp>
      <p:sp>
        <p:nvSpPr>
          <p:cNvPr id="50180" name="3 Marcador de número de diapositiva"/>
          <p:cNvSpPr txBox="1">
            <a:spLocks noGrp="1"/>
          </p:cNvSpPr>
          <p:nvPr/>
        </p:nvSpPr>
        <p:spPr bwMode="auto">
          <a:xfrm>
            <a:off x="3884027" y="8684926"/>
            <a:ext cx="2972421" cy="457513"/>
          </a:xfrm>
          <a:prstGeom prst="rect">
            <a:avLst/>
          </a:prstGeom>
          <a:noFill/>
          <a:ln w="9525">
            <a:noFill/>
            <a:miter lim="800000"/>
            <a:headEnd/>
            <a:tailEnd/>
          </a:ln>
        </p:spPr>
        <p:txBody>
          <a:bodyPr lIns="91425" tIns="45713" rIns="91425" bIns="45713" anchor="b"/>
          <a:lstStyle/>
          <a:p>
            <a:pPr algn="r"/>
            <a:fld id="{D97EACCD-CC43-4513-BB0E-A1700E807FC7}" type="slidenum">
              <a:rPr lang="en-US" sz="1200"/>
              <a:pPr algn="r"/>
              <a:t>39</a:t>
            </a:fld>
            <a:endParaRPr lang="en-US" sz="1200"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1 Marcador de imagen de diapositiva"/>
          <p:cNvSpPr>
            <a:spLocks noGrp="1" noRot="1" noChangeAspect="1" noTextEdit="1"/>
          </p:cNvSpPr>
          <p:nvPr>
            <p:ph type="sldImg"/>
          </p:nvPr>
        </p:nvSpPr>
        <p:spPr>
          <a:ln/>
        </p:spPr>
      </p:sp>
      <p:sp>
        <p:nvSpPr>
          <p:cNvPr id="59395" name="2 Marcador de notas"/>
          <p:cNvSpPr>
            <a:spLocks noGrp="1"/>
          </p:cNvSpPr>
          <p:nvPr>
            <p:ph type="body" idx="1"/>
          </p:nvPr>
        </p:nvSpPr>
        <p:spPr>
          <a:noFill/>
          <a:ln/>
        </p:spPr>
        <p:txBody>
          <a:bodyPr/>
          <a:lstStyle/>
          <a:p>
            <a:pPr eaLnBrk="1" hangingPunct="1"/>
            <a:endParaRPr lang="es-ES" smtClean="0">
              <a:latin typeface="Arial" pitchFamily="34" charset="0"/>
            </a:endParaRPr>
          </a:p>
          <a:p>
            <a:pPr eaLnBrk="1" hangingPunct="1"/>
            <a:r>
              <a:rPr lang="es-ES" b="1" smtClean="0">
                <a:latin typeface="Arial" pitchFamily="34" charset="0"/>
              </a:rPr>
              <a:t>El déficit con Asia no se explica únicamente por China, registrándose además déficits con otros países de dicha región.</a:t>
            </a:r>
          </a:p>
          <a:p>
            <a:pPr eaLnBrk="1" hangingPunct="1"/>
            <a:endParaRPr lang="es-ES" b="1" smtClean="0">
              <a:latin typeface="Arial" pitchFamily="34" charset="0"/>
            </a:endParaRPr>
          </a:p>
          <a:p>
            <a:pPr eaLnBrk="1" hangingPunct="1"/>
            <a:r>
              <a:rPr lang="es-ES" b="1" smtClean="0">
                <a:latin typeface="Arial" pitchFamily="34" charset="0"/>
              </a:rPr>
              <a:t>Por cierto, en magnitudes, el déficit con China es el más abultado.</a:t>
            </a:r>
          </a:p>
        </p:txBody>
      </p:sp>
      <p:sp>
        <p:nvSpPr>
          <p:cNvPr id="59396" name="3 Marcador de número de diapositiva"/>
          <p:cNvSpPr>
            <a:spLocks noGrp="1"/>
          </p:cNvSpPr>
          <p:nvPr>
            <p:ph type="sldNum" sz="quarter" idx="5"/>
          </p:nvPr>
        </p:nvSpPr>
        <p:spPr>
          <a:noFill/>
        </p:spPr>
        <p:txBody>
          <a:bodyPr/>
          <a:lstStyle/>
          <a:p>
            <a:pPr defTabSz="897301"/>
            <a:fld id="{9B9B3F52-5547-4B32-87FD-87485EB97A89}" type="slidenum">
              <a:rPr lang="en-US" smtClean="0"/>
              <a:pPr defTabSz="897301"/>
              <a:t>41</a:t>
            </a:fld>
            <a:endParaRPr lang="en-US"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1 Marcador de imagen de diapositiva"/>
          <p:cNvSpPr>
            <a:spLocks noGrp="1" noRot="1" noChangeAspect="1" noTextEdit="1"/>
          </p:cNvSpPr>
          <p:nvPr>
            <p:ph type="sldImg"/>
          </p:nvPr>
        </p:nvSpPr>
        <p:spPr>
          <a:ln/>
        </p:spPr>
      </p:sp>
      <p:sp>
        <p:nvSpPr>
          <p:cNvPr id="57347" name="2 Marcador de notas"/>
          <p:cNvSpPr>
            <a:spLocks noGrp="1"/>
          </p:cNvSpPr>
          <p:nvPr>
            <p:ph type="body" idx="1"/>
          </p:nvPr>
        </p:nvSpPr>
        <p:spPr>
          <a:noFill/>
          <a:ln/>
        </p:spPr>
        <p:txBody>
          <a:bodyPr/>
          <a:lstStyle/>
          <a:p>
            <a:pPr eaLnBrk="1" hangingPunct="1"/>
            <a:endParaRPr lang="es-MX" smtClean="0"/>
          </a:p>
        </p:txBody>
      </p:sp>
      <p:sp>
        <p:nvSpPr>
          <p:cNvPr id="57348" name="3 Marcador de número de diapositiva"/>
          <p:cNvSpPr>
            <a:spLocks noGrp="1"/>
          </p:cNvSpPr>
          <p:nvPr>
            <p:ph type="sldNum" sz="quarter" idx="5"/>
          </p:nvPr>
        </p:nvSpPr>
        <p:spPr>
          <a:noFill/>
        </p:spPr>
        <p:txBody>
          <a:bodyPr/>
          <a:lstStyle/>
          <a:p>
            <a:fld id="{A571B7E7-84DC-45D6-90C0-BDDB45794828}" type="slidenum">
              <a:rPr lang="es-CL" smtClean="0"/>
              <a:pPr/>
              <a:t>42</a:t>
            </a:fld>
            <a:endParaRPr lang="es-CL"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Rot="1" noChangeAspect="1" noTextEdit="1"/>
          </p:cNvSpPr>
          <p:nvPr>
            <p:ph type="sldImg"/>
          </p:nvPr>
        </p:nvSpPr>
        <p:spPr>
          <a:ln/>
          <a:extLst>
            <a:ext uri="{909E8E84-426E-40DD-AFC4-6F175D3DCCD1}">
              <a14:hiddenFill xmlns:a14="http://schemas.microsoft.com/office/drawing/2010/main" xmlns="">
                <a:noFill/>
              </a14:hiddenFill>
            </a:ext>
          </a:extLst>
        </p:spPr>
      </p:sp>
      <p:sp>
        <p:nvSpPr>
          <p:cNvPr id="96259" name="Rectangle 3"/>
          <p:cNvSpPr>
            <a:spLocks noGrp="1"/>
          </p:cNvSpPr>
          <p:nvPr>
            <p:ph type="body" idx="1"/>
          </p:nvPr>
        </p:nvSpPr>
        <p:spPr/>
        <p:txBody>
          <a:bodyPr lIns="89940" tIns="44970" rIns="89940" bIns="44970"/>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F7AC80-9618-40A9-A9F5-707FA09FDD47}" type="slidenum">
              <a:rPr lang="es-ES"/>
              <a:pPr/>
              <a:t>14</a:t>
            </a:fld>
            <a:endParaRPr lang="es-ES"/>
          </a:p>
        </p:txBody>
      </p:sp>
      <p:sp>
        <p:nvSpPr>
          <p:cNvPr id="2643970" name="Rectangle 2"/>
          <p:cNvSpPr>
            <a:spLocks noGrp="1" noRot="1" noChangeAspect="1" noChangeArrowheads="1" noTextEdit="1"/>
          </p:cNvSpPr>
          <p:nvPr>
            <p:ph type="sldImg"/>
          </p:nvPr>
        </p:nvSpPr>
        <p:spPr>
          <a:xfrm>
            <a:off x="1144588" y="685800"/>
            <a:ext cx="4573587" cy="3429000"/>
          </a:xfrm>
          <a:ln/>
        </p:spPr>
      </p:sp>
      <p:sp>
        <p:nvSpPr>
          <p:cNvPr id="2643971" name="Rectangle 3"/>
          <p:cNvSpPr>
            <a:spLocks noGrp="1" noChangeArrowheads="1"/>
          </p:cNvSpPr>
          <p:nvPr>
            <p:ph type="body" idx="1"/>
          </p:nvPr>
        </p:nvSpPr>
        <p:spPr/>
        <p:txBody>
          <a:bodyPr/>
          <a:lstStyle/>
          <a:p>
            <a:endParaRPr lang="es-ES_tradn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CL" dirty="0" smtClean="0"/>
              <a:t>Ej. Trabajadores baja calificación</a:t>
            </a:r>
            <a:r>
              <a:rPr lang="es-CL" baseline="0" dirty="0" smtClean="0"/>
              <a:t> OCDE: sector automotriz, textil, vestuario, calzado, acero, operadores de </a:t>
            </a:r>
            <a:r>
              <a:rPr lang="es-CL" baseline="0" dirty="0" err="1" smtClean="0"/>
              <a:t>call</a:t>
            </a:r>
            <a:r>
              <a:rPr lang="es-CL" baseline="0" dirty="0" smtClean="0"/>
              <a:t> centers y otros procesos rutinarios, etc. Estos sectores son los que explican el bajo apoyo al «libre comercio» hoy en los países desarrollados.</a:t>
            </a:r>
          </a:p>
          <a:p>
            <a:endParaRPr lang="es-CL" baseline="0" dirty="0" smtClean="0"/>
          </a:p>
          <a:p>
            <a:r>
              <a:rPr lang="es-CL" baseline="0" dirty="0" smtClean="0"/>
              <a:t>Temor a China e India, alegatos de competencia desleal, dumping social y medioambiental, etc.</a:t>
            </a:r>
          </a:p>
          <a:p>
            <a:endParaRPr lang="es-CL" baseline="0" dirty="0" smtClean="0"/>
          </a:p>
          <a:p>
            <a:r>
              <a:rPr lang="es-CL" baseline="0" dirty="0" smtClean="0"/>
              <a:t>Los países más abiertos al comercio, como por ejemplo Holanda o los nórdicos, se destacan por tener también políticas activas de apoyo a los desplazados (seguro de desempleo, re-entrenamiento, etc.) </a:t>
            </a:r>
            <a:r>
              <a:rPr lang="es-CL" baseline="0" dirty="0" smtClean="0">
                <a:sym typeface="Wingdings" pitchFamily="2" charset="2"/>
              </a:rPr>
              <a:t> Mantener un «contrato social» pro apertura</a:t>
            </a:r>
            <a:endParaRPr lang="es-CL" dirty="0"/>
          </a:p>
        </p:txBody>
      </p:sp>
      <p:sp>
        <p:nvSpPr>
          <p:cNvPr id="4" name="3 Marcador de número de diapositiva"/>
          <p:cNvSpPr>
            <a:spLocks noGrp="1"/>
          </p:cNvSpPr>
          <p:nvPr>
            <p:ph type="sldNum" sz="quarter" idx="10"/>
          </p:nvPr>
        </p:nvSpPr>
        <p:spPr/>
        <p:txBody>
          <a:bodyPr/>
          <a:lstStyle/>
          <a:p>
            <a:fld id="{ABB673E4-305D-4D9A-A113-0EE6ADEC3B95}" type="slidenum">
              <a:rPr lang="es-CL" smtClean="0"/>
              <a:pPr/>
              <a:t>18</a:t>
            </a:fld>
            <a:endParaRPr lang="es-CL"/>
          </a:p>
        </p:txBody>
      </p:sp>
    </p:spTree>
    <p:extLst>
      <p:ext uri="{BB962C8B-B14F-4D97-AF65-F5344CB8AC3E}">
        <p14:creationId xmlns:p14="http://schemas.microsoft.com/office/powerpoint/2010/main" xmlns="" val="31814940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4515"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smtClean="0">
                <a:latin typeface="Arial" pitchFamily="34" charset="0"/>
              </a:rPr>
              <a:t>The world’s recovery from the international financial crisis has been quite heterogeneous among regions. Emerging economies are growing almost three times faster than industrialized ones.</a:t>
            </a:r>
          </a:p>
          <a:p>
            <a:pPr eaLnBrk="1" hangingPunct="1"/>
            <a:endParaRPr lang="en-US" smtClean="0">
              <a:latin typeface="Arial" pitchFamily="34" charset="0"/>
            </a:endParaRPr>
          </a:p>
          <a:p>
            <a:pPr eaLnBrk="1" hangingPunct="1"/>
            <a:r>
              <a:rPr lang="en-US" smtClean="0">
                <a:latin typeface="Arial" pitchFamily="34" charset="0"/>
              </a:rPr>
              <a:t>Asia-Pacific, led by China, is the world most dynamic region. For its part, Latin America and the Caribbean ha emerged from the crisis in better shape than many industrialized economies with a GDP growth of 6% for the region as a whole in 2010 and more than 4.5% expected for 2011.</a:t>
            </a:r>
          </a:p>
          <a:p>
            <a:pPr eaLnBrk="1" hangingPunct="1"/>
            <a:endParaRPr lang="en-US" smtClean="0">
              <a:latin typeface="Arial" pitchFamily="34" charset="0"/>
            </a:endParaRPr>
          </a:p>
          <a:p>
            <a:pPr eaLnBrk="1" hangingPunct="1"/>
            <a:r>
              <a:rPr lang="en-US" smtClean="0">
                <a:latin typeface="Arial" pitchFamily="34" charset="0"/>
              </a:rPr>
              <a:t>Latin America and the Caribbean weathered the recent crisis with unprecedented resilience and emerged from it more quickly and stronger than the developed economies.</a:t>
            </a:r>
          </a:p>
          <a:p>
            <a:pPr eaLnBrk="1" hangingPunct="1"/>
            <a:endParaRPr lang="en-US" smtClean="0">
              <a:latin typeface="Arial" pitchFamily="34" charset="0"/>
            </a:endParaRPr>
          </a:p>
          <a:p>
            <a:pPr eaLnBrk="1" hangingPunct="1"/>
            <a:r>
              <a:rPr lang="en-US" smtClean="0">
                <a:latin typeface="Arial" pitchFamily="34" charset="0"/>
              </a:rPr>
              <a:t>The total FEALAC GDP, measured in PPP, represents 36% of the world GDP, far surpassing that of the United States and the European Union.</a:t>
            </a:r>
            <a:endParaRPr lang="es-ES" smtClean="0">
              <a:latin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5539"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AR" smtClean="0">
              <a:latin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70659"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FD47DC87-6ACC-4BCF-8BCF-101B24C15A2A}" type="slidenum">
              <a:rPr lang="es-ES" smtClean="0"/>
              <a:pPr>
                <a:defRPr/>
              </a:pPr>
              <a:t>22</a:t>
            </a:fld>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71683" name="2 Marcador de notas"/>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s-ES_tradnl" b="1" smtClean="0">
                <a:latin typeface="Arial" pitchFamily="34" charset="0"/>
              </a:rPr>
              <a:t>En 2030, dos tercios de la clase media mundial va estar en la región de Asia y el Pacífico. Además van contribuir más de la mitad del gasto de consumo mundial.</a:t>
            </a:r>
            <a:endParaRPr lang="es-ES_tradnl" smtClean="0">
              <a:latin typeface="Arial" pitchFamily="34" charset="0"/>
            </a:endParaRPr>
          </a:p>
          <a:p>
            <a:pPr eaLnBrk="1" hangingPunct="1"/>
            <a:endParaRPr lang="es-ES_tradnl" smtClean="0">
              <a:latin typeface="Arial" pitchFamily="34" charset="0"/>
            </a:endParaRPr>
          </a:p>
          <a:p>
            <a:pPr eaLnBrk="1" hangingPunct="1"/>
            <a:r>
              <a:rPr lang="es-ES_tradnl" smtClean="0">
                <a:latin typeface="Arial" pitchFamily="34" charset="0"/>
              </a:rPr>
              <a:t>La clase media en China, constituida por 157 millones de habitantes, ya es la segunda mayor en el mundo, detrás de la de los Estados Unidos.</a:t>
            </a:r>
          </a:p>
          <a:p>
            <a:pPr eaLnBrk="1" hangingPunct="1"/>
            <a:endParaRPr lang="es-ES_tradnl" smtClean="0">
              <a:latin typeface="Arial" pitchFamily="34" charset="0"/>
            </a:endParaRPr>
          </a:p>
          <a:p>
            <a:pPr eaLnBrk="1" hangingPunct="1"/>
            <a:r>
              <a:rPr lang="es-ES_tradnl" smtClean="0">
                <a:latin typeface="Arial" pitchFamily="34" charset="0"/>
              </a:rPr>
              <a:t>La dinámica expansión de la clase media en China y la India podría compensar en parte el estancamiento esperado en la expansión de dicha clase en América del Norte y Europa. </a:t>
            </a:r>
          </a:p>
          <a:p>
            <a:pPr eaLnBrk="1" hangingPunct="1"/>
            <a:endParaRPr lang="es-ES_tradnl" i="1" smtClean="0">
              <a:latin typeface="Arial" pitchFamily="34" charset="0"/>
            </a:endParaRPr>
          </a:p>
          <a:p>
            <a:pPr eaLnBrk="1" hangingPunct="1"/>
            <a:endParaRPr lang="es-ES" i="1" smtClean="0">
              <a:latin typeface="Arial"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7587" name="2 Marcador de notas"/>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s-ES" b="1" smtClean="0">
                <a:latin typeface="Arial" pitchFamily="34" charset="0"/>
              </a:rPr>
              <a:t>El comercio internacional repuntó fuertemente después de la crisis en 2010, en particular en las zonas emergentes</a:t>
            </a:r>
            <a:r>
              <a:rPr lang="es-ES" smtClean="0">
                <a:latin typeface="Arial" pitchFamily="34" charset="0"/>
              </a:rPr>
              <a:t>. De hecho, el volumen del comercio en este año creció en su mayor tasa registrada (15%), desde el inicio de la contabilización de estas cifras hace 60 años. Este repunte más que compensó la caída de 12% en el año). El comercio mundial en valor aumentó 22% en 2010 comparado con el año anterior.</a:t>
            </a:r>
            <a:endParaRPr lang="en-US" smtClean="0">
              <a:latin typeface="Arial" pitchFamily="34" charset="0"/>
            </a:endParaRPr>
          </a:p>
          <a:p>
            <a:pPr eaLnBrk="1" hangingPunct="1"/>
            <a:endParaRPr lang="es-ES" smtClean="0">
              <a:latin typeface="Arial" pitchFamily="34" charset="0"/>
            </a:endParaRPr>
          </a:p>
          <a:p>
            <a:pPr eaLnBrk="1" hangingPunct="1">
              <a:buClr>
                <a:srgbClr val="AFBD20"/>
              </a:buClr>
            </a:pPr>
            <a:r>
              <a:rPr lang="es-ES" b="1" smtClean="0">
                <a:latin typeface="Arial" pitchFamily="34" charset="0"/>
              </a:rPr>
              <a:t>El comercio Sur-Sur, encabezado por China y el resto de Asia emergente, es el principal motor del crecimiento del comercio mundial. </a:t>
            </a:r>
          </a:p>
          <a:p>
            <a:pPr eaLnBrk="1" hangingPunct="1">
              <a:buClr>
                <a:srgbClr val="AFBD20"/>
              </a:buClr>
            </a:pPr>
            <a:endParaRPr lang="es-ES" b="1" smtClean="0">
              <a:latin typeface="Arial" pitchFamily="34" charset="0"/>
            </a:endParaRPr>
          </a:p>
          <a:p>
            <a:pPr eaLnBrk="1" hangingPunct="1">
              <a:buClr>
                <a:srgbClr val="AFBD20"/>
              </a:buClr>
            </a:pPr>
            <a:endParaRPr lang="es-CL" smtClean="0">
              <a:solidFill>
                <a:srgbClr val="FF3300"/>
              </a:solidFill>
              <a:latin typeface="Arial" pitchFamily="34" charset="0"/>
            </a:endParaRPr>
          </a:p>
          <a:p>
            <a:pPr eaLnBrk="1" hangingPunct="1">
              <a:buClr>
                <a:srgbClr val="AFBD20"/>
              </a:buClr>
            </a:pPr>
            <a:r>
              <a:rPr lang="es-CL" b="1" smtClean="0">
                <a:solidFill>
                  <a:schemeClr val="accent1"/>
                </a:solidFill>
                <a:latin typeface="Arial" pitchFamily="34" charset="0"/>
              </a:rPr>
              <a:t>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11"/>
          <p:cNvGrpSpPr/>
          <p:nvPr/>
        </p:nvGrpSpPr>
        <p:grpSpPr>
          <a:xfrm>
            <a:off x="0" y="0"/>
            <a:ext cx="9144000" cy="6400800"/>
            <a:chOff x="0" y="0"/>
            <a:chExt cx="9144000" cy="6400800"/>
          </a:xfrm>
        </p:grpSpPr>
        <p:sp>
          <p:nvSpPr>
            <p:cNvPr id="16" name="Rectangle 15"/>
            <p:cNvSpPr/>
            <p:nvPr/>
          </p:nvSpPr>
          <p:spPr>
            <a:xfrm>
              <a:off x="1828800" y="4572000"/>
              <a:ext cx="6858000" cy="1828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10"/>
            <p:cNvGrpSpPr/>
            <p:nvPr/>
          </p:nvGrpSpPr>
          <p:grpSpPr>
            <a:xfrm>
              <a:off x="0" y="0"/>
              <a:ext cx="9144000" cy="6400800"/>
              <a:chOff x="0" y="0"/>
              <a:chExt cx="9144000" cy="6400800"/>
            </a:xfrm>
          </p:grpSpPr>
          <p:sp>
            <p:nvSpPr>
              <p:cNvPr id="15" name="Rectangle 14"/>
              <p:cNvSpPr/>
              <p:nvPr/>
            </p:nvSpPr>
            <p:spPr>
              <a:xfrm>
                <a:off x="0" y="0"/>
                <a:ext cx="1828800" cy="6400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0" y="4572000"/>
                <a:ext cx="9144000" cy="1828800"/>
              </a:xfrm>
              <a:prstGeom prst="rect">
                <a:avLst/>
              </a:prstGeom>
              <a:solidFill>
                <a:schemeClr val="accent1"/>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Rectangle 12"/>
            <p:cNvSpPr/>
            <p:nvPr/>
          </p:nvSpPr>
          <p:spPr>
            <a:xfrm>
              <a:off x="0" y="4572000"/>
              <a:ext cx="1828800" cy="1828800"/>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4" name="Date Placeholder 3"/>
          <p:cNvSpPr>
            <a:spLocks noGrp="1"/>
          </p:cNvSpPr>
          <p:nvPr>
            <p:ph type="dt" sz="half" idx="10"/>
          </p:nvPr>
        </p:nvSpPr>
        <p:spPr>
          <a:xfrm>
            <a:off x="6934200" y="6553200"/>
            <a:ext cx="1676400" cy="228600"/>
          </a:xfrm>
        </p:spPr>
        <p:txBody>
          <a:bodyPr vert="horz" lIns="91440" tIns="45720" rIns="91440" bIns="45720" rtlCol="0" anchor="t" anchorCtr="0"/>
          <a:lstStyle>
            <a:lvl1pPr marL="0" algn="r" defTabSz="914400" rtl="0" eaLnBrk="1" latinLnBrk="0" hangingPunct="1">
              <a:defRPr sz="900" kern="1200" cap="small" baseline="0">
                <a:solidFill>
                  <a:sysClr val="windowText" lastClr="000000"/>
                </a:solidFill>
                <a:latin typeface="+mj-lt"/>
                <a:ea typeface="+mn-ea"/>
                <a:cs typeface="+mn-cs"/>
              </a:defRPr>
            </a:lvl1pPr>
          </a:lstStyle>
          <a:p>
            <a:fld id="{F5E6AE49-B968-4B5A-BE5D-D4000FECAEA1}" type="datetimeFigureOut">
              <a:rPr lang="es-CL" smtClean="0"/>
              <a:pPr/>
              <a:t>04-04-2012</a:t>
            </a:fld>
            <a:endParaRPr lang="es-CL"/>
          </a:p>
        </p:txBody>
      </p:sp>
      <p:sp>
        <p:nvSpPr>
          <p:cNvPr id="5" name="Footer Placeholder 4"/>
          <p:cNvSpPr>
            <a:spLocks noGrp="1"/>
          </p:cNvSpPr>
          <p:nvPr>
            <p:ph type="ftr" sz="quarter" idx="11"/>
          </p:nvPr>
        </p:nvSpPr>
        <p:spPr>
          <a:xfrm>
            <a:off x="1891553" y="6553200"/>
            <a:ext cx="1676400" cy="228600"/>
          </a:xfrm>
        </p:spPr>
        <p:txBody>
          <a:bodyPr anchor="t" anchorCtr="0"/>
          <a:lstStyle>
            <a:lvl1pPr>
              <a:defRPr>
                <a:solidFill>
                  <a:sysClr val="windowText" lastClr="000000"/>
                </a:solidFill>
              </a:defRPr>
            </a:lvl1pPr>
          </a:lstStyle>
          <a:p>
            <a:endParaRPr lang="es-CL"/>
          </a:p>
        </p:txBody>
      </p:sp>
      <p:sp>
        <p:nvSpPr>
          <p:cNvPr id="6" name="Slide Number Placeholder 5"/>
          <p:cNvSpPr>
            <a:spLocks noGrp="1"/>
          </p:cNvSpPr>
          <p:nvPr>
            <p:ph type="sldNum" sz="quarter" idx="12"/>
          </p:nvPr>
        </p:nvSpPr>
        <p:spPr>
          <a:xfrm>
            <a:off x="4870076" y="6553200"/>
            <a:ext cx="762000" cy="228600"/>
          </a:xfrm>
          <a:noFill/>
          <a:ln>
            <a:noFill/>
          </a:ln>
          <a:effectLst/>
        </p:spPr>
        <p:txBody>
          <a:bodyPr/>
          <a:lstStyle>
            <a:lvl1pPr algn="ctr">
              <a:defRPr sz="900" kern="1200" cap="small" baseline="0">
                <a:solidFill>
                  <a:sysClr val="windowText" lastClr="000000"/>
                </a:solidFill>
                <a:latin typeface="+mj-lt"/>
                <a:ea typeface="+mn-ea"/>
                <a:cs typeface="+mn-cs"/>
              </a:defRPr>
            </a:lvl1pPr>
          </a:lstStyle>
          <a:p>
            <a:fld id="{F1CBFF6E-F484-47E0-A169-088F0D291E64}" type="slidenum">
              <a:rPr lang="es-CL" smtClean="0"/>
              <a:pPr/>
              <a:t>‹#›</a:t>
            </a:fld>
            <a:endParaRPr lang="es-CL"/>
          </a:p>
        </p:txBody>
      </p:sp>
      <p:sp>
        <p:nvSpPr>
          <p:cNvPr id="3" name="Subtitle 2"/>
          <p:cNvSpPr>
            <a:spLocks noGrp="1"/>
          </p:cNvSpPr>
          <p:nvPr>
            <p:ph type="subTitle" idx="1"/>
          </p:nvPr>
        </p:nvSpPr>
        <p:spPr>
          <a:xfrm>
            <a:off x="1905000" y="5867400"/>
            <a:ext cx="6570722" cy="457200"/>
          </a:xfrm>
        </p:spPr>
        <p:txBody>
          <a:bodyPr>
            <a:normAutofit/>
            <a:scene3d>
              <a:camera prst="orthographicFront"/>
              <a:lightRig rig="soft" dir="t">
                <a:rot lat="0" lon="0" rev="10800000"/>
              </a:lightRig>
            </a:scene3d>
            <a:sp3d>
              <a:contourClr>
                <a:srgbClr val="DDDDDD"/>
              </a:contourClr>
            </a:sp3d>
          </a:bodyPr>
          <a:lstStyle>
            <a:lvl1pPr marL="0" indent="0" algn="l">
              <a:spcBef>
                <a:spcPts val="0"/>
              </a:spcBef>
              <a:buNone/>
              <a:defRPr sz="2000">
                <a:solidFill>
                  <a:schemeClr val="tx1">
                    <a:alpha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a:p>
        </p:txBody>
      </p:sp>
      <p:sp>
        <p:nvSpPr>
          <p:cNvPr id="2" name="Title 1"/>
          <p:cNvSpPr>
            <a:spLocks noGrp="1"/>
          </p:cNvSpPr>
          <p:nvPr>
            <p:ph type="ctrTitle"/>
          </p:nvPr>
        </p:nvSpPr>
        <p:spPr>
          <a:xfrm>
            <a:off x="1905000" y="4648200"/>
            <a:ext cx="6553200" cy="1219200"/>
          </a:xfrm>
        </p:spPr>
        <p:txBody>
          <a:bodyPr anchor="b" anchorCtr="0">
            <a:noAutofit/>
          </a:bodyPr>
          <a:lstStyle>
            <a:lvl1pPr algn="l">
              <a:defRPr sz="3600"/>
            </a:lvl1pPr>
          </a:lstStyle>
          <a:p>
            <a:r>
              <a:rPr lang="es-ES" smtClean="0"/>
              <a:t>Haga clic para modificar el estilo de título del patrón</a:t>
            </a: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p>
            <a:fld id="{F5E6AE49-B968-4B5A-BE5D-D4000FECAEA1}" type="datetimeFigureOut">
              <a:rPr lang="es-CL" smtClean="0"/>
              <a:pPr/>
              <a:t>04-04-2012</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F1CBFF6E-F484-47E0-A169-088F0D291E64}" type="slidenum">
              <a:rPr lang="es-CL" smtClean="0"/>
              <a:pPr/>
              <a:t>‹#›</a:t>
            </a:fld>
            <a:endParaRPr lang="es-C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grpSp>
        <p:nvGrpSpPr>
          <p:cNvPr id="7" name="Group 10"/>
          <p:cNvGrpSpPr/>
          <p:nvPr/>
        </p:nvGrpSpPr>
        <p:grpSpPr>
          <a:xfrm>
            <a:off x="0" y="0"/>
            <a:ext cx="9144000" cy="6858000"/>
            <a:chOff x="-442912" y="457200"/>
            <a:chExt cx="9144000" cy="6858000"/>
          </a:xfrm>
        </p:grpSpPr>
        <p:sp>
          <p:nvSpPr>
            <p:cNvPr id="18" name="Rectangle 17"/>
            <p:cNvSpPr/>
            <p:nvPr/>
          </p:nvSpPr>
          <p:spPr>
            <a:xfrm>
              <a:off x="-442912" y="457200"/>
              <a:ext cx="9129712" cy="1676400"/>
            </a:xfrm>
            <a:prstGeom prst="rect">
              <a:avLst/>
            </a:prstGeom>
            <a:solidFill>
              <a:schemeClr val="accent3"/>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9" name="Rectangle 18"/>
            <p:cNvSpPr/>
            <p:nvPr/>
          </p:nvSpPr>
          <p:spPr>
            <a:xfrm>
              <a:off x="6872288" y="457200"/>
              <a:ext cx="18288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0" name="Rectangle 19"/>
            <p:cNvSpPr/>
            <p:nvPr/>
          </p:nvSpPr>
          <p:spPr>
            <a:xfrm>
              <a:off x="6872288" y="457200"/>
              <a:ext cx="1828800" cy="1676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1" name="Oval 20"/>
            <p:cNvSpPr/>
            <p:nvPr/>
          </p:nvSpPr>
          <p:spPr>
            <a:xfrm>
              <a:off x="7367588" y="876300"/>
              <a:ext cx="838200" cy="83820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Vertical Title 1"/>
          <p:cNvSpPr>
            <a:spLocks noGrp="1"/>
          </p:cNvSpPr>
          <p:nvPr>
            <p:ph type="title" orient="vert"/>
          </p:nvPr>
        </p:nvSpPr>
        <p:spPr>
          <a:xfrm>
            <a:off x="7467600" y="2298700"/>
            <a:ext cx="1447800" cy="3827463"/>
          </a:xfrm>
        </p:spPr>
        <p:txBody>
          <a:bodyPr vert="eaVert"/>
          <a:lstStyle/>
          <a:p>
            <a:r>
              <a:rPr lang="es-ES" smtClean="0"/>
              <a:t>Haga clic para modificar el estilo de título del patrón</a:t>
            </a:r>
            <a:endParaRPr/>
          </a:p>
        </p:txBody>
      </p:sp>
      <p:sp>
        <p:nvSpPr>
          <p:cNvPr id="3" name="Vertical Text Placeholder 2"/>
          <p:cNvSpPr>
            <a:spLocks noGrp="1"/>
          </p:cNvSpPr>
          <p:nvPr>
            <p:ph type="body" orient="vert" idx="1"/>
          </p:nvPr>
        </p:nvSpPr>
        <p:spPr>
          <a:xfrm>
            <a:off x="533400" y="2286000"/>
            <a:ext cx="5943600" cy="3840163"/>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p>
            <a:fld id="{F5E6AE49-B968-4B5A-BE5D-D4000FECAEA1}" type="datetimeFigureOut">
              <a:rPr lang="es-CL" smtClean="0"/>
              <a:pPr/>
              <a:t>04-04-2012</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a:xfrm>
            <a:off x="7848600" y="533400"/>
            <a:ext cx="762000" cy="609600"/>
          </a:xfrm>
        </p:spPr>
        <p:txBody>
          <a:bodyPr/>
          <a:lstStyle/>
          <a:p>
            <a:fld id="{F1CBFF6E-F484-47E0-A169-088F0D291E64}" type="slidenum">
              <a:rPr lang="es-CL" smtClean="0"/>
              <a:pPr/>
              <a:t>‹#›</a:t>
            </a:fld>
            <a:endParaRPr lang="es-CL"/>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472" y="275012"/>
            <a:ext cx="8356660" cy="573635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3" name="Date Placeholder 2"/>
          <p:cNvSpPr>
            <a:spLocks noGrp="1"/>
          </p:cNvSpPr>
          <p:nvPr>
            <p:ph type="dt" sz="half" idx="10"/>
          </p:nvPr>
        </p:nvSpPr>
        <p:spPr>
          <a:xfrm>
            <a:off x="457472" y="6244625"/>
            <a:ext cx="2133962" cy="476589"/>
          </a:xfrm>
        </p:spPr>
        <p:txBody>
          <a:bodyPr/>
          <a:lstStyle>
            <a:lvl1pPr>
              <a:defRPr/>
            </a:lvl1pPr>
          </a:lstStyle>
          <a:p>
            <a:endParaRPr lang="es-ES"/>
          </a:p>
        </p:txBody>
      </p:sp>
    </p:spTree>
    <p:extLst>
      <p:ext uri="{BB962C8B-B14F-4D97-AF65-F5344CB8AC3E}">
        <p14:creationId xmlns:p14="http://schemas.microsoft.com/office/powerpoint/2010/main" xmlns="" val="22289787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p>
            <a:fld id="{F5E6AE49-B968-4B5A-BE5D-D4000FECAEA1}" type="datetimeFigureOut">
              <a:rPr lang="es-CL" smtClean="0"/>
              <a:pPr/>
              <a:t>04-04-2012</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F1CBFF6E-F484-47E0-A169-088F0D291E64}" type="slidenum">
              <a:rPr lang="es-CL" smtClean="0"/>
              <a:pPr/>
              <a:t>‹#›</a:t>
            </a:fld>
            <a:endParaRPr lang="es-C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grpSp>
        <p:nvGrpSpPr>
          <p:cNvPr id="10" name="Group 10"/>
          <p:cNvGrpSpPr/>
          <p:nvPr/>
        </p:nvGrpSpPr>
        <p:grpSpPr>
          <a:xfrm>
            <a:off x="0" y="0"/>
            <a:ext cx="9144000" cy="6858000"/>
            <a:chOff x="0" y="0"/>
            <a:chExt cx="9144000" cy="6858000"/>
          </a:xfrm>
        </p:grpSpPr>
        <p:sp>
          <p:nvSpPr>
            <p:cNvPr id="7" name="Rectangle 6"/>
            <p:cNvSpPr/>
            <p:nvPr/>
          </p:nvSpPr>
          <p:spPr>
            <a:xfrm>
              <a:off x="0" y="0"/>
              <a:ext cx="18288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0" y="2514600"/>
              <a:ext cx="1828800" cy="1828800"/>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1828800" y="2514600"/>
              <a:ext cx="7315200" cy="1828800"/>
            </a:xfrm>
            <a:prstGeom prst="rect">
              <a:avLst/>
            </a:prstGeom>
            <a:solidFill>
              <a:schemeClr val="accent1"/>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 name="Title 1"/>
          <p:cNvSpPr>
            <a:spLocks noGrp="1"/>
          </p:cNvSpPr>
          <p:nvPr>
            <p:ph type="title"/>
          </p:nvPr>
        </p:nvSpPr>
        <p:spPr>
          <a:xfrm>
            <a:off x="1905000" y="2667000"/>
            <a:ext cx="6629400" cy="1143000"/>
          </a:xfrm>
        </p:spPr>
        <p:txBody>
          <a:bodyPr vert="horz" lIns="91440" tIns="45720" rIns="91440" bIns="45720" rtlCol="0" anchor="b" anchorCtr="0">
            <a:noAutofit/>
          </a:bodyPr>
          <a:lstStyle>
            <a:lvl1pPr algn="l" defTabSz="914400" rtl="0" eaLnBrk="1" latinLnBrk="0" hangingPunct="1">
              <a:spcBef>
                <a:spcPct val="0"/>
              </a:spcBef>
              <a:buNone/>
              <a:defRPr sz="3600" kern="1200" cap="small" spc="200" baseline="0">
                <a:solidFill>
                  <a:schemeClr val="tx1"/>
                </a:solidFill>
                <a:latin typeface="+mj-lt"/>
                <a:ea typeface="+mj-ea"/>
                <a:cs typeface="+mj-cs"/>
              </a:defRPr>
            </a:lvl1pPr>
          </a:lstStyle>
          <a:p>
            <a:r>
              <a:rPr lang="es-ES" smtClean="0"/>
              <a:t>Haga clic para modificar el estilo de título del patrón</a:t>
            </a:r>
            <a:endParaRPr/>
          </a:p>
        </p:txBody>
      </p:sp>
      <p:sp>
        <p:nvSpPr>
          <p:cNvPr id="3" name="Text Placeholder 2"/>
          <p:cNvSpPr>
            <a:spLocks noGrp="1"/>
          </p:cNvSpPr>
          <p:nvPr>
            <p:ph type="body" idx="1"/>
          </p:nvPr>
        </p:nvSpPr>
        <p:spPr>
          <a:xfrm>
            <a:off x="152400" y="4495800"/>
            <a:ext cx="1524000" cy="2057400"/>
          </a:xfrm>
        </p:spPr>
        <p:txBody>
          <a:bodyPr vert="horz" lIns="91440" tIns="45720" rIns="91440" bIns="45720" rtlCol="0">
            <a:normAutofit/>
          </a:bodyPr>
          <a:lstStyle>
            <a:lvl1pPr marL="0" indent="0">
              <a:lnSpc>
                <a:spcPct val="200000"/>
              </a:lnSpc>
              <a:buNone/>
              <a:defRPr sz="1600" b="1" kern="1200">
                <a:solidFill>
                  <a:srgbClr val="000000">
                    <a:alpha val="50196"/>
                  </a:srgb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lnSpc>
                <a:spcPct val="150000"/>
              </a:lnSpc>
              <a:spcBef>
                <a:spcPts val="1800"/>
              </a:spcBef>
              <a:buClr>
                <a:schemeClr val="accent1"/>
              </a:buClr>
              <a:buSzPct val="80000"/>
              <a:buFont typeface="Wingdings" pitchFamily="2" charset="2"/>
              <a:buNone/>
            </a:pPr>
            <a:r>
              <a:rPr lang="es-ES" smtClean="0"/>
              <a:t>Haga clic para modificar el estilo de texto del patrón</a:t>
            </a:r>
          </a:p>
        </p:txBody>
      </p:sp>
      <p:sp>
        <p:nvSpPr>
          <p:cNvPr id="4" name="Date Placeholder 3"/>
          <p:cNvSpPr>
            <a:spLocks noGrp="1"/>
          </p:cNvSpPr>
          <p:nvPr>
            <p:ph type="dt" sz="half" idx="10"/>
          </p:nvPr>
        </p:nvSpPr>
        <p:spPr>
          <a:xfrm>
            <a:off x="6931152" y="6556248"/>
            <a:ext cx="1673352" cy="228600"/>
          </a:xfrm>
        </p:spPr>
        <p:txBody>
          <a:bodyPr/>
          <a:lstStyle/>
          <a:p>
            <a:fld id="{F5E6AE49-B968-4B5A-BE5D-D4000FECAEA1}" type="datetimeFigureOut">
              <a:rPr lang="es-CL" smtClean="0"/>
              <a:pPr/>
              <a:t>04-04-2012</a:t>
            </a:fld>
            <a:endParaRPr lang="es-CL"/>
          </a:p>
        </p:txBody>
      </p:sp>
      <p:sp>
        <p:nvSpPr>
          <p:cNvPr id="5" name="Footer Placeholder 4"/>
          <p:cNvSpPr>
            <a:spLocks noGrp="1"/>
          </p:cNvSpPr>
          <p:nvPr>
            <p:ph type="ftr" sz="quarter" idx="11"/>
          </p:nvPr>
        </p:nvSpPr>
        <p:spPr>
          <a:xfrm>
            <a:off x="1892808" y="6556248"/>
            <a:ext cx="1673352" cy="228600"/>
          </a:xfrm>
        </p:spPr>
        <p:txBody>
          <a:bodyPr/>
          <a:lstStyle/>
          <a:p>
            <a:endParaRPr lang="es-CL"/>
          </a:p>
        </p:txBody>
      </p:sp>
      <p:sp>
        <p:nvSpPr>
          <p:cNvPr id="6" name="Slide Number Placeholder 5"/>
          <p:cNvSpPr>
            <a:spLocks noGrp="1"/>
          </p:cNvSpPr>
          <p:nvPr>
            <p:ph type="sldNum" sz="quarter" idx="12"/>
          </p:nvPr>
        </p:nvSpPr>
        <p:spPr>
          <a:xfrm>
            <a:off x="4867656" y="6556248"/>
            <a:ext cx="762000" cy="228600"/>
          </a:xfrm>
          <a:noFill/>
          <a:ln>
            <a:noFill/>
          </a:ln>
          <a:effectLst/>
        </p:spPr>
        <p:txBody>
          <a:bodyPr vert="horz" lIns="91440" tIns="45720" rIns="91440" bIns="45720" rtlCol="0" anchor="ctr"/>
          <a:lstStyle>
            <a:lvl1pPr marL="0" algn="ctr" defTabSz="914400" rtl="0" eaLnBrk="1" latinLnBrk="0" hangingPunct="1">
              <a:defRPr sz="900" kern="1200" cap="small" baseline="0">
                <a:solidFill>
                  <a:sysClr val="windowText" lastClr="000000"/>
                </a:solidFill>
                <a:latin typeface="+mj-lt"/>
                <a:ea typeface="+mn-ea"/>
                <a:cs typeface="+mn-cs"/>
              </a:defRPr>
            </a:lvl1pPr>
          </a:lstStyle>
          <a:p>
            <a:fld id="{F1CBFF6E-F484-47E0-A169-088F0D291E64}" type="slidenum">
              <a:rPr lang="es-CL" smtClean="0"/>
              <a:pPr/>
              <a:t>‹#›</a:t>
            </a:fld>
            <a:endParaRPr lang="es-C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2438400" y="228600"/>
            <a:ext cx="6248400" cy="1143000"/>
          </a:xfrm>
        </p:spPr>
        <p:txBody>
          <a:bodyPr/>
          <a:lstStyle/>
          <a:p>
            <a:r>
              <a:rPr lang="es-ES" smtClean="0"/>
              <a:t>Haga clic para modificar el estilo de título del patrón</a:t>
            </a:r>
            <a:endParaRPr/>
          </a:p>
        </p:txBody>
      </p:sp>
      <p:sp>
        <p:nvSpPr>
          <p:cNvPr id="3" name="Content Placeholder 2"/>
          <p:cNvSpPr>
            <a:spLocks noGrp="1"/>
          </p:cNvSpPr>
          <p:nvPr>
            <p:ph sz="half" idx="1"/>
          </p:nvPr>
        </p:nvSpPr>
        <p:spPr>
          <a:xfrm>
            <a:off x="2438400" y="2298700"/>
            <a:ext cx="2971800" cy="3827463"/>
          </a:xfrm>
        </p:spPr>
        <p:txBody>
          <a:bodyPr>
            <a:normAutofit/>
          </a:bodyPr>
          <a:lstStyle>
            <a:lvl1pPr marL="228600" indent="-228600">
              <a:defRPr sz="1800"/>
            </a:lvl1pPr>
            <a:lvl2pPr marL="457200" indent="-228600">
              <a:defRPr sz="1800"/>
            </a:lvl2pPr>
            <a:lvl3pPr marL="685800" indent="-228600">
              <a:defRPr sz="1800"/>
            </a:lvl3pPr>
            <a:lvl4pPr marL="914400" indent="-228600">
              <a:defRPr sz="1800"/>
            </a:lvl4pPr>
            <a:lvl5pPr marL="1143000" indent="-228600">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Content Placeholder 3"/>
          <p:cNvSpPr>
            <a:spLocks noGrp="1"/>
          </p:cNvSpPr>
          <p:nvPr>
            <p:ph sz="half" idx="2"/>
          </p:nvPr>
        </p:nvSpPr>
        <p:spPr>
          <a:xfrm>
            <a:off x="5715000" y="2298700"/>
            <a:ext cx="2971800" cy="3827463"/>
          </a:xfrm>
        </p:spPr>
        <p:txBody>
          <a:bodyPr>
            <a:normAutofit/>
          </a:bodyPr>
          <a:lstStyle>
            <a:lvl1pPr marL="228600" indent="-228600">
              <a:defRPr sz="1800"/>
            </a:lvl1pPr>
            <a:lvl2pPr marL="457200" indent="-228600">
              <a:defRPr sz="1800"/>
            </a:lvl2pPr>
            <a:lvl3pPr marL="685800" indent="-228600">
              <a:defRPr sz="1800"/>
            </a:lvl3pPr>
            <a:lvl4pPr marL="914400" indent="-228600">
              <a:defRPr sz="1800"/>
            </a:lvl4pPr>
            <a:lvl5pPr marL="1143000" indent="-228600">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5" name="Date Placeholder 4"/>
          <p:cNvSpPr>
            <a:spLocks noGrp="1"/>
          </p:cNvSpPr>
          <p:nvPr>
            <p:ph type="dt" sz="half" idx="10"/>
          </p:nvPr>
        </p:nvSpPr>
        <p:spPr/>
        <p:txBody>
          <a:bodyPr/>
          <a:lstStyle/>
          <a:p>
            <a:fld id="{F5E6AE49-B968-4B5A-BE5D-D4000FECAEA1}" type="datetimeFigureOut">
              <a:rPr lang="es-CL" smtClean="0"/>
              <a:pPr/>
              <a:t>04-04-2012</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F1CBFF6E-F484-47E0-A169-088F0D291E64}" type="slidenum">
              <a:rPr lang="es-CL" smtClean="0"/>
              <a:pPr/>
              <a:t>‹#›</a:t>
            </a:fld>
            <a:endParaRPr lang="es-C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2438400" y="228600"/>
            <a:ext cx="6248400" cy="1143000"/>
          </a:xfrm>
        </p:spPr>
        <p:txBody>
          <a:bodyPr/>
          <a:lstStyle>
            <a:lvl1pPr>
              <a:defRPr/>
            </a:lvl1pPr>
          </a:lstStyle>
          <a:p>
            <a:r>
              <a:rPr lang="es-ES" smtClean="0"/>
              <a:t>Haga clic para modificar el estilo de título del patrón</a:t>
            </a:r>
            <a:endParaRPr/>
          </a:p>
        </p:txBody>
      </p:sp>
      <p:sp>
        <p:nvSpPr>
          <p:cNvPr id="3" name="Text Placeholder 2"/>
          <p:cNvSpPr>
            <a:spLocks noGrp="1"/>
          </p:cNvSpPr>
          <p:nvPr>
            <p:ph type="body" idx="1"/>
          </p:nvPr>
        </p:nvSpPr>
        <p:spPr>
          <a:xfrm>
            <a:off x="2438400" y="2291697"/>
            <a:ext cx="2971800" cy="639762"/>
          </a:xfrm>
        </p:spPr>
        <p:txBody>
          <a:bodyPr vert="horz" lIns="91440" tIns="45720" rIns="91440" bIns="45720" rtlCol="0" anchor="ctr" anchorCtr="0">
            <a:noAutofit/>
          </a:bodyPr>
          <a:lstStyle>
            <a:lvl1pPr marL="0" indent="0">
              <a:buNone/>
              <a:defRPr sz="2200" b="0" kern="120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ts val="1800"/>
              </a:spcBef>
              <a:buClr>
                <a:schemeClr val="accent1"/>
              </a:buClr>
              <a:buSzPct val="80000"/>
              <a:buFont typeface="Wingdings" pitchFamily="2" charset="2"/>
              <a:buNone/>
            </a:pPr>
            <a:r>
              <a:rPr lang="es-ES" smtClean="0"/>
              <a:t>Haga clic para modificar el estilo de texto del patrón</a:t>
            </a:r>
          </a:p>
        </p:txBody>
      </p:sp>
      <p:sp>
        <p:nvSpPr>
          <p:cNvPr id="4" name="Content Placeholder 3"/>
          <p:cNvSpPr>
            <a:spLocks noGrp="1"/>
          </p:cNvSpPr>
          <p:nvPr>
            <p:ph sz="half" idx="2"/>
          </p:nvPr>
        </p:nvSpPr>
        <p:spPr>
          <a:xfrm>
            <a:off x="2447925" y="3137647"/>
            <a:ext cx="2971800" cy="2999232"/>
          </a:xfrm>
        </p:spPr>
        <p:txBody>
          <a:bodyPr vert="horz" lIns="91440" tIns="45720" rIns="91440" bIns="45720" rtlCol="0">
            <a:normAutofit/>
          </a:bodyPr>
          <a:lstStyle>
            <a:lvl1pPr marL="228600" indent="-228600" algn="l" defTabSz="914400" rtl="0" eaLnBrk="1" latinLnBrk="0" hangingPunct="1">
              <a:buSzPct val="80000"/>
              <a:buFont typeface="Wingdings" pitchFamily="2" charset="2"/>
              <a:defRPr sz="1800" kern="1200">
                <a:solidFill>
                  <a:schemeClr val="tx1"/>
                </a:solidFill>
                <a:latin typeface="+mn-lt"/>
                <a:ea typeface="+mn-ea"/>
                <a:cs typeface="+mn-cs"/>
              </a:defRPr>
            </a:lvl1pPr>
            <a:lvl2pPr marL="457200" indent="-228600" algn="l" defTabSz="914400" rtl="0" eaLnBrk="1" latinLnBrk="0" hangingPunct="1">
              <a:buSzPct val="80000"/>
              <a:buFont typeface="Wingdings" pitchFamily="2" charset="2"/>
              <a:tabLst/>
              <a:defRPr sz="1800" kern="1200">
                <a:solidFill>
                  <a:schemeClr val="tx1"/>
                </a:solidFill>
                <a:latin typeface="+mn-lt"/>
                <a:ea typeface="+mn-ea"/>
                <a:cs typeface="+mn-cs"/>
              </a:defRPr>
            </a:lvl2pPr>
            <a:lvl3pPr marL="685800" indent="-228600" algn="l" defTabSz="914400" rtl="0" eaLnBrk="1" latinLnBrk="0" hangingPunct="1">
              <a:buSzPct val="80000"/>
              <a:buFont typeface="Wingdings" pitchFamily="2" charset="2"/>
              <a:tabLst/>
              <a:defRPr sz="1800" kern="1200">
                <a:solidFill>
                  <a:schemeClr val="tx1"/>
                </a:solidFill>
                <a:latin typeface="+mn-lt"/>
                <a:ea typeface="+mn-ea"/>
                <a:cs typeface="+mn-cs"/>
              </a:defRPr>
            </a:lvl3pPr>
            <a:lvl4pPr marL="914400" indent="-228600" algn="l" defTabSz="914400" rtl="0" eaLnBrk="1" latinLnBrk="0" hangingPunct="1">
              <a:buSzPct val="80000"/>
              <a:buFont typeface="Wingdings" pitchFamily="2" charset="2"/>
              <a:tabLst/>
              <a:defRPr sz="1800" kern="1200">
                <a:solidFill>
                  <a:schemeClr val="tx1"/>
                </a:solidFill>
                <a:latin typeface="+mn-lt"/>
                <a:ea typeface="+mn-ea"/>
                <a:cs typeface="+mn-cs"/>
              </a:defRPr>
            </a:lvl4pPr>
            <a:lvl5pPr marL="1143000" indent="-228600" algn="l" defTabSz="914400" rtl="0" eaLnBrk="1" latinLnBrk="0" hangingPunct="1">
              <a:buSzPct val="80000"/>
              <a:buFont typeface="Wingdings" pitchFamily="2" charset="2"/>
              <a:tabLst/>
              <a:defRPr sz="1800" kern="120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5" name="Text Placeholder 4"/>
          <p:cNvSpPr>
            <a:spLocks noGrp="1"/>
          </p:cNvSpPr>
          <p:nvPr>
            <p:ph type="body" sz="quarter" idx="3"/>
          </p:nvPr>
        </p:nvSpPr>
        <p:spPr>
          <a:xfrm>
            <a:off x="5715000" y="2291697"/>
            <a:ext cx="2971800" cy="639762"/>
          </a:xfrm>
        </p:spPr>
        <p:txBody>
          <a:bodyPr anchor="ctr" anchorCtr="0">
            <a:noAutofit/>
          </a:bodyPr>
          <a:lstStyle>
            <a:lvl1pPr marL="0" indent="0">
              <a:buNone/>
              <a:defRPr sz="22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715000" y="3137647"/>
            <a:ext cx="2971800" cy="3001962"/>
          </a:xfrm>
        </p:spPr>
        <p:txBody>
          <a:bodyPr vert="horz" lIns="91440" tIns="45720" rIns="91440" bIns="45720" rtlCol="0">
            <a:normAutofit/>
          </a:bodyPr>
          <a:lstStyle>
            <a:lvl1pPr marL="228600" indent="-228600" algn="l" defTabSz="914400" rtl="0" eaLnBrk="1" latinLnBrk="0" hangingPunct="1">
              <a:buSzPct val="80000"/>
              <a:buFont typeface="Wingdings" pitchFamily="2" charset="2"/>
              <a:defRPr sz="1800" kern="1200">
                <a:solidFill>
                  <a:schemeClr val="tx1"/>
                </a:solidFill>
                <a:latin typeface="+mn-lt"/>
                <a:ea typeface="+mn-ea"/>
                <a:cs typeface="+mn-cs"/>
              </a:defRPr>
            </a:lvl1pPr>
            <a:lvl2pPr marL="457200" indent="-228600" algn="l" defTabSz="914400" rtl="0" eaLnBrk="1" latinLnBrk="0" hangingPunct="1">
              <a:buSzPct val="80000"/>
              <a:buFont typeface="Wingdings" pitchFamily="2" charset="2"/>
              <a:defRPr sz="1800" kern="1200">
                <a:solidFill>
                  <a:schemeClr val="tx1"/>
                </a:solidFill>
                <a:latin typeface="+mn-lt"/>
                <a:ea typeface="+mn-ea"/>
                <a:cs typeface="+mn-cs"/>
              </a:defRPr>
            </a:lvl2pPr>
            <a:lvl3pPr marL="685800" indent="-228600" algn="l" defTabSz="914400" rtl="0" eaLnBrk="1" latinLnBrk="0" hangingPunct="1">
              <a:buSzPct val="80000"/>
              <a:buFont typeface="Wingdings" pitchFamily="2" charset="2"/>
              <a:defRPr sz="1800" kern="1200">
                <a:solidFill>
                  <a:schemeClr val="tx1"/>
                </a:solidFill>
                <a:latin typeface="+mn-lt"/>
                <a:ea typeface="+mn-ea"/>
                <a:cs typeface="+mn-cs"/>
              </a:defRPr>
            </a:lvl3pPr>
            <a:lvl4pPr marL="914400" indent="-228600" algn="l" defTabSz="914400" rtl="0" eaLnBrk="1" latinLnBrk="0" hangingPunct="1">
              <a:buSzPct val="80000"/>
              <a:buFont typeface="Wingdings" pitchFamily="2" charset="2"/>
              <a:defRPr sz="1800" kern="1200">
                <a:solidFill>
                  <a:schemeClr val="tx1"/>
                </a:solidFill>
                <a:latin typeface="+mn-lt"/>
                <a:ea typeface="+mn-ea"/>
                <a:cs typeface="+mn-cs"/>
              </a:defRPr>
            </a:lvl4pPr>
            <a:lvl5pPr marL="1143000" indent="-228600" algn="l" defTabSz="914400" rtl="0" eaLnBrk="1" latinLnBrk="0" hangingPunct="1">
              <a:buSzPct val="80000"/>
              <a:buFont typeface="Wingdings" pitchFamily="2" charset="2"/>
              <a:defRPr sz="1800" kern="120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7" name="Date Placeholder 6"/>
          <p:cNvSpPr>
            <a:spLocks noGrp="1"/>
          </p:cNvSpPr>
          <p:nvPr>
            <p:ph type="dt" sz="half" idx="10"/>
          </p:nvPr>
        </p:nvSpPr>
        <p:spPr/>
        <p:txBody>
          <a:bodyPr/>
          <a:lstStyle/>
          <a:p>
            <a:fld id="{F5E6AE49-B968-4B5A-BE5D-D4000FECAEA1}" type="datetimeFigureOut">
              <a:rPr lang="es-CL" smtClean="0"/>
              <a:pPr/>
              <a:t>04-04-2012</a:t>
            </a:fld>
            <a:endParaRPr lang="es-CL"/>
          </a:p>
        </p:txBody>
      </p:sp>
      <p:sp>
        <p:nvSpPr>
          <p:cNvPr id="8" name="Footer Placeholder 7"/>
          <p:cNvSpPr>
            <a:spLocks noGrp="1"/>
          </p:cNvSpPr>
          <p:nvPr>
            <p:ph type="ftr" sz="quarter" idx="11"/>
          </p:nvPr>
        </p:nvSpPr>
        <p:spPr/>
        <p:txBody>
          <a:bodyPr/>
          <a:lstStyle/>
          <a:p>
            <a:endParaRPr lang="es-CL"/>
          </a:p>
        </p:txBody>
      </p:sp>
      <p:sp>
        <p:nvSpPr>
          <p:cNvPr id="9" name="Slide Number Placeholder 8"/>
          <p:cNvSpPr>
            <a:spLocks noGrp="1"/>
          </p:cNvSpPr>
          <p:nvPr>
            <p:ph type="sldNum" sz="quarter" idx="12"/>
          </p:nvPr>
        </p:nvSpPr>
        <p:spPr/>
        <p:txBody>
          <a:bodyPr/>
          <a:lstStyle/>
          <a:p>
            <a:fld id="{F1CBFF6E-F484-47E0-A169-088F0D291E64}" type="slidenum">
              <a:rPr lang="es-CL" smtClean="0"/>
              <a:pPr/>
              <a:t>‹#›</a:t>
            </a:fld>
            <a:endParaRPr lang="es-C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ólo el título">
    <p:spTree>
      <p:nvGrpSpPr>
        <p:cNvPr id="1" name=""/>
        <p:cNvGrpSpPr/>
        <p:nvPr/>
      </p:nvGrpSpPr>
      <p:grpSpPr>
        <a:xfrm>
          <a:off x="0" y="0"/>
          <a:ext cx="0" cy="0"/>
          <a:chOff x="0" y="0"/>
          <a:chExt cx="0" cy="0"/>
        </a:xfrm>
      </p:grpSpPr>
      <p:grpSp>
        <p:nvGrpSpPr>
          <p:cNvPr id="6" name="Group 10"/>
          <p:cNvGrpSpPr/>
          <p:nvPr/>
        </p:nvGrpSpPr>
        <p:grpSpPr>
          <a:xfrm>
            <a:off x="0" y="0"/>
            <a:ext cx="9144000" cy="1676400"/>
            <a:chOff x="0" y="0"/>
            <a:chExt cx="9144000" cy="1676400"/>
          </a:xfrm>
        </p:grpSpPr>
        <p:sp>
          <p:nvSpPr>
            <p:cNvPr id="7" name="Rectangle 6"/>
            <p:cNvSpPr/>
            <p:nvPr/>
          </p:nvSpPr>
          <p:spPr>
            <a:xfrm>
              <a:off x="0" y="0"/>
              <a:ext cx="9144000" cy="1676400"/>
            </a:xfrm>
            <a:prstGeom prst="rect">
              <a:avLst/>
            </a:prstGeom>
            <a:solidFill>
              <a:schemeClr val="accent1"/>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9" name="Rectangle 8"/>
            <p:cNvSpPr/>
            <p:nvPr/>
          </p:nvSpPr>
          <p:spPr>
            <a:xfrm>
              <a:off x="0" y="0"/>
              <a:ext cx="1828800" cy="1676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Oval 9"/>
            <p:cNvSpPr/>
            <p:nvPr/>
          </p:nvSpPr>
          <p:spPr>
            <a:xfrm>
              <a:off x="495300" y="419100"/>
              <a:ext cx="838200" cy="83820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Date Placeholder 2"/>
          <p:cNvSpPr>
            <a:spLocks noGrp="1"/>
          </p:cNvSpPr>
          <p:nvPr>
            <p:ph type="dt" sz="half" idx="10"/>
          </p:nvPr>
        </p:nvSpPr>
        <p:spPr/>
        <p:txBody>
          <a:bodyPr/>
          <a:lstStyle/>
          <a:p>
            <a:fld id="{F5E6AE49-B968-4B5A-BE5D-D4000FECAEA1}" type="datetimeFigureOut">
              <a:rPr lang="es-CL" smtClean="0"/>
              <a:pPr/>
              <a:t>04-04-2012</a:t>
            </a:fld>
            <a:endParaRPr lang="es-CL"/>
          </a:p>
        </p:txBody>
      </p:sp>
      <p:sp>
        <p:nvSpPr>
          <p:cNvPr id="4" name="Footer Placeholder 3"/>
          <p:cNvSpPr>
            <a:spLocks noGrp="1"/>
          </p:cNvSpPr>
          <p:nvPr>
            <p:ph type="ftr" sz="quarter" idx="11"/>
          </p:nvPr>
        </p:nvSpPr>
        <p:spPr/>
        <p:txBody>
          <a:bodyPr/>
          <a:lstStyle/>
          <a:p>
            <a:endParaRPr lang="es-CL"/>
          </a:p>
        </p:txBody>
      </p:sp>
      <p:sp>
        <p:nvSpPr>
          <p:cNvPr id="5" name="Slide Number Placeholder 4"/>
          <p:cNvSpPr>
            <a:spLocks noGrp="1"/>
          </p:cNvSpPr>
          <p:nvPr>
            <p:ph type="sldNum" sz="quarter" idx="12"/>
          </p:nvPr>
        </p:nvSpPr>
        <p:spPr/>
        <p:txBody>
          <a:bodyPr/>
          <a:lstStyle/>
          <a:p>
            <a:fld id="{F1CBFF6E-F484-47E0-A169-088F0D291E64}" type="slidenum">
              <a:rPr lang="es-CL" smtClean="0"/>
              <a:pPr/>
              <a:t>‹#›</a:t>
            </a:fld>
            <a:endParaRPr lang="es-C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grpSp>
        <p:nvGrpSpPr>
          <p:cNvPr id="5" name="Group 9"/>
          <p:cNvGrpSpPr/>
          <p:nvPr/>
        </p:nvGrpSpPr>
        <p:grpSpPr>
          <a:xfrm>
            <a:off x="0" y="0"/>
            <a:ext cx="1828800" cy="1676400"/>
            <a:chOff x="457200" y="457200"/>
            <a:chExt cx="1828800" cy="1676400"/>
          </a:xfrm>
        </p:grpSpPr>
        <p:sp>
          <p:nvSpPr>
            <p:cNvPr id="8" name="Rectangle 7"/>
            <p:cNvSpPr/>
            <p:nvPr/>
          </p:nvSpPr>
          <p:spPr>
            <a:xfrm>
              <a:off x="457200" y="457200"/>
              <a:ext cx="1828800" cy="1676400"/>
            </a:xfrm>
            <a:prstGeom prst="rect">
              <a:avLst/>
            </a:prstGeom>
            <a:solidFill>
              <a:schemeClr val="accent2"/>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Oval 8"/>
            <p:cNvSpPr/>
            <p:nvPr/>
          </p:nvSpPr>
          <p:spPr>
            <a:xfrm>
              <a:off x="952500" y="876300"/>
              <a:ext cx="838200" cy="83820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Date Placeholder 1"/>
          <p:cNvSpPr>
            <a:spLocks noGrp="1"/>
          </p:cNvSpPr>
          <p:nvPr>
            <p:ph type="dt" sz="half" idx="10"/>
          </p:nvPr>
        </p:nvSpPr>
        <p:spPr/>
        <p:txBody>
          <a:bodyPr/>
          <a:lstStyle/>
          <a:p>
            <a:fld id="{F5E6AE49-B968-4B5A-BE5D-D4000FECAEA1}" type="datetimeFigureOut">
              <a:rPr lang="es-CL" smtClean="0"/>
              <a:pPr/>
              <a:t>04-04-2012</a:t>
            </a:fld>
            <a:endParaRPr lang="es-CL"/>
          </a:p>
        </p:txBody>
      </p:sp>
      <p:sp>
        <p:nvSpPr>
          <p:cNvPr id="3" name="Footer Placeholder 2"/>
          <p:cNvSpPr>
            <a:spLocks noGrp="1"/>
          </p:cNvSpPr>
          <p:nvPr>
            <p:ph type="ftr" sz="quarter" idx="11"/>
          </p:nvPr>
        </p:nvSpPr>
        <p:spPr/>
        <p:txBody>
          <a:bodyPr/>
          <a:lstStyle/>
          <a:p>
            <a:endParaRPr lang="es-CL"/>
          </a:p>
        </p:txBody>
      </p:sp>
      <p:sp>
        <p:nvSpPr>
          <p:cNvPr id="4" name="Slide Number Placeholder 3"/>
          <p:cNvSpPr>
            <a:spLocks noGrp="1"/>
          </p:cNvSpPr>
          <p:nvPr>
            <p:ph type="sldNum" sz="quarter" idx="12"/>
          </p:nvPr>
        </p:nvSpPr>
        <p:spPr/>
        <p:txBody>
          <a:bodyPr/>
          <a:lstStyle/>
          <a:p>
            <a:fld id="{F1CBFF6E-F484-47E0-A169-088F0D291E64}" type="slidenum">
              <a:rPr lang="es-CL" smtClean="0"/>
              <a:pPr/>
              <a:t>‹#›</a:t>
            </a:fld>
            <a:endParaRPr lang="es-C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441448" y="228600"/>
            <a:ext cx="6245352" cy="1143000"/>
          </a:xfrm>
        </p:spPr>
        <p:txBody>
          <a:bodyPr vert="horz" lIns="91440" tIns="45720" rIns="91440" bIns="45720" rtlCol="0" anchor="ctr">
            <a:normAutofit/>
          </a:bodyPr>
          <a:lstStyle>
            <a:lvl1pPr algn="r" defTabSz="914400" rtl="0" eaLnBrk="1" latinLnBrk="0" hangingPunct="1">
              <a:spcBef>
                <a:spcPct val="0"/>
              </a:spcBef>
              <a:buNone/>
              <a:defRPr sz="4400" kern="1200" cap="small" spc="200" baseline="0">
                <a:solidFill>
                  <a:schemeClr val="tx1"/>
                </a:solidFill>
                <a:latin typeface="+mj-lt"/>
                <a:ea typeface="+mj-ea"/>
                <a:cs typeface="+mj-cs"/>
              </a:defRPr>
            </a:lvl1pPr>
          </a:lstStyle>
          <a:p>
            <a:r>
              <a:rPr lang="es-ES" smtClean="0"/>
              <a:t>Haga clic para modificar el estilo de título del patrón</a:t>
            </a:r>
            <a:endParaRPr/>
          </a:p>
        </p:txBody>
      </p:sp>
      <p:sp>
        <p:nvSpPr>
          <p:cNvPr id="3" name="Content Placeholder 2"/>
          <p:cNvSpPr>
            <a:spLocks noGrp="1"/>
          </p:cNvSpPr>
          <p:nvPr>
            <p:ph idx="1"/>
          </p:nvPr>
        </p:nvSpPr>
        <p:spPr>
          <a:xfrm>
            <a:off x="2706624" y="2446991"/>
            <a:ext cx="5715000" cy="3531198"/>
          </a:xfrm>
        </p:spPr>
        <p:txBody>
          <a:bodyPr>
            <a:normAutofit/>
          </a:bodyPr>
          <a:lstStyle>
            <a:lvl1pPr>
              <a:defRPr sz="22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Text Placeholder 3"/>
          <p:cNvSpPr>
            <a:spLocks noGrp="1"/>
          </p:cNvSpPr>
          <p:nvPr>
            <p:ph type="body" sz="half" idx="2"/>
          </p:nvPr>
        </p:nvSpPr>
        <p:spPr>
          <a:xfrm>
            <a:off x="164592" y="3031490"/>
            <a:ext cx="1524000" cy="2362200"/>
          </a:xfrm>
        </p:spPr>
        <p:txBody>
          <a:bodyPr/>
          <a:lstStyle>
            <a:lvl1pPr marL="0" indent="0">
              <a:lnSpc>
                <a:spcPct val="150000"/>
              </a:lnSpc>
              <a:buNone/>
              <a:defRPr sz="1400" b="1">
                <a:solidFill>
                  <a:srgbClr val="000000">
                    <a:alpha val="50196"/>
                  </a:srgb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F5E6AE49-B968-4B5A-BE5D-D4000FECAEA1}" type="datetimeFigureOut">
              <a:rPr lang="es-CL" smtClean="0"/>
              <a:pPr/>
              <a:t>04-04-2012</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F1CBFF6E-F484-47E0-A169-088F0D291E64}" type="slidenum">
              <a:rPr lang="es-CL" smtClean="0"/>
              <a:pPr/>
              <a:t>‹#›</a:t>
            </a:fld>
            <a:endParaRPr lang="es-C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441448" y="228600"/>
            <a:ext cx="6245352" cy="1143000"/>
          </a:xfrm>
        </p:spPr>
        <p:txBody>
          <a:bodyPr vert="horz" lIns="91440" tIns="45720" rIns="91440" bIns="45720" rtlCol="0" anchor="ctr">
            <a:normAutofit/>
          </a:bodyPr>
          <a:lstStyle>
            <a:lvl1pPr algn="r" defTabSz="914400" rtl="0" eaLnBrk="1" latinLnBrk="0" hangingPunct="1">
              <a:spcBef>
                <a:spcPct val="0"/>
              </a:spcBef>
              <a:buNone/>
              <a:defRPr sz="4400" kern="1200" cap="small" spc="200" baseline="0">
                <a:solidFill>
                  <a:schemeClr val="tx1"/>
                </a:solidFill>
                <a:latin typeface="+mj-lt"/>
                <a:ea typeface="+mj-ea"/>
                <a:cs typeface="+mj-cs"/>
              </a:defRPr>
            </a:lvl1pPr>
          </a:lstStyle>
          <a:p>
            <a:r>
              <a:rPr lang="es-ES" smtClean="0"/>
              <a:t>Haga clic para modificar el estilo de título del patrón</a:t>
            </a:r>
            <a:endParaRPr/>
          </a:p>
        </p:txBody>
      </p:sp>
      <p:sp>
        <p:nvSpPr>
          <p:cNvPr id="3" name="Picture Placeholder 2"/>
          <p:cNvSpPr>
            <a:spLocks noGrp="1"/>
          </p:cNvSpPr>
          <p:nvPr>
            <p:ph type="pic" idx="1"/>
          </p:nvPr>
        </p:nvSpPr>
        <p:spPr>
          <a:xfrm>
            <a:off x="2706624" y="2450592"/>
            <a:ext cx="5715000" cy="3529584"/>
          </a:xfrm>
          <a:noFill/>
          <a:ln w="101600" cmpd="sng">
            <a:miter lim="800000"/>
          </a:ln>
          <a:effectLst>
            <a:outerShdw blurRad="63500" sx="102000" sy="102000" algn="ctr" rotWithShape="0">
              <a:prstClr val="black">
                <a:alpha val="30000"/>
              </a:prstClr>
            </a:outerShdw>
          </a:effectLst>
        </p:spPr>
        <p:style>
          <a:lnRef idx="3">
            <a:schemeClr val="lt1"/>
          </a:lnRef>
          <a:fillRef idx="1">
            <a:schemeClr val="accent2"/>
          </a:fillRef>
          <a:effectRef idx="1">
            <a:schemeClr val="accent2"/>
          </a:effectRef>
          <a:fontRef idx="none"/>
        </p:style>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a:p>
        </p:txBody>
      </p:sp>
      <p:sp>
        <p:nvSpPr>
          <p:cNvPr id="4" name="Text Placeholder 3"/>
          <p:cNvSpPr>
            <a:spLocks noGrp="1"/>
          </p:cNvSpPr>
          <p:nvPr>
            <p:ph type="body" sz="half" idx="2"/>
          </p:nvPr>
        </p:nvSpPr>
        <p:spPr>
          <a:xfrm>
            <a:off x="164592" y="3031489"/>
            <a:ext cx="1527048" cy="2359152"/>
          </a:xfrm>
        </p:spPr>
        <p:txBody>
          <a:bodyPr vert="horz" lIns="91440" tIns="45720" rIns="91440" bIns="45720" rtlCol="0">
            <a:normAutofit/>
          </a:bodyPr>
          <a:lstStyle>
            <a:lvl1pPr marL="0" indent="0">
              <a:lnSpc>
                <a:spcPct val="150000"/>
              </a:lnSpc>
              <a:buNone/>
              <a:defRPr sz="1400" b="1" kern="1200">
                <a:solidFill>
                  <a:srgbClr val="000000">
                    <a:alpha val="50196"/>
                  </a:srgb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50000"/>
              </a:lnSpc>
              <a:spcBef>
                <a:spcPts val="1800"/>
              </a:spcBef>
              <a:buClr>
                <a:schemeClr val="accent1"/>
              </a:buClr>
              <a:buSzPct val="80000"/>
              <a:buFont typeface="Wingdings" pitchFamily="2" charset="2"/>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F5E6AE49-B968-4B5A-BE5D-D4000FECAEA1}" type="datetimeFigureOut">
              <a:rPr lang="es-CL" smtClean="0"/>
              <a:pPr/>
              <a:t>04-04-2012</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F1CBFF6E-F484-47E0-A169-088F0D291E64}" type="slidenum">
              <a:rPr lang="es-CL" smtClean="0"/>
              <a:pPr/>
              <a:t>‹#›</a:t>
            </a:fld>
            <a:endParaRPr lang="es-C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0" name="Group 11"/>
          <p:cNvGrpSpPr/>
          <p:nvPr/>
        </p:nvGrpSpPr>
        <p:grpSpPr>
          <a:xfrm>
            <a:off x="0" y="0"/>
            <a:ext cx="9144000" cy="6858000"/>
            <a:chOff x="0" y="0"/>
            <a:chExt cx="9144000" cy="6858000"/>
          </a:xfrm>
        </p:grpSpPr>
        <p:sp>
          <p:nvSpPr>
            <p:cNvPr id="7" name="Rectangle 6"/>
            <p:cNvSpPr/>
            <p:nvPr/>
          </p:nvSpPr>
          <p:spPr>
            <a:xfrm>
              <a:off x="457200" y="0"/>
              <a:ext cx="8686800" cy="1676400"/>
            </a:xfrm>
            <a:prstGeom prst="rect">
              <a:avLst/>
            </a:prstGeom>
            <a:solidFill>
              <a:schemeClr val="accent1"/>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0" y="0"/>
              <a:ext cx="18288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0" y="0"/>
              <a:ext cx="1828800" cy="1676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Oval 10"/>
            <p:cNvSpPr/>
            <p:nvPr/>
          </p:nvSpPr>
          <p:spPr>
            <a:xfrm>
              <a:off x="495300" y="419100"/>
              <a:ext cx="838200" cy="83820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3" name="Text Placeholder 2"/>
          <p:cNvSpPr>
            <a:spLocks noGrp="1"/>
          </p:cNvSpPr>
          <p:nvPr>
            <p:ph type="body" idx="1"/>
          </p:nvPr>
        </p:nvSpPr>
        <p:spPr>
          <a:xfrm>
            <a:off x="2438400" y="2286000"/>
            <a:ext cx="6248400" cy="38401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2" name="Title Placeholder 1"/>
          <p:cNvSpPr>
            <a:spLocks noGrp="1"/>
          </p:cNvSpPr>
          <p:nvPr>
            <p:ph type="title"/>
          </p:nvPr>
        </p:nvSpPr>
        <p:spPr>
          <a:xfrm>
            <a:off x="2438400" y="228600"/>
            <a:ext cx="62484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a:p>
        </p:txBody>
      </p:sp>
      <p:sp>
        <p:nvSpPr>
          <p:cNvPr id="4" name="Date Placeholder 3"/>
          <p:cNvSpPr>
            <a:spLocks noGrp="1"/>
          </p:cNvSpPr>
          <p:nvPr>
            <p:ph type="dt" sz="half" idx="2"/>
          </p:nvPr>
        </p:nvSpPr>
        <p:spPr>
          <a:xfrm>
            <a:off x="6553200" y="6351494"/>
            <a:ext cx="2133600" cy="365125"/>
          </a:xfrm>
          <a:prstGeom prst="rect">
            <a:avLst/>
          </a:prstGeom>
        </p:spPr>
        <p:txBody>
          <a:bodyPr vert="horz" lIns="91440" tIns="45720" rIns="91440" bIns="45720" rtlCol="0" anchor="ctr"/>
          <a:lstStyle>
            <a:lvl1pPr algn="r">
              <a:defRPr sz="900" cap="small" baseline="0">
                <a:solidFill>
                  <a:schemeClr val="tx1"/>
                </a:solidFill>
                <a:latin typeface="+mj-lt"/>
              </a:defRPr>
            </a:lvl1pPr>
          </a:lstStyle>
          <a:p>
            <a:fld id="{F5E6AE49-B968-4B5A-BE5D-D4000FECAEA1}" type="datetimeFigureOut">
              <a:rPr lang="es-CL" smtClean="0"/>
              <a:pPr/>
              <a:t>04-04-2012</a:t>
            </a:fld>
            <a:endParaRPr lang="es-CL"/>
          </a:p>
        </p:txBody>
      </p:sp>
      <p:sp>
        <p:nvSpPr>
          <p:cNvPr id="5" name="Footer Placeholder 4"/>
          <p:cNvSpPr>
            <a:spLocks noGrp="1"/>
          </p:cNvSpPr>
          <p:nvPr>
            <p:ph type="ftr" sz="quarter" idx="3"/>
          </p:nvPr>
        </p:nvSpPr>
        <p:spPr>
          <a:xfrm>
            <a:off x="2438400" y="6356350"/>
            <a:ext cx="2895600" cy="365125"/>
          </a:xfrm>
          <a:prstGeom prst="rect">
            <a:avLst/>
          </a:prstGeom>
        </p:spPr>
        <p:txBody>
          <a:bodyPr vert="horz" lIns="91440" tIns="45720" rIns="91440" bIns="45720" rtlCol="0" anchor="ctr"/>
          <a:lstStyle>
            <a:lvl1pPr algn="l">
              <a:defRPr sz="900" cap="small" baseline="0">
                <a:solidFill>
                  <a:schemeClr val="tx1"/>
                </a:solidFill>
                <a:latin typeface="+mj-lt"/>
              </a:defRPr>
            </a:lvl1pPr>
          </a:lstStyle>
          <a:p>
            <a:endParaRPr lang="es-CL"/>
          </a:p>
        </p:txBody>
      </p:sp>
      <p:sp>
        <p:nvSpPr>
          <p:cNvPr id="6" name="Slide Number Placeholder 5"/>
          <p:cNvSpPr>
            <a:spLocks noGrp="1"/>
          </p:cNvSpPr>
          <p:nvPr>
            <p:ph type="sldNum" sz="quarter" idx="4"/>
          </p:nvPr>
        </p:nvSpPr>
        <p:spPr>
          <a:xfrm>
            <a:off x="533400" y="533400"/>
            <a:ext cx="762000" cy="609600"/>
          </a:xfrm>
          <a:prstGeom prst="rect">
            <a:avLst/>
          </a:prstGeom>
        </p:spPr>
        <p:txBody>
          <a:bodyPr vert="horz" lIns="91440" tIns="45720" rIns="91440" bIns="45720" rtlCol="0" anchor="ctr"/>
          <a:lstStyle>
            <a:lvl1pPr algn="ctr">
              <a:defRPr sz="1600" cap="small" baseline="0">
                <a:solidFill>
                  <a:schemeClr val="tx1"/>
                </a:solidFill>
                <a:latin typeface="+mj-lt"/>
              </a:defRPr>
            </a:lvl1pPr>
          </a:lstStyle>
          <a:p>
            <a:fld id="{F1CBFF6E-F484-47E0-A169-088F0D291E64}" type="slidenum">
              <a:rPr lang="es-CL" smtClean="0"/>
              <a:pPr/>
              <a:t>‹#›</a:t>
            </a:fld>
            <a:endParaRPr lang="es-CL"/>
          </a:p>
        </p:txBody>
      </p:sp>
    </p:spTree>
  </p:cSld>
  <p:clrMap bg1="lt1" tx1="dk1" bg2="lt2" tx2="dk2" accent1="accent1" accent2="accent2" accent3="accent3" accent4="accent4" accent5="accent5" accent6="accent6" hlink="hlink" folHlink="folHlink"/>
  <p:sldLayoutIdLst>
    <p:sldLayoutId id="2147484609" r:id="rId1"/>
    <p:sldLayoutId id="2147484610" r:id="rId2"/>
    <p:sldLayoutId id="2147484611" r:id="rId3"/>
    <p:sldLayoutId id="2147484612" r:id="rId4"/>
    <p:sldLayoutId id="2147484613" r:id="rId5"/>
    <p:sldLayoutId id="2147484614" r:id="rId6"/>
    <p:sldLayoutId id="2147484615" r:id="rId7"/>
    <p:sldLayoutId id="2147484616" r:id="rId8"/>
    <p:sldLayoutId id="2147484617" r:id="rId9"/>
    <p:sldLayoutId id="2147484618" r:id="rId10"/>
    <p:sldLayoutId id="2147484619" r:id="rId11"/>
    <p:sldLayoutId id="2147484620" r:id="rId12"/>
  </p:sldLayoutIdLst>
  <p:txStyles>
    <p:titleStyle>
      <a:lvl1pPr algn="r" defTabSz="914400" rtl="0" eaLnBrk="1" latinLnBrk="0" hangingPunct="1">
        <a:spcBef>
          <a:spcPct val="0"/>
        </a:spcBef>
        <a:buNone/>
        <a:defRPr sz="4400" kern="1200" cap="small" spc="200" baseline="0">
          <a:solidFill>
            <a:schemeClr val="tx1"/>
          </a:solidFill>
          <a:latin typeface="+mj-lt"/>
          <a:ea typeface="+mj-ea"/>
          <a:cs typeface="+mj-cs"/>
        </a:defRPr>
      </a:lvl1pPr>
    </p:titleStyle>
    <p:bodyStyle>
      <a:lvl1pPr marL="457200" indent="-457200" algn="l" defTabSz="914400" rtl="0" eaLnBrk="1" latinLnBrk="0" hangingPunct="1">
        <a:spcBef>
          <a:spcPts val="1800"/>
        </a:spcBef>
        <a:buClr>
          <a:schemeClr val="accent1"/>
        </a:buClr>
        <a:buSzPct val="80000"/>
        <a:buFont typeface="Wingdings" pitchFamily="2" charset="2"/>
        <a:buChar char=""/>
        <a:defRPr sz="2200" kern="1200">
          <a:solidFill>
            <a:schemeClr val="tx1"/>
          </a:solidFill>
          <a:latin typeface="+mn-lt"/>
          <a:ea typeface="+mn-ea"/>
          <a:cs typeface="+mn-cs"/>
        </a:defRPr>
      </a:lvl1pPr>
      <a:lvl2pPr marL="914400" indent="-457200" algn="l" defTabSz="914400" rtl="0" eaLnBrk="1" latinLnBrk="0" hangingPunct="1">
        <a:spcBef>
          <a:spcPts val="1800"/>
        </a:spcBef>
        <a:buClr>
          <a:schemeClr val="accent2"/>
        </a:buClr>
        <a:buSzPct val="80000"/>
        <a:buFont typeface="Wingdings" pitchFamily="2" charset="2"/>
        <a:buChar char=""/>
        <a:defRPr sz="2000" kern="1200">
          <a:solidFill>
            <a:schemeClr val="tx1"/>
          </a:solidFill>
          <a:latin typeface="+mn-lt"/>
          <a:ea typeface="+mn-ea"/>
          <a:cs typeface="+mn-cs"/>
        </a:defRPr>
      </a:lvl2pPr>
      <a:lvl3pPr marL="1371600" indent="-457200" algn="l" defTabSz="914400" rtl="0" eaLnBrk="1" latinLnBrk="0" hangingPunct="1">
        <a:spcBef>
          <a:spcPts val="1200"/>
        </a:spcBef>
        <a:buClr>
          <a:schemeClr val="accent3"/>
        </a:buClr>
        <a:buSzPct val="80000"/>
        <a:buFont typeface="Wingdings" pitchFamily="2" charset="2"/>
        <a:buChar char=""/>
        <a:defRPr sz="1800" kern="1200">
          <a:solidFill>
            <a:schemeClr val="tx1"/>
          </a:solidFill>
          <a:latin typeface="+mn-lt"/>
          <a:ea typeface="+mn-ea"/>
          <a:cs typeface="+mn-cs"/>
        </a:defRPr>
      </a:lvl3pPr>
      <a:lvl4pPr marL="1828800" indent="-457200" algn="l" defTabSz="914400" rtl="0" eaLnBrk="1" latinLnBrk="0" hangingPunct="1">
        <a:spcBef>
          <a:spcPts val="1200"/>
        </a:spcBef>
        <a:buClr>
          <a:schemeClr val="accent4"/>
        </a:buClr>
        <a:buSzPct val="80000"/>
        <a:buFont typeface="Wingdings" pitchFamily="2" charset="2"/>
        <a:buChar char=""/>
        <a:defRPr sz="1600" kern="1200">
          <a:solidFill>
            <a:schemeClr val="tx1"/>
          </a:solidFill>
          <a:latin typeface="+mn-lt"/>
          <a:ea typeface="+mn-ea"/>
          <a:cs typeface="+mn-cs"/>
        </a:defRPr>
      </a:lvl4pPr>
      <a:lvl5pPr marL="2286000" indent="-457200" algn="l" defTabSz="914400" rtl="0" eaLnBrk="1" latinLnBrk="0" hangingPunct="1">
        <a:spcBef>
          <a:spcPts val="1200"/>
        </a:spcBef>
        <a:buClr>
          <a:schemeClr val="accent5"/>
        </a:buClr>
        <a:buSzPct val="80000"/>
        <a:buFont typeface="Wingdings" pitchFamily="2" charset="2"/>
        <a:buChar char=""/>
        <a:defRPr sz="1600" kern="1200">
          <a:solidFill>
            <a:schemeClr val="tx1"/>
          </a:solidFill>
          <a:latin typeface="+mn-lt"/>
          <a:ea typeface="+mn-ea"/>
          <a:cs typeface="+mn-cs"/>
        </a:defRPr>
      </a:lvl5pPr>
      <a:lvl6pPr marL="2743200" indent="-457200" algn="l" defTabSz="914400" rtl="0" eaLnBrk="1" latinLnBrk="0" hangingPunct="1">
        <a:spcBef>
          <a:spcPts val="1200"/>
        </a:spcBef>
        <a:buClr>
          <a:schemeClr val="accent6"/>
        </a:buClr>
        <a:buSzPct val="90000"/>
        <a:buFont typeface="Wingdings" pitchFamily="2" charset="2"/>
        <a:buChar char=""/>
        <a:defRPr sz="1600" kern="1200">
          <a:solidFill>
            <a:schemeClr val="tx1"/>
          </a:solidFill>
          <a:latin typeface="+mn-lt"/>
          <a:ea typeface="+mn-ea"/>
          <a:cs typeface="+mn-cs"/>
        </a:defRPr>
      </a:lvl6pPr>
      <a:lvl7pPr marL="3200400" indent="-457200" algn="l" defTabSz="914400" rtl="0" eaLnBrk="1" latinLnBrk="0" hangingPunct="1">
        <a:spcBef>
          <a:spcPts val="1200"/>
        </a:spcBef>
        <a:buClr>
          <a:schemeClr val="accent1"/>
        </a:buClr>
        <a:buSzPct val="70000"/>
        <a:buFont typeface="Wingdings" pitchFamily="2" charset="2"/>
        <a:buChar char="¢"/>
        <a:defRPr sz="1600" kern="1200" baseline="0">
          <a:solidFill>
            <a:schemeClr val="tx1"/>
          </a:solidFill>
          <a:latin typeface="+mn-lt"/>
          <a:ea typeface="+mn-ea"/>
          <a:cs typeface="+mn-cs"/>
        </a:defRPr>
      </a:lvl7pPr>
      <a:lvl8pPr marL="3657600" indent="-457200" algn="l" defTabSz="914400" rtl="0" eaLnBrk="1" latinLnBrk="0" hangingPunct="1">
        <a:spcBef>
          <a:spcPts val="1200"/>
        </a:spcBef>
        <a:buClr>
          <a:schemeClr val="accent3"/>
        </a:buClr>
        <a:buFont typeface="Courier New" pitchFamily="49" charset="0"/>
        <a:buChar char="o"/>
        <a:defRPr sz="1600" kern="1200" baseline="0">
          <a:solidFill>
            <a:schemeClr val="tx1"/>
          </a:solidFill>
          <a:latin typeface="+mn-lt"/>
          <a:ea typeface="+mn-ea"/>
          <a:cs typeface="+mn-cs"/>
        </a:defRPr>
      </a:lvl8pPr>
      <a:lvl9pPr marL="4114800" indent="-457200" algn="l" defTabSz="914400" rtl="0" eaLnBrk="1" latinLnBrk="0" hangingPunct="1">
        <a:spcBef>
          <a:spcPts val="1200"/>
        </a:spcBef>
        <a:buClr>
          <a:schemeClr val="accent5"/>
        </a:buClr>
        <a:buFont typeface="Arial" pitchFamily="34" charset="0"/>
        <a:buChar char="•"/>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chart" Target="../charts/chart3.xml"/></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Microsoft_Office_Excel_97-2003_Worksheet1.xls"/></Relationships>
</file>

<file path=ppt/slides/_rels/slide31.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907704" y="3501008"/>
            <a:ext cx="6624736" cy="2137792"/>
          </a:xfrm>
        </p:spPr>
        <p:txBody>
          <a:bodyPr>
            <a:noAutofit/>
          </a:bodyPr>
          <a:lstStyle/>
          <a:p>
            <a:pPr algn="ctr"/>
            <a:r>
              <a:rPr lang="es-CL" sz="3200" b="1" dirty="0" smtClean="0">
                <a:solidFill>
                  <a:schemeClr val="tx2"/>
                </a:solidFill>
                <a:latin typeface="+mj-lt"/>
              </a:rPr>
              <a:t>Tópico I: Economía internacional, </a:t>
            </a:r>
            <a:r>
              <a:rPr lang="es-CL" sz="3200" b="1" dirty="0">
                <a:solidFill>
                  <a:schemeClr val="tx2"/>
                </a:solidFill>
                <a:latin typeface="+mj-lt"/>
              </a:rPr>
              <a:t>g</a:t>
            </a:r>
            <a:r>
              <a:rPr lang="es-CL" sz="3200" b="1" dirty="0" smtClean="0">
                <a:solidFill>
                  <a:schemeClr val="tx2"/>
                </a:solidFill>
                <a:latin typeface="+mj-lt"/>
              </a:rPr>
              <a:t>lobalización y comercio</a:t>
            </a:r>
          </a:p>
          <a:p>
            <a:pPr algn="ctr"/>
            <a:endParaRPr lang="es-CL" sz="2800" dirty="0" smtClean="0">
              <a:solidFill>
                <a:schemeClr val="tx1"/>
              </a:solidFill>
              <a:latin typeface="+mj-lt"/>
            </a:endParaRPr>
          </a:p>
          <a:p>
            <a:pPr algn="ctr"/>
            <a:r>
              <a:rPr lang="es-CL" sz="2800" dirty="0" smtClean="0">
                <a:solidFill>
                  <a:schemeClr val="bg1"/>
                </a:solidFill>
                <a:latin typeface="+mj-lt"/>
              </a:rPr>
              <a:t>Profesor: Sebastián Herreros</a:t>
            </a:r>
          </a:p>
          <a:p>
            <a:pPr algn="ctr"/>
            <a:r>
              <a:rPr lang="es-CL" sz="2800" dirty="0">
                <a:solidFill>
                  <a:schemeClr val="bg1"/>
                </a:solidFill>
                <a:latin typeface="+mj-lt"/>
              </a:rPr>
              <a:t>4</a:t>
            </a:r>
            <a:r>
              <a:rPr lang="es-CL" sz="2800" dirty="0" smtClean="0">
                <a:solidFill>
                  <a:schemeClr val="bg1"/>
                </a:solidFill>
                <a:latin typeface="+mj-lt"/>
              </a:rPr>
              <a:t> de abril de 2012</a:t>
            </a:r>
            <a:endParaRPr lang="es-CL" sz="2800" dirty="0">
              <a:solidFill>
                <a:schemeClr val="bg1"/>
              </a:solidFill>
              <a:latin typeface="+mj-lt"/>
            </a:endParaRPr>
          </a:p>
        </p:txBody>
      </p:sp>
      <p:sp>
        <p:nvSpPr>
          <p:cNvPr id="2" name="1 Título"/>
          <p:cNvSpPr>
            <a:spLocks noGrp="1"/>
          </p:cNvSpPr>
          <p:nvPr>
            <p:ph type="ctrTitle"/>
          </p:nvPr>
        </p:nvSpPr>
        <p:spPr>
          <a:xfrm>
            <a:off x="2051720" y="1772816"/>
            <a:ext cx="6177880" cy="1080121"/>
          </a:xfrm>
        </p:spPr>
        <p:txBody>
          <a:bodyPr>
            <a:normAutofit fontScale="90000"/>
          </a:bodyPr>
          <a:lstStyle/>
          <a:p>
            <a:pPr algn="ctr"/>
            <a:r>
              <a:rPr lang="es-CL" sz="4000" b="1" dirty="0" smtClean="0"/>
              <a:t>Tópicos de economía internacional</a:t>
            </a:r>
            <a:endParaRPr lang="es-CL" sz="4000" b="1"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CL"/>
          </a:p>
        </p:txBody>
      </p:sp>
      <p:graphicFrame>
        <p:nvGraphicFramePr>
          <p:cNvPr id="5" name="4 Objeto"/>
          <p:cNvGraphicFramePr>
            <a:graphicFrameLocks noChangeAspect="1"/>
          </p:cNvGraphicFramePr>
          <p:nvPr>
            <p:extLst>
              <p:ext uri="{D42A27DB-BD31-4B8C-83A1-F6EECF244321}">
                <p14:modId xmlns:p14="http://schemas.microsoft.com/office/powerpoint/2010/main" xmlns="" val="1325799433"/>
              </p:ext>
            </p:extLst>
          </p:nvPr>
        </p:nvGraphicFramePr>
        <p:xfrm>
          <a:off x="2555776" y="291920"/>
          <a:ext cx="5040560" cy="760815"/>
        </p:xfrm>
        <a:graphic>
          <a:graphicData uri="http://schemas.openxmlformats.org/presentationml/2006/ole">
            <p:oleObj spid="_x0000_s1064" r:id="rId3" imgW="6752381" imgH="1123810" progId="">
              <p:embed/>
            </p:oleObj>
          </a:graphicData>
        </a:graphic>
      </p:graphicFrame>
    </p:spTree>
    <p:extLst>
      <p:ext uri="{BB962C8B-B14F-4D97-AF65-F5344CB8AC3E}">
        <p14:creationId xmlns:p14="http://schemas.microsoft.com/office/powerpoint/2010/main" xmlns="" val="38769454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idx="4294967295"/>
          </p:nvPr>
        </p:nvSpPr>
        <p:spPr>
          <a:xfrm>
            <a:off x="1907704" y="188912"/>
            <a:ext cx="6984776" cy="1151856"/>
          </a:xfrm>
        </p:spPr>
        <p:txBody>
          <a:bodyPr anchorCtr="1">
            <a:noAutofit/>
          </a:bodyPr>
          <a:lstStyle/>
          <a:p>
            <a:pPr algn="l" eaLnBrk="1" hangingPunct="1"/>
            <a:r>
              <a:rPr lang="es-CL" sz="3600" b="1" dirty="0" smtClean="0">
                <a:solidFill>
                  <a:schemeClr val="accent2"/>
                </a:solidFill>
              </a:rPr>
              <a:t>Caída de costos gracias al cambio tecnológico</a:t>
            </a:r>
          </a:p>
        </p:txBody>
      </p:sp>
      <p:graphicFrame>
        <p:nvGraphicFramePr>
          <p:cNvPr id="93271" name="Group 87"/>
          <p:cNvGraphicFramePr>
            <a:graphicFrameLocks noGrp="1"/>
          </p:cNvGraphicFramePr>
          <p:nvPr>
            <p:extLst>
              <p:ext uri="{D42A27DB-BD31-4B8C-83A1-F6EECF244321}">
                <p14:modId xmlns:p14="http://schemas.microsoft.com/office/powerpoint/2010/main" xmlns="" val="908024042"/>
              </p:ext>
            </p:extLst>
          </p:nvPr>
        </p:nvGraphicFramePr>
        <p:xfrm>
          <a:off x="1619671" y="1740552"/>
          <a:ext cx="6768753" cy="4211994"/>
        </p:xfrm>
        <a:graphic>
          <a:graphicData uri="http://schemas.openxmlformats.org/drawingml/2006/table">
            <a:tbl>
              <a:tblPr/>
              <a:tblGrid>
                <a:gridCol w="2256251"/>
                <a:gridCol w="2256251"/>
                <a:gridCol w="2256251"/>
              </a:tblGrid>
              <a:tr h="70502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mj-lt"/>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chemeClr val="bg1"/>
                          </a:solidFill>
                          <a:effectLst/>
                          <a:latin typeface="+mj-lt"/>
                        </a:rPr>
                        <a:t>1930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chemeClr val="bg1"/>
                          </a:solidFill>
                          <a:effectLst/>
                          <a:latin typeface="+mj-lt"/>
                        </a:rPr>
                        <a:t>2000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r>
              <a:tr h="705023">
                <a:tc>
                  <a:txBody>
                    <a:bodyPr/>
                    <a:lstStyle/>
                    <a:p>
                      <a:pPr marL="0" marR="0" lvl="0" indent="0" algn="l" defTabSz="914400" rtl="0" eaLnBrk="0" fontAlgn="base" latinLnBrk="0" hangingPunct="0">
                        <a:lnSpc>
                          <a:spcPct val="100000"/>
                        </a:lnSpc>
                        <a:spcBef>
                          <a:spcPts val="600"/>
                        </a:spcBef>
                        <a:spcAft>
                          <a:spcPct val="0"/>
                        </a:spcAft>
                        <a:buClrTx/>
                        <a:buSzTx/>
                        <a:buFontTx/>
                        <a:buNone/>
                        <a:tabLst/>
                      </a:pPr>
                      <a:r>
                        <a:rPr kumimoji="0" lang="es-CL" sz="1800" b="0" i="0" u="none" strike="noStrike" cap="none" normalizeH="0" baseline="0" noProof="0" dirty="0" smtClean="0">
                          <a:ln>
                            <a:noFill/>
                          </a:ln>
                          <a:solidFill>
                            <a:schemeClr val="tx1"/>
                          </a:solidFill>
                          <a:effectLst/>
                          <a:latin typeface="+mj-lt"/>
                        </a:rPr>
                        <a:t>Ton. de transporte marítimo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mj-lt"/>
                        </a:rPr>
                        <a:t>US$ 100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mj-lt"/>
                        </a:rPr>
                        <a:t>US$ 30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96948">
                <a:tc>
                  <a:txBody>
                    <a:bodyPr/>
                    <a:lstStyle/>
                    <a:p>
                      <a:pPr marL="0" marR="0" lvl="0" indent="0" algn="l" defTabSz="914400" rtl="0" eaLnBrk="0" fontAlgn="base" latinLnBrk="0" hangingPunct="0">
                        <a:lnSpc>
                          <a:spcPct val="100000"/>
                        </a:lnSpc>
                        <a:spcBef>
                          <a:spcPts val="600"/>
                        </a:spcBef>
                        <a:spcAft>
                          <a:spcPct val="0"/>
                        </a:spcAft>
                        <a:buClrTx/>
                        <a:buSzTx/>
                        <a:buFontTx/>
                        <a:buNone/>
                        <a:tabLst/>
                      </a:pPr>
                      <a:r>
                        <a:rPr kumimoji="0" lang="es-CL" sz="1800" b="0" i="0" u="none" strike="noStrike" cap="none" normalizeH="0" baseline="0" noProof="0" dirty="0" smtClean="0">
                          <a:ln>
                            <a:noFill/>
                          </a:ln>
                          <a:solidFill>
                            <a:schemeClr val="tx1"/>
                          </a:solidFill>
                          <a:effectLst/>
                          <a:latin typeface="+mj-lt"/>
                        </a:rPr>
                        <a:t>Ingreso por pasajero aéreo por milla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mj-lt"/>
                        </a:rPr>
                        <a:t>US$ 100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mj-lt"/>
                        </a:rPr>
                        <a:t>US$ 10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04149">
                <a:tc>
                  <a:txBody>
                    <a:bodyPr/>
                    <a:lstStyle/>
                    <a:p>
                      <a:pPr marL="0" marR="0" lvl="0" indent="0" algn="l" defTabSz="914400" rtl="0" eaLnBrk="0" fontAlgn="base" latinLnBrk="0" hangingPunct="0">
                        <a:lnSpc>
                          <a:spcPct val="100000"/>
                        </a:lnSpc>
                        <a:spcBef>
                          <a:spcPts val="600"/>
                        </a:spcBef>
                        <a:spcAft>
                          <a:spcPct val="0"/>
                        </a:spcAft>
                        <a:buClrTx/>
                        <a:buSzTx/>
                        <a:buFontTx/>
                        <a:buNone/>
                        <a:tabLst/>
                      </a:pPr>
                      <a:r>
                        <a:rPr kumimoji="0" lang="es-CL" sz="1800" b="0" i="0" u="none" strike="noStrike" cap="none" normalizeH="0" baseline="0" noProof="0" dirty="0" smtClean="0">
                          <a:ln>
                            <a:noFill/>
                          </a:ln>
                          <a:solidFill>
                            <a:schemeClr val="tx1"/>
                          </a:solidFill>
                          <a:effectLst/>
                          <a:latin typeface="+mj-lt"/>
                        </a:rPr>
                        <a:t>Llamada 3 minutos</a:t>
                      </a:r>
                    </a:p>
                    <a:p>
                      <a:pPr marL="0" marR="0" lvl="0" indent="0" algn="l" defTabSz="914400" rtl="0" eaLnBrk="0" fontAlgn="base" latinLnBrk="0" hangingPunct="0">
                        <a:lnSpc>
                          <a:spcPct val="100000"/>
                        </a:lnSpc>
                        <a:spcBef>
                          <a:spcPts val="600"/>
                        </a:spcBef>
                        <a:spcAft>
                          <a:spcPct val="0"/>
                        </a:spcAft>
                        <a:buClrTx/>
                        <a:buSzTx/>
                        <a:buFontTx/>
                        <a:buNone/>
                        <a:tabLst/>
                      </a:pPr>
                      <a:r>
                        <a:rPr kumimoji="0" lang="es-CL" sz="1800" b="0" i="0" u="none" strike="noStrike" cap="none" normalizeH="0" baseline="0" noProof="0" dirty="0" smtClean="0">
                          <a:ln>
                            <a:noFill/>
                          </a:ln>
                          <a:solidFill>
                            <a:schemeClr val="tx1"/>
                          </a:solidFill>
                          <a:effectLst/>
                          <a:latin typeface="+mj-lt"/>
                        </a:rPr>
                        <a:t>NY-Londres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mj-lt"/>
                        </a:rPr>
                        <a:t>US$ 300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mj-lt"/>
                        </a:rPr>
                        <a:t>&lt; US$ 1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68587">
                <a:tc>
                  <a:txBody>
                    <a:bodyPr/>
                    <a:lstStyle/>
                    <a:p>
                      <a:pPr marL="0" marR="0" lvl="0" indent="0" algn="l" defTabSz="914400" rtl="0" eaLnBrk="0" fontAlgn="base" latinLnBrk="0" hangingPunct="0">
                        <a:lnSpc>
                          <a:spcPct val="100000"/>
                        </a:lnSpc>
                        <a:spcBef>
                          <a:spcPts val="600"/>
                        </a:spcBef>
                        <a:spcAft>
                          <a:spcPct val="0"/>
                        </a:spcAft>
                        <a:buClrTx/>
                        <a:buSzTx/>
                        <a:buFontTx/>
                        <a:buNone/>
                        <a:tabLst/>
                      </a:pPr>
                      <a:r>
                        <a:rPr kumimoji="0" lang="es-CL" sz="1800" b="0" i="0" u="none" strike="noStrike" cap="none" normalizeH="0" baseline="0" noProof="0" dirty="0" smtClean="0">
                          <a:ln>
                            <a:noFill/>
                          </a:ln>
                          <a:solidFill>
                            <a:schemeClr val="tx1"/>
                          </a:solidFill>
                          <a:effectLst/>
                          <a:latin typeface="+mj-lt"/>
                        </a:rPr>
                        <a:t>Segundo de procesamiento de  información en computador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mj-lt"/>
                        </a:rPr>
                        <a:t>US$ 100 (1975)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mj-lt"/>
                        </a:rPr>
                        <a:t>US$ 0.001 (2005)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 name="1 Rectángulo"/>
          <p:cNvSpPr/>
          <p:nvPr/>
        </p:nvSpPr>
        <p:spPr>
          <a:xfrm>
            <a:off x="899592" y="6093296"/>
            <a:ext cx="7920880" cy="5760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2400" b="1" dirty="0" smtClean="0">
                <a:latin typeface="+mj-lt"/>
              </a:rPr>
              <a:t>Resultado: Compresión del tiempo y del espacio</a:t>
            </a:r>
            <a:endParaRPr lang="es-CL" sz="2400" b="1" dirty="0">
              <a:latin typeface="+mj-lt"/>
            </a:endParaRPr>
          </a:p>
        </p:txBody>
      </p:sp>
      <p:sp>
        <p:nvSpPr>
          <p:cNvPr id="6" name="Line 11"/>
          <p:cNvSpPr>
            <a:spLocks noChangeShapeType="1"/>
          </p:cNvSpPr>
          <p:nvPr/>
        </p:nvSpPr>
        <p:spPr bwMode="auto">
          <a:xfrm>
            <a:off x="1219200" y="1412776"/>
            <a:ext cx="7239000" cy="0"/>
          </a:xfrm>
          <a:prstGeom prst="line">
            <a:avLst/>
          </a:prstGeom>
          <a:noFill/>
          <a:ln w="57150">
            <a:solidFill>
              <a:srgbClr val="AFBD20"/>
            </a:solidFill>
            <a:round/>
            <a:headEnd/>
            <a:tailEnd/>
          </a:ln>
          <a:extLst>
            <a:ext uri="{909E8E84-426E-40DD-AFC4-6F175D3DCCD1}">
              <a14:hiddenFill xmlns:a14="http://schemas.microsoft.com/office/drawing/2010/main" xmlns="">
                <a:noFill/>
              </a14:hiddenFill>
            </a:ext>
          </a:extLst>
        </p:spPr>
        <p:txBody>
          <a:bodyPr/>
          <a:lstStyle/>
          <a:p>
            <a:endParaRPr lang="es-CL"/>
          </a:p>
        </p:txBody>
      </p:sp>
    </p:spTree>
    <p:extLst>
      <p:ext uri="{BB962C8B-B14F-4D97-AF65-F5344CB8AC3E}">
        <p14:creationId xmlns:p14="http://schemas.microsoft.com/office/powerpoint/2010/main" xmlns="" val="1430706832"/>
      </p:ext>
    </p:extLst>
  </p:cSld>
  <p:clrMapOvr>
    <a:masterClrMapping/>
  </p:clrMapOvr>
  <mc:AlternateContent xmlns:mc="http://schemas.openxmlformats.org/markup-compatibility/2006">
    <mc:Choice xmlns:p14="http://schemas.microsoft.com/office/powerpoint/2010/main" xmlns=""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6"/>
          <p:cNvSpPr>
            <a:spLocks noGrp="1" noChangeArrowheads="1"/>
          </p:cNvSpPr>
          <p:nvPr>
            <p:ph type="sldNum" sz="quarter" idx="12"/>
          </p:nvPr>
        </p:nvSpPr>
        <p:spPr>
          <a:ln/>
        </p:spPr>
        <p:txBody>
          <a:bodyPr/>
          <a:lstStyle/>
          <a:p>
            <a:pPr>
              <a:defRPr/>
            </a:pPr>
            <a:fld id="{4FCE0DE2-DFBF-463C-949D-60031857A5A4}" type="slidenum">
              <a:rPr lang="es-ES"/>
              <a:pPr>
                <a:defRPr/>
              </a:pPr>
              <a:t>11</a:t>
            </a:fld>
            <a:endParaRPr lang="es-ES"/>
          </a:p>
        </p:txBody>
      </p:sp>
      <p:sp>
        <p:nvSpPr>
          <p:cNvPr id="31746" name="Rectangle 2"/>
          <p:cNvSpPr>
            <a:spLocks noGrp="1" noChangeArrowheads="1"/>
          </p:cNvSpPr>
          <p:nvPr>
            <p:ph type="title" idx="4294967295"/>
          </p:nvPr>
        </p:nvSpPr>
        <p:spPr>
          <a:xfrm>
            <a:off x="1835696" y="188640"/>
            <a:ext cx="6840760" cy="1368152"/>
          </a:xfrm>
        </p:spPr>
        <p:txBody>
          <a:bodyPr anchorCtr="1">
            <a:noAutofit/>
          </a:bodyPr>
          <a:lstStyle/>
          <a:p>
            <a:pPr algn="l" eaLnBrk="1" hangingPunct="1"/>
            <a:r>
              <a:rPr lang="es-CL" sz="3600" b="1" dirty="0" smtClean="0">
                <a:solidFill>
                  <a:schemeClr val="accent2"/>
                </a:solidFill>
              </a:rPr>
              <a:t>Caída de aranceles y mayor apertura</a:t>
            </a:r>
          </a:p>
        </p:txBody>
      </p:sp>
      <p:graphicFrame>
        <p:nvGraphicFramePr>
          <p:cNvPr id="95279" name="Group 47"/>
          <p:cNvGraphicFramePr>
            <a:graphicFrameLocks noGrp="1"/>
          </p:cNvGraphicFramePr>
          <p:nvPr>
            <p:extLst>
              <p:ext uri="{D42A27DB-BD31-4B8C-83A1-F6EECF244321}">
                <p14:modId xmlns:p14="http://schemas.microsoft.com/office/powerpoint/2010/main" xmlns="" val="3452795828"/>
              </p:ext>
            </p:extLst>
          </p:nvPr>
        </p:nvGraphicFramePr>
        <p:xfrm>
          <a:off x="827585" y="2132856"/>
          <a:ext cx="6984354" cy="3017520"/>
        </p:xfrm>
        <a:graphic>
          <a:graphicData uri="http://schemas.openxmlformats.org/drawingml/2006/table">
            <a:tbl>
              <a:tblPr/>
              <a:tblGrid>
                <a:gridCol w="2592287"/>
                <a:gridCol w="2062769"/>
                <a:gridCol w="2329298"/>
              </a:tblGrid>
              <a:tr h="40481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mj-lt"/>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chemeClr val="bg1"/>
                          </a:solidFill>
                          <a:effectLst/>
                          <a:latin typeface="+mj-lt"/>
                        </a:rPr>
                        <a:t>1980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chemeClr val="bg1"/>
                          </a:solidFill>
                          <a:effectLst/>
                          <a:latin typeface="+mj-lt"/>
                        </a:rPr>
                        <a:t>2000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r>
              <a:tr h="40481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CL" sz="1800" b="0" i="0" u="none" strike="noStrike" cap="none" normalizeH="0" baseline="0" noProof="0" dirty="0" smtClean="0">
                          <a:ln>
                            <a:noFill/>
                          </a:ln>
                          <a:solidFill>
                            <a:schemeClr val="tx1"/>
                          </a:solidFill>
                          <a:effectLst/>
                          <a:latin typeface="+mj-lt"/>
                        </a:rPr>
                        <a:t>Arancel medio países en desarrollo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mj-lt"/>
                        </a:rPr>
                        <a:t>30%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mj-lt"/>
                        </a:rPr>
                        <a:t>12%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64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CL" sz="1800" b="0" i="0" u="none" strike="noStrike" cap="none" normalizeH="0" baseline="0" noProof="0" dirty="0" smtClean="0">
                          <a:ln>
                            <a:noFill/>
                          </a:ln>
                          <a:solidFill>
                            <a:schemeClr val="tx1"/>
                          </a:solidFill>
                          <a:effectLst/>
                          <a:latin typeface="+mj-lt"/>
                        </a:rPr>
                        <a:t>Arancel medio países desarrollados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mj-lt"/>
                        </a:rPr>
                        <a:t>10%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mj-lt"/>
                        </a:rPr>
                        <a:t>4%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32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CL" sz="1800" b="0" i="0" u="none" strike="noStrike" cap="none" normalizeH="0" baseline="0" noProof="0" dirty="0" smtClean="0">
                          <a:ln>
                            <a:noFill/>
                          </a:ln>
                          <a:solidFill>
                            <a:schemeClr val="tx1"/>
                          </a:solidFill>
                          <a:effectLst/>
                          <a:latin typeface="+mj-lt"/>
                        </a:rPr>
                        <a:t>Comercio/PIB</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mj-lt"/>
                        </a:rPr>
                        <a:t>20% (1970)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mj-lt"/>
                        </a:rPr>
                        <a:t>55%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097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CL" sz="2000" b="0" i="0" u="none" strike="noStrike" cap="none" normalizeH="0" baseline="0" noProof="0" dirty="0" smtClean="0">
                          <a:ln>
                            <a:noFill/>
                          </a:ln>
                          <a:solidFill>
                            <a:schemeClr val="tx1"/>
                          </a:solidFill>
                          <a:effectLst/>
                          <a:latin typeface="+mj-lt"/>
                        </a:rPr>
                        <a:t>Acuerdos de libre comercio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mj-lt"/>
                        </a:rPr>
                        <a:t>15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mj-lt"/>
                        </a:rPr>
                        <a:t>450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95277" name="Rectangle 45"/>
          <p:cNvSpPr>
            <a:spLocks noChangeArrowheads="1"/>
          </p:cNvSpPr>
          <p:nvPr/>
        </p:nvSpPr>
        <p:spPr bwMode="auto">
          <a:xfrm>
            <a:off x="1259632" y="5445124"/>
            <a:ext cx="6408712" cy="864195"/>
          </a:xfrm>
          <a:prstGeom prst="rect">
            <a:avLst/>
          </a:prstGeom>
          <a:solidFill>
            <a:schemeClr val="accent1"/>
          </a:solidFill>
          <a:ln w="9525">
            <a:no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r>
              <a:rPr lang="es-CL" sz="2000" b="1" dirty="0" smtClean="0">
                <a:solidFill>
                  <a:schemeClr val="bg1"/>
                </a:solidFill>
                <a:latin typeface="+mj-lt"/>
              </a:rPr>
              <a:t>Desde 1950, el volumen de comercio creció 16 veces</a:t>
            </a:r>
          </a:p>
          <a:p>
            <a:pPr algn="ctr"/>
            <a:r>
              <a:rPr lang="es-CL" sz="2000" b="1" dirty="0" smtClean="0">
                <a:solidFill>
                  <a:schemeClr val="bg1"/>
                </a:solidFill>
                <a:latin typeface="+mj-lt"/>
              </a:rPr>
              <a:t>El producto mundial lo hizo sólo en 5 veces</a:t>
            </a:r>
            <a:endParaRPr lang="es-CL" sz="2000" b="1" dirty="0">
              <a:solidFill>
                <a:schemeClr val="bg1"/>
              </a:solidFill>
              <a:latin typeface="+mj-lt"/>
            </a:endParaRPr>
          </a:p>
        </p:txBody>
      </p:sp>
      <p:sp>
        <p:nvSpPr>
          <p:cNvPr id="6" name="Line 11"/>
          <p:cNvSpPr>
            <a:spLocks noChangeShapeType="1"/>
          </p:cNvSpPr>
          <p:nvPr/>
        </p:nvSpPr>
        <p:spPr bwMode="auto">
          <a:xfrm>
            <a:off x="1219200" y="1844824"/>
            <a:ext cx="7239000" cy="0"/>
          </a:xfrm>
          <a:prstGeom prst="line">
            <a:avLst/>
          </a:prstGeom>
          <a:noFill/>
          <a:ln w="57150">
            <a:solidFill>
              <a:srgbClr val="AFBD20"/>
            </a:solidFill>
            <a:round/>
            <a:headEnd/>
            <a:tailEnd/>
          </a:ln>
          <a:extLst>
            <a:ext uri="{909E8E84-426E-40DD-AFC4-6F175D3DCCD1}">
              <a14:hiddenFill xmlns:a14="http://schemas.microsoft.com/office/drawing/2010/main" xmlns="">
                <a:noFill/>
              </a14:hiddenFill>
            </a:ext>
          </a:extLst>
        </p:spPr>
        <p:txBody>
          <a:bodyPr/>
          <a:lstStyle/>
          <a:p>
            <a:endParaRPr lang="es-CL"/>
          </a:p>
        </p:txBody>
      </p:sp>
    </p:spTree>
    <p:extLst>
      <p:ext uri="{BB962C8B-B14F-4D97-AF65-F5344CB8AC3E}">
        <p14:creationId xmlns:p14="http://schemas.microsoft.com/office/powerpoint/2010/main" xmlns="" val="321258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527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27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07704" y="228600"/>
            <a:ext cx="6779096" cy="1143000"/>
          </a:xfrm>
        </p:spPr>
        <p:txBody>
          <a:bodyPr>
            <a:normAutofit fontScale="90000"/>
          </a:bodyPr>
          <a:lstStyle/>
          <a:p>
            <a:r>
              <a:rPr lang="es-CL" b="1" dirty="0" smtClean="0">
                <a:solidFill>
                  <a:schemeClr val="bg1"/>
                </a:solidFill>
              </a:rPr>
              <a:t>La política también ha influido…</a:t>
            </a:r>
            <a:endParaRPr lang="es-CL" b="1" dirty="0">
              <a:solidFill>
                <a:schemeClr val="bg1"/>
              </a:solidFill>
            </a:endParaRPr>
          </a:p>
        </p:txBody>
      </p:sp>
      <p:sp>
        <p:nvSpPr>
          <p:cNvPr id="3" name="2 Marcador de contenido"/>
          <p:cNvSpPr>
            <a:spLocks noGrp="1"/>
          </p:cNvSpPr>
          <p:nvPr>
            <p:ph idx="1"/>
          </p:nvPr>
        </p:nvSpPr>
        <p:spPr>
          <a:xfrm>
            <a:off x="1763688" y="1844824"/>
            <a:ext cx="7272808" cy="4752528"/>
          </a:xfrm>
        </p:spPr>
        <p:txBody>
          <a:bodyPr>
            <a:normAutofit fontScale="85000" lnSpcReduction="20000"/>
          </a:bodyPr>
          <a:lstStyle/>
          <a:p>
            <a:r>
              <a:rPr lang="es-CL" dirty="0" smtClean="0"/>
              <a:t>Liberalización gradual del comercio en el GATT desde fines 1940s en el marco de la alianza occidental</a:t>
            </a:r>
          </a:p>
          <a:p>
            <a:r>
              <a:rPr lang="es-CL" dirty="0"/>
              <a:t>Creciente integración </a:t>
            </a:r>
            <a:r>
              <a:rPr lang="es-CL" dirty="0" smtClean="0"/>
              <a:t>económica de </a:t>
            </a:r>
            <a:r>
              <a:rPr lang="es-CL" dirty="0"/>
              <a:t>Europa Occidental mediante la UE (desde los 50) y con Europa Oriental desde los 90 </a:t>
            </a:r>
          </a:p>
          <a:p>
            <a:r>
              <a:rPr lang="es-CL" dirty="0" smtClean="0"/>
              <a:t>Se termina la división Este-Oeste (circa 1990)</a:t>
            </a:r>
          </a:p>
          <a:p>
            <a:r>
              <a:rPr lang="es-CL" dirty="0" smtClean="0"/>
              <a:t>Los 2 países más poblados del mundo se abren a la economía mundial:</a:t>
            </a:r>
          </a:p>
          <a:p>
            <a:pPr lvl="1"/>
            <a:r>
              <a:rPr lang="es-CL" dirty="0" smtClean="0"/>
              <a:t>China (desde fines de los 70)</a:t>
            </a:r>
          </a:p>
          <a:p>
            <a:pPr lvl="1"/>
            <a:r>
              <a:rPr lang="es-CL" dirty="0" smtClean="0"/>
              <a:t>India (desde 1991)</a:t>
            </a:r>
          </a:p>
          <a:p>
            <a:r>
              <a:rPr lang="es-CL" dirty="0" smtClean="0"/>
              <a:t>En A. Latina la crisis de la deuda en los 80 lleva al abandono de la sustitución de importaciones y a la apertura comercial y financiera</a:t>
            </a:r>
          </a:p>
          <a:p>
            <a:r>
              <a:rPr lang="es-CL" dirty="0" smtClean="0"/>
              <a:t>Globalización financiera y caída de barreras a movimientos de capital en todo el mundo desde los 80 (Reagan-</a:t>
            </a:r>
            <a:r>
              <a:rPr lang="es-CL" dirty="0" err="1" smtClean="0"/>
              <a:t>Thatcher</a:t>
            </a:r>
            <a:r>
              <a:rPr lang="es-CL" dirty="0" smtClean="0"/>
              <a:t>)</a:t>
            </a:r>
          </a:p>
          <a:p>
            <a:endParaRPr lang="es-CL" dirty="0" smtClean="0"/>
          </a:p>
          <a:p>
            <a:endParaRPr lang="es-CL" dirty="0"/>
          </a:p>
        </p:txBody>
      </p:sp>
    </p:spTree>
    <p:extLst>
      <p:ext uri="{BB962C8B-B14F-4D97-AF65-F5344CB8AC3E}">
        <p14:creationId xmlns:p14="http://schemas.microsoft.com/office/powerpoint/2010/main" xmlns="" val="23933738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3688" y="228600"/>
            <a:ext cx="7200800" cy="1143000"/>
          </a:xfrm>
        </p:spPr>
        <p:txBody>
          <a:bodyPr>
            <a:noAutofit/>
          </a:bodyPr>
          <a:lstStyle/>
          <a:p>
            <a:pPr algn="l"/>
            <a:r>
              <a:rPr lang="es-ES" sz="3200" b="1" dirty="0" smtClean="0">
                <a:solidFill>
                  <a:schemeClr val="bg1"/>
                </a:solidFill>
                <a:effectLst>
                  <a:outerShdw blurRad="38100" dist="38100" dir="2700000" algn="tl">
                    <a:srgbClr val="000000">
                      <a:alpha val="43137"/>
                    </a:srgbClr>
                  </a:outerShdw>
                </a:effectLst>
              </a:rPr>
              <a:t>LA GLOBALIZACIÓN FINANCIERA HA SIDO </a:t>
            </a:r>
            <a:r>
              <a:rPr lang="es-ES" sz="3600" b="1" dirty="0" smtClean="0">
                <a:solidFill>
                  <a:schemeClr val="bg1"/>
                </a:solidFill>
                <a:effectLst>
                  <a:outerShdw blurRad="38100" dist="38100" dir="2700000" algn="tl">
                    <a:srgbClr val="000000">
                      <a:alpha val="43137"/>
                    </a:srgbClr>
                  </a:outerShdw>
                </a:effectLst>
              </a:rPr>
              <a:t>especialmente marcada</a:t>
            </a:r>
            <a:endParaRPr lang="es-ES" sz="3200" b="1" dirty="0">
              <a:solidFill>
                <a:schemeClr val="bg1"/>
              </a:solidFill>
              <a:effectLst>
                <a:outerShdw blurRad="38100" dist="38100" dir="2700000" algn="tl">
                  <a:srgbClr val="000000">
                    <a:alpha val="43137"/>
                  </a:srgbClr>
                </a:outerShdw>
              </a:effectLst>
            </a:endParaRPr>
          </a:p>
        </p:txBody>
      </p:sp>
      <p:graphicFrame>
        <p:nvGraphicFramePr>
          <p:cNvPr id="4" name="Content Placeholder 3"/>
          <p:cNvGraphicFramePr>
            <a:graphicFrameLocks noGrp="1"/>
          </p:cNvGraphicFramePr>
          <p:nvPr>
            <p:ph idx="1"/>
          </p:nvPr>
        </p:nvGraphicFramePr>
        <p:xfrm>
          <a:off x="1907704" y="3068960"/>
          <a:ext cx="7056787" cy="2808312"/>
        </p:xfrm>
        <a:graphic>
          <a:graphicData uri="http://schemas.openxmlformats.org/drawingml/2006/table">
            <a:tbl>
              <a:tblPr firstRow="1" bandRow="1">
                <a:tableStyleId>{5C22544A-7EE6-4342-B048-85BDC9FD1C3A}</a:tableStyleId>
              </a:tblPr>
              <a:tblGrid>
                <a:gridCol w="1656184"/>
                <a:gridCol w="1166532"/>
                <a:gridCol w="1411357"/>
                <a:gridCol w="1411357"/>
                <a:gridCol w="1411357"/>
              </a:tblGrid>
              <a:tr h="510603">
                <a:tc>
                  <a:txBody>
                    <a:bodyPr/>
                    <a:lstStyle/>
                    <a:p>
                      <a:endParaRPr lang="es-ES" dirty="0">
                        <a:latin typeface="+mj-lt"/>
                      </a:endParaRPr>
                    </a:p>
                  </a:txBody>
                  <a:tcPr/>
                </a:tc>
                <a:tc gridSpan="2">
                  <a:txBody>
                    <a:bodyPr/>
                    <a:lstStyle/>
                    <a:p>
                      <a:pPr algn="ctr"/>
                      <a:r>
                        <a:rPr lang="es-ES" dirty="0" smtClean="0">
                          <a:latin typeface="+mj-lt"/>
                        </a:rPr>
                        <a:t>Países desarrollados</a:t>
                      </a:r>
                      <a:endParaRPr lang="es-ES" dirty="0">
                        <a:latin typeface="+mj-lt"/>
                      </a:endParaRPr>
                    </a:p>
                  </a:txBody>
                  <a:tcPr/>
                </a:tc>
                <a:tc hMerge="1">
                  <a:txBody>
                    <a:bodyPr/>
                    <a:lstStyle/>
                    <a:p>
                      <a:endParaRPr lang="es-ES" dirty="0"/>
                    </a:p>
                  </a:txBody>
                  <a:tcPr/>
                </a:tc>
                <a:tc gridSpan="2">
                  <a:txBody>
                    <a:bodyPr/>
                    <a:lstStyle/>
                    <a:p>
                      <a:pPr algn="ctr"/>
                      <a:r>
                        <a:rPr lang="es-ES" dirty="0" smtClean="0">
                          <a:latin typeface="+mj-lt"/>
                        </a:rPr>
                        <a:t>Países en desarrollo</a:t>
                      </a:r>
                      <a:endParaRPr lang="es-ES" dirty="0">
                        <a:latin typeface="+mj-lt"/>
                      </a:endParaRPr>
                    </a:p>
                  </a:txBody>
                  <a:tcPr/>
                </a:tc>
                <a:tc hMerge="1">
                  <a:txBody>
                    <a:bodyPr/>
                    <a:lstStyle/>
                    <a:p>
                      <a:endParaRPr lang="es-ES" dirty="0"/>
                    </a:p>
                  </a:txBody>
                  <a:tcPr/>
                </a:tc>
              </a:tr>
              <a:tr h="510603">
                <a:tc>
                  <a:txBody>
                    <a:bodyPr/>
                    <a:lstStyle/>
                    <a:p>
                      <a:endParaRPr lang="es-ES" dirty="0">
                        <a:latin typeface="+mj-lt"/>
                      </a:endParaRPr>
                    </a:p>
                  </a:txBody>
                  <a:tcPr/>
                </a:tc>
                <a:tc>
                  <a:txBody>
                    <a:bodyPr/>
                    <a:lstStyle/>
                    <a:p>
                      <a:pPr algn="ctr"/>
                      <a:r>
                        <a:rPr lang="es-ES" b="1" dirty="0" smtClean="0">
                          <a:latin typeface="+mj-lt"/>
                        </a:rPr>
                        <a:t>1970</a:t>
                      </a:r>
                      <a:endParaRPr lang="es-ES" b="1" dirty="0">
                        <a:latin typeface="+mj-lt"/>
                      </a:endParaRPr>
                    </a:p>
                  </a:txBody>
                  <a:tcPr/>
                </a:tc>
                <a:tc>
                  <a:txBody>
                    <a:bodyPr/>
                    <a:lstStyle/>
                    <a:p>
                      <a:pPr algn="ctr"/>
                      <a:r>
                        <a:rPr lang="es-ES" b="1" dirty="0" smtClean="0">
                          <a:latin typeface="+mj-lt"/>
                        </a:rPr>
                        <a:t>2005</a:t>
                      </a:r>
                      <a:endParaRPr lang="es-ES" b="1" dirty="0">
                        <a:latin typeface="+mj-lt"/>
                      </a:endParaRPr>
                    </a:p>
                  </a:txBody>
                  <a:tcPr/>
                </a:tc>
                <a:tc>
                  <a:txBody>
                    <a:bodyPr/>
                    <a:lstStyle/>
                    <a:p>
                      <a:pPr algn="ctr"/>
                      <a:r>
                        <a:rPr lang="es-ES" b="1" dirty="0" smtClean="0">
                          <a:latin typeface="+mj-lt"/>
                        </a:rPr>
                        <a:t>1970</a:t>
                      </a:r>
                      <a:endParaRPr lang="es-ES" b="1" dirty="0">
                        <a:latin typeface="+mj-lt"/>
                      </a:endParaRPr>
                    </a:p>
                  </a:txBody>
                  <a:tcPr/>
                </a:tc>
                <a:tc>
                  <a:txBody>
                    <a:bodyPr/>
                    <a:lstStyle/>
                    <a:p>
                      <a:pPr algn="ctr"/>
                      <a:r>
                        <a:rPr lang="es-ES" b="1" dirty="0" smtClean="0">
                          <a:latin typeface="+mj-lt"/>
                        </a:rPr>
                        <a:t>2005</a:t>
                      </a:r>
                      <a:endParaRPr lang="es-ES" b="1" dirty="0">
                        <a:latin typeface="+mj-lt"/>
                      </a:endParaRPr>
                    </a:p>
                  </a:txBody>
                  <a:tcPr/>
                </a:tc>
              </a:tr>
              <a:tr h="893553">
                <a:tc>
                  <a:txBody>
                    <a:bodyPr/>
                    <a:lstStyle/>
                    <a:p>
                      <a:r>
                        <a:rPr lang="es-ES" dirty="0" smtClean="0">
                          <a:latin typeface="+mj-lt"/>
                        </a:rPr>
                        <a:t>Activos en el extranjero</a:t>
                      </a:r>
                      <a:endParaRPr lang="es-ES" dirty="0">
                        <a:latin typeface="+mj-lt"/>
                      </a:endParaRPr>
                    </a:p>
                  </a:txBody>
                  <a:tcPr/>
                </a:tc>
                <a:tc>
                  <a:txBody>
                    <a:bodyPr/>
                    <a:lstStyle/>
                    <a:p>
                      <a:pPr algn="ctr"/>
                      <a:r>
                        <a:rPr lang="es-ES" dirty="0" smtClean="0">
                          <a:latin typeface="+mj-lt"/>
                        </a:rPr>
                        <a:t>25</a:t>
                      </a:r>
                      <a:endParaRPr lang="es-ES" dirty="0">
                        <a:latin typeface="+mj-lt"/>
                      </a:endParaRPr>
                    </a:p>
                  </a:txBody>
                  <a:tcPr/>
                </a:tc>
                <a:tc>
                  <a:txBody>
                    <a:bodyPr/>
                    <a:lstStyle/>
                    <a:p>
                      <a:pPr algn="ctr"/>
                      <a:r>
                        <a:rPr lang="es-ES" dirty="0" smtClean="0">
                          <a:latin typeface="+mj-lt"/>
                        </a:rPr>
                        <a:t>210</a:t>
                      </a:r>
                      <a:endParaRPr lang="es-ES" dirty="0">
                        <a:latin typeface="+mj-lt"/>
                      </a:endParaRPr>
                    </a:p>
                  </a:txBody>
                  <a:tcPr/>
                </a:tc>
                <a:tc>
                  <a:txBody>
                    <a:bodyPr/>
                    <a:lstStyle/>
                    <a:p>
                      <a:pPr algn="ctr"/>
                      <a:r>
                        <a:rPr lang="es-ES" dirty="0" smtClean="0">
                          <a:latin typeface="+mj-lt"/>
                        </a:rPr>
                        <a:t>9</a:t>
                      </a:r>
                      <a:endParaRPr lang="es-ES" dirty="0">
                        <a:latin typeface="+mj-lt"/>
                      </a:endParaRPr>
                    </a:p>
                  </a:txBody>
                  <a:tcPr/>
                </a:tc>
                <a:tc>
                  <a:txBody>
                    <a:bodyPr/>
                    <a:lstStyle/>
                    <a:p>
                      <a:pPr algn="ctr"/>
                      <a:r>
                        <a:rPr lang="es-ES" dirty="0" smtClean="0">
                          <a:latin typeface="+mj-lt"/>
                        </a:rPr>
                        <a:t>72</a:t>
                      </a:r>
                      <a:endParaRPr lang="es-ES" dirty="0">
                        <a:latin typeface="+mj-lt"/>
                      </a:endParaRPr>
                    </a:p>
                  </a:txBody>
                  <a:tcPr/>
                </a:tc>
              </a:tr>
              <a:tr h="893553">
                <a:tc>
                  <a:txBody>
                    <a:bodyPr/>
                    <a:lstStyle/>
                    <a:p>
                      <a:r>
                        <a:rPr lang="es-ES" dirty="0" smtClean="0">
                          <a:latin typeface="+mj-lt"/>
                        </a:rPr>
                        <a:t>Pasivos con el extranjero</a:t>
                      </a:r>
                      <a:endParaRPr lang="es-ES" dirty="0">
                        <a:latin typeface="+mj-lt"/>
                      </a:endParaRPr>
                    </a:p>
                  </a:txBody>
                  <a:tcPr/>
                </a:tc>
                <a:tc>
                  <a:txBody>
                    <a:bodyPr/>
                    <a:lstStyle/>
                    <a:p>
                      <a:pPr algn="ctr"/>
                      <a:r>
                        <a:rPr lang="es-ES" dirty="0" smtClean="0">
                          <a:latin typeface="+mj-lt"/>
                        </a:rPr>
                        <a:t>28</a:t>
                      </a:r>
                      <a:endParaRPr lang="es-ES" dirty="0">
                        <a:latin typeface="+mj-lt"/>
                      </a:endParaRPr>
                    </a:p>
                  </a:txBody>
                  <a:tcPr/>
                </a:tc>
                <a:tc>
                  <a:txBody>
                    <a:bodyPr/>
                    <a:lstStyle/>
                    <a:p>
                      <a:pPr algn="ctr"/>
                      <a:r>
                        <a:rPr lang="es-ES" dirty="0" smtClean="0">
                          <a:latin typeface="+mj-lt"/>
                        </a:rPr>
                        <a:t>225</a:t>
                      </a:r>
                      <a:endParaRPr lang="es-ES" dirty="0">
                        <a:latin typeface="+mj-lt"/>
                      </a:endParaRPr>
                    </a:p>
                  </a:txBody>
                  <a:tcPr/>
                </a:tc>
                <a:tc>
                  <a:txBody>
                    <a:bodyPr/>
                    <a:lstStyle/>
                    <a:p>
                      <a:pPr algn="ctr"/>
                      <a:r>
                        <a:rPr lang="es-ES" dirty="0" smtClean="0">
                          <a:latin typeface="+mj-lt"/>
                        </a:rPr>
                        <a:t>27</a:t>
                      </a:r>
                      <a:endParaRPr lang="es-ES" dirty="0">
                        <a:latin typeface="+mj-lt"/>
                      </a:endParaRPr>
                    </a:p>
                  </a:txBody>
                  <a:tcPr/>
                </a:tc>
                <a:tc>
                  <a:txBody>
                    <a:bodyPr/>
                    <a:lstStyle/>
                    <a:p>
                      <a:pPr algn="ctr"/>
                      <a:r>
                        <a:rPr lang="es-ES" dirty="0" smtClean="0">
                          <a:latin typeface="+mj-lt"/>
                        </a:rPr>
                        <a:t>95</a:t>
                      </a:r>
                      <a:endParaRPr lang="es-ES" dirty="0">
                        <a:latin typeface="+mj-lt"/>
                      </a:endParaRPr>
                    </a:p>
                  </a:txBody>
                  <a:tcPr/>
                </a:tc>
              </a:tr>
            </a:tbl>
          </a:graphicData>
        </a:graphic>
      </p:graphicFrame>
      <p:sp>
        <p:nvSpPr>
          <p:cNvPr id="5" name="TextBox 4"/>
          <p:cNvSpPr txBox="1"/>
          <p:nvPr/>
        </p:nvSpPr>
        <p:spPr>
          <a:xfrm>
            <a:off x="1979712" y="5949280"/>
            <a:ext cx="6858037" cy="369332"/>
          </a:xfrm>
          <a:prstGeom prst="rect">
            <a:avLst/>
          </a:prstGeom>
          <a:noFill/>
        </p:spPr>
        <p:txBody>
          <a:bodyPr wrap="square" rtlCol="0">
            <a:spAutoFit/>
          </a:bodyPr>
          <a:lstStyle/>
          <a:p>
            <a:r>
              <a:rPr lang="es-ES" dirty="0" smtClean="0"/>
              <a:t>Fuente: G. De la Dehesa, </a:t>
            </a:r>
            <a:r>
              <a:rPr lang="en-US" dirty="0" smtClean="0"/>
              <a:t>Winners and losers in globalization</a:t>
            </a:r>
            <a:r>
              <a:rPr lang="es-ES" dirty="0" smtClean="0"/>
              <a:t>, Cap. 1.</a:t>
            </a:r>
            <a:endParaRPr lang="es-ES" dirty="0"/>
          </a:p>
        </p:txBody>
      </p:sp>
      <p:sp>
        <p:nvSpPr>
          <p:cNvPr id="6" name="TextBox 5"/>
          <p:cNvSpPr txBox="1"/>
          <p:nvPr/>
        </p:nvSpPr>
        <p:spPr>
          <a:xfrm>
            <a:off x="2123728" y="1916832"/>
            <a:ext cx="6696744" cy="923330"/>
          </a:xfrm>
          <a:prstGeom prst="rect">
            <a:avLst/>
          </a:prstGeom>
          <a:noFill/>
        </p:spPr>
        <p:txBody>
          <a:bodyPr wrap="square" rtlCol="0">
            <a:spAutoFit/>
          </a:bodyPr>
          <a:lstStyle/>
          <a:p>
            <a:pPr algn="ctr"/>
            <a:r>
              <a:rPr lang="es-ES" b="1" dirty="0" smtClean="0">
                <a:latin typeface="+mj-lt"/>
              </a:rPr>
              <a:t>Proporción de los activos en el extranjero y de los pasivos con el extranjero sobre el producto interno bruto, 1970 y 2005 (en porcentajes)</a:t>
            </a:r>
            <a:endParaRPr lang="es-ES" b="1" dirty="0">
              <a:latin typeface="+mj-lt"/>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2947" name="Text Box 10"/>
          <p:cNvSpPr txBox="1">
            <a:spLocks noChangeArrowheads="1"/>
          </p:cNvSpPr>
          <p:nvPr/>
        </p:nvSpPr>
        <p:spPr bwMode="auto">
          <a:xfrm>
            <a:off x="534848" y="951741"/>
            <a:ext cx="8087879" cy="359962"/>
          </a:xfrm>
          <a:prstGeom prst="rect">
            <a:avLst/>
          </a:prstGeom>
          <a:noFill/>
          <a:ln w="9525">
            <a:noFill/>
            <a:miter lim="800000"/>
            <a:headEnd/>
            <a:tailEnd/>
          </a:ln>
        </p:spPr>
        <p:txBody>
          <a:bodyPr lIns="80147" tIns="40074" rIns="80147" bIns="40074">
            <a:spAutoFit/>
          </a:bodyPr>
          <a:lstStyle/>
          <a:p>
            <a:pPr marL="300552" indent="-300552">
              <a:spcBef>
                <a:spcPct val="50000"/>
              </a:spcBef>
              <a:buSzPct val="80000"/>
              <a:buFontTx/>
              <a:buChar char="•"/>
            </a:pPr>
            <a:endParaRPr lang="en-US" b="1" dirty="0">
              <a:solidFill>
                <a:srgbClr val="00267F"/>
              </a:solidFill>
              <a:latin typeface="Calibri" pitchFamily="34" charset="0"/>
              <a:ea typeface="MS PGothic"/>
              <a:cs typeface="MS PGothic"/>
            </a:endParaRPr>
          </a:p>
        </p:txBody>
      </p:sp>
      <p:pic>
        <p:nvPicPr>
          <p:cNvPr id="2642960" name="Picture 19" descr="supply_chain"/>
          <p:cNvPicPr>
            <a:picLocks noChangeAspect="1" noChangeArrowheads="1"/>
          </p:cNvPicPr>
          <p:nvPr/>
        </p:nvPicPr>
        <p:blipFill>
          <a:blip r:embed="rId3" cstate="print"/>
          <a:srcRect/>
          <a:stretch>
            <a:fillRect/>
          </a:stretch>
        </p:blipFill>
        <p:spPr bwMode="auto">
          <a:xfrm>
            <a:off x="194120" y="1737387"/>
            <a:ext cx="5458000" cy="4985267"/>
          </a:xfrm>
          <a:prstGeom prst="rect">
            <a:avLst/>
          </a:prstGeom>
          <a:noFill/>
          <a:ln w="9525">
            <a:noFill/>
            <a:miter lim="800000"/>
            <a:headEnd/>
            <a:tailEnd/>
          </a:ln>
        </p:spPr>
      </p:pic>
      <p:sp>
        <p:nvSpPr>
          <p:cNvPr id="2642961" name="Text Box 17"/>
          <p:cNvSpPr txBox="1">
            <a:spLocks noChangeArrowheads="1"/>
          </p:cNvSpPr>
          <p:nvPr/>
        </p:nvSpPr>
        <p:spPr bwMode="auto">
          <a:xfrm>
            <a:off x="1835696" y="0"/>
            <a:ext cx="7308304" cy="1558258"/>
          </a:xfrm>
          <a:prstGeom prst="rect">
            <a:avLst/>
          </a:prstGeom>
          <a:noFill/>
          <a:ln w="9525" algn="ctr">
            <a:noFill/>
            <a:miter lim="800000"/>
            <a:headEnd/>
            <a:tailEnd/>
          </a:ln>
          <a:effectLst/>
        </p:spPr>
        <p:txBody>
          <a:bodyPr wrap="square" lIns="80147" tIns="40074" rIns="80147" bIns="40074">
            <a:spAutoFit/>
          </a:bodyPr>
          <a:lstStyle/>
          <a:p>
            <a:pPr defTabSz="882175"/>
            <a:r>
              <a:rPr lang="es-ES" sz="3200" b="1" cap="small" dirty="0" smtClean="0">
                <a:solidFill>
                  <a:schemeClr val="bg1"/>
                </a:solidFill>
                <a:effectLst>
                  <a:outerShdw blurRad="38100" dist="38100" dir="2700000" algn="tl">
                    <a:srgbClr val="000000">
                      <a:alpha val="43137"/>
                    </a:srgbClr>
                  </a:outerShdw>
                </a:effectLst>
                <a:latin typeface="+mj-lt"/>
              </a:rPr>
              <a:t>La globalización se caracteriza por la fragmentación geográfica de la producción en «cadenas de valor»</a:t>
            </a:r>
            <a:endParaRPr lang="es-ES" sz="3200" b="1" cap="small" dirty="0">
              <a:solidFill>
                <a:schemeClr val="bg1"/>
              </a:solidFill>
              <a:effectLst>
                <a:outerShdw blurRad="38100" dist="38100" dir="2700000" algn="tl">
                  <a:srgbClr val="000000">
                    <a:alpha val="43137"/>
                  </a:srgbClr>
                </a:outerShdw>
              </a:effectLst>
              <a:latin typeface="+mj-lt"/>
            </a:endParaRPr>
          </a:p>
        </p:txBody>
      </p:sp>
      <p:sp>
        <p:nvSpPr>
          <p:cNvPr id="2642962" name="Text Box 18"/>
          <p:cNvSpPr txBox="1">
            <a:spLocks noChangeArrowheads="1"/>
          </p:cNvSpPr>
          <p:nvPr/>
        </p:nvSpPr>
        <p:spPr bwMode="auto">
          <a:xfrm>
            <a:off x="5940152" y="1916832"/>
            <a:ext cx="3096344" cy="1188926"/>
          </a:xfrm>
          <a:prstGeom prst="rect">
            <a:avLst/>
          </a:prstGeom>
          <a:solidFill>
            <a:schemeClr val="tx2">
              <a:lumMod val="10000"/>
              <a:lumOff val="90000"/>
            </a:schemeClr>
          </a:solidFill>
          <a:ln w="9525" algn="ctr">
            <a:noFill/>
            <a:miter lim="800000"/>
            <a:headEnd/>
            <a:tailEnd/>
          </a:ln>
          <a:effectLst/>
        </p:spPr>
        <p:txBody>
          <a:bodyPr wrap="square" lIns="80147" tIns="40074" rIns="80147" bIns="40074">
            <a:spAutoFit/>
          </a:bodyPr>
          <a:lstStyle/>
          <a:p>
            <a:pPr algn="ctr" defTabSz="882175">
              <a:spcBef>
                <a:spcPct val="50000"/>
              </a:spcBef>
              <a:buSzPct val="80000"/>
            </a:pPr>
            <a:r>
              <a:rPr lang="es-ES" b="1" dirty="0" smtClean="0">
                <a:solidFill>
                  <a:srgbClr val="00267F"/>
                </a:solidFill>
                <a:latin typeface="+mj-lt"/>
              </a:rPr>
              <a:t>Países en los que se producen partes para un lector de disco duro ensamblado en Tailandia</a:t>
            </a:r>
            <a:endParaRPr lang="es-ES" b="1" dirty="0">
              <a:latin typeface="+mj-lt"/>
            </a:endParaRPr>
          </a:p>
        </p:txBody>
      </p:sp>
      <p:sp>
        <p:nvSpPr>
          <p:cNvPr id="2" name="1 Rectángulo"/>
          <p:cNvSpPr/>
          <p:nvPr/>
        </p:nvSpPr>
        <p:spPr>
          <a:xfrm>
            <a:off x="5489848" y="3284984"/>
            <a:ext cx="3402632" cy="309634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dirty="0" smtClean="0">
                <a:latin typeface="+mj-lt"/>
              </a:rPr>
              <a:t>Las empresas multinacionales ubican cada segmento del proceso productivo en aquel país donde les resulta más conveniente, en </a:t>
            </a:r>
            <a:r>
              <a:rPr lang="es-CL" dirty="0">
                <a:latin typeface="+mj-lt"/>
              </a:rPr>
              <a:t>f</a:t>
            </a:r>
            <a:r>
              <a:rPr lang="es-CL" dirty="0" smtClean="0">
                <a:latin typeface="+mj-lt"/>
              </a:rPr>
              <a:t>unción de  diversas variables (costo mano de obra, tributación, incentivos fiscales, marco regulatorio, distancia, logística, capacidades tecnológicas locales, etc.) </a:t>
            </a:r>
            <a:endParaRPr lang="es-CL" dirty="0">
              <a:latin typeface="+mj-lt"/>
            </a:endParaRPr>
          </a:p>
        </p:txBody>
      </p:sp>
    </p:spTree>
    <p:extLst>
      <p:ext uri="{BB962C8B-B14F-4D97-AF65-F5344CB8AC3E}">
        <p14:creationId xmlns:p14="http://schemas.microsoft.com/office/powerpoint/2010/main" xmlns="" val="1347198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1720" y="228600"/>
            <a:ext cx="6840760" cy="1143000"/>
          </a:xfrm>
        </p:spPr>
        <p:txBody>
          <a:bodyPr>
            <a:noAutofit/>
          </a:bodyPr>
          <a:lstStyle/>
          <a:p>
            <a:r>
              <a:rPr lang="es-ES" sz="3000" b="1" dirty="0" smtClean="0">
                <a:solidFill>
                  <a:schemeClr val="bg1"/>
                </a:solidFill>
                <a:effectLst>
                  <a:outerShdw blurRad="38100" dist="38100" dir="2700000" algn="tl">
                    <a:srgbClr val="000000">
                      <a:alpha val="43137"/>
                    </a:srgbClr>
                  </a:outerShdw>
                </a:effectLst>
              </a:rPr>
              <a:t>La irrupción de las cadenas de valor hace necesario contabilizar el comercio de otra manera  </a:t>
            </a:r>
            <a:endParaRPr lang="es-ES" sz="3000" b="1" dirty="0">
              <a:solidFill>
                <a:schemeClr val="bg1"/>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971600" y="1844824"/>
            <a:ext cx="7920880" cy="4752528"/>
          </a:xfrm>
        </p:spPr>
        <p:txBody>
          <a:bodyPr/>
          <a:lstStyle/>
          <a:p>
            <a:pPr>
              <a:spcBef>
                <a:spcPts val="1200"/>
              </a:spcBef>
            </a:pPr>
            <a:r>
              <a:rPr lang="es-ES" dirty="0" smtClean="0"/>
              <a:t>Mayor importancia del comercio de bienes intermedios</a:t>
            </a:r>
          </a:p>
          <a:p>
            <a:pPr>
              <a:spcBef>
                <a:spcPts val="1200"/>
              </a:spcBef>
            </a:pPr>
            <a:r>
              <a:rPr lang="es-ES" dirty="0" smtClean="0"/>
              <a:t>Contabilización hoy es sobre valor bruto, asignándole todo el valor de un producto exportado al país desde el cual se lo exportó a su destino final</a:t>
            </a:r>
          </a:p>
          <a:p>
            <a:pPr>
              <a:spcBef>
                <a:spcPts val="1200"/>
              </a:spcBef>
            </a:pPr>
            <a:r>
              <a:rPr lang="es-ES" dirty="0" smtClean="0"/>
              <a:t>Pero hoy gran parte del valor es agregado en otros países</a:t>
            </a:r>
          </a:p>
          <a:p>
            <a:pPr>
              <a:spcBef>
                <a:spcPts val="1200"/>
              </a:spcBef>
            </a:pPr>
            <a:r>
              <a:rPr lang="es-ES" dirty="0" smtClean="0"/>
              <a:t>Contabilización sobre valor bruto implica un “doble (o múltiple) conteo” del VA en cada país que participa en la cadena y lleva a conclusiones erróneas sobre superávits y déficits entre países</a:t>
            </a:r>
          </a:p>
          <a:p>
            <a:pPr>
              <a:spcBef>
                <a:spcPts val="1200"/>
              </a:spcBef>
            </a:pPr>
            <a:r>
              <a:rPr lang="es-ES" dirty="0" smtClean="0"/>
              <a:t>Ej.: El déficit comercial real de EE.UU. con China es mucho menor que el que entregan las estadísticas, porque gran parte del valor de las exportaciones chinas a EE.UU. fue incorporado en terceros países (incluido el propio EE.UU.)    </a:t>
            </a:r>
            <a:endParaRPr lang="es-E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ES" b="1" dirty="0" smtClean="0">
                <a:solidFill>
                  <a:schemeClr val="bg1"/>
                </a:solidFill>
                <a:effectLst>
                  <a:outerShdw blurRad="38100" dist="38100" dir="2700000" algn="tl">
                    <a:srgbClr val="000000">
                      <a:alpha val="43137"/>
                    </a:srgbClr>
                  </a:outerShdw>
                </a:effectLst>
              </a:rPr>
              <a:t>Valor bruto vs Valor agregado: Un ejemplo</a:t>
            </a:r>
            <a:endParaRPr lang="es-ES" b="1" dirty="0">
              <a:solidFill>
                <a:schemeClr val="bg1"/>
              </a:solidFill>
              <a:effectLst>
                <a:outerShdw blurRad="38100" dist="38100" dir="2700000" algn="tl">
                  <a:srgbClr val="000000">
                    <a:alpha val="43137"/>
                  </a:srgbClr>
                </a:outerShdw>
              </a:effectLst>
            </a:endParaRPr>
          </a:p>
        </p:txBody>
      </p:sp>
      <p:graphicFrame>
        <p:nvGraphicFramePr>
          <p:cNvPr id="4" name="Content Placeholder 3"/>
          <p:cNvGraphicFramePr>
            <a:graphicFrameLocks noGrp="1"/>
          </p:cNvGraphicFramePr>
          <p:nvPr>
            <p:ph idx="1"/>
          </p:nvPr>
        </p:nvGraphicFramePr>
        <p:xfrm>
          <a:off x="251517" y="2506342"/>
          <a:ext cx="8712970" cy="2578842"/>
        </p:xfrm>
        <a:graphic>
          <a:graphicData uri="http://schemas.openxmlformats.org/drawingml/2006/table">
            <a:tbl>
              <a:tblPr firstRow="1" bandRow="1">
                <a:tableStyleId>{00A15C55-8517-42AA-B614-E9B94910E393}</a:tableStyleId>
              </a:tblPr>
              <a:tblGrid>
                <a:gridCol w="1512171"/>
                <a:gridCol w="977249"/>
                <a:gridCol w="1244710"/>
                <a:gridCol w="1244710"/>
                <a:gridCol w="1244710"/>
                <a:gridCol w="1244710"/>
                <a:gridCol w="1244710"/>
              </a:tblGrid>
              <a:tr h="981165">
                <a:tc>
                  <a:txBody>
                    <a:bodyPr/>
                    <a:lstStyle/>
                    <a:p>
                      <a:endParaRPr lang="es-ES" dirty="0"/>
                    </a:p>
                  </a:txBody>
                  <a:tcPr/>
                </a:tc>
                <a:tc>
                  <a:txBody>
                    <a:bodyPr/>
                    <a:lstStyle/>
                    <a:p>
                      <a:pPr algn="ctr"/>
                      <a:r>
                        <a:rPr lang="es-ES" dirty="0" smtClean="0"/>
                        <a:t>China</a:t>
                      </a:r>
                      <a:endParaRPr lang="es-ES" dirty="0"/>
                    </a:p>
                  </a:txBody>
                  <a:tcPr/>
                </a:tc>
                <a:tc>
                  <a:txBody>
                    <a:bodyPr/>
                    <a:lstStyle/>
                    <a:p>
                      <a:pPr algn="ctr"/>
                      <a:r>
                        <a:rPr lang="es-ES" dirty="0" smtClean="0"/>
                        <a:t>Japón</a:t>
                      </a:r>
                      <a:endParaRPr lang="es-ES" dirty="0"/>
                    </a:p>
                  </a:txBody>
                  <a:tcPr/>
                </a:tc>
                <a:tc>
                  <a:txBody>
                    <a:bodyPr/>
                    <a:lstStyle/>
                    <a:p>
                      <a:pPr algn="ctr"/>
                      <a:r>
                        <a:rPr lang="es-ES" dirty="0" smtClean="0"/>
                        <a:t>Corea</a:t>
                      </a:r>
                      <a:endParaRPr lang="es-ES" dirty="0"/>
                    </a:p>
                  </a:txBody>
                  <a:tcPr/>
                </a:tc>
                <a:tc>
                  <a:txBody>
                    <a:bodyPr/>
                    <a:lstStyle/>
                    <a:p>
                      <a:pPr algn="ctr"/>
                      <a:r>
                        <a:rPr lang="es-ES" dirty="0" smtClean="0"/>
                        <a:t>Alemania</a:t>
                      </a:r>
                      <a:endParaRPr lang="es-ES" dirty="0"/>
                    </a:p>
                  </a:txBody>
                  <a:tcPr/>
                </a:tc>
                <a:tc>
                  <a:txBody>
                    <a:bodyPr/>
                    <a:lstStyle/>
                    <a:p>
                      <a:pPr algn="ctr"/>
                      <a:r>
                        <a:rPr lang="es-ES" dirty="0" smtClean="0"/>
                        <a:t>Resto del mundo</a:t>
                      </a:r>
                      <a:endParaRPr lang="es-ES" dirty="0"/>
                    </a:p>
                  </a:txBody>
                  <a:tcPr/>
                </a:tc>
                <a:tc>
                  <a:txBody>
                    <a:bodyPr/>
                    <a:lstStyle/>
                    <a:p>
                      <a:pPr algn="ctr"/>
                      <a:r>
                        <a:rPr lang="es-ES" dirty="0" smtClean="0"/>
                        <a:t>Mundo</a:t>
                      </a:r>
                      <a:endParaRPr lang="es-ES" dirty="0"/>
                    </a:p>
                  </a:txBody>
                  <a:tcPr/>
                </a:tc>
              </a:tr>
              <a:tr h="584390">
                <a:tc>
                  <a:txBody>
                    <a:bodyPr/>
                    <a:lstStyle/>
                    <a:p>
                      <a:r>
                        <a:rPr lang="es-ES" dirty="0" smtClean="0"/>
                        <a:t>Medida tradicional</a:t>
                      </a:r>
                      <a:endParaRPr lang="es-ES" dirty="0"/>
                    </a:p>
                  </a:txBody>
                  <a:tcPr/>
                </a:tc>
                <a:tc>
                  <a:txBody>
                    <a:bodyPr/>
                    <a:lstStyle/>
                    <a:p>
                      <a:pPr algn="r"/>
                      <a:r>
                        <a:rPr lang="es-ES" dirty="0" smtClean="0"/>
                        <a:t>-1.901,2</a:t>
                      </a:r>
                      <a:endParaRPr lang="es-ES" dirty="0"/>
                    </a:p>
                  </a:txBody>
                  <a:tcPr/>
                </a:tc>
                <a:tc>
                  <a:txBody>
                    <a:bodyPr/>
                    <a:lstStyle/>
                    <a:p>
                      <a:pPr algn="r"/>
                      <a:r>
                        <a:rPr lang="es-ES" dirty="0" smtClean="0"/>
                        <a:t>0</a:t>
                      </a:r>
                      <a:endParaRPr lang="es-ES" dirty="0"/>
                    </a:p>
                  </a:txBody>
                  <a:tcPr/>
                </a:tc>
                <a:tc>
                  <a:txBody>
                    <a:bodyPr/>
                    <a:lstStyle/>
                    <a:p>
                      <a:pPr algn="r"/>
                      <a:r>
                        <a:rPr lang="es-ES" dirty="0" smtClean="0"/>
                        <a:t>0</a:t>
                      </a:r>
                      <a:endParaRPr lang="es-ES" dirty="0"/>
                    </a:p>
                  </a:txBody>
                  <a:tcPr/>
                </a:tc>
                <a:tc>
                  <a:txBody>
                    <a:bodyPr/>
                    <a:lstStyle/>
                    <a:p>
                      <a:pPr algn="r"/>
                      <a:r>
                        <a:rPr lang="es-ES" dirty="0" smtClean="0"/>
                        <a:t>0</a:t>
                      </a:r>
                      <a:endParaRPr lang="es-ES" dirty="0"/>
                    </a:p>
                  </a:txBody>
                  <a:tcPr/>
                </a:tc>
                <a:tc>
                  <a:txBody>
                    <a:bodyPr/>
                    <a:lstStyle/>
                    <a:p>
                      <a:pPr algn="r"/>
                      <a:r>
                        <a:rPr lang="es-ES" dirty="0" smtClean="0"/>
                        <a:t>0</a:t>
                      </a:r>
                      <a:endParaRPr lang="es-ES" dirty="0"/>
                    </a:p>
                  </a:txBody>
                  <a:tcPr/>
                </a:tc>
                <a:tc>
                  <a:txBody>
                    <a:bodyPr/>
                    <a:lstStyle/>
                    <a:p>
                      <a:pPr algn="r"/>
                      <a:r>
                        <a:rPr lang="es-ES" dirty="0" smtClean="0"/>
                        <a:t>-1.901,2</a:t>
                      </a:r>
                      <a:endParaRPr lang="es-ES" dirty="0"/>
                    </a:p>
                  </a:txBody>
                  <a:tcPr/>
                </a:tc>
              </a:tr>
              <a:tr h="957597">
                <a:tc>
                  <a:txBody>
                    <a:bodyPr/>
                    <a:lstStyle/>
                    <a:p>
                      <a:r>
                        <a:rPr lang="es-ES" dirty="0" smtClean="0"/>
                        <a:t>Medida según valor agregado</a:t>
                      </a:r>
                      <a:endParaRPr lang="es-ES" dirty="0"/>
                    </a:p>
                  </a:txBody>
                  <a:tcPr/>
                </a:tc>
                <a:tc>
                  <a:txBody>
                    <a:bodyPr/>
                    <a:lstStyle/>
                    <a:p>
                      <a:pPr algn="r"/>
                      <a:r>
                        <a:rPr lang="es-ES" dirty="0" smtClean="0"/>
                        <a:t>-73,5</a:t>
                      </a:r>
                      <a:endParaRPr lang="es-ES" dirty="0"/>
                    </a:p>
                  </a:txBody>
                  <a:tcPr/>
                </a:tc>
                <a:tc>
                  <a:txBody>
                    <a:bodyPr/>
                    <a:lstStyle/>
                    <a:p>
                      <a:pPr algn="r"/>
                      <a:r>
                        <a:rPr lang="es-ES" dirty="0" smtClean="0"/>
                        <a:t>-684,8</a:t>
                      </a:r>
                      <a:endParaRPr lang="es-ES" dirty="0"/>
                    </a:p>
                  </a:txBody>
                  <a:tcPr/>
                </a:tc>
                <a:tc>
                  <a:txBody>
                    <a:bodyPr/>
                    <a:lstStyle/>
                    <a:p>
                      <a:pPr algn="r"/>
                      <a:r>
                        <a:rPr lang="es-ES" dirty="0" smtClean="0"/>
                        <a:t>-259,4</a:t>
                      </a:r>
                      <a:endParaRPr lang="es-ES" dirty="0"/>
                    </a:p>
                  </a:txBody>
                  <a:tcPr/>
                </a:tc>
                <a:tc>
                  <a:txBody>
                    <a:bodyPr/>
                    <a:lstStyle/>
                    <a:p>
                      <a:pPr algn="r"/>
                      <a:r>
                        <a:rPr lang="es-ES" dirty="0" smtClean="0"/>
                        <a:t>-340,7</a:t>
                      </a:r>
                      <a:endParaRPr lang="es-ES" dirty="0"/>
                    </a:p>
                  </a:txBody>
                  <a:tcPr/>
                </a:tc>
                <a:tc>
                  <a:txBody>
                    <a:bodyPr/>
                    <a:lstStyle/>
                    <a:p>
                      <a:pPr algn="r"/>
                      <a:r>
                        <a:rPr lang="es-ES" dirty="0" smtClean="0"/>
                        <a:t>-542,8</a:t>
                      </a:r>
                      <a:endParaRPr lang="es-ES" dirty="0"/>
                    </a:p>
                  </a:txBody>
                  <a:tcPr/>
                </a:tc>
                <a:tc>
                  <a:txBody>
                    <a:bodyPr/>
                    <a:lstStyle/>
                    <a:p>
                      <a:pPr algn="r"/>
                      <a:r>
                        <a:rPr lang="es-ES" dirty="0" smtClean="0"/>
                        <a:t>-1.901.2</a:t>
                      </a:r>
                      <a:endParaRPr lang="es-ES" dirty="0"/>
                    </a:p>
                  </a:txBody>
                  <a:tcPr/>
                </a:tc>
              </a:tr>
            </a:tbl>
          </a:graphicData>
        </a:graphic>
      </p:graphicFrame>
      <p:sp>
        <p:nvSpPr>
          <p:cNvPr id="5" name="TextBox 4"/>
          <p:cNvSpPr txBox="1"/>
          <p:nvPr/>
        </p:nvSpPr>
        <p:spPr>
          <a:xfrm>
            <a:off x="1043608" y="1772817"/>
            <a:ext cx="7560840" cy="677108"/>
          </a:xfrm>
          <a:prstGeom prst="rect">
            <a:avLst/>
          </a:prstGeom>
          <a:noFill/>
        </p:spPr>
        <p:txBody>
          <a:bodyPr wrap="square" rtlCol="0">
            <a:spAutoFit/>
          </a:bodyPr>
          <a:lstStyle/>
          <a:p>
            <a:pPr algn="ctr"/>
            <a:r>
              <a:rPr lang="es-ES" sz="2000" b="1" dirty="0" smtClean="0"/>
              <a:t>Estados Unidos: Balance comercial en </a:t>
            </a:r>
            <a:r>
              <a:rPr lang="en-US" sz="2000" b="1" dirty="0" smtClean="0"/>
              <a:t>iPhones</a:t>
            </a:r>
            <a:r>
              <a:rPr lang="es-ES" sz="2000" b="1" dirty="0" smtClean="0"/>
              <a:t> con China en 2009</a:t>
            </a:r>
          </a:p>
          <a:p>
            <a:pPr algn="ctr"/>
            <a:r>
              <a:rPr lang="es-ES" i="1" dirty="0" smtClean="0"/>
              <a:t>(En millones de dólares)</a:t>
            </a:r>
            <a:endParaRPr lang="es-ES" i="1" dirty="0"/>
          </a:p>
        </p:txBody>
      </p:sp>
      <p:sp>
        <p:nvSpPr>
          <p:cNvPr id="6" name="TextBox 5"/>
          <p:cNvSpPr txBox="1"/>
          <p:nvPr/>
        </p:nvSpPr>
        <p:spPr>
          <a:xfrm>
            <a:off x="1979712" y="5373216"/>
            <a:ext cx="5976664" cy="646331"/>
          </a:xfrm>
          <a:prstGeom prst="rect">
            <a:avLst/>
          </a:prstGeom>
          <a:noFill/>
        </p:spPr>
        <p:txBody>
          <a:bodyPr wrap="square" rtlCol="0">
            <a:spAutoFit/>
          </a:bodyPr>
          <a:lstStyle/>
          <a:p>
            <a:r>
              <a:rPr lang="es-ES" dirty="0" smtClean="0"/>
              <a:t>Fuente: S. </a:t>
            </a:r>
            <a:r>
              <a:rPr lang="fr-FR" dirty="0" err="1" smtClean="0"/>
              <a:t>Miroudot</a:t>
            </a:r>
            <a:r>
              <a:rPr lang="es-ES" dirty="0" smtClean="0"/>
              <a:t>, Global </a:t>
            </a:r>
            <a:r>
              <a:rPr lang="en-US" dirty="0" smtClean="0"/>
              <a:t>Forum on Trade Statistics</a:t>
            </a:r>
            <a:r>
              <a:rPr lang="es-ES" dirty="0" smtClean="0"/>
              <a:t>, abril de 2010.</a:t>
            </a:r>
            <a:endParaRPr lang="es-E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a:xfrm>
            <a:off x="1907704" y="274638"/>
            <a:ext cx="6779096" cy="633412"/>
          </a:xfrm>
        </p:spPr>
        <p:txBody>
          <a:bodyPr>
            <a:normAutofit fontScale="90000"/>
          </a:bodyPr>
          <a:lstStyle/>
          <a:p>
            <a:pPr algn="l"/>
            <a:r>
              <a:rPr lang="es-CL" sz="4000" b="1" dirty="0" smtClean="0">
                <a:solidFill>
                  <a:schemeClr val="bg1"/>
                </a:solidFill>
                <a:effectLst>
                  <a:outerShdw blurRad="38100" dist="38100" dir="2700000" algn="tl">
                    <a:srgbClr val="000000">
                      <a:alpha val="43137"/>
                    </a:srgbClr>
                  </a:outerShdw>
                </a:effectLst>
              </a:rPr>
              <a:t>Algunos matices del proceso de globalización</a:t>
            </a:r>
          </a:p>
        </p:txBody>
      </p:sp>
      <p:sp>
        <p:nvSpPr>
          <p:cNvPr id="98307" name="Rectangle 3"/>
          <p:cNvSpPr>
            <a:spLocks noGrp="1" noChangeArrowheads="1"/>
          </p:cNvSpPr>
          <p:nvPr>
            <p:ph idx="1"/>
          </p:nvPr>
        </p:nvSpPr>
        <p:spPr>
          <a:xfrm>
            <a:off x="539552" y="1772816"/>
            <a:ext cx="8424936" cy="4752528"/>
          </a:xfrm>
        </p:spPr>
        <p:txBody>
          <a:bodyPr>
            <a:normAutofit fontScale="92500"/>
          </a:bodyPr>
          <a:lstStyle/>
          <a:p>
            <a:pPr>
              <a:lnSpc>
                <a:spcPct val="90000"/>
              </a:lnSpc>
              <a:spcBef>
                <a:spcPts val="1200"/>
              </a:spcBef>
            </a:pPr>
            <a:r>
              <a:rPr lang="es-CL" dirty="0" smtClean="0">
                <a:latin typeface="+mj-lt"/>
              </a:rPr>
              <a:t>Convergencia de precios aún no opera 100%</a:t>
            </a:r>
          </a:p>
          <a:p>
            <a:pPr lvl="1">
              <a:lnSpc>
                <a:spcPct val="90000"/>
              </a:lnSpc>
              <a:spcBef>
                <a:spcPts val="1200"/>
              </a:spcBef>
            </a:pPr>
            <a:r>
              <a:rPr lang="es-CL" sz="1900" dirty="0" smtClean="0">
                <a:latin typeface="+mj-lt"/>
              </a:rPr>
              <a:t>Corrigiendo por impuestos, transporte y seguros, persisten diferencias</a:t>
            </a:r>
          </a:p>
          <a:p>
            <a:pPr lvl="1">
              <a:lnSpc>
                <a:spcPct val="90000"/>
              </a:lnSpc>
              <a:spcBef>
                <a:spcPts val="1200"/>
              </a:spcBef>
            </a:pPr>
            <a:r>
              <a:rPr lang="es-CL" sz="1900" dirty="0" smtClean="0">
                <a:latin typeface="+mj-lt"/>
              </a:rPr>
              <a:t>Explicaciones: barreras, marketing, marcas, distribución, gustos</a:t>
            </a:r>
          </a:p>
          <a:p>
            <a:pPr lvl="1">
              <a:lnSpc>
                <a:spcPct val="90000"/>
              </a:lnSpc>
              <a:spcBef>
                <a:spcPts val="1200"/>
              </a:spcBef>
            </a:pPr>
            <a:r>
              <a:rPr lang="es-CL" sz="1900" dirty="0" smtClean="0">
                <a:latin typeface="+mj-lt"/>
              </a:rPr>
              <a:t>Discriminación de precios opera incluso en la UE</a:t>
            </a:r>
          </a:p>
          <a:p>
            <a:pPr>
              <a:lnSpc>
                <a:spcPct val="90000"/>
              </a:lnSpc>
              <a:spcBef>
                <a:spcPts val="1200"/>
              </a:spcBef>
            </a:pPr>
            <a:r>
              <a:rPr lang="es-CL" dirty="0" smtClean="0">
                <a:latin typeface="+mj-lt"/>
              </a:rPr>
              <a:t>Mercados inter-países están menos integrados que mercados nacionales</a:t>
            </a:r>
          </a:p>
          <a:p>
            <a:pPr>
              <a:lnSpc>
                <a:spcPct val="90000"/>
              </a:lnSpc>
              <a:spcBef>
                <a:spcPts val="1200"/>
              </a:spcBef>
            </a:pPr>
            <a:r>
              <a:rPr lang="es-CL" dirty="0" smtClean="0">
                <a:latin typeface="+mj-lt"/>
              </a:rPr>
              <a:t>Integración de mercados financieros ha ido más rápido que la de bienes y servicios no financieros</a:t>
            </a:r>
          </a:p>
          <a:p>
            <a:pPr>
              <a:lnSpc>
                <a:spcPct val="90000"/>
              </a:lnSpc>
              <a:spcBef>
                <a:spcPts val="1200"/>
              </a:spcBef>
            </a:pPr>
            <a:r>
              <a:rPr lang="es-CL" dirty="0" smtClean="0">
                <a:latin typeface="+mj-lt"/>
              </a:rPr>
              <a:t>Entre 1980 y 2003, los mercados financieros crecen al 25% anual: la IED al 9%, el comercio mundial al 7% y el producto mundial al 3.5%</a:t>
            </a:r>
          </a:p>
          <a:p>
            <a:pPr>
              <a:lnSpc>
                <a:spcPct val="90000"/>
              </a:lnSpc>
              <a:spcBef>
                <a:spcPts val="1200"/>
              </a:spcBef>
            </a:pPr>
            <a:r>
              <a:rPr lang="es-CL" dirty="0" smtClean="0">
                <a:latin typeface="+mj-lt"/>
              </a:rPr>
              <a:t>Gran asimetría: Todos los mercados se integran menos el del trabajo</a:t>
            </a:r>
          </a:p>
          <a:p>
            <a:pPr lvl="1">
              <a:lnSpc>
                <a:spcPct val="90000"/>
              </a:lnSpc>
              <a:spcBef>
                <a:spcPts val="1200"/>
              </a:spcBef>
            </a:pPr>
            <a:r>
              <a:rPr lang="es-CL" sz="1900" dirty="0" smtClean="0">
                <a:latin typeface="+mj-lt"/>
              </a:rPr>
              <a:t>Freno a movilidad laboral y a la convergencia en el ingreso por habitante</a:t>
            </a:r>
          </a:p>
        </p:txBody>
      </p:sp>
    </p:spTree>
    <p:extLst>
      <p:ext uri="{BB962C8B-B14F-4D97-AF65-F5344CB8AC3E}">
        <p14:creationId xmlns:p14="http://schemas.microsoft.com/office/powerpoint/2010/main" xmlns="" val="256913262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228600"/>
            <a:ext cx="8352928" cy="1143000"/>
          </a:xfrm>
        </p:spPr>
        <p:txBody>
          <a:bodyPr>
            <a:normAutofit fontScale="90000"/>
          </a:bodyPr>
          <a:lstStyle/>
          <a:p>
            <a:r>
              <a:rPr lang="es-CL" sz="3600" dirty="0" smtClean="0"/>
              <a:t> </a:t>
            </a:r>
            <a:r>
              <a:rPr lang="es-CL" dirty="0" smtClean="0"/>
              <a:t> </a:t>
            </a:r>
            <a:r>
              <a:rPr lang="es-CL" sz="4000" b="1" dirty="0" smtClean="0">
                <a:solidFill>
                  <a:schemeClr val="bg1"/>
                </a:solidFill>
                <a:effectLst>
                  <a:outerShdw blurRad="38100" dist="38100" dir="2700000" algn="tl">
                    <a:srgbClr val="000000">
                      <a:alpha val="43137"/>
                    </a:srgbClr>
                  </a:outerShdw>
                </a:effectLst>
              </a:rPr>
              <a:t>La globalización implica ganadores y perdedores </a:t>
            </a:r>
            <a:endParaRPr lang="es-CL" sz="3600" b="1" dirty="0">
              <a:solidFill>
                <a:schemeClr val="bg1"/>
              </a:solidFill>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395536" y="1916832"/>
            <a:ext cx="8568952" cy="4536504"/>
          </a:xfrm>
        </p:spPr>
        <p:txBody>
          <a:bodyPr>
            <a:normAutofit fontScale="92500" lnSpcReduction="10000"/>
          </a:bodyPr>
          <a:lstStyle/>
          <a:p>
            <a:pPr>
              <a:buFont typeface="Wingdings" pitchFamily="2" charset="2"/>
              <a:buChar char="§"/>
            </a:pPr>
            <a:r>
              <a:rPr lang="es-CL" dirty="0" smtClean="0">
                <a:latin typeface="+mj-lt"/>
              </a:rPr>
              <a:t>Empresas multinacionales de países OCDE han trasladado procesos a PED, aprovechando menores costos y otras ventajas (capacidades tecnológicas, idioma, distancia, etc.)</a:t>
            </a:r>
          </a:p>
          <a:p>
            <a:pPr>
              <a:buFont typeface="Wingdings" pitchFamily="2" charset="2"/>
              <a:buChar char="§"/>
            </a:pPr>
            <a:r>
              <a:rPr lang="es-CL" dirty="0" smtClean="0">
                <a:latin typeface="+mj-lt"/>
              </a:rPr>
              <a:t>Esto ha ocurrido tanto en bienes (ej. traslado plantas </a:t>
            </a:r>
            <a:r>
              <a:rPr lang="es-CL" dirty="0">
                <a:latin typeface="+mj-lt"/>
              </a:rPr>
              <a:t>V</a:t>
            </a:r>
            <a:r>
              <a:rPr lang="es-CL" dirty="0" smtClean="0">
                <a:latin typeface="+mj-lt"/>
              </a:rPr>
              <a:t>olkswagen a Europa Oriental) como en servicios (ej. </a:t>
            </a:r>
            <a:r>
              <a:rPr lang="es-CL" dirty="0" err="1" smtClean="0">
                <a:latin typeface="+mj-lt"/>
              </a:rPr>
              <a:t>call</a:t>
            </a:r>
            <a:r>
              <a:rPr lang="es-CL" dirty="0" smtClean="0">
                <a:latin typeface="+mj-lt"/>
              </a:rPr>
              <a:t> centers, análisis de radiografías, procesamiento información financiera desde India)</a:t>
            </a:r>
          </a:p>
          <a:p>
            <a:pPr>
              <a:buFont typeface="Wingdings" pitchFamily="2" charset="2"/>
              <a:buChar char="§"/>
            </a:pPr>
            <a:r>
              <a:rPr lang="es-CL" dirty="0" smtClean="0">
                <a:latin typeface="+mj-lt"/>
              </a:rPr>
              <a:t>A. Latina también participa en esta división del trabajo</a:t>
            </a:r>
          </a:p>
          <a:p>
            <a:pPr>
              <a:buFont typeface="Wingdings" pitchFamily="2" charset="2"/>
              <a:buChar char="§"/>
            </a:pPr>
            <a:r>
              <a:rPr lang="es-CL" dirty="0" smtClean="0">
                <a:latin typeface="+mj-lt"/>
              </a:rPr>
              <a:t>Perdedores son trabajadores de baja calificación en países OCDE</a:t>
            </a:r>
          </a:p>
          <a:p>
            <a:pPr>
              <a:buFont typeface="Wingdings" pitchFamily="2" charset="2"/>
              <a:buChar char="§"/>
            </a:pPr>
            <a:r>
              <a:rPr lang="es-CL" dirty="0" smtClean="0">
                <a:latin typeface="+mj-lt"/>
              </a:rPr>
              <a:t>Ganadores son trabajadores de alta calificación en países OCDE y (con matices) trabajadores de PED</a:t>
            </a:r>
          </a:p>
          <a:p>
            <a:pPr>
              <a:buFont typeface="Wingdings" pitchFamily="2" charset="2"/>
              <a:buChar char="§"/>
            </a:pPr>
            <a:r>
              <a:rPr lang="es-CL" dirty="0" smtClean="0">
                <a:latin typeface="+mj-lt"/>
              </a:rPr>
              <a:t>Desafío central es conciliar ventajas de la globalización con un nivel razonable de seguridad para sectores vulnerables ante ella</a:t>
            </a:r>
            <a:endParaRPr lang="es-CL" dirty="0">
              <a:latin typeface="+mj-lt"/>
            </a:endParaRPr>
          </a:p>
        </p:txBody>
      </p:sp>
    </p:spTree>
    <p:extLst>
      <p:ext uri="{BB962C8B-B14F-4D97-AF65-F5344CB8AC3E}">
        <p14:creationId xmlns:p14="http://schemas.microsoft.com/office/powerpoint/2010/main" xmlns="" val="208598911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07704" y="2708920"/>
            <a:ext cx="6912768" cy="1872208"/>
          </a:xfrm>
        </p:spPr>
        <p:txBody>
          <a:bodyPr/>
          <a:lstStyle/>
          <a:p>
            <a:r>
              <a:rPr lang="es-CL" dirty="0" smtClean="0"/>
              <a:t/>
            </a:r>
            <a:br>
              <a:rPr lang="es-CL" dirty="0" smtClean="0"/>
            </a:br>
            <a:r>
              <a:rPr lang="es-CL" dirty="0"/>
              <a:t/>
            </a:r>
            <a:br>
              <a:rPr lang="es-CL" dirty="0"/>
            </a:br>
            <a:r>
              <a:rPr lang="es-CL" dirty="0" smtClean="0"/>
              <a:t/>
            </a:r>
            <a:br>
              <a:rPr lang="es-CL" dirty="0" smtClean="0"/>
            </a:br>
            <a:r>
              <a:rPr lang="es-CL" dirty="0"/>
              <a:t/>
            </a:r>
            <a:br>
              <a:rPr lang="es-CL" dirty="0"/>
            </a:br>
            <a:r>
              <a:rPr lang="es-CL" dirty="0" smtClean="0"/>
              <a:t/>
            </a:r>
            <a:br>
              <a:rPr lang="es-CL" dirty="0" smtClean="0"/>
            </a:br>
            <a:r>
              <a:rPr lang="es-CL" dirty="0"/>
              <a:t/>
            </a:r>
            <a:br>
              <a:rPr lang="es-CL" dirty="0"/>
            </a:br>
            <a:r>
              <a:rPr lang="es-CL" dirty="0" smtClean="0"/>
              <a:t/>
            </a:r>
            <a:br>
              <a:rPr lang="es-CL" dirty="0" smtClean="0"/>
            </a:br>
            <a:r>
              <a:rPr lang="es-CL" dirty="0"/>
              <a:t/>
            </a:r>
            <a:br>
              <a:rPr lang="es-CL" dirty="0"/>
            </a:br>
            <a:r>
              <a:rPr lang="es-CL" dirty="0" smtClean="0"/>
              <a:t/>
            </a:r>
            <a:br>
              <a:rPr lang="es-CL" dirty="0" smtClean="0"/>
            </a:br>
            <a:r>
              <a:rPr lang="es-CL" dirty="0"/>
              <a:t/>
            </a:r>
            <a:br>
              <a:rPr lang="es-CL" dirty="0"/>
            </a:br>
            <a:r>
              <a:rPr lang="es-CL" dirty="0" smtClean="0"/>
              <a:t/>
            </a:r>
            <a:br>
              <a:rPr lang="es-CL" dirty="0" smtClean="0"/>
            </a:br>
            <a:r>
              <a:rPr lang="es-CL" sz="3200" b="1" dirty="0" smtClean="0">
                <a:solidFill>
                  <a:schemeClr val="bg1"/>
                </a:solidFill>
              </a:rPr>
              <a:t>El </a:t>
            </a:r>
            <a:r>
              <a:rPr lang="es-CL" sz="3200" b="1" dirty="0">
                <a:solidFill>
                  <a:schemeClr val="bg1"/>
                </a:solidFill>
              </a:rPr>
              <a:t>peso creciente de las economías en desarrollo en la economía mundial</a:t>
            </a:r>
            <a:r>
              <a:rPr lang="es-CL" b="1" dirty="0">
                <a:solidFill>
                  <a:schemeClr val="bg1"/>
                </a:solidFill>
              </a:rPr>
              <a:t/>
            </a:r>
            <a:br>
              <a:rPr lang="es-CL" b="1" dirty="0">
                <a:solidFill>
                  <a:schemeClr val="bg1"/>
                </a:solidFill>
              </a:rPr>
            </a:br>
            <a:endParaRPr lang="es-CL" b="1" dirty="0">
              <a:solidFill>
                <a:schemeClr val="bg1"/>
              </a:solidFill>
            </a:endParaRPr>
          </a:p>
        </p:txBody>
      </p:sp>
      <p:sp>
        <p:nvSpPr>
          <p:cNvPr id="3" name="2 Marcador de texto"/>
          <p:cNvSpPr>
            <a:spLocks noGrp="1"/>
          </p:cNvSpPr>
          <p:nvPr>
            <p:ph type="body" idx="1"/>
          </p:nvPr>
        </p:nvSpPr>
        <p:spPr/>
        <p:txBody>
          <a:bodyPr/>
          <a:lstStyle/>
          <a:p>
            <a:endParaRPr lang="es-CL"/>
          </a:p>
        </p:txBody>
      </p:sp>
    </p:spTree>
    <p:extLst>
      <p:ext uri="{BB962C8B-B14F-4D97-AF65-F5344CB8AC3E}">
        <p14:creationId xmlns:p14="http://schemas.microsoft.com/office/powerpoint/2010/main" xmlns="" val="4112726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23728" y="228600"/>
            <a:ext cx="6912768" cy="1143000"/>
          </a:xfrm>
        </p:spPr>
        <p:txBody>
          <a:bodyPr>
            <a:normAutofit fontScale="90000"/>
          </a:bodyPr>
          <a:lstStyle/>
          <a:p>
            <a:pPr algn="l"/>
            <a:r>
              <a:rPr lang="es-CL" b="1" dirty="0" smtClean="0">
                <a:solidFill>
                  <a:schemeClr val="bg1"/>
                </a:solidFill>
                <a:effectLst>
                  <a:outerShdw blurRad="38100" dist="38100" dir="2700000" algn="tl">
                    <a:srgbClr val="000000">
                      <a:alpha val="43137"/>
                    </a:srgbClr>
                  </a:outerShdw>
                </a:effectLst>
              </a:rPr>
              <a:t>Tópicos de la sesión de hoy</a:t>
            </a:r>
            <a:endParaRPr lang="es-CL" b="1" dirty="0">
              <a:solidFill>
                <a:schemeClr val="bg1"/>
              </a:solidFill>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1907704" y="1772816"/>
            <a:ext cx="6984776" cy="4752528"/>
          </a:xfrm>
        </p:spPr>
        <p:txBody>
          <a:bodyPr>
            <a:normAutofit/>
          </a:bodyPr>
          <a:lstStyle/>
          <a:p>
            <a:pPr>
              <a:spcBef>
                <a:spcPts val="1200"/>
              </a:spcBef>
              <a:buFont typeface="+mj-lt"/>
              <a:buAutoNum type="arabicPeriod"/>
            </a:pPr>
            <a:r>
              <a:rPr lang="es-CL" sz="2600" dirty="0" smtClean="0">
                <a:latin typeface="+mj-lt"/>
              </a:rPr>
              <a:t>¿De qué se trata la economía internacional?</a:t>
            </a:r>
          </a:p>
          <a:p>
            <a:pPr>
              <a:spcBef>
                <a:spcPts val="1200"/>
              </a:spcBef>
              <a:buFont typeface="+mj-lt"/>
              <a:buAutoNum type="arabicPeriod"/>
            </a:pPr>
            <a:r>
              <a:rPr lang="es-CL" sz="2600" dirty="0" smtClean="0">
                <a:latin typeface="+mj-lt"/>
              </a:rPr>
              <a:t>¿Qué es la globalización?</a:t>
            </a:r>
          </a:p>
          <a:p>
            <a:pPr lvl="1">
              <a:spcBef>
                <a:spcPts val="1200"/>
              </a:spcBef>
              <a:buFont typeface="Wingdings" pitchFamily="2" charset="2"/>
              <a:buChar char="§"/>
            </a:pPr>
            <a:r>
              <a:rPr lang="es-CL" sz="2400" dirty="0" smtClean="0">
                <a:latin typeface="+mj-lt"/>
              </a:rPr>
              <a:t>Características</a:t>
            </a:r>
          </a:p>
          <a:p>
            <a:pPr lvl="1">
              <a:spcBef>
                <a:spcPts val="1200"/>
              </a:spcBef>
              <a:buFont typeface="Wingdings" pitchFamily="2" charset="2"/>
              <a:buChar char="§"/>
            </a:pPr>
            <a:r>
              <a:rPr lang="es-CL" sz="2400" dirty="0" smtClean="0">
                <a:latin typeface="+mj-lt"/>
              </a:rPr>
              <a:t>Determinantes</a:t>
            </a:r>
          </a:p>
          <a:p>
            <a:pPr lvl="1">
              <a:spcBef>
                <a:spcPts val="1200"/>
              </a:spcBef>
              <a:buFont typeface="Wingdings" pitchFamily="2" charset="2"/>
              <a:buChar char="§"/>
            </a:pPr>
            <a:r>
              <a:rPr lang="es-CL" sz="2400" dirty="0" smtClean="0">
                <a:latin typeface="+mj-lt"/>
              </a:rPr>
              <a:t>Beneficios y costos</a:t>
            </a:r>
          </a:p>
          <a:p>
            <a:pPr marL="514350" indent="-514350">
              <a:spcBef>
                <a:spcPts val="1200"/>
              </a:spcBef>
              <a:buFont typeface="+mj-lt"/>
              <a:buAutoNum type="arabicPeriod"/>
            </a:pPr>
            <a:r>
              <a:rPr lang="es-CL" sz="2600" dirty="0" smtClean="0">
                <a:latin typeface="+mj-lt"/>
              </a:rPr>
              <a:t>El peso creciente de las economías en desarrollo en la economía mundial</a:t>
            </a:r>
          </a:p>
          <a:p>
            <a:pPr marL="514350" indent="-514350">
              <a:spcBef>
                <a:spcPts val="1200"/>
              </a:spcBef>
              <a:buFont typeface="+mj-lt"/>
              <a:buAutoNum type="arabicPeriod"/>
            </a:pPr>
            <a:r>
              <a:rPr lang="es-CL" sz="2600" dirty="0" smtClean="0">
                <a:latin typeface="+mj-lt"/>
              </a:rPr>
              <a:t>Breve caracterización del comercio mundial y de A. Latina</a:t>
            </a:r>
            <a:endParaRPr lang="es-CL" sz="2600" dirty="0">
              <a:latin typeface="+mj-lt"/>
            </a:endParaRPr>
          </a:p>
        </p:txBody>
      </p:sp>
    </p:spTree>
    <p:extLst>
      <p:ext uri="{BB962C8B-B14F-4D97-AF65-F5344CB8AC3E}">
        <p14:creationId xmlns:p14="http://schemas.microsoft.com/office/powerpoint/2010/main" xmlns="" val="91919830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0" y="228600"/>
            <a:ext cx="9144000" cy="1143000"/>
          </a:xfrm>
        </p:spPr>
        <p:txBody>
          <a:bodyPr>
            <a:normAutofit fontScale="90000"/>
          </a:bodyPr>
          <a:lstStyle/>
          <a:p>
            <a:pPr eaLnBrk="1" hangingPunct="1"/>
            <a:r>
              <a:rPr lang="es-CL" sz="2200" b="1" dirty="0" smtClean="0">
                <a:solidFill>
                  <a:schemeClr val="bg1"/>
                </a:solidFill>
                <a:latin typeface="Arial Black" pitchFamily="34" charset="0"/>
              </a:rPr>
              <a:t>La resiliencia de los PED ante la crisis y la fuerte recuperación en Asia y A. Latina explican en amplio grado la nueva geografía del crecimiento en la economía mundial </a:t>
            </a:r>
          </a:p>
        </p:txBody>
      </p:sp>
      <p:sp>
        <p:nvSpPr>
          <p:cNvPr id="17412" name="TextBox 4"/>
          <p:cNvSpPr txBox="1">
            <a:spLocks noChangeArrowheads="1"/>
          </p:cNvSpPr>
          <p:nvPr/>
        </p:nvSpPr>
        <p:spPr bwMode="auto">
          <a:xfrm>
            <a:off x="755576" y="1828800"/>
            <a:ext cx="7704856"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sz="1400" b="1" dirty="0"/>
              <a:t>WORLD ECONOMIC GROWTH, BY SELECTED REGIONS/COUNTRIES, 2010, 2011, 2012</a:t>
            </a:r>
          </a:p>
          <a:p>
            <a:pPr algn="ctr" eaLnBrk="1" hangingPunct="1"/>
            <a:r>
              <a:rPr lang="en-US" sz="1400" dirty="0"/>
              <a:t>(Percentages)</a:t>
            </a:r>
            <a:endParaRPr lang="es-ES" sz="1400" dirty="0"/>
          </a:p>
        </p:txBody>
      </p:sp>
      <p:graphicFrame>
        <p:nvGraphicFramePr>
          <p:cNvPr id="6" name="Chart 5"/>
          <p:cNvGraphicFramePr/>
          <p:nvPr>
            <p:extLst>
              <p:ext uri="{D42A27DB-BD31-4B8C-83A1-F6EECF244321}">
                <p14:modId xmlns:p14="http://schemas.microsoft.com/office/powerpoint/2010/main" xmlns="" val="913546100"/>
              </p:ext>
            </p:extLst>
          </p:nvPr>
        </p:nvGraphicFramePr>
        <p:xfrm>
          <a:off x="228600" y="2286000"/>
          <a:ext cx="8159824" cy="3879304"/>
        </p:xfrm>
        <a:graphic>
          <a:graphicData uri="http://schemas.openxmlformats.org/drawingml/2006/chart">
            <c:chart xmlns:c="http://schemas.openxmlformats.org/drawingml/2006/chart" xmlns:r="http://schemas.openxmlformats.org/officeDocument/2006/relationships" r:id="rId3"/>
          </a:graphicData>
        </a:graphic>
      </p:graphicFrame>
      <p:sp>
        <p:nvSpPr>
          <p:cNvPr id="17414" name="TextBox 6"/>
          <p:cNvSpPr txBox="1">
            <a:spLocks noChangeArrowheads="1"/>
          </p:cNvSpPr>
          <p:nvPr/>
        </p:nvSpPr>
        <p:spPr bwMode="auto">
          <a:xfrm>
            <a:off x="539552" y="6096000"/>
            <a:ext cx="7992888" cy="4302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100" dirty="0"/>
              <a:t>Source: IMF, World Economic Outlook Update, June 17, 2011 and  Economic Commission for Latin America and the Caribbean (ECLAC) , World Trade Organization.</a:t>
            </a:r>
            <a:endParaRPr lang="es-ES" sz="1100" dirty="0"/>
          </a:p>
        </p:txBody>
      </p:sp>
    </p:spTree>
    <p:extLst>
      <p:ext uri="{BB962C8B-B14F-4D97-AF65-F5344CB8AC3E}">
        <p14:creationId xmlns:p14="http://schemas.microsoft.com/office/powerpoint/2010/main" xmlns="" val="245580939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xmlns="" val="1382318365"/>
              </p:ext>
            </p:extLst>
          </p:nvPr>
        </p:nvGraphicFramePr>
        <p:xfrm>
          <a:off x="683568" y="1956378"/>
          <a:ext cx="6624737" cy="4444419"/>
        </p:xfrm>
        <a:graphic>
          <a:graphicData uri="http://schemas.openxmlformats.org/drawingml/2006/table">
            <a:tbl>
              <a:tblPr/>
              <a:tblGrid>
                <a:gridCol w="3651211"/>
                <a:gridCol w="760669"/>
                <a:gridCol w="811381"/>
                <a:gridCol w="700738"/>
                <a:gridCol w="700738"/>
              </a:tblGrid>
              <a:tr h="313704">
                <a:tc>
                  <a:txBody>
                    <a:bodyPr/>
                    <a:lstStyle/>
                    <a:p>
                      <a:pPr algn="ctr" fontAlgn="b"/>
                      <a:r>
                        <a:rPr lang="en-US" sz="1600" b="1" i="0" u="none" strike="noStrike" dirty="0" smtClean="0">
                          <a:solidFill>
                            <a:srgbClr val="FFFFFF"/>
                          </a:solidFill>
                          <a:latin typeface="Calibri"/>
                        </a:rPr>
                        <a:t>Regions / Countries</a:t>
                      </a:r>
                    </a:p>
                  </a:txBody>
                  <a:tcPr marL="9071" marR="9071" marT="9525" marB="0" anchor="b">
                    <a:lnL w="6350" cap="flat" cmpd="sng" algn="ctr">
                      <a:solidFill>
                        <a:srgbClr val="F79646"/>
                      </a:solidFill>
                      <a:prstDash val="solid"/>
                      <a:round/>
                      <a:headEnd type="none" w="med" len="med"/>
                      <a:tailEnd type="none" w="med" len="med"/>
                    </a:lnL>
                    <a:lnR>
                      <a:noFill/>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solidFill>
                      <a:srgbClr val="F79646"/>
                    </a:solidFill>
                  </a:tcPr>
                </a:tc>
                <a:tc>
                  <a:txBody>
                    <a:bodyPr/>
                    <a:lstStyle/>
                    <a:p>
                      <a:pPr algn="ctr" fontAlgn="b"/>
                      <a:r>
                        <a:rPr lang="en-US" sz="1600" b="1" i="0" u="none" strike="noStrike" dirty="0">
                          <a:solidFill>
                            <a:srgbClr val="FFFFFF"/>
                          </a:solidFill>
                          <a:latin typeface="Calibri"/>
                        </a:rPr>
                        <a:t>2008</a:t>
                      </a:r>
                    </a:p>
                  </a:txBody>
                  <a:tcPr marL="9071" marR="9071" marT="9525" marB="0" anchor="b">
                    <a:lnL>
                      <a:noFill/>
                    </a:lnL>
                    <a:lnR>
                      <a:noFill/>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solidFill>
                      <a:srgbClr val="F79646"/>
                    </a:solidFill>
                  </a:tcPr>
                </a:tc>
                <a:tc>
                  <a:txBody>
                    <a:bodyPr/>
                    <a:lstStyle/>
                    <a:p>
                      <a:pPr algn="ctr" fontAlgn="b"/>
                      <a:r>
                        <a:rPr lang="en-US" sz="1600" b="1" i="0" u="none" strike="noStrike">
                          <a:solidFill>
                            <a:srgbClr val="FFFFFF"/>
                          </a:solidFill>
                          <a:latin typeface="Calibri"/>
                        </a:rPr>
                        <a:t>2009</a:t>
                      </a:r>
                    </a:p>
                  </a:txBody>
                  <a:tcPr marL="9071" marR="9071" marT="9525" marB="0" anchor="b">
                    <a:lnL>
                      <a:noFill/>
                    </a:lnL>
                    <a:lnR>
                      <a:noFill/>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solidFill>
                      <a:srgbClr val="F79646"/>
                    </a:solidFill>
                  </a:tcPr>
                </a:tc>
                <a:tc>
                  <a:txBody>
                    <a:bodyPr/>
                    <a:lstStyle/>
                    <a:p>
                      <a:pPr algn="ctr" fontAlgn="b"/>
                      <a:r>
                        <a:rPr lang="en-US" sz="1600" b="1" i="0" u="none" strike="noStrike">
                          <a:solidFill>
                            <a:srgbClr val="FFFFFF"/>
                          </a:solidFill>
                          <a:latin typeface="Calibri"/>
                        </a:rPr>
                        <a:t>2010</a:t>
                      </a:r>
                    </a:p>
                  </a:txBody>
                  <a:tcPr marL="9071" marR="9071" marT="9525" marB="0" anchor="b">
                    <a:lnL>
                      <a:noFill/>
                    </a:lnL>
                    <a:lnR>
                      <a:noFill/>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solidFill>
                      <a:srgbClr val="F79646"/>
                    </a:solidFill>
                  </a:tcPr>
                </a:tc>
                <a:tc>
                  <a:txBody>
                    <a:bodyPr/>
                    <a:lstStyle/>
                    <a:p>
                      <a:pPr algn="ctr" fontAlgn="b"/>
                      <a:r>
                        <a:rPr lang="en-US" sz="1600" b="1" i="0" u="none" strike="noStrike">
                          <a:solidFill>
                            <a:srgbClr val="FFFFFF"/>
                          </a:solidFill>
                          <a:latin typeface="Calibri"/>
                        </a:rPr>
                        <a:t>2011</a:t>
                      </a:r>
                    </a:p>
                  </a:txBody>
                  <a:tcPr marL="9071" marR="9071" marT="9525" marB="0" anchor="b">
                    <a:lnL>
                      <a:noFill/>
                    </a:lnL>
                    <a:lnR w="6350" cap="flat" cmpd="sng" algn="ctr">
                      <a:solidFill>
                        <a:srgbClr val="F79646"/>
                      </a:solidFill>
                      <a:prstDash val="solid"/>
                      <a:round/>
                      <a:headEnd type="none" w="med" len="med"/>
                      <a:tailEnd type="none" w="med" len="med"/>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solidFill>
                      <a:srgbClr val="F79646"/>
                    </a:solidFill>
                  </a:tcPr>
                </a:tc>
              </a:tr>
              <a:tr h="313704">
                <a:tc>
                  <a:txBody>
                    <a:bodyPr/>
                    <a:lstStyle/>
                    <a:p>
                      <a:pPr algn="l" fontAlgn="b"/>
                      <a:r>
                        <a:rPr lang="en-US" sz="1600" b="1" i="0" u="none" strike="noStrike" dirty="0" smtClean="0">
                          <a:solidFill>
                            <a:srgbClr val="000000"/>
                          </a:solidFill>
                          <a:latin typeface="Calibri"/>
                        </a:rPr>
                        <a:t>Developed Economies</a:t>
                      </a:r>
                      <a:endParaRPr lang="en-US" sz="1600" b="1" i="0" u="none" strike="noStrike" dirty="0">
                        <a:solidFill>
                          <a:srgbClr val="000000"/>
                        </a:solidFill>
                        <a:latin typeface="Calibri"/>
                      </a:endParaRPr>
                    </a:p>
                  </a:txBody>
                  <a:tcPr marL="9071" marR="9071" marT="9525" marB="0" anchor="b">
                    <a:lnL w="6350" cap="flat" cmpd="sng" algn="ctr">
                      <a:solidFill>
                        <a:srgbClr val="F79646"/>
                      </a:solidFill>
                      <a:prstDash val="solid"/>
                      <a:round/>
                      <a:headEnd type="none" w="med" len="med"/>
                      <a:tailEnd type="none" w="med" len="med"/>
                    </a:lnL>
                    <a:lnR>
                      <a:noFill/>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solidFill>
                      <a:srgbClr val="FAC090"/>
                    </a:solidFill>
                  </a:tcPr>
                </a:tc>
                <a:tc>
                  <a:txBody>
                    <a:bodyPr/>
                    <a:lstStyle/>
                    <a:p>
                      <a:pPr algn="r" fontAlgn="b"/>
                      <a:r>
                        <a:rPr lang="en-US" sz="1600" b="1" i="0" u="none" strike="noStrike" dirty="0" smtClean="0">
                          <a:solidFill>
                            <a:srgbClr val="000000"/>
                          </a:solidFill>
                          <a:latin typeface="Calibri"/>
                        </a:rPr>
                        <a:t>0,12</a:t>
                      </a:r>
                      <a:endParaRPr lang="en-US" sz="1600" b="1" i="0" u="none" strike="noStrike" dirty="0">
                        <a:solidFill>
                          <a:srgbClr val="000000"/>
                        </a:solidFill>
                        <a:latin typeface="Calibri"/>
                      </a:endParaRPr>
                    </a:p>
                  </a:txBody>
                  <a:tcPr marL="9071" marR="9071" marT="9525" marB="0" anchor="b">
                    <a:lnL>
                      <a:noFill/>
                    </a:lnL>
                    <a:lnR>
                      <a:noFill/>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solidFill>
                      <a:srgbClr val="FAC090"/>
                    </a:solidFill>
                  </a:tcPr>
                </a:tc>
                <a:tc>
                  <a:txBody>
                    <a:bodyPr/>
                    <a:lstStyle/>
                    <a:p>
                      <a:pPr algn="r" fontAlgn="b"/>
                      <a:r>
                        <a:rPr lang="en-US" sz="1600" b="1" i="0" u="none" strike="noStrike" dirty="0">
                          <a:solidFill>
                            <a:srgbClr val="000000"/>
                          </a:solidFill>
                          <a:latin typeface="Calibri"/>
                        </a:rPr>
                        <a:t>-</a:t>
                      </a:r>
                      <a:r>
                        <a:rPr lang="en-US" sz="1600" b="1" i="0" u="none" strike="noStrike" dirty="0" smtClean="0">
                          <a:solidFill>
                            <a:srgbClr val="000000"/>
                          </a:solidFill>
                          <a:latin typeface="Calibri"/>
                        </a:rPr>
                        <a:t>1,79</a:t>
                      </a:r>
                      <a:endParaRPr lang="en-US" sz="1600" b="1" i="0" u="none" strike="noStrike" dirty="0">
                        <a:solidFill>
                          <a:srgbClr val="000000"/>
                        </a:solidFill>
                        <a:latin typeface="Calibri"/>
                      </a:endParaRPr>
                    </a:p>
                  </a:txBody>
                  <a:tcPr marL="9071" marR="9071" marT="9525" marB="0" anchor="b">
                    <a:lnL>
                      <a:noFill/>
                    </a:lnL>
                    <a:lnR>
                      <a:noFill/>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solidFill>
                      <a:srgbClr val="FAC090"/>
                    </a:solidFill>
                  </a:tcPr>
                </a:tc>
                <a:tc>
                  <a:txBody>
                    <a:bodyPr/>
                    <a:lstStyle/>
                    <a:p>
                      <a:pPr algn="r" fontAlgn="b"/>
                      <a:r>
                        <a:rPr lang="en-US" sz="1600" b="1" i="0" u="none" strike="noStrike" dirty="0" smtClean="0">
                          <a:solidFill>
                            <a:srgbClr val="000000"/>
                          </a:solidFill>
                          <a:latin typeface="Calibri"/>
                        </a:rPr>
                        <a:t>1,55</a:t>
                      </a:r>
                      <a:endParaRPr lang="en-US" sz="1600" b="1" i="0" u="none" strike="noStrike" dirty="0">
                        <a:solidFill>
                          <a:srgbClr val="000000"/>
                        </a:solidFill>
                        <a:latin typeface="Calibri"/>
                      </a:endParaRPr>
                    </a:p>
                  </a:txBody>
                  <a:tcPr marL="9071" marR="9071" marT="9525" marB="0" anchor="b">
                    <a:lnL>
                      <a:noFill/>
                    </a:lnL>
                    <a:lnR>
                      <a:noFill/>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solidFill>
                      <a:srgbClr val="FAC090"/>
                    </a:solidFill>
                  </a:tcPr>
                </a:tc>
                <a:tc>
                  <a:txBody>
                    <a:bodyPr/>
                    <a:lstStyle/>
                    <a:p>
                      <a:pPr algn="r" fontAlgn="b"/>
                      <a:r>
                        <a:rPr lang="en-US" sz="1600" b="1" i="0" u="none" strike="noStrike" dirty="0" smtClean="0">
                          <a:solidFill>
                            <a:srgbClr val="000000"/>
                          </a:solidFill>
                          <a:latin typeface="Calibri"/>
                        </a:rPr>
                        <a:t>1,22</a:t>
                      </a:r>
                      <a:endParaRPr lang="en-US" sz="1600" b="1" i="0" u="none" strike="noStrike" dirty="0">
                        <a:solidFill>
                          <a:srgbClr val="000000"/>
                        </a:solidFill>
                        <a:latin typeface="Calibri"/>
                      </a:endParaRPr>
                    </a:p>
                  </a:txBody>
                  <a:tcPr marL="9071" marR="9071" marT="9525" marB="0" anchor="b">
                    <a:lnL>
                      <a:noFill/>
                    </a:lnL>
                    <a:lnR w="6350" cap="flat" cmpd="sng" algn="ctr">
                      <a:solidFill>
                        <a:srgbClr val="F79646"/>
                      </a:solidFill>
                      <a:prstDash val="solid"/>
                      <a:round/>
                      <a:headEnd type="none" w="med" len="med"/>
                      <a:tailEnd type="none" w="med" len="med"/>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solidFill>
                      <a:srgbClr val="FAC090"/>
                    </a:solidFill>
                  </a:tcPr>
                </a:tc>
              </a:tr>
              <a:tr h="313704">
                <a:tc>
                  <a:txBody>
                    <a:bodyPr/>
                    <a:lstStyle/>
                    <a:p>
                      <a:pPr algn="l" fontAlgn="b"/>
                      <a:r>
                        <a:rPr lang="en-US" sz="1600" b="0" i="0" u="none" strike="noStrike" dirty="0" smtClean="0">
                          <a:solidFill>
                            <a:srgbClr val="000000"/>
                          </a:solidFill>
                          <a:latin typeface="Calibri"/>
                        </a:rPr>
                        <a:t>United States</a:t>
                      </a:r>
                      <a:endParaRPr lang="en-US" sz="1600" b="0" i="0" u="none" strike="noStrike" dirty="0">
                        <a:solidFill>
                          <a:srgbClr val="000000"/>
                        </a:solidFill>
                        <a:latin typeface="Calibri"/>
                      </a:endParaRPr>
                    </a:p>
                  </a:txBody>
                  <a:tcPr marL="81643" marR="9071" marT="9525" marB="0" anchor="b">
                    <a:lnL w="6350" cap="flat" cmpd="sng" algn="ctr">
                      <a:solidFill>
                        <a:srgbClr val="F79646"/>
                      </a:solidFill>
                      <a:prstDash val="solid"/>
                      <a:round/>
                      <a:headEnd type="none" w="med" len="med"/>
                      <a:tailEnd type="none" w="med" len="med"/>
                    </a:lnL>
                    <a:lnR>
                      <a:noFill/>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tcPr>
                </a:tc>
                <a:tc>
                  <a:txBody>
                    <a:bodyPr/>
                    <a:lstStyle/>
                    <a:p>
                      <a:pPr algn="r" fontAlgn="b"/>
                      <a:r>
                        <a:rPr lang="en-US" sz="1600" b="0" i="0" u="none" strike="noStrike" dirty="0" smtClean="0">
                          <a:solidFill>
                            <a:srgbClr val="000000"/>
                          </a:solidFill>
                          <a:latin typeface="Calibri"/>
                        </a:rPr>
                        <a:t>0,00</a:t>
                      </a:r>
                      <a:endParaRPr lang="en-US" sz="1600" b="0" i="0" u="none" strike="noStrike" dirty="0">
                        <a:solidFill>
                          <a:srgbClr val="000000"/>
                        </a:solidFill>
                        <a:latin typeface="Calibri"/>
                      </a:endParaRPr>
                    </a:p>
                  </a:txBody>
                  <a:tcPr marL="9071" marR="9071" marT="9525" marB="0" anchor="b">
                    <a:lnL>
                      <a:noFill/>
                    </a:lnL>
                    <a:lnR>
                      <a:noFill/>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tcPr>
                </a:tc>
                <a:tc>
                  <a:txBody>
                    <a:bodyPr/>
                    <a:lstStyle/>
                    <a:p>
                      <a:pPr algn="r" fontAlgn="b"/>
                      <a:r>
                        <a:rPr lang="en-US" sz="1600" b="0" i="0" u="none" strike="noStrike" dirty="0">
                          <a:solidFill>
                            <a:srgbClr val="000000"/>
                          </a:solidFill>
                          <a:latin typeface="Calibri"/>
                        </a:rPr>
                        <a:t>-</a:t>
                      </a:r>
                      <a:r>
                        <a:rPr lang="en-US" sz="1600" b="0" i="0" u="none" strike="noStrike" dirty="0" smtClean="0">
                          <a:solidFill>
                            <a:srgbClr val="000000"/>
                          </a:solidFill>
                          <a:latin typeface="Calibri"/>
                        </a:rPr>
                        <a:t>0,53</a:t>
                      </a:r>
                      <a:endParaRPr lang="en-US" sz="1600" b="0" i="0" u="none" strike="noStrike" dirty="0">
                        <a:solidFill>
                          <a:srgbClr val="000000"/>
                        </a:solidFill>
                        <a:latin typeface="Calibri"/>
                      </a:endParaRPr>
                    </a:p>
                  </a:txBody>
                  <a:tcPr marL="9071" marR="9071" marT="9525" marB="0" anchor="b">
                    <a:lnL>
                      <a:noFill/>
                    </a:lnL>
                    <a:lnR>
                      <a:noFill/>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tcPr>
                </a:tc>
                <a:tc>
                  <a:txBody>
                    <a:bodyPr/>
                    <a:lstStyle/>
                    <a:p>
                      <a:pPr algn="r" fontAlgn="b"/>
                      <a:r>
                        <a:rPr lang="en-US" sz="1600" b="0" i="0" u="none" strike="noStrike" dirty="0" smtClean="0">
                          <a:solidFill>
                            <a:srgbClr val="000000"/>
                          </a:solidFill>
                          <a:latin typeface="Calibri"/>
                        </a:rPr>
                        <a:t>0,56</a:t>
                      </a:r>
                      <a:endParaRPr lang="en-US" sz="1600" b="0" i="0" u="none" strike="noStrike" dirty="0">
                        <a:solidFill>
                          <a:srgbClr val="000000"/>
                        </a:solidFill>
                        <a:latin typeface="Calibri"/>
                      </a:endParaRPr>
                    </a:p>
                  </a:txBody>
                  <a:tcPr marL="9071" marR="9071" marT="9525" marB="0" anchor="b">
                    <a:lnL>
                      <a:noFill/>
                    </a:lnL>
                    <a:lnR>
                      <a:noFill/>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tcPr>
                </a:tc>
                <a:tc>
                  <a:txBody>
                    <a:bodyPr/>
                    <a:lstStyle/>
                    <a:p>
                      <a:pPr algn="r" fontAlgn="b"/>
                      <a:r>
                        <a:rPr lang="en-US" sz="1600" b="0" i="0" u="none" strike="noStrike" dirty="0" smtClean="0">
                          <a:solidFill>
                            <a:srgbClr val="000000"/>
                          </a:solidFill>
                          <a:latin typeface="Calibri"/>
                        </a:rPr>
                        <a:t>0,53</a:t>
                      </a:r>
                      <a:endParaRPr lang="en-US" sz="1600" b="0" i="0" u="none" strike="noStrike" dirty="0">
                        <a:solidFill>
                          <a:srgbClr val="000000"/>
                        </a:solidFill>
                        <a:latin typeface="Calibri"/>
                      </a:endParaRPr>
                    </a:p>
                  </a:txBody>
                  <a:tcPr marL="9071" marR="9071" marT="9525" marB="0" anchor="b">
                    <a:lnL>
                      <a:noFill/>
                    </a:lnL>
                    <a:lnR w="6350" cap="flat" cmpd="sng" algn="ctr">
                      <a:solidFill>
                        <a:srgbClr val="F79646"/>
                      </a:solidFill>
                      <a:prstDash val="solid"/>
                      <a:round/>
                      <a:headEnd type="none" w="med" len="med"/>
                      <a:tailEnd type="none" w="med" len="med"/>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tcPr>
                </a:tc>
              </a:tr>
              <a:tr h="313704">
                <a:tc>
                  <a:txBody>
                    <a:bodyPr/>
                    <a:lstStyle/>
                    <a:p>
                      <a:pPr algn="l" fontAlgn="b"/>
                      <a:r>
                        <a:rPr lang="en-US" sz="1600" b="0" i="0" u="none" strike="noStrike" dirty="0" smtClean="0">
                          <a:solidFill>
                            <a:srgbClr val="000000"/>
                          </a:solidFill>
                          <a:latin typeface="Calibri"/>
                        </a:rPr>
                        <a:t>European Union</a:t>
                      </a:r>
                      <a:endParaRPr lang="en-US" sz="1600" b="0" i="0" u="none" strike="noStrike" dirty="0">
                        <a:solidFill>
                          <a:srgbClr val="000000"/>
                        </a:solidFill>
                        <a:latin typeface="Calibri"/>
                      </a:endParaRPr>
                    </a:p>
                  </a:txBody>
                  <a:tcPr marL="81643" marR="9071" marT="9525" marB="0" anchor="b">
                    <a:lnL w="6350" cap="flat" cmpd="sng" algn="ctr">
                      <a:solidFill>
                        <a:srgbClr val="F79646"/>
                      </a:solidFill>
                      <a:prstDash val="solid"/>
                      <a:round/>
                      <a:headEnd type="none" w="med" len="med"/>
                      <a:tailEnd type="none" w="med" len="med"/>
                    </a:lnL>
                    <a:lnR>
                      <a:noFill/>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tcPr>
                </a:tc>
                <a:tc>
                  <a:txBody>
                    <a:bodyPr/>
                    <a:lstStyle/>
                    <a:p>
                      <a:pPr algn="r" fontAlgn="b"/>
                      <a:r>
                        <a:rPr lang="en-US" sz="1600" b="0" i="0" u="none" strike="noStrike" dirty="0" smtClean="0">
                          <a:solidFill>
                            <a:srgbClr val="000000"/>
                          </a:solidFill>
                          <a:latin typeface="Calibri"/>
                        </a:rPr>
                        <a:t>0,15</a:t>
                      </a:r>
                      <a:endParaRPr lang="en-US" sz="1600" b="0" i="0" u="none" strike="noStrike" dirty="0">
                        <a:solidFill>
                          <a:srgbClr val="000000"/>
                        </a:solidFill>
                        <a:latin typeface="Calibri"/>
                      </a:endParaRPr>
                    </a:p>
                  </a:txBody>
                  <a:tcPr marL="9071" marR="9071" marT="9525" marB="0" anchor="b">
                    <a:lnL>
                      <a:noFill/>
                    </a:lnL>
                    <a:lnR>
                      <a:noFill/>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tcPr>
                </a:tc>
                <a:tc>
                  <a:txBody>
                    <a:bodyPr/>
                    <a:lstStyle/>
                    <a:p>
                      <a:pPr algn="r" fontAlgn="b"/>
                      <a:r>
                        <a:rPr lang="en-US" sz="1600" b="0" i="0" u="none" strike="noStrike" dirty="0">
                          <a:solidFill>
                            <a:srgbClr val="000000"/>
                          </a:solidFill>
                          <a:latin typeface="Calibri"/>
                        </a:rPr>
                        <a:t>-</a:t>
                      </a:r>
                      <a:r>
                        <a:rPr lang="en-US" sz="1600" b="0" i="0" u="none" strike="noStrike" dirty="0" smtClean="0">
                          <a:solidFill>
                            <a:srgbClr val="000000"/>
                          </a:solidFill>
                          <a:latin typeface="Calibri"/>
                        </a:rPr>
                        <a:t>0,87</a:t>
                      </a:r>
                      <a:endParaRPr lang="en-US" sz="1600" b="0" i="0" u="none" strike="noStrike" dirty="0">
                        <a:solidFill>
                          <a:srgbClr val="000000"/>
                        </a:solidFill>
                        <a:latin typeface="Calibri"/>
                      </a:endParaRPr>
                    </a:p>
                  </a:txBody>
                  <a:tcPr marL="9071" marR="9071" marT="9525" marB="0" anchor="b">
                    <a:lnL>
                      <a:noFill/>
                    </a:lnL>
                    <a:lnR>
                      <a:noFill/>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tcPr>
                </a:tc>
                <a:tc>
                  <a:txBody>
                    <a:bodyPr/>
                    <a:lstStyle/>
                    <a:p>
                      <a:pPr algn="r" fontAlgn="b"/>
                      <a:r>
                        <a:rPr lang="en-US" sz="1600" b="0" i="0" u="none" strike="noStrike" dirty="0" smtClean="0">
                          <a:solidFill>
                            <a:srgbClr val="000000"/>
                          </a:solidFill>
                          <a:latin typeface="Calibri"/>
                        </a:rPr>
                        <a:t>0,36</a:t>
                      </a:r>
                      <a:endParaRPr lang="en-US" sz="1600" b="0" i="0" u="none" strike="noStrike" dirty="0">
                        <a:solidFill>
                          <a:srgbClr val="000000"/>
                        </a:solidFill>
                        <a:latin typeface="Calibri"/>
                      </a:endParaRPr>
                    </a:p>
                  </a:txBody>
                  <a:tcPr marL="9071" marR="9071" marT="9525" marB="0" anchor="b">
                    <a:lnL>
                      <a:noFill/>
                    </a:lnL>
                    <a:lnR>
                      <a:noFill/>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tcPr>
                </a:tc>
                <a:tc>
                  <a:txBody>
                    <a:bodyPr/>
                    <a:lstStyle/>
                    <a:p>
                      <a:pPr algn="r" fontAlgn="b"/>
                      <a:r>
                        <a:rPr lang="en-US" sz="1600" b="0" i="0" u="none" strike="noStrike" dirty="0" smtClean="0">
                          <a:solidFill>
                            <a:srgbClr val="000000"/>
                          </a:solidFill>
                          <a:latin typeface="Calibri"/>
                        </a:rPr>
                        <a:t>0,35</a:t>
                      </a:r>
                      <a:endParaRPr lang="en-US" sz="1600" b="0" i="0" u="none" strike="noStrike" dirty="0">
                        <a:solidFill>
                          <a:srgbClr val="000000"/>
                        </a:solidFill>
                        <a:latin typeface="Calibri"/>
                      </a:endParaRPr>
                    </a:p>
                  </a:txBody>
                  <a:tcPr marL="9071" marR="9071" marT="9525" marB="0" anchor="b">
                    <a:lnL>
                      <a:noFill/>
                    </a:lnL>
                    <a:lnR w="6350" cap="flat" cmpd="sng" algn="ctr">
                      <a:solidFill>
                        <a:srgbClr val="F79646"/>
                      </a:solidFill>
                      <a:prstDash val="solid"/>
                      <a:round/>
                      <a:headEnd type="none" w="med" len="med"/>
                      <a:tailEnd type="none" w="med" len="med"/>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tcPr>
                </a:tc>
              </a:tr>
              <a:tr h="313704">
                <a:tc>
                  <a:txBody>
                    <a:bodyPr/>
                    <a:lstStyle/>
                    <a:p>
                      <a:pPr algn="l" fontAlgn="b"/>
                      <a:r>
                        <a:rPr lang="en-US" sz="1600" b="0" i="0" u="none" strike="noStrike" dirty="0" smtClean="0">
                          <a:solidFill>
                            <a:srgbClr val="000000"/>
                          </a:solidFill>
                          <a:latin typeface="Calibri"/>
                        </a:rPr>
                        <a:t>Japan</a:t>
                      </a:r>
                      <a:endParaRPr lang="en-US" sz="1600" b="0" i="0" u="none" strike="noStrike" dirty="0">
                        <a:solidFill>
                          <a:srgbClr val="000000"/>
                        </a:solidFill>
                        <a:latin typeface="Calibri"/>
                      </a:endParaRPr>
                    </a:p>
                  </a:txBody>
                  <a:tcPr marL="81643" marR="9071" marT="9525" marB="0" anchor="b">
                    <a:lnL w="6350" cap="flat" cmpd="sng" algn="ctr">
                      <a:solidFill>
                        <a:srgbClr val="F79646"/>
                      </a:solidFill>
                      <a:prstDash val="solid"/>
                      <a:round/>
                      <a:headEnd type="none" w="med" len="med"/>
                      <a:tailEnd type="none" w="med" len="med"/>
                    </a:lnL>
                    <a:lnR>
                      <a:noFill/>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tcPr>
                </a:tc>
                <a:tc>
                  <a:txBody>
                    <a:bodyPr/>
                    <a:lstStyle/>
                    <a:p>
                      <a:pPr algn="r" fontAlgn="b"/>
                      <a:r>
                        <a:rPr lang="en-US" sz="1600" b="0" i="0" u="none" strike="noStrike" dirty="0">
                          <a:solidFill>
                            <a:srgbClr val="000000"/>
                          </a:solidFill>
                          <a:latin typeface="Calibri"/>
                        </a:rPr>
                        <a:t>-</a:t>
                      </a:r>
                      <a:r>
                        <a:rPr lang="en-US" sz="1600" b="0" i="0" u="none" strike="noStrike" dirty="0" smtClean="0">
                          <a:solidFill>
                            <a:srgbClr val="000000"/>
                          </a:solidFill>
                          <a:latin typeface="Calibri"/>
                        </a:rPr>
                        <a:t>0,07</a:t>
                      </a:r>
                      <a:endParaRPr lang="en-US" sz="1600" b="0" i="0" u="none" strike="noStrike" dirty="0">
                        <a:solidFill>
                          <a:srgbClr val="000000"/>
                        </a:solidFill>
                        <a:latin typeface="Calibri"/>
                      </a:endParaRPr>
                    </a:p>
                  </a:txBody>
                  <a:tcPr marL="9071" marR="9071" marT="9525" marB="0" anchor="b">
                    <a:lnL>
                      <a:noFill/>
                    </a:lnL>
                    <a:lnR>
                      <a:noFill/>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tcPr>
                </a:tc>
                <a:tc>
                  <a:txBody>
                    <a:bodyPr/>
                    <a:lstStyle/>
                    <a:p>
                      <a:pPr algn="r" fontAlgn="b"/>
                      <a:r>
                        <a:rPr lang="en-US" sz="1600" b="0" i="0" u="none" strike="noStrike" dirty="0">
                          <a:solidFill>
                            <a:srgbClr val="000000"/>
                          </a:solidFill>
                          <a:latin typeface="Calibri"/>
                        </a:rPr>
                        <a:t>-</a:t>
                      </a:r>
                      <a:r>
                        <a:rPr lang="en-US" sz="1600" b="0" i="0" u="none" strike="noStrike" dirty="0" smtClean="0">
                          <a:solidFill>
                            <a:srgbClr val="000000"/>
                          </a:solidFill>
                          <a:latin typeface="Calibri"/>
                        </a:rPr>
                        <a:t>0,37</a:t>
                      </a:r>
                      <a:endParaRPr lang="en-US" sz="1600" b="0" i="0" u="none" strike="noStrike" dirty="0">
                        <a:solidFill>
                          <a:srgbClr val="000000"/>
                        </a:solidFill>
                        <a:latin typeface="Calibri"/>
                      </a:endParaRPr>
                    </a:p>
                  </a:txBody>
                  <a:tcPr marL="9071" marR="9071" marT="9525" marB="0" anchor="b">
                    <a:lnL>
                      <a:noFill/>
                    </a:lnL>
                    <a:lnR>
                      <a:noFill/>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tcPr>
                </a:tc>
                <a:tc>
                  <a:txBody>
                    <a:bodyPr/>
                    <a:lstStyle/>
                    <a:p>
                      <a:pPr algn="r" fontAlgn="b"/>
                      <a:r>
                        <a:rPr lang="en-US" sz="1600" b="0" i="0" u="none" strike="noStrike" dirty="0" smtClean="0">
                          <a:solidFill>
                            <a:srgbClr val="000000"/>
                          </a:solidFill>
                          <a:latin typeface="Calibri"/>
                        </a:rPr>
                        <a:t>0,23</a:t>
                      </a:r>
                      <a:endParaRPr lang="en-US" sz="1600" b="0" i="0" u="none" strike="noStrike" dirty="0">
                        <a:solidFill>
                          <a:srgbClr val="000000"/>
                        </a:solidFill>
                        <a:latin typeface="Calibri"/>
                      </a:endParaRPr>
                    </a:p>
                  </a:txBody>
                  <a:tcPr marL="9071" marR="9071" marT="9525" marB="0" anchor="b">
                    <a:lnL>
                      <a:noFill/>
                    </a:lnL>
                    <a:lnR>
                      <a:noFill/>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tcPr>
                </a:tc>
                <a:tc>
                  <a:txBody>
                    <a:bodyPr/>
                    <a:lstStyle/>
                    <a:p>
                      <a:pPr algn="r" fontAlgn="b"/>
                      <a:r>
                        <a:rPr lang="en-US" sz="1600" b="0" i="0" u="none" strike="noStrike" dirty="0" smtClean="0">
                          <a:solidFill>
                            <a:srgbClr val="000000"/>
                          </a:solidFill>
                          <a:latin typeface="Calibri"/>
                        </a:rPr>
                        <a:t>0,08</a:t>
                      </a:r>
                      <a:endParaRPr lang="en-US" sz="1600" b="0" i="0" u="none" strike="noStrike" dirty="0">
                        <a:solidFill>
                          <a:srgbClr val="000000"/>
                        </a:solidFill>
                        <a:latin typeface="Calibri"/>
                      </a:endParaRPr>
                    </a:p>
                  </a:txBody>
                  <a:tcPr marL="9071" marR="9071" marT="9525" marB="0" anchor="b">
                    <a:lnL>
                      <a:noFill/>
                    </a:lnL>
                    <a:lnR w="6350" cap="flat" cmpd="sng" algn="ctr">
                      <a:solidFill>
                        <a:srgbClr val="F79646"/>
                      </a:solidFill>
                      <a:prstDash val="solid"/>
                      <a:round/>
                      <a:headEnd type="none" w="med" len="med"/>
                      <a:tailEnd type="none" w="med" len="med"/>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tcPr>
                </a:tc>
              </a:tr>
              <a:tr h="313704">
                <a:tc>
                  <a:txBody>
                    <a:bodyPr/>
                    <a:lstStyle/>
                    <a:p>
                      <a:pPr algn="l" fontAlgn="b"/>
                      <a:r>
                        <a:rPr lang="en-US" sz="1600" b="0" i="0" u="none" strike="noStrike" dirty="0" smtClean="0">
                          <a:solidFill>
                            <a:srgbClr val="000000"/>
                          </a:solidFill>
                          <a:latin typeface="Calibri"/>
                        </a:rPr>
                        <a:t>Others</a:t>
                      </a:r>
                      <a:endParaRPr lang="en-US" sz="1600" b="0" i="0" u="none" strike="noStrike" dirty="0">
                        <a:solidFill>
                          <a:srgbClr val="000000"/>
                        </a:solidFill>
                        <a:latin typeface="Calibri"/>
                      </a:endParaRPr>
                    </a:p>
                  </a:txBody>
                  <a:tcPr marL="81643" marR="9071" marT="9525" marB="0" anchor="b">
                    <a:lnL w="6350" cap="flat" cmpd="sng" algn="ctr">
                      <a:solidFill>
                        <a:srgbClr val="F79646"/>
                      </a:solidFill>
                      <a:prstDash val="solid"/>
                      <a:round/>
                      <a:headEnd type="none" w="med" len="med"/>
                      <a:tailEnd type="none" w="med" len="med"/>
                    </a:lnL>
                    <a:lnR>
                      <a:noFill/>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tcPr>
                </a:tc>
                <a:tc>
                  <a:txBody>
                    <a:bodyPr/>
                    <a:lstStyle/>
                    <a:p>
                      <a:pPr algn="r" fontAlgn="b"/>
                      <a:r>
                        <a:rPr lang="en-US" sz="1600" b="0" i="0" u="none" strike="noStrike" dirty="0" smtClean="0">
                          <a:solidFill>
                            <a:srgbClr val="000000"/>
                          </a:solidFill>
                          <a:latin typeface="Calibri"/>
                        </a:rPr>
                        <a:t>0,04</a:t>
                      </a:r>
                      <a:endParaRPr lang="en-US" sz="1600" b="0" i="0" u="none" strike="noStrike" dirty="0">
                        <a:solidFill>
                          <a:srgbClr val="000000"/>
                        </a:solidFill>
                        <a:latin typeface="Calibri"/>
                      </a:endParaRPr>
                    </a:p>
                  </a:txBody>
                  <a:tcPr marL="9071" marR="9071" marT="9525" marB="0" anchor="b">
                    <a:lnL>
                      <a:noFill/>
                    </a:lnL>
                    <a:lnR>
                      <a:noFill/>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tcPr>
                </a:tc>
                <a:tc>
                  <a:txBody>
                    <a:bodyPr/>
                    <a:lstStyle/>
                    <a:p>
                      <a:pPr algn="r" fontAlgn="b"/>
                      <a:r>
                        <a:rPr lang="en-US" sz="1600" b="0" i="0" u="none" strike="noStrike" dirty="0">
                          <a:solidFill>
                            <a:srgbClr val="000000"/>
                          </a:solidFill>
                          <a:latin typeface="Calibri"/>
                        </a:rPr>
                        <a:t>-</a:t>
                      </a:r>
                      <a:r>
                        <a:rPr lang="en-US" sz="1600" b="0" i="0" u="none" strike="noStrike" dirty="0" smtClean="0">
                          <a:solidFill>
                            <a:srgbClr val="000000"/>
                          </a:solidFill>
                          <a:latin typeface="Calibri"/>
                        </a:rPr>
                        <a:t>0,02</a:t>
                      </a:r>
                      <a:endParaRPr lang="en-US" sz="1600" b="0" i="0" u="none" strike="noStrike" dirty="0">
                        <a:solidFill>
                          <a:srgbClr val="000000"/>
                        </a:solidFill>
                        <a:latin typeface="Calibri"/>
                      </a:endParaRPr>
                    </a:p>
                  </a:txBody>
                  <a:tcPr marL="9071" marR="9071" marT="9525" marB="0" anchor="b">
                    <a:lnL>
                      <a:noFill/>
                    </a:lnL>
                    <a:lnR>
                      <a:noFill/>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tcPr>
                </a:tc>
                <a:tc>
                  <a:txBody>
                    <a:bodyPr/>
                    <a:lstStyle/>
                    <a:p>
                      <a:pPr algn="r" fontAlgn="b"/>
                      <a:r>
                        <a:rPr lang="en-US" sz="1600" b="0" i="0" u="none" strike="noStrike" dirty="0" smtClean="0">
                          <a:solidFill>
                            <a:srgbClr val="000000"/>
                          </a:solidFill>
                          <a:latin typeface="Calibri"/>
                        </a:rPr>
                        <a:t>0,40</a:t>
                      </a:r>
                      <a:endParaRPr lang="en-US" sz="1600" b="0" i="0" u="none" strike="noStrike" dirty="0">
                        <a:solidFill>
                          <a:srgbClr val="000000"/>
                        </a:solidFill>
                        <a:latin typeface="Calibri"/>
                      </a:endParaRPr>
                    </a:p>
                  </a:txBody>
                  <a:tcPr marL="9071" marR="9071" marT="9525" marB="0" anchor="b">
                    <a:lnL>
                      <a:noFill/>
                    </a:lnL>
                    <a:lnR>
                      <a:noFill/>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tcPr>
                </a:tc>
                <a:tc>
                  <a:txBody>
                    <a:bodyPr/>
                    <a:lstStyle/>
                    <a:p>
                      <a:pPr algn="r" fontAlgn="b"/>
                      <a:r>
                        <a:rPr lang="en-US" sz="1600" b="0" i="0" u="none" strike="noStrike" dirty="0" smtClean="0">
                          <a:solidFill>
                            <a:srgbClr val="000000"/>
                          </a:solidFill>
                          <a:latin typeface="Calibri"/>
                        </a:rPr>
                        <a:t>0,25</a:t>
                      </a:r>
                      <a:endParaRPr lang="en-US" sz="1600" b="0" i="0" u="none" strike="noStrike" dirty="0">
                        <a:solidFill>
                          <a:srgbClr val="000000"/>
                        </a:solidFill>
                        <a:latin typeface="Calibri"/>
                      </a:endParaRPr>
                    </a:p>
                  </a:txBody>
                  <a:tcPr marL="9071" marR="9071" marT="9525" marB="0" anchor="b">
                    <a:lnL>
                      <a:noFill/>
                    </a:lnL>
                    <a:lnR w="6350" cap="flat" cmpd="sng" algn="ctr">
                      <a:solidFill>
                        <a:srgbClr val="F79646"/>
                      </a:solidFill>
                      <a:prstDash val="solid"/>
                      <a:round/>
                      <a:headEnd type="none" w="med" len="med"/>
                      <a:tailEnd type="none" w="med" len="med"/>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tcPr>
                </a:tc>
              </a:tr>
              <a:tr h="313704">
                <a:tc>
                  <a:txBody>
                    <a:bodyPr/>
                    <a:lstStyle/>
                    <a:p>
                      <a:pPr algn="l" fontAlgn="b"/>
                      <a:r>
                        <a:rPr lang="en-US" sz="1600" b="1" i="0" u="none" strike="noStrike" dirty="0" smtClean="0">
                          <a:solidFill>
                            <a:srgbClr val="000000"/>
                          </a:solidFill>
                          <a:latin typeface="Calibri"/>
                        </a:rPr>
                        <a:t>Developing  Countries</a:t>
                      </a:r>
                      <a:endParaRPr lang="en-US" sz="1600" b="1" i="0" u="none" strike="noStrike" dirty="0">
                        <a:solidFill>
                          <a:srgbClr val="000000"/>
                        </a:solidFill>
                        <a:latin typeface="Calibri"/>
                      </a:endParaRPr>
                    </a:p>
                  </a:txBody>
                  <a:tcPr marL="9071" marR="9071" marT="9525" marB="0" anchor="b">
                    <a:lnL w="6350" cap="flat" cmpd="sng" algn="ctr">
                      <a:solidFill>
                        <a:srgbClr val="F79646"/>
                      </a:solidFill>
                      <a:prstDash val="solid"/>
                      <a:round/>
                      <a:headEnd type="none" w="med" len="med"/>
                      <a:tailEnd type="none" w="med" len="med"/>
                    </a:lnL>
                    <a:lnR>
                      <a:noFill/>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solidFill>
                      <a:srgbClr val="FAC090"/>
                    </a:solidFill>
                  </a:tcPr>
                </a:tc>
                <a:tc>
                  <a:txBody>
                    <a:bodyPr/>
                    <a:lstStyle/>
                    <a:p>
                      <a:pPr algn="r" fontAlgn="b"/>
                      <a:r>
                        <a:rPr lang="en-US" sz="1600" b="1" i="0" u="none" strike="noStrike" dirty="0" smtClean="0">
                          <a:solidFill>
                            <a:srgbClr val="000000"/>
                          </a:solidFill>
                          <a:latin typeface="Calibri"/>
                        </a:rPr>
                        <a:t>2,74</a:t>
                      </a:r>
                      <a:endParaRPr lang="en-US" sz="1600" b="1" i="0" u="none" strike="noStrike" dirty="0">
                        <a:solidFill>
                          <a:srgbClr val="000000"/>
                        </a:solidFill>
                        <a:latin typeface="Calibri"/>
                      </a:endParaRPr>
                    </a:p>
                  </a:txBody>
                  <a:tcPr marL="9071" marR="9071" marT="9525" marB="0" anchor="b">
                    <a:lnL>
                      <a:noFill/>
                    </a:lnL>
                    <a:lnR>
                      <a:noFill/>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solidFill>
                      <a:srgbClr val="FAC090"/>
                    </a:solidFill>
                  </a:tcPr>
                </a:tc>
                <a:tc>
                  <a:txBody>
                    <a:bodyPr/>
                    <a:lstStyle/>
                    <a:p>
                      <a:pPr algn="r" fontAlgn="b"/>
                      <a:r>
                        <a:rPr lang="en-US" sz="1600" b="1" i="0" u="none" strike="noStrike" dirty="0" smtClean="0">
                          <a:solidFill>
                            <a:srgbClr val="000000"/>
                          </a:solidFill>
                          <a:latin typeface="Calibri"/>
                        </a:rPr>
                        <a:t>1,27</a:t>
                      </a:r>
                      <a:endParaRPr lang="en-US" sz="1600" b="1" i="0" u="none" strike="noStrike" dirty="0">
                        <a:solidFill>
                          <a:srgbClr val="000000"/>
                        </a:solidFill>
                        <a:latin typeface="Calibri"/>
                      </a:endParaRPr>
                    </a:p>
                  </a:txBody>
                  <a:tcPr marL="9071" marR="9071" marT="9525" marB="0" anchor="b">
                    <a:lnL>
                      <a:noFill/>
                    </a:lnL>
                    <a:lnR>
                      <a:noFill/>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solidFill>
                      <a:srgbClr val="FAC090"/>
                    </a:solidFill>
                  </a:tcPr>
                </a:tc>
                <a:tc>
                  <a:txBody>
                    <a:bodyPr/>
                    <a:lstStyle/>
                    <a:p>
                      <a:pPr algn="r" fontAlgn="b"/>
                      <a:r>
                        <a:rPr lang="en-US" sz="1600" b="1" i="0" u="none" strike="noStrike" dirty="0" smtClean="0">
                          <a:solidFill>
                            <a:srgbClr val="000000"/>
                          </a:solidFill>
                          <a:latin typeface="Calibri"/>
                        </a:rPr>
                        <a:t>3,46</a:t>
                      </a:r>
                      <a:endParaRPr lang="en-US" sz="1600" b="1" i="0" u="none" strike="noStrike" dirty="0">
                        <a:solidFill>
                          <a:srgbClr val="000000"/>
                        </a:solidFill>
                        <a:latin typeface="Calibri"/>
                      </a:endParaRPr>
                    </a:p>
                  </a:txBody>
                  <a:tcPr marL="9071" marR="9071" marT="9525" marB="0" anchor="b">
                    <a:lnL>
                      <a:noFill/>
                    </a:lnL>
                    <a:lnR>
                      <a:noFill/>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solidFill>
                      <a:srgbClr val="FAC090"/>
                    </a:solidFill>
                  </a:tcPr>
                </a:tc>
                <a:tc>
                  <a:txBody>
                    <a:bodyPr/>
                    <a:lstStyle/>
                    <a:p>
                      <a:pPr algn="r" fontAlgn="b"/>
                      <a:r>
                        <a:rPr lang="en-US" sz="1600" b="1" i="0" u="none" strike="noStrike" dirty="0" smtClean="0">
                          <a:solidFill>
                            <a:srgbClr val="000000"/>
                          </a:solidFill>
                          <a:latin typeface="Calibri"/>
                        </a:rPr>
                        <a:t>3,18</a:t>
                      </a:r>
                      <a:endParaRPr lang="en-US" sz="1600" b="1" i="0" u="none" strike="noStrike" dirty="0">
                        <a:solidFill>
                          <a:srgbClr val="000000"/>
                        </a:solidFill>
                        <a:latin typeface="Calibri"/>
                      </a:endParaRPr>
                    </a:p>
                  </a:txBody>
                  <a:tcPr marL="9071" marR="9071" marT="9525" marB="0" anchor="b">
                    <a:lnL>
                      <a:noFill/>
                    </a:lnL>
                    <a:lnR w="6350" cap="flat" cmpd="sng" algn="ctr">
                      <a:solidFill>
                        <a:srgbClr val="F79646"/>
                      </a:solidFill>
                      <a:prstDash val="solid"/>
                      <a:round/>
                      <a:headEnd type="none" w="med" len="med"/>
                      <a:tailEnd type="none" w="med" len="med"/>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solidFill>
                      <a:srgbClr val="FAC090"/>
                    </a:solidFill>
                  </a:tcPr>
                </a:tc>
              </a:tr>
              <a:tr h="313704">
                <a:tc>
                  <a:txBody>
                    <a:bodyPr/>
                    <a:lstStyle/>
                    <a:p>
                      <a:pPr algn="l" fontAlgn="b"/>
                      <a:r>
                        <a:rPr lang="en-GB" sz="1600" b="0" i="0" u="none" strike="noStrike" noProof="0" smtClean="0">
                          <a:solidFill>
                            <a:srgbClr val="000000"/>
                          </a:solidFill>
                          <a:latin typeface="Calibri"/>
                        </a:rPr>
                        <a:t>Sub-Saharan</a:t>
                      </a:r>
                      <a:r>
                        <a:rPr lang="en-GB" sz="1600" b="0" i="0" u="none" strike="noStrike" baseline="0" noProof="0" smtClean="0">
                          <a:solidFill>
                            <a:srgbClr val="000000"/>
                          </a:solidFill>
                          <a:latin typeface="Calibri"/>
                        </a:rPr>
                        <a:t> Africa</a:t>
                      </a:r>
                      <a:endParaRPr lang="en-GB" sz="1600" b="0" i="0" u="none" strike="noStrike" noProof="0">
                        <a:solidFill>
                          <a:srgbClr val="000000"/>
                        </a:solidFill>
                        <a:latin typeface="Calibri"/>
                      </a:endParaRPr>
                    </a:p>
                  </a:txBody>
                  <a:tcPr marL="81643" marR="9071" marT="9525" marB="0" anchor="b">
                    <a:lnL w="6350" cap="flat" cmpd="sng" algn="ctr">
                      <a:solidFill>
                        <a:srgbClr val="F79646"/>
                      </a:solidFill>
                      <a:prstDash val="solid"/>
                      <a:round/>
                      <a:headEnd type="none" w="med" len="med"/>
                      <a:tailEnd type="none" w="med" len="med"/>
                    </a:lnL>
                    <a:lnR>
                      <a:noFill/>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tcPr>
                </a:tc>
                <a:tc>
                  <a:txBody>
                    <a:bodyPr/>
                    <a:lstStyle/>
                    <a:p>
                      <a:pPr algn="r" fontAlgn="b"/>
                      <a:r>
                        <a:rPr lang="en-US" sz="1600" b="0" i="0" u="none" strike="noStrike" dirty="0" smtClean="0">
                          <a:solidFill>
                            <a:srgbClr val="000000"/>
                          </a:solidFill>
                          <a:latin typeface="Calibri"/>
                        </a:rPr>
                        <a:t>0,13</a:t>
                      </a:r>
                      <a:endParaRPr lang="en-US" sz="1600" b="0" i="0" u="none" strike="noStrike" dirty="0">
                        <a:solidFill>
                          <a:srgbClr val="000000"/>
                        </a:solidFill>
                        <a:latin typeface="Calibri"/>
                      </a:endParaRPr>
                    </a:p>
                  </a:txBody>
                  <a:tcPr marL="9071" marR="9071" marT="9525" marB="0" anchor="b">
                    <a:lnL>
                      <a:noFill/>
                    </a:lnL>
                    <a:lnR>
                      <a:noFill/>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tcPr>
                </a:tc>
                <a:tc>
                  <a:txBody>
                    <a:bodyPr/>
                    <a:lstStyle/>
                    <a:p>
                      <a:pPr algn="r" fontAlgn="b"/>
                      <a:r>
                        <a:rPr lang="en-US" sz="1600" b="0" i="0" u="none" strike="noStrike" dirty="0" smtClean="0">
                          <a:solidFill>
                            <a:srgbClr val="000000"/>
                          </a:solidFill>
                          <a:latin typeface="Calibri"/>
                        </a:rPr>
                        <a:t>0,07</a:t>
                      </a:r>
                      <a:endParaRPr lang="en-US" sz="1600" b="0" i="0" u="none" strike="noStrike" dirty="0">
                        <a:solidFill>
                          <a:srgbClr val="000000"/>
                        </a:solidFill>
                        <a:latin typeface="Calibri"/>
                      </a:endParaRPr>
                    </a:p>
                  </a:txBody>
                  <a:tcPr marL="9071" marR="9071" marT="9525" marB="0" anchor="b">
                    <a:lnL>
                      <a:noFill/>
                    </a:lnL>
                    <a:lnR>
                      <a:noFill/>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tcPr>
                </a:tc>
                <a:tc>
                  <a:txBody>
                    <a:bodyPr/>
                    <a:lstStyle/>
                    <a:p>
                      <a:pPr algn="r" fontAlgn="b"/>
                      <a:r>
                        <a:rPr lang="en-US" sz="1600" b="0" i="0" u="none" strike="noStrike" dirty="0" smtClean="0">
                          <a:solidFill>
                            <a:srgbClr val="000000"/>
                          </a:solidFill>
                          <a:latin typeface="Calibri"/>
                        </a:rPr>
                        <a:t>0,12</a:t>
                      </a:r>
                      <a:endParaRPr lang="en-US" sz="1600" b="0" i="0" u="none" strike="noStrike" dirty="0">
                        <a:solidFill>
                          <a:srgbClr val="000000"/>
                        </a:solidFill>
                        <a:latin typeface="Calibri"/>
                      </a:endParaRPr>
                    </a:p>
                  </a:txBody>
                  <a:tcPr marL="9071" marR="9071" marT="9525" marB="0" anchor="b">
                    <a:lnL>
                      <a:noFill/>
                    </a:lnL>
                    <a:lnR>
                      <a:noFill/>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tcPr>
                </a:tc>
                <a:tc>
                  <a:txBody>
                    <a:bodyPr/>
                    <a:lstStyle/>
                    <a:p>
                      <a:pPr algn="r" fontAlgn="b"/>
                      <a:r>
                        <a:rPr lang="en-US" sz="1600" b="0" i="0" u="none" strike="noStrike" dirty="0" smtClean="0">
                          <a:solidFill>
                            <a:srgbClr val="000000"/>
                          </a:solidFill>
                          <a:latin typeface="Calibri"/>
                        </a:rPr>
                        <a:t>0,14</a:t>
                      </a:r>
                      <a:endParaRPr lang="en-US" sz="1600" b="0" i="0" u="none" strike="noStrike" dirty="0">
                        <a:solidFill>
                          <a:srgbClr val="000000"/>
                        </a:solidFill>
                        <a:latin typeface="Calibri"/>
                      </a:endParaRPr>
                    </a:p>
                  </a:txBody>
                  <a:tcPr marL="9071" marR="9071" marT="9525" marB="0" anchor="b">
                    <a:lnL>
                      <a:noFill/>
                    </a:lnL>
                    <a:lnR w="6350" cap="flat" cmpd="sng" algn="ctr">
                      <a:solidFill>
                        <a:srgbClr val="F79646"/>
                      </a:solidFill>
                      <a:prstDash val="solid"/>
                      <a:round/>
                      <a:headEnd type="none" w="med" len="med"/>
                      <a:tailEnd type="none" w="med" len="med"/>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tcPr>
                </a:tc>
              </a:tr>
              <a:tr h="313704">
                <a:tc>
                  <a:txBody>
                    <a:bodyPr/>
                    <a:lstStyle/>
                    <a:p>
                      <a:pPr algn="l" fontAlgn="b"/>
                      <a:r>
                        <a:rPr lang="en-GB" sz="1600" b="0" i="0" u="none" strike="noStrike" noProof="0" dirty="0" smtClean="0">
                          <a:solidFill>
                            <a:srgbClr val="000000"/>
                          </a:solidFill>
                          <a:latin typeface="Calibri"/>
                        </a:rPr>
                        <a:t>Latin America</a:t>
                      </a:r>
                      <a:r>
                        <a:rPr lang="en-GB" sz="1600" b="0" i="0" u="none" strike="noStrike" baseline="0" noProof="0" dirty="0" smtClean="0">
                          <a:solidFill>
                            <a:srgbClr val="000000"/>
                          </a:solidFill>
                          <a:latin typeface="Calibri"/>
                        </a:rPr>
                        <a:t> and the Caribbean</a:t>
                      </a:r>
                      <a:endParaRPr lang="en-GB" sz="1600" b="0" i="0" u="none" strike="noStrike" noProof="0" dirty="0">
                        <a:solidFill>
                          <a:srgbClr val="000000"/>
                        </a:solidFill>
                        <a:latin typeface="Calibri"/>
                      </a:endParaRPr>
                    </a:p>
                  </a:txBody>
                  <a:tcPr marL="81643" marR="9071" marT="9525" marB="0" anchor="b">
                    <a:lnL w="6350" cap="flat" cmpd="sng" algn="ctr">
                      <a:solidFill>
                        <a:srgbClr val="F79646"/>
                      </a:solidFill>
                      <a:prstDash val="solid"/>
                      <a:round/>
                      <a:headEnd type="none" w="med" len="med"/>
                      <a:tailEnd type="none" w="med" len="med"/>
                    </a:lnL>
                    <a:lnR>
                      <a:noFill/>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tcPr>
                </a:tc>
                <a:tc>
                  <a:txBody>
                    <a:bodyPr/>
                    <a:lstStyle/>
                    <a:p>
                      <a:pPr algn="r" fontAlgn="b"/>
                      <a:r>
                        <a:rPr lang="en-US" sz="1600" b="0" i="0" u="none" strike="noStrike" dirty="0" smtClean="0">
                          <a:solidFill>
                            <a:srgbClr val="000000"/>
                          </a:solidFill>
                          <a:latin typeface="Calibri"/>
                        </a:rPr>
                        <a:t>0,37</a:t>
                      </a:r>
                      <a:endParaRPr lang="en-US" sz="1600" b="0" i="0" u="none" strike="noStrike" dirty="0">
                        <a:solidFill>
                          <a:srgbClr val="000000"/>
                        </a:solidFill>
                        <a:latin typeface="Calibri"/>
                      </a:endParaRPr>
                    </a:p>
                  </a:txBody>
                  <a:tcPr marL="9071" marR="9071" marT="9525" marB="0" anchor="b">
                    <a:lnL>
                      <a:noFill/>
                    </a:lnL>
                    <a:lnR>
                      <a:noFill/>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tcPr>
                </a:tc>
                <a:tc>
                  <a:txBody>
                    <a:bodyPr/>
                    <a:lstStyle/>
                    <a:p>
                      <a:pPr algn="r" fontAlgn="b"/>
                      <a:r>
                        <a:rPr lang="en-US" sz="1600" b="0" i="0" u="none" strike="noStrike" dirty="0">
                          <a:solidFill>
                            <a:srgbClr val="000000"/>
                          </a:solidFill>
                          <a:latin typeface="Calibri"/>
                        </a:rPr>
                        <a:t>-</a:t>
                      </a:r>
                      <a:r>
                        <a:rPr lang="en-US" sz="1600" b="0" i="0" u="none" strike="noStrike" dirty="0" smtClean="0">
                          <a:solidFill>
                            <a:srgbClr val="000000"/>
                          </a:solidFill>
                          <a:latin typeface="Calibri"/>
                        </a:rPr>
                        <a:t>0,15</a:t>
                      </a:r>
                      <a:endParaRPr lang="en-US" sz="1600" b="0" i="0" u="none" strike="noStrike" dirty="0">
                        <a:solidFill>
                          <a:srgbClr val="000000"/>
                        </a:solidFill>
                        <a:latin typeface="Calibri"/>
                      </a:endParaRPr>
                    </a:p>
                  </a:txBody>
                  <a:tcPr marL="9071" marR="9071" marT="9525" marB="0" anchor="b">
                    <a:lnL>
                      <a:noFill/>
                    </a:lnL>
                    <a:lnR>
                      <a:noFill/>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tcPr>
                </a:tc>
                <a:tc>
                  <a:txBody>
                    <a:bodyPr/>
                    <a:lstStyle/>
                    <a:p>
                      <a:pPr algn="r" fontAlgn="b"/>
                      <a:r>
                        <a:rPr lang="en-US" sz="1600" b="1" i="0" u="none" strike="noStrike" dirty="0" smtClean="0">
                          <a:solidFill>
                            <a:srgbClr val="0070C0"/>
                          </a:solidFill>
                          <a:latin typeface="Calibri"/>
                        </a:rPr>
                        <a:t>0,52</a:t>
                      </a:r>
                      <a:endParaRPr lang="en-US" sz="1600" b="1" i="0" u="none" strike="noStrike" dirty="0">
                        <a:solidFill>
                          <a:srgbClr val="0070C0"/>
                        </a:solidFill>
                        <a:latin typeface="Calibri"/>
                      </a:endParaRPr>
                    </a:p>
                  </a:txBody>
                  <a:tcPr marL="9071" marR="9071" marT="9525" marB="0" anchor="b">
                    <a:lnL>
                      <a:noFill/>
                    </a:lnL>
                    <a:lnR>
                      <a:noFill/>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tcPr>
                </a:tc>
                <a:tc>
                  <a:txBody>
                    <a:bodyPr/>
                    <a:lstStyle/>
                    <a:p>
                      <a:pPr algn="r" fontAlgn="b"/>
                      <a:r>
                        <a:rPr lang="en-US" sz="1600" b="1" i="0" u="none" strike="noStrike" dirty="0" smtClean="0">
                          <a:solidFill>
                            <a:srgbClr val="0070C0"/>
                          </a:solidFill>
                          <a:latin typeface="Calibri"/>
                        </a:rPr>
                        <a:t>0,40</a:t>
                      </a:r>
                      <a:endParaRPr lang="en-US" sz="1600" b="1" i="0" u="none" strike="noStrike" dirty="0">
                        <a:solidFill>
                          <a:srgbClr val="0070C0"/>
                        </a:solidFill>
                        <a:latin typeface="Calibri"/>
                      </a:endParaRPr>
                    </a:p>
                  </a:txBody>
                  <a:tcPr marL="9071" marR="9071" marT="9525" marB="0" anchor="b">
                    <a:lnL>
                      <a:noFill/>
                    </a:lnL>
                    <a:lnR w="6350" cap="flat" cmpd="sng" algn="ctr">
                      <a:solidFill>
                        <a:srgbClr val="F79646"/>
                      </a:solidFill>
                      <a:prstDash val="solid"/>
                      <a:round/>
                      <a:headEnd type="none" w="med" len="med"/>
                      <a:tailEnd type="none" w="med" len="med"/>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tcPr>
                </a:tc>
              </a:tr>
              <a:tr h="313704">
                <a:tc>
                  <a:txBody>
                    <a:bodyPr/>
                    <a:lstStyle/>
                    <a:p>
                      <a:pPr algn="l" fontAlgn="b"/>
                      <a:r>
                        <a:rPr lang="en-GB" sz="1600" b="0" i="0" u="none" strike="noStrike" noProof="0" dirty="0" smtClean="0">
                          <a:solidFill>
                            <a:srgbClr val="000000"/>
                          </a:solidFill>
                          <a:latin typeface="Calibri"/>
                        </a:rPr>
                        <a:t>Developing</a:t>
                      </a:r>
                      <a:r>
                        <a:rPr lang="en-GB" sz="1600" b="0" i="0" u="none" strike="noStrike" baseline="0" noProof="0" dirty="0" smtClean="0">
                          <a:solidFill>
                            <a:srgbClr val="000000"/>
                          </a:solidFill>
                          <a:latin typeface="Calibri"/>
                        </a:rPr>
                        <a:t> Asia</a:t>
                      </a:r>
                      <a:endParaRPr lang="en-GB" sz="1600" b="0" i="0" u="none" strike="noStrike" noProof="0" dirty="0">
                        <a:solidFill>
                          <a:srgbClr val="000000"/>
                        </a:solidFill>
                        <a:latin typeface="Calibri"/>
                      </a:endParaRPr>
                    </a:p>
                  </a:txBody>
                  <a:tcPr marL="81643" marR="9071" marT="9525" marB="0" anchor="b">
                    <a:lnL w="6350" cap="flat" cmpd="sng" algn="ctr">
                      <a:solidFill>
                        <a:srgbClr val="F79646"/>
                      </a:solidFill>
                      <a:prstDash val="solid"/>
                      <a:round/>
                      <a:headEnd type="none" w="med" len="med"/>
                      <a:tailEnd type="none" w="med" len="med"/>
                    </a:lnL>
                    <a:lnR>
                      <a:noFill/>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tcPr>
                </a:tc>
                <a:tc>
                  <a:txBody>
                    <a:bodyPr/>
                    <a:lstStyle/>
                    <a:p>
                      <a:pPr algn="r" fontAlgn="b"/>
                      <a:r>
                        <a:rPr lang="en-US" sz="1600" b="0" i="0" u="none" strike="noStrike" dirty="0" smtClean="0">
                          <a:solidFill>
                            <a:srgbClr val="000000"/>
                          </a:solidFill>
                          <a:latin typeface="Calibri"/>
                        </a:rPr>
                        <a:t>1,64</a:t>
                      </a:r>
                      <a:endParaRPr lang="en-US" sz="1600" b="0" i="0" u="none" strike="noStrike" dirty="0">
                        <a:solidFill>
                          <a:srgbClr val="000000"/>
                        </a:solidFill>
                        <a:latin typeface="Calibri"/>
                      </a:endParaRPr>
                    </a:p>
                  </a:txBody>
                  <a:tcPr marL="9071" marR="9071" marT="9525" marB="0" anchor="b">
                    <a:lnL>
                      <a:noFill/>
                    </a:lnL>
                    <a:lnR>
                      <a:noFill/>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tcPr>
                </a:tc>
                <a:tc>
                  <a:txBody>
                    <a:bodyPr/>
                    <a:lstStyle/>
                    <a:p>
                      <a:pPr algn="r" fontAlgn="b"/>
                      <a:r>
                        <a:rPr lang="en-US" sz="1600" b="0" i="0" u="none" strike="noStrike" dirty="0" smtClean="0">
                          <a:solidFill>
                            <a:srgbClr val="000000"/>
                          </a:solidFill>
                          <a:latin typeface="Calibri"/>
                        </a:rPr>
                        <a:t>1,66</a:t>
                      </a:r>
                      <a:endParaRPr lang="en-US" sz="1600" b="0" i="0" u="none" strike="noStrike" dirty="0">
                        <a:solidFill>
                          <a:srgbClr val="000000"/>
                        </a:solidFill>
                        <a:latin typeface="Calibri"/>
                      </a:endParaRPr>
                    </a:p>
                  </a:txBody>
                  <a:tcPr marL="9071" marR="9071" marT="9525" marB="0" anchor="b">
                    <a:lnL>
                      <a:noFill/>
                    </a:lnL>
                    <a:lnR>
                      <a:noFill/>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tcPr>
                </a:tc>
                <a:tc>
                  <a:txBody>
                    <a:bodyPr/>
                    <a:lstStyle/>
                    <a:p>
                      <a:pPr algn="r" fontAlgn="b"/>
                      <a:r>
                        <a:rPr lang="en-US" sz="1600" b="1" i="0" u="none" strike="noStrike" dirty="0" smtClean="0">
                          <a:solidFill>
                            <a:srgbClr val="FF0000"/>
                          </a:solidFill>
                          <a:latin typeface="Calibri"/>
                        </a:rPr>
                        <a:t>2,29</a:t>
                      </a:r>
                      <a:endParaRPr lang="en-US" sz="1600" b="1" i="0" u="none" strike="noStrike" dirty="0">
                        <a:solidFill>
                          <a:srgbClr val="FF0000"/>
                        </a:solidFill>
                        <a:latin typeface="Calibri"/>
                      </a:endParaRPr>
                    </a:p>
                  </a:txBody>
                  <a:tcPr marL="9071" marR="9071" marT="9525" marB="0" anchor="b">
                    <a:lnL>
                      <a:noFill/>
                    </a:lnL>
                    <a:lnR>
                      <a:noFill/>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tcPr>
                </a:tc>
                <a:tc>
                  <a:txBody>
                    <a:bodyPr/>
                    <a:lstStyle/>
                    <a:p>
                      <a:pPr algn="r" fontAlgn="b"/>
                      <a:r>
                        <a:rPr lang="en-US" sz="1600" b="1" i="0" u="none" strike="noStrike" dirty="0" smtClean="0">
                          <a:solidFill>
                            <a:srgbClr val="FF0000"/>
                          </a:solidFill>
                          <a:latin typeface="Calibri"/>
                        </a:rPr>
                        <a:t>2,10</a:t>
                      </a:r>
                      <a:endParaRPr lang="en-US" sz="1600" b="1" i="0" u="none" strike="noStrike" dirty="0">
                        <a:solidFill>
                          <a:srgbClr val="FF0000"/>
                        </a:solidFill>
                        <a:latin typeface="Calibri"/>
                      </a:endParaRPr>
                    </a:p>
                  </a:txBody>
                  <a:tcPr marL="9071" marR="9071" marT="9525" marB="0" anchor="b">
                    <a:lnL>
                      <a:noFill/>
                    </a:lnL>
                    <a:lnR w="6350" cap="flat" cmpd="sng" algn="ctr">
                      <a:solidFill>
                        <a:srgbClr val="F79646"/>
                      </a:solidFill>
                      <a:prstDash val="solid"/>
                      <a:round/>
                      <a:headEnd type="none" w="med" len="med"/>
                      <a:tailEnd type="none" w="med" len="med"/>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tcPr>
                </a:tc>
              </a:tr>
              <a:tr h="313704">
                <a:tc>
                  <a:txBody>
                    <a:bodyPr/>
                    <a:lstStyle/>
                    <a:p>
                      <a:pPr algn="l" fontAlgn="b"/>
                      <a:r>
                        <a:rPr lang="en-GB" sz="1600" b="1" i="0" u="none" strike="noStrike" noProof="0" smtClean="0">
                          <a:solidFill>
                            <a:srgbClr val="000000"/>
                          </a:solidFill>
                          <a:latin typeface="Calibri"/>
                        </a:rPr>
                        <a:t>China</a:t>
                      </a:r>
                      <a:endParaRPr lang="en-GB" sz="1600" b="1" i="0" u="none" strike="noStrike" noProof="0">
                        <a:solidFill>
                          <a:srgbClr val="000000"/>
                        </a:solidFill>
                        <a:latin typeface="Calibri"/>
                      </a:endParaRPr>
                    </a:p>
                  </a:txBody>
                  <a:tcPr marL="163286" marR="9071" marT="9525" marB="0" anchor="b">
                    <a:lnL w="6350" cap="flat" cmpd="sng" algn="ctr">
                      <a:solidFill>
                        <a:srgbClr val="F79646"/>
                      </a:solidFill>
                      <a:prstDash val="solid"/>
                      <a:round/>
                      <a:headEnd type="none" w="med" len="med"/>
                      <a:tailEnd type="none" w="med" len="med"/>
                    </a:lnL>
                    <a:lnR>
                      <a:noFill/>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noFill/>
                  </a:tcPr>
                </a:tc>
                <a:tc>
                  <a:txBody>
                    <a:bodyPr/>
                    <a:lstStyle/>
                    <a:p>
                      <a:pPr algn="r" fontAlgn="b"/>
                      <a:r>
                        <a:rPr lang="en-US" sz="1600" b="1" i="0" u="none" strike="noStrike" dirty="0" smtClean="0">
                          <a:solidFill>
                            <a:srgbClr val="000000"/>
                          </a:solidFill>
                          <a:latin typeface="Calibri"/>
                        </a:rPr>
                        <a:t>1,13</a:t>
                      </a:r>
                      <a:endParaRPr lang="en-US" sz="1600" b="1" i="0" u="none" strike="noStrike" dirty="0">
                        <a:solidFill>
                          <a:srgbClr val="000000"/>
                        </a:solidFill>
                        <a:latin typeface="Calibri"/>
                      </a:endParaRPr>
                    </a:p>
                  </a:txBody>
                  <a:tcPr marL="9071" marR="9071" marT="9525" marB="0" anchor="b">
                    <a:lnL>
                      <a:noFill/>
                    </a:lnL>
                    <a:lnR>
                      <a:noFill/>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noFill/>
                  </a:tcPr>
                </a:tc>
                <a:tc>
                  <a:txBody>
                    <a:bodyPr/>
                    <a:lstStyle/>
                    <a:p>
                      <a:pPr algn="r" fontAlgn="b"/>
                      <a:r>
                        <a:rPr lang="en-US" sz="1600" b="1" i="0" u="none" strike="noStrike" dirty="0" smtClean="0">
                          <a:solidFill>
                            <a:srgbClr val="000000"/>
                          </a:solidFill>
                          <a:latin typeface="Calibri"/>
                        </a:rPr>
                        <a:t>1,19</a:t>
                      </a:r>
                      <a:endParaRPr lang="en-US" sz="1600" b="1" i="0" u="none" strike="noStrike" dirty="0">
                        <a:solidFill>
                          <a:srgbClr val="000000"/>
                        </a:solidFill>
                        <a:latin typeface="Calibri"/>
                      </a:endParaRPr>
                    </a:p>
                  </a:txBody>
                  <a:tcPr marL="9071" marR="9071" marT="9525" marB="0" anchor="b">
                    <a:lnL>
                      <a:noFill/>
                    </a:lnL>
                    <a:lnR>
                      <a:noFill/>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noFill/>
                  </a:tcPr>
                </a:tc>
                <a:tc>
                  <a:txBody>
                    <a:bodyPr/>
                    <a:lstStyle/>
                    <a:p>
                      <a:pPr algn="r" fontAlgn="b"/>
                      <a:r>
                        <a:rPr lang="en-US" sz="1600" b="1" i="0" u="none" strike="noStrike" dirty="0" smtClean="0">
                          <a:solidFill>
                            <a:srgbClr val="000000"/>
                          </a:solidFill>
                          <a:latin typeface="Calibri"/>
                        </a:rPr>
                        <a:t>1,40</a:t>
                      </a:r>
                      <a:endParaRPr lang="en-US" sz="1600" b="1" i="0" u="none" strike="noStrike" dirty="0">
                        <a:solidFill>
                          <a:srgbClr val="000000"/>
                        </a:solidFill>
                        <a:latin typeface="Calibri"/>
                      </a:endParaRPr>
                    </a:p>
                  </a:txBody>
                  <a:tcPr marL="9071" marR="9071" marT="9525" marB="0" anchor="b">
                    <a:lnL>
                      <a:noFill/>
                    </a:lnL>
                    <a:lnR>
                      <a:noFill/>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noFill/>
                  </a:tcPr>
                </a:tc>
                <a:tc>
                  <a:txBody>
                    <a:bodyPr/>
                    <a:lstStyle/>
                    <a:p>
                      <a:pPr algn="r" fontAlgn="b"/>
                      <a:r>
                        <a:rPr lang="en-US" sz="1600" b="1" i="0" u="none" strike="noStrike" dirty="0" smtClean="0">
                          <a:solidFill>
                            <a:srgbClr val="000000"/>
                          </a:solidFill>
                          <a:latin typeface="Calibri"/>
                        </a:rPr>
                        <a:t>1,37</a:t>
                      </a:r>
                      <a:endParaRPr lang="en-US" sz="1600" b="1" i="0" u="none" strike="noStrike" dirty="0">
                        <a:solidFill>
                          <a:srgbClr val="000000"/>
                        </a:solidFill>
                        <a:latin typeface="Calibri"/>
                      </a:endParaRPr>
                    </a:p>
                  </a:txBody>
                  <a:tcPr marL="9071" marR="9071" marT="9525" marB="0" anchor="b">
                    <a:lnL>
                      <a:noFill/>
                    </a:lnL>
                    <a:lnR w="6350" cap="flat" cmpd="sng" algn="ctr">
                      <a:solidFill>
                        <a:srgbClr val="F79646"/>
                      </a:solidFill>
                      <a:prstDash val="solid"/>
                      <a:round/>
                      <a:headEnd type="none" w="med" len="med"/>
                      <a:tailEnd type="none" w="med" len="med"/>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noFill/>
                  </a:tcPr>
                </a:tc>
              </a:tr>
              <a:tr h="366267">
                <a:tc>
                  <a:txBody>
                    <a:bodyPr/>
                    <a:lstStyle/>
                    <a:p>
                      <a:pPr algn="l" fontAlgn="b"/>
                      <a:r>
                        <a:rPr lang="en-GB" sz="1600" b="0" i="0" u="none" strike="noStrike" noProof="0" smtClean="0">
                          <a:solidFill>
                            <a:srgbClr val="000000"/>
                          </a:solidFill>
                          <a:latin typeface="Calibri"/>
                        </a:rPr>
                        <a:t>Middle</a:t>
                      </a:r>
                      <a:r>
                        <a:rPr lang="en-GB" sz="1600" b="0" i="0" u="none" strike="noStrike" baseline="0" noProof="0" smtClean="0">
                          <a:solidFill>
                            <a:srgbClr val="000000"/>
                          </a:solidFill>
                          <a:latin typeface="Calibri"/>
                        </a:rPr>
                        <a:t> East and North Africa</a:t>
                      </a:r>
                      <a:endParaRPr lang="en-GB" sz="1600" b="0" i="0" u="none" strike="noStrike" noProof="0">
                        <a:solidFill>
                          <a:srgbClr val="000000"/>
                        </a:solidFill>
                        <a:latin typeface="Calibri"/>
                      </a:endParaRPr>
                    </a:p>
                  </a:txBody>
                  <a:tcPr marL="81643" marR="9071" marT="9525" marB="0" anchor="b">
                    <a:lnL w="6350" cap="flat" cmpd="sng" algn="ctr">
                      <a:solidFill>
                        <a:srgbClr val="F79646"/>
                      </a:solidFill>
                      <a:prstDash val="solid"/>
                      <a:round/>
                      <a:headEnd type="none" w="med" len="med"/>
                      <a:tailEnd type="none" w="med" len="med"/>
                    </a:lnL>
                    <a:lnR>
                      <a:noFill/>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tcPr>
                </a:tc>
                <a:tc>
                  <a:txBody>
                    <a:bodyPr/>
                    <a:lstStyle/>
                    <a:p>
                      <a:pPr algn="r" fontAlgn="b"/>
                      <a:r>
                        <a:rPr lang="en-US" sz="1600" b="0" i="0" u="none" strike="noStrike" dirty="0" smtClean="0">
                          <a:solidFill>
                            <a:srgbClr val="000000"/>
                          </a:solidFill>
                          <a:latin typeface="Calibri"/>
                        </a:rPr>
                        <a:t>0,25</a:t>
                      </a:r>
                      <a:endParaRPr lang="en-US" sz="1600" b="0" i="0" u="none" strike="noStrike" dirty="0">
                        <a:solidFill>
                          <a:srgbClr val="000000"/>
                        </a:solidFill>
                        <a:latin typeface="Calibri"/>
                      </a:endParaRPr>
                    </a:p>
                  </a:txBody>
                  <a:tcPr marL="9071" marR="9071" marT="9525" marB="0" anchor="b">
                    <a:lnL>
                      <a:noFill/>
                    </a:lnL>
                    <a:lnR>
                      <a:noFill/>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tcPr>
                </a:tc>
                <a:tc>
                  <a:txBody>
                    <a:bodyPr/>
                    <a:lstStyle/>
                    <a:p>
                      <a:pPr algn="r" fontAlgn="b"/>
                      <a:r>
                        <a:rPr lang="en-US" sz="1600" b="0" i="0" u="none" strike="noStrike" dirty="0" smtClean="0">
                          <a:solidFill>
                            <a:srgbClr val="000000"/>
                          </a:solidFill>
                          <a:latin typeface="Calibri"/>
                        </a:rPr>
                        <a:t>0,09</a:t>
                      </a:r>
                      <a:endParaRPr lang="en-US" sz="1600" b="0" i="0" u="none" strike="noStrike" dirty="0">
                        <a:solidFill>
                          <a:srgbClr val="000000"/>
                        </a:solidFill>
                        <a:latin typeface="Calibri"/>
                      </a:endParaRPr>
                    </a:p>
                  </a:txBody>
                  <a:tcPr marL="9071" marR="9071" marT="9525" marB="0" anchor="b">
                    <a:lnL>
                      <a:noFill/>
                    </a:lnL>
                    <a:lnR>
                      <a:noFill/>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tcPr>
                </a:tc>
                <a:tc>
                  <a:txBody>
                    <a:bodyPr/>
                    <a:lstStyle/>
                    <a:p>
                      <a:pPr algn="r" fontAlgn="b"/>
                      <a:r>
                        <a:rPr lang="en-US" sz="1600" b="0" i="0" u="none" strike="noStrike" dirty="0" smtClean="0">
                          <a:solidFill>
                            <a:srgbClr val="000000"/>
                          </a:solidFill>
                          <a:latin typeface="Calibri"/>
                        </a:rPr>
                        <a:t>0,19</a:t>
                      </a:r>
                      <a:endParaRPr lang="en-US" sz="1600" b="0" i="0" u="none" strike="noStrike" dirty="0">
                        <a:solidFill>
                          <a:srgbClr val="000000"/>
                        </a:solidFill>
                        <a:latin typeface="Calibri"/>
                      </a:endParaRPr>
                    </a:p>
                  </a:txBody>
                  <a:tcPr marL="9071" marR="9071" marT="9525" marB="0" anchor="b">
                    <a:lnL>
                      <a:noFill/>
                    </a:lnL>
                    <a:lnR>
                      <a:noFill/>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tcPr>
                </a:tc>
                <a:tc>
                  <a:txBody>
                    <a:bodyPr/>
                    <a:lstStyle/>
                    <a:p>
                      <a:pPr algn="r" fontAlgn="b"/>
                      <a:r>
                        <a:rPr lang="en-US" sz="1600" b="0" i="0" u="none" strike="noStrike" dirty="0" smtClean="0">
                          <a:solidFill>
                            <a:srgbClr val="000000"/>
                          </a:solidFill>
                          <a:latin typeface="Calibri"/>
                        </a:rPr>
                        <a:t>0,20</a:t>
                      </a:r>
                      <a:endParaRPr lang="en-US" sz="1600" b="0" i="0" u="none" strike="noStrike" dirty="0">
                        <a:solidFill>
                          <a:srgbClr val="000000"/>
                        </a:solidFill>
                        <a:latin typeface="Calibri"/>
                      </a:endParaRPr>
                    </a:p>
                  </a:txBody>
                  <a:tcPr marL="9071" marR="9071" marT="9525" marB="0" anchor="b">
                    <a:lnL>
                      <a:noFill/>
                    </a:lnL>
                    <a:lnR w="6350" cap="flat" cmpd="sng" algn="ctr">
                      <a:solidFill>
                        <a:srgbClr val="F79646"/>
                      </a:solidFill>
                      <a:prstDash val="solid"/>
                      <a:round/>
                      <a:headEnd type="none" w="med" len="med"/>
                      <a:tailEnd type="none" w="med" len="med"/>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tcPr>
                </a:tc>
              </a:tr>
              <a:tr h="313704">
                <a:tc>
                  <a:txBody>
                    <a:bodyPr/>
                    <a:lstStyle/>
                    <a:p>
                      <a:pPr algn="l" fontAlgn="b"/>
                      <a:r>
                        <a:rPr lang="en-GB" sz="1600" b="0" i="0" u="none" strike="noStrike" noProof="0" dirty="0" smtClean="0">
                          <a:solidFill>
                            <a:srgbClr val="000000"/>
                          </a:solidFill>
                          <a:latin typeface="Calibri"/>
                        </a:rPr>
                        <a:t>Central</a:t>
                      </a:r>
                      <a:r>
                        <a:rPr lang="en-GB" sz="1600" b="0" i="0" u="none" strike="noStrike" baseline="0" noProof="0" dirty="0" smtClean="0">
                          <a:solidFill>
                            <a:srgbClr val="000000"/>
                          </a:solidFill>
                          <a:latin typeface="Calibri"/>
                        </a:rPr>
                        <a:t> and Eastern </a:t>
                      </a:r>
                      <a:r>
                        <a:rPr lang="en-GB" sz="1600" b="0" i="0" u="none" strike="noStrike" noProof="0" dirty="0" smtClean="0">
                          <a:solidFill>
                            <a:srgbClr val="000000"/>
                          </a:solidFill>
                          <a:latin typeface="Calibri"/>
                        </a:rPr>
                        <a:t>Europe</a:t>
                      </a:r>
                      <a:endParaRPr lang="en-GB" sz="1600" b="0" i="0" u="none" strike="noStrike" noProof="0" dirty="0">
                        <a:solidFill>
                          <a:srgbClr val="000000"/>
                        </a:solidFill>
                        <a:latin typeface="Calibri"/>
                      </a:endParaRPr>
                    </a:p>
                  </a:txBody>
                  <a:tcPr marL="81643" marR="9071" marT="9525" marB="0" anchor="b">
                    <a:lnL w="6350" cap="flat" cmpd="sng" algn="ctr">
                      <a:solidFill>
                        <a:srgbClr val="F79646"/>
                      </a:solidFill>
                      <a:prstDash val="solid"/>
                      <a:round/>
                      <a:headEnd type="none" w="med" len="med"/>
                      <a:tailEnd type="none" w="med" len="med"/>
                    </a:lnL>
                    <a:lnR>
                      <a:noFill/>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tcPr>
                </a:tc>
                <a:tc>
                  <a:txBody>
                    <a:bodyPr/>
                    <a:lstStyle/>
                    <a:p>
                      <a:pPr algn="r" fontAlgn="b"/>
                      <a:r>
                        <a:rPr lang="en-US" sz="1600" b="0" i="0" u="none" strike="noStrike" dirty="0" smtClean="0">
                          <a:solidFill>
                            <a:srgbClr val="000000"/>
                          </a:solidFill>
                          <a:latin typeface="Calibri"/>
                        </a:rPr>
                        <a:t>0,11</a:t>
                      </a:r>
                      <a:endParaRPr lang="en-US" sz="1600" b="0" i="0" u="none" strike="noStrike" dirty="0">
                        <a:solidFill>
                          <a:srgbClr val="000000"/>
                        </a:solidFill>
                        <a:latin typeface="Calibri"/>
                      </a:endParaRPr>
                    </a:p>
                  </a:txBody>
                  <a:tcPr marL="9071" marR="9071" marT="9525" marB="0" anchor="b">
                    <a:lnL>
                      <a:noFill/>
                    </a:lnL>
                    <a:lnR>
                      <a:noFill/>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tcPr>
                </a:tc>
                <a:tc>
                  <a:txBody>
                    <a:bodyPr/>
                    <a:lstStyle/>
                    <a:p>
                      <a:pPr algn="r" fontAlgn="b"/>
                      <a:r>
                        <a:rPr lang="en-US" sz="1600" b="0" i="0" u="none" strike="noStrike" dirty="0">
                          <a:solidFill>
                            <a:srgbClr val="000000"/>
                          </a:solidFill>
                          <a:latin typeface="Calibri"/>
                        </a:rPr>
                        <a:t>-</a:t>
                      </a:r>
                      <a:r>
                        <a:rPr lang="en-US" sz="1600" b="0" i="0" u="none" strike="noStrike" dirty="0" smtClean="0">
                          <a:solidFill>
                            <a:srgbClr val="000000"/>
                          </a:solidFill>
                          <a:latin typeface="Calibri"/>
                        </a:rPr>
                        <a:t>0,12</a:t>
                      </a:r>
                      <a:endParaRPr lang="en-US" sz="1600" b="0" i="0" u="none" strike="noStrike" dirty="0">
                        <a:solidFill>
                          <a:srgbClr val="000000"/>
                        </a:solidFill>
                        <a:latin typeface="Calibri"/>
                      </a:endParaRPr>
                    </a:p>
                  </a:txBody>
                  <a:tcPr marL="9071" marR="9071" marT="9525" marB="0" anchor="b">
                    <a:lnL>
                      <a:noFill/>
                    </a:lnL>
                    <a:lnR>
                      <a:noFill/>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tcPr>
                </a:tc>
                <a:tc>
                  <a:txBody>
                    <a:bodyPr/>
                    <a:lstStyle/>
                    <a:p>
                      <a:pPr algn="r" fontAlgn="b"/>
                      <a:r>
                        <a:rPr lang="en-US" sz="1600" b="0" i="0" u="none" strike="noStrike" dirty="0" smtClean="0">
                          <a:solidFill>
                            <a:srgbClr val="000000"/>
                          </a:solidFill>
                          <a:latin typeface="Calibri"/>
                        </a:rPr>
                        <a:t>0,15</a:t>
                      </a:r>
                      <a:endParaRPr lang="en-US" sz="1600" b="0" i="0" u="none" strike="noStrike" dirty="0">
                        <a:solidFill>
                          <a:srgbClr val="000000"/>
                        </a:solidFill>
                        <a:latin typeface="Calibri"/>
                      </a:endParaRPr>
                    </a:p>
                  </a:txBody>
                  <a:tcPr marL="9071" marR="9071" marT="9525" marB="0" anchor="b">
                    <a:lnL>
                      <a:noFill/>
                    </a:lnL>
                    <a:lnR>
                      <a:noFill/>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tcPr>
                </a:tc>
                <a:tc>
                  <a:txBody>
                    <a:bodyPr/>
                    <a:lstStyle/>
                    <a:p>
                      <a:pPr algn="r" fontAlgn="b"/>
                      <a:r>
                        <a:rPr lang="en-US" sz="1600" b="0" i="0" u="none" strike="noStrike" dirty="0" smtClean="0">
                          <a:solidFill>
                            <a:srgbClr val="000000"/>
                          </a:solidFill>
                          <a:latin typeface="Calibri"/>
                        </a:rPr>
                        <a:t>0,12</a:t>
                      </a:r>
                      <a:endParaRPr lang="en-US" sz="1600" b="0" i="0" u="none" strike="noStrike" dirty="0">
                        <a:solidFill>
                          <a:srgbClr val="000000"/>
                        </a:solidFill>
                        <a:latin typeface="Calibri"/>
                      </a:endParaRPr>
                    </a:p>
                  </a:txBody>
                  <a:tcPr marL="9071" marR="9071" marT="9525" marB="0" anchor="b">
                    <a:lnL>
                      <a:noFill/>
                    </a:lnL>
                    <a:lnR w="6350" cap="flat" cmpd="sng" algn="ctr">
                      <a:solidFill>
                        <a:srgbClr val="F79646"/>
                      </a:solidFill>
                      <a:prstDash val="solid"/>
                      <a:round/>
                      <a:headEnd type="none" w="med" len="med"/>
                      <a:tailEnd type="none" w="med" len="med"/>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tcPr>
                </a:tc>
              </a:tr>
              <a:tr h="313704">
                <a:tc>
                  <a:txBody>
                    <a:bodyPr/>
                    <a:lstStyle/>
                    <a:p>
                      <a:pPr algn="l" fontAlgn="b"/>
                      <a:r>
                        <a:rPr lang="en-US" sz="1600" b="1" i="0" u="none" strike="noStrike" dirty="0" smtClean="0">
                          <a:solidFill>
                            <a:srgbClr val="000000"/>
                          </a:solidFill>
                          <a:latin typeface="Calibri"/>
                        </a:rPr>
                        <a:t>World</a:t>
                      </a:r>
                      <a:r>
                        <a:rPr lang="en-US" sz="1600" b="1" i="0" u="none" strike="noStrike" baseline="0" dirty="0" smtClean="0">
                          <a:solidFill>
                            <a:srgbClr val="000000"/>
                          </a:solidFill>
                          <a:latin typeface="Calibri"/>
                        </a:rPr>
                        <a:t> </a:t>
                      </a:r>
                      <a:endParaRPr lang="en-US" sz="1600" b="1" i="0" u="none" strike="noStrike" dirty="0">
                        <a:solidFill>
                          <a:srgbClr val="000000"/>
                        </a:solidFill>
                        <a:latin typeface="Calibri"/>
                      </a:endParaRPr>
                    </a:p>
                  </a:txBody>
                  <a:tcPr marL="9071" marR="9071" marT="9525" marB="0" anchor="b">
                    <a:lnL w="6350" cap="flat" cmpd="sng" algn="ctr">
                      <a:solidFill>
                        <a:srgbClr val="F79646"/>
                      </a:solidFill>
                      <a:prstDash val="solid"/>
                      <a:round/>
                      <a:headEnd type="none" w="med" len="med"/>
                      <a:tailEnd type="none" w="med" len="med"/>
                    </a:lnL>
                    <a:lnR>
                      <a:noFill/>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solidFill>
                      <a:srgbClr val="FAC090"/>
                    </a:solidFill>
                  </a:tcPr>
                </a:tc>
                <a:tc>
                  <a:txBody>
                    <a:bodyPr/>
                    <a:lstStyle/>
                    <a:p>
                      <a:pPr algn="r" fontAlgn="b"/>
                      <a:r>
                        <a:rPr lang="en-US" sz="1600" b="1" i="0" u="none" strike="noStrike" dirty="0" smtClean="0">
                          <a:solidFill>
                            <a:srgbClr val="000000"/>
                          </a:solidFill>
                          <a:latin typeface="Calibri"/>
                        </a:rPr>
                        <a:t>2,87</a:t>
                      </a:r>
                      <a:endParaRPr lang="en-US" sz="1600" b="1" i="0" u="none" strike="noStrike" dirty="0">
                        <a:solidFill>
                          <a:srgbClr val="000000"/>
                        </a:solidFill>
                        <a:latin typeface="Calibri"/>
                      </a:endParaRPr>
                    </a:p>
                  </a:txBody>
                  <a:tcPr marL="9071" marR="9071" marT="9525" marB="0" anchor="b">
                    <a:lnL>
                      <a:noFill/>
                    </a:lnL>
                    <a:lnR>
                      <a:noFill/>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solidFill>
                      <a:srgbClr val="FAC090"/>
                    </a:solidFill>
                  </a:tcPr>
                </a:tc>
                <a:tc>
                  <a:txBody>
                    <a:bodyPr/>
                    <a:lstStyle/>
                    <a:p>
                      <a:pPr algn="r" fontAlgn="b"/>
                      <a:r>
                        <a:rPr lang="en-US" sz="1600" b="1" i="0" u="none" strike="noStrike" dirty="0">
                          <a:solidFill>
                            <a:srgbClr val="000000"/>
                          </a:solidFill>
                          <a:latin typeface="Calibri"/>
                        </a:rPr>
                        <a:t>-</a:t>
                      </a:r>
                      <a:r>
                        <a:rPr lang="en-US" sz="1600" b="1" i="0" u="none" strike="noStrike" dirty="0" smtClean="0">
                          <a:solidFill>
                            <a:srgbClr val="000000"/>
                          </a:solidFill>
                          <a:latin typeface="Calibri"/>
                        </a:rPr>
                        <a:t>0,52</a:t>
                      </a:r>
                      <a:endParaRPr lang="en-US" sz="1600" b="1" i="0" u="none" strike="noStrike" dirty="0">
                        <a:solidFill>
                          <a:srgbClr val="000000"/>
                        </a:solidFill>
                        <a:latin typeface="Calibri"/>
                      </a:endParaRPr>
                    </a:p>
                  </a:txBody>
                  <a:tcPr marL="9071" marR="9071" marT="9525" marB="0" anchor="b">
                    <a:lnL>
                      <a:noFill/>
                    </a:lnL>
                    <a:lnR>
                      <a:noFill/>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solidFill>
                      <a:srgbClr val="FAC090"/>
                    </a:solidFill>
                  </a:tcPr>
                </a:tc>
                <a:tc>
                  <a:txBody>
                    <a:bodyPr/>
                    <a:lstStyle/>
                    <a:p>
                      <a:pPr algn="r" fontAlgn="b"/>
                      <a:r>
                        <a:rPr lang="en-US" sz="1600" b="1" i="0" u="none" strike="noStrike" dirty="0" smtClean="0">
                          <a:solidFill>
                            <a:srgbClr val="000000"/>
                          </a:solidFill>
                          <a:latin typeface="Calibri"/>
                        </a:rPr>
                        <a:t>5,01</a:t>
                      </a:r>
                      <a:endParaRPr lang="en-US" sz="1600" b="1" i="0" u="none" strike="noStrike" dirty="0">
                        <a:solidFill>
                          <a:srgbClr val="000000"/>
                        </a:solidFill>
                        <a:latin typeface="Calibri"/>
                      </a:endParaRPr>
                    </a:p>
                  </a:txBody>
                  <a:tcPr marL="9071" marR="9071" marT="9525" marB="0" anchor="b">
                    <a:lnL>
                      <a:noFill/>
                    </a:lnL>
                    <a:lnR>
                      <a:noFill/>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solidFill>
                      <a:srgbClr val="FAC090"/>
                    </a:solidFill>
                  </a:tcPr>
                </a:tc>
                <a:tc>
                  <a:txBody>
                    <a:bodyPr/>
                    <a:lstStyle/>
                    <a:p>
                      <a:pPr algn="r" fontAlgn="b"/>
                      <a:r>
                        <a:rPr lang="en-US" sz="1600" b="1" i="0" u="none" strike="noStrike" dirty="0" smtClean="0">
                          <a:solidFill>
                            <a:srgbClr val="000000"/>
                          </a:solidFill>
                          <a:latin typeface="Calibri"/>
                        </a:rPr>
                        <a:t>4,40</a:t>
                      </a:r>
                      <a:endParaRPr lang="en-US" sz="1600" b="1" i="0" u="none" strike="noStrike" dirty="0">
                        <a:solidFill>
                          <a:srgbClr val="000000"/>
                        </a:solidFill>
                        <a:latin typeface="Calibri"/>
                      </a:endParaRPr>
                    </a:p>
                  </a:txBody>
                  <a:tcPr marL="9071" marR="9071" marT="9525" marB="0" anchor="b">
                    <a:lnL>
                      <a:noFill/>
                    </a:lnL>
                    <a:lnR w="6350" cap="flat" cmpd="sng" algn="ctr">
                      <a:solidFill>
                        <a:srgbClr val="F79646"/>
                      </a:solidFill>
                      <a:prstDash val="solid"/>
                      <a:round/>
                      <a:headEnd type="none" w="med" len="med"/>
                      <a:tailEnd type="none" w="med" len="med"/>
                    </a:lnR>
                    <a:lnT w="6350" cap="flat" cmpd="sng" algn="ctr">
                      <a:solidFill>
                        <a:srgbClr val="F79646"/>
                      </a:solidFill>
                      <a:prstDash val="solid"/>
                      <a:round/>
                      <a:headEnd type="none" w="med" len="med"/>
                      <a:tailEnd type="none" w="med" len="med"/>
                    </a:lnT>
                    <a:lnB w="6350" cap="flat" cmpd="sng" algn="ctr">
                      <a:solidFill>
                        <a:srgbClr val="F79646"/>
                      </a:solidFill>
                      <a:prstDash val="solid"/>
                      <a:round/>
                      <a:headEnd type="none" w="med" len="med"/>
                      <a:tailEnd type="none" w="med" len="med"/>
                    </a:lnB>
                    <a:solidFill>
                      <a:srgbClr val="FAC090"/>
                    </a:solidFill>
                  </a:tcPr>
                </a:tc>
              </a:tr>
            </a:tbl>
          </a:graphicData>
        </a:graphic>
      </p:graphicFrame>
      <p:sp>
        <p:nvSpPr>
          <p:cNvPr id="18523" name="Text Box 8"/>
          <p:cNvSpPr txBox="1">
            <a:spLocks noChangeArrowheads="1"/>
          </p:cNvSpPr>
          <p:nvPr/>
        </p:nvSpPr>
        <p:spPr bwMode="auto">
          <a:xfrm>
            <a:off x="533400" y="1371600"/>
            <a:ext cx="7215188"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s-ES" sz="1600" b="1" dirty="0">
                <a:solidFill>
                  <a:schemeClr val="bg1"/>
                </a:solidFill>
                <a:latin typeface="Calibri" pitchFamily="34" charset="0"/>
              </a:rPr>
              <a:t>CONTRIBUTION TO </a:t>
            </a:r>
            <a:r>
              <a:rPr lang="es-ES" sz="1600" b="1" dirty="0" smtClean="0">
                <a:solidFill>
                  <a:schemeClr val="bg1"/>
                </a:solidFill>
                <a:latin typeface="Calibri" pitchFamily="34" charset="0"/>
              </a:rPr>
              <a:t>WORLD </a:t>
            </a:r>
            <a:r>
              <a:rPr lang="es-ES" sz="1600" b="1" dirty="0">
                <a:solidFill>
                  <a:schemeClr val="bg1"/>
                </a:solidFill>
                <a:latin typeface="Calibri" pitchFamily="34" charset="0"/>
              </a:rPr>
              <a:t>GDP GROWTH, 2008-2011</a:t>
            </a:r>
          </a:p>
          <a:p>
            <a:pPr algn="ctr" eaLnBrk="1" hangingPunct="1"/>
            <a:r>
              <a:rPr lang="es-ES" sz="1600" dirty="0">
                <a:latin typeface="Calibri" pitchFamily="34" charset="0"/>
              </a:rPr>
              <a:t>(</a:t>
            </a:r>
            <a:r>
              <a:rPr lang="en-GB" sz="1600" dirty="0">
                <a:latin typeface="Calibri" pitchFamily="34" charset="0"/>
              </a:rPr>
              <a:t>Growth rates</a:t>
            </a:r>
            <a:r>
              <a:rPr lang="es-ES" sz="1600" dirty="0">
                <a:latin typeface="Calibri" pitchFamily="34" charset="0"/>
              </a:rPr>
              <a:t>)</a:t>
            </a:r>
          </a:p>
        </p:txBody>
      </p:sp>
      <p:sp>
        <p:nvSpPr>
          <p:cNvPr id="7" name="Rectangle 2"/>
          <p:cNvSpPr txBox="1">
            <a:spLocks noChangeArrowheads="1"/>
          </p:cNvSpPr>
          <p:nvPr/>
        </p:nvSpPr>
        <p:spPr bwMode="auto">
          <a:xfrm>
            <a:off x="1979712" y="0"/>
            <a:ext cx="6984776" cy="1412776"/>
          </a:xfrm>
          <a:prstGeom prst="rect">
            <a:avLst/>
          </a:prstGeom>
          <a:noFill/>
          <a:ln>
            <a:miter lim="800000"/>
            <a:headEnd/>
            <a:tailEnd/>
          </a:ln>
        </p:spPr>
        <p:txBody>
          <a:bodyPr/>
          <a:lstStyle/>
          <a:p>
            <a:pPr fontAlgn="auto">
              <a:spcBef>
                <a:spcPts val="0"/>
              </a:spcBef>
              <a:spcAft>
                <a:spcPts val="0"/>
              </a:spcAft>
              <a:defRPr/>
            </a:pPr>
            <a:r>
              <a:rPr lang="es-CL" sz="2400" b="1" cap="small" dirty="0" smtClean="0">
                <a:solidFill>
                  <a:schemeClr val="bg1"/>
                </a:solidFill>
                <a:latin typeface="+mj-lt"/>
                <a:ea typeface="+mj-ea"/>
                <a:cs typeface="+mj-cs"/>
              </a:rPr>
              <a:t>Los PED han liderado la recuperación de la economía mundial desde 2010, encabezados por Asia en Desarrollo</a:t>
            </a:r>
            <a:endParaRPr lang="es-CL" sz="2400" b="1" cap="small" dirty="0">
              <a:solidFill>
                <a:schemeClr val="bg1"/>
              </a:solidFill>
              <a:latin typeface="+mj-lt"/>
              <a:ea typeface="+mj-ea"/>
              <a:cs typeface="+mj-cs"/>
            </a:endParaRPr>
          </a:p>
        </p:txBody>
      </p:sp>
      <p:sp>
        <p:nvSpPr>
          <p:cNvPr id="18525" name="Text Box 4"/>
          <p:cNvSpPr txBox="1">
            <a:spLocks noChangeArrowheads="1"/>
          </p:cNvSpPr>
          <p:nvPr/>
        </p:nvSpPr>
        <p:spPr bwMode="auto">
          <a:xfrm>
            <a:off x="914400" y="6400800"/>
            <a:ext cx="7346950"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tabLst>
                <a:tab pos="63500" algn="l"/>
                <a:tab pos="228600" algn="l"/>
              </a:tabLst>
              <a:defRPr>
                <a:solidFill>
                  <a:schemeClr val="tx1"/>
                </a:solidFill>
                <a:latin typeface="Arial" pitchFamily="34" charset="0"/>
                <a:cs typeface="Arial" pitchFamily="34" charset="0"/>
              </a:defRPr>
            </a:lvl1pPr>
            <a:lvl2pPr marL="742950" indent="-285750" eaLnBrk="0" hangingPunct="0">
              <a:tabLst>
                <a:tab pos="63500" algn="l"/>
                <a:tab pos="228600" algn="l"/>
              </a:tabLst>
              <a:defRPr>
                <a:solidFill>
                  <a:schemeClr val="tx1"/>
                </a:solidFill>
                <a:latin typeface="Arial" pitchFamily="34" charset="0"/>
                <a:cs typeface="Arial" pitchFamily="34" charset="0"/>
              </a:defRPr>
            </a:lvl2pPr>
            <a:lvl3pPr marL="1143000" indent="-228600" eaLnBrk="0" hangingPunct="0">
              <a:tabLst>
                <a:tab pos="63500" algn="l"/>
                <a:tab pos="228600" algn="l"/>
              </a:tabLst>
              <a:defRPr>
                <a:solidFill>
                  <a:schemeClr val="tx1"/>
                </a:solidFill>
                <a:latin typeface="Arial" pitchFamily="34" charset="0"/>
                <a:cs typeface="Arial" pitchFamily="34" charset="0"/>
              </a:defRPr>
            </a:lvl3pPr>
            <a:lvl4pPr marL="1600200" indent="-228600" eaLnBrk="0" hangingPunct="0">
              <a:tabLst>
                <a:tab pos="63500" algn="l"/>
                <a:tab pos="228600" algn="l"/>
              </a:tabLst>
              <a:defRPr>
                <a:solidFill>
                  <a:schemeClr val="tx1"/>
                </a:solidFill>
                <a:latin typeface="Arial" pitchFamily="34" charset="0"/>
                <a:cs typeface="Arial" pitchFamily="34" charset="0"/>
              </a:defRPr>
            </a:lvl4pPr>
            <a:lvl5pPr marL="2057400" indent="-228600" eaLnBrk="0" hangingPunct="0">
              <a:tabLst>
                <a:tab pos="63500" algn="l"/>
                <a:tab pos="228600" algn="l"/>
              </a:tabLst>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tabLst>
                <a:tab pos="63500" algn="l"/>
                <a:tab pos="228600" algn="l"/>
              </a:tabLs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tabLst>
                <a:tab pos="63500" algn="l"/>
                <a:tab pos="228600" algn="l"/>
              </a:tabLs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tabLst>
                <a:tab pos="63500" algn="l"/>
                <a:tab pos="228600" algn="l"/>
              </a:tabLs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tabLst>
                <a:tab pos="63500" algn="l"/>
                <a:tab pos="228600" algn="l"/>
              </a:tabLst>
              <a:defRPr>
                <a:solidFill>
                  <a:schemeClr val="tx1"/>
                </a:solidFill>
                <a:latin typeface="Arial" pitchFamily="34" charset="0"/>
                <a:cs typeface="Arial" pitchFamily="34" charset="0"/>
              </a:defRPr>
            </a:lvl9pPr>
          </a:lstStyle>
          <a:p>
            <a:pPr eaLnBrk="1" hangingPunct="1"/>
            <a:r>
              <a:rPr lang="es-ES" sz="1400" b="1" dirty="0">
                <a:latin typeface="Calibri" pitchFamily="34" charset="0"/>
              </a:rPr>
              <a:t>Fuente</a:t>
            </a:r>
            <a:r>
              <a:rPr lang="es-ES" sz="1400" dirty="0">
                <a:latin typeface="Calibri" pitchFamily="34" charset="0"/>
              </a:rPr>
              <a:t>: ECLAC </a:t>
            </a:r>
            <a:r>
              <a:rPr lang="es-ES" sz="1400" dirty="0" err="1">
                <a:latin typeface="Calibri" pitchFamily="34" charset="0"/>
              </a:rPr>
              <a:t>based</a:t>
            </a:r>
            <a:r>
              <a:rPr lang="es-ES" sz="1400" dirty="0">
                <a:latin typeface="Calibri" pitchFamily="34" charset="0"/>
              </a:rPr>
              <a:t> </a:t>
            </a:r>
            <a:r>
              <a:rPr lang="es-ES" sz="1400" dirty="0" err="1">
                <a:latin typeface="Calibri" pitchFamily="34" charset="0"/>
              </a:rPr>
              <a:t>on</a:t>
            </a:r>
            <a:r>
              <a:rPr lang="es-ES" sz="1400" dirty="0">
                <a:latin typeface="Calibri" pitchFamily="34" charset="0"/>
              </a:rPr>
              <a:t> IMF </a:t>
            </a:r>
            <a:r>
              <a:rPr lang="es-ES" sz="1400" dirty="0" smtClean="0">
                <a:latin typeface="Calibri" pitchFamily="34" charset="0"/>
              </a:rPr>
              <a:t>data.</a:t>
            </a:r>
            <a:endParaRPr lang="es-ES" sz="1400" dirty="0">
              <a:latin typeface="Calibri" pitchFamily="34" charset="0"/>
            </a:endParaRPr>
          </a:p>
        </p:txBody>
      </p:sp>
      <p:sp>
        <p:nvSpPr>
          <p:cNvPr id="9" name="Oval 8"/>
          <p:cNvSpPr/>
          <p:nvPr/>
        </p:nvSpPr>
        <p:spPr>
          <a:xfrm>
            <a:off x="6134100" y="3886200"/>
            <a:ext cx="1295400" cy="304800"/>
          </a:xfrm>
          <a:prstGeom prst="ellipse">
            <a:avLst/>
          </a:prstGeom>
          <a:noFill/>
          <a:ln>
            <a:solidFill>
              <a:srgbClr val="6666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ular Callout 9"/>
          <p:cNvSpPr/>
          <p:nvPr/>
        </p:nvSpPr>
        <p:spPr>
          <a:xfrm>
            <a:off x="7452320" y="2667000"/>
            <a:ext cx="1584176" cy="2130152"/>
          </a:xfrm>
          <a:prstGeom prst="wedgeRectCallout">
            <a:avLst>
              <a:gd name="adj1" fmla="val -93478"/>
              <a:gd name="adj2" fmla="val 59334"/>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CL" sz="1600" b="1" dirty="0" smtClean="0">
                <a:solidFill>
                  <a:srgbClr val="C00000"/>
                </a:solidFill>
              </a:rPr>
              <a:t>Asia en desarrollo por sí sola explica 46-47% del crecimiento económico mundial en 2010-2011</a:t>
            </a:r>
            <a:endParaRPr lang="es-CL" sz="1600" b="1" dirty="0">
              <a:solidFill>
                <a:srgbClr val="C00000"/>
              </a:solidFill>
            </a:endParaRPr>
          </a:p>
        </p:txBody>
      </p:sp>
    </p:spTree>
    <p:extLst>
      <p:ext uri="{BB962C8B-B14F-4D97-AF65-F5344CB8AC3E}">
        <p14:creationId xmlns:p14="http://schemas.microsoft.com/office/powerpoint/2010/main" xmlns="" val="277635279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1907704" y="228600"/>
            <a:ext cx="6779096" cy="1143000"/>
          </a:xfrm>
        </p:spPr>
        <p:txBody>
          <a:bodyPr>
            <a:noAutofit/>
          </a:bodyPr>
          <a:lstStyle/>
          <a:p>
            <a:pPr algn="l" eaLnBrk="1" hangingPunct="1"/>
            <a:r>
              <a:rPr lang="es-CL" sz="3200" b="1" dirty="0" smtClean="0">
                <a:solidFill>
                  <a:schemeClr val="bg1"/>
                </a:solidFill>
              </a:rPr>
              <a:t>Asia continuará liderando el crecimiento mundial durante el resto de esta década</a:t>
            </a:r>
          </a:p>
        </p:txBody>
      </p:sp>
      <p:pic>
        <p:nvPicPr>
          <p:cNvPr id="23555"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043608" y="2253844"/>
            <a:ext cx="7414592" cy="40707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3556" name="TextBox 4"/>
          <p:cNvSpPr txBox="1">
            <a:spLocks noChangeArrowheads="1"/>
          </p:cNvSpPr>
          <p:nvPr/>
        </p:nvSpPr>
        <p:spPr bwMode="auto">
          <a:xfrm>
            <a:off x="1331640" y="1700808"/>
            <a:ext cx="6440760"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dirty="0">
                <a:latin typeface="Calibri" pitchFamily="34" charset="0"/>
              </a:rPr>
              <a:t>Contribution to World Economic Growth by Region, 2011-2021</a:t>
            </a:r>
          </a:p>
          <a:p>
            <a:pPr algn="ctr" eaLnBrk="1" hangingPunct="1"/>
            <a:r>
              <a:rPr lang="en-US" sz="1400" dirty="0">
                <a:latin typeface="Calibri" pitchFamily="34" charset="0"/>
              </a:rPr>
              <a:t>(In percentages)</a:t>
            </a:r>
            <a:endParaRPr lang="es-ES" sz="1400" dirty="0">
              <a:latin typeface="Calibri" pitchFamily="34" charset="0"/>
            </a:endParaRPr>
          </a:p>
        </p:txBody>
      </p:sp>
      <p:sp>
        <p:nvSpPr>
          <p:cNvPr id="23558" name="TextBox 6"/>
          <p:cNvSpPr txBox="1">
            <a:spLocks noChangeArrowheads="1"/>
          </p:cNvSpPr>
          <p:nvPr/>
        </p:nvSpPr>
        <p:spPr bwMode="auto">
          <a:xfrm>
            <a:off x="533400" y="6477000"/>
            <a:ext cx="7620000"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200" dirty="0">
                <a:latin typeface="Calibri" pitchFamily="34" charset="0"/>
              </a:rPr>
              <a:t>BBVA. “Economic Outlook, Eagles”, Annual Report 2012, Economic </a:t>
            </a:r>
            <a:r>
              <a:rPr lang="en-US" sz="1200" dirty="0" smtClean="0">
                <a:latin typeface="Calibri" pitchFamily="34" charset="0"/>
              </a:rPr>
              <a:t>Analysis.  </a:t>
            </a:r>
            <a:endParaRPr lang="es-ES" sz="1200" dirty="0">
              <a:latin typeface="Calibri" pitchFamily="34" charset="0"/>
            </a:endParaRPr>
          </a:p>
        </p:txBody>
      </p:sp>
    </p:spTree>
    <p:extLst>
      <p:ext uri="{BB962C8B-B14F-4D97-AF65-F5344CB8AC3E}">
        <p14:creationId xmlns:p14="http://schemas.microsoft.com/office/powerpoint/2010/main" xmlns="" val="214824973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4"/>
          <p:cNvSpPr>
            <a:spLocks noGrp="1" noChangeArrowheads="1"/>
          </p:cNvSpPr>
          <p:nvPr>
            <p:ph type="title" idx="4294967295"/>
          </p:nvPr>
        </p:nvSpPr>
        <p:spPr>
          <a:xfrm>
            <a:off x="2051720" y="228600"/>
            <a:ext cx="6984776" cy="1256184"/>
          </a:xfrm>
        </p:spPr>
        <p:txBody>
          <a:bodyPr anchor="ctr">
            <a:noAutofit/>
          </a:bodyPr>
          <a:lstStyle/>
          <a:p>
            <a:pPr eaLnBrk="1" hangingPunct="1"/>
            <a:r>
              <a:rPr lang="es-ES_tradnl" sz="2400" b="1" dirty="0" smtClean="0">
                <a:solidFill>
                  <a:srgbClr val="007D54"/>
                </a:solidFill>
                <a:latin typeface="Arial Black" pitchFamily="34" charset="0"/>
              </a:rPr>
              <a:t>En 2030, 2/3 de la clase media mundial </a:t>
            </a:r>
            <a:r>
              <a:rPr lang="es-ES_tradnl" sz="2400" b="1" dirty="0" smtClean="0">
                <a:solidFill>
                  <a:srgbClr val="007D54"/>
                </a:solidFill>
                <a:latin typeface="Arial Black" pitchFamily="34" charset="0"/>
              </a:rPr>
              <a:t>estaría </a:t>
            </a:r>
            <a:r>
              <a:rPr lang="es-ES_tradnl" sz="2400" b="1" dirty="0" smtClean="0">
                <a:solidFill>
                  <a:srgbClr val="007D54"/>
                </a:solidFill>
                <a:latin typeface="Arial Black" pitchFamily="34" charset="0"/>
              </a:rPr>
              <a:t>en Asia Pacífico. Esta región </a:t>
            </a:r>
            <a:r>
              <a:rPr lang="es-ES_tradnl" sz="2400" b="1" dirty="0" smtClean="0">
                <a:solidFill>
                  <a:srgbClr val="007D54"/>
                </a:solidFill>
                <a:latin typeface="Arial Black" pitchFamily="34" charset="0"/>
              </a:rPr>
              <a:t>representaría </a:t>
            </a:r>
            <a:r>
              <a:rPr lang="es-ES_tradnl" sz="2400" b="1" dirty="0" smtClean="0">
                <a:solidFill>
                  <a:srgbClr val="007D54"/>
                </a:solidFill>
                <a:latin typeface="Arial Black" pitchFamily="34" charset="0"/>
              </a:rPr>
              <a:t>cerca del 60% del gasto de consumo mundial</a:t>
            </a:r>
            <a:endParaRPr lang="es-ES" sz="2400" b="1" dirty="0" smtClean="0">
              <a:solidFill>
                <a:srgbClr val="007D54"/>
              </a:solidFill>
              <a:latin typeface="Arial Black" pitchFamily="34" charset="0"/>
            </a:endParaRPr>
          </a:p>
        </p:txBody>
      </p:sp>
      <p:sp>
        <p:nvSpPr>
          <p:cNvPr id="24579" name="Text Box 15"/>
          <p:cNvSpPr txBox="1">
            <a:spLocks noChangeArrowheads="1"/>
          </p:cNvSpPr>
          <p:nvPr/>
        </p:nvSpPr>
        <p:spPr bwMode="auto">
          <a:xfrm>
            <a:off x="1619672" y="1700809"/>
            <a:ext cx="6696744" cy="49244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s-ES_tradnl" sz="1300" b="1" dirty="0"/>
              <a:t>POBLACIÓN Y GASTOS DE CONSUMO DE LA CLASE MEDIA, </a:t>
            </a:r>
            <a:br>
              <a:rPr lang="es-ES_tradnl" sz="1300" b="1" dirty="0"/>
            </a:br>
            <a:r>
              <a:rPr lang="es-ES_tradnl" sz="1300" b="1" dirty="0"/>
              <a:t>POR REGIONES, 2009, 2020 Y 2030 </a:t>
            </a:r>
            <a:r>
              <a:rPr lang="es-ES_tradnl" sz="1300" b="1" baseline="30000" dirty="0"/>
              <a:t>a</a:t>
            </a:r>
            <a:endParaRPr lang="en-US" sz="1300" i="1" dirty="0"/>
          </a:p>
        </p:txBody>
      </p:sp>
      <p:sp>
        <p:nvSpPr>
          <p:cNvPr id="24580" name="Rectangle 4"/>
          <p:cNvSpPr>
            <a:spLocks noChangeArrowheads="1"/>
          </p:cNvSpPr>
          <p:nvPr/>
        </p:nvSpPr>
        <p:spPr bwMode="auto">
          <a:xfrm>
            <a:off x="323528" y="6005275"/>
            <a:ext cx="8591872" cy="7386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nchor="ctr">
            <a:spAutoFit/>
          </a:bodyPr>
          <a:lstStyle/>
          <a:p>
            <a:r>
              <a:rPr lang="es-ES_tradnl" sz="1400" b="1" dirty="0"/>
              <a:t>Fuente</a:t>
            </a:r>
            <a:r>
              <a:rPr lang="es-ES_tradnl" sz="1400" dirty="0"/>
              <a:t>: CEPAL, sobre la base de </a:t>
            </a:r>
            <a:r>
              <a:rPr lang="es-ES_tradnl" sz="1400" dirty="0" err="1"/>
              <a:t>Homi</a:t>
            </a:r>
            <a:r>
              <a:rPr lang="es-ES_tradnl" sz="1400" dirty="0"/>
              <a:t> </a:t>
            </a:r>
            <a:r>
              <a:rPr lang="es-ES_tradnl" sz="1400" dirty="0" err="1"/>
              <a:t>Kharas</a:t>
            </a:r>
            <a:r>
              <a:rPr lang="es-ES_tradnl" sz="1400" dirty="0"/>
              <a:t>, “</a:t>
            </a:r>
            <a:r>
              <a:rPr lang="es-ES_tradnl" sz="1400" dirty="0" err="1"/>
              <a:t>The</a:t>
            </a:r>
            <a:r>
              <a:rPr lang="es-ES_tradnl" sz="1400" dirty="0"/>
              <a:t> </a:t>
            </a:r>
            <a:r>
              <a:rPr lang="es-ES_tradnl" sz="1400" dirty="0" err="1"/>
              <a:t>Emerging</a:t>
            </a:r>
            <a:r>
              <a:rPr lang="es-ES_tradnl" sz="1400" dirty="0"/>
              <a:t> </a:t>
            </a:r>
            <a:r>
              <a:rPr lang="es-ES_tradnl" sz="1400" dirty="0" err="1"/>
              <a:t>Middle</a:t>
            </a:r>
            <a:r>
              <a:rPr lang="es-ES_tradnl" sz="1400" dirty="0"/>
              <a:t> </a:t>
            </a:r>
            <a:r>
              <a:rPr lang="es-ES_tradnl" sz="1400" dirty="0" err="1"/>
              <a:t>Class</a:t>
            </a:r>
            <a:r>
              <a:rPr lang="es-ES_tradnl" sz="1400" dirty="0"/>
              <a:t> in </a:t>
            </a:r>
            <a:r>
              <a:rPr lang="es-ES_tradnl" sz="1400" dirty="0" err="1"/>
              <a:t>Developing</a:t>
            </a:r>
            <a:r>
              <a:rPr lang="es-ES_tradnl" sz="1400" dirty="0"/>
              <a:t> </a:t>
            </a:r>
            <a:r>
              <a:rPr lang="es-ES_tradnl" sz="1400" dirty="0" err="1"/>
              <a:t>Countries</a:t>
            </a:r>
            <a:r>
              <a:rPr lang="es-ES_tradnl" sz="1400" dirty="0"/>
              <a:t>”, enero </a:t>
            </a:r>
            <a:r>
              <a:rPr lang="es-ES_tradnl" sz="1400" dirty="0" smtClean="0"/>
              <a:t>de 2010</a:t>
            </a:r>
            <a:r>
              <a:rPr lang="es-ES_tradnl" sz="1400" dirty="0"/>
              <a:t>.</a:t>
            </a:r>
            <a:endParaRPr lang="en-US" sz="1400" dirty="0"/>
          </a:p>
          <a:p>
            <a:pPr eaLnBrk="0" hangingPunct="0"/>
            <a:r>
              <a:rPr lang="es-ES_tradnl" sz="1400" baseline="30000" dirty="0"/>
              <a:t>a </a:t>
            </a:r>
            <a:r>
              <a:rPr lang="es-ES_tradnl" sz="1400" dirty="0"/>
              <a:t>Las cifras de 2020 y 2030 son proyecciones.</a:t>
            </a:r>
          </a:p>
          <a:p>
            <a:pPr eaLnBrk="0" hangingPunct="0"/>
            <a:r>
              <a:rPr lang="es-ES_tradnl" sz="1400" baseline="30000" dirty="0"/>
              <a:t>b </a:t>
            </a:r>
            <a:r>
              <a:rPr lang="es-ES_tradnl" sz="1400" dirty="0"/>
              <a:t>Los gastos de consumo se calcularon sobre la base de la paridad del poder adquisitivo (PPA).</a:t>
            </a:r>
          </a:p>
        </p:txBody>
      </p:sp>
      <p:sp>
        <p:nvSpPr>
          <p:cNvPr id="24581" name="TextBox 12"/>
          <p:cNvSpPr txBox="1">
            <a:spLocks noChangeArrowheads="1"/>
          </p:cNvSpPr>
          <p:nvPr/>
        </p:nvSpPr>
        <p:spPr bwMode="auto">
          <a:xfrm>
            <a:off x="1143000" y="2133600"/>
            <a:ext cx="2895600" cy="49244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buFont typeface="+mj-lt"/>
              <a:buNone/>
            </a:pPr>
            <a:r>
              <a:rPr lang="es-AR" sz="1400" b="1" dirty="0"/>
              <a:t>Población</a:t>
            </a:r>
            <a:endParaRPr lang="es-AR" sz="1400" dirty="0"/>
          </a:p>
          <a:p>
            <a:pPr algn="ctr" eaLnBrk="1" hangingPunct="1"/>
            <a:r>
              <a:rPr lang="en-US" sz="1200" i="1" dirty="0"/>
              <a:t>(En </a:t>
            </a:r>
            <a:r>
              <a:rPr lang="es-ES_tradnl" sz="1200" i="1" dirty="0"/>
              <a:t>porcentajes del total mundial</a:t>
            </a:r>
            <a:r>
              <a:rPr lang="en-US" sz="1200" i="1" dirty="0"/>
              <a:t>)</a:t>
            </a:r>
          </a:p>
        </p:txBody>
      </p:sp>
      <p:sp>
        <p:nvSpPr>
          <p:cNvPr id="24582" name="TextBox 13"/>
          <p:cNvSpPr txBox="1">
            <a:spLocks noChangeArrowheads="1"/>
          </p:cNvSpPr>
          <p:nvPr/>
        </p:nvSpPr>
        <p:spPr bwMode="auto">
          <a:xfrm>
            <a:off x="5524500" y="2133600"/>
            <a:ext cx="3238500" cy="49244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buFont typeface="+mj-lt"/>
              <a:buNone/>
            </a:pPr>
            <a:r>
              <a:rPr lang="es-AR" sz="1400" b="1" dirty="0"/>
              <a:t>Gastos de consumo</a:t>
            </a:r>
            <a:r>
              <a:rPr lang="es-AR" sz="1400" b="1" baseline="30000" dirty="0"/>
              <a:t> b</a:t>
            </a:r>
            <a:endParaRPr lang="es-AR" sz="1400" baseline="30000" dirty="0"/>
          </a:p>
          <a:p>
            <a:pPr algn="ctr" eaLnBrk="1" hangingPunct="1"/>
            <a:r>
              <a:rPr lang="es-ES_tradnl" sz="1200" i="1" dirty="0"/>
              <a:t>(En porcentajes del total mundial)</a:t>
            </a:r>
            <a:endParaRPr lang="en-US" sz="1200" i="1" dirty="0"/>
          </a:p>
        </p:txBody>
      </p:sp>
      <p:sp>
        <p:nvSpPr>
          <p:cNvPr id="24583" name="Line 11"/>
          <p:cNvSpPr>
            <a:spLocks noChangeShapeType="1"/>
          </p:cNvSpPr>
          <p:nvPr/>
        </p:nvSpPr>
        <p:spPr bwMode="auto">
          <a:xfrm>
            <a:off x="1905000" y="1628800"/>
            <a:ext cx="7239000" cy="0"/>
          </a:xfrm>
          <a:prstGeom prst="line">
            <a:avLst/>
          </a:prstGeom>
          <a:noFill/>
          <a:ln w="57150">
            <a:solidFill>
              <a:srgbClr val="AFBD20"/>
            </a:solidFill>
            <a:round/>
            <a:headEnd/>
            <a:tailEnd/>
          </a:ln>
          <a:extLst>
            <a:ext uri="{909E8E84-426E-40DD-AFC4-6F175D3DCCD1}">
              <a14:hiddenFill xmlns:a14="http://schemas.microsoft.com/office/drawing/2010/main" xmlns="">
                <a:noFill/>
              </a14:hiddenFill>
            </a:ext>
          </a:extLst>
        </p:spPr>
        <p:txBody>
          <a:bodyPr/>
          <a:lstStyle/>
          <a:p>
            <a:endParaRPr lang="es-CL"/>
          </a:p>
        </p:txBody>
      </p:sp>
      <p:graphicFrame>
        <p:nvGraphicFramePr>
          <p:cNvPr id="11" name="Chart 10"/>
          <p:cNvGraphicFramePr/>
          <p:nvPr/>
        </p:nvGraphicFramePr>
        <p:xfrm>
          <a:off x="1019175" y="2529840"/>
          <a:ext cx="4572000" cy="356616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Chart 11"/>
          <p:cNvGraphicFramePr/>
          <p:nvPr/>
        </p:nvGraphicFramePr>
        <p:xfrm>
          <a:off x="5514975" y="2529840"/>
          <a:ext cx="2790825" cy="356616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xmlns="" val="59262868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17" descr="Untitled-7(b).png"/>
          <p:cNvPicPr>
            <a:picLocks noChangeAspect="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975225" y="3429000"/>
            <a:ext cx="3711575" cy="1676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483" name="Rectangle 4"/>
          <p:cNvSpPr>
            <a:spLocks noGrp="1" noChangeArrowheads="1"/>
          </p:cNvSpPr>
          <p:nvPr>
            <p:ph type="title" idx="4294967295"/>
          </p:nvPr>
        </p:nvSpPr>
        <p:spPr>
          <a:xfrm>
            <a:off x="1547664" y="152400"/>
            <a:ext cx="7596336" cy="990600"/>
          </a:xfrm>
        </p:spPr>
        <p:txBody>
          <a:bodyPr anchor="ctr">
            <a:normAutofit fontScale="90000"/>
          </a:bodyPr>
          <a:lstStyle/>
          <a:p>
            <a:pPr eaLnBrk="1" hangingPunct="1"/>
            <a:r>
              <a:rPr lang="es-ES" sz="2400" b="1" dirty="0" smtClean="0">
                <a:solidFill>
                  <a:srgbClr val="007D54"/>
                </a:solidFill>
                <a:latin typeface="Arial Black" pitchFamily="34" charset="0"/>
              </a:rPr>
              <a:t>Los PED son responsables principales del repunte  postcrisis en el comercio internacional</a:t>
            </a:r>
          </a:p>
        </p:txBody>
      </p:sp>
      <p:sp>
        <p:nvSpPr>
          <p:cNvPr id="20484" name="Line 11"/>
          <p:cNvSpPr>
            <a:spLocks noChangeShapeType="1"/>
          </p:cNvSpPr>
          <p:nvPr/>
        </p:nvSpPr>
        <p:spPr bwMode="auto">
          <a:xfrm>
            <a:off x="1653480" y="1295400"/>
            <a:ext cx="7239000" cy="0"/>
          </a:xfrm>
          <a:prstGeom prst="line">
            <a:avLst/>
          </a:prstGeom>
          <a:noFill/>
          <a:ln w="57150">
            <a:solidFill>
              <a:srgbClr val="AFBD20"/>
            </a:solidFill>
            <a:round/>
            <a:headEnd/>
            <a:tailEnd/>
          </a:ln>
          <a:extLst>
            <a:ext uri="{909E8E84-426E-40DD-AFC4-6F175D3DCCD1}">
              <a14:hiddenFill xmlns:a14="http://schemas.microsoft.com/office/drawing/2010/main" xmlns="">
                <a:noFill/>
              </a14:hiddenFill>
            </a:ext>
          </a:extLst>
        </p:spPr>
        <p:txBody>
          <a:bodyPr/>
          <a:lstStyle/>
          <a:p>
            <a:endParaRPr lang="es-CL"/>
          </a:p>
        </p:txBody>
      </p:sp>
      <p:sp>
        <p:nvSpPr>
          <p:cNvPr id="20485" name="Text Box 15"/>
          <p:cNvSpPr txBox="1">
            <a:spLocks noChangeArrowheads="1"/>
          </p:cNvSpPr>
          <p:nvPr/>
        </p:nvSpPr>
        <p:spPr bwMode="auto">
          <a:xfrm>
            <a:off x="1043608" y="1772815"/>
            <a:ext cx="3600400" cy="8925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s-ES" sz="1300" b="1" dirty="0"/>
              <a:t>CRECIMIENTO DEL COMERCIO MUNDIAL </a:t>
            </a:r>
            <a:br>
              <a:rPr lang="es-ES" sz="1300" b="1" dirty="0"/>
            </a:br>
            <a:r>
              <a:rPr lang="es-ES" sz="1300" b="1" dirty="0"/>
              <a:t>Y APORTE DE LOS PAÍSES EN </a:t>
            </a:r>
            <a:br>
              <a:rPr lang="es-ES" sz="1300" b="1" dirty="0"/>
            </a:br>
            <a:r>
              <a:rPr lang="es-ES" sz="1300" b="1" dirty="0"/>
              <a:t>DESARROLLO, 2003-2010</a:t>
            </a:r>
          </a:p>
          <a:p>
            <a:pPr algn="ctr" eaLnBrk="1" hangingPunct="1"/>
            <a:r>
              <a:rPr lang="es-ES" sz="1300" b="1" dirty="0"/>
              <a:t> </a:t>
            </a:r>
            <a:r>
              <a:rPr lang="es-ES" sz="1300" i="1" dirty="0"/>
              <a:t>(En porcentajes)</a:t>
            </a:r>
          </a:p>
        </p:txBody>
      </p:sp>
      <p:sp>
        <p:nvSpPr>
          <p:cNvPr id="20486" name="Text Box 16"/>
          <p:cNvSpPr txBox="1">
            <a:spLocks noChangeArrowheads="1"/>
          </p:cNvSpPr>
          <p:nvPr/>
        </p:nvSpPr>
        <p:spPr bwMode="auto">
          <a:xfrm>
            <a:off x="838200" y="6096000"/>
            <a:ext cx="4038600" cy="430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s-ES" sz="1100" b="1" dirty="0"/>
              <a:t>Fuente</a:t>
            </a:r>
            <a:r>
              <a:rPr lang="es-ES" sz="1100" dirty="0"/>
              <a:t>: CEPAL sobre la base de datos del CPB </a:t>
            </a:r>
            <a:r>
              <a:rPr lang="es-ES" sz="1100" dirty="0" err="1"/>
              <a:t>Netherlands</a:t>
            </a:r>
            <a:r>
              <a:rPr lang="es-ES" sz="1100" dirty="0"/>
              <a:t> Bureau </a:t>
            </a:r>
            <a:r>
              <a:rPr lang="es-ES" sz="1100" dirty="0" err="1"/>
              <a:t>for</a:t>
            </a:r>
            <a:r>
              <a:rPr lang="es-ES" sz="1100" dirty="0"/>
              <a:t> </a:t>
            </a:r>
            <a:r>
              <a:rPr lang="es-ES" sz="1100" dirty="0" err="1"/>
              <a:t>Economic</a:t>
            </a:r>
            <a:r>
              <a:rPr lang="es-ES" sz="1100" dirty="0"/>
              <a:t> </a:t>
            </a:r>
            <a:r>
              <a:rPr lang="es-ES" sz="1100" dirty="0" err="1"/>
              <a:t>Policy</a:t>
            </a:r>
            <a:r>
              <a:rPr lang="es-ES" sz="1100" dirty="0"/>
              <a:t> </a:t>
            </a:r>
            <a:r>
              <a:rPr lang="es-ES" sz="1100" dirty="0" err="1"/>
              <a:t>Analysis</a:t>
            </a:r>
            <a:r>
              <a:rPr lang="es-ES" sz="1100" dirty="0"/>
              <a:t>.</a:t>
            </a:r>
          </a:p>
        </p:txBody>
      </p:sp>
      <p:sp>
        <p:nvSpPr>
          <p:cNvPr id="20488" name="Text Box 8"/>
          <p:cNvSpPr txBox="1">
            <a:spLocks noChangeArrowheads="1"/>
          </p:cNvSpPr>
          <p:nvPr/>
        </p:nvSpPr>
        <p:spPr bwMode="auto">
          <a:xfrm>
            <a:off x="4876800" y="1767690"/>
            <a:ext cx="4191000" cy="692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s-ES" sz="1300" b="1" dirty="0"/>
              <a:t>MUNDO: DISTRIBUCIÓN DE LAS EXPORTACIONES,1985 Y 2010</a:t>
            </a:r>
          </a:p>
          <a:p>
            <a:pPr algn="ctr" eaLnBrk="1" hangingPunct="1"/>
            <a:r>
              <a:rPr lang="es-ES" sz="1300" i="1" dirty="0"/>
              <a:t>(En porcentajes del comercio mundial)</a:t>
            </a:r>
            <a:endParaRPr lang="es-ES" sz="1300" dirty="0">
              <a:solidFill>
                <a:srgbClr val="FF0000"/>
              </a:solidFill>
            </a:endParaRPr>
          </a:p>
        </p:txBody>
      </p:sp>
      <p:sp>
        <p:nvSpPr>
          <p:cNvPr id="20489" name="TextBox 4"/>
          <p:cNvSpPr txBox="1">
            <a:spLocks noChangeArrowheads="1"/>
          </p:cNvSpPr>
          <p:nvPr/>
        </p:nvSpPr>
        <p:spPr bwMode="auto">
          <a:xfrm>
            <a:off x="5410200" y="2662238"/>
            <a:ext cx="871538"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2400"/>
              <a:t>1985</a:t>
            </a:r>
          </a:p>
        </p:txBody>
      </p:sp>
      <p:sp>
        <p:nvSpPr>
          <p:cNvPr id="20490" name="TextBox 5"/>
          <p:cNvSpPr txBox="1">
            <a:spLocks noChangeArrowheads="1"/>
          </p:cNvSpPr>
          <p:nvPr/>
        </p:nvSpPr>
        <p:spPr bwMode="auto">
          <a:xfrm>
            <a:off x="7391400" y="2662238"/>
            <a:ext cx="1042988"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2400"/>
              <a:t>2010</a:t>
            </a:r>
            <a:r>
              <a:rPr lang="en-US" sz="2400" baseline="30000"/>
              <a:t> a</a:t>
            </a:r>
          </a:p>
        </p:txBody>
      </p:sp>
      <p:sp>
        <p:nvSpPr>
          <p:cNvPr id="20491" name="Text Box 4"/>
          <p:cNvSpPr txBox="1">
            <a:spLocks noChangeArrowheads="1"/>
          </p:cNvSpPr>
          <p:nvPr/>
        </p:nvSpPr>
        <p:spPr bwMode="auto">
          <a:xfrm>
            <a:off x="5105400" y="5486400"/>
            <a:ext cx="3657600" cy="9387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tabLst>
                <a:tab pos="63500" algn="l"/>
                <a:tab pos="228600" algn="l"/>
              </a:tabLst>
              <a:defRPr>
                <a:solidFill>
                  <a:schemeClr val="tx1"/>
                </a:solidFill>
                <a:latin typeface="Arial" pitchFamily="34" charset="0"/>
                <a:cs typeface="Arial" pitchFamily="34" charset="0"/>
              </a:defRPr>
            </a:lvl1pPr>
            <a:lvl2pPr marL="742950" indent="-285750" eaLnBrk="0" hangingPunct="0">
              <a:tabLst>
                <a:tab pos="63500" algn="l"/>
                <a:tab pos="228600" algn="l"/>
              </a:tabLst>
              <a:defRPr>
                <a:solidFill>
                  <a:schemeClr val="tx1"/>
                </a:solidFill>
                <a:latin typeface="Arial" pitchFamily="34" charset="0"/>
                <a:cs typeface="Arial" pitchFamily="34" charset="0"/>
              </a:defRPr>
            </a:lvl2pPr>
            <a:lvl3pPr marL="1143000" indent="-228600" eaLnBrk="0" hangingPunct="0">
              <a:tabLst>
                <a:tab pos="63500" algn="l"/>
                <a:tab pos="228600" algn="l"/>
              </a:tabLst>
              <a:defRPr>
                <a:solidFill>
                  <a:schemeClr val="tx1"/>
                </a:solidFill>
                <a:latin typeface="Arial" pitchFamily="34" charset="0"/>
                <a:cs typeface="Arial" pitchFamily="34" charset="0"/>
              </a:defRPr>
            </a:lvl3pPr>
            <a:lvl4pPr marL="1600200" indent="-228600" eaLnBrk="0" hangingPunct="0">
              <a:tabLst>
                <a:tab pos="63500" algn="l"/>
                <a:tab pos="228600" algn="l"/>
              </a:tabLst>
              <a:defRPr>
                <a:solidFill>
                  <a:schemeClr val="tx1"/>
                </a:solidFill>
                <a:latin typeface="Arial" pitchFamily="34" charset="0"/>
                <a:cs typeface="Arial" pitchFamily="34" charset="0"/>
              </a:defRPr>
            </a:lvl4pPr>
            <a:lvl5pPr marL="2057400" indent="-228600" eaLnBrk="0" hangingPunct="0">
              <a:tabLst>
                <a:tab pos="63500" algn="l"/>
                <a:tab pos="228600" algn="l"/>
              </a:tabLst>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tabLst>
                <a:tab pos="63500" algn="l"/>
                <a:tab pos="228600" algn="l"/>
              </a:tabLs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tabLst>
                <a:tab pos="63500" algn="l"/>
                <a:tab pos="228600" algn="l"/>
              </a:tabLs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tabLst>
                <a:tab pos="63500" algn="l"/>
                <a:tab pos="228600" algn="l"/>
              </a:tabLs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tabLst>
                <a:tab pos="63500" algn="l"/>
                <a:tab pos="228600" algn="l"/>
              </a:tabLst>
              <a:defRPr>
                <a:solidFill>
                  <a:schemeClr val="tx1"/>
                </a:solidFill>
                <a:latin typeface="Arial" pitchFamily="34" charset="0"/>
                <a:cs typeface="Arial" pitchFamily="34" charset="0"/>
              </a:defRPr>
            </a:lvl9pPr>
          </a:lstStyle>
          <a:p>
            <a:pPr eaLnBrk="1" hangingPunct="1"/>
            <a:r>
              <a:rPr lang="es-ES" sz="1100" b="1" dirty="0"/>
              <a:t>Fuente</a:t>
            </a:r>
            <a:r>
              <a:rPr lang="es-ES" sz="1100" dirty="0"/>
              <a:t>: CEPAL sobre la base de Naciones Unidas, Base de datos estadísticos sobre el comercio de mercaderías (COMTRADE).</a:t>
            </a:r>
          </a:p>
          <a:p>
            <a:pPr eaLnBrk="1" hangingPunct="1"/>
            <a:r>
              <a:rPr lang="es-ES" sz="1100" b="1" baseline="30000" dirty="0"/>
              <a:t>a</a:t>
            </a:r>
            <a:r>
              <a:rPr lang="es-ES" sz="1100" dirty="0"/>
              <a:t> Estimación sobre la base del 90% de las exportaciones mundiales.</a:t>
            </a:r>
          </a:p>
        </p:txBody>
      </p:sp>
      <p:sp>
        <p:nvSpPr>
          <p:cNvPr id="15" name="Down Arrow 14"/>
          <p:cNvSpPr/>
          <p:nvPr/>
        </p:nvSpPr>
        <p:spPr bwMode="auto">
          <a:xfrm rot="10800000">
            <a:off x="6934200" y="4191000"/>
            <a:ext cx="228600" cy="609600"/>
          </a:xfrm>
          <a:prstGeom prst="downArrow">
            <a:avLst/>
          </a:prstGeom>
          <a:solidFill>
            <a:srgbClr val="326443"/>
          </a:solidFill>
          <a:ln w="9525" cap="flat" cmpd="sng" algn="ctr">
            <a:noFill/>
            <a:prstDash val="solid"/>
            <a:round/>
            <a:headEnd type="none" w="med" len="med"/>
            <a:tailEnd type="none" w="med" len="med"/>
          </a:ln>
          <a:effectLst/>
        </p:spPr>
        <p:txBody>
          <a:bodyPr wrap="none" anchor="ctr"/>
          <a:lstStyle/>
          <a:p>
            <a:pPr algn="ctr">
              <a:defRPr/>
            </a:pPr>
            <a:endParaRPr lang="en-US" sz="4000" b="1" dirty="0">
              <a:solidFill>
                <a:srgbClr val="6600CC"/>
              </a:solidFill>
              <a:effectLst>
                <a:outerShdw blurRad="38100" dist="38100" dir="2700000" algn="tl">
                  <a:srgbClr val="000000">
                    <a:alpha val="43137"/>
                  </a:srgbClr>
                </a:outerShdw>
              </a:effectLst>
              <a:latin typeface="Maiandra GD" pitchFamily="34" charset="0"/>
              <a:cs typeface="+mn-cs"/>
            </a:endParaRPr>
          </a:p>
        </p:txBody>
      </p:sp>
      <p:sp>
        <p:nvSpPr>
          <p:cNvPr id="16" name="Down Arrow 15"/>
          <p:cNvSpPr/>
          <p:nvPr/>
        </p:nvSpPr>
        <p:spPr bwMode="auto">
          <a:xfrm>
            <a:off x="8610600" y="3729038"/>
            <a:ext cx="228600" cy="614362"/>
          </a:xfrm>
          <a:prstGeom prst="downArrow">
            <a:avLst/>
          </a:prstGeom>
          <a:solidFill>
            <a:schemeClr val="tx1"/>
          </a:solidFill>
          <a:ln w="9525" cap="flat" cmpd="sng" algn="ctr">
            <a:noFill/>
            <a:prstDash val="solid"/>
            <a:round/>
            <a:headEnd type="none" w="med" len="med"/>
            <a:tailEnd type="none" w="med" len="med"/>
          </a:ln>
          <a:effectLst/>
        </p:spPr>
        <p:txBody>
          <a:bodyPr wrap="none" anchor="ctr"/>
          <a:lstStyle/>
          <a:p>
            <a:pPr algn="ctr">
              <a:defRPr/>
            </a:pPr>
            <a:endParaRPr lang="en-US" sz="4000" b="1" dirty="0">
              <a:solidFill>
                <a:srgbClr val="6600CC"/>
              </a:solidFill>
              <a:effectLst>
                <a:outerShdw blurRad="38100" dist="38100" dir="2700000" algn="tl">
                  <a:srgbClr val="000000">
                    <a:alpha val="43137"/>
                  </a:srgbClr>
                </a:outerShdw>
              </a:effectLst>
              <a:latin typeface="Maiandra GD" pitchFamily="34" charset="0"/>
              <a:cs typeface="+mn-cs"/>
            </a:endParaRPr>
          </a:p>
        </p:txBody>
      </p:sp>
      <p:pic>
        <p:nvPicPr>
          <p:cNvPr id="20494" name="Picture 16" descr="Untitled-7(a).png"/>
          <p:cNvPicPr>
            <a:picLocks noChangeAspect="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838200" y="2514600"/>
            <a:ext cx="3724275" cy="3581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71126134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2"/>
          <p:cNvSpPr>
            <a:spLocks noGrp="1" noChangeArrowheads="1"/>
          </p:cNvSpPr>
          <p:nvPr>
            <p:ph type="title"/>
          </p:nvPr>
        </p:nvSpPr>
        <p:spPr>
          <a:xfrm>
            <a:off x="1907704" y="152400"/>
            <a:ext cx="7236296" cy="1260376"/>
          </a:xfrm>
        </p:spPr>
        <p:txBody>
          <a:bodyPr bIns="45720" anchor="t">
            <a:normAutofit/>
          </a:bodyPr>
          <a:lstStyle/>
          <a:p>
            <a:pPr algn="l" eaLnBrk="1" hangingPunct="1"/>
            <a:r>
              <a:rPr lang="es-ES" sz="2000" b="1" dirty="0" smtClean="0">
                <a:solidFill>
                  <a:schemeClr val="bg1"/>
                </a:solidFill>
                <a:latin typeface="Arial Black" pitchFamily="34" charset="0"/>
              </a:rPr>
              <a:t>Tras la crisis, crece la importancia de los flujos Sur-Sur en el comercio mundial. En 2017 superarían al comercio Norte-Norte</a:t>
            </a:r>
          </a:p>
        </p:txBody>
      </p:sp>
      <p:sp>
        <p:nvSpPr>
          <p:cNvPr id="21508" name="Text Box 4"/>
          <p:cNvSpPr txBox="1">
            <a:spLocks noChangeArrowheads="1"/>
          </p:cNvSpPr>
          <p:nvPr/>
        </p:nvSpPr>
        <p:spPr bwMode="auto">
          <a:xfrm>
            <a:off x="685800" y="6324600"/>
            <a:ext cx="7959725"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tabLst>
                <a:tab pos="63500" algn="l"/>
                <a:tab pos="228600" algn="l"/>
              </a:tabLst>
              <a:defRPr>
                <a:solidFill>
                  <a:schemeClr val="tx1"/>
                </a:solidFill>
                <a:latin typeface="Arial" pitchFamily="34" charset="0"/>
                <a:cs typeface="Arial" pitchFamily="34" charset="0"/>
              </a:defRPr>
            </a:lvl1pPr>
            <a:lvl2pPr marL="742950" indent="-285750" eaLnBrk="0" hangingPunct="0">
              <a:tabLst>
                <a:tab pos="63500" algn="l"/>
                <a:tab pos="228600" algn="l"/>
              </a:tabLst>
              <a:defRPr>
                <a:solidFill>
                  <a:schemeClr val="tx1"/>
                </a:solidFill>
                <a:latin typeface="Arial" pitchFamily="34" charset="0"/>
                <a:cs typeface="Arial" pitchFamily="34" charset="0"/>
              </a:defRPr>
            </a:lvl2pPr>
            <a:lvl3pPr marL="1143000" indent="-228600" eaLnBrk="0" hangingPunct="0">
              <a:tabLst>
                <a:tab pos="63500" algn="l"/>
                <a:tab pos="228600" algn="l"/>
              </a:tabLst>
              <a:defRPr>
                <a:solidFill>
                  <a:schemeClr val="tx1"/>
                </a:solidFill>
                <a:latin typeface="Arial" pitchFamily="34" charset="0"/>
                <a:cs typeface="Arial" pitchFamily="34" charset="0"/>
              </a:defRPr>
            </a:lvl3pPr>
            <a:lvl4pPr marL="1600200" indent="-228600" eaLnBrk="0" hangingPunct="0">
              <a:tabLst>
                <a:tab pos="63500" algn="l"/>
                <a:tab pos="228600" algn="l"/>
              </a:tabLst>
              <a:defRPr>
                <a:solidFill>
                  <a:schemeClr val="tx1"/>
                </a:solidFill>
                <a:latin typeface="Arial" pitchFamily="34" charset="0"/>
                <a:cs typeface="Arial" pitchFamily="34" charset="0"/>
              </a:defRPr>
            </a:lvl4pPr>
            <a:lvl5pPr marL="2057400" indent="-228600" eaLnBrk="0" hangingPunct="0">
              <a:tabLst>
                <a:tab pos="63500" algn="l"/>
                <a:tab pos="228600" algn="l"/>
              </a:tabLst>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tabLst>
                <a:tab pos="63500" algn="l"/>
                <a:tab pos="228600" algn="l"/>
              </a:tabLs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tabLst>
                <a:tab pos="63500" algn="l"/>
                <a:tab pos="228600" algn="l"/>
              </a:tabLs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tabLst>
                <a:tab pos="63500" algn="l"/>
                <a:tab pos="228600" algn="l"/>
              </a:tabLs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tabLst>
                <a:tab pos="63500" algn="l"/>
                <a:tab pos="228600" algn="l"/>
              </a:tabLst>
              <a:defRPr>
                <a:solidFill>
                  <a:schemeClr val="tx1"/>
                </a:solidFill>
                <a:latin typeface="Arial" pitchFamily="34" charset="0"/>
                <a:cs typeface="Arial" pitchFamily="34" charset="0"/>
              </a:defRPr>
            </a:lvl9pPr>
          </a:lstStyle>
          <a:p>
            <a:pPr eaLnBrk="1" hangingPunct="1"/>
            <a:r>
              <a:rPr lang="es-ES" sz="1000" b="1"/>
              <a:t>Fuente</a:t>
            </a:r>
            <a:r>
              <a:rPr lang="es-ES" sz="1000"/>
              <a:t>: CEPAL sobre la base de cifras oficiales.</a:t>
            </a:r>
          </a:p>
          <a:p>
            <a:pPr eaLnBrk="1" hangingPunct="1"/>
            <a:r>
              <a:rPr lang="es-ES" sz="1000" b="1" baseline="30000"/>
              <a:t>a </a:t>
            </a:r>
            <a:r>
              <a:rPr lang="es-ES" sz="1000"/>
              <a:t>Las cifras del período 2011-2020 son proyecciones realizadas sobre la base de la tendencia lineal de largo plazo.</a:t>
            </a:r>
          </a:p>
        </p:txBody>
      </p:sp>
      <p:sp>
        <p:nvSpPr>
          <p:cNvPr id="21509" name="Text Box 8"/>
          <p:cNvSpPr txBox="1">
            <a:spLocks noChangeArrowheads="1"/>
          </p:cNvSpPr>
          <p:nvPr/>
        </p:nvSpPr>
        <p:spPr bwMode="auto">
          <a:xfrm>
            <a:off x="1600200" y="1770221"/>
            <a:ext cx="7045324" cy="49244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s-ES" sz="1300" b="1" dirty="0"/>
              <a:t>EVOLUCIÓN DE LAS EXPORTACIONES MUNDIALES POR REGIONES, 1985-2020 </a:t>
            </a:r>
            <a:r>
              <a:rPr lang="es-ES" sz="1300" b="1" baseline="30000" dirty="0"/>
              <a:t>a</a:t>
            </a:r>
            <a:r>
              <a:rPr lang="es-ES" sz="1300" b="1" dirty="0"/>
              <a:t> </a:t>
            </a:r>
          </a:p>
          <a:p>
            <a:pPr algn="ctr" eaLnBrk="1" hangingPunct="1"/>
            <a:r>
              <a:rPr lang="es-ES" sz="1300" i="1" dirty="0"/>
              <a:t>(En porcentajes del total)</a:t>
            </a:r>
          </a:p>
        </p:txBody>
      </p:sp>
      <p:pic>
        <p:nvPicPr>
          <p:cNvPr id="21511" name="Picture 7" descr="Untitled-9.png"/>
          <p:cNvPicPr>
            <a:picLocks noChangeAspect="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600200" y="2209800"/>
            <a:ext cx="6939758" cy="411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64795862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p:nvPr>
        </p:nvSpPr>
        <p:spPr>
          <a:xfrm>
            <a:off x="755576" y="0"/>
            <a:ext cx="8159824" cy="1556792"/>
          </a:xfrm>
        </p:spPr>
        <p:txBody>
          <a:bodyPr rtlCol="0" anchor="t">
            <a:normAutofit fontScale="90000"/>
          </a:bodyPr>
          <a:lstStyle/>
          <a:p>
            <a:pPr algn="r" eaLnBrk="1" fontAlgn="auto" hangingPunct="1">
              <a:spcAft>
                <a:spcPts val="0"/>
              </a:spcAft>
              <a:defRPr/>
            </a:pPr>
            <a:r>
              <a:rPr lang="es-CL" sz="2800" b="1" dirty="0" smtClean="0">
                <a:solidFill>
                  <a:schemeClr val="bg1"/>
                </a:solidFill>
              </a:rPr>
              <a:t>En 2010, los flujos de IED hacia los PED fueron la mitad del total mundial. Asia en Desarrollo y ALC absorbieron el 41% de esos flujos</a:t>
            </a:r>
          </a:p>
        </p:txBody>
      </p:sp>
      <p:sp>
        <p:nvSpPr>
          <p:cNvPr id="22532" name="Text Box 4"/>
          <p:cNvSpPr txBox="1">
            <a:spLocks noChangeArrowheads="1"/>
          </p:cNvSpPr>
          <p:nvPr/>
        </p:nvSpPr>
        <p:spPr bwMode="auto">
          <a:xfrm>
            <a:off x="863588" y="6216406"/>
            <a:ext cx="7812868"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tabLst>
                <a:tab pos="63500" algn="l"/>
                <a:tab pos="228600" algn="l"/>
              </a:tabLst>
              <a:defRPr>
                <a:solidFill>
                  <a:schemeClr val="tx1"/>
                </a:solidFill>
                <a:latin typeface="Arial" pitchFamily="34" charset="0"/>
                <a:cs typeface="Arial" pitchFamily="34" charset="0"/>
              </a:defRPr>
            </a:lvl1pPr>
            <a:lvl2pPr marL="742950" indent="-285750" eaLnBrk="0" hangingPunct="0">
              <a:tabLst>
                <a:tab pos="63500" algn="l"/>
                <a:tab pos="228600" algn="l"/>
              </a:tabLst>
              <a:defRPr>
                <a:solidFill>
                  <a:schemeClr val="tx1"/>
                </a:solidFill>
                <a:latin typeface="Arial" pitchFamily="34" charset="0"/>
                <a:cs typeface="Arial" pitchFamily="34" charset="0"/>
              </a:defRPr>
            </a:lvl2pPr>
            <a:lvl3pPr marL="1143000" indent="-228600" eaLnBrk="0" hangingPunct="0">
              <a:tabLst>
                <a:tab pos="63500" algn="l"/>
                <a:tab pos="228600" algn="l"/>
              </a:tabLst>
              <a:defRPr>
                <a:solidFill>
                  <a:schemeClr val="tx1"/>
                </a:solidFill>
                <a:latin typeface="Arial" pitchFamily="34" charset="0"/>
                <a:cs typeface="Arial" pitchFamily="34" charset="0"/>
              </a:defRPr>
            </a:lvl3pPr>
            <a:lvl4pPr marL="1600200" indent="-228600" eaLnBrk="0" hangingPunct="0">
              <a:tabLst>
                <a:tab pos="63500" algn="l"/>
                <a:tab pos="228600" algn="l"/>
              </a:tabLst>
              <a:defRPr>
                <a:solidFill>
                  <a:schemeClr val="tx1"/>
                </a:solidFill>
                <a:latin typeface="Arial" pitchFamily="34" charset="0"/>
                <a:cs typeface="Arial" pitchFamily="34" charset="0"/>
              </a:defRPr>
            </a:lvl4pPr>
            <a:lvl5pPr marL="2057400" indent="-228600" eaLnBrk="0" hangingPunct="0">
              <a:tabLst>
                <a:tab pos="63500" algn="l"/>
                <a:tab pos="228600" algn="l"/>
              </a:tabLst>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tabLst>
                <a:tab pos="63500" algn="l"/>
                <a:tab pos="228600" algn="l"/>
              </a:tabLs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tabLst>
                <a:tab pos="63500" algn="l"/>
                <a:tab pos="228600" algn="l"/>
              </a:tabLs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tabLst>
                <a:tab pos="63500" algn="l"/>
                <a:tab pos="228600" algn="l"/>
              </a:tabLs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tabLst>
                <a:tab pos="63500" algn="l"/>
                <a:tab pos="228600" algn="l"/>
              </a:tabLst>
              <a:defRPr>
                <a:solidFill>
                  <a:schemeClr val="tx1"/>
                </a:solidFill>
                <a:latin typeface="Arial" pitchFamily="34" charset="0"/>
                <a:cs typeface="Arial" pitchFamily="34" charset="0"/>
              </a:defRPr>
            </a:lvl9pPr>
          </a:lstStyle>
          <a:p>
            <a:pPr eaLnBrk="1" hangingPunct="1"/>
            <a:r>
              <a:rPr lang="es-ES" sz="1200" b="1" dirty="0"/>
              <a:t>Fuente</a:t>
            </a:r>
            <a:r>
              <a:rPr lang="es-ES" sz="1200" dirty="0"/>
              <a:t>: CEPAL, División de Comercio Internacional e Integración, sobre la base de cifras oficiales de </a:t>
            </a:r>
            <a:r>
              <a:rPr lang="es-ES" sz="1200" dirty="0" smtClean="0"/>
              <a:t>UNCTAD.</a:t>
            </a:r>
            <a:endParaRPr lang="es-ES" sz="1200" dirty="0"/>
          </a:p>
        </p:txBody>
      </p:sp>
      <p:sp>
        <p:nvSpPr>
          <p:cNvPr id="22533" name="Text Box 8"/>
          <p:cNvSpPr txBox="1">
            <a:spLocks noChangeArrowheads="1"/>
          </p:cNvSpPr>
          <p:nvPr/>
        </p:nvSpPr>
        <p:spPr bwMode="auto">
          <a:xfrm>
            <a:off x="1475656" y="1828800"/>
            <a:ext cx="6192688" cy="50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s-ES" sz="1300" b="1" dirty="0"/>
              <a:t>EVOLUTION OF WORLD  FDI INFLOWS, </a:t>
            </a:r>
            <a:r>
              <a:rPr lang="es-ES" sz="1300" b="1" dirty="0" smtClean="0"/>
              <a:t>1990-2010 </a:t>
            </a:r>
            <a:endParaRPr lang="es-ES" sz="1300" b="1" dirty="0"/>
          </a:p>
          <a:p>
            <a:pPr algn="ctr" eaLnBrk="1" hangingPunct="1"/>
            <a:r>
              <a:rPr lang="es-ES" sz="1400" dirty="0"/>
              <a:t>(</a:t>
            </a:r>
            <a:r>
              <a:rPr lang="en-GB" sz="1400" dirty="0" smtClean="0"/>
              <a:t>Billions </a:t>
            </a:r>
            <a:r>
              <a:rPr lang="en-GB" sz="1400" dirty="0"/>
              <a:t>of dollars and percentage share of total</a:t>
            </a:r>
            <a:r>
              <a:rPr lang="es-ES" sz="1400" dirty="0"/>
              <a:t>)</a:t>
            </a:r>
          </a:p>
        </p:txBody>
      </p:sp>
      <p:graphicFrame>
        <p:nvGraphicFramePr>
          <p:cNvPr id="9" name="Chart 8"/>
          <p:cNvGraphicFramePr/>
          <p:nvPr>
            <p:extLst>
              <p:ext uri="{D42A27DB-BD31-4B8C-83A1-F6EECF244321}">
                <p14:modId xmlns:p14="http://schemas.microsoft.com/office/powerpoint/2010/main" xmlns="" val="2672438583"/>
              </p:ext>
            </p:extLst>
          </p:nvPr>
        </p:nvGraphicFramePr>
        <p:xfrm>
          <a:off x="899592" y="2336800"/>
          <a:ext cx="7200799" cy="392112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xmlns="" val="364182155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9712" y="228600"/>
            <a:ext cx="6984776" cy="1143000"/>
          </a:xfrm>
        </p:spPr>
        <p:txBody>
          <a:bodyPr>
            <a:normAutofit fontScale="90000"/>
          </a:bodyPr>
          <a:lstStyle/>
          <a:p>
            <a:pPr algn="l"/>
            <a:r>
              <a:rPr lang="es-CL" sz="3600" dirty="0" smtClean="0"/>
              <a:t/>
            </a:r>
            <a:br>
              <a:rPr lang="es-CL" sz="3600" dirty="0" smtClean="0"/>
            </a:br>
            <a:r>
              <a:rPr lang="es-CL" sz="3600" b="1" dirty="0" smtClean="0">
                <a:solidFill>
                  <a:schemeClr val="bg1"/>
                </a:solidFill>
                <a:effectLst>
                  <a:outerShdw blurRad="38100" dist="38100" dir="2700000" algn="tl">
                    <a:srgbClr val="000000">
                      <a:alpha val="43137"/>
                    </a:srgbClr>
                  </a:outerShdw>
                </a:effectLst>
              </a:rPr>
              <a:t>Hay un creciente número de empresas multinacionales de PED</a:t>
            </a:r>
            <a:r>
              <a:rPr lang="es-CL" b="1" dirty="0" smtClean="0">
                <a:solidFill>
                  <a:schemeClr val="bg1"/>
                </a:solidFill>
                <a:effectLst>
                  <a:outerShdw blurRad="38100" dist="38100" dir="2700000" algn="tl">
                    <a:srgbClr val="000000">
                      <a:alpha val="43137"/>
                    </a:srgbClr>
                  </a:outerShdw>
                </a:effectLst>
              </a:rPr>
              <a:t/>
            </a:r>
            <a:br>
              <a:rPr lang="es-CL" b="1" dirty="0" smtClean="0">
                <a:solidFill>
                  <a:schemeClr val="bg1"/>
                </a:solidFill>
                <a:effectLst>
                  <a:outerShdw blurRad="38100" dist="38100" dir="2700000" algn="tl">
                    <a:srgbClr val="000000">
                      <a:alpha val="43137"/>
                    </a:srgbClr>
                  </a:outerShdw>
                </a:effectLst>
              </a:rPr>
            </a:br>
            <a:endParaRPr lang="es-ES" b="1" dirty="0">
              <a:solidFill>
                <a:schemeClr val="bg1"/>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907704" y="1844824"/>
            <a:ext cx="6984776" cy="4752528"/>
          </a:xfrm>
        </p:spPr>
        <p:txBody>
          <a:bodyPr>
            <a:normAutofit fontScale="92500"/>
          </a:bodyPr>
          <a:lstStyle/>
          <a:p>
            <a:pPr>
              <a:spcBef>
                <a:spcPts val="1000"/>
              </a:spcBef>
            </a:pPr>
            <a:r>
              <a:rPr lang="es-CL" sz="2600" b="1" dirty="0" smtClean="0">
                <a:latin typeface="+mj-lt"/>
              </a:rPr>
              <a:t>China:</a:t>
            </a:r>
            <a:r>
              <a:rPr lang="es-CL" sz="2600" dirty="0" smtClean="0">
                <a:latin typeface="+mj-lt"/>
              </a:rPr>
              <a:t> SINOPEC, China </a:t>
            </a:r>
            <a:r>
              <a:rPr lang="es-CL" sz="2600" dirty="0" err="1" smtClean="0">
                <a:latin typeface="+mj-lt"/>
              </a:rPr>
              <a:t>National</a:t>
            </a:r>
            <a:r>
              <a:rPr lang="es-CL" sz="2600" dirty="0" smtClean="0">
                <a:latin typeface="+mj-lt"/>
              </a:rPr>
              <a:t> </a:t>
            </a:r>
            <a:r>
              <a:rPr lang="es-CL" sz="2600" dirty="0" err="1" smtClean="0">
                <a:latin typeface="+mj-lt"/>
              </a:rPr>
              <a:t>Petroleum</a:t>
            </a:r>
            <a:r>
              <a:rPr lang="es-CL" sz="2600" dirty="0" smtClean="0">
                <a:latin typeface="+mj-lt"/>
              </a:rPr>
              <a:t>, </a:t>
            </a:r>
            <a:r>
              <a:rPr lang="es-CL" sz="2600" dirty="0" err="1" smtClean="0">
                <a:latin typeface="+mj-lt"/>
              </a:rPr>
              <a:t>Huawei</a:t>
            </a:r>
            <a:r>
              <a:rPr lang="es-CL" sz="2600" dirty="0" smtClean="0">
                <a:latin typeface="+mj-lt"/>
              </a:rPr>
              <a:t>, LENOVO</a:t>
            </a:r>
          </a:p>
          <a:p>
            <a:pPr>
              <a:spcBef>
                <a:spcPts val="1000"/>
              </a:spcBef>
            </a:pPr>
            <a:r>
              <a:rPr lang="es-CL" sz="2600" b="1" dirty="0" smtClean="0">
                <a:latin typeface="+mj-lt"/>
              </a:rPr>
              <a:t>India: </a:t>
            </a:r>
            <a:r>
              <a:rPr lang="es-CL" sz="2600" dirty="0" smtClean="0">
                <a:latin typeface="+mj-lt"/>
              </a:rPr>
              <a:t>Tata, </a:t>
            </a:r>
            <a:r>
              <a:rPr lang="es-CL" sz="2600" dirty="0" err="1" smtClean="0">
                <a:latin typeface="+mj-lt"/>
              </a:rPr>
              <a:t>Synosys</a:t>
            </a:r>
            <a:r>
              <a:rPr lang="es-CL" sz="2600" dirty="0" smtClean="0">
                <a:latin typeface="+mj-lt"/>
              </a:rPr>
              <a:t>, </a:t>
            </a:r>
            <a:r>
              <a:rPr lang="es-CL" sz="2600" dirty="0" err="1" smtClean="0">
                <a:latin typeface="+mj-lt"/>
              </a:rPr>
              <a:t>Wipro</a:t>
            </a:r>
            <a:endParaRPr lang="es-CL" sz="2600" dirty="0" smtClean="0">
              <a:latin typeface="+mj-lt"/>
            </a:endParaRPr>
          </a:p>
          <a:p>
            <a:pPr>
              <a:spcBef>
                <a:spcPts val="1000"/>
              </a:spcBef>
            </a:pPr>
            <a:r>
              <a:rPr lang="es-CL" sz="2600" b="1" dirty="0" smtClean="0">
                <a:latin typeface="+mj-lt"/>
              </a:rPr>
              <a:t>Rusia: </a:t>
            </a:r>
            <a:r>
              <a:rPr lang="es-CL" sz="2600" dirty="0" smtClean="0">
                <a:latin typeface="+mj-lt"/>
              </a:rPr>
              <a:t>GAZPROM, </a:t>
            </a:r>
            <a:r>
              <a:rPr lang="es-CL" sz="2600" dirty="0" err="1" smtClean="0">
                <a:latin typeface="+mj-lt"/>
              </a:rPr>
              <a:t>Lukoil</a:t>
            </a:r>
            <a:endParaRPr lang="es-CL" sz="2600" dirty="0" smtClean="0">
              <a:latin typeface="+mj-lt"/>
            </a:endParaRPr>
          </a:p>
          <a:p>
            <a:pPr>
              <a:spcBef>
                <a:spcPts val="1000"/>
              </a:spcBef>
            </a:pPr>
            <a:r>
              <a:rPr lang="es-CL" sz="2600" b="1" dirty="0" smtClean="0">
                <a:latin typeface="+mj-lt"/>
              </a:rPr>
              <a:t>Brasil: </a:t>
            </a:r>
            <a:r>
              <a:rPr lang="es-CL" sz="2600" dirty="0" smtClean="0">
                <a:latin typeface="+mj-lt"/>
              </a:rPr>
              <a:t>Vale do Rio Doce, PETROBRAS, EMBRAER, Gerdau, Camargo </a:t>
            </a:r>
            <a:r>
              <a:rPr lang="es-CL" sz="2600" dirty="0" err="1" smtClean="0">
                <a:latin typeface="+mj-lt"/>
              </a:rPr>
              <a:t>Correia</a:t>
            </a:r>
            <a:r>
              <a:rPr lang="es-CL" sz="2600" dirty="0" smtClean="0">
                <a:latin typeface="+mj-lt"/>
              </a:rPr>
              <a:t>, Banco </a:t>
            </a:r>
            <a:r>
              <a:rPr lang="es-CL" sz="2600" dirty="0" err="1" smtClean="0">
                <a:latin typeface="+mj-lt"/>
              </a:rPr>
              <a:t>Itaú</a:t>
            </a:r>
            <a:r>
              <a:rPr lang="es-CL" sz="2600" dirty="0" smtClean="0">
                <a:latin typeface="+mj-lt"/>
              </a:rPr>
              <a:t>, TAM, etc.</a:t>
            </a:r>
          </a:p>
          <a:p>
            <a:pPr>
              <a:spcBef>
                <a:spcPts val="1000"/>
              </a:spcBef>
            </a:pPr>
            <a:r>
              <a:rPr lang="es-CL" sz="2600" b="1" dirty="0" smtClean="0">
                <a:latin typeface="+mj-lt"/>
              </a:rPr>
              <a:t>México: </a:t>
            </a:r>
            <a:r>
              <a:rPr lang="es-CL" sz="2600" dirty="0" smtClean="0">
                <a:latin typeface="+mj-lt"/>
              </a:rPr>
              <a:t>América Móvil, PEMEX, Bimbo</a:t>
            </a:r>
          </a:p>
          <a:p>
            <a:pPr>
              <a:spcBef>
                <a:spcPts val="800"/>
              </a:spcBef>
            </a:pPr>
            <a:r>
              <a:rPr lang="es-CL" sz="2600" dirty="0" smtClean="0">
                <a:latin typeface="+mj-lt"/>
              </a:rPr>
              <a:t>La mayoría corresponde a industrias extractivas (minería, petróleo, gas), pero aparecen cada vez más compañías de servicios, farmacéuticas, etc.   </a:t>
            </a:r>
          </a:p>
          <a:p>
            <a:endParaRPr lang="es-ES" dirty="0"/>
          </a:p>
        </p:txBody>
      </p:sp>
    </p:spTree>
    <p:extLst>
      <p:ext uri="{BB962C8B-B14F-4D97-AF65-F5344CB8AC3E}">
        <p14:creationId xmlns:p14="http://schemas.microsoft.com/office/powerpoint/2010/main" xmlns="" val="344878213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35696" y="2636912"/>
            <a:ext cx="7308304" cy="2016224"/>
          </a:xfrm>
        </p:spPr>
        <p:txBody>
          <a:bodyPr/>
          <a:lstStyle/>
          <a:p>
            <a:r>
              <a:rPr lang="es-CL" sz="3200" dirty="0" smtClean="0"/>
              <a:t/>
            </a:r>
            <a:br>
              <a:rPr lang="es-CL" sz="3200" dirty="0" smtClean="0"/>
            </a:br>
            <a:r>
              <a:rPr lang="es-CL" b="1" dirty="0" smtClean="0">
                <a:solidFill>
                  <a:schemeClr val="bg1"/>
                </a:solidFill>
              </a:rPr>
              <a:t>Breve </a:t>
            </a:r>
            <a:r>
              <a:rPr lang="es-CL" b="1" dirty="0">
                <a:solidFill>
                  <a:schemeClr val="bg1"/>
                </a:solidFill>
              </a:rPr>
              <a:t>caracterización del comercio mundial y de A. Latina</a:t>
            </a:r>
            <a:br>
              <a:rPr lang="es-CL" b="1" dirty="0">
                <a:solidFill>
                  <a:schemeClr val="bg1"/>
                </a:solidFill>
              </a:rPr>
            </a:br>
            <a:endParaRPr lang="es-CL" b="1" dirty="0">
              <a:solidFill>
                <a:schemeClr val="bg1"/>
              </a:solidFill>
            </a:endParaRPr>
          </a:p>
        </p:txBody>
      </p:sp>
      <p:sp>
        <p:nvSpPr>
          <p:cNvPr id="3" name="2 Marcador de texto"/>
          <p:cNvSpPr>
            <a:spLocks noGrp="1"/>
          </p:cNvSpPr>
          <p:nvPr>
            <p:ph type="body" idx="1"/>
          </p:nvPr>
        </p:nvSpPr>
        <p:spPr/>
        <p:txBody>
          <a:bodyPr/>
          <a:lstStyle/>
          <a:p>
            <a:endParaRPr lang="es-CL"/>
          </a:p>
        </p:txBody>
      </p:sp>
    </p:spTree>
    <p:extLst>
      <p:ext uri="{BB962C8B-B14F-4D97-AF65-F5344CB8AC3E}">
        <p14:creationId xmlns:p14="http://schemas.microsoft.com/office/powerpoint/2010/main" xmlns="" val="114222435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47" name="Rectangle 11"/>
          <p:cNvSpPr>
            <a:spLocks noGrp="1" noChangeArrowheads="1"/>
          </p:cNvSpPr>
          <p:nvPr>
            <p:ph type="title"/>
          </p:nvPr>
        </p:nvSpPr>
        <p:spPr>
          <a:xfrm>
            <a:off x="1691679" y="333375"/>
            <a:ext cx="7056785" cy="1793875"/>
          </a:xfrm>
        </p:spPr>
        <p:txBody>
          <a:bodyPr>
            <a:normAutofit fontScale="90000"/>
          </a:bodyPr>
          <a:lstStyle/>
          <a:p>
            <a:r>
              <a:rPr lang="es-ES" sz="3600" b="1" dirty="0">
                <a:solidFill>
                  <a:schemeClr val="bg1"/>
                </a:solidFill>
                <a:effectLst>
                  <a:outerShdw blurRad="38100" dist="38100" dir="2700000" algn="tl">
                    <a:srgbClr val="000000">
                      <a:alpha val="43137"/>
                    </a:srgbClr>
                  </a:outerShdw>
                </a:effectLst>
              </a:rPr>
              <a:t>Desde los años 50 el comercio viene creciendo más que el producto mundial</a:t>
            </a:r>
            <a:r>
              <a:rPr lang="es-ES" sz="2800" b="1" dirty="0">
                <a:solidFill>
                  <a:schemeClr val="bg1"/>
                </a:solidFill>
                <a:effectLst>
                  <a:outerShdw blurRad="38100" dist="38100" dir="2700000" algn="tl">
                    <a:srgbClr val="000000">
                      <a:alpha val="43137"/>
                    </a:srgbClr>
                  </a:outerShdw>
                </a:effectLst>
              </a:rPr>
              <a:t/>
            </a:r>
            <a:br>
              <a:rPr lang="es-ES" sz="2800" b="1" dirty="0">
                <a:solidFill>
                  <a:schemeClr val="bg1"/>
                </a:solidFill>
                <a:effectLst>
                  <a:outerShdw blurRad="38100" dist="38100" dir="2700000" algn="tl">
                    <a:srgbClr val="000000">
                      <a:alpha val="43137"/>
                    </a:srgbClr>
                  </a:outerShdw>
                </a:effectLst>
              </a:rPr>
            </a:br>
            <a:r>
              <a:rPr lang="es-ES" sz="2800" b="1" dirty="0">
                <a:solidFill>
                  <a:schemeClr val="bg1"/>
                </a:solidFill>
                <a:effectLst>
                  <a:outerShdw blurRad="38100" dist="38100" dir="2700000" algn="tl">
                    <a:srgbClr val="000000">
                      <a:alpha val="43137"/>
                    </a:srgbClr>
                  </a:outerShdw>
                </a:effectLst>
              </a:rPr>
              <a:t/>
            </a:r>
            <a:br>
              <a:rPr lang="es-ES" sz="2800" b="1" dirty="0">
                <a:solidFill>
                  <a:schemeClr val="bg1"/>
                </a:solidFill>
                <a:effectLst>
                  <a:outerShdw blurRad="38100" dist="38100" dir="2700000" algn="tl">
                    <a:srgbClr val="000000">
                      <a:alpha val="43137"/>
                    </a:srgbClr>
                  </a:outerShdw>
                </a:effectLst>
              </a:rPr>
            </a:br>
            <a:r>
              <a:rPr lang="es-ES" sz="2000" b="0" dirty="0">
                <a:solidFill>
                  <a:schemeClr val="tx1"/>
                </a:solidFill>
              </a:rPr>
              <a:t>Volumen de las exportaciones mundiales de mercancías y PIB, </a:t>
            </a:r>
            <a:r>
              <a:rPr lang="es-ES" sz="2000" b="0" dirty="0" smtClean="0">
                <a:solidFill>
                  <a:schemeClr val="tx1"/>
                </a:solidFill>
              </a:rPr>
              <a:t>1950-2009 </a:t>
            </a:r>
            <a:r>
              <a:rPr lang="es-ES" sz="2000" b="0" dirty="0">
                <a:solidFill>
                  <a:schemeClr val="tx1"/>
                </a:solidFill>
              </a:rPr>
              <a:t>(variación porcentual anual)</a:t>
            </a:r>
          </a:p>
        </p:txBody>
      </p:sp>
      <p:pic>
        <p:nvPicPr>
          <p:cNvPr id="2056" name="Picture 8"/>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123728" y="2420889"/>
            <a:ext cx="6912768" cy="410864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Text Box 24"/>
          <p:cNvSpPr txBox="1">
            <a:spLocks noChangeArrowheads="1"/>
          </p:cNvSpPr>
          <p:nvPr/>
        </p:nvSpPr>
        <p:spPr bwMode="auto">
          <a:xfrm>
            <a:off x="251520" y="4437113"/>
            <a:ext cx="1728191" cy="1384995"/>
          </a:xfrm>
          <a:prstGeom prst="rect">
            <a:avLst/>
          </a:prstGeom>
          <a:solidFill>
            <a:schemeClr val="accent3">
              <a:lumMod val="40000"/>
              <a:lumOff val="60000"/>
            </a:schemeClr>
          </a:solidFill>
          <a:ln>
            <a:noFill/>
          </a:ln>
          <a:effectLst/>
        </p:spPr>
        <p:txBody>
          <a:bodyPr wrap="square">
            <a:spAutoFit/>
          </a:bodyPr>
          <a:lstStyle/>
          <a:p>
            <a:r>
              <a:rPr lang="es-ES" sz="1400" b="1" dirty="0"/>
              <a:t>Participación del comercio en PIB mundial pasó de menos de 30% a mediados de los 80 a más de 60% en 2007</a:t>
            </a:r>
          </a:p>
        </p:txBody>
      </p:sp>
      <p:sp>
        <p:nvSpPr>
          <p:cNvPr id="2" name="1 Rectángulo"/>
          <p:cNvSpPr/>
          <p:nvPr/>
        </p:nvSpPr>
        <p:spPr>
          <a:xfrm>
            <a:off x="2267744" y="6547656"/>
            <a:ext cx="1872208" cy="3103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1400" dirty="0" smtClean="0">
                <a:solidFill>
                  <a:schemeClr val="tx1"/>
                </a:solidFill>
                <a:latin typeface="+mj-lt"/>
              </a:rPr>
              <a:t>Fuente: OMC.</a:t>
            </a:r>
            <a:endParaRPr lang="es-CL" sz="1400" dirty="0">
              <a:solidFill>
                <a:schemeClr val="tx1"/>
              </a:solidFill>
              <a:latin typeface="+mj-lt"/>
            </a:endParaRPr>
          </a:p>
        </p:txBody>
      </p:sp>
    </p:spTree>
    <p:extLst>
      <p:ext uri="{BB962C8B-B14F-4D97-AF65-F5344CB8AC3E}">
        <p14:creationId xmlns:p14="http://schemas.microsoft.com/office/powerpoint/2010/main" xmlns="" val="1365226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b="1" dirty="0" smtClean="0">
                <a:solidFill>
                  <a:schemeClr val="bg1"/>
                </a:solidFill>
              </a:rPr>
              <a:t>¿De qué se trata la economía internacional?</a:t>
            </a:r>
            <a:endParaRPr lang="es-CL" b="1" dirty="0">
              <a:solidFill>
                <a:schemeClr val="bg1"/>
              </a:solidFill>
            </a:endParaRPr>
          </a:p>
        </p:txBody>
      </p:sp>
      <p:sp>
        <p:nvSpPr>
          <p:cNvPr id="3" name="2 Marcador de texto"/>
          <p:cNvSpPr>
            <a:spLocks noGrp="1"/>
          </p:cNvSpPr>
          <p:nvPr>
            <p:ph type="body" idx="1"/>
          </p:nvPr>
        </p:nvSpPr>
        <p:spPr/>
        <p:txBody>
          <a:bodyPr/>
          <a:lstStyle/>
          <a:p>
            <a:endParaRPr lang="es-CL"/>
          </a:p>
        </p:txBody>
      </p:sp>
    </p:spTree>
    <p:extLst>
      <p:ext uri="{BB962C8B-B14F-4D97-AF65-F5344CB8AC3E}">
        <p14:creationId xmlns:p14="http://schemas.microsoft.com/office/powerpoint/2010/main" xmlns="" val="221028395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4" name="Rectangle 4"/>
          <p:cNvSpPr>
            <a:spLocks noGrp="1" noChangeArrowheads="1"/>
          </p:cNvSpPr>
          <p:nvPr>
            <p:ph type="title"/>
          </p:nvPr>
        </p:nvSpPr>
        <p:spPr>
          <a:xfrm>
            <a:off x="1403648" y="1"/>
            <a:ext cx="7344817" cy="1412775"/>
          </a:xfrm>
        </p:spPr>
        <p:txBody>
          <a:bodyPr>
            <a:normAutofit fontScale="90000"/>
          </a:bodyPr>
          <a:lstStyle/>
          <a:p>
            <a:r>
              <a:rPr lang="es-ES" sz="2800" dirty="0"/>
              <a:t/>
            </a:r>
            <a:br>
              <a:rPr lang="es-ES" sz="2800" dirty="0"/>
            </a:br>
            <a:r>
              <a:rPr lang="es-ES" sz="2800" dirty="0"/>
              <a:t/>
            </a:r>
            <a:br>
              <a:rPr lang="es-ES" sz="2800" dirty="0"/>
            </a:br>
            <a:r>
              <a:rPr lang="es-ES" sz="3600" b="1" dirty="0">
                <a:solidFill>
                  <a:schemeClr val="bg1"/>
                </a:solidFill>
                <a:effectLst>
                  <a:outerShdw blurRad="38100" dist="38100" dir="2700000" algn="tl">
                    <a:srgbClr val="000000">
                      <a:alpha val="43137"/>
                    </a:srgbClr>
                  </a:outerShdw>
                </a:effectLst>
              </a:rPr>
              <a:t>Las manufacturas son el sector más dinámico del comercio mundial de mercancías</a:t>
            </a:r>
            <a:r>
              <a:rPr lang="es-ES" sz="2800" dirty="0"/>
              <a:t/>
            </a:r>
            <a:br>
              <a:rPr lang="es-ES" sz="2800" dirty="0"/>
            </a:br>
            <a:r>
              <a:rPr lang="es-ES" sz="2800" dirty="0"/>
              <a:t/>
            </a:r>
            <a:br>
              <a:rPr lang="es-ES" sz="2800" dirty="0"/>
            </a:br>
            <a:endParaRPr lang="es-ES" sz="2800" dirty="0"/>
          </a:p>
        </p:txBody>
      </p:sp>
      <p:graphicFrame>
        <p:nvGraphicFramePr>
          <p:cNvPr id="163843" name="Object 3"/>
          <p:cNvGraphicFramePr>
            <a:graphicFrameLocks noGrp="1" noChangeAspect="1"/>
          </p:cNvGraphicFramePr>
          <p:nvPr>
            <p:ph idx="1"/>
            <p:extLst>
              <p:ext uri="{D42A27DB-BD31-4B8C-83A1-F6EECF244321}">
                <p14:modId xmlns:p14="http://schemas.microsoft.com/office/powerpoint/2010/main" xmlns="" val="73125992"/>
              </p:ext>
            </p:extLst>
          </p:nvPr>
        </p:nvGraphicFramePr>
        <p:xfrm>
          <a:off x="250825" y="1478278"/>
          <a:ext cx="8497639" cy="5379721"/>
        </p:xfrm>
        <a:graphic>
          <a:graphicData uri="http://schemas.openxmlformats.org/presentationml/2006/ole">
            <p:oleObj spid="_x0000_s46085" name="Chart" r:id="rId4" imgW="5886602" imgH="1990649" progId="Excel.Sheet.8">
              <p:embed/>
            </p:oleObj>
          </a:graphicData>
        </a:graphic>
      </p:graphicFrame>
      <p:sp>
        <p:nvSpPr>
          <p:cNvPr id="163846" name="Text Box 6"/>
          <p:cNvSpPr txBox="1">
            <a:spLocks noChangeArrowheads="1"/>
          </p:cNvSpPr>
          <p:nvPr/>
        </p:nvSpPr>
        <p:spPr bwMode="auto">
          <a:xfrm>
            <a:off x="323528" y="1557339"/>
            <a:ext cx="8640960" cy="647525"/>
          </a:xfrm>
          <a:prstGeom prst="rect">
            <a:avLst/>
          </a:prstGeom>
          <a:solidFill>
            <a:srgbClr val="FFFFFF"/>
          </a:solidFill>
          <a:ln w="9525">
            <a:noFill/>
            <a:miter lim="800000"/>
            <a:headEnd/>
            <a:tailEnd/>
          </a:ln>
        </p:spPr>
        <p:txBody>
          <a:bodyPr lIns="90000" tIns="21600" rIns="90000" bIns="21600"/>
          <a:lstStyle/>
          <a:p>
            <a:pPr algn="ctr"/>
            <a:r>
              <a:rPr lang="es-ES" b="1" dirty="0" smtClean="0">
                <a:latin typeface="+mj-lt"/>
              </a:rPr>
              <a:t>Volumen </a:t>
            </a:r>
            <a:r>
              <a:rPr lang="es-ES" b="1" dirty="0">
                <a:latin typeface="+mj-lt"/>
              </a:rPr>
              <a:t>comercio mundial de mercancías, variación anual porcentual media (1950-2007)</a:t>
            </a:r>
          </a:p>
          <a:p>
            <a:r>
              <a:rPr lang="es-ES" sz="1200" dirty="0"/>
              <a:t> </a:t>
            </a:r>
          </a:p>
        </p:txBody>
      </p:sp>
      <p:sp>
        <p:nvSpPr>
          <p:cNvPr id="2" name="1 Rectángulo"/>
          <p:cNvSpPr/>
          <p:nvPr/>
        </p:nvSpPr>
        <p:spPr>
          <a:xfrm>
            <a:off x="3275856" y="2204864"/>
            <a:ext cx="2952328" cy="1800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dirty="0">
                <a:latin typeface="+mj-lt"/>
              </a:rPr>
              <a:t>Exportaciones totales </a:t>
            </a:r>
            <a:r>
              <a:rPr lang="es-ES" dirty="0" smtClean="0">
                <a:latin typeface="+mj-lt"/>
              </a:rPr>
              <a:t>: 6,5%                                     Manufacturas: 7,5%                                                   Industrias extractivas: 4,0%       </a:t>
            </a:r>
            <a:endParaRPr lang="es-ES" dirty="0">
              <a:latin typeface="+mj-lt"/>
            </a:endParaRPr>
          </a:p>
          <a:p>
            <a:r>
              <a:rPr lang="es-ES" dirty="0">
                <a:latin typeface="+mj-lt"/>
              </a:rPr>
              <a:t> Productos </a:t>
            </a:r>
            <a:r>
              <a:rPr lang="es-ES" dirty="0" smtClean="0">
                <a:latin typeface="+mj-lt"/>
              </a:rPr>
              <a:t>agrícolas: 3,5%                                       </a:t>
            </a:r>
            <a:r>
              <a:rPr lang="es-ES" sz="2800" dirty="0" smtClean="0">
                <a:latin typeface="+mj-lt"/>
              </a:rPr>
              <a:t>   </a:t>
            </a:r>
            <a:endParaRPr lang="es-ES" sz="2800" dirty="0">
              <a:latin typeface="+mj-lt"/>
            </a:endParaRPr>
          </a:p>
        </p:txBody>
      </p:sp>
    </p:spTree>
    <p:extLst>
      <p:ext uri="{BB962C8B-B14F-4D97-AF65-F5344CB8AC3E}">
        <p14:creationId xmlns:p14="http://schemas.microsoft.com/office/powerpoint/2010/main" xmlns="" val="1332762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91680" y="228600"/>
            <a:ext cx="6995120" cy="1143000"/>
          </a:xfrm>
        </p:spPr>
        <p:txBody>
          <a:bodyPr>
            <a:noAutofit/>
          </a:bodyPr>
          <a:lstStyle/>
          <a:p>
            <a:r>
              <a:rPr lang="es-ES" sz="3600" b="1" dirty="0" smtClean="0">
                <a:solidFill>
                  <a:schemeClr val="bg1"/>
                </a:solidFill>
                <a:effectLst>
                  <a:outerShdw blurRad="38100" dist="38100" dir="2700000" algn="tl">
                    <a:srgbClr val="000000">
                      <a:alpha val="43137"/>
                    </a:srgbClr>
                  </a:outerShdw>
                </a:effectLst>
              </a:rPr>
              <a:t>Las manufacturas representan 2/3 del comercio mundial de mercancías</a:t>
            </a:r>
            <a:endParaRPr lang="es-ES" sz="3600" b="1" dirty="0">
              <a:solidFill>
                <a:schemeClr val="bg1"/>
              </a:solidFill>
              <a:effectLst>
                <a:outerShdw blurRad="38100" dist="38100" dir="2700000" algn="tl">
                  <a:srgbClr val="000000">
                    <a:alpha val="43137"/>
                  </a:srgbClr>
                </a:outerShdw>
              </a:effectLst>
            </a:endParaRPr>
          </a:p>
        </p:txBody>
      </p:sp>
      <p:graphicFrame>
        <p:nvGraphicFramePr>
          <p:cNvPr id="4" name="Content Placeholder 3"/>
          <p:cNvGraphicFramePr>
            <a:graphicFrameLocks noGrp="1"/>
          </p:cNvGraphicFramePr>
          <p:nvPr>
            <p:ph idx="1"/>
          </p:nvPr>
        </p:nvGraphicFramePr>
        <p:xfrm>
          <a:off x="1979712" y="2564904"/>
          <a:ext cx="6696744" cy="3561259"/>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2627784" y="1772816"/>
            <a:ext cx="6218630" cy="923330"/>
          </a:xfrm>
          <a:prstGeom prst="rect">
            <a:avLst/>
          </a:prstGeom>
          <a:noFill/>
        </p:spPr>
        <p:txBody>
          <a:bodyPr wrap="square" rtlCol="0">
            <a:spAutoFit/>
          </a:bodyPr>
          <a:lstStyle/>
          <a:p>
            <a:pPr algn="ctr"/>
            <a:r>
              <a:rPr lang="es-ES" b="1" dirty="0" smtClean="0"/>
              <a:t>Distribución de las exportaciones mundiales de bienes en 2010</a:t>
            </a:r>
          </a:p>
          <a:p>
            <a:pPr algn="ctr"/>
            <a:r>
              <a:rPr lang="es-ES" i="1" dirty="0" smtClean="0"/>
              <a:t>(Miles de millones de dólares y porcentajes)</a:t>
            </a:r>
          </a:p>
          <a:p>
            <a:endParaRPr lang="es-ES" dirty="0"/>
          </a:p>
        </p:txBody>
      </p:sp>
      <p:sp>
        <p:nvSpPr>
          <p:cNvPr id="6" name="TextBox 5"/>
          <p:cNvSpPr txBox="1"/>
          <p:nvPr/>
        </p:nvSpPr>
        <p:spPr>
          <a:xfrm>
            <a:off x="2411760" y="6381328"/>
            <a:ext cx="1483291" cy="369332"/>
          </a:xfrm>
          <a:prstGeom prst="rect">
            <a:avLst/>
          </a:prstGeom>
          <a:noFill/>
        </p:spPr>
        <p:txBody>
          <a:bodyPr wrap="square" rtlCol="0">
            <a:spAutoFit/>
          </a:bodyPr>
          <a:lstStyle/>
          <a:p>
            <a:r>
              <a:rPr lang="es-ES" dirty="0" smtClean="0"/>
              <a:t>Fuente: OMC.</a:t>
            </a:r>
            <a:endParaRPr lang="es-ES" dirty="0"/>
          </a:p>
        </p:txBody>
      </p:sp>
      <p:sp>
        <p:nvSpPr>
          <p:cNvPr id="7" name="TextBox 6"/>
          <p:cNvSpPr txBox="1"/>
          <p:nvPr/>
        </p:nvSpPr>
        <p:spPr>
          <a:xfrm>
            <a:off x="5868144" y="5805264"/>
            <a:ext cx="3096344" cy="369332"/>
          </a:xfrm>
          <a:prstGeom prst="rect">
            <a:avLst/>
          </a:prstGeom>
          <a:solidFill>
            <a:srgbClr val="0070C0"/>
          </a:solidFill>
        </p:spPr>
        <p:txBody>
          <a:bodyPr wrap="square" rtlCol="0">
            <a:spAutoFit/>
          </a:bodyPr>
          <a:lstStyle/>
          <a:p>
            <a:r>
              <a:rPr lang="es-ES" dirty="0" smtClean="0">
                <a:solidFill>
                  <a:schemeClr val="bg1"/>
                </a:solidFill>
              </a:rPr>
              <a:t>TOTAL: 14,9 billones de dólares</a:t>
            </a:r>
            <a:endParaRPr lang="es-ES" dirty="0">
              <a:solidFill>
                <a:schemeClr val="bg1"/>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2"/>
          <p:cNvSpPr>
            <a:spLocks noGrp="1" noChangeArrowheads="1"/>
          </p:cNvSpPr>
          <p:nvPr>
            <p:ph type="title"/>
          </p:nvPr>
        </p:nvSpPr>
        <p:spPr>
          <a:xfrm>
            <a:off x="1475656" y="188639"/>
            <a:ext cx="7416824" cy="1368153"/>
          </a:xfrm>
        </p:spPr>
        <p:txBody>
          <a:bodyPr>
            <a:normAutofit fontScale="90000"/>
          </a:bodyPr>
          <a:lstStyle/>
          <a:p>
            <a:pPr algn="ctr"/>
            <a:r>
              <a:rPr lang="es-ES" sz="2800" dirty="0" smtClean="0">
                <a:cs typeface="Arial" charset="0"/>
              </a:rPr>
              <a:t/>
            </a:r>
            <a:br>
              <a:rPr lang="es-ES" sz="2800" dirty="0" smtClean="0">
                <a:cs typeface="Arial" charset="0"/>
              </a:rPr>
            </a:br>
            <a:r>
              <a:rPr lang="es-ES" sz="2800" dirty="0">
                <a:cs typeface="Arial" charset="0"/>
              </a:rPr>
              <a:t/>
            </a:r>
            <a:br>
              <a:rPr lang="es-ES" sz="2800" dirty="0">
                <a:cs typeface="Arial" charset="0"/>
              </a:rPr>
            </a:br>
            <a:r>
              <a:rPr lang="es-ES" sz="2800" dirty="0" smtClean="0">
                <a:cs typeface="Arial" charset="0"/>
              </a:rPr>
              <a:t/>
            </a:r>
            <a:br>
              <a:rPr lang="es-ES" sz="2800" dirty="0" smtClean="0">
                <a:cs typeface="Arial" charset="0"/>
              </a:rPr>
            </a:br>
            <a:r>
              <a:rPr lang="es-ES" sz="3600" b="1" dirty="0" smtClean="0">
                <a:solidFill>
                  <a:schemeClr val="bg1"/>
                </a:solidFill>
                <a:effectLst>
                  <a:outerShdw blurRad="38100" dist="38100" dir="2700000" algn="tl">
                    <a:srgbClr val="000000">
                      <a:alpha val="43137"/>
                    </a:srgbClr>
                  </a:outerShdw>
                </a:effectLst>
                <a:cs typeface="Arial" charset="0"/>
              </a:rPr>
              <a:t>El comercio de servicios equivale a un cuarto del de mercancías, y sufrió menos con la reciente crisis </a:t>
            </a:r>
            <a:r>
              <a:rPr lang="es-ES" sz="2800" dirty="0">
                <a:cs typeface="Arial" charset="0"/>
              </a:rPr>
              <a:t/>
            </a:r>
            <a:br>
              <a:rPr lang="es-ES" sz="2800" dirty="0">
                <a:cs typeface="Arial" charset="0"/>
              </a:rPr>
            </a:br>
            <a:r>
              <a:rPr lang="es-ES" sz="2800" dirty="0" smtClean="0">
                <a:cs typeface="Arial" charset="0"/>
              </a:rPr>
              <a:t/>
            </a:r>
            <a:br>
              <a:rPr lang="es-ES" sz="2800" dirty="0" smtClean="0">
                <a:cs typeface="Arial" charset="0"/>
              </a:rPr>
            </a:br>
            <a:r>
              <a:rPr lang="es-ES" sz="2800" dirty="0" smtClean="0">
                <a:cs typeface="Arial" charset="0"/>
              </a:rPr>
              <a:t/>
            </a:r>
            <a:br>
              <a:rPr lang="es-ES" sz="2800" dirty="0" smtClean="0">
                <a:cs typeface="Arial" charset="0"/>
              </a:rPr>
            </a:br>
            <a:endParaRPr lang="es-CL" sz="2000" b="0" dirty="0">
              <a:solidFill>
                <a:schemeClr val="tx1"/>
              </a:solidFill>
            </a:endParaRPr>
          </a:p>
        </p:txBody>
      </p:sp>
      <p:graphicFrame>
        <p:nvGraphicFramePr>
          <p:cNvPr id="198659" name="Group 3"/>
          <p:cNvGraphicFramePr>
            <a:graphicFrameLocks noGrp="1"/>
          </p:cNvGraphicFramePr>
          <p:nvPr>
            <p:ph sz="half" idx="1"/>
            <p:extLst>
              <p:ext uri="{D42A27DB-BD31-4B8C-83A1-F6EECF244321}">
                <p14:modId xmlns:p14="http://schemas.microsoft.com/office/powerpoint/2010/main" xmlns="" val="1659387687"/>
              </p:ext>
            </p:extLst>
          </p:nvPr>
        </p:nvGraphicFramePr>
        <p:xfrm>
          <a:off x="1691680" y="2780928"/>
          <a:ext cx="2804120" cy="3349998"/>
        </p:xfrm>
        <a:graphic>
          <a:graphicData uri="http://schemas.openxmlformats.org/drawingml/2006/table">
            <a:tbl>
              <a:tblPr/>
              <a:tblGrid>
                <a:gridCol w="2804120"/>
              </a:tblGrid>
              <a:tr h="3349998">
                <a:tc>
                  <a:txBody>
                    <a:bodyPr/>
                    <a:lstStyle/>
                    <a:p>
                      <a:pPr marL="342900" marR="0" lvl="0" indent="-342900" algn="l" defTabSz="914400" rtl="0" eaLnBrk="1" fontAlgn="t" latinLnBrk="0" hangingPunct="1">
                        <a:lnSpc>
                          <a:spcPct val="100000"/>
                        </a:lnSpc>
                        <a:spcBef>
                          <a:spcPct val="0"/>
                        </a:spcBef>
                        <a:spcAft>
                          <a:spcPct val="0"/>
                        </a:spcAft>
                        <a:buClrTx/>
                        <a:buSzTx/>
                        <a:buFontTx/>
                        <a:buNone/>
                        <a:tabLst/>
                      </a:pPr>
                      <a:endParaRPr kumimoji="0" lang="es-ES" sz="1800" b="0" i="0" u="none" strike="noStrike" cap="none" normalizeH="0" baseline="0" dirty="0" smtClean="0">
                        <a:ln>
                          <a:noFill/>
                        </a:ln>
                        <a:solidFill>
                          <a:schemeClr val="tx1"/>
                        </a:solidFill>
                        <a:effectLst/>
                        <a:latin typeface="Arial" charset="0"/>
                      </a:endParaRPr>
                    </a:p>
                  </a:txBody>
                  <a:tcPr horzOverflow="overflow">
                    <a:lnL cap="flat">
                      <a:noFill/>
                    </a:lnL>
                    <a:lnR cap="flat">
                      <a:noFill/>
                    </a:lnR>
                    <a:lnT cap="flat">
                      <a:noFill/>
                    </a:lnT>
                    <a:lnB cap="flat">
                      <a:noFill/>
                    </a:lnB>
                    <a:lnTlToBr>
                      <a:noFill/>
                    </a:lnTlToBr>
                    <a:lnBlToTr>
                      <a:noFill/>
                    </a:lnBlToTr>
                    <a:noFill/>
                  </a:tcPr>
                </a:tc>
              </a:tr>
            </a:tbl>
          </a:graphicData>
        </a:graphic>
      </p:graphicFrame>
      <p:sp>
        <p:nvSpPr>
          <p:cNvPr id="3" name="2 Rectángulo redondeado"/>
          <p:cNvSpPr/>
          <p:nvPr/>
        </p:nvSpPr>
        <p:spPr>
          <a:xfrm>
            <a:off x="3635896" y="5805264"/>
            <a:ext cx="5184576" cy="93610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dirty="0" smtClean="0"/>
              <a:t>Con los adelantos tecnológicos, muchos servicios que se consideraban no transables ahora son comerciados internacionalmente</a:t>
            </a:r>
            <a:endParaRPr lang="es-CL" dirty="0"/>
          </a:p>
        </p:txBody>
      </p:sp>
      <p:graphicFrame>
        <p:nvGraphicFramePr>
          <p:cNvPr id="6" name="Table 5"/>
          <p:cNvGraphicFramePr>
            <a:graphicFrameLocks noGrp="1"/>
          </p:cNvGraphicFramePr>
          <p:nvPr/>
        </p:nvGraphicFramePr>
        <p:xfrm>
          <a:off x="467544" y="2420890"/>
          <a:ext cx="8208912" cy="3240356"/>
        </p:xfrm>
        <a:graphic>
          <a:graphicData uri="http://schemas.openxmlformats.org/drawingml/2006/table">
            <a:tbl>
              <a:tblPr firstRow="1" bandRow="1">
                <a:tableStyleId>{5C22544A-7EE6-4342-B048-85BDC9FD1C3A}</a:tableStyleId>
              </a:tblPr>
              <a:tblGrid>
                <a:gridCol w="3024336"/>
                <a:gridCol w="1080120"/>
                <a:gridCol w="936104"/>
                <a:gridCol w="864096"/>
                <a:gridCol w="1080120"/>
                <a:gridCol w="1224136"/>
              </a:tblGrid>
              <a:tr h="462908">
                <a:tc>
                  <a:txBody>
                    <a:bodyPr/>
                    <a:lstStyle/>
                    <a:p>
                      <a:endParaRPr lang="es-ES" dirty="0"/>
                    </a:p>
                  </a:txBody>
                  <a:tcPr>
                    <a:solidFill>
                      <a:schemeClr val="accent2"/>
                    </a:solidFill>
                  </a:tcPr>
                </a:tc>
                <a:tc>
                  <a:txBody>
                    <a:bodyPr/>
                    <a:lstStyle/>
                    <a:p>
                      <a:pPr algn="ctr"/>
                      <a:r>
                        <a:rPr lang="es-ES" dirty="0" smtClean="0"/>
                        <a:t>Valor</a:t>
                      </a:r>
                      <a:endParaRPr lang="es-ES" dirty="0"/>
                    </a:p>
                  </a:txBody>
                  <a:tcPr>
                    <a:solidFill>
                      <a:schemeClr val="accent2"/>
                    </a:solidFill>
                  </a:tcPr>
                </a:tc>
                <a:tc gridSpan="4">
                  <a:txBody>
                    <a:bodyPr/>
                    <a:lstStyle/>
                    <a:p>
                      <a:pPr algn="ctr"/>
                      <a:r>
                        <a:rPr lang="es-ES" dirty="0" smtClean="0"/>
                        <a:t>Variación</a:t>
                      </a:r>
                      <a:r>
                        <a:rPr lang="es-ES" baseline="0" dirty="0" smtClean="0"/>
                        <a:t> anual (%)</a:t>
                      </a:r>
                      <a:endParaRPr lang="es-ES" dirty="0"/>
                    </a:p>
                  </a:txBody>
                  <a:tcPr>
                    <a:solidFill>
                      <a:schemeClr val="accent2"/>
                    </a:solidFill>
                  </a:tcPr>
                </a:tc>
                <a:tc hMerge="1">
                  <a:txBody>
                    <a:bodyPr/>
                    <a:lstStyle/>
                    <a:p>
                      <a:endParaRPr lang="es-ES" dirty="0"/>
                    </a:p>
                  </a:txBody>
                  <a:tcPr/>
                </a:tc>
                <a:tc hMerge="1">
                  <a:txBody>
                    <a:bodyPr/>
                    <a:lstStyle/>
                    <a:p>
                      <a:endParaRPr lang="es-ES" dirty="0"/>
                    </a:p>
                  </a:txBody>
                  <a:tcPr/>
                </a:tc>
                <a:tc hMerge="1">
                  <a:txBody>
                    <a:bodyPr/>
                    <a:lstStyle/>
                    <a:p>
                      <a:endParaRPr lang="es-ES" dirty="0"/>
                    </a:p>
                  </a:txBody>
                  <a:tcPr/>
                </a:tc>
              </a:tr>
              <a:tr h="462908">
                <a:tc>
                  <a:txBody>
                    <a:bodyPr/>
                    <a:lstStyle/>
                    <a:p>
                      <a:endParaRPr lang="es-ES" dirty="0"/>
                    </a:p>
                  </a:txBody>
                  <a:tcPr>
                    <a:solidFill>
                      <a:schemeClr val="accent2"/>
                    </a:solidFill>
                  </a:tcPr>
                </a:tc>
                <a:tc>
                  <a:txBody>
                    <a:bodyPr/>
                    <a:lstStyle/>
                    <a:p>
                      <a:pPr algn="ctr"/>
                      <a:r>
                        <a:rPr lang="es-ES" dirty="0" smtClean="0">
                          <a:solidFill>
                            <a:schemeClr val="bg1"/>
                          </a:solidFill>
                        </a:rPr>
                        <a:t>2010</a:t>
                      </a:r>
                      <a:endParaRPr lang="es-ES" dirty="0">
                        <a:solidFill>
                          <a:schemeClr val="bg1"/>
                        </a:solidFill>
                      </a:endParaRPr>
                    </a:p>
                  </a:txBody>
                  <a:tcPr>
                    <a:solidFill>
                      <a:schemeClr val="accent2"/>
                    </a:solidFill>
                  </a:tcPr>
                </a:tc>
                <a:tc>
                  <a:txBody>
                    <a:bodyPr/>
                    <a:lstStyle/>
                    <a:p>
                      <a:pPr algn="ctr"/>
                      <a:r>
                        <a:rPr lang="es-ES" dirty="0" smtClean="0">
                          <a:solidFill>
                            <a:schemeClr val="bg1"/>
                          </a:solidFill>
                        </a:rPr>
                        <a:t>2008</a:t>
                      </a:r>
                      <a:endParaRPr lang="es-ES" dirty="0">
                        <a:solidFill>
                          <a:schemeClr val="bg1"/>
                        </a:solidFill>
                      </a:endParaRPr>
                    </a:p>
                  </a:txBody>
                  <a:tcPr>
                    <a:solidFill>
                      <a:schemeClr val="accent2"/>
                    </a:solidFill>
                  </a:tcPr>
                </a:tc>
                <a:tc>
                  <a:txBody>
                    <a:bodyPr/>
                    <a:lstStyle/>
                    <a:p>
                      <a:pPr algn="ctr"/>
                      <a:r>
                        <a:rPr lang="es-ES" dirty="0" smtClean="0">
                          <a:solidFill>
                            <a:schemeClr val="bg1"/>
                          </a:solidFill>
                        </a:rPr>
                        <a:t>2009</a:t>
                      </a:r>
                      <a:endParaRPr lang="es-ES" dirty="0">
                        <a:solidFill>
                          <a:schemeClr val="bg1"/>
                        </a:solidFill>
                      </a:endParaRPr>
                    </a:p>
                  </a:txBody>
                  <a:tcPr>
                    <a:solidFill>
                      <a:schemeClr val="accent2"/>
                    </a:solidFill>
                  </a:tcPr>
                </a:tc>
                <a:tc>
                  <a:txBody>
                    <a:bodyPr/>
                    <a:lstStyle/>
                    <a:p>
                      <a:pPr algn="ctr"/>
                      <a:r>
                        <a:rPr lang="es-ES" dirty="0" smtClean="0">
                          <a:solidFill>
                            <a:schemeClr val="bg1"/>
                          </a:solidFill>
                        </a:rPr>
                        <a:t>2010</a:t>
                      </a:r>
                      <a:endParaRPr lang="es-ES" dirty="0">
                        <a:solidFill>
                          <a:schemeClr val="bg1"/>
                        </a:solidFill>
                      </a:endParaRPr>
                    </a:p>
                  </a:txBody>
                  <a:tcPr>
                    <a:solidFill>
                      <a:schemeClr val="accent2"/>
                    </a:solidFill>
                  </a:tcPr>
                </a:tc>
                <a:tc>
                  <a:txBody>
                    <a:bodyPr/>
                    <a:lstStyle/>
                    <a:p>
                      <a:pPr algn="ctr"/>
                      <a:r>
                        <a:rPr lang="es-ES" dirty="0" smtClean="0">
                          <a:solidFill>
                            <a:schemeClr val="bg1"/>
                          </a:solidFill>
                        </a:rPr>
                        <a:t>2005-2010</a:t>
                      </a:r>
                      <a:endParaRPr lang="es-ES" dirty="0">
                        <a:solidFill>
                          <a:schemeClr val="bg1"/>
                        </a:solidFill>
                      </a:endParaRPr>
                    </a:p>
                  </a:txBody>
                  <a:tcPr>
                    <a:solidFill>
                      <a:schemeClr val="accent2"/>
                    </a:solidFill>
                  </a:tcPr>
                </a:tc>
              </a:tr>
              <a:tr h="462908">
                <a:tc>
                  <a:txBody>
                    <a:bodyPr/>
                    <a:lstStyle/>
                    <a:p>
                      <a:r>
                        <a:rPr lang="es-ES" b="1" dirty="0" smtClean="0"/>
                        <a:t>Mercancías</a:t>
                      </a:r>
                      <a:endParaRPr lang="es-ES" b="1" dirty="0"/>
                    </a:p>
                  </a:txBody>
                  <a:tcPr/>
                </a:tc>
                <a:tc>
                  <a:txBody>
                    <a:bodyPr/>
                    <a:lstStyle/>
                    <a:p>
                      <a:pPr algn="r"/>
                      <a:r>
                        <a:rPr lang="es-ES" b="1" dirty="0" smtClean="0"/>
                        <a:t>15.238</a:t>
                      </a:r>
                      <a:endParaRPr lang="es-ES" b="1" dirty="0"/>
                    </a:p>
                  </a:txBody>
                  <a:tcPr/>
                </a:tc>
                <a:tc>
                  <a:txBody>
                    <a:bodyPr/>
                    <a:lstStyle/>
                    <a:p>
                      <a:pPr algn="r"/>
                      <a:r>
                        <a:rPr lang="es-ES" b="1" dirty="0" smtClean="0"/>
                        <a:t>15</a:t>
                      </a:r>
                      <a:endParaRPr lang="es-ES" b="1" dirty="0"/>
                    </a:p>
                  </a:txBody>
                  <a:tcPr/>
                </a:tc>
                <a:tc>
                  <a:txBody>
                    <a:bodyPr/>
                    <a:lstStyle/>
                    <a:p>
                      <a:pPr algn="r"/>
                      <a:r>
                        <a:rPr lang="es-ES" b="1" dirty="0" smtClean="0"/>
                        <a:t>-22</a:t>
                      </a:r>
                      <a:endParaRPr lang="es-ES" b="1" dirty="0"/>
                    </a:p>
                  </a:txBody>
                  <a:tcPr/>
                </a:tc>
                <a:tc>
                  <a:txBody>
                    <a:bodyPr/>
                    <a:lstStyle/>
                    <a:p>
                      <a:pPr algn="r"/>
                      <a:r>
                        <a:rPr lang="es-ES" b="1" dirty="0" smtClean="0"/>
                        <a:t>22</a:t>
                      </a:r>
                      <a:endParaRPr lang="es-ES" b="1" dirty="0"/>
                    </a:p>
                  </a:txBody>
                  <a:tcPr/>
                </a:tc>
                <a:tc>
                  <a:txBody>
                    <a:bodyPr/>
                    <a:lstStyle/>
                    <a:p>
                      <a:pPr algn="r"/>
                      <a:r>
                        <a:rPr lang="es-ES" b="1" dirty="0" smtClean="0"/>
                        <a:t>8</a:t>
                      </a:r>
                      <a:endParaRPr lang="es-ES" b="1" dirty="0"/>
                    </a:p>
                  </a:txBody>
                  <a:tcPr/>
                </a:tc>
              </a:tr>
              <a:tr h="462908">
                <a:tc>
                  <a:txBody>
                    <a:bodyPr/>
                    <a:lstStyle/>
                    <a:p>
                      <a:r>
                        <a:rPr lang="es-ES" b="1" dirty="0" smtClean="0"/>
                        <a:t>Servicios comerciales</a:t>
                      </a:r>
                      <a:endParaRPr lang="es-ES" b="1" dirty="0"/>
                    </a:p>
                  </a:txBody>
                  <a:tcPr/>
                </a:tc>
                <a:tc>
                  <a:txBody>
                    <a:bodyPr/>
                    <a:lstStyle/>
                    <a:p>
                      <a:pPr algn="r"/>
                      <a:r>
                        <a:rPr lang="es-ES" b="1" dirty="0" smtClean="0"/>
                        <a:t>3.664</a:t>
                      </a:r>
                      <a:endParaRPr lang="es-ES" b="1" dirty="0"/>
                    </a:p>
                  </a:txBody>
                  <a:tcPr/>
                </a:tc>
                <a:tc>
                  <a:txBody>
                    <a:bodyPr/>
                    <a:lstStyle/>
                    <a:p>
                      <a:pPr algn="r"/>
                      <a:r>
                        <a:rPr lang="es-ES" b="1" dirty="0" smtClean="0"/>
                        <a:t>13</a:t>
                      </a:r>
                      <a:endParaRPr lang="es-ES" b="1" dirty="0"/>
                    </a:p>
                  </a:txBody>
                  <a:tcPr/>
                </a:tc>
                <a:tc>
                  <a:txBody>
                    <a:bodyPr/>
                    <a:lstStyle/>
                    <a:p>
                      <a:pPr algn="r"/>
                      <a:r>
                        <a:rPr lang="es-ES" b="1" dirty="0" smtClean="0"/>
                        <a:t>-12</a:t>
                      </a:r>
                      <a:endParaRPr lang="es-ES" b="1" dirty="0"/>
                    </a:p>
                  </a:txBody>
                  <a:tcPr/>
                </a:tc>
                <a:tc>
                  <a:txBody>
                    <a:bodyPr/>
                    <a:lstStyle/>
                    <a:p>
                      <a:pPr algn="r"/>
                      <a:r>
                        <a:rPr lang="es-ES" b="1" dirty="0" smtClean="0"/>
                        <a:t>8</a:t>
                      </a:r>
                      <a:endParaRPr lang="es-ES" b="1" dirty="0"/>
                    </a:p>
                  </a:txBody>
                  <a:tcPr/>
                </a:tc>
                <a:tc>
                  <a:txBody>
                    <a:bodyPr/>
                    <a:lstStyle/>
                    <a:p>
                      <a:pPr algn="r"/>
                      <a:r>
                        <a:rPr lang="es-ES" b="1" dirty="0" smtClean="0"/>
                        <a:t>8</a:t>
                      </a:r>
                      <a:endParaRPr lang="es-ES" b="1" dirty="0"/>
                    </a:p>
                  </a:txBody>
                  <a:tcPr/>
                </a:tc>
              </a:tr>
              <a:tr h="462908">
                <a:tc>
                  <a:txBody>
                    <a:bodyPr/>
                    <a:lstStyle/>
                    <a:p>
                      <a:pPr lvl="1"/>
                      <a:r>
                        <a:rPr lang="es-ES" i="1" dirty="0" smtClean="0"/>
                        <a:t>Transporte</a:t>
                      </a:r>
                      <a:endParaRPr lang="es-ES" i="1" dirty="0"/>
                    </a:p>
                  </a:txBody>
                  <a:tcPr/>
                </a:tc>
                <a:tc>
                  <a:txBody>
                    <a:bodyPr/>
                    <a:lstStyle/>
                    <a:p>
                      <a:pPr algn="r"/>
                      <a:r>
                        <a:rPr lang="es-ES" dirty="0" smtClean="0"/>
                        <a:t>783</a:t>
                      </a:r>
                      <a:endParaRPr lang="es-ES" dirty="0"/>
                    </a:p>
                  </a:txBody>
                  <a:tcPr/>
                </a:tc>
                <a:tc>
                  <a:txBody>
                    <a:bodyPr/>
                    <a:lstStyle/>
                    <a:p>
                      <a:pPr algn="r"/>
                      <a:r>
                        <a:rPr lang="es-ES" dirty="0" smtClean="0"/>
                        <a:t>16</a:t>
                      </a:r>
                      <a:endParaRPr lang="es-ES" dirty="0"/>
                    </a:p>
                  </a:txBody>
                  <a:tcPr/>
                </a:tc>
                <a:tc>
                  <a:txBody>
                    <a:bodyPr/>
                    <a:lstStyle/>
                    <a:p>
                      <a:pPr algn="r"/>
                      <a:r>
                        <a:rPr lang="es-ES" dirty="0" smtClean="0"/>
                        <a:t>-23</a:t>
                      </a:r>
                      <a:endParaRPr lang="es-ES" dirty="0"/>
                    </a:p>
                  </a:txBody>
                  <a:tcPr/>
                </a:tc>
                <a:tc>
                  <a:txBody>
                    <a:bodyPr/>
                    <a:lstStyle/>
                    <a:p>
                      <a:pPr algn="r"/>
                      <a:r>
                        <a:rPr lang="es-ES" dirty="0" smtClean="0"/>
                        <a:t>14</a:t>
                      </a:r>
                      <a:endParaRPr lang="es-ES" dirty="0"/>
                    </a:p>
                  </a:txBody>
                  <a:tcPr/>
                </a:tc>
                <a:tc>
                  <a:txBody>
                    <a:bodyPr/>
                    <a:lstStyle/>
                    <a:p>
                      <a:pPr algn="r"/>
                      <a:r>
                        <a:rPr lang="es-ES" dirty="0" smtClean="0"/>
                        <a:t>7</a:t>
                      </a:r>
                      <a:endParaRPr lang="es-ES" dirty="0"/>
                    </a:p>
                  </a:txBody>
                  <a:tcPr/>
                </a:tc>
              </a:tr>
              <a:tr h="462908">
                <a:tc>
                  <a:txBody>
                    <a:bodyPr/>
                    <a:lstStyle/>
                    <a:p>
                      <a:pPr lvl="1"/>
                      <a:r>
                        <a:rPr lang="es-ES" i="1" dirty="0" smtClean="0"/>
                        <a:t>Viajes</a:t>
                      </a:r>
                      <a:endParaRPr lang="es-ES" i="1" dirty="0"/>
                    </a:p>
                  </a:txBody>
                  <a:tcPr/>
                </a:tc>
                <a:tc>
                  <a:txBody>
                    <a:bodyPr/>
                    <a:lstStyle/>
                    <a:p>
                      <a:pPr algn="r"/>
                      <a:r>
                        <a:rPr lang="es-ES" dirty="0" smtClean="0"/>
                        <a:t>936</a:t>
                      </a:r>
                      <a:endParaRPr lang="es-ES" dirty="0"/>
                    </a:p>
                  </a:txBody>
                  <a:tcPr/>
                </a:tc>
                <a:tc>
                  <a:txBody>
                    <a:bodyPr/>
                    <a:lstStyle/>
                    <a:p>
                      <a:pPr algn="r"/>
                      <a:r>
                        <a:rPr lang="es-ES" dirty="0" smtClean="0"/>
                        <a:t>10</a:t>
                      </a:r>
                      <a:endParaRPr lang="es-ES" dirty="0"/>
                    </a:p>
                  </a:txBody>
                  <a:tcPr/>
                </a:tc>
                <a:tc>
                  <a:txBody>
                    <a:bodyPr/>
                    <a:lstStyle/>
                    <a:p>
                      <a:pPr algn="r"/>
                      <a:r>
                        <a:rPr lang="es-ES" dirty="0" smtClean="0"/>
                        <a:t>-9</a:t>
                      </a:r>
                      <a:endParaRPr lang="es-ES" dirty="0"/>
                    </a:p>
                  </a:txBody>
                  <a:tcPr/>
                </a:tc>
                <a:tc>
                  <a:txBody>
                    <a:bodyPr/>
                    <a:lstStyle/>
                    <a:p>
                      <a:pPr algn="r"/>
                      <a:r>
                        <a:rPr lang="es-ES" dirty="0" smtClean="0"/>
                        <a:t>8</a:t>
                      </a:r>
                      <a:endParaRPr lang="es-ES" dirty="0"/>
                    </a:p>
                  </a:txBody>
                  <a:tcPr/>
                </a:tc>
                <a:tc>
                  <a:txBody>
                    <a:bodyPr/>
                    <a:lstStyle/>
                    <a:p>
                      <a:pPr algn="r"/>
                      <a:r>
                        <a:rPr lang="es-ES" dirty="0" smtClean="0"/>
                        <a:t>6</a:t>
                      </a:r>
                      <a:endParaRPr lang="es-ES" dirty="0"/>
                    </a:p>
                  </a:txBody>
                  <a:tcPr/>
                </a:tc>
              </a:tr>
              <a:tr h="462908">
                <a:tc>
                  <a:txBody>
                    <a:bodyPr/>
                    <a:lstStyle/>
                    <a:p>
                      <a:pPr lvl="1"/>
                      <a:r>
                        <a:rPr lang="es-ES" i="1" dirty="0" smtClean="0"/>
                        <a:t>Otros</a:t>
                      </a:r>
                      <a:endParaRPr lang="es-ES" i="1" dirty="0"/>
                    </a:p>
                  </a:txBody>
                  <a:tcPr/>
                </a:tc>
                <a:tc>
                  <a:txBody>
                    <a:bodyPr/>
                    <a:lstStyle/>
                    <a:p>
                      <a:pPr algn="r"/>
                      <a:r>
                        <a:rPr lang="es-ES" dirty="0" smtClean="0"/>
                        <a:t>1.945</a:t>
                      </a:r>
                      <a:endParaRPr lang="es-ES" dirty="0"/>
                    </a:p>
                  </a:txBody>
                  <a:tcPr/>
                </a:tc>
                <a:tc>
                  <a:txBody>
                    <a:bodyPr/>
                    <a:lstStyle/>
                    <a:p>
                      <a:pPr algn="r"/>
                      <a:r>
                        <a:rPr lang="es-ES" dirty="0" smtClean="0"/>
                        <a:t>13</a:t>
                      </a:r>
                      <a:endParaRPr lang="es-ES" dirty="0"/>
                    </a:p>
                  </a:txBody>
                  <a:tcPr/>
                </a:tc>
                <a:tc>
                  <a:txBody>
                    <a:bodyPr/>
                    <a:lstStyle/>
                    <a:p>
                      <a:pPr algn="r"/>
                      <a:r>
                        <a:rPr lang="es-ES" dirty="0" smtClean="0"/>
                        <a:t>-8</a:t>
                      </a:r>
                      <a:endParaRPr lang="es-ES" dirty="0"/>
                    </a:p>
                  </a:txBody>
                  <a:tcPr/>
                </a:tc>
                <a:tc>
                  <a:txBody>
                    <a:bodyPr/>
                    <a:lstStyle/>
                    <a:p>
                      <a:pPr algn="r"/>
                      <a:r>
                        <a:rPr lang="es-ES" dirty="0" smtClean="0"/>
                        <a:t>6</a:t>
                      </a:r>
                      <a:endParaRPr lang="es-ES" dirty="0"/>
                    </a:p>
                  </a:txBody>
                  <a:tcPr/>
                </a:tc>
                <a:tc>
                  <a:txBody>
                    <a:bodyPr/>
                    <a:lstStyle/>
                    <a:p>
                      <a:pPr algn="r"/>
                      <a:r>
                        <a:rPr lang="es-ES" dirty="0" smtClean="0"/>
                        <a:t>9</a:t>
                      </a:r>
                      <a:endParaRPr lang="es-ES" dirty="0"/>
                    </a:p>
                  </a:txBody>
                  <a:tcPr/>
                </a:tc>
              </a:tr>
            </a:tbl>
          </a:graphicData>
        </a:graphic>
      </p:graphicFrame>
      <p:sp>
        <p:nvSpPr>
          <p:cNvPr id="7" name="TextBox 6"/>
          <p:cNvSpPr txBox="1"/>
          <p:nvPr/>
        </p:nvSpPr>
        <p:spPr>
          <a:xfrm>
            <a:off x="611560" y="1772816"/>
            <a:ext cx="8352928" cy="923330"/>
          </a:xfrm>
          <a:prstGeom prst="rect">
            <a:avLst/>
          </a:prstGeom>
          <a:noFill/>
        </p:spPr>
        <p:txBody>
          <a:bodyPr wrap="square" rtlCol="0">
            <a:spAutoFit/>
          </a:bodyPr>
          <a:lstStyle/>
          <a:p>
            <a:pPr algn="ctr"/>
            <a:r>
              <a:rPr lang="es-ES" b="1" dirty="0" smtClean="0">
                <a:latin typeface="+mj-lt"/>
                <a:cs typeface="Arial" charset="0"/>
              </a:rPr>
              <a:t>Exportaciones mundiales de mercancías y servicios comerciales</a:t>
            </a:r>
            <a:r>
              <a:rPr lang="es-ES" b="1" dirty="0" smtClean="0">
                <a:latin typeface="+mj-lt"/>
              </a:rPr>
              <a:t/>
            </a:r>
            <a:br>
              <a:rPr lang="es-ES" b="1" dirty="0" smtClean="0">
                <a:latin typeface="+mj-lt"/>
              </a:rPr>
            </a:br>
            <a:r>
              <a:rPr lang="es-ES" dirty="0" smtClean="0">
                <a:latin typeface="+mj-lt"/>
              </a:rPr>
              <a:t>(</a:t>
            </a:r>
            <a:r>
              <a:rPr lang="es-ES" dirty="0" smtClean="0">
                <a:latin typeface="+mj-lt"/>
                <a:cs typeface="Arial" charset="0"/>
              </a:rPr>
              <a:t>Miles de millones de dólares y porcentajes)</a:t>
            </a:r>
            <a:r>
              <a:rPr lang="es-ES" dirty="0" smtClean="0"/>
              <a:t/>
            </a:r>
            <a:br>
              <a:rPr lang="es-ES" dirty="0" smtClean="0"/>
            </a:br>
            <a:endParaRPr lang="es-ES" dirty="0"/>
          </a:p>
        </p:txBody>
      </p:sp>
      <p:sp>
        <p:nvSpPr>
          <p:cNvPr id="8" name="TextBox 7"/>
          <p:cNvSpPr txBox="1"/>
          <p:nvPr/>
        </p:nvSpPr>
        <p:spPr>
          <a:xfrm>
            <a:off x="1907704" y="5877272"/>
            <a:ext cx="1584176" cy="369332"/>
          </a:xfrm>
          <a:prstGeom prst="rect">
            <a:avLst/>
          </a:prstGeom>
          <a:noFill/>
        </p:spPr>
        <p:txBody>
          <a:bodyPr wrap="square" rtlCol="0">
            <a:spAutoFit/>
          </a:bodyPr>
          <a:lstStyle/>
          <a:p>
            <a:r>
              <a:rPr lang="es-ES" dirty="0" smtClean="0"/>
              <a:t>Fuente: OMC.</a:t>
            </a:r>
            <a:endParaRPr lang="es-ES" dirty="0"/>
          </a:p>
        </p:txBody>
      </p:sp>
    </p:spTree>
    <p:extLst>
      <p:ext uri="{BB962C8B-B14F-4D97-AF65-F5344CB8AC3E}">
        <p14:creationId xmlns:p14="http://schemas.microsoft.com/office/powerpoint/2010/main" xmlns="" val="1829618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07704" y="228600"/>
            <a:ext cx="7056784" cy="1143000"/>
          </a:xfrm>
        </p:spPr>
        <p:txBody>
          <a:bodyPr>
            <a:normAutofit fontScale="90000"/>
          </a:bodyPr>
          <a:lstStyle/>
          <a:p>
            <a:pPr algn="l"/>
            <a:r>
              <a:rPr lang="es-CL" sz="3600" b="1" dirty="0" smtClean="0">
                <a:solidFill>
                  <a:schemeClr val="bg1"/>
                </a:solidFill>
                <a:effectLst>
                  <a:outerShdw blurRad="38100" dist="38100" dir="2700000" algn="tl">
                    <a:srgbClr val="000000">
                      <a:alpha val="43137"/>
                    </a:srgbClr>
                  </a:outerShdw>
                </a:effectLst>
              </a:rPr>
              <a:t>El grueso del comercio mundial de mercancías se concentra aún en los países industrializados </a:t>
            </a:r>
            <a:endParaRPr lang="es-CL" sz="3600" b="1" dirty="0">
              <a:solidFill>
                <a:schemeClr val="bg1"/>
              </a:solidFill>
              <a:effectLst>
                <a:outerShdw blurRad="38100" dist="38100" dir="2700000" algn="tl">
                  <a:srgbClr val="000000">
                    <a:alpha val="43137"/>
                  </a:srgbClr>
                </a:outerShdw>
              </a:effectLst>
            </a:endParaRPr>
          </a:p>
        </p:txBody>
      </p:sp>
      <p:sp>
        <p:nvSpPr>
          <p:cNvPr id="4" name="3 Rectángulo"/>
          <p:cNvSpPr/>
          <p:nvPr/>
        </p:nvSpPr>
        <p:spPr>
          <a:xfrm>
            <a:off x="2051720" y="1844824"/>
            <a:ext cx="6696744" cy="7200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dirty="0" smtClean="0">
                <a:solidFill>
                  <a:schemeClr val="tx1"/>
                </a:solidFill>
                <a:latin typeface="+mj-lt"/>
              </a:rPr>
              <a:t>Participaciones regionales en las exportaciones mundiales de bienes, 2000 y 2009</a:t>
            </a:r>
            <a:endParaRPr lang="es-CL" dirty="0">
              <a:solidFill>
                <a:schemeClr val="tx1"/>
              </a:solidFill>
              <a:latin typeface="+mj-lt"/>
            </a:endParaRPr>
          </a:p>
        </p:txBody>
      </p:sp>
      <p:sp>
        <p:nvSpPr>
          <p:cNvPr id="6" name="5 Rectángulo"/>
          <p:cNvSpPr/>
          <p:nvPr/>
        </p:nvSpPr>
        <p:spPr>
          <a:xfrm>
            <a:off x="2267744" y="6547656"/>
            <a:ext cx="1872208" cy="3103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1400" dirty="0" smtClean="0">
                <a:solidFill>
                  <a:schemeClr val="tx1"/>
                </a:solidFill>
                <a:latin typeface="+mj-lt"/>
              </a:rPr>
              <a:t>Fuente: OMC.</a:t>
            </a:r>
            <a:endParaRPr lang="es-CL" sz="1400" dirty="0">
              <a:solidFill>
                <a:schemeClr val="tx1"/>
              </a:solidFill>
              <a:latin typeface="+mj-lt"/>
            </a:endParaRPr>
          </a:p>
        </p:txBody>
      </p:sp>
      <p:pic>
        <p:nvPicPr>
          <p:cNvPr id="5123" name="Picture 3"/>
          <p:cNvPicPr>
            <a:picLocks noGrp="1" noChangeAspect="1" noChangeArrowheads="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2051721" y="2536172"/>
            <a:ext cx="6120679" cy="391637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64831262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07704" y="228600"/>
            <a:ext cx="7236296" cy="1143000"/>
          </a:xfrm>
        </p:spPr>
        <p:txBody>
          <a:bodyPr>
            <a:noAutofit/>
          </a:bodyPr>
          <a:lstStyle/>
          <a:p>
            <a:pPr algn="l"/>
            <a:r>
              <a:rPr lang="es-CL" sz="2800" b="1" dirty="0" smtClean="0">
                <a:solidFill>
                  <a:schemeClr val="bg1"/>
                </a:solidFill>
                <a:effectLst>
                  <a:outerShdw blurRad="38100" dist="38100" dir="2700000" algn="tl">
                    <a:srgbClr val="000000">
                      <a:alpha val="43137"/>
                    </a:srgbClr>
                  </a:outerShdw>
                </a:effectLst>
              </a:rPr>
              <a:t>China se convirtió en 2010 en el principal exportador mundial de bienes. A. Latina no está en el top 10</a:t>
            </a:r>
            <a:endParaRPr lang="es-CL" sz="2800" b="1" dirty="0">
              <a:solidFill>
                <a:schemeClr val="bg1"/>
              </a:solidFill>
              <a:effectLst>
                <a:outerShdw blurRad="38100" dist="38100" dir="2700000" algn="tl">
                  <a:srgbClr val="000000">
                    <a:alpha val="43137"/>
                  </a:srgbClr>
                </a:outerShdw>
              </a:effectLst>
            </a:endParaRPr>
          </a:p>
        </p:txBody>
      </p:sp>
      <p:sp>
        <p:nvSpPr>
          <p:cNvPr id="4" name="3 Rectángulo"/>
          <p:cNvSpPr/>
          <p:nvPr/>
        </p:nvSpPr>
        <p:spPr>
          <a:xfrm>
            <a:off x="1979712" y="1628800"/>
            <a:ext cx="6624736" cy="7200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b="1" dirty="0" smtClean="0">
                <a:solidFill>
                  <a:schemeClr val="tx1"/>
                </a:solidFill>
                <a:latin typeface="+mj-lt"/>
              </a:rPr>
              <a:t>Participación de los miembros de la OMC en las exportaciones mundiales de bienes (2010)</a:t>
            </a:r>
            <a:endParaRPr lang="es-CL" b="1" dirty="0">
              <a:solidFill>
                <a:schemeClr val="tx1"/>
              </a:solidFill>
              <a:latin typeface="+mj-lt"/>
            </a:endParaRPr>
          </a:p>
        </p:txBody>
      </p:sp>
      <p:sp>
        <p:nvSpPr>
          <p:cNvPr id="6" name="5 Rectángulo"/>
          <p:cNvSpPr/>
          <p:nvPr/>
        </p:nvSpPr>
        <p:spPr>
          <a:xfrm>
            <a:off x="2267744" y="6547656"/>
            <a:ext cx="1872208" cy="3103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1400" dirty="0" smtClean="0">
                <a:solidFill>
                  <a:schemeClr val="tx1"/>
                </a:solidFill>
                <a:latin typeface="+mj-lt"/>
              </a:rPr>
              <a:t>Fuente: OMC.</a:t>
            </a:r>
            <a:endParaRPr lang="es-CL" sz="1400" dirty="0">
              <a:solidFill>
                <a:schemeClr val="tx1"/>
              </a:solidFill>
              <a:latin typeface="+mj-lt"/>
            </a:endParaRPr>
          </a:p>
        </p:txBody>
      </p:sp>
      <p:graphicFrame>
        <p:nvGraphicFramePr>
          <p:cNvPr id="7" name="Content Placeholder 6"/>
          <p:cNvGraphicFramePr>
            <a:graphicFrameLocks noGrp="1"/>
          </p:cNvGraphicFramePr>
          <p:nvPr>
            <p:ph idx="1"/>
          </p:nvPr>
        </p:nvGraphicFramePr>
        <p:xfrm>
          <a:off x="2438400" y="2286000"/>
          <a:ext cx="6382072" cy="4239344"/>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p:cNvSpPr txBox="1"/>
          <p:nvPr/>
        </p:nvSpPr>
        <p:spPr>
          <a:xfrm>
            <a:off x="6372200" y="5589240"/>
            <a:ext cx="2460032" cy="369332"/>
          </a:xfrm>
          <a:prstGeom prst="rect">
            <a:avLst/>
          </a:prstGeom>
          <a:solidFill>
            <a:srgbClr val="FFC000"/>
          </a:solidFill>
        </p:spPr>
        <p:txBody>
          <a:bodyPr wrap="none" rtlCol="0">
            <a:spAutoFit/>
          </a:bodyPr>
          <a:lstStyle/>
          <a:p>
            <a:r>
              <a:rPr lang="es-ES" dirty="0" smtClean="0"/>
              <a:t>México es N</a:t>
            </a:r>
            <a:r>
              <a:rPr lang="es-ES" baseline="30000" dirty="0" smtClean="0"/>
              <a:t>o</a:t>
            </a:r>
            <a:r>
              <a:rPr lang="es-ES" dirty="0" smtClean="0"/>
              <a:t> 15 con 2%</a:t>
            </a:r>
            <a:endParaRPr lang="es-ES" dirty="0"/>
          </a:p>
        </p:txBody>
      </p:sp>
    </p:spTree>
    <p:extLst>
      <p:ext uri="{BB962C8B-B14F-4D97-AF65-F5344CB8AC3E}">
        <p14:creationId xmlns:p14="http://schemas.microsoft.com/office/powerpoint/2010/main" xmlns="" val="3553992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79712" y="228600"/>
            <a:ext cx="6984776" cy="1143000"/>
          </a:xfrm>
        </p:spPr>
        <p:txBody>
          <a:bodyPr>
            <a:noAutofit/>
          </a:bodyPr>
          <a:lstStyle/>
          <a:p>
            <a:pPr algn="l"/>
            <a:r>
              <a:rPr lang="es-CL" sz="3200" b="1" dirty="0" smtClean="0">
                <a:solidFill>
                  <a:schemeClr val="bg1"/>
                </a:solidFill>
                <a:effectLst>
                  <a:outerShdw blurRad="38100" dist="38100" dir="2700000" algn="tl">
                    <a:srgbClr val="000000">
                      <a:alpha val="43137"/>
                    </a:srgbClr>
                  </a:outerShdw>
                </a:effectLst>
              </a:rPr>
              <a:t>EE.UU. Todavía es el principal exportador de servicios. A. Latina no está en el Top 30!!</a:t>
            </a:r>
            <a:endParaRPr lang="es-CL" sz="3200" b="1" dirty="0">
              <a:solidFill>
                <a:schemeClr val="bg1"/>
              </a:solidFill>
              <a:effectLst>
                <a:outerShdw blurRad="38100" dist="38100" dir="2700000" algn="tl">
                  <a:srgbClr val="000000">
                    <a:alpha val="43137"/>
                  </a:srgbClr>
                </a:outerShdw>
              </a:effectLst>
            </a:endParaRPr>
          </a:p>
        </p:txBody>
      </p:sp>
      <p:sp>
        <p:nvSpPr>
          <p:cNvPr id="5" name="4 Rectángulo"/>
          <p:cNvSpPr/>
          <p:nvPr/>
        </p:nvSpPr>
        <p:spPr>
          <a:xfrm>
            <a:off x="1979712" y="1628800"/>
            <a:ext cx="6624736" cy="6120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dirty="0">
              <a:solidFill>
                <a:schemeClr val="tx1"/>
              </a:solidFill>
              <a:latin typeface="+mj-lt"/>
            </a:endParaRPr>
          </a:p>
        </p:txBody>
      </p:sp>
      <p:sp>
        <p:nvSpPr>
          <p:cNvPr id="6" name="5 Rectángulo"/>
          <p:cNvSpPr/>
          <p:nvPr/>
        </p:nvSpPr>
        <p:spPr>
          <a:xfrm>
            <a:off x="2267744" y="6547656"/>
            <a:ext cx="1872208" cy="3103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1400" dirty="0" smtClean="0">
                <a:solidFill>
                  <a:schemeClr val="tx1"/>
                </a:solidFill>
                <a:latin typeface="+mj-lt"/>
              </a:rPr>
              <a:t>Fuente: OMC.</a:t>
            </a:r>
            <a:endParaRPr lang="es-CL" sz="1400" dirty="0">
              <a:solidFill>
                <a:schemeClr val="tx1"/>
              </a:solidFill>
              <a:latin typeface="+mj-lt"/>
            </a:endParaRPr>
          </a:p>
        </p:txBody>
      </p:sp>
      <p:graphicFrame>
        <p:nvGraphicFramePr>
          <p:cNvPr id="8" name="Content Placeholder 7"/>
          <p:cNvGraphicFramePr>
            <a:graphicFrameLocks noGrp="1"/>
          </p:cNvGraphicFramePr>
          <p:nvPr>
            <p:ph idx="1"/>
          </p:nvPr>
        </p:nvGraphicFramePr>
        <p:xfrm>
          <a:off x="2051720" y="2286000"/>
          <a:ext cx="6635080" cy="4239344"/>
        </p:xfrm>
        <a:graphic>
          <a:graphicData uri="http://schemas.openxmlformats.org/drawingml/2006/chart">
            <c:chart xmlns:c="http://schemas.openxmlformats.org/drawingml/2006/chart" xmlns:r="http://schemas.openxmlformats.org/officeDocument/2006/relationships" r:id="rId2"/>
          </a:graphicData>
        </a:graphic>
      </p:graphicFrame>
      <p:sp>
        <p:nvSpPr>
          <p:cNvPr id="9" name="Rectangle 8"/>
          <p:cNvSpPr/>
          <p:nvPr/>
        </p:nvSpPr>
        <p:spPr>
          <a:xfrm>
            <a:off x="2267744" y="1700809"/>
            <a:ext cx="6192688" cy="646331"/>
          </a:xfrm>
          <a:prstGeom prst="rect">
            <a:avLst/>
          </a:prstGeom>
        </p:spPr>
        <p:txBody>
          <a:bodyPr wrap="square">
            <a:spAutoFit/>
          </a:bodyPr>
          <a:lstStyle/>
          <a:p>
            <a:pPr algn="ctr"/>
            <a:r>
              <a:rPr lang="es-CL" b="1" dirty="0" smtClean="0">
                <a:latin typeface="+mj-lt"/>
              </a:rPr>
              <a:t>Participación de los miembros de la OMC en las exportaciones mundiales de servicios (2010)</a:t>
            </a:r>
            <a:endParaRPr lang="es-CL" b="1" dirty="0">
              <a:latin typeface="+mj-lt"/>
            </a:endParaRPr>
          </a:p>
        </p:txBody>
      </p:sp>
      <p:sp>
        <p:nvSpPr>
          <p:cNvPr id="10" name="TextBox 9"/>
          <p:cNvSpPr txBox="1"/>
          <p:nvPr/>
        </p:nvSpPr>
        <p:spPr>
          <a:xfrm>
            <a:off x="6516216" y="5589240"/>
            <a:ext cx="2462277" cy="369332"/>
          </a:xfrm>
          <a:prstGeom prst="rect">
            <a:avLst/>
          </a:prstGeom>
          <a:solidFill>
            <a:srgbClr val="FFFF00"/>
          </a:solidFill>
        </p:spPr>
        <p:txBody>
          <a:bodyPr wrap="square" rtlCol="0">
            <a:spAutoFit/>
          </a:bodyPr>
          <a:lstStyle/>
          <a:p>
            <a:r>
              <a:rPr lang="es-ES" dirty="0" smtClean="0"/>
              <a:t>Brasil es N</a:t>
            </a:r>
            <a:r>
              <a:rPr lang="es-ES" baseline="30000" dirty="0" smtClean="0"/>
              <a:t>o</a:t>
            </a:r>
            <a:r>
              <a:rPr lang="es-ES" dirty="0" smtClean="0"/>
              <a:t> 31 con 0,8%</a:t>
            </a:r>
            <a:endParaRPr lang="es-ES" dirty="0"/>
          </a:p>
        </p:txBody>
      </p:sp>
    </p:spTree>
    <p:extLst>
      <p:ext uri="{BB962C8B-B14F-4D97-AF65-F5344CB8AC3E}">
        <p14:creationId xmlns:p14="http://schemas.microsoft.com/office/powerpoint/2010/main" xmlns="" val="3904498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Number Placeholder 5"/>
          <p:cNvSpPr txBox="1">
            <a:spLocks noGrp="1"/>
          </p:cNvSpPr>
          <p:nvPr/>
        </p:nvSpPr>
        <p:spPr bwMode="auto">
          <a:xfrm>
            <a:off x="8153400" y="6245225"/>
            <a:ext cx="533400" cy="476250"/>
          </a:xfrm>
          <a:prstGeom prst="rect">
            <a:avLst/>
          </a:prstGeom>
          <a:noFill/>
          <a:ln w="9525">
            <a:noFill/>
            <a:miter lim="800000"/>
            <a:headEnd/>
            <a:tailEnd/>
          </a:ln>
        </p:spPr>
        <p:txBody>
          <a:bodyPr/>
          <a:lstStyle/>
          <a:p>
            <a:pPr algn="r">
              <a:spcBef>
                <a:spcPct val="0"/>
              </a:spcBef>
              <a:buClrTx/>
              <a:buSzTx/>
              <a:buFontTx/>
              <a:buNone/>
            </a:pPr>
            <a:endParaRPr lang="es-ES"/>
          </a:p>
        </p:txBody>
      </p:sp>
      <p:sp>
        <p:nvSpPr>
          <p:cNvPr id="129027" name="Text Box 5"/>
          <p:cNvSpPr txBox="1">
            <a:spLocks noChangeArrowheads="1"/>
          </p:cNvSpPr>
          <p:nvPr/>
        </p:nvSpPr>
        <p:spPr bwMode="auto">
          <a:xfrm>
            <a:off x="971600" y="6463208"/>
            <a:ext cx="7776864" cy="307777"/>
          </a:xfrm>
          <a:prstGeom prst="rect">
            <a:avLst/>
          </a:prstGeom>
          <a:noFill/>
          <a:ln w="9525">
            <a:noFill/>
            <a:miter lim="800000"/>
            <a:headEnd/>
            <a:tailEnd/>
          </a:ln>
        </p:spPr>
        <p:txBody>
          <a:bodyPr wrap="square">
            <a:spAutoFit/>
          </a:bodyPr>
          <a:lstStyle/>
          <a:p>
            <a:pPr>
              <a:spcBef>
                <a:spcPct val="0"/>
              </a:spcBef>
              <a:buClrTx/>
              <a:buSzTx/>
              <a:buFontTx/>
              <a:buNone/>
            </a:pPr>
            <a:r>
              <a:rPr lang="es-ES" sz="1400" dirty="0"/>
              <a:t>Fuente: CEPAL, </a:t>
            </a:r>
            <a:r>
              <a:rPr lang="es-ES" sz="1400" dirty="0" smtClean="0"/>
              <a:t>sobre </a:t>
            </a:r>
            <a:r>
              <a:rPr lang="es-ES" sz="1400" dirty="0"/>
              <a:t>la base de </a:t>
            </a:r>
            <a:r>
              <a:rPr lang="es-ES" sz="1400" dirty="0" smtClean="0"/>
              <a:t>cifras del Banco Mundial (</a:t>
            </a:r>
            <a:r>
              <a:rPr lang="es-ES" sz="1400" dirty="0" err="1" smtClean="0"/>
              <a:t>World</a:t>
            </a:r>
            <a:r>
              <a:rPr lang="es-ES" sz="1400" dirty="0" smtClean="0"/>
              <a:t> </a:t>
            </a:r>
            <a:r>
              <a:rPr lang="es-ES" sz="1400" dirty="0" err="1"/>
              <a:t>Development</a:t>
            </a:r>
            <a:r>
              <a:rPr lang="es-ES" sz="1400" dirty="0"/>
              <a:t> </a:t>
            </a:r>
            <a:r>
              <a:rPr lang="es-ES" sz="1400" dirty="0" err="1" smtClean="0"/>
              <a:t>Indicators</a:t>
            </a:r>
            <a:r>
              <a:rPr lang="es-ES" sz="1400" dirty="0" smtClean="0"/>
              <a:t>) </a:t>
            </a:r>
            <a:r>
              <a:rPr lang="es-ES" sz="1400" dirty="0"/>
              <a:t>y la </a:t>
            </a:r>
            <a:r>
              <a:rPr lang="es-ES" sz="1400" dirty="0" smtClean="0"/>
              <a:t>OMC. </a:t>
            </a:r>
            <a:endParaRPr lang="es-ES" sz="1400" dirty="0"/>
          </a:p>
        </p:txBody>
      </p:sp>
      <p:sp>
        <p:nvSpPr>
          <p:cNvPr id="129028" name="Text Box 5"/>
          <p:cNvSpPr txBox="1">
            <a:spLocks noChangeArrowheads="1"/>
          </p:cNvSpPr>
          <p:nvPr/>
        </p:nvSpPr>
        <p:spPr bwMode="auto">
          <a:xfrm>
            <a:off x="1835696" y="1412776"/>
            <a:ext cx="7056784" cy="923330"/>
          </a:xfrm>
          <a:prstGeom prst="rect">
            <a:avLst/>
          </a:prstGeom>
          <a:noFill/>
          <a:ln w="9525">
            <a:noFill/>
            <a:miter lim="800000"/>
            <a:headEnd/>
            <a:tailEnd/>
          </a:ln>
        </p:spPr>
        <p:txBody>
          <a:bodyPr wrap="square">
            <a:spAutoFit/>
          </a:bodyPr>
          <a:lstStyle/>
          <a:p>
            <a:pPr algn="ctr" eaLnBrk="0" hangingPunct="0">
              <a:spcBef>
                <a:spcPct val="0"/>
              </a:spcBef>
              <a:buClrTx/>
              <a:buSzTx/>
              <a:buFontTx/>
              <a:buNone/>
            </a:pPr>
            <a:r>
              <a:rPr lang="es-ES" b="1" dirty="0">
                <a:solidFill>
                  <a:schemeClr val="tx2"/>
                </a:solidFill>
                <a:latin typeface="+mj-lt"/>
              </a:rPr>
              <a:t>América Latina y el Caribe: Participación en el </a:t>
            </a:r>
            <a:r>
              <a:rPr lang="es-ES" b="1" dirty="0" smtClean="0">
                <a:solidFill>
                  <a:schemeClr val="tx2"/>
                </a:solidFill>
                <a:latin typeface="+mj-lt"/>
              </a:rPr>
              <a:t>PIB mundial y en las exportaciones mundiales de </a:t>
            </a:r>
            <a:r>
              <a:rPr lang="es-ES" b="1" dirty="0">
                <a:solidFill>
                  <a:schemeClr val="tx2"/>
                </a:solidFill>
                <a:latin typeface="+mj-lt"/>
              </a:rPr>
              <a:t>bienes y de </a:t>
            </a:r>
            <a:r>
              <a:rPr lang="es-ES" b="1" dirty="0" smtClean="0">
                <a:solidFill>
                  <a:schemeClr val="tx2"/>
                </a:solidFill>
                <a:latin typeface="+mj-lt"/>
              </a:rPr>
              <a:t>servicios</a:t>
            </a:r>
            <a:endParaRPr lang="es-ES" b="1" dirty="0">
              <a:solidFill>
                <a:schemeClr val="tx2"/>
              </a:solidFill>
              <a:latin typeface="+mj-lt"/>
            </a:endParaRPr>
          </a:p>
          <a:p>
            <a:pPr algn="ctr" eaLnBrk="0" hangingPunct="0">
              <a:spcBef>
                <a:spcPct val="0"/>
              </a:spcBef>
              <a:buClrTx/>
              <a:buSzTx/>
              <a:buFontTx/>
              <a:buNone/>
            </a:pPr>
            <a:r>
              <a:rPr lang="es-ES" b="1" i="1" dirty="0">
                <a:solidFill>
                  <a:schemeClr val="tx2"/>
                </a:solidFill>
                <a:latin typeface="+mj-lt"/>
              </a:rPr>
              <a:t>(porcentajes)</a:t>
            </a:r>
            <a:endParaRPr lang="en-US" b="1" i="1" dirty="0">
              <a:solidFill>
                <a:schemeClr val="tx2"/>
              </a:solidFill>
              <a:latin typeface="+mj-lt"/>
            </a:endParaRPr>
          </a:p>
        </p:txBody>
      </p:sp>
      <p:graphicFrame>
        <p:nvGraphicFramePr>
          <p:cNvPr id="10" name="Chart 9"/>
          <p:cNvGraphicFramePr>
            <a:graphicFrameLocks/>
          </p:cNvGraphicFramePr>
          <p:nvPr>
            <p:extLst>
              <p:ext uri="{D42A27DB-BD31-4B8C-83A1-F6EECF244321}">
                <p14:modId xmlns:p14="http://schemas.microsoft.com/office/powerpoint/2010/main" xmlns="" val="4218881086"/>
              </p:ext>
            </p:extLst>
          </p:nvPr>
        </p:nvGraphicFramePr>
        <p:xfrm>
          <a:off x="323528" y="2276872"/>
          <a:ext cx="8424936" cy="4186336"/>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1907705" y="260648"/>
            <a:ext cx="6984776" cy="892552"/>
          </a:xfrm>
          <a:prstGeom prst="rect">
            <a:avLst/>
          </a:prstGeom>
          <a:noFill/>
        </p:spPr>
        <p:txBody>
          <a:bodyPr wrap="square" rtlCol="0">
            <a:spAutoFit/>
          </a:bodyPr>
          <a:lstStyle/>
          <a:p>
            <a:r>
              <a:rPr lang="es-ES" sz="2600" b="1" cap="small" dirty="0" smtClean="0">
                <a:solidFill>
                  <a:schemeClr val="accent2"/>
                </a:solidFill>
                <a:latin typeface="+mj-lt"/>
              </a:rPr>
              <a:t>La participación de ALC en el comercio mundial ha caído a la mitad en los últimos 60 años</a:t>
            </a:r>
            <a:endParaRPr lang="es-ES" sz="2600" b="1" cap="small" dirty="0">
              <a:solidFill>
                <a:schemeClr val="accent2"/>
              </a:solidFill>
              <a:latin typeface="+mj-lt"/>
            </a:endParaRPr>
          </a:p>
        </p:txBody>
      </p:sp>
      <p:sp>
        <p:nvSpPr>
          <p:cNvPr id="7" name="Line 11"/>
          <p:cNvSpPr>
            <a:spLocks noChangeShapeType="1"/>
          </p:cNvSpPr>
          <p:nvPr/>
        </p:nvSpPr>
        <p:spPr bwMode="auto">
          <a:xfrm>
            <a:off x="1219200" y="1295400"/>
            <a:ext cx="7239000" cy="0"/>
          </a:xfrm>
          <a:prstGeom prst="line">
            <a:avLst/>
          </a:prstGeom>
          <a:noFill/>
          <a:ln w="57150">
            <a:solidFill>
              <a:srgbClr val="AFBD20"/>
            </a:solidFill>
            <a:round/>
            <a:headEnd/>
            <a:tailEnd/>
          </a:ln>
          <a:extLst>
            <a:ext uri="{909E8E84-426E-40DD-AFC4-6F175D3DCCD1}">
              <a14:hiddenFill xmlns:a14="http://schemas.microsoft.com/office/drawing/2010/main" xmlns="">
                <a:noFill/>
              </a14:hiddenFill>
            </a:ext>
          </a:extLst>
        </p:spPr>
        <p:txBody>
          <a:bodyPr/>
          <a:lstStyle/>
          <a:p>
            <a:endParaRPr lang="es-CL"/>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4"/>
          <p:cNvSpPr>
            <a:spLocks noGrp="1" noChangeArrowheads="1"/>
          </p:cNvSpPr>
          <p:nvPr>
            <p:ph type="title" idx="4294967295"/>
          </p:nvPr>
        </p:nvSpPr>
        <p:spPr bwMode="auto">
          <a:xfrm>
            <a:off x="1979712" y="260648"/>
            <a:ext cx="6912768" cy="1512168"/>
          </a:xfrm>
          <a:prstGeom prst="rect">
            <a:avLst/>
          </a:prstGeom>
          <a:noFill/>
          <a:ln>
            <a:miter lim="800000"/>
            <a:headEnd/>
            <a:tailEnd/>
          </a:ln>
        </p:spPr>
        <p:txBody>
          <a:bodyPr anchor="ctr">
            <a:normAutofit fontScale="90000"/>
          </a:bodyPr>
          <a:lstStyle/>
          <a:p>
            <a:r>
              <a:rPr lang="es-ES" sz="2400" b="1" kern="1200" dirty="0" smtClean="0">
                <a:solidFill>
                  <a:schemeClr val="accent2"/>
                </a:solidFill>
                <a:ea typeface="+mn-ea"/>
                <a:cs typeface="+mn-cs"/>
              </a:rPr>
              <a:t>El crecimiento de las exportaciones de bienes de ALC en la década pasada fue menor que el del mundo y el de otras regiones en desarrollo, tanto en valor como en volumen</a:t>
            </a:r>
          </a:p>
        </p:txBody>
      </p:sp>
      <p:sp>
        <p:nvSpPr>
          <p:cNvPr id="10244" name="Text Box 15"/>
          <p:cNvSpPr txBox="1">
            <a:spLocks noChangeArrowheads="1"/>
          </p:cNvSpPr>
          <p:nvPr/>
        </p:nvSpPr>
        <p:spPr bwMode="auto">
          <a:xfrm>
            <a:off x="1371600" y="1981200"/>
            <a:ext cx="7162800" cy="738664"/>
          </a:xfrm>
          <a:prstGeom prst="rect">
            <a:avLst/>
          </a:prstGeom>
          <a:noFill/>
          <a:ln w="9525">
            <a:noFill/>
            <a:miter lim="800000"/>
            <a:headEnd/>
            <a:tailEnd/>
          </a:ln>
        </p:spPr>
        <p:txBody>
          <a:bodyPr wrap="square">
            <a:spAutoFit/>
          </a:bodyPr>
          <a:lstStyle/>
          <a:p>
            <a:pPr algn="ctr">
              <a:buNone/>
            </a:pPr>
            <a:r>
              <a:rPr lang="es-ES" sz="1400" b="1" dirty="0">
                <a:latin typeface="+mj-lt"/>
              </a:rPr>
              <a:t>TASAS DE CRECIMIENTO MEDIO ANUAL DEL VALOR DE LAS EXPORTACIONES DE BIENES DE DIVERSAS REGIONES DEL MUNDO, 2000-2009</a:t>
            </a:r>
            <a:endParaRPr lang="es-ES" sz="1400" baseline="30000" dirty="0">
              <a:latin typeface="+mj-lt"/>
            </a:endParaRPr>
          </a:p>
          <a:p>
            <a:pPr algn="ctr">
              <a:buNone/>
            </a:pPr>
            <a:r>
              <a:rPr lang="es-ES" sz="1400" i="1" dirty="0">
                <a:latin typeface="+mj-lt"/>
              </a:rPr>
              <a:t>(En porcentajes)</a:t>
            </a:r>
          </a:p>
        </p:txBody>
      </p:sp>
      <p:sp>
        <p:nvSpPr>
          <p:cNvPr id="10245" name="Text Box 16"/>
          <p:cNvSpPr txBox="1">
            <a:spLocks noChangeArrowheads="1"/>
          </p:cNvSpPr>
          <p:nvPr/>
        </p:nvSpPr>
        <p:spPr bwMode="auto">
          <a:xfrm>
            <a:off x="611560" y="6172200"/>
            <a:ext cx="7922840" cy="446276"/>
          </a:xfrm>
          <a:prstGeom prst="rect">
            <a:avLst/>
          </a:prstGeom>
          <a:noFill/>
          <a:ln w="9525">
            <a:noFill/>
            <a:miter lim="800000"/>
            <a:headEnd/>
            <a:tailEnd/>
          </a:ln>
        </p:spPr>
        <p:txBody>
          <a:bodyPr wrap="square">
            <a:spAutoFit/>
          </a:bodyPr>
          <a:lstStyle/>
          <a:p>
            <a:pPr>
              <a:buNone/>
            </a:pPr>
            <a:r>
              <a:rPr lang="es-ES" sz="1400" b="1" dirty="0">
                <a:latin typeface="+mj-lt"/>
              </a:rPr>
              <a:t>Fuente</a:t>
            </a:r>
            <a:r>
              <a:rPr lang="es-ES" sz="1400" dirty="0">
                <a:latin typeface="+mj-lt"/>
              </a:rPr>
              <a:t>: </a:t>
            </a:r>
            <a:r>
              <a:rPr lang="es-ES" sz="1400" dirty="0" smtClean="0">
                <a:latin typeface="+mj-lt"/>
              </a:rPr>
              <a:t>CEPAL, sobre </a:t>
            </a:r>
            <a:r>
              <a:rPr lang="es-ES" sz="1400" dirty="0">
                <a:latin typeface="+mj-lt"/>
              </a:rPr>
              <a:t>la base de información del Fondo Monetario Internacional y el Banco </a:t>
            </a:r>
            <a:r>
              <a:rPr lang="es-ES" sz="1400" dirty="0" smtClean="0">
                <a:latin typeface="+mj-lt"/>
              </a:rPr>
              <a:t>Mundial.</a:t>
            </a:r>
            <a:endParaRPr lang="es-ES" sz="1400" dirty="0">
              <a:latin typeface="+mj-lt"/>
            </a:endParaRPr>
          </a:p>
          <a:p>
            <a:endParaRPr lang="es-ES" sz="900" dirty="0"/>
          </a:p>
        </p:txBody>
      </p:sp>
      <p:sp>
        <p:nvSpPr>
          <p:cNvPr id="10246" name="TextBox 10"/>
          <p:cNvSpPr txBox="1">
            <a:spLocks noChangeArrowheads="1"/>
          </p:cNvSpPr>
          <p:nvPr/>
        </p:nvSpPr>
        <p:spPr bwMode="auto">
          <a:xfrm>
            <a:off x="3048000" y="2633663"/>
            <a:ext cx="685829" cy="338554"/>
          </a:xfrm>
          <a:prstGeom prst="rect">
            <a:avLst/>
          </a:prstGeom>
          <a:noFill/>
          <a:ln w="9525">
            <a:noFill/>
            <a:miter lim="800000"/>
            <a:headEnd/>
            <a:tailEnd/>
          </a:ln>
        </p:spPr>
        <p:txBody>
          <a:bodyPr wrap="none">
            <a:spAutoFit/>
          </a:bodyPr>
          <a:lstStyle/>
          <a:p>
            <a:pPr>
              <a:buNone/>
            </a:pPr>
            <a:r>
              <a:rPr lang="en-US" sz="1600" b="1" dirty="0">
                <a:latin typeface="+mj-lt"/>
              </a:rPr>
              <a:t>Valor</a:t>
            </a:r>
          </a:p>
        </p:txBody>
      </p:sp>
      <p:sp>
        <p:nvSpPr>
          <p:cNvPr id="10247" name="TextBox 11"/>
          <p:cNvSpPr txBox="1">
            <a:spLocks noChangeArrowheads="1"/>
          </p:cNvSpPr>
          <p:nvPr/>
        </p:nvSpPr>
        <p:spPr bwMode="auto">
          <a:xfrm>
            <a:off x="7162800" y="2633663"/>
            <a:ext cx="1015534" cy="338554"/>
          </a:xfrm>
          <a:prstGeom prst="rect">
            <a:avLst/>
          </a:prstGeom>
          <a:noFill/>
          <a:ln w="9525">
            <a:noFill/>
            <a:miter lim="800000"/>
            <a:headEnd/>
            <a:tailEnd/>
          </a:ln>
        </p:spPr>
        <p:txBody>
          <a:bodyPr wrap="none">
            <a:spAutoFit/>
          </a:bodyPr>
          <a:lstStyle/>
          <a:p>
            <a:pPr>
              <a:buNone/>
            </a:pPr>
            <a:r>
              <a:rPr lang="es-ES" sz="1600" b="1" dirty="0">
                <a:latin typeface="+mj-lt"/>
              </a:rPr>
              <a:t>Volumen</a:t>
            </a:r>
          </a:p>
        </p:txBody>
      </p:sp>
      <p:pic>
        <p:nvPicPr>
          <p:cNvPr id="10248" name="Picture 2"/>
          <p:cNvPicPr>
            <a:picLocks noChangeAspect="1" noChangeArrowheads="1"/>
          </p:cNvPicPr>
          <p:nvPr/>
        </p:nvPicPr>
        <p:blipFill>
          <a:blip r:embed="rId3" cstate="print"/>
          <a:srcRect/>
          <a:stretch>
            <a:fillRect/>
          </a:stretch>
        </p:blipFill>
        <p:spPr bwMode="auto">
          <a:xfrm>
            <a:off x="609600" y="3048000"/>
            <a:ext cx="8458200" cy="2819400"/>
          </a:xfrm>
          <a:prstGeom prst="rect">
            <a:avLst/>
          </a:prstGeom>
          <a:noFill/>
          <a:ln w="9525">
            <a:noFill/>
            <a:miter lim="800000"/>
            <a:headEnd/>
            <a:tailEnd/>
          </a:ln>
        </p:spPr>
      </p:pic>
      <p:sp>
        <p:nvSpPr>
          <p:cNvPr id="8" name="Line 11"/>
          <p:cNvSpPr>
            <a:spLocks noChangeShapeType="1"/>
          </p:cNvSpPr>
          <p:nvPr/>
        </p:nvSpPr>
        <p:spPr bwMode="auto">
          <a:xfrm>
            <a:off x="1219200" y="1844824"/>
            <a:ext cx="7239000" cy="0"/>
          </a:xfrm>
          <a:prstGeom prst="line">
            <a:avLst/>
          </a:prstGeom>
          <a:noFill/>
          <a:ln w="57150">
            <a:solidFill>
              <a:srgbClr val="AFBD20"/>
            </a:solidFill>
            <a:round/>
            <a:headEnd/>
            <a:tailEnd/>
          </a:ln>
          <a:extLst>
            <a:ext uri="{909E8E84-426E-40DD-AFC4-6F175D3DCCD1}">
              <a14:hiddenFill xmlns:a14="http://schemas.microsoft.com/office/drawing/2010/main" xmlns="">
                <a:noFill/>
              </a14:hiddenFill>
            </a:ext>
          </a:extLst>
        </p:spPr>
        <p:txBody>
          <a:bodyPr/>
          <a:lstStyle/>
          <a:p>
            <a:endParaRPr lang="es-CL"/>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
          <p:cNvSpPr>
            <a:spLocks noGrp="1" noChangeArrowheads="1"/>
          </p:cNvSpPr>
          <p:nvPr>
            <p:ph type="title" idx="4294967295"/>
          </p:nvPr>
        </p:nvSpPr>
        <p:spPr bwMode="auto">
          <a:xfrm>
            <a:off x="1907704" y="228600"/>
            <a:ext cx="7056784" cy="968152"/>
          </a:xfrm>
          <a:prstGeom prst="rect">
            <a:avLst/>
          </a:prstGeom>
          <a:noFill/>
          <a:ln>
            <a:miter lim="800000"/>
            <a:headEnd/>
            <a:tailEnd/>
          </a:ln>
        </p:spPr>
        <p:txBody>
          <a:bodyPr anchor="ctr">
            <a:noAutofit/>
          </a:bodyPr>
          <a:lstStyle/>
          <a:p>
            <a:pPr algn="ctr"/>
            <a:r>
              <a:rPr lang="es-ES" sz="2400" b="1" kern="1200" dirty="0" smtClean="0">
                <a:solidFill>
                  <a:schemeClr val="accent2"/>
                </a:solidFill>
                <a:ea typeface="+mn-ea"/>
                <a:cs typeface="+mn-cs"/>
              </a:rPr>
              <a:t>En la década pasada, las exportaciones latinoamericanas de materias primas crecieron  más que las de manufacturas</a:t>
            </a:r>
          </a:p>
        </p:txBody>
      </p:sp>
      <p:sp>
        <p:nvSpPr>
          <p:cNvPr id="13316" name="Text Box 15"/>
          <p:cNvSpPr txBox="1">
            <a:spLocks noChangeArrowheads="1"/>
          </p:cNvSpPr>
          <p:nvPr/>
        </p:nvSpPr>
        <p:spPr bwMode="auto">
          <a:xfrm>
            <a:off x="1475656" y="1524000"/>
            <a:ext cx="7211144" cy="830997"/>
          </a:xfrm>
          <a:prstGeom prst="rect">
            <a:avLst/>
          </a:prstGeom>
          <a:noFill/>
          <a:ln w="9525">
            <a:noFill/>
            <a:miter lim="800000"/>
            <a:headEnd/>
            <a:tailEnd/>
          </a:ln>
        </p:spPr>
        <p:txBody>
          <a:bodyPr wrap="square">
            <a:spAutoFit/>
          </a:bodyPr>
          <a:lstStyle/>
          <a:p>
            <a:pPr algn="ctr">
              <a:buNone/>
            </a:pPr>
            <a:r>
              <a:rPr lang="es-ES" sz="1600" b="1" dirty="0">
                <a:latin typeface="+mj-lt"/>
              </a:rPr>
              <a:t>AMÉRICA LATINA Y EL CARIBE: TASAS DE CRECIMIENTO MEDIO POR DÉCADAS DE LAS EXPORTACIONES DE BIENES</a:t>
            </a:r>
          </a:p>
          <a:p>
            <a:pPr algn="ctr">
              <a:buNone/>
            </a:pPr>
            <a:r>
              <a:rPr lang="es-ES" sz="1600" dirty="0">
                <a:latin typeface="+mj-lt"/>
              </a:rPr>
              <a:t>(</a:t>
            </a:r>
            <a:r>
              <a:rPr lang="es-ES" sz="1600" i="1" dirty="0">
                <a:latin typeface="+mj-lt"/>
              </a:rPr>
              <a:t>En porcentajes</a:t>
            </a:r>
            <a:r>
              <a:rPr lang="es-ES" sz="1600" dirty="0">
                <a:latin typeface="+mj-lt"/>
              </a:rPr>
              <a:t>)</a:t>
            </a:r>
          </a:p>
        </p:txBody>
      </p:sp>
      <p:graphicFrame>
        <p:nvGraphicFramePr>
          <p:cNvPr id="17" name="Table 16"/>
          <p:cNvGraphicFramePr>
            <a:graphicFrameLocks noGrp="1"/>
          </p:cNvGraphicFramePr>
          <p:nvPr/>
        </p:nvGraphicFramePr>
        <p:xfrm>
          <a:off x="1066800" y="2286000"/>
          <a:ext cx="7772401" cy="4038608"/>
        </p:xfrm>
        <a:graphic>
          <a:graphicData uri="http://schemas.openxmlformats.org/drawingml/2006/table">
            <a:tbl>
              <a:tblPr/>
              <a:tblGrid>
                <a:gridCol w="2815378"/>
                <a:gridCol w="1298537"/>
                <a:gridCol w="1174328"/>
                <a:gridCol w="1189384"/>
                <a:gridCol w="1294774"/>
              </a:tblGrid>
              <a:tr h="425116">
                <a:tc>
                  <a:txBody>
                    <a:bodyPr/>
                    <a:lstStyle/>
                    <a:p>
                      <a:pPr algn="l" fontAlgn="b"/>
                      <a:r>
                        <a:rPr lang="en-US" sz="1800" b="1" i="0" u="none" strike="noStrike" dirty="0" err="1">
                          <a:solidFill>
                            <a:srgbClr val="FFFFFF"/>
                          </a:solidFill>
                          <a:latin typeface="Calibri"/>
                        </a:rPr>
                        <a:t>Región</a:t>
                      </a:r>
                      <a:r>
                        <a:rPr lang="en-US" sz="1800" b="1" i="0" u="none" strike="noStrike" dirty="0">
                          <a:solidFill>
                            <a:srgbClr val="FFFFFF"/>
                          </a:solidFill>
                          <a:latin typeface="Calibri"/>
                        </a:rPr>
                        <a:t> / </a:t>
                      </a:r>
                      <a:r>
                        <a:rPr lang="en-US" sz="1800" b="1" i="0" u="none" strike="noStrike" dirty="0" err="1">
                          <a:solidFill>
                            <a:srgbClr val="FFFFFF"/>
                          </a:solidFill>
                          <a:latin typeface="Calibri"/>
                        </a:rPr>
                        <a:t>subregiones</a:t>
                      </a:r>
                      <a:r>
                        <a:rPr lang="en-US" sz="1800" b="1" i="0" u="none" strike="noStrike" dirty="0">
                          <a:solidFill>
                            <a:srgbClr val="FFFFFF"/>
                          </a:solidFill>
                          <a:latin typeface="Calibri"/>
                        </a:rPr>
                        <a:t> / </a:t>
                      </a:r>
                      <a:r>
                        <a:rPr lang="en-US" sz="1800" b="1" i="0" u="none" strike="noStrike" dirty="0" err="1">
                          <a:solidFill>
                            <a:srgbClr val="FFFFFF"/>
                          </a:solidFill>
                          <a:latin typeface="Calibri"/>
                        </a:rPr>
                        <a:t>países</a:t>
                      </a:r>
                      <a:endParaRPr lang="en-US" sz="1800" b="1" i="0" u="none" strike="noStrike" dirty="0">
                        <a:solidFill>
                          <a:srgbClr val="FFFFFF"/>
                        </a:solidFill>
                        <a:latin typeface="Calibri"/>
                      </a:endParaRPr>
                    </a:p>
                  </a:txBody>
                  <a:tcPr marL="8860" marR="8860" marT="886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000000"/>
                    </a:solidFill>
                  </a:tcPr>
                </a:tc>
                <a:tc gridSpan="2">
                  <a:txBody>
                    <a:bodyPr/>
                    <a:lstStyle/>
                    <a:p>
                      <a:pPr algn="ctr" fontAlgn="b"/>
                      <a:r>
                        <a:rPr lang="en-US" sz="1800" b="1" i="0" u="none" strike="noStrike" dirty="0" err="1">
                          <a:solidFill>
                            <a:srgbClr val="FFFFFF"/>
                          </a:solidFill>
                          <a:latin typeface="Calibri"/>
                        </a:rPr>
                        <a:t>Materias</a:t>
                      </a:r>
                      <a:r>
                        <a:rPr lang="en-US" sz="1800" b="1" i="0" u="none" strike="noStrike" dirty="0">
                          <a:solidFill>
                            <a:srgbClr val="FFFFFF"/>
                          </a:solidFill>
                          <a:latin typeface="Calibri"/>
                        </a:rPr>
                        <a:t> </a:t>
                      </a:r>
                      <a:r>
                        <a:rPr lang="en-US" sz="1800" b="1" i="0" u="none" strike="noStrike" dirty="0" err="1">
                          <a:solidFill>
                            <a:srgbClr val="FFFFFF"/>
                          </a:solidFill>
                          <a:latin typeface="Calibri"/>
                        </a:rPr>
                        <a:t>p</a:t>
                      </a:r>
                      <a:r>
                        <a:rPr lang="en-US" sz="1800" b="1" i="0" u="none" strike="noStrike" dirty="0" err="1" smtClean="0">
                          <a:solidFill>
                            <a:srgbClr val="FFFFFF"/>
                          </a:solidFill>
                          <a:latin typeface="Calibri"/>
                        </a:rPr>
                        <a:t>rimas</a:t>
                      </a:r>
                      <a:endParaRPr lang="en-US" sz="1800" b="1" i="0" u="none" strike="noStrike" dirty="0">
                        <a:solidFill>
                          <a:srgbClr val="FFFFFF"/>
                        </a:solidFill>
                        <a:latin typeface="Calibri"/>
                      </a:endParaRPr>
                    </a:p>
                  </a:txBody>
                  <a:tcPr marL="8860" marR="8860" marT="886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hMerge="1">
                  <a:txBody>
                    <a:bodyPr/>
                    <a:lstStyle/>
                    <a:p>
                      <a:endParaRPr lang="en-US"/>
                    </a:p>
                  </a:txBody>
                  <a:tcPr/>
                </a:tc>
                <a:tc gridSpan="2">
                  <a:txBody>
                    <a:bodyPr/>
                    <a:lstStyle/>
                    <a:p>
                      <a:pPr algn="ctr" fontAlgn="b"/>
                      <a:r>
                        <a:rPr lang="en-US" sz="1800" b="1" i="0" u="none" strike="noStrike">
                          <a:solidFill>
                            <a:srgbClr val="FFFFFF"/>
                          </a:solidFill>
                          <a:latin typeface="Calibri"/>
                        </a:rPr>
                        <a:t>Manufacturas</a:t>
                      </a:r>
                    </a:p>
                  </a:txBody>
                  <a:tcPr marL="8860" marR="8860" marT="886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hMerge="1">
                  <a:txBody>
                    <a:bodyPr/>
                    <a:lstStyle/>
                    <a:p>
                      <a:endParaRPr lang="en-US"/>
                    </a:p>
                  </a:txBody>
                  <a:tcPr/>
                </a:tc>
              </a:tr>
              <a:tr h="334020">
                <a:tc>
                  <a:txBody>
                    <a:bodyPr/>
                    <a:lstStyle/>
                    <a:p>
                      <a:pPr algn="l" fontAlgn="b"/>
                      <a:r>
                        <a:rPr lang="en-US" sz="1800" b="1" i="0" u="none" strike="noStrike" dirty="0">
                          <a:solidFill>
                            <a:srgbClr val="FFFFFF"/>
                          </a:solidFill>
                          <a:latin typeface="Calibri"/>
                        </a:rPr>
                        <a:t> </a:t>
                      </a:r>
                    </a:p>
                  </a:txBody>
                  <a:tcPr marL="8860" marR="8860" marT="8860" marB="0" anchor="b">
                    <a:lnL w="1270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1800" b="1" i="0" u="none" strike="noStrike">
                          <a:solidFill>
                            <a:srgbClr val="FFFFFF"/>
                          </a:solidFill>
                          <a:latin typeface="Calibri"/>
                        </a:rPr>
                        <a:t>1990-1999</a:t>
                      </a:r>
                    </a:p>
                  </a:txBody>
                  <a:tcPr marL="8860" marR="8860" marT="886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1800" b="1" i="0" u="none" strike="noStrike">
                          <a:solidFill>
                            <a:srgbClr val="FFFFFF"/>
                          </a:solidFill>
                          <a:latin typeface="Calibri"/>
                        </a:rPr>
                        <a:t>2000-2009</a:t>
                      </a:r>
                    </a:p>
                  </a:txBody>
                  <a:tcPr marL="8860" marR="8860" marT="886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1800" b="1" i="0" u="none" strike="noStrike">
                          <a:solidFill>
                            <a:srgbClr val="FFFFFF"/>
                          </a:solidFill>
                          <a:latin typeface="Calibri"/>
                        </a:rPr>
                        <a:t>1990-1999</a:t>
                      </a:r>
                    </a:p>
                  </a:txBody>
                  <a:tcPr marL="8860" marR="8860" marT="886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1800" b="1" i="0" u="none" strike="noStrike">
                          <a:solidFill>
                            <a:srgbClr val="FFFFFF"/>
                          </a:solidFill>
                          <a:latin typeface="Calibri"/>
                        </a:rPr>
                        <a:t>2000-2009</a:t>
                      </a:r>
                    </a:p>
                  </a:txBody>
                  <a:tcPr marL="8860" marR="8860" marT="886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r>
              <a:tr h="334020">
                <a:tc>
                  <a:txBody>
                    <a:bodyPr/>
                    <a:lstStyle/>
                    <a:p>
                      <a:pPr algn="l" fontAlgn="b"/>
                      <a:r>
                        <a:rPr lang="es-ES" sz="1800" b="1" i="0" u="none" strike="noStrike" dirty="0">
                          <a:solidFill>
                            <a:srgbClr val="FFFFFF"/>
                          </a:solidFill>
                          <a:latin typeface="Calibri"/>
                        </a:rPr>
                        <a:t>América Latina y el Caribe</a:t>
                      </a:r>
                    </a:p>
                  </a:txBody>
                  <a:tcPr marL="8860" marR="8860" marT="88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5923C"/>
                    </a:solidFill>
                  </a:tcPr>
                </a:tc>
                <a:tc>
                  <a:txBody>
                    <a:bodyPr/>
                    <a:lstStyle/>
                    <a:p>
                      <a:pPr algn="r" fontAlgn="b"/>
                      <a:r>
                        <a:rPr lang="en-US" sz="1800" b="1" i="0" u="none" strike="noStrike" dirty="0" smtClean="0">
                          <a:solidFill>
                            <a:srgbClr val="FFFFFF"/>
                          </a:solidFill>
                          <a:latin typeface="Arial"/>
                        </a:rPr>
                        <a:t>2,6</a:t>
                      </a:r>
                      <a:endParaRPr lang="en-US" sz="1800" b="1" i="0" u="none" strike="noStrike" dirty="0">
                        <a:solidFill>
                          <a:srgbClr val="FFFFFF"/>
                        </a:solidFill>
                        <a:latin typeface="Arial"/>
                      </a:endParaRPr>
                    </a:p>
                  </a:txBody>
                  <a:tcPr marL="8860" marR="8860" marT="88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5923C"/>
                    </a:solidFill>
                  </a:tcPr>
                </a:tc>
                <a:tc>
                  <a:txBody>
                    <a:bodyPr/>
                    <a:lstStyle/>
                    <a:p>
                      <a:pPr algn="r" fontAlgn="b"/>
                      <a:r>
                        <a:rPr lang="en-US" sz="1800" b="1" i="0" u="none" strike="noStrike" dirty="0" smtClean="0">
                          <a:solidFill>
                            <a:srgbClr val="FFFFFF"/>
                          </a:solidFill>
                          <a:latin typeface="Arial"/>
                        </a:rPr>
                        <a:t>11,4</a:t>
                      </a:r>
                      <a:endParaRPr lang="en-US" sz="1800" b="1" i="0" u="none" strike="noStrike" dirty="0">
                        <a:solidFill>
                          <a:srgbClr val="FFFFFF"/>
                        </a:solidFill>
                        <a:latin typeface="Arial"/>
                      </a:endParaRPr>
                    </a:p>
                  </a:txBody>
                  <a:tcPr marL="8860" marR="8860" marT="88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5923C"/>
                    </a:solidFill>
                  </a:tcPr>
                </a:tc>
                <a:tc>
                  <a:txBody>
                    <a:bodyPr/>
                    <a:lstStyle/>
                    <a:p>
                      <a:pPr algn="r" fontAlgn="b"/>
                      <a:r>
                        <a:rPr lang="en-US" sz="1800" b="1" i="0" u="none" strike="noStrike" dirty="0" smtClean="0">
                          <a:solidFill>
                            <a:srgbClr val="FFFFFF"/>
                          </a:solidFill>
                          <a:latin typeface="Calibri"/>
                        </a:rPr>
                        <a:t>14,7</a:t>
                      </a:r>
                      <a:endParaRPr lang="en-US" sz="1800" b="1" i="0" u="none" strike="noStrike" dirty="0">
                        <a:solidFill>
                          <a:srgbClr val="FFFFFF"/>
                        </a:solidFill>
                        <a:latin typeface="Calibri"/>
                      </a:endParaRPr>
                    </a:p>
                  </a:txBody>
                  <a:tcPr marL="8860" marR="8860" marT="88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5923C"/>
                    </a:solidFill>
                  </a:tcPr>
                </a:tc>
                <a:tc>
                  <a:txBody>
                    <a:bodyPr/>
                    <a:lstStyle/>
                    <a:p>
                      <a:pPr algn="r" fontAlgn="b"/>
                      <a:r>
                        <a:rPr lang="en-US" sz="1800" b="1" i="0" u="none" strike="noStrike" dirty="0" smtClean="0">
                          <a:solidFill>
                            <a:srgbClr val="FFFFFF"/>
                          </a:solidFill>
                          <a:latin typeface="Arial"/>
                        </a:rPr>
                        <a:t>5,3</a:t>
                      </a:r>
                      <a:endParaRPr lang="en-US" sz="1800" b="1" i="0" u="none" strike="noStrike" dirty="0">
                        <a:solidFill>
                          <a:srgbClr val="FFFFFF"/>
                        </a:solidFill>
                        <a:latin typeface="Arial"/>
                      </a:endParaRPr>
                    </a:p>
                  </a:txBody>
                  <a:tcPr marL="8860" marR="8860" marT="88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5923C"/>
                    </a:solidFill>
                  </a:tcPr>
                </a:tc>
              </a:tr>
              <a:tr h="334020">
                <a:tc>
                  <a:txBody>
                    <a:bodyPr/>
                    <a:lstStyle/>
                    <a:p>
                      <a:pPr algn="l" fontAlgn="b"/>
                      <a:r>
                        <a:rPr lang="en-US" sz="1800" b="1" i="0" u="none" strike="noStrike" dirty="0" err="1" smtClean="0">
                          <a:solidFill>
                            <a:srgbClr val="FFFFFF"/>
                          </a:solidFill>
                          <a:latin typeface="Calibri"/>
                        </a:rPr>
                        <a:t>América</a:t>
                      </a:r>
                      <a:r>
                        <a:rPr lang="en-US" sz="1800" b="1" i="0" u="none" strike="noStrike" dirty="0" smtClean="0">
                          <a:solidFill>
                            <a:srgbClr val="FFFFFF"/>
                          </a:solidFill>
                          <a:latin typeface="Calibri"/>
                        </a:rPr>
                        <a:t> </a:t>
                      </a:r>
                      <a:r>
                        <a:rPr lang="en-US" sz="1800" b="1" i="0" u="none" strike="noStrike" dirty="0">
                          <a:solidFill>
                            <a:srgbClr val="FFFFFF"/>
                          </a:solidFill>
                          <a:latin typeface="Calibri"/>
                        </a:rPr>
                        <a:t>del Sur</a:t>
                      </a:r>
                    </a:p>
                  </a:txBody>
                  <a:tcPr marL="8860" marR="8860" marT="88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76091"/>
                    </a:solidFill>
                  </a:tcPr>
                </a:tc>
                <a:tc>
                  <a:txBody>
                    <a:bodyPr/>
                    <a:lstStyle/>
                    <a:p>
                      <a:pPr algn="r" fontAlgn="b"/>
                      <a:r>
                        <a:rPr lang="en-US" sz="1800" b="1" i="0" u="none" strike="noStrike" dirty="0" smtClean="0">
                          <a:solidFill>
                            <a:srgbClr val="FFFFFF"/>
                          </a:solidFill>
                          <a:latin typeface="Arial"/>
                        </a:rPr>
                        <a:t>2,7</a:t>
                      </a:r>
                      <a:endParaRPr lang="en-US" sz="1800" b="1" i="0" u="none" strike="noStrike" dirty="0">
                        <a:solidFill>
                          <a:srgbClr val="FFFFFF"/>
                        </a:solidFill>
                        <a:latin typeface="Arial"/>
                      </a:endParaRPr>
                    </a:p>
                  </a:txBody>
                  <a:tcPr marL="8860" marR="8860" marT="88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76091"/>
                    </a:solidFill>
                  </a:tcPr>
                </a:tc>
                <a:tc>
                  <a:txBody>
                    <a:bodyPr/>
                    <a:lstStyle/>
                    <a:p>
                      <a:pPr algn="r" fontAlgn="b"/>
                      <a:r>
                        <a:rPr lang="en-US" sz="1800" b="1" i="0" u="none" strike="noStrike" dirty="0" smtClean="0">
                          <a:solidFill>
                            <a:srgbClr val="FFFFFF"/>
                          </a:solidFill>
                          <a:latin typeface="Arial"/>
                        </a:rPr>
                        <a:t>13,0</a:t>
                      </a:r>
                      <a:endParaRPr lang="en-US" sz="1800" b="1" i="0" u="none" strike="noStrike" dirty="0">
                        <a:solidFill>
                          <a:srgbClr val="FFFFFF"/>
                        </a:solidFill>
                        <a:latin typeface="Arial"/>
                      </a:endParaRPr>
                    </a:p>
                  </a:txBody>
                  <a:tcPr marL="8860" marR="8860" marT="88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76091"/>
                    </a:solidFill>
                  </a:tcPr>
                </a:tc>
                <a:tc>
                  <a:txBody>
                    <a:bodyPr/>
                    <a:lstStyle/>
                    <a:p>
                      <a:pPr algn="r" fontAlgn="b"/>
                      <a:r>
                        <a:rPr lang="en-US" sz="1800" b="1" i="0" u="none" strike="noStrike" dirty="0" smtClean="0">
                          <a:solidFill>
                            <a:srgbClr val="FFFFFF"/>
                          </a:solidFill>
                          <a:latin typeface="Calibri"/>
                        </a:rPr>
                        <a:t>6,4</a:t>
                      </a:r>
                      <a:endParaRPr lang="en-US" sz="1800" b="1" i="0" u="none" strike="noStrike" dirty="0">
                        <a:solidFill>
                          <a:srgbClr val="FFFFFF"/>
                        </a:solidFill>
                        <a:latin typeface="Calibri"/>
                      </a:endParaRPr>
                    </a:p>
                  </a:txBody>
                  <a:tcPr marL="8860" marR="8860" marT="88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76091"/>
                    </a:solidFill>
                  </a:tcPr>
                </a:tc>
                <a:tc>
                  <a:txBody>
                    <a:bodyPr/>
                    <a:lstStyle/>
                    <a:p>
                      <a:pPr algn="r" fontAlgn="b"/>
                      <a:r>
                        <a:rPr lang="en-US" sz="1800" b="1" i="0" u="none" strike="noStrike" dirty="0" smtClean="0">
                          <a:solidFill>
                            <a:srgbClr val="FFFFFF"/>
                          </a:solidFill>
                          <a:latin typeface="Arial"/>
                        </a:rPr>
                        <a:t>8,3</a:t>
                      </a:r>
                      <a:endParaRPr lang="en-US" sz="1800" b="1" i="0" u="none" strike="noStrike" dirty="0">
                        <a:solidFill>
                          <a:srgbClr val="FFFFFF"/>
                        </a:solidFill>
                        <a:latin typeface="Arial"/>
                      </a:endParaRPr>
                    </a:p>
                  </a:txBody>
                  <a:tcPr marL="8860" marR="8860" marT="88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76091"/>
                    </a:solidFill>
                  </a:tcPr>
                </a:tc>
              </a:tr>
              <a:tr h="318838">
                <a:tc>
                  <a:txBody>
                    <a:bodyPr/>
                    <a:lstStyle/>
                    <a:p>
                      <a:pPr algn="l" fontAlgn="b"/>
                      <a:r>
                        <a:rPr lang="en-US" sz="1800" b="1" i="0" u="none" strike="noStrike" dirty="0" err="1">
                          <a:solidFill>
                            <a:srgbClr val="000000"/>
                          </a:solidFill>
                          <a:latin typeface="Calibri"/>
                        </a:rPr>
                        <a:t>Países</a:t>
                      </a:r>
                      <a:r>
                        <a:rPr lang="en-US" sz="1800" b="1" i="0" u="none" strike="noStrike" dirty="0">
                          <a:solidFill>
                            <a:srgbClr val="000000"/>
                          </a:solidFill>
                          <a:latin typeface="Calibri"/>
                        </a:rPr>
                        <a:t> </a:t>
                      </a:r>
                      <a:r>
                        <a:rPr lang="en-US" sz="1800" b="1" i="0" u="none" strike="noStrike" dirty="0" err="1">
                          <a:solidFill>
                            <a:srgbClr val="000000"/>
                          </a:solidFill>
                          <a:latin typeface="Calibri"/>
                        </a:rPr>
                        <a:t>a</a:t>
                      </a:r>
                      <a:r>
                        <a:rPr lang="en-US" sz="1800" b="1" i="0" u="none" strike="noStrike" dirty="0" err="1" smtClean="0">
                          <a:solidFill>
                            <a:srgbClr val="000000"/>
                          </a:solidFill>
                          <a:latin typeface="Calibri"/>
                        </a:rPr>
                        <a:t>ndinos</a:t>
                      </a:r>
                      <a:endParaRPr lang="en-US" sz="1800" b="1" i="0" u="none" strike="noStrike" dirty="0">
                        <a:solidFill>
                          <a:srgbClr val="000000"/>
                        </a:solidFill>
                        <a:latin typeface="Calibri"/>
                      </a:endParaRPr>
                    </a:p>
                  </a:txBody>
                  <a:tcPr marL="8860" marR="8860" marT="88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r" fontAlgn="b"/>
                      <a:r>
                        <a:rPr lang="en-US" sz="1800" b="1" i="0" u="none" strike="noStrike" dirty="0" smtClean="0">
                          <a:solidFill>
                            <a:srgbClr val="000000"/>
                          </a:solidFill>
                          <a:latin typeface="Arial"/>
                        </a:rPr>
                        <a:t>4,5</a:t>
                      </a:r>
                      <a:endParaRPr lang="en-US" sz="1800" b="1" i="0" u="none" strike="noStrike" dirty="0">
                        <a:solidFill>
                          <a:srgbClr val="000000"/>
                        </a:solidFill>
                        <a:latin typeface="Arial"/>
                      </a:endParaRPr>
                    </a:p>
                  </a:txBody>
                  <a:tcPr marL="8860" marR="8860" marT="88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r" fontAlgn="b"/>
                      <a:r>
                        <a:rPr lang="en-US" sz="1800" b="1" i="0" u="none" strike="noStrike" dirty="0" smtClean="0">
                          <a:solidFill>
                            <a:srgbClr val="000000"/>
                          </a:solidFill>
                          <a:latin typeface="Arial"/>
                        </a:rPr>
                        <a:t>13,5</a:t>
                      </a:r>
                      <a:endParaRPr lang="en-US" sz="1800" b="1" i="0" u="none" strike="noStrike" dirty="0">
                        <a:solidFill>
                          <a:srgbClr val="000000"/>
                        </a:solidFill>
                        <a:latin typeface="Arial"/>
                      </a:endParaRPr>
                    </a:p>
                  </a:txBody>
                  <a:tcPr marL="8860" marR="8860" marT="88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r" fontAlgn="b"/>
                      <a:r>
                        <a:rPr lang="en-US" sz="1800" b="1" i="0" u="none" strike="noStrike" dirty="0" smtClean="0">
                          <a:solidFill>
                            <a:srgbClr val="000000"/>
                          </a:solidFill>
                          <a:latin typeface="Calibri"/>
                        </a:rPr>
                        <a:t>7,1</a:t>
                      </a:r>
                      <a:endParaRPr lang="en-US" sz="1800" b="1" i="0" u="none" strike="noStrike" dirty="0">
                        <a:solidFill>
                          <a:srgbClr val="000000"/>
                        </a:solidFill>
                        <a:latin typeface="Calibri"/>
                      </a:endParaRPr>
                    </a:p>
                  </a:txBody>
                  <a:tcPr marL="8860" marR="8860" marT="88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r" fontAlgn="b"/>
                      <a:r>
                        <a:rPr lang="en-US" sz="1800" b="1" i="0" u="none" strike="noStrike" dirty="0" smtClean="0">
                          <a:solidFill>
                            <a:srgbClr val="000000"/>
                          </a:solidFill>
                          <a:latin typeface="Arial"/>
                        </a:rPr>
                        <a:t>11,4</a:t>
                      </a:r>
                      <a:endParaRPr lang="en-US" sz="1800" b="1" i="0" u="none" strike="noStrike" dirty="0">
                        <a:solidFill>
                          <a:srgbClr val="000000"/>
                        </a:solidFill>
                        <a:latin typeface="Arial"/>
                      </a:endParaRPr>
                    </a:p>
                  </a:txBody>
                  <a:tcPr marL="8860" marR="8860" marT="88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r>
              <a:tr h="334020">
                <a:tc>
                  <a:txBody>
                    <a:bodyPr/>
                    <a:lstStyle/>
                    <a:p>
                      <a:pPr algn="l" fontAlgn="b"/>
                      <a:r>
                        <a:rPr lang="en-US" sz="1800" b="0" i="1" u="none" strike="noStrike" dirty="0">
                          <a:solidFill>
                            <a:srgbClr val="000000"/>
                          </a:solidFill>
                          <a:latin typeface="Calibri"/>
                        </a:rPr>
                        <a:t> Venezuela (Rep. Bol</a:t>
                      </a:r>
                      <a:r>
                        <a:rPr lang="en-US" sz="1800" b="0" i="1" u="none" strike="noStrike" dirty="0" smtClean="0">
                          <a:solidFill>
                            <a:srgbClr val="000000"/>
                          </a:solidFill>
                          <a:latin typeface="Calibri"/>
                        </a:rPr>
                        <a:t>. de)</a:t>
                      </a:r>
                      <a:endParaRPr lang="en-US" sz="1800" b="0" i="1" u="none" strike="noStrike" dirty="0">
                        <a:solidFill>
                          <a:srgbClr val="000000"/>
                        </a:solidFill>
                        <a:latin typeface="Calibri"/>
                      </a:endParaRPr>
                    </a:p>
                  </a:txBody>
                  <a:tcPr marL="8860" marR="8860" marT="8860" marB="0" anchor="b">
                    <a:lnL w="1270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latin typeface="Calibri"/>
                        </a:rPr>
                        <a:t>-</a:t>
                      </a:r>
                      <a:r>
                        <a:rPr lang="en-US" sz="1800" b="0" i="0" u="none" strike="noStrike" dirty="0" smtClean="0">
                          <a:solidFill>
                            <a:srgbClr val="000000"/>
                          </a:solidFill>
                          <a:latin typeface="Calibri"/>
                        </a:rPr>
                        <a:t>3,1</a:t>
                      </a:r>
                      <a:endParaRPr lang="en-US" sz="1800" b="0" i="0" u="none" strike="noStrike" dirty="0">
                        <a:solidFill>
                          <a:srgbClr val="000000"/>
                        </a:solidFill>
                        <a:latin typeface="Calibri"/>
                      </a:endParaRPr>
                    </a:p>
                  </a:txBody>
                  <a:tcPr marL="8860" marR="8860" marT="886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smtClean="0">
                          <a:solidFill>
                            <a:srgbClr val="000000"/>
                          </a:solidFill>
                          <a:latin typeface="Calibri"/>
                        </a:rPr>
                        <a:t>8,8</a:t>
                      </a:r>
                      <a:endParaRPr lang="en-US" sz="1800" b="0" i="0" u="none" strike="noStrike" dirty="0">
                        <a:solidFill>
                          <a:srgbClr val="000000"/>
                        </a:solidFill>
                        <a:latin typeface="Calibri"/>
                      </a:endParaRPr>
                    </a:p>
                  </a:txBody>
                  <a:tcPr marL="8860" marR="8860" marT="886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smtClean="0">
                          <a:solidFill>
                            <a:srgbClr val="000000"/>
                          </a:solidFill>
                          <a:latin typeface="Calibri"/>
                        </a:rPr>
                        <a:t>12,8</a:t>
                      </a:r>
                      <a:endParaRPr lang="en-US" sz="1800" b="0" i="0" u="none" strike="noStrike" dirty="0">
                        <a:solidFill>
                          <a:srgbClr val="000000"/>
                        </a:solidFill>
                        <a:latin typeface="Calibri"/>
                      </a:endParaRPr>
                    </a:p>
                  </a:txBody>
                  <a:tcPr marL="8860" marR="8860" marT="886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latin typeface="Calibri"/>
                        </a:rPr>
                        <a:t>-</a:t>
                      </a:r>
                      <a:r>
                        <a:rPr lang="en-US" sz="1800" b="0" i="0" u="none" strike="noStrike" dirty="0" smtClean="0">
                          <a:solidFill>
                            <a:srgbClr val="000000"/>
                          </a:solidFill>
                          <a:latin typeface="Calibri"/>
                        </a:rPr>
                        <a:t>4,3</a:t>
                      </a:r>
                      <a:endParaRPr lang="en-US" sz="1800" b="0" i="0" u="none" strike="noStrike" dirty="0">
                        <a:solidFill>
                          <a:srgbClr val="000000"/>
                        </a:solidFill>
                        <a:latin typeface="Calibri"/>
                      </a:endParaRPr>
                    </a:p>
                  </a:txBody>
                  <a:tcPr marL="8860" marR="8860" marT="886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4020">
                <a:tc>
                  <a:txBody>
                    <a:bodyPr/>
                    <a:lstStyle/>
                    <a:p>
                      <a:pPr algn="l" fontAlgn="b"/>
                      <a:r>
                        <a:rPr lang="en-US" sz="1800" b="0" i="1" u="none" strike="noStrike">
                          <a:solidFill>
                            <a:srgbClr val="000000"/>
                          </a:solidFill>
                          <a:latin typeface="Calibri"/>
                        </a:rPr>
                        <a:t> Chile</a:t>
                      </a:r>
                    </a:p>
                  </a:txBody>
                  <a:tcPr marL="8860" marR="8860" marT="8860" marB="0" anchor="b">
                    <a:lnL w="1270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smtClean="0">
                          <a:solidFill>
                            <a:srgbClr val="000000"/>
                          </a:solidFill>
                          <a:latin typeface="Calibri"/>
                        </a:rPr>
                        <a:t>7,9</a:t>
                      </a:r>
                      <a:endParaRPr lang="en-US" sz="1800" b="0" i="0" u="none" strike="noStrike" dirty="0">
                        <a:solidFill>
                          <a:srgbClr val="000000"/>
                        </a:solidFill>
                        <a:latin typeface="Calibri"/>
                      </a:endParaRPr>
                    </a:p>
                  </a:txBody>
                  <a:tcPr marL="8860" marR="8860" marT="886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smtClean="0">
                          <a:solidFill>
                            <a:srgbClr val="000000"/>
                          </a:solidFill>
                          <a:latin typeface="Calibri"/>
                        </a:rPr>
                        <a:t>13,4</a:t>
                      </a:r>
                      <a:endParaRPr lang="en-US" sz="1800" b="0" i="0" u="none" strike="noStrike" dirty="0">
                        <a:solidFill>
                          <a:srgbClr val="000000"/>
                        </a:solidFill>
                        <a:latin typeface="Calibri"/>
                      </a:endParaRPr>
                    </a:p>
                  </a:txBody>
                  <a:tcPr marL="8860" marR="8860" marT="886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smtClean="0">
                          <a:solidFill>
                            <a:srgbClr val="000000"/>
                          </a:solidFill>
                          <a:latin typeface="Calibri"/>
                        </a:rPr>
                        <a:t>6,5</a:t>
                      </a:r>
                      <a:endParaRPr lang="en-US" sz="1800" b="0" i="0" u="none" strike="noStrike" dirty="0">
                        <a:solidFill>
                          <a:srgbClr val="000000"/>
                        </a:solidFill>
                        <a:latin typeface="Calibri"/>
                      </a:endParaRPr>
                    </a:p>
                  </a:txBody>
                  <a:tcPr marL="8860" marR="8860" marT="886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smtClean="0">
                          <a:solidFill>
                            <a:srgbClr val="000000"/>
                          </a:solidFill>
                          <a:latin typeface="Calibri"/>
                        </a:rPr>
                        <a:t>12,2</a:t>
                      </a:r>
                      <a:endParaRPr lang="en-US" sz="1800" b="0" i="0" u="none" strike="noStrike" dirty="0">
                        <a:solidFill>
                          <a:srgbClr val="000000"/>
                        </a:solidFill>
                        <a:latin typeface="Calibri"/>
                      </a:endParaRPr>
                    </a:p>
                  </a:txBody>
                  <a:tcPr marL="8860" marR="8860" marT="886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4020">
                <a:tc>
                  <a:txBody>
                    <a:bodyPr/>
                    <a:lstStyle/>
                    <a:p>
                      <a:pPr algn="l" fontAlgn="b"/>
                      <a:r>
                        <a:rPr lang="en-US" sz="1800" b="1" i="0" u="none" strike="noStrike">
                          <a:solidFill>
                            <a:srgbClr val="000000"/>
                          </a:solidFill>
                          <a:latin typeface="Calibri"/>
                        </a:rPr>
                        <a:t> MERCOSUR</a:t>
                      </a:r>
                    </a:p>
                  </a:txBody>
                  <a:tcPr marL="8860" marR="8860" marT="88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C000"/>
                    </a:solidFill>
                  </a:tcPr>
                </a:tc>
                <a:tc>
                  <a:txBody>
                    <a:bodyPr/>
                    <a:lstStyle/>
                    <a:p>
                      <a:pPr algn="r" fontAlgn="b"/>
                      <a:r>
                        <a:rPr lang="en-US" sz="1800" b="1" i="0" u="none" strike="noStrike" dirty="0" smtClean="0">
                          <a:solidFill>
                            <a:srgbClr val="000000"/>
                          </a:solidFill>
                          <a:latin typeface="Arial"/>
                        </a:rPr>
                        <a:t>4,8</a:t>
                      </a:r>
                      <a:endParaRPr lang="en-US" sz="1800" b="1" i="0" u="none" strike="noStrike" dirty="0">
                        <a:solidFill>
                          <a:srgbClr val="000000"/>
                        </a:solidFill>
                        <a:latin typeface="Arial"/>
                      </a:endParaRPr>
                    </a:p>
                  </a:txBody>
                  <a:tcPr marL="8860" marR="8860" marT="88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C000"/>
                    </a:solidFill>
                  </a:tcPr>
                </a:tc>
                <a:tc>
                  <a:txBody>
                    <a:bodyPr/>
                    <a:lstStyle/>
                    <a:p>
                      <a:pPr algn="r" fontAlgn="b"/>
                      <a:r>
                        <a:rPr lang="en-US" sz="1800" b="1" i="0" u="none" strike="noStrike" dirty="0" smtClean="0">
                          <a:solidFill>
                            <a:srgbClr val="000000"/>
                          </a:solidFill>
                          <a:latin typeface="Arial"/>
                        </a:rPr>
                        <a:t>15,0</a:t>
                      </a:r>
                      <a:endParaRPr lang="en-US" sz="1800" b="1" i="0" u="none" strike="noStrike" dirty="0">
                        <a:solidFill>
                          <a:srgbClr val="000000"/>
                        </a:solidFill>
                        <a:latin typeface="Arial"/>
                      </a:endParaRPr>
                    </a:p>
                  </a:txBody>
                  <a:tcPr marL="8860" marR="8860" marT="88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C000"/>
                    </a:solidFill>
                  </a:tcPr>
                </a:tc>
                <a:tc>
                  <a:txBody>
                    <a:bodyPr/>
                    <a:lstStyle/>
                    <a:p>
                      <a:pPr algn="r" fontAlgn="b"/>
                      <a:r>
                        <a:rPr lang="en-US" sz="1800" b="1" i="0" u="none" strike="noStrike" dirty="0" smtClean="0">
                          <a:solidFill>
                            <a:srgbClr val="000000"/>
                          </a:solidFill>
                          <a:latin typeface="Calibri"/>
                        </a:rPr>
                        <a:t>5,4</a:t>
                      </a:r>
                      <a:endParaRPr lang="en-US" sz="1800" b="1" i="0" u="none" strike="noStrike" dirty="0">
                        <a:solidFill>
                          <a:srgbClr val="000000"/>
                        </a:solidFill>
                        <a:latin typeface="Calibri"/>
                      </a:endParaRPr>
                    </a:p>
                  </a:txBody>
                  <a:tcPr marL="8860" marR="8860" marT="88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C000"/>
                    </a:solidFill>
                  </a:tcPr>
                </a:tc>
                <a:tc>
                  <a:txBody>
                    <a:bodyPr/>
                    <a:lstStyle/>
                    <a:p>
                      <a:pPr algn="r" fontAlgn="b"/>
                      <a:r>
                        <a:rPr lang="en-US" sz="1800" b="1" i="0" u="none" strike="noStrike" dirty="0" smtClean="0">
                          <a:solidFill>
                            <a:srgbClr val="000000"/>
                          </a:solidFill>
                          <a:latin typeface="Arial"/>
                        </a:rPr>
                        <a:t>8,4</a:t>
                      </a:r>
                      <a:endParaRPr lang="en-US" sz="1800" b="1" i="0" u="none" strike="noStrike" dirty="0">
                        <a:solidFill>
                          <a:srgbClr val="000000"/>
                        </a:solidFill>
                        <a:latin typeface="Arial"/>
                      </a:endParaRPr>
                    </a:p>
                  </a:txBody>
                  <a:tcPr marL="8860" marR="8860" marT="88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C000"/>
                    </a:solidFill>
                  </a:tcPr>
                </a:tc>
              </a:tr>
              <a:tr h="318838">
                <a:tc>
                  <a:txBody>
                    <a:bodyPr/>
                    <a:lstStyle/>
                    <a:p>
                      <a:pPr algn="l" fontAlgn="b"/>
                      <a:r>
                        <a:rPr lang="en-US" sz="1800" b="0" i="1" u="none" strike="noStrike">
                          <a:solidFill>
                            <a:srgbClr val="000000"/>
                          </a:solidFill>
                          <a:latin typeface="Calibri"/>
                        </a:rPr>
                        <a:t>   Brasil</a:t>
                      </a:r>
                    </a:p>
                  </a:txBody>
                  <a:tcPr marL="8860" marR="8860" marT="8860" marB="0" anchor="b">
                    <a:lnL w="1270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4F81BD"/>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smtClean="0">
                          <a:solidFill>
                            <a:srgbClr val="000000"/>
                          </a:solidFill>
                          <a:latin typeface="Calibri"/>
                        </a:rPr>
                        <a:t>3,8</a:t>
                      </a:r>
                      <a:endParaRPr lang="en-US" sz="1800" b="0" i="0" u="none" strike="noStrike" dirty="0">
                        <a:solidFill>
                          <a:srgbClr val="000000"/>
                        </a:solidFill>
                        <a:latin typeface="Calibri"/>
                      </a:endParaRPr>
                    </a:p>
                  </a:txBody>
                  <a:tcPr marL="8860" marR="8860" marT="886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4F81BD"/>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smtClean="0">
                          <a:solidFill>
                            <a:srgbClr val="000000"/>
                          </a:solidFill>
                          <a:latin typeface="Calibri"/>
                        </a:rPr>
                        <a:t>19,2</a:t>
                      </a:r>
                      <a:endParaRPr lang="en-US" sz="1800" b="0" i="0" u="none" strike="noStrike" dirty="0">
                        <a:solidFill>
                          <a:srgbClr val="000000"/>
                        </a:solidFill>
                        <a:latin typeface="Calibri"/>
                      </a:endParaRPr>
                    </a:p>
                  </a:txBody>
                  <a:tcPr marL="8860" marR="8860" marT="886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4F81BD"/>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smtClean="0">
                          <a:solidFill>
                            <a:srgbClr val="000000"/>
                          </a:solidFill>
                          <a:latin typeface="Calibri"/>
                        </a:rPr>
                        <a:t>5,0</a:t>
                      </a:r>
                      <a:endParaRPr lang="en-US" sz="1800" b="0" i="0" u="none" strike="noStrike" dirty="0">
                        <a:solidFill>
                          <a:srgbClr val="000000"/>
                        </a:solidFill>
                        <a:latin typeface="Calibri"/>
                      </a:endParaRPr>
                    </a:p>
                  </a:txBody>
                  <a:tcPr marL="8860" marR="8860" marT="886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4F81BD"/>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smtClean="0">
                          <a:solidFill>
                            <a:srgbClr val="000000"/>
                          </a:solidFill>
                          <a:latin typeface="Calibri"/>
                        </a:rPr>
                        <a:t>8,4</a:t>
                      </a:r>
                      <a:endParaRPr lang="en-US" sz="1800" b="0" i="0" u="none" strike="noStrike" dirty="0">
                        <a:solidFill>
                          <a:srgbClr val="000000"/>
                        </a:solidFill>
                        <a:latin typeface="Calibri"/>
                      </a:endParaRPr>
                    </a:p>
                  </a:txBody>
                  <a:tcPr marL="8860" marR="8860" marT="886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4F81BD"/>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8838">
                <a:tc>
                  <a:txBody>
                    <a:bodyPr/>
                    <a:lstStyle/>
                    <a:p>
                      <a:pPr algn="l" fontAlgn="b"/>
                      <a:r>
                        <a:rPr lang="en-US" sz="1800" b="1" i="0" u="none" strike="noStrike">
                          <a:solidFill>
                            <a:srgbClr val="000000"/>
                          </a:solidFill>
                          <a:latin typeface="Calibri"/>
                        </a:rPr>
                        <a:t>MCCA </a:t>
                      </a:r>
                    </a:p>
                  </a:txBody>
                  <a:tcPr marL="8860" marR="8860" marT="88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r" fontAlgn="b"/>
                      <a:r>
                        <a:rPr lang="en-US" sz="1800" b="1" i="0" u="none" strike="noStrike" dirty="0" smtClean="0">
                          <a:solidFill>
                            <a:srgbClr val="000000"/>
                          </a:solidFill>
                          <a:latin typeface="Arial"/>
                        </a:rPr>
                        <a:t>6,4</a:t>
                      </a:r>
                      <a:endParaRPr lang="en-US" sz="1800" b="1" i="0" u="none" strike="noStrike" dirty="0">
                        <a:solidFill>
                          <a:srgbClr val="000000"/>
                        </a:solidFill>
                        <a:latin typeface="Arial"/>
                      </a:endParaRPr>
                    </a:p>
                  </a:txBody>
                  <a:tcPr marL="8860" marR="8860" marT="88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r" fontAlgn="b"/>
                      <a:r>
                        <a:rPr lang="en-US" sz="1800" b="1" i="0" u="none" strike="noStrike" dirty="0" smtClean="0">
                          <a:solidFill>
                            <a:srgbClr val="000000"/>
                          </a:solidFill>
                          <a:latin typeface="Arial"/>
                        </a:rPr>
                        <a:t>4,9</a:t>
                      </a:r>
                      <a:endParaRPr lang="en-US" sz="1800" b="1" i="0" u="none" strike="noStrike" dirty="0">
                        <a:solidFill>
                          <a:srgbClr val="000000"/>
                        </a:solidFill>
                        <a:latin typeface="Arial"/>
                      </a:endParaRPr>
                    </a:p>
                  </a:txBody>
                  <a:tcPr marL="8860" marR="8860" marT="88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r" fontAlgn="b"/>
                      <a:r>
                        <a:rPr lang="en-US" sz="1800" b="1" i="0" u="none" strike="noStrike" dirty="0" smtClean="0">
                          <a:solidFill>
                            <a:srgbClr val="000000"/>
                          </a:solidFill>
                          <a:latin typeface="Calibri"/>
                        </a:rPr>
                        <a:t>19,8</a:t>
                      </a:r>
                      <a:endParaRPr lang="en-US" sz="1800" b="1" i="0" u="none" strike="noStrike" dirty="0">
                        <a:solidFill>
                          <a:srgbClr val="000000"/>
                        </a:solidFill>
                        <a:latin typeface="Calibri"/>
                      </a:endParaRPr>
                    </a:p>
                  </a:txBody>
                  <a:tcPr marL="8860" marR="8860" marT="88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r" fontAlgn="b"/>
                      <a:r>
                        <a:rPr lang="en-US" sz="1800" b="1" i="0" u="none" strike="noStrike" dirty="0" smtClean="0">
                          <a:solidFill>
                            <a:srgbClr val="000000"/>
                          </a:solidFill>
                          <a:latin typeface="Arial"/>
                        </a:rPr>
                        <a:t>7,8</a:t>
                      </a:r>
                      <a:endParaRPr lang="en-US" sz="1800" b="1" i="0" u="none" strike="noStrike" dirty="0">
                        <a:solidFill>
                          <a:srgbClr val="000000"/>
                        </a:solidFill>
                        <a:latin typeface="Arial"/>
                      </a:endParaRPr>
                    </a:p>
                  </a:txBody>
                  <a:tcPr marL="8860" marR="8860" marT="88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r>
              <a:tr h="334020">
                <a:tc>
                  <a:txBody>
                    <a:bodyPr/>
                    <a:lstStyle/>
                    <a:p>
                      <a:pPr algn="l" fontAlgn="b"/>
                      <a:r>
                        <a:rPr lang="en-US" sz="1800" b="0" i="1" u="none" strike="noStrike">
                          <a:solidFill>
                            <a:srgbClr val="000000"/>
                          </a:solidFill>
                          <a:latin typeface="Calibri"/>
                        </a:rPr>
                        <a:t>   México</a:t>
                      </a:r>
                    </a:p>
                  </a:txBody>
                  <a:tcPr marL="8860" marR="8860" marT="8860" marB="0" anchor="b">
                    <a:lnL w="1270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smtClean="0">
                          <a:solidFill>
                            <a:srgbClr val="000000"/>
                          </a:solidFill>
                          <a:latin typeface="Calibri"/>
                        </a:rPr>
                        <a:t>1,8</a:t>
                      </a:r>
                      <a:endParaRPr lang="en-US" sz="1800" b="0" i="0" u="none" strike="noStrike" dirty="0">
                        <a:solidFill>
                          <a:srgbClr val="000000"/>
                        </a:solidFill>
                        <a:latin typeface="Calibri"/>
                      </a:endParaRPr>
                    </a:p>
                  </a:txBody>
                  <a:tcPr marL="8860" marR="8860" marT="886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smtClean="0">
                          <a:solidFill>
                            <a:srgbClr val="000000"/>
                          </a:solidFill>
                          <a:latin typeface="Calibri"/>
                        </a:rPr>
                        <a:t>6,3</a:t>
                      </a:r>
                      <a:endParaRPr lang="en-US" sz="1800" b="0" i="0" u="none" strike="noStrike" dirty="0">
                        <a:solidFill>
                          <a:srgbClr val="000000"/>
                        </a:solidFill>
                        <a:latin typeface="Calibri"/>
                      </a:endParaRPr>
                    </a:p>
                  </a:txBody>
                  <a:tcPr marL="8860" marR="8860" marT="886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smtClean="0">
                          <a:solidFill>
                            <a:srgbClr val="000000"/>
                          </a:solidFill>
                          <a:latin typeface="Calibri"/>
                        </a:rPr>
                        <a:t>27,3</a:t>
                      </a:r>
                      <a:endParaRPr lang="en-US" sz="1800" b="0" i="0" u="none" strike="noStrike" dirty="0">
                        <a:solidFill>
                          <a:srgbClr val="000000"/>
                        </a:solidFill>
                        <a:latin typeface="Calibri"/>
                      </a:endParaRPr>
                    </a:p>
                  </a:txBody>
                  <a:tcPr marL="8860" marR="8860" marT="886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smtClean="0">
                          <a:solidFill>
                            <a:srgbClr val="000000"/>
                          </a:solidFill>
                          <a:latin typeface="Calibri"/>
                        </a:rPr>
                        <a:t>2,9</a:t>
                      </a:r>
                      <a:endParaRPr lang="en-US" sz="1800" b="0" i="0" u="none" strike="noStrike" dirty="0">
                        <a:solidFill>
                          <a:srgbClr val="000000"/>
                        </a:solidFill>
                        <a:latin typeface="Calibri"/>
                      </a:endParaRPr>
                    </a:p>
                  </a:txBody>
                  <a:tcPr marL="8860" marR="8860" marT="886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8838">
                <a:tc>
                  <a:txBody>
                    <a:bodyPr/>
                    <a:lstStyle/>
                    <a:p>
                      <a:pPr algn="l" fontAlgn="b"/>
                      <a:r>
                        <a:rPr lang="en-US" sz="1800" b="1" i="0" u="none" strike="noStrike" dirty="0">
                          <a:solidFill>
                            <a:srgbClr val="000000"/>
                          </a:solidFill>
                          <a:latin typeface="Calibri"/>
                        </a:rPr>
                        <a:t>CARICOM</a:t>
                      </a:r>
                    </a:p>
                  </a:txBody>
                  <a:tcPr marL="8860" marR="8860" marT="88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r" fontAlgn="b"/>
                      <a:r>
                        <a:rPr lang="en-US" sz="1800" b="1" i="0" u="none" strike="noStrike" dirty="0">
                          <a:solidFill>
                            <a:srgbClr val="000000"/>
                          </a:solidFill>
                          <a:latin typeface="Arial"/>
                        </a:rPr>
                        <a:t>-</a:t>
                      </a:r>
                      <a:r>
                        <a:rPr lang="en-US" sz="1800" b="1" i="0" u="none" strike="noStrike" dirty="0" smtClean="0">
                          <a:solidFill>
                            <a:srgbClr val="000000"/>
                          </a:solidFill>
                          <a:latin typeface="Arial"/>
                        </a:rPr>
                        <a:t>1,4</a:t>
                      </a:r>
                      <a:endParaRPr lang="en-US" sz="1800" b="1" i="0" u="none" strike="noStrike" dirty="0">
                        <a:solidFill>
                          <a:srgbClr val="000000"/>
                        </a:solidFill>
                        <a:latin typeface="Arial"/>
                      </a:endParaRPr>
                    </a:p>
                  </a:txBody>
                  <a:tcPr marL="8860" marR="8860" marT="88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r" fontAlgn="b"/>
                      <a:r>
                        <a:rPr lang="en-US" sz="1800" b="1" i="0" u="none" strike="noStrike" dirty="0" smtClean="0">
                          <a:solidFill>
                            <a:srgbClr val="000000"/>
                          </a:solidFill>
                          <a:latin typeface="Arial"/>
                        </a:rPr>
                        <a:t>12,2</a:t>
                      </a:r>
                      <a:endParaRPr lang="en-US" sz="1800" b="1" i="0" u="none" strike="noStrike" dirty="0">
                        <a:solidFill>
                          <a:srgbClr val="000000"/>
                        </a:solidFill>
                        <a:latin typeface="Arial"/>
                      </a:endParaRPr>
                    </a:p>
                  </a:txBody>
                  <a:tcPr marL="8860" marR="8860" marT="88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r" fontAlgn="b"/>
                      <a:r>
                        <a:rPr lang="en-US" sz="1800" b="1" i="0" u="none" strike="noStrike" dirty="0" smtClean="0">
                          <a:solidFill>
                            <a:srgbClr val="000000"/>
                          </a:solidFill>
                          <a:latin typeface="Calibri"/>
                        </a:rPr>
                        <a:t>4,8</a:t>
                      </a:r>
                      <a:endParaRPr lang="en-US" sz="1800" b="1" i="0" u="none" strike="noStrike" dirty="0">
                        <a:solidFill>
                          <a:srgbClr val="000000"/>
                        </a:solidFill>
                        <a:latin typeface="Calibri"/>
                      </a:endParaRPr>
                    </a:p>
                  </a:txBody>
                  <a:tcPr marL="8860" marR="8860" marT="88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r" fontAlgn="b"/>
                      <a:r>
                        <a:rPr lang="en-US" sz="1800" b="1" i="0" u="none" strike="noStrike" dirty="0" smtClean="0">
                          <a:solidFill>
                            <a:srgbClr val="000000"/>
                          </a:solidFill>
                          <a:latin typeface="Arial"/>
                        </a:rPr>
                        <a:t>2,9</a:t>
                      </a:r>
                      <a:endParaRPr lang="en-US" sz="1800" b="1" i="0" u="none" strike="noStrike" dirty="0">
                        <a:solidFill>
                          <a:srgbClr val="000000"/>
                        </a:solidFill>
                        <a:latin typeface="Arial"/>
                      </a:endParaRPr>
                    </a:p>
                  </a:txBody>
                  <a:tcPr marL="8860" marR="8860" marT="886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r>
            </a:tbl>
          </a:graphicData>
        </a:graphic>
      </p:graphicFrame>
      <p:sp>
        <p:nvSpPr>
          <p:cNvPr id="13439" name="Text Box 16"/>
          <p:cNvSpPr txBox="1">
            <a:spLocks noChangeArrowheads="1"/>
          </p:cNvSpPr>
          <p:nvPr/>
        </p:nvSpPr>
        <p:spPr bwMode="auto">
          <a:xfrm>
            <a:off x="990600" y="6453337"/>
            <a:ext cx="7757864" cy="307777"/>
          </a:xfrm>
          <a:prstGeom prst="rect">
            <a:avLst/>
          </a:prstGeom>
          <a:noFill/>
          <a:ln w="9525">
            <a:noFill/>
            <a:miter lim="800000"/>
            <a:headEnd/>
            <a:tailEnd/>
          </a:ln>
        </p:spPr>
        <p:txBody>
          <a:bodyPr wrap="square">
            <a:spAutoFit/>
          </a:bodyPr>
          <a:lstStyle/>
          <a:p>
            <a:pPr>
              <a:buNone/>
            </a:pPr>
            <a:r>
              <a:rPr lang="es-ES" sz="1400" b="1" dirty="0"/>
              <a:t>Fuente</a:t>
            </a:r>
            <a:r>
              <a:rPr lang="es-ES" sz="1400" dirty="0"/>
              <a:t>: </a:t>
            </a:r>
            <a:r>
              <a:rPr lang="es-ES" sz="1400" dirty="0" smtClean="0"/>
              <a:t>CEPAL, </a:t>
            </a:r>
            <a:r>
              <a:rPr lang="es-ES" sz="1400" dirty="0"/>
              <a:t>sobre la base de datos COMTRADE de Naciones Unidas.</a:t>
            </a:r>
          </a:p>
        </p:txBody>
      </p:sp>
      <p:sp>
        <p:nvSpPr>
          <p:cNvPr id="6" name="Line 11"/>
          <p:cNvSpPr>
            <a:spLocks noChangeShapeType="1"/>
          </p:cNvSpPr>
          <p:nvPr/>
        </p:nvSpPr>
        <p:spPr bwMode="auto">
          <a:xfrm>
            <a:off x="1219200" y="1340768"/>
            <a:ext cx="7239000" cy="0"/>
          </a:xfrm>
          <a:prstGeom prst="line">
            <a:avLst/>
          </a:prstGeom>
          <a:noFill/>
          <a:ln w="57150">
            <a:solidFill>
              <a:srgbClr val="AFBD20"/>
            </a:solidFill>
            <a:round/>
            <a:headEnd/>
            <a:tailEnd/>
          </a:ln>
          <a:extLst>
            <a:ext uri="{909E8E84-426E-40DD-AFC4-6F175D3DCCD1}">
              <a14:hiddenFill xmlns:a14="http://schemas.microsoft.com/office/drawing/2010/main" xmlns="">
                <a:noFill/>
              </a14:hiddenFill>
            </a:ext>
          </a:extLst>
        </p:spPr>
        <p:txBody>
          <a:bodyPr/>
          <a:lstStyle/>
          <a:p>
            <a:endParaRPr lang="es-CL"/>
          </a:p>
        </p:txBody>
      </p:sp>
      <p:sp>
        <p:nvSpPr>
          <p:cNvPr id="7" name="Oval 6"/>
          <p:cNvSpPr/>
          <p:nvPr/>
        </p:nvSpPr>
        <p:spPr>
          <a:xfrm>
            <a:off x="6804248" y="5661248"/>
            <a:ext cx="2088232" cy="432048"/>
          </a:xfrm>
          <a:prstGeom prst="ellipse">
            <a:avLst/>
          </a:prstGeom>
          <a:noFill/>
          <a:ln w="222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3"/>
          <p:cNvPicPr>
            <a:picLocks noChangeAspect="1" noChangeArrowheads="1"/>
          </p:cNvPicPr>
          <p:nvPr/>
        </p:nvPicPr>
        <p:blipFill>
          <a:blip r:embed="rId3" cstate="print"/>
          <a:srcRect/>
          <a:stretch>
            <a:fillRect/>
          </a:stretch>
        </p:blipFill>
        <p:spPr bwMode="auto">
          <a:xfrm>
            <a:off x="1295399" y="2133600"/>
            <a:ext cx="6705601" cy="4549656"/>
          </a:xfrm>
          <a:prstGeom prst="rect">
            <a:avLst/>
          </a:prstGeom>
          <a:noFill/>
          <a:ln w="9525">
            <a:noFill/>
            <a:miter lim="800000"/>
            <a:headEnd/>
            <a:tailEnd/>
          </a:ln>
        </p:spPr>
      </p:pic>
      <p:sp>
        <p:nvSpPr>
          <p:cNvPr id="15363" name="Title 1"/>
          <p:cNvSpPr>
            <a:spLocks noGrp="1"/>
          </p:cNvSpPr>
          <p:nvPr>
            <p:ph type="title" idx="4294967295"/>
          </p:nvPr>
        </p:nvSpPr>
        <p:spPr bwMode="auto">
          <a:xfrm>
            <a:off x="1374774" y="76200"/>
            <a:ext cx="7589713" cy="1480592"/>
          </a:xfrm>
          <a:prstGeom prst="rect">
            <a:avLst/>
          </a:prstGeom>
          <a:noFill/>
          <a:ln>
            <a:miter lim="800000"/>
            <a:headEnd/>
            <a:tailEnd/>
          </a:ln>
        </p:spPr>
        <p:txBody>
          <a:bodyPr anchor="ctr">
            <a:normAutofit/>
          </a:bodyPr>
          <a:lstStyle/>
          <a:p>
            <a:r>
              <a:rPr lang="es-CL" sz="2800" b="1" dirty="0" smtClean="0">
                <a:solidFill>
                  <a:schemeClr val="accent2"/>
                </a:solidFill>
                <a:ea typeface="+mn-ea"/>
                <a:cs typeface="+mn-cs"/>
              </a:rPr>
              <a:t>la región </a:t>
            </a:r>
            <a:r>
              <a:rPr lang="es-CL" sz="2800" b="1" kern="1200" dirty="0" smtClean="0">
                <a:solidFill>
                  <a:schemeClr val="accent2"/>
                </a:solidFill>
                <a:ea typeface="+mn-ea"/>
                <a:cs typeface="+mn-cs"/>
              </a:rPr>
              <a:t>terminó la década pasada con una estructura exportadora anclada en los recursos naturales  </a:t>
            </a:r>
          </a:p>
        </p:txBody>
      </p:sp>
      <p:sp>
        <p:nvSpPr>
          <p:cNvPr id="15364" name="Title 5"/>
          <p:cNvSpPr txBox="1">
            <a:spLocks/>
          </p:cNvSpPr>
          <p:nvPr/>
        </p:nvSpPr>
        <p:spPr bwMode="auto">
          <a:xfrm>
            <a:off x="1835696" y="1475343"/>
            <a:ext cx="6927304" cy="738664"/>
          </a:xfrm>
          <a:prstGeom prst="rect">
            <a:avLst/>
          </a:prstGeom>
          <a:noFill/>
          <a:ln w="9525">
            <a:noFill/>
            <a:miter lim="800000"/>
            <a:headEnd/>
            <a:tailEnd/>
          </a:ln>
        </p:spPr>
        <p:txBody>
          <a:bodyPr wrap="square" anchor="ctr">
            <a:spAutoFit/>
          </a:bodyPr>
          <a:lstStyle/>
          <a:p>
            <a:pPr algn="ctr">
              <a:buNone/>
            </a:pPr>
            <a:r>
              <a:rPr lang="es-CL" sz="1400" b="1" dirty="0">
                <a:latin typeface="+mj-lt"/>
              </a:rPr>
              <a:t>AMÉRICA LATINA Y EL CARIBE: ESTRUCTURA DE LAS EXPORTACIONES SEGÚN INTENSIDAD TECNOLÓGICA, 2006-2009</a:t>
            </a:r>
          </a:p>
          <a:p>
            <a:pPr algn="ctr">
              <a:buNone/>
            </a:pPr>
            <a:r>
              <a:rPr lang="es-CL" sz="1400" i="1" dirty="0">
                <a:latin typeface="+mj-lt"/>
              </a:rPr>
              <a:t>(En porcentajes de las exportaciones totales)</a:t>
            </a:r>
          </a:p>
        </p:txBody>
      </p:sp>
      <p:sp>
        <p:nvSpPr>
          <p:cNvPr id="9" name="Rectangle 8"/>
          <p:cNvSpPr/>
          <p:nvPr/>
        </p:nvSpPr>
        <p:spPr>
          <a:xfrm>
            <a:off x="1295400" y="4419600"/>
            <a:ext cx="6934200" cy="228600"/>
          </a:xfrm>
          <a:prstGeom prst="rect">
            <a:avLst/>
          </a:prstGeom>
          <a:noFill/>
          <a:ln>
            <a:solidFill>
              <a:srgbClr val="007D5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5367" name="Text Box 16"/>
          <p:cNvSpPr txBox="1">
            <a:spLocks noChangeArrowheads="1"/>
          </p:cNvSpPr>
          <p:nvPr/>
        </p:nvSpPr>
        <p:spPr bwMode="auto">
          <a:xfrm>
            <a:off x="1835696" y="6550223"/>
            <a:ext cx="6858000" cy="307777"/>
          </a:xfrm>
          <a:prstGeom prst="rect">
            <a:avLst/>
          </a:prstGeom>
          <a:noFill/>
          <a:ln w="9525">
            <a:noFill/>
            <a:miter lim="800000"/>
            <a:headEnd/>
            <a:tailEnd/>
          </a:ln>
        </p:spPr>
        <p:txBody>
          <a:bodyPr wrap="square">
            <a:spAutoFit/>
          </a:bodyPr>
          <a:lstStyle/>
          <a:p>
            <a:r>
              <a:rPr lang="es-ES" sz="1400" b="1" dirty="0"/>
              <a:t>Fuente</a:t>
            </a:r>
            <a:r>
              <a:rPr lang="es-ES" sz="1400" dirty="0"/>
              <a:t>: </a:t>
            </a:r>
            <a:r>
              <a:rPr lang="es-ES" sz="1400" dirty="0" smtClean="0"/>
              <a:t>CEPAL, sobre </a:t>
            </a:r>
            <a:r>
              <a:rPr lang="es-ES" sz="1400" dirty="0"/>
              <a:t>la base de datos COMTRADE de Naciones Unidas.</a:t>
            </a:r>
          </a:p>
        </p:txBody>
      </p:sp>
      <p:sp>
        <p:nvSpPr>
          <p:cNvPr id="7" name="Line 11"/>
          <p:cNvSpPr>
            <a:spLocks noChangeShapeType="1"/>
          </p:cNvSpPr>
          <p:nvPr/>
        </p:nvSpPr>
        <p:spPr bwMode="auto">
          <a:xfrm>
            <a:off x="1219200" y="1484784"/>
            <a:ext cx="7239000" cy="0"/>
          </a:xfrm>
          <a:prstGeom prst="line">
            <a:avLst/>
          </a:prstGeom>
          <a:noFill/>
          <a:ln w="57150">
            <a:solidFill>
              <a:srgbClr val="AFBD20"/>
            </a:solidFill>
            <a:round/>
            <a:headEnd/>
            <a:tailEnd/>
          </a:ln>
          <a:extLst>
            <a:ext uri="{909E8E84-426E-40DD-AFC4-6F175D3DCCD1}">
              <a14:hiddenFill xmlns:a14="http://schemas.microsoft.com/office/drawing/2010/main" xmlns="">
                <a:noFill/>
              </a14:hiddenFill>
            </a:ext>
          </a:extLst>
        </p:spPr>
        <p:txBody>
          <a:bodyPr/>
          <a:lstStyle/>
          <a:p>
            <a:endParaRPr lang="es-CL"/>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07704" y="116632"/>
            <a:ext cx="7056784" cy="1512168"/>
          </a:xfrm>
        </p:spPr>
        <p:txBody>
          <a:bodyPr>
            <a:normAutofit fontScale="90000"/>
          </a:bodyPr>
          <a:lstStyle/>
          <a:p>
            <a:pPr algn="l"/>
            <a:r>
              <a:rPr lang="es-CL" sz="3600" dirty="0" smtClean="0"/>
              <a:t/>
            </a:r>
            <a:br>
              <a:rPr lang="es-CL" sz="3600" dirty="0" smtClean="0"/>
            </a:br>
            <a:r>
              <a:rPr lang="es-CL" sz="3600" b="1" dirty="0" smtClean="0">
                <a:solidFill>
                  <a:schemeClr val="bg1"/>
                </a:solidFill>
              </a:rPr>
              <a:t>La E</a:t>
            </a:r>
            <a:r>
              <a:rPr lang="es-CL" sz="3100" b="1" dirty="0" smtClean="0">
                <a:solidFill>
                  <a:schemeClr val="bg1"/>
                </a:solidFill>
              </a:rPr>
              <a:t>conomía Internacional estudia la interacción entre agentes económicos situados en distintos países</a:t>
            </a:r>
            <a:r>
              <a:rPr lang="es-CL" sz="3600" b="1" dirty="0">
                <a:solidFill>
                  <a:schemeClr val="bg1"/>
                </a:solidFill>
                <a:effectLst>
                  <a:outerShdw blurRad="38100" dist="38100" dir="2700000" algn="tl">
                    <a:srgbClr val="000000">
                      <a:alpha val="43137"/>
                    </a:srgbClr>
                  </a:outerShdw>
                </a:effectLst>
              </a:rPr>
              <a:t/>
            </a:r>
            <a:br>
              <a:rPr lang="es-CL" sz="3600" b="1" dirty="0">
                <a:solidFill>
                  <a:schemeClr val="bg1"/>
                </a:solidFill>
                <a:effectLst>
                  <a:outerShdw blurRad="38100" dist="38100" dir="2700000" algn="tl">
                    <a:srgbClr val="000000">
                      <a:alpha val="43137"/>
                    </a:srgbClr>
                  </a:outerShdw>
                </a:effectLst>
              </a:rPr>
            </a:br>
            <a:endParaRPr lang="es-CL" sz="3600" b="1" dirty="0">
              <a:solidFill>
                <a:schemeClr val="bg1"/>
              </a:solidFill>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1907704" y="1844824"/>
            <a:ext cx="6984776" cy="4608512"/>
          </a:xfrm>
        </p:spPr>
        <p:txBody>
          <a:bodyPr>
            <a:normAutofit/>
          </a:bodyPr>
          <a:lstStyle/>
          <a:p>
            <a:pPr>
              <a:spcBef>
                <a:spcPts val="600"/>
              </a:spcBef>
              <a:buFont typeface="Wingdings" pitchFamily="2" charset="2"/>
              <a:buChar char="§"/>
            </a:pPr>
            <a:r>
              <a:rPr lang="es-CL" sz="2400" dirty="0" smtClean="0">
                <a:latin typeface="+mj-lt"/>
              </a:rPr>
              <a:t>Dos grandes ramas:</a:t>
            </a:r>
          </a:p>
          <a:p>
            <a:pPr lvl="1">
              <a:spcBef>
                <a:spcPts val="600"/>
              </a:spcBef>
              <a:buFont typeface="Wingdings" pitchFamily="2" charset="2"/>
              <a:buChar char="§"/>
            </a:pPr>
            <a:r>
              <a:rPr lang="es-CL" dirty="0" smtClean="0">
                <a:latin typeface="+mj-lt"/>
              </a:rPr>
              <a:t>El comercio internacional</a:t>
            </a:r>
          </a:p>
          <a:p>
            <a:pPr lvl="1">
              <a:spcBef>
                <a:spcPts val="600"/>
              </a:spcBef>
              <a:buFont typeface="Wingdings" pitchFamily="2" charset="2"/>
              <a:buChar char="§"/>
            </a:pPr>
            <a:r>
              <a:rPr lang="es-CL" dirty="0" smtClean="0">
                <a:latin typeface="+mj-lt"/>
              </a:rPr>
              <a:t>Las finanzas internacionales</a:t>
            </a:r>
          </a:p>
          <a:p>
            <a:pPr>
              <a:spcBef>
                <a:spcPts val="600"/>
              </a:spcBef>
              <a:buFont typeface="Wingdings" pitchFamily="2" charset="2"/>
              <a:buChar char="§"/>
            </a:pPr>
            <a:r>
              <a:rPr lang="es-CL" sz="2400" dirty="0" smtClean="0">
                <a:latin typeface="+mj-lt"/>
              </a:rPr>
              <a:t>Ha adquirido una gran notoriedad con la globalización. Ejemplos son discusiones sobre:</a:t>
            </a:r>
          </a:p>
          <a:p>
            <a:pPr lvl="1">
              <a:spcBef>
                <a:spcPts val="600"/>
              </a:spcBef>
              <a:buFont typeface="Wingdings" pitchFamily="2" charset="2"/>
              <a:buChar char="§"/>
            </a:pPr>
            <a:r>
              <a:rPr lang="es-CL" dirty="0">
                <a:latin typeface="+mj-lt"/>
              </a:rPr>
              <a:t>M</a:t>
            </a:r>
            <a:r>
              <a:rPr lang="es-CL" dirty="0" smtClean="0">
                <a:latin typeface="+mj-lt"/>
              </a:rPr>
              <a:t>anipulación cambiaria en China</a:t>
            </a:r>
          </a:p>
          <a:p>
            <a:pPr lvl="1">
              <a:spcBef>
                <a:spcPts val="600"/>
              </a:spcBef>
              <a:buFont typeface="Wingdings" pitchFamily="2" charset="2"/>
              <a:buChar char="§"/>
            </a:pPr>
            <a:r>
              <a:rPr lang="es-CL" dirty="0">
                <a:latin typeface="+mj-lt"/>
              </a:rPr>
              <a:t>E</a:t>
            </a:r>
            <a:r>
              <a:rPr lang="es-CL" dirty="0" smtClean="0">
                <a:latin typeface="+mj-lt"/>
              </a:rPr>
              <a:t>stándares laborales en Vietnam</a:t>
            </a:r>
          </a:p>
          <a:p>
            <a:pPr lvl="1">
              <a:spcBef>
                <a:spcPts val="600"/>
              </a:spcBef>
              <a:buFont typeface="Wingdings" pitchFamily="2" charset="2"/>
              <a:buChar char="§"/>
            </a:pPr>
            <a:r>
              <a:rPr lang="es-CL" dirty="0">
                <a:latin typeface="+mj-lt"/>
              </a:rPr>
              <a:t>R</a:t>
            </a:r>
            <a:r>
              <a:rPr lang="es-CL" dirty="0" smtClean="0">
                <a:latin typeface="+mj-lt"/>
              </a:rPr>
              <a:t>ol de los bancos de inversión en la crisis de 2008-09</a:t>
            </a:r>
          </a:p>
          <a:p>
            <a:pPr lvl="1">
              <a:spcBef>
                <a:spcPts val="600"/>
              </a:spcBef>
              <a:buFont typeface="Wingdings" pitchFamily="2" charset="2"/>
              <a:buChar char="§"/>
            </a:pPr>
            <a:r>
              <a:rPr lang="es-CL" dirty="0" smtClean="0">
                <a:latin typeface="+mj-lt"/>
              </a:rPr>
              <a:t>Impacto de negociaciones comerciales sobre el acceso a medicamentos en países en desarrollo</a:t>
            </a:r>
          </a:p>
          <a:p>
            <a:pPr lvl="1">
              <a:spcBef>
                <a:spcPts val="600"/>
              </a:spcBef>
              <a:buFont typeface="Wingdings" pitchFamily="2" charset="2"/>
              <a:buChar char="§"/>
            </a:pPr>
            <a:r>
              <a:rPr lang="es-CL" dirty="0" smtClean="0">
                <a:latin typeface="+mj-lt"/>
              </a:rPr>
              <a:t>Razones de la crisis en Grecia y “quién debe pagar el costo” de la misma   </a:t>
            </a:r>
          </a:p>
          <a:p>
            <a:pPr lvl="1">
              <a:buFont typeface="Wingdings" pitchFamily="2" charset="2"/>
              <a:buChar char="§"/>
            </a:pPr>
            <a:endParaRPr lang="es-CL" dirty="0">
              <a:latin typeface="+mj-lt"/>
            </a:endParaRPr>
          </a:p>
        </p:txBody>
      </p:sp>
    </p:spTree>
    <p:extLst>
      <p:ext uri="{BB962C8B-B14F-4D97-AF65-F5344CB8AC3E}">
        <p14:creationId xmlns:p14="http://schemas.microsoft.com/office/powerpoint/2010/main" xmlns="" val="61891336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435280" cy="1265238"/>
          </a:xfrm>
        </p:spPr>
        <p:txBody>
          <a:bodyPr>
            <a:noAutofit/>
          </a:bodyPr>
          <a:lstStyle/>
          <a:p>
            <a:r>
              <a:rPr lang="es-ES" sz="3200" b="1" dirty="0" smtClean="0">
                <a:solidFill>
                  <a:schemeClr val="bg1"/>
                </a:solidFill>
                <a:effectLst>
                  <a:outerShdw blurRad="38100" dist="38100" dir="2700000" algn="tl">
                    <a:srgbClr val="000000">
                      <a:alpha val="43137"/>
                    </a:srgbClr>
                  </a:outerShdw>
                </a:effectLst>
              </a:rPr>
              <a:t>En la última década, Asia ha aumentado mucho su importancia como socio comercial de A. Latina, y EE.UU. ha caído</a:t>
            </a:r>
            <a:endParaRPr lang="es-ES" sz="3200" b="1" dirty="0">
              <a:solidFill>
                <a:schemeClr val="bg1"/>
              </a:solidFill>
              <a:effectLst>
                <a:outerShdw blurRad="38100" dist="38100" dir="2700000" algn="tl">
                  <a:srgbClr val="000000">
                    <a:alpha val="43137"/>
                  </a:srgbClr>
                </a:outerShdw>
              </a:effectLst>
            </a:endParaRPr>
          </a:p>
        </p:txBody>
      </p:sp>
      <p:sp>
        <p:nvSpPr>
          <p:cNvPr id="4" name="Slide Number Placeholder 3"/>
          <p:cNvSpPr>
            <a:spLocks noGrp="1"/>
          </p:cNvSpPr>
          <p:nvPr>
            <p:ph type="sldNum" sz="quarter" idx="12"/>
          </p:nvPr>
        </p:nvSpPr>
        <p:spPr/>
        <p:txBody>
          <a:bodyPr/>
          <a:lstStyle/>
          <a:p>
            <a:pPr>
              <a:defRPr/>
            </a:pPr>
            <a:fld id="{F5D64A2D-3B06-436B-9E91-0BAD2E0B4C17}" type="slidenum">
              <a:rPr lang="es-CL" altLang="en-US" smtClean="0"/>
              <a:pPr>
                <a:defRPr/>
              </a:pPr>
              <a:t>40</a:t>
            </a:fld>
            <a:endParaRPr lang="es-CL" altLang="en-US"/>
          </a:p>
        </p:txBody>
      </p:sp>
      <p:sp>
        <p:nvSpPr>
          <p:cNvPr id="8" name="TextBox 7"/>
          <p:cNvSpPr txBox="1"/>
          <p:nvPr/>
        </p:nvSpPr>
        <p:spPr>
          <a:xfrm>
            <a:off x="2267744" y="6478488"/>
            <a:ext cx="1728192" cy="307777"/>
          </a:xfrm>
          <a:prstGeom prst="rect">
            <a:avLst/>
          </a:prstGeom>
          <a:noFill/>
        </p:spPr>
        <p:txBody>
          <a:bodyPr wrap="square" rtlCol="0">
            <a:spAutoFit/>
          </a:bodyPr>
          <a:lstStyle/>
          <a:p>
            <a:pPr>
              <a:buNone/>
            </a:pPr>
            <a:r>
              <a:rPr lang="es-ES" sz="1400" dirty="0" smtClean="0"/>
              <a:t>Fuente: CEPAL.</a:t>
            </a:r>
            <a:endParaRPr lang="es-ES" sz="1400" dirty="0"/>
          </a:p>
        </p:txBody>
      </p:sp>
      <p:sp>
        <p:nvSpPr>
          <p:cNvPr id="9" name="TextBox 8"/>
          <p:cNvSpPr txBox="1"/>
          <p:nvPr/>
        </p:nvSpPr>
        <p:spPr>
          <a:xfrm>
            <a:off x="755576" y="1628800"/>
            <a:ext cx="8136904" cy="369332"/>
          </a:xfrm>
          <a:prstGeom prst="rect">
            <a:avLst/>
          </a:prstGeom>
          <a:noFill/>
        </p:spPr>
        <p:txBody>
          <a:bodyPr wrap="square" rtlCol="0">
            <a:spAutoFit/>
          </a:bodyPr>
          <a:lstStyle/>
          <a:p>
            <a:pPr>
              <a:buNone/>
            </a:pPr>
            <a:r>
              <a:rPr lang="es-ES" b="1" dirty="0" smtClean="0">
                <a:latin typeface="+mj-lt"/>
              </a:rPr>
              <a:t>A. Latina y el Caribe: Participación de distintos socios en su comercio (%)</a:t>
            </a:r>
            <a:endParaRPr lang="es-ES" b="1" dirty="0">
              <a:latin typeface="+mj-lt"/>
            </a:endParaRPr>
          </a:p>
        </p:txBody>
      </p:sp>
      <p:pic>
        <p:nvPicPr>
          <p:cNvPr id="45072" name="Picture 16"/>
          <p:cNvPicPr>
            <a:picLocks noChangeAspect="1" noChangeArrowheads="1"/>
          </p:cNvPicPr>
          <p:nvPr/>
        </p:nvPicPr>
        <p:blipFill>
          <a:blip r:embed="rId2" cstate="print"/>
          <a:srcRect/>
          <a:stretch>
            <a:fillRect/>
          </a:stretch>
        </p:blipFill>
        <p:spPr bwMode="auto">
          <a:xfrm>
            <a:off x="2195736" y="2039282"/>
            <a:ext cx="5544616" cy="442582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4"/>
          <p:cNvSpPr>
            <a:spLocks noGrp="1" noChangeArrowheads="1"/>
          </p:cNvSpPr>
          <p:nvPr>
            <p:ph type="title" idx="4294967295"/>
          </p:nvPr>
        </p:nvSpPr>
        <p:spPr bwMode="auto">
          <a:xfrm>
            <a:off x="1331640" y="76200"/>
            <a:ext cx="7344816" cy="976536"/>
          </a:xfrm>
          <a:prstGeom prst="rect">
            <a:avLst/>
          </a:prstGeom>
          <a:noFill/>
          <a:ln>
            <a:miter lim="800000"/>
            <a:headEnd/>
            <a:tailEnd/>
          </a:ln>
        </p:spPr>
        <p:txBody>
          <a:bodyPr anchor="ctr">
            <a:noAutofit/>
          </a:bodyPr>
          <a:lstStyle/>
          <a:p>
            <a:pPr eaLnBrk="1" hangingPunct="1"/>
            <a:r>
              <a:rPr lang="es-ES" sz="2400" b="1" kern="1200" dirty="0" smtClean="0">
                <a:solidFill>
                  <a:schemeClr val="accent2"/>
                </a:solidFill>
                <a:ea typeface="+mn-ea"/>
                <a:cs typeface="+mn-cs"/>
              </a:rPr>
              <a:t>La región acumula crecientes déficits con Asia y superávits con Estados Unidos y la Unión Europea</a:t>
            </a:r>
          </a:p>
        </p:txBody>
      </p:sp>
      <p:sp>
        <p:nvSpPr>
          <p:cNvPr id="24580" name="Text Box 16"/>
          <p:cNvSpPr txBox="1">
            <a:spLocks noChangeArrowheads="1"/>
          </p:cNvSpPr>
          <p:nvPr/>
        </p:nvSpPr>
        <p:spPr bwMode="auto">
          <a:xfrm>
            <a:off x="685800" y="6551613"/>
            <a:ext cx="6858000" cy="307777"/>
          </a:xfrm>
          <a:prstGeom prst="rect">
            <a:avLst/>
          </a:prstGeom>
          <a:noFill/>
          <a:ln w="9525">
            <a:noFill/>
            <a:miter lim="800000"/>
            <a:headEnd/>
            <a:tailEnd/>
          </a:ln>
        </p:spPr>
        <p:txBody>
          <a:bodyPr>
            <a:spAutoFit/>
          </a:bodyPr>
          <a:lstStyle/>
          <a:p>
            <a:r>
              <a:rPr lang="es-ES" sz="1400" b="1" dirty="0"/>
              <a:t>Fuente</a:t>
            </a:r>
            <a:r>
              <a:rPr lang="es-ES" sz="1400" dirty="0"/>
              <a:t>: </a:t>
            </a:r>
            <a:r>
              <a:rPr lang="es-ES" sz="1400" dirty="0" smtClean="0"/>
              <a:t>CEPAL, </a:t>
            </a:r>
            <a:r>
              <a:rPr lang="es-ES" sz="1400" dirty="0"/>
              <a:t>sobre la base de datos COMTRADE de Naciones Unidas.</a:t>
            </a:r>
          </a:p>
        </p:txBody>
      </p:sp>
      <p:pic>
        <p:nvPicPr>
          <p:cNvPr id="24581" name="Picture 2"/>
          <p:cNvPicPr>
            <a:picLocks noChangeAspect="1" noChangeArrowheads="1"/>
          </p:cNvPicPr>
          <p:nvPr/>
        </p:nvPicPr>
        <p:blipFill>
          <a:blip r:embed="rId3" cstate="print"/>
          <a:srcRect/>
          <a:stretch>
            <a:fillRect/>
          </a:stretch>
        </p:blipFill>
        <p:spPr bwMode="auto">
          <a:xfrm>
            <a:off x="609600" y="1447800"/>
            <a:ext cx="7696200" cy="5162550"/>
          </a:xfrm>
          <a:prstGeom prst="rect">
            <a:avLst/>
          </a:prstGeom>
          <a:noFill/>
          <a:ln w="9525">
            <a:noFill/>
            <a:miter lim="800000"/>
            <a:headEnd/>
            <a:tailEnd/>
          </a:ln>
        </p:spPr>
      </p:pic>
      <p:sp>
        <p:nvSpPr>
          <p:cNvPr id="24582" name="TextBox 24"/>
          <p:cNvSpPr txBox="1">
            <a:spLocks noChangeArrowheads="1"/>
          </p:cNvSpPr>
          <p:nvPr/>
        </p:nvSpPr>
        <p:spPr bwMode="auto">
          <a:xfrm>
            <a:off x="5486400" y="1600200"/>
            <a:ext cx="2057400" cy="765175"/>
          </a:xfrm>
          <a:prstGeom prst="rect">
            <a:avLst/>
          </a:prstGeom>
          <a:solidFill>
            <a:srgbClr val="92D050"/>
          </a:solidFill>
          <a:ln w="9525">
            <a:noFill/>
            <a:miter lim="800000"/>
            <a:headEnd/>
            <a:tailEnd/>
          </a:ln>
        </p:spPr>
        <p:txBody>
          <a:bodyPr>
            <a:spAutoFit/>
          </a:bodyPr>
          <a:lstStyle/>
          <a:p>
            <a:pPr algn="ctr">
              <a:buNone/>
            </a:pPr>
            <a:r>
              <a:rPr lang="es-AR" sz="1100" b="1" dirty="0" smtClean="0">
                <a:latin typeface="+mj-lt"/>
              </a:rPr>
              <a:t>América del Sur registra un superávit  que compensa los déficits de México y Centroamérica</a:t>
            </a:r>
            <a:endParaRPr lang="es-AR" sz="1100" b="1" dirty="0">
              <a:latin typeface="+mj-lt"/>
            </a:endParaRPr>
          </a:p>
        </p:txBody>
      </p:sp>
      <p:sp>
        <p:nvSpPr>
          <p:cNvPr id="24583" name="TextBox 23"/>
          <p:cNvSpPr txBox="1">
            <a:spLocks noChangeArrowheads="1"/>
          </p:cNvSpPr>
          <p:nvPr/>
        </p:nvSpPr>
        <p:spPr bwMode="auto">
          <a:xfrm>
            <a:off x="1752600" y="4276725"/>
            <a:ext cx="1676400" cy="600075"/>
          </a:xfrm>
          <a:prstGeom prst="rect">
            <a:avLst/>
          </a:prstGeom>
          <a:solidFill>
            <a:srgbClr val="92D050"/>
          </a:solidFill>
          <a:ln w="9525">
            <a:noFill/>
            <a:miter lim="800000"/>
            <a:headEnd/>
            <a:tailEnd/>
          </a:ln>
        </p:spPr>
        <p:txBody>
          <a:bodyPr>
            <a:spAutoFit/>
          </a:bodyPr>
          <a:lstStyle/>
          <a:p>
            <a:pPr algn="ctr">
              <a:buNone/>
            </a:pPr>
            <a:r>
              <a:rPr lang="es-AR" sz="1100" b="1" dirty="0" smtClean="0">
                <a:latin typeface="+mj-lt"/>
              </a:rPr>
              <a:t>México explica la mayor parte del déficit de la región con Asia</a:t>
            </a:r>
            <a:endParaRPr lang="es-AR" sz="1100" b="1" dirty="0">
              <a:latin typeface="+mj-lt"/>
            </a:endParaRPr>
          </a:p>
        </p:txBody>
      </p:sp>
      <p:sp>
        <p:nvSpPr>
          <p:cNvPr id="24584" name="TextBox 20"/>
          <p:cNvSpPr txBox="1">
            <a:spLocks noChangeArrowheads="1"/>
          </p:cNvSpPr>
          <p:nvPr/>
        </p:nvSpPr>
        <p:spPr bwMode="auto">
          <a:xfrm>
            <a:off x="3505200" y="4038600"/>
            <a:ext cx="914400" cy="692497"/>
          </a:xfrm>
          <a:prstGeom prst="rect">
            <a:avLst/>
          </a:prstGeom>
          <a:noFill/>
          <a:ln w="9525">
            <a:noFill/>
            <a:miter lim="800000"/>
            <a:headEnd/>
            <a:tailEnd/>
          </a:ln>
        </p:spPr>
        <p:txBody>
          <a:bodyPr wrap="square">
            <a:spAutoFit/>
          </a:bodyPr>
          <a:lstStyle/>
          <a:p>
            <a:pPr>
              <a:buNone/>
            </a:pPr>
            <a:r>
              <a:rPr lang="es-AR" sz="1300" b="1" dirty="0" smtClean="0"/>
              <a:t>Asia (incluye China)</a:t>
            </a:r>
            <a:endParaRPr lang="es-AR" sz="1300" b="1" dirty="0"/>
          </a:p>
        </p:txBody>
      </p:sp>
      <p:sp>
        <p:nvSpPr>
          <p:cNvPr id="24585" name="TextBox 21"/>
          <p:cNvSpPr txBox="1">
            <a:spLocks noChangeArrowheads="1"/>
          </p:cNvSpPr>
          <p:nvPr/>
        </p:nvSpPr>
        <p:spPr bwMode="auto">
          <a:xfrm>
            <a:off x="6400800" y="4191000"/>
            <a:ext cx="1487737" cy="292388"/>
          </a:xfrm>
          <a:prstGeom prst="rect">
            <a:avLst/>
          </a:prstGeom>
          <a:noFill/>
          <a:ln w="9525">
            <a:noFill/>
            <a:miter lim="800000"/>
            <a:headEnd/>
            <a:tailEnd/>
          </a:ln>
        </p:spPr>
        <p:txBody>
          <a:bodyPr wrap="square">
            <a:spAutoFit/>
          </a:bodyPr>
          <a:lstStyle/>
          <a:p>
            <a:pPr>
              <a:buNone/>
            </a:pPr>
            <a:r>
              <a:rPr lang="en-US" sz="1300" b="1" dirty="0" smtClean="0"/>
              <a:t>China</a:t>
            </a:r>
            <a:endParaRPr lang="en-US" sz="1300" b="1" dirty="0"/>
          </a:p>
        </p:txBody>
      </p:sp>
      <p:sp>
        <p:nvSpPr>
          <p:cNvPr id="24586" name="TextBox 19"/>
          <p:cNvSpPr txBox="1">
            <a:spLocks noChangeArrowheads="1"/>
          </p:cNvSpPr>
          <p:nvPr/>
        </p:nvSpPr>
        <p:spPr bwMode="auto">
          <a:xfrm>
            <a:off x="6019800" y="1143000"/>
            <a:ext cx="1460656" cy="303501"/>
          </a:xfrm>
          <a:prstGeom prst="rect">
            <a:avLst/>
          </a:prstGeom>
          <a:noFill/>
          <a:ln w="9525">
            <a:noFill/>
            <a:miter lim="800000"/>
            <a:headEnd/>
            <a:tailEnd/>
          </a:ln>
        </p:spPr>
        <p:txBody>
          <a:bodyPr wrap="square">
            <a:spAutoFit/>
          </a:bodyPr>
          <a:lstStyle/>
          <a:p>
            <a:pPr>
              <a:buNone/>
            </a:pPr>
            <a:r>
              <a:rPr lang="es-AR" sz="1300" b="1" dirty="0" smtClean="0"/>
              <a:t>Unión Europea</a:t>
            </a:r>
            <a:endParaRPr lang="es-AR" sz="1300" b="1" dirty="0"/>
          </a:p>
        </p:txBody>
      </p:sp>
      <p:sp>
        <p:nvSpPr>
          <p:cNvPr id="24587" name="TextBox 18"/>
          <p:cNvSpPr txBox="1">
            <a:spLocks noChangeArrowheads="1"/>
          </p:cNvSpPr>
          <p:nvPr/>
        </p:nvSpPr>
        <p:spPr bwMode="auto">
          <a:xfrm>
            <a:off x="2133600" y="1143000"/>
            <a:ext cx="1449436" cy="292388"/>
          </a:xfrm>
          <a:prstGeom prst="rect">
            <a:avLst/>
          </a:prstGeom>
          <a:noFill/>
          <a:ln w="9525">
            <a:noFill/>
            <a:miter lim="800000"/>
            <a:headEnd/>
            <a:tailEnd/>
          </a:ln>
        </p:spPr>
        <p:txBody>
          <a:bodyPr wrap="none">
            <a:spAutoFit/>
          </a:bodyPr>
          <a:lstStyle/>
          <a:p>
            <a:pPr>
              <a:buNone/>
            </a:pPr>
            <a:r>
              <a:rPr lang="es-AR" sz="1300" b="1" dirty="0" smtClean="0"/>
              <a:t>Estados Unidos</a:t>
            </a:r>
            <a:endParaRPr lang="es-AR" sz="1300" b="1" dirty="0"/>
          </a:p>
        </p:txBody>
      </p:sp>
      <p:sp>
        <p:nvSpPr>
          <p:cNvPr id="11" name="Line 11"/>
          <p:cNvSpPr>
            <a:spLocks noChangeShapeType="1"/>
          </p:cNvSpPr>
          <p:nvPr/>
        </p:nvSpPr>
        <p:spPr bwMode="auto">
          <a:xfrm>
            <a:off x="1219200" y="1124744"/>
            <a:ext cx="7239000" cy="0"/>
          </a:xfrm>
          <a:prstGeom prst="line">
            <a:avLst/>
          </a:prstGeom>
          <a:noFill/>
          <a:ln w="57150">
            <a:solidFill>
              <a:srgbClr val="AFBD20"/>
            </a:solidFill>
            <a:round/>
            <a:headEnd/>
            <a:tailEnd/>
          </a:ln>
          <a:extLst>
            <a:ext uri="{909E8E84-426E-40DD-AFC4-6F175D3DCCD1}">
              <a14:hiddenFill xmlns:a14="http://schemas.microsoft.com/office/drawing/2010/main" xmlns="">
                <a:noFill/>
              </a14:hiddenFill>
            </a:ext>
          </a:extLst>
        </p:spPr>
        <p:txBody>
          <a:bodyPr/>
          <a:lstStyle/>
          <a:p>
            <a:endParaRPr lang="es-CL"/>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a:xfrm>
            <a:off x="1907704" y="228600"/>
            <a:ext cx="7056784" cy="1143000"/>
          </a:xfrm>
        </p:spPr>
        <p:txBody>
          <a:bodyPr>
            <a:noAutofit/>
          </a:bodyPr>
          <a:lstStyle/>
          <a:p>
            <a:pPr eaLnBrk="1" hangingPunct="1"/>
            <a:r>
              <a:rPr lang="es-CL" sz="3200" b="1" dirty="0" smtClean="0">
                <a:solidFill>
                  <a:schemeClr val="bg1"/>
                </a:solidFill>
                <a:effectLst>
                  <a:outerShdw blurRad="38100" dist="38100" dir="2700000" algn="tl">
                    <a:srgbClr val="000000">
                      <a:alpha val="43137"/>
                    </a:srgbClr>
                  </a:outerShdw>
                </a:effectLst>
              </a:rPr>
              <a:t>Pese a la bonanza de 2003-2007, la inserción internacional de A. Latina sigue siendo deficiente</a:t>
            </a:r>
          </a:p>
        </p:txBody>
      </p:sp>
      <p:sp>
        <p:nvSpPr>
          <p:cNvPr id="11268" name="Rectangle 3"/>
          <p:cNvSpPr>
            <a:spLocks noGrp="1" noChangeArrowheads="1"/>
          </p:cNvSpPr>
          <p:nvPr>
            <p:ph type="body" idx="1"/>
          </p:nvPr>
        </p:nvSpPr>
        <p:spPr>
          <a:xfrm>
            <a:off x="533400" y="1772816"/>
            <a:ext cx="8431088" cy="4856584"/>
          </a:xfrm>
        </p:spPr>
        <p:txBody>
          <a:bodyPr>
            <a:normAutofit/>
          </a:bodyPr>
          <a:lstStyle/>
          <a:p>
            <a:pPr eaLnBrk="1" hangingPunct="1">
              <a:lnSpc>
                <a:spcPct val="80000"/>
              </a:lnSpc>
              <a:spcBef>
                <a:spcPts val="1200"/>
              </a:spcBef>
            </a:pPr>
            <a:r>
              <a:rPr lang="es-CL" sz="2000" dirty="0" smtClean="0">
                <a:latin typeface="+mj-lt"/>
              </a:rPr>
              <a:t>Ha perdido participación en exportaciones mundiales </a:t>
            </a:r>
          </a:p>
          <a:p>
            <a:pPr eaLnBrk="1" hangingPunct="1">
              <a:lnSpc>
                <a:spcPct val="80000"/>
              </a:lnSpc>
              <a:spcBef>
                <a:spcPts val="1200"/>
              </a:spcBef>
            </a:pPr>
            <a:r>
              <a:rPr lang="es-CL" sz="2000" dirty="0" smtClean="0">
                <a:latin typeface="+mj-lt"/>
              </a:rPr>
              <a:t>Sus exportaciones son poco diversificadas y se basan en ventajas comparativas estáticas:</a:t>
            </a:r>
          </a:p>
          <a:p>
            <a:pPr lvl="1" eaLnBrk="1" hangingPunct="1">
              <a:lnSpc>
                <a:spcPct val="80000"/>
              </a:lnSpc>
              <a:spcBef>
                <a:spcPts val="1200"/>
              </a:spcBef>
              <a:buFont typeface="Wingdings" pitchFamily="2" charset="2"/>
              <a:buChar char="§"/>
            </a:pPr>
            <a:r>
              <a:rPr lang="es-CL" sz="2000" dirty="0" smtClean="0">
                <a:latin typeface="+mj-lt"/>
              </a:rPr>
              <a:t>Recursos naturales, bajos salarios</a:t>
            </a:r>
          </a:p>
          <a:p>
            <a:pPr lvl="1" eaLnBrk="1" hangingPunct="1">
              <a:lnSpc>
                <a:spcPct val="80000"/>
              </a:lnSpc>
              <a:spcBef>
                <a:spcPts val="1200"/>
              </a:spcBef>
              <a:buFont typeface="Wingdings" pitchFamily="2" charset="2"/>
              <a:buChar char="§"/>
            </a:pPr>
            <a:r>
              <a:rPr lang="es-CL" sz="2000" dirty="0" smtClean="0">
                <a:latin typeface="+mj-lt"/>
              </a:rPr>
              <a:t>Baja intensidad de conocimientos, tecnología</a:t>
            </a:r>
          </a:p>
          <a:p>
            <a:pPr eaLnBrk="1" hangingPunct="1">
              <a:lnSpc>
                <a:spcPct val="80000"/>
              </a:lnSpc>
              <a:spcBef>
                <a:spcPts val="1200"/>
              </a:spcBef>
            </a:pPr>
            <a:r>
              <a:rPr lang="es-CL" sz="2000" dirty="0" smtClean="0">
                <a:latin typeface="+mj-lt"/>
              </a:rPr>
              <a:t>Se rezaga en competitividad frente a Asia </a:t>
            </a:r>
          </a:p>
          <a:p>
            <a:pPr eaLnBrk="1" hangingPunct="1">
              <a:lnSpc>
                <a:spcPct val="80000"/>
              </a:lnSpc>
              <a:spcBef>
                <a:spcPts val="1200"/>
              </a:spcBef>
            </a:pPr>
            <a:r>
              <a:rPr lang="es-ES" sz="2000" dirty="0" smtClean="0">
                <a:latin typeface="+mj-lt"/>
              </a:rPr>
              <a:t>Se necesita pasar de la inserción inter-industrial a inserción en cadenas globales/subregionales de valor (comercio intra-industrial)</a:t>
            </a:r>
          </a:p>
          <a:p>
            <a:pPr lvl="1" eaLnBrk="1" hangingPunct="1">
              <a:lnSpc>
                <a:spcPct val="80000"/>
              </a:lnSpc>
              <a:spcBef>
                <a:spcPts val="1200"/>
              </a:spcBef>
              <a:buFont typeface="Wingdings" pitchFamily="2" charset="2"/>
              <a:buChar char="§"/>
            </a:pPr>
            <a:r>
              <a:rPr lang="es-ES" sz="2000" dirty="0" smtClean="0">
                <a:latin typeface="+mj-lt"/>
              </a:rPr>
              <a:t>Diversificación productiva y exportadora</a:t>
            </a:r>
          </a:p>
          <a:p>
            <a:pPr lvl="1">
              <a:lnSpc>
                <a:spcPct val="80000"/>
              </a:lnSpc>
              <a:spcBef>
                <a:spcPts val="1200"/>
              </a:spcBef>
              <a:buFont typeface="Wingdings" pitchFamily="2" charset="2"/>
              <a:buChar char="§"/>
            </a:pPr>
            <a:r>
              <a:rPr lang="es-ES" sz="2000" dirty="0" smtClean="0">
                <a:latin typeface="+mj-lt"/>
              </a:rPr>
              <a:t>Elevar niveles de productividad</a:t>
            </a:r>
          </a:p>
          <a:p>
            <a:pPr lvl="1">
              <a:lnSpc>
                <a:spcPct val="80000"/>
              </a:lnSpc>
              <a:spcBef>
                <a:spcPts val="1200"/>
              </a:spcBef>
              <a:buFont typeface="Wingdings" pitchFamily="2" charset="2"/>
              <a:buChar char="§"/>
            </a:pPr>
            <a:r>
              <a:rPr lang="es-ES" sz="2000" dirty="0" smtClean="0">
                <a:latin typeface="+mj-lt"/>
              </a:rPr>
              <a:t>Elevar presencia PYMES en las exportaciones</a:t>
            </a:r>
          </a:p>
          <a:p>
            <a:pPr lvl="1">
              <a:lnSpc>
                <a:spcPct val="80000"/>
              </a:lnSpc>
              <a:spcBef>
                <a:spcPts val="1200"/>
              </a:spcBef>
              <a:buFont typeface="Wingdings" pitchFamily="2" charset="2"/>
              <a:buChar char="§"/>
            </a:pPr>
            <a:r>
              <a:rPr lang="es-ES" sz="2000" dirty="0" smtClean="0">
                <a:latin typeface="+mj-lt"/>
              </a:rPr>
              <a:t>Todo esto requiere avances en innovación, ciencia y tecnología, educación y capacitación</a:t>
            </a:r>
          </a:p>
          <a:p>
            <a:pPr>
              <a:lnSpc>
                <a:spcPct val="80000"/>
              </a:lnSpc>
            </a:pPr>
            <a:endParaRPr lang="es-CL" sz="2000" dirty="0" smtClean="0"/>
          </a:p>
          <a:p>
            <a:pPr eaLnBrk="1" hangingPunct="1">
              <a:lnSpc>
                <a:spcPct val="80000"/>
              </a:lnSpc>
            </a:pPr>
            <a:endParaRPr lang="es-CL" sz="2000" dirty="0" smtClean="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pPr algn="ctr"/>
            <a:r>
              <a:rPr lang="es-CL" b="1" dirty="0" smtClean="0">
                <a:solidFill>
                  <a:schemeClr val="bg1"/>
                </a:solidFill>
                <a:effectLst>
                  <a:outerShdw blurRad="38100" dist="38100" dir="2700000" algn="tl">
                    <a:srgbClr val="000000">
                      <a:alpha val="43137"/>
                    </a:srgbClr>
                  </a:outerShdw>
                </a:effectLst>
              </a:rPr>
              <a:t>Muchas gracias y hasta el próximo miércoles</a:t>
            </a:r>
            <a:endParaRPr lang="es-CL" b="1" dirty="0">
              <a:solidFill>
                <a:schemeClr val="bg1"/>
              </a:solidFill>
              <a:effectLst>
                <a:outerShdw blurRad="38100" dist="38100" dir="2700000" algn="tl">
                  <a:srgbClr val="000000">
                    <a:alpha val="43137"/>
                  </a:srgbClr>
                </a:outerShdw>
              </a:effectLst>
            </a:endParaRPr>
          </a:p>
        </p:txBody>
      </p:sp>
      <p:sp>
        <p:nvSpPr>
          <p:cNvPr id="5" name="4 Marcador de texto"/>
          <p:cNvSpPr>
            <a:spLocks noGrp="1"/>
          </p:cNvSpPr>
          <p:nvPr>
            <p:ph type="body" idx="1"/>
          </p:nvPr>
        </p:nvSpPr>
        <p:spPr/>
        <p:txBody>
          <a:bodyPr/>
          <a:lstStyle/>
          <a:p>
            <a:endParaRPr lang="es-CL"/>
          </a:p>
        </p:txBody>
      </p:sp>
    </p:spTree>
    <p:extLst>
      <p:ext uri="{BB962C8B-B14F-4D97-AF65-F5344CB8AC3E}">
        <p14:creationId xmlns:p14="http://schemas.microsoft.com/office/powerpoint/2010/main" xmlns="" val="34162120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l"/>
            <a:r>
              <a:rPr lang="es-CL" b="1" dirty="0" smtClean="0">
                <a:solidFill>
                  <a:schemeClr val="bg1"/>
                </a:solidFill>
                <a:effectLst>
                  <a:outerShdw blurRad="38100" dist="38100" dir="2700000" algn="tl">
                    <a:srgbClr val="000000">
                      <a:alpha val="43137"/>
                    </a:srgbClr>
                  </a:outerShdw>
                </a:effectLst>
              </a:rPr>
              <a:t>Grandes temas del comercio internacional</a:t>
            </a:r>
            <a:endParaRPr lang="es-CL" b="1" dirty="0">
              <a:solidFill>
                <a:schemeClr val="bg1"/>
              </a:solidFill>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1907704" y="1844824"/>
            <a:ext cx="7128792" cy="4824536"/>
          </a:xfrm>
        </p:spPr>
        <p:txBody>
          <a:bodyPr>
            <a:normAutofit fontScale="92500" lnSpcReduction="20000"/>
          </a:bodyPr>
          <a:lstStyle/>
          <a:p>
            <a:pPr>
              <a:buFont typeface="Wingdings" pitchFamily="2" charset="2"/>
              <a:buChar char="§"/>
            </a:pPr>
            <a:r>
              <a:rPr lang="es-CL" dirty="0" smtClean="0">
                <a:latin typeface="+mj-lt"/>
              </a:rPr>
              <a:t>¿Por qué los países comercian entre sí?</a:t>
            </a:r>
          </a:p>
          <a:p>
            <a:pPr>
              <a:buFont typeface="Wingdings" pitchFamily="2" charset="2"/>
              <a:buChar char="§"/>
            </a:pPr>
            <a:r>
              <a:rPr lang="es-CL" dirty="0" smtClean="0">
                <a:latin typeface="+mj-lt"/>
              </a:rPr>
              <a:t>¿Qu</a:t>
            </a:r>
            <a:r>
              <a:rPr lang="es-CL" dirty="0">
                <a:latin typeface="+mj-lt"/>
              </a:rPr>
              <a:t>é</a:t>
            </a:r>
            <a:r>
              <a:rPr lang="es-CL" dirty="0" smtClean="0">
                <a:latin typeface="+mj-lt"/>
              </a:rPr>
              <a:t> tipo de bienes (y servicios) comercian? ¿Por qué?</a:t>
            </a:r>
          </a:p>
          <a:p>
            <a:pPr lvl="1">
              <a:buFont typeface="Wingdings" pitchFamily="2" charset="2"/>
              <a:buChar char="ü"/>
            </a:pPr>
            <a:r>
              <a:rPr lang="es-CL" dirty="0" smtClean="0">
                <a:latin typeface="+mj-lt"/>
              </a:rPr>
              <a:t>¿Por qué el comercio es más importante para algunos países que para otros?</a:t>
            </a:r>
          </a:p>
          <a:p>
            <a:pPr lvl="1">
              <a:buFont typeface="Wingdings" pitchFamily="2" charset="2"/>
              <a:buChar char="ü"/>
            </a:pPr>
            <a:r>
              <a:rPr lang="es-CL" dirty="0" smtClean="0">
                <a:latin typeface="+mj-lt"/>
              </a:rPr>
              <a:t>¿Por qué algunos países se especializan en manufacturas y otros en materias primas?</a:t>
            </a:r>
          </a:p>
          <a:p>
            <a:pPr>
              <a:buFont typeface="Wingdings" pitchFamily="2" charset="2"/>
              <a:buChar char="§"/>
            </a:pPr>
            <a:r>
              <a:rPr lang="es-CL" dirty="0" smtClean="0">
                <a:latin typeface="+mj-lt"/>
              </a:rPr>
              <a:t>¿Cuál es la contribución del comercio al crecimiento económico? ¿Quiénes ganan y pierden con el comercio?</a:t>
            </a:r>
          </a:p>
          <a:p>
            <a:pPr>
              <a:buFont typeface="Wingdings" pitchFamily="2" charset="2"/>
              <a:buChar char="§"/>
            </a:pPr>
            <a:r>
              <a:rPr lang="es-CL" dirty="0" smtClean="0">
                <a:latin typeface="+mj-lt"/>
              </a:rPr>
              <a:t>¿Por qué los países mantienen barreras comerciales?</a:t>
            </a:r>
          </a:p>
          <a:p>
            <a:pPr>
              <a:buFont typeface="Wingdings" pitchFamily="2" charset="2"/>
              <a:buChar char="§"/>
            </a:pPr>
            <a:r>
              <a:rPr lang="es-CL" dirty="0" smtClean="0"/>
              <a:t>¿</a:t>
            </a:r>
            <a:r>
              <a:rPr lang="es-CL" dirty="0" smtClean="0">
                <a:latin typeface="+mj-lt"/>
              </a:rPr>
              <a:t>Cómo se relacionan comercio e inversión extranjera directa?</a:t>
            </a:r>
          </a:p>
          <a:p>
            <a:pPr>
              <a:buFont typeface="Wingdings" pitchFamily="2" charset="2"/>
              <a:buChar char="§"/>
            </a:pPr>
            <a:r>
              <a:rPr lang="es-CL" dirty="0" smtClean="0">
                <a:latin typeface="+mj-lt"/>
              </a:rPr>
              <a:t>¿Por qué los países crearon un sistema multilateral de comercio? ¿Y por qué negocian tratados de libre comercio? </a:t>
            </a:r>
          </a:p>
          <a:p>
            <a:pPr lvl="1"/>
            <a:endParaRPr lang="es-CL" dirty="0" smtClean="0"/>
          </a:p>
          <a:p>
            <a:endParaRPr lang="es-CL" dirty="0" smtClean="0"/>
          </a:p>
        </p:txBody>
      </p:sp>
    </p:spTree>
    <p:extLst>
      <p:ext uri="{BB962C8B-B14F-4D97-AF65-F5344CB8AC3E}">
        <p14:creationId xmlns:p14="http://schemas.microsoft.com/office/powerpoint/2010/main" xmlns="" val="17122305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l"/>
            <a:r>
              <a:rPr lang="es-CL" b="1" dirty="0">
                <a:solidFill>
                  <a:schemeClr val="bg1"/>
                </a:solidFill>
                <a:effectLst>
                  <a:outerShdw blurRad="38100" dist="38100" dir="2700000" algn="tl">
                    <a:srgbClr val="000000">
                      <a:alpha val="43137"/>
                    </a:srgbClr>
                  </a:outerShdw>
                </a:effectLst>
              </a:rPr>
              <a:t>Grandes temas </a:t>
            </a:r>
            <a:r>
              <a:rPr lang="es-CL" b="1" dirty="0" smtClean="0">
                <a:solidFill>
                  <a:schemeClr val="bg1"/>
                </a:solidFill>
                <a:effectLst>
                  <a:outerShdw blurRad="38100" dist="38100" dir="2700000" algn="tl">
                    <a:srgbClr val="000000">
                      <a:alpha val="43137"/>
                    </a:srgbClr>
                  </a:outerShdw>
                </a:effectLst>
              </a:rPr>
              <a:t>de las finanzas internacionales</a:t>
            </a:r>
            <a:endParaRPr lang="es-CL" dirty="0">
              <a:solidFill>
                <a:schemeClr val="bg1"/>
              </a:solidFill>
            </a:endParaRPr>
          </a:p>
        </p:txBody>
      </p:sp>
      <p:sp>
        <p:nvSpPr>
          <p:cNvPr id="3" name="2 Marcador de contenido"/>
          <p:cNvSpPr>
            <a:spLocks noGrp="1"/>
          </p:cNvSpPr>
          <p:nvPr>
            <p:ph idx="1"/>
          </p:nvPr>
        </p:nvSpPr>
        <p:spPr>
          <a:xfrm>
            <a:off x="1907704" y="1772816"/>
            <a:ext cx="6912768" cy="4824536"/>
          </a:xfrm>
        </p:spPr>
        <p:txBody>
          <a:bodyPr/>
          <a:lstStyle/>
          <a:p>
            <a:pPr>
              <a:spcBef>
                <a:spcPts val="1200"/>
              </a:spcBef>
              <a:buFont typeface="Wingdings" pitchFamily="2" charset="2"/>
              <a:buChar char="§"/>
            </a:pPr>
            <a:r>
              <a:rPr lang="es-CL" dirty="0" smtClean="0">
                <a:latin typeface="+mj-lt"/>
              </a:rPr>
              <a:t>La balanza de pagos: </a:t>
            </a:r>
          </a:p>
          <a:p>
            <a:pPr lvl="1">
              <a:spcBef>
                <a:spcPts val="1200"/>
              </a:spcBef>
              <a:buFont typeface="Wingdings" pitchFamily="2" charset="2"/>
              <a:buChar char="ü"/>
            </a:pPr>
            <a:r>
              <a:rPr lang="es-CL" dirty="0" smtClean="0">
                <a:latin typeface="+mj-lt"/>
              </a:rPr>
              <a:t>¿Qué quiere decir un déficit? ¿Y un superávit?</a:t>
            </a:r>
          </a:p>
          <a:p>
            <a:pPr>
              <a:spcBef>
                <a:spcPts val="1200"/>
              </a:spcBef>
              <a:buFont typeface="Wingdings" pitchFamily="2" charset="2"/>
              <a:buChar char="§"/>
            </a:pPr>
            <a:r>
              <a:rPr lang="es-CL" dirty="0" smtClean="0">
                <a:latin typeface="+mj-lt"/>
              </a:rPr>
              <a:t>Los tipos de </a:t>
            </a:r>
            <a:r>
              <a:rPr lang="es-CL" dirty="0">
                <a:latin typeface="+mj-lt"/>
              </a:rPr>
              <a:t>c</a:t>
            </a:r>
            <a:r>
              <a:rPr lang="es-CL" dirty="0" smtClean="0">
                <a:latin typeface="+mj-lt"/>
              </a:rPr>
              <a:t>ambio:</a:t>
            </a:r>
          </a:p>
          <a:p>
            <a:pPr lvl="1">
              <a:spcBef>
                <a:spcPts val="1200"/>
              </a:spcBef>
              <a:buFont typeface="Wingdings" pitchFamily="2" charset="2"/>
              <a:buChar char="ü"/>
            </a:pPr>
            <a:r>
              <a:rPr lang="es-CL" dirty="0" smtClean="0">
                <a:latin typeface="+mj-lt"/>
              </a:rPr>
              <a:t>¿Cómo se determinan?</a:t>
            </a:r>
          </a:p>
          <a:p>
            <a:pPr lvl="1">
              <a:spcBef>
                <a:spcPts val="1200"/>
              </a:spcBef>
              <a:buFont typeface="Wingdings" pitchFamily="2" charset="2"/>
              <a:buChar char="ü"/>
            </a:pPr>
            <a:r>
              <a:rPr lang="es-CL" dirty="0" smtClean="0">
                <a:latin typeface="+mj-lt"/>
              </a:rPr>
              <a:t>¿Qué regímenes de tipo de cambio existen?</a:t>
            </a:r>
          </a:p>
          <a:p>
            <a:pPr lvl="1">
              <a:spcBef>
                <a:spcPts val="1200"/>
              </a:spcBef>
              <a:buFont typeface="Wingdings" pitchFamily="2" charset="2"/>
              <a:buChar char="ü"/>
            </a:pPr>
            <a:r>
              <a:rPr lang="es-CL" dirty="0" smtClean="0">
                <a:latin typeface="+mj-lt"/>
              </a:rPr>
              <a:t>¿Cómo afectan los tipos de interés, los flujos comerciales y los flujos de capital al valor del tipo de cambio? ¿Y viceversa?</a:t>
            </a:r>
          </a:p>
          <a:p>
            <a:pPr>
              <a:spcBef>
                <a:spcPts val="1200"/>
              </a:spcBef>
              <a:buFont typeface="Wingdings" pitchFamily="2" charset="2"/>
              <a:buChar char="§"/>
            </a:pPr>
            <a:r>
              <a:rPr lang="es-CL" dirty="0" smtClean="0">
                <a:latin typeface="+mj-lt"/>
              </a:rPr>
              <a:t>Los mercados internacionales de capital:</a:t>
            </a:r>
          </a:p>
          <a:p>
            <a:pPr lvl="1">
              <a:spcBef>
                <a:spcPts val="1200"/>
              </a:spcBef>
              <a:buFont typeface="Wingdings" pitchFamily="2" charset="2"/>
              <a:buChar char="ü"/>
            </a:pPr>
            <a:r>
              <a:rPr lang="es-CL" dirty="0" smtClean="0">
                <a:latin typeface="+mj-lt"/>
              </a:rPr>
              <a:t>Función, operatoria, riesgos</a:t>
            </a:r>
          </a:p>
          <a:p>
            <a:pPr lvl="1">
              <a:spcBef>
                <a:spcPts val="1200"/>
              </a:spcBef>
              <a:buFont typeface="Wingdings" pitchFamily="2" charset="2"/>
              <a:buChar char="ü"/>
            </a:pPr>
            <a:r>
              <a:rPr lang="es-CL" sz="1800" dirty="0" smtClean="0"/>
              <a:t>¿</a:t>
            </a:r>
            <a:r>
              <a:rPr lang="es-CL" dirty="0" smtClean="0">
                <a:latin typeface="+mj-lt"/>
              </a:rPr>
              <a:t>Cómo se originan las crisis financieras?</a:t>
            </a:r>
            <a:endParaRPr lang="es-CL" dirty="0">
              <a:latin typeface="+mj-lt"/>
            </a:endParaRPr>
          </a:p>
        </p:txBody>
      </p:sp>
    </p:spTree>
    <p:extLst>
      <p:ext uri="{BB962C8B-B14F-4D97-AF65-F5344CB8AC3E}">
        <p14:creationId xmlns:p14="http://schemas.microsoft.com/office/powerpoint/2010/main" xmlns="" val="33431156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b="1" dirty="0" smtClean="0">
                <a:solidFill>
                  <a:schemeClr val="bg1"/>
                </a:solidFill>
              </a:rPr>
              <a:t>¿Qué es la globalización?</a:t>
            </a:r>
            <a:endParaRPr lang="es-CL" b="1" dirty="0">
              <a:solidFill>
                <a:schemeClr val="bg1"/>
              </a:solidFill>
            </a:endParaRPr>
          </a:p>
        </p:txBody>
      </p:sp>
      <p:sp>
        <p:nvSpPr>
          <p:cNvPr id="3" name="2 Marcador de texto"/>
          <p:cNvSpPr>
            <a:spLocks noGrp="1"/>
          </p:cNvSpPr>
          <p:nvPr>
            <p:ph type="body" idx="1"/>
          </p:nvPr>
        </p:nvSpPr>
        <p:spPr/>
        <p:txBody>
          <a:bodyPr/>
          <a:lstStyle/>
          <a:p>
            <a:endParaRPr lang="es-CL"/>
          </a:p>
        </p:txBody>
      </p:sp>
    </p:spTree>
    <p:extLst>
      <p:ext uri="{BB962C8B-B14F-4D97-AF65-F5344CB8AC3E}">
        <p14:creationId xmlns:p14="http://schemas.microsoft.com/office/powerpoint/2010/main" xmlns="" val="23924827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l"/>
            <a:r>
              <a:rPr lang="es-CL" b="1" dirty="0">
                <a:solidFill>
                  <a:schemeClr val="bg1"/>
                </a:solidFill>
                <a:effectLst>
                  <a:outerShdw blurRad="38100" dist="38100" dir="2700000" algn="tl">
                    <a:srgbClr val="C0C0C0"/>
                  </a:outerShdw>
                </a:effectLst>
              </a:rPr>
              <a:t>La </a:t>
            </a:r>
            <a:r>
              <a:rPr lang="es-CL" b="1" dirty="0" smtClean="0">
                <a:solidFill>
                  <a:schemeClr val="bg1"/>
                </a:solidFill>
                <a:effectLst>
                  <a:outerShdw blurRad="38100" dist="38100" dir="2700000" algn="tl">
                    <a:srgbClr val="C0C0C0"/>
                  </a:outerShdw>
                </a:effectLst>
              </a:rPr>
              <a:t>globalización (</a:t>
            </a:r>
            <a:r>
              <a:rPr lang="es-CL" b="1" dirty="0">
                <a:solidFill>
                  <a:schemeClr val="bg1"/>
                </a:solidFill>
                <a:effectLst>
                  <a:outerShdw blurRad="38100" dist="38100" dir="2700000" algn="tl">
                    <a:srgbClr val="C0C0C0"/>
                  </a:outerShdw>
                </a:effectLst>
              </a:rPr>
              <a:t>1)</a:t>
            </a:r>
            <a:endParaRPr lang="es-CL" dirty="0">
              <a:solidFill>
                <a:schemeClr val="bg1"/>
              </a:solidFill>
            </a:endParaRPr>
          </a:p>
        </p:txBody>
      </p:sp>
      <p:sp>
        <p:nvSpPr>
          <p:cNvPr id="3" name="2 Marcador de contenido"/>
          <p:cNvSpPr>
            <a:spLocks noGrp="1"/>
          </p:cNvSpPr>
          <p:nvPr>
            <p:ph idx="1"/>
          </p:nvPr>
        </p:nvSpPr>
        <p:spPr>
          <a:xfrm>
            <a:off x="1475656" y="1844824"/>
            <a:ext cx="7416824" cy="4608512"/>
          </a:xfrm>
        </p:spPr>
        <p:txBody>
          <a:bodyPr>
            <a:normAutofit fontScale="77500" lnSpcReduction="20000"/>
          </a:bodyPr>
          <a:lstStyle/>
          <a:p>
            <a:pPr marL="800100" indent="-342900" algn="just">
              <a:lnSpc>
                <a:spcPct val="120000"/>
              </a:lnSpc>
              <a:spcBef>
                <a:spcPts val="600"/>
              </a:spcBef>
              <a:buFont typeface="Wingdings" pitchFamily="2" charset="2"/>
              <a:buChar char="§"/>
            </a:pPr>
            <a:r>
              <a:rPr lang="es-CL" sz="2800" dirty="0">
                <a:latin typeface="Cambria" pitchFamily="18" charset="0"/>
              </a:rPr>
              <a:t>Proceso dinámico de liberalización, apertura e integración internacional de los mercados de bienes, servicios, capital y tecnología </a:t>
            </a:r>
            <a:r>
              <a:rPr lang="es-CL" sz="2800" dirty="0" smtClean="0">
                <a:latin typeface="Cambria" pitchFamily="18" charset="0"/>
              </a:rPr>
              <a:t>desde mediados de los años 50 (G. De la Dehesa)</a:t>
            </a:r>
            <a:endParaRPr lang="es-CL" sz="2800" dirty="0">
              <a:latin typeface="Cambria" pitchFamily="18" charset="0"/>
            </a:endParaRPr>
          </a:p>
          <a:p>
            <a:pPr marL="800100" indent="-342900" algn="just">
              <a:lnSpc>
                <a:spcPct val="120000"/>
              </a:lnSpc>
              <a:spcBef>
                <a:spcPts val="600"/>
              </a:spcBef>
              <a:buFont typeface="Wingdings" pitchFamily="2" charset="2"/>
              <a:buChar char="§"/>
            </a:pPr>
            <a:r>
              <a:rPr lang="es-CL" sz="2800" dirty="0" smtClean="0">
                <a:latin typeface="Cambria" pitchFamily="18" charset="0"/>
              </a:rPr>
              <a:t>Aproximaciones </a:t>
            </a:r>
            <a:r>
              <a:rPr lang="es-CL" sz="2800" dirty="0">
                <a:latin typeface="Cambria" pitchFamily="18" charset="0"/>
              </a:rPr>
              <a:t>al </a:t>
            </a:r>
            <a:r>
              <a:rPr lang="es-CL" sz="2800" dirty="0" smtClean="0">
                <a:latin typeface="Cambria" pitchFamily="18" charset="0"/>
              </a:rPr>
              <a:t>concepto:</a:t>
            </a:r>
            <a:endParaRPr lang="es-CL" sz="2800" dirty="0">
              <a:latin typeface="Cambria" pitchFamily="18" charset="0"/>
            </a:endParaRPr>
          </a:p>
          <a:p>
            <a:pPr marL="1257300" lvl="3" indent="-342900" algn="just">
              <a:lnSpc>
                <a:spcPct val="120000"/>
              </a:lnSpc>
              <a:spcBef>
                <a:spcPts val="600"/>
              </a:spcBef>
              <a:buFont typeface="Wingdings" pitchFamily="2" charset="2"/>
              <a:buChar char="ü"/>
            </a:pPr>
            <a:r>
              <a:rPr lang="es-CL" sz="2400" b="1" dirty="0" smtClean="0">
                <a:latin typeface="Cambria" pitchFamily="18" charset="0"/>
              </a:rPr>
              <a:t>T. </a:t>
            </a:r>
            <a:r>
              <a:rPr lang="es-CL" sz="2400" b="1" dirty="0" err="1" smtClean="0">
                <a:latin typeface="Cambria" pitchFamily="18" charset="0"/>
              </a:rPr>
              <a:t>Levitt</a:t>
            </a:r>
            <a:r>
              <a:rPr lang="es-CL" sz="2400" b="1" dirty="0" smtClean="0">
                <a:latin typeface="Cambria" pitchFamily="18" charset="0"/>
              </a:rPr>
              <a:t> </a:t>
            </a:r>
            <a:r>
              <a:rPr lang="es-CL" sz="2400" b="1" dirty="0">
                <a:latin typeface="Cambria" pitchFamily="18" charset="0"/>
              </a:rPr>
              <a:t>(</a:t>
            </a:r>
            <a:r>
              <a:rPr lang="es-CL" sz="2400" b="1" dirty="0" smtClean="0">
                <a:latin typeface="Cambria" pitchFamily="18" charset="0"/>
              </a:rPr>
              <a:t>1983):</a:t>
            </a:r>
            <a:r>
              <a:rPr lang="es-CL" sz="2400" dirty="0" smtClean="0">
                <a:latin typeface="Cambria" pitchFamily="18" charset="0"/>
              </a:rPr>
              <a:t> Ciclo </a:t>
            </a:r>
            <a:r>
              <a:rPr lang="es-CL" sz="2400" dirty="0">
                <a:latin typeface="Cambria" pitchFamily="18" charset="0"/>
              </a:rPr>
              <a:t>del </a:t>
            </a:r>
            <a:r>
              <a:rPr lang="es-CL" sz="2400" dirty="0" smtClean="0">
                <a:latin typeface="Cambria" pitchFamily="18" charset="0"/>
              </a:rPr>
              <a:t>producto es reemplazado por mercado </a:t>
            </a:r>
            <a:r>
              <a:rPr lang="es-CL" sz="2400" dirty="0">
                <a:latin typeface="Cambria" pitchFamily="18" charset="0"/>
              </a:rPr>
              <a:t>global</a:t>
            </a:r>
          </a:p>
          <a:p>
            <a:pPr marL="1257300" lvl="3" indent="-342900" algn="just">
              <a:lnSpc>
                <a:spcPct val="120000"/>
              </a:lnSpc>
              <a:spcBef>
                <a:spcPts val="600"/>
              </a:spcBef>
              <a:buFont typeface="Wingdings" pitchFamily="2" charset="2"/>
              <a:buChar char="ü"/>
            </a:pPr>
            <a:r>
              <a:rPr lang="es-CL" sz="2400" b="1" dirty="0" smtClean="0">
                <a:latin typeface="Cambria" pitchFamily="18" charset="0"/>
              </a:rPr>
              <a:t>M. </a:t>
            </a:r>
            <a:r>
              <a:rPr lang="es-CL" sz="2400" b="1" dirty="0" err="1" smtClean="0">
                <a:latin typeface="Cambria" pitchFamily="18" charset="0"/>
              </a:rPr>
              <a:t>Porter</a:t>
            </a:r>
            <a:r>
              <a:rPr lang="es-CL" sz="2400" b="1" dirty="0" smtClean="0">
                <a:latin typeface="Cambria" pitchFamily="18" charset="0"/>
              </a:rPr>
              <a:t>, </a:t>
            </a:r>
            <a:r>
              <a:rPr lang="es-CL" sz="2400" b="1" dirty="0">
                <a:latin typeface="Cambria" pitchFamily="18" charset="0"/>
              </a:rPr>
              <a:t>K. </a:t>
            </a:r>
            <a:r>
              <a:rPr lang="es-CL" sz="2400" b="1" dirty="0" err="1">
                <a:latin typeface="Cambria" pitchFamily="18" charset="0"/>
              </a:rPr>
              <a:t>Ohmae</a:t>
            </a:r>
            <a:r>
              <a:rPr lang="es-CL" sz="2400" b="1" dirty="0">
                <a:latin typeface="Cambria" pitchFamily="18" charset="0"/>
              </a:rPr>
              <a:t> </a:t>
            </a:r>
            <a:r>
              <a:rPr lang="es-CL" sz="2400" b="1" dirty="0" smtClean="0">
                <a:latin typeface="Cambria" pitchFamily="18" charset="0"/>
              </a:rPr>
              <a:t>(</a:t>
            </a:r>
            <a:r>
              <a:rPr lang="es-CL" sz="2400" b="1" dirty="0">
                <a:latin typeface="Cambria" pitchFamily="18" charset="0"/>
              </a:rPr>
              <a:t>1990</a:t>
            </a:r>
            <a:r>
              <a:rPr lang="es-CL" sz="2400" b="1" dirty="0" smtClean="0">
                <a:latin typeface="Cambria" pitchFamily="18" charset="0"/>
              </a:rPr>
              <a:t>): </a:t>
            </a:r>
            <a:r>
              <a:rPr lang="es-CL" sz="2400" dirty="0" smtClean="0">
                <a:latin typeface="Cambria" pitchFamily="18" charset="0"/>
              </a:rPr>
              <a:t>De la empresa transnacional a la empresa global. Ej. Nestlé, </a:t>
            </a:r>
            <a:r>
              <a:rPr lang="es-CL" sz="2400" dirty="0">
                <a:latin typeface="Cambria" pitchFamily="18" charset="0"/>
              </a:rPr>
              <a:t>que opera en 150 </a:t>
            </a:r>
            <a:r>
              <a:rPr lang="es-CL" sz="2400" dirty="0" smtClean="0">
                <a:latin typeface="Cambria" pitchFamily="18" charset="0"/>
              </a:rPr>
              <a:t>países</a:t>
            </a:r>
          </a:p>
          <a:p>
            <a:pPr marL="914400" lvl="2" algn="just">
              <a:lnSpc>
                <a:spcPct val="120000"/>
              </a:lnSpc>
              <a:spcBef>
                <a:spcPts val="600"/>
              </a:spcBef>
              <a:buFont typeface="Wingdings" pitchFamily="2" charset="2"/>
              <a:buChar char="§"/>
            </a:pPr>
            <a:r>
              <a:rPr lang="es-CL" sz="2800" dirty="0" smtClean="0">
                <a:latin typeface="Cambria" pitchFamily="18" charset="0"/>
              </a:rPr>
              <a:t>Globalización también es cultural</a:t>
            </a:r>
          </a:p>
          <a:p>
            <a:pPr marL="1371600" lvl="3" algn="just">
              <a:lnSpc>
                <a:spcPct val="120000"/>
              </a:lnSpc>
              <a:spcBef>
                <a:spcPts val="600"/>
              </a:spcBef>
              <a:buFont typeface="Wingdings" pitchFamily="2" charset="2"/>
              <a:buChar char="ü"/>
            </a:pPr>
            <a:r>
              <a:rPr lang="es-CL" sz="2800" dirty="0" smtClean="0">
                <a:latin typeface="Cambria" pitchFamily="18" charset="0"/>
              </a:rPr>
              <a:t>Tendencia a homogenización de gustos y costumbres </a:t>
            </a:r>
          </a:p>
          <a:p>
            <a:pPr marL="800100" lvl="2" indent="-342900" algn="just">
              <a:lnSpc>
                <a:spcPct val="120000"/>
              </a:lnSpc>
              <a:spcBef>
                <a:spcPts val="1800"/>
              </a:spcBef>
            </a:pPr>
            <a:endParaRPr lang="es-CL" sz="2400" dirty="0">
              <a:latin typeface="Cambria" pitchFamily="18" charset="0"/>
            </a:endParaRPr>
          </a:p>
          <a:p>
            <a:endParaRPr lang="es-CL" dirty="0"/>
          </a:p>
        </p:txBody>
      </p:sp>
    </p:spTree>
    <p:extLst>
      <p:ext uri="{BB962C8B-B14F-4D97-AF65-F5344CB8AC3E}">
        <p14:creationId xmlns:p14="http://schemas.microsoft.com/office/powerpoint/2010/main" xmlns="" val="25531711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l"/>
            <a:r>
              <a:rPr lang="es-CL" b="1" dirty="0">
                <a:solidFill>
                  <a:schemeClr val="bg1"/>
                </a:solidFill>
                <a:effectLst>
                  <a:outerShdw blurRad="38100" dist="38100" dir="2700000" algn="tl">
                    <a:srgbClr val="C0C0C0"/>
                  </a:outerShdw>
                </a:effectLst>
              </a:rPr>
              <a:t>La </a:t>
            </a:r>
            <a:r>
              <a:rPr lang="es-CL" b="1" dirty="0" smtClean="0">
                <a:solidFill>
                  <a:schemeClr val="bg1"/>
                </a:solidFill>
                <a:effectLst>
                  <a:outerShdw blurRad="38100" dist="38100" dir="2700000" algn="tl">
                    <a:srgbClr val="C0C0C0"/>
                  </a:outerShdw>
                </a:effectLst>
              </a:rPr>
              <a:t>globalización (2)</a:t>
            </a:r>
            <a:endParaRPr lang="es-CL" dirty="0"/>
          </a:p>
        </p:txBody>
      </p:sp>
      <p:sp>
        <p:nvSpPr>
          <p:cNvPr id="3" name="2 Marcador de contenido"/>
          <p:cNvSpPr>
            <a:spLocks noGrp="1"/>
          </p:cNvSpPr>
          <p:nvPr>
            <p:ph idx="1"/>
          </p:nvPr>
        </p:nvSpPr>
        <p:spPr>
          <a:xfrm>
            <a:off x="1907704" y="1916832"/>
            <a:ext cx="7056784" cy="4680520"/>
          </a:xfrm>
        </p:spPr>
        <p:txBody>
          <a:bodyPr/>
          <a:lstStyle/>
          <a:p>
            <a:pPr>
              <a:lnSpc>
                <a:spcPct val="80000"/>
              </a:lnSpc>
              <a:spcBef>
                <a:spcPts val="1200"/>
              </a:spcBef>
              <a:buFont typeface="Wingdings" pitchFamily="2" charset="2"/>
              <a:buChar char="§"/>
              <a:defRPr/>
            </a:pPr>
            <a:r>
              <a:rPr lang="es-CL" sz="2400" dirty="0">
                <a:latin typeface="Cambria" pitchFamily="18" charset="0"/>
              </a:rPr>
              <a:t>No es </a:t>
            </a:r>
            <a:r>
              <a:rPr lang="es-CL" sz="2400" dirty="0" smtClean="0">
                <a:latin typeface="Cambria" pitchFamily="18" charset="0"/>
              </a:rPr>
              <a:t>un proceso nuevo: Primera ola de globalización </a:t>
            </a:r>
            <a:r>
              <a:rPr lang="es-CL" sz="2400" dirty="0">
                <a:latin typeface="Cambria" pitchFamily="18" charset="0"/>
              </a:rPr>
              <a:t>(1870-1914</a:t>
            </a:r>
            <a:r>
              <a:rPr lang="es-CL" sz="2400" dirty="0" smtClean="0">
                <a:latin typeface="Cambria" pitchFamily="18" charset="0"/>
              </a:rPr>
              <a:t>) fue casi tan intensa</a:t>
            </a:r>
          </a:p>
          <a:p>
            <a:pPr lvl="1">
              <a:lnSpc>
                <a:spcPct val="80000"/>
              </a:lnSpc>
              <a:spcBef>
                <a:spcPts val="1200"/>
              </a:spcBef>
              <a:buFont typeface="Wingdings" pitchFamily="2" charset="2"/>
              <a:buChar char="ü"/>
              <a:defRPr/>
            </a:pPr>
            <a:r>
              <a:rPr lang="es-CL" dirty="0" smtClean="0">
                <a:latin typeface="Cambria" pitchFamily="18" charset="0"/>
              </a:rPr>
              <a:t>Fuerte integración comercial y financiera</a:t>
            </a:r>
          </a:p>
          <a:p>
            <a:pPr lvl="1">
              <a:lnSpc>
                <a:spcPct val="80000"/>
              </a:lnSpc>
              <a:spcBef>
                <a:spcPts val="1200"/>
              </a:spcBef>
              <a:buFont typeface="Wingdings" pitchFamily="2" charset="2"/>
              <a:buChar char="ü"/>
              <a:defRPr/>
            </a:pPr>
            <a:r>
              <a:rPr lang="es-CL" dirty="0" smtClean="0">
                <a:latin typeface="Cambria" pitchFamily="18" charset="0"/>
              </a:rPr>
              <a:t>Grandes olas migratorias</a:t>
            </a:r>
          </a:p>
          <a:p>
            <a:pPr>
              <a:lnSpc>
                <a:spcPct val="80000"/>
              </a:lnSpc>
              <a:spcBef>
                <a:spcPts val="1200"/>
              </a:spcBef>
              <a:buFont typeface="Wingdings" pitchFamily="2" charset="2"/>
              <a:buChar char="§"/>
              <a:defRPr/>
            </a:pPr>
            <a:r>
              <a:rPr lang="es-CL" sz="2400" dirty="0" smtClean="0">
                <a:latin typeface="Cambria" pitchFamily="18" charset="0"/>
              </a:rPr>
              <a:t>Factores que han impulsado la última ola de globalización:</a:t>
            </a:r>
          </a:p>
          <a:p>
            <a:pPr lvl="1">
              <a:lnSpc>
                <a:spcPct val="80000"/>
              </a:lnSpc>
              <a:spcBef>
                <a:spcPts val="1200"/>
              </a:spcBef>
              <a:buFont typeface="Wingdings" pitchFamily="2" charset="2"/>
              <a:buChar char="ü"/>
              <a:defRPr/>
            </a:pPr>
            <a:r>
              <a:rPr lang="es-CL" dirty="0" smtClean="0">
                <a:latin typeface="Cambria" pitchFamily="18" charset="0"/>
              </a:rPr>
              <a:t>Avances tecnológicos, especialmente en transporte, comunicaciones y procesamiento de información</a:t>
            </a:r>
          </a:p>
          <a:p>
            <a:pPr lvl="1">
              <a:lnSpc>
                <a:spcPct val="80000"/>
              </a:lnSpc>
              <a:spcBef>
                <a:spcPts val="1200"/>
              </a:spcBef>
              <a:buFont typeface="Wingdings" pitchFamily="2" charset="2"/>
              <a:buChar char="ü"/>
              <a:defRPr/>
            </a:pPr>
            <a:r>
              <a:rPr lang="es-CL" dirty="0" smtClean="0">
                <a:latin typeface="Cambria" pitchFamily="18" charset="0"/>
              </a:rPr>
              <a:t>Liberalización de los intercambios de bienes, servicios y capital (tanto negociada como unilateral)</a:t>
            </a:r>
          </a:p>
          <a:p>
            <a:pPr lvl="1">
              <a:lnSpc>
                <a:spcPct val="80000"/>
              </a:lnSpc>
              <a:spcBef>
                <a:spcPts val="1200"/>
              </a:spcBef>
              <a:buFont typeface="Wingdings" pitchFamily="2" charset="2"/>
              <a:buChar char="ü"/>
              <a:defRPr/>
            </a:pPr>
            <a:r>
              <a:rPr lang="es-CL" dirty="0" smtClean="0">
                <a:latin typeface="Cambria" pitchFamily="18" charset="0"/>
              </a:rPr>
              <a:t>Cambios políticos: Término división este-oeste, incorporación China e India al «orden capitalista»  </a:t>
            </a:r>
          </a:p>
          <a:p>
            <a:endParaRPr lang="es-CL" dirty="0"/>
          </a:p>
        </p:txBody>
      </p:sp>
    </p:spTree>
    <p:extLst>
      <p:ext uri="{BB962C8B-B14F-4D97-AF65-F5344CB8AC3E}">
        <p14:creationId xmlns:p14="http://schemas.microsoft.com/office/powerpoint/2010/main" xmlns="" val="218935233"/>
      </p:ext>
    </p:extLst>
  </p:cSld>
  <p:clrMapOvr>
    <a:masterClrMapping/>
  </p:clrMapOvr>
  <p:timing>
    <p:tnLst>
      <p:par>
        <p:cTn id="1" dur="indefinite" restart="never" nodeType="tmRoot"/>
      </p:par>
    </p:tnLst>
  </p:timing>
</p:sld>
</file>

<file path=ppt/theme/theme1.xml><?xml version="1.0" encoding="utf-8"?>
<a:theme xmlns:a="http://schemas.openxmlformats.org/drawingml/2006/main" name="Mod">
  <a:themeElements>
    <a:clrScheme name="Mod">
      <a:dk1>
        <a:sysClr val="windowText" lastClr="000000"/>
      </a:dk1>
      <a:lt1>
        <a:sysClr val="window" lastClr="FFFFFF"/>
      </a:lt1>
      <a:dk2>
        <a:srgbClr val="065218"/>
      </a:dk2>
      <a:lt2>
        <a:srgbClr val="EDF3AE"/>
      </a:lt2>
      <a:accent1>
        <a:srgbClr val="8FCB17"/>
      </a:accent1>
      <a:accent2>
        <a:srgbClr val="769F11"/>
      </a:accent2>
      <a:accent3>
        <a:srgbClr val="D4E336"/>
      </a:accent3>
      <a:accent4>
        <a:srgbClr val="0C8228"/>
      </a:accent4>
      <a:accent5>
        <a:srgbClr val="C0EDA8"/>
      </a:accent5>
      <a:accent6>
        <a:srgbClr val="3B4F18"/>
      </a:accent6>
      <a:hlink>
        <a:srgbClr val="0A6A21"/>
      </a:hlink>
      <a:folHlink>
        <a:srgbClr val="406EA5"/>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ransmisión de listas">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atMod val="125000"/>
          </a:schemeClr>
        </a:solidFill>
        <a:solidFill>
          <a:schemeClr val="phClr">
            <a:shade val="30000"/>
            <a:satMod val="150000"/>
          </a:schemeClr>
        </a:solidFill>
        <a:gradFill>
          <a:gsLst>
            <a:gs pos="0">
              <a:schemeClr val="phClr">
                <a:tint val="100000"/>
                <a:shade val="80000"/>
                <a:satMod val="135000"/>
              </a:schemeClr>
            </a:gs>
            <a:gs pos="55000">
              <a:schemeClr val="phClr">
                <a:tint val="70000"/>
                <a:shade val="100000"/>
                <a:satMod val="150000"/>
              </a:schemeClr>
            </a:gs>
            <a:gs pos="100000">
              <a:schemeClr val="phClr">
                <a:tint val="70000"/>
                <a:shade val="100000"/>
                <a:satMod val="150000"/>
              </a:schemeClr>
            </a:gs>
          </a:gsLst>
          <a:lin ang="5400000" scaled="0"/>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TC010274804[[fn=Tema Contemporáneo]]</Template>
  <TotalTime>908</TotalTime>
  <Words>3696</Words>
  <Application>Microsoft Office PowerPoint</Application>
  <PresentationFormat>On-screen Show (4:3)</PresentationFormat>
  <Paragraphs>520</Paragraphs>
  <Slides>43</Slides>
  <Notes>19</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43</vt:i4>
      </vt:variant>
    </vt:vector>
  </HeadingPairs>
  <TitlesOfParts>
    <vt:vector size="45" baseType="lpstr">
      <vt:lpstr>Mod</vt:lpstr>
      <vt:lpstr>Chart</vt:lpstr>
      <vt:lpstr>Tópicos de economía internacional</vt:lpstr>
      <vt:lpstr>Tópicos de la sesión de hoy</vt:lpstr>
      <vt:lpstr>¿De qué se trata la economía internacional?</vt:lpstr>
      <vt:lpstr> La Economía Internacional estudia la interacción entre agentes económicos situados en distintos países </vt:lpstr>
      <vt:lpstr>Grandes temas del comercio internacional</vt:lpstr>
      <vt:lpstr>Grandes temas de las finanzas internacionales</vt:lpstr>
      <vt:lpstr>¿Qué es la globalización?</vt:lpstr>
      <vt:lpstr>La globalización (1)</vt:lpstr>
      <vt:lpstr>La globalización (2)</vt:lpstr>
      <vt:lpstr>Caída de costos gracias al cambio tecnológico</vt:lpstr>
      <vt:lpstr>Caída de aranceles y mayor apertura</vt:lpstr>
      <vt:lpstr>La política también ha influido…</vt:lpstr>
      <vt:lpstr>LA GLOBALIZACIÓN FINANCIERA HA SIDO especialmente marcada</vt:lpstr>
      <vt:lpstr>Slide 14</vt:lpstr>
      <vt:lpstr>La irrupción de las cadenas de valor hace necesario contabilizar el comercio de otra manera  </vt:lpstr>
      <vt:lpstr>Valor bruto vs Valor agregado: Un ejemplo</vt:lpstr>
      <vt:lpstr>Algunos matices del proceso de globalización</vt:lpstr>
      <vt:lpstr>  La globalización implica ganadores y perdedores </vt:lpstr>
      <vt:lpstr>           El peso creciente de las economías en desarrollo en la economía mundial </vt:lpstr>
      <vt:lpstr>La resiliencia de los PED ante la crisis y la fuerte recuperación en Asia y A. Latina explican en amplio grado la nueva geografía del crecimiento en la economía mundial </vt:lpstr>
      <vt:lpstr>Slide 21</vt:lpstr>
      <vt:lpstr>Asia continuará liderando el crecimiento mundial durante el resto de esta década</vt:lpstr>
      <vt:lpstr>En 2030, 2/3 de la clase media mundial estaría en Asia Pacífico. Esta región representaría cerca del 60% del gasto de consumo mundial</vt:lpstr>
      <vt:lpstr>Los PED son responsables principales del repunte  postcrisis en el comercio internacional</vt:lpstr>
      <vt:lpstr>Tras la crisis, crece la importancia de los flujos Sur-Sur en el comercio mundial. En 2017 superarían al comercio Norte-Norte</vt:lpstr>
      <vt:lpstr>En 2010, los flujos de IED hacia los PED fueron la mitad del total mundial. Asia en Desarrollo y ALC absorbieron el 41% de esos flujos</vt:lpstr>
      <vt:lpstr> Hay un creciente número de empresas multinacionales de PED </vt:lpstr>
      <vt:lpstr> Breve caracterización del comercio mundial y de A. Latina </vt:lpstr>
      <vt:lpstr>Desde los años 50 el comercio viene creciendo más que el producto mundial  Volumen de las exportaciones mundiales de mercancías y PIB, 1950-2009 (variación porcentual anual)</vt:lpstr>
      <vt:lpstr>  Las manufacturas son el sector más dinámico del comercio mundial de mercancías  </vt:lpstr>
      <vt:lpstr>Las manufacturas representan 2/3 del comercio mundial de mercancías</vt:lpstr>
      <vt:lpstr>   El comercio de servicios equivale a un cuarto del de mercancías, y sufrió menos con la reciente crisis    </vt:lpstr>
      <vt:lpstr>El grueso del comercio mundial de mercancías se concentra aún en los países industrializados </vt:lpstr>
      <vt:lpstr>China se convirtió en 2010 en el principal exportador mundial de bienes. A. Latina no está en el top 10</vt:lpstr>
      <vt:lpstr>EE.UU. Todavía es el principal exportador de servicios. A. Latina no está en el Top 30!!</vt:lpstr>
      <vt:lpstr>Slide 36</vt:lpstr>
      <vt:lpstr>El crecimiento de las exportaciones de bienes de ALC en la década pasada fue menor que el del mundo y el de otras regiones en desarrollo, tanto en valor como en volumen</vt:lpstr>
      <vt:lpstr>En la década pasada, las exportaciones latinoamericanas de materias primas crecieron  más que las de manufacturas</vt:lpstr>
      <vt:lpstr>la región terminó la década pasada con una estructura exportadora anclada en los recursos naturales  </vt:lpstr>
      <vt:lpstr>En la última década, Asia ha aumentado mucho su importancia como socio comercial de A. Latina, y EE.UU. ha caído</vt:lpstr>
      <vt:lpstr>La región acumula crecientes déficits con Asia y superávits con Estados Unidos y la Unión Europea</vt:lpstr>
      <vt:lpstr>Pese a la bonanza de 2003-2007, la inserción internacional de A. Latina sigue siendo deficiente</vt:lpstr>
      <vt:lpstr>Muchas gracias y hasta el próximo miércoles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Tópicos de economía internacional</dc:title>
  <dc:creator>Sebastian</dc:creator>
  <cp:lastModifiedBy>userzen01</cp:lastModifiedBy>
  <cp:revision>92</cp:revision>
  <dcterms:created xsi:type="dcterms:W3CDTF">2011-04-02T16:17:59Z</dcterms:created>
  <dcterms:modified xsi:type="dcterms:W3CDTF">2012-04-04T17:39:00Z</dcterms:modified>
</cp:coreProperties>
</file>