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3" r:id="rId1"/>
  </p:sldMasterIdLst>
  <p:notesMasterIdLst>
    <p:notesMasterId r:id="rId46"/>
  </p:notesMasterIdLst>
  <p:handoutMasterIdLst>
    <p:handoutMasterId r:id="rId47"/>
  </p:handoutMasterIdLst>
  <p:sldIdLst>
    <p:sldId id="341" r:id="rId2"/>
    <p:sldId id="323" r:id="rId3"/>
    <p:sldId id="325" r:id="rId4"/>
    <p:sldId id="328" r:id="rId5"/>
    <p:sldId id="327" r:id="rId6"/>
    <p:sldId id="329" r:id="rId7"/>
    <p:sldId id="273" r:id="rId8"/>
    <p:sldId id="317" r:id="rId9"/>
    <p:sldId id="324" r:id="rId10"/>
    <p:sldId id="330" r:id="rId11"/>
    <p:sldId id="331" r:id="rId12"/>
    <p:sldId id="335" r:id="rId13"/>
    <p:sldId id="337" r:id="rId14"/>
    <p:sldId id="338" r:id="rId15"/>
    <p:sldId id="336" r:id="rId16"/>
    <p:sldId id="332" r:id="rId17"/>
    <p:sldId id="333" r:id="rId18"/>
    <p:sldId id="291" r:id="rId19"/>
    <p:sldId id="305" r:id="rId20"/>
    <p:sldId id="321" r:id="rId21"/>
    <p:sldId id="322" r:id="rId22"/>
    <p:sldId id="344" r:id="rId23"/>
    <p:sldId id="345" r:id="rId24"/>
    <p:sldId id="296" r:id="rId25"/>
    <p:sldId id="293" r:id="rId26"/>
    <p:sldId id="297" r:id="rId27"/>
    <p:sldId id="298" r:id="rId28"/>
    <p:sldId id="310" r:id="rId29"/>
    <p:sldId id="299" r:id="rId30"/>
    <p:sldId id="319" r:id="rId31"/>
    <p:sldId id="314" r:id="rId32"/>
    <p:sldId id="300" r:id="rId33"/>
    <p:sldId id="306" r:id="rId34"/>
    <p:sldId id="307" r:id="rId35"/>
    <p:sldId id="343" r:id="rId36"/>
    <p:sldId id="302" r:id="rId37"/>
    <p:sldId id="312" r:id="rId38"/>
    <p:sldId id="261" r:id="rId39"/>
    <p:sldId id="268" r:id="rId40"/>
    <p:sldId id="269" r:id="rId41"/>
    <p:sldId id="267" r:id="rId42"/>
    <p:sldId id="340" r:id="rId43"/>
    <p:sldId id="346" r:id="rId44"/>
    <p:sldId id="342" r:id="rId45"/>
  </p:sldIdLst>
  <p:sldSz cx="9144000" cy="6858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89189" autoAdjust="0"/>
  </p:normalViewPr>
  <p:slideViewPr>
    <p:cSldViewPr>
      <p:cViewPr>
        <p:scale>
          <a:sx n="72" d="100"/>
          <a:sy n="72" d="100"/>
        </p:scale>
        <p:origin x="-93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Gr&#225;fico%203%20art&#237;culo%20servicios%20FUNDEX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Trade%20Cluster\Gr&#225;ficos%20y%20cuadros%20insumo%20DCII%20para%20doc%20Rio%20+%20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Sheet1!$H$6</c:f>
              <c:strCache>
                <c:ptCount val="1"/>
                <c:pt idx="0">
                  <c:v>Consolidado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Val val="1"/>
          </c:dLbls>
          <c:cat>
            <c:strRef>
              <c:f>Sheet1!$G$7:$G$18</c:f>
              <c:strCache>
                <c:ptCount val="12"/>
                <c:pt idx="0">
                  <c:v>Argentina</c:v>
                </c:pt>
                <c:pt idx="1">
                  <c:v>Bolivia (EP)</c:v>
                </c:pt>
                <c:pt idx="2">
                  <c:v>Brasil</c:v>
                </c:pt>
                <c:pt idx="3">
                  <c:v>Chile</c:v>
                </c:pt>
                <c:pt idx="4">
                  <c:v>Colombia</c:v>
                </c:pt>
                <c:pt idx="5">
                  <c:v>Costa Rica</c:v>
                </c:pt>
                <c:pt idx="6">
                  <c:v>Guatemala</c:v>
                </c:pt>
                <c:pt idx="7">
                  <c:v>México</c:v>
                </c:pt>
                <c:pt idx="8">
                  <c:v>Paraguay</c:v>
                </c:pt>
                <c:pt idx="9">
                  <c:v>Perú</c:v>
                </c:pt>
                <c:pt idx="10">
                  <c:v>Uruguay</c:v>
                </c:pt>
                <c:pt idx="11">
                  <c:v>Venezuela (RB)</c:v>
                </c:pt>
              </c:strCache>
            </c:strRef>
          </c:cat>
          <c:val>
            <c:numRef>
              <c:f>Sheet1!$H$7:$H$18</c:f>
              <c:numCache>
                <c:formatCode>General</c:formatCode>
                <c:ptCount val="12"/>
                <c:pt idx="0">
                  <c:v>31.9</c:v>
                </c:pt>
                <c:pt idx="1">
                  <c:v>40</c:v>
                </c:pt>
                <c:pt idx="2">
                  <c:v>31.4</c:v>
                </c:pt>
                <c:pt idx="3">
                  <c:v>25.1</c:v>
                </c:pt>
                <c:pt idx="4">
                  <c:v>42.8</c:v>
                </c:pt>
                <c:pt idx="5">
                  <c:v>42.9</c:v>
                </c:pt>
                <c:pt idx="6">
                  <c:v>41.2</c:v>
                </c:pt>
                <c:pt idx="7">
                  <c:v>36.1</c:v>
                </c:pt>
                <c:pt idx="8">
                  <c:v>33.5</c:v>
                </c:pt>
                <c:pt idx="9">
                  <c:v>29.3</c:v>
                </c:pt>
                <c:pt idx="10">
                  <c:v>31.6</c:v>
                </c:pt>
                <c:pt idx="11">
                  <c:v>36.5</c:v>
                </c:pt>
              </c:numCache>
            </c:numRef>
          </c:val>
        </c:ser>
        <c:ser>
          <c:idx val="1"/>
          <c:order val="1"/>
          <c:tx>
            <c:strRef>
              <c:f>Sheet1!$I$6</c:f>
              <c:strCache>
                <c:ptCount val="1"/>
                <c:pt idx="0">
                  <c:v>Aplicado NMF</c:v>
                </c:pt>
              </c:strCache>
            </c:strRef>
          </c:tx>
          <c:dLbls>
            <c:numFmt formatCode="#,##0.0" sourceLinked="0"/>
            <c:txPr>
              <a:bodyPr/>
              <a:lstStyle/>
              <a:p>
                <a:pPr>
                  <a:defRPr sz="1200" b="1"/>
                </a:pPr>
                <a:endParaRPr lang="en-US"/>
              </a:p>
            </c:txPr>
            <c:showVal val="1"/>
          </c:dLbls>
          <c:cat>
            <c:strRef>
              <c:f>Sheet1!$G$7:$G$18</c:f>
              <c:strCache>
                <c:ptCount val="12"/>
                <c:pt idx="0">
                  <c:v>Argentina</c:v>
                </c:pt>
                <c:pt idx="1">
                  <c:v>Bolivia (EP)</c:v>
                </c:pt>
                <c:pt idx="2">
                  <c:v>Brasil</c:v>
                </c:pt>
                <c:pt idx="3">
                  <c:v>Chile</c:v>
                </c:pt>
                <c:pt idx="4">
                  <c:v>Colombia</c:v>
                </c:pt>
                <c:pt idx="5">
                  <c:v>Costa Rica</c:v>
                </c:pt>
                <c:pt idx="6">
                  <c:v>Guatemala</c:v>
                </c:pt>
                <c:pt idx="7">
                  <c:v>México</c:v>
                </c:pt>
                <c:pt idx="8">
                  <c:v>Paraguay</c:v>
                </c:pt>
                <c:pt idx="9">
                  <c:v>Perú</c:v>
                </c:pt>
                <c:pt idx="10">
                  <c:v>Uruguay</c:v>
                </c:pt>
                <c:pt idx="11">
                  <c:v>Venezuela (RB)</c:v>
                </c:pt>
              </c:strCache>
            </c:strRef>
          </c:cat>
          <c:val>
            <c:numRef>
              <c:f>Sheet1!$I$7:$I$18</c:f>
              <c:numCache>
                <c:formatCode>General</c:formatCode>
                <c:ptCount val="12"/>
                <c:pt idx="0">
                  <c:v>12.6</c:v>
                </c:pt>
                <c:pt idx="1">
                  <c:v>10.3</c:v>
                </c:pt>
                <c:pt idx="2">
                  <c:v>13.6</c:v>
                </c:pt>
                <c:pt idx="3">
                  <c:v>6</c:v>
                </c:pt>
                <c:pt idx="4">
                  <c:v>12.5</c:v>
                </c:pt>
                <c:pt idx="5">
                  <c:v>5.4</c:v>
                </c:pt>
                <c:pt idx="6">
                  <c:v>5.6</c:v>
                </c:pt>
                <c:pt idx="7">
                  <c:v>11.5</c:v>
                </c:pt>
                <c:pt idx="8">
                  <c:v>10.3</c:v>
                </c:pt>
                <c:pt idx="9">
                  <c:v>5.5</c:v>
                </c:pt>
                <c:pt idx="10">
                  <c:v>10.5</c:v>
                </c:pt>
                <c:pt idx="11">
                  <c:v>12.5</c:v>
                </c:pt>
              </c:numCache>
            </c:numRef>
          </c:val>
        </c:ser>
        <c:gapWidth val="85"/>
        <c:axId val="70196224"/>
        <c:axId val="70648576"/>
      </c:barChart>
      <c:catAx>
        <c:axId val="70196224"/>
        <c:scaling>
          <c:orientation val="minMax"/>
        </c:scaling>
        <c:axPos val="b"/>
        <c:tickLblPos val="nextTo"/>
        <c:txPr>
          <a:bodyPr rot="-5400000" vert="horz"/>
          <a:lstStyle/>
          <a:p>
            <a:pPr>
              <a:defRPr sz="1200"/>
            </a:pPr>
            <a:endParaRPr lang="en-US"/>
          </a:p>
        </c:txPr>
        <c:crossAx val="70648576"/>
        <c:crosses val="autoZero"/>
        <c:auto val="1"/>
        <c:lblAlgn val="ctr"/>
        <c:lblOffset val="100"/>
      </c:catAx>
      <c:valAx>
        <c:axId val="70648576"/>
        <c:scaling>
          <c:orientation val="minMax"/>
        </c:scaling>
        <c:axPos val="l"/>
        <c:majorGridlines>
          <c:spPr>
            <a:ln>
              <a:prstDash val="sysDot"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0196224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3436726412928021"/>
          <c:y val="8.5245901639344229E-2"/>
          <c:w val="0.82945945741344274"/>
          <c:h val="0.45901639344262396"/>
        </c:manualLayout>
      </c:layout>
      <c:barChart>
        <c:barDir val="col"/>
        <c:grouping val="clustered"/>
        <c:ser>
          <c:idx val="0"/>
          <c:order val="0"/>
          <c:tx>
            <c:strRef>
              <c:f>[1]Sheet1!$B$60</c:f>
              <c:strCache>
                <c:ptCount val="1"/>
                <c:pt idx="0">
                  <c:v>Política actual</c:v>
                </c:pt>
              </c:strCache>
            </c:strRef>
          </c:tx>
          <c:spPr>
            <a:solidFill>
              <a:srgbClr val="3366FF"/>
            </a:solidFill>
            <a:ln w="12700">
              <a:noFill/>
              <a:prstDash val="solid"/>
            </a:ln>
          </c:spPr>
          <c:cat>
            <c:strRef>
              <c:f>Sheet1!$A$4:$A$11</c:f>
              <c:strCache>
                <c:ptCount val="8"/>
                <c:pt idx="0">
                  <c:v>M. Oriente y N. África</c:v>
                </c:pt>
                <c:pt idx="1">
                  <c:v>Asia del Este </c:v>
                </c:pt>
                <c:pt idx="2">
                  <c:v>Asia del Sur </c:v>
                </c:pt>
                <c:pt idx="3">
                  <c:v>Mundo </c:v>
                </c:pt>
                <c:pt idx="4">
                  <c:v>África </c:v>
                </c:pt>
                <c:pt idx="5">
                  <c:v>A. Latina y Caribe </c:v>
                </c:pt>
                <c:pt idx="6">
                  <c:v>OCDE </c:v>
                </c:pt>
                <c:pt idx="7">
                  <c:v>Europa del Este </c:v>
                </c:pt>
              </c:strCache>
            </c:strRef>
          </c:cat>
          <c:val>
            <c:numRef>
              <c:f>[1]Sheet1!$B$61:$B$68</c:f>
              <c:numCache>
                <c:formatCode>General</c:formatCode>
                <c:ptCount val="8"/>
                <c:pt idx="0">
                  <c:v>36.9</c:v>
                </c:pt>
                <c:pt idx="1">
                  <c:v>36.800000000000004</c:v>
                </c:pt>
                <c:pt idx="2">
                  <c:v>36</c:v>
                </c:pt>
                <c:pt idx="3">
                  <c:v>21</c:v>
                </c:pt>
                <c:pt idx="4">
                  <c:v>16.899999999999999</c:v>
                </c:pt>
                <c:pt idx="5">
                  <c:v>16.600000000000001</c:v>
                </c:pt>
                <c:pt idx="6">
                  <c:v>14.9</c:v>
                </c:pt>
                <c:pt idx="7">
                  <c:v>10.6</c:v>
                </c:pt>
              </c:numCache>
            </c:numRef>
          </c:val>
        </c:ser>
        <c:ser>
          <c:idx val="1"/>
          <c:order val="1"/>
          <c:tx>
            <c:strRef>
              <c:f>[1]Sheet1!$C$60</c:f>
              <c:strCache>
                <c:ptCount val="1"/>
                <c:pt idx="0">
                  <c:v>Ofertas Doha</c:v>
                </c:pt>
              </c:strCache>
            </c:strRef>
          </c:tx>
          <c:spPr>
            <a:solidFill>
              <a:srgbClr val="FFCC00"/>
            </a:solidFill>
            <a:ln w="12700">
              <a:noFill/>
              <a:prstDash val="solid"/>
            </a:ln>
          </c:spPr>
          <c:cat>
            <c:strRef>
              <c:f>Sheet1!$A$4:$A$11</c:f>
              <c:strCache>
                <c:ptCount val="8"/>
                <c:pt idx="0">
                  <c:v>M. Oriente y N. África</c:v>
                </c:pt>
                <c:pt idx="1">
                  <c:v>Asia del Este </c:v>
                </c:pt>
                <c:pt idx="2">
                  <c:v>Asia del Sur </c:v>
                </c:pt>
                <c:pt idx="3">
                  <c:v>Mundo </c:v>
                </c:pt>
                <c:pt idx="4">
                  <c:v>África </c:v>
                </c:pt>
                <c:pt idx="5">
                  <c:v>A. Latina y Caribe </c:v>
                </c:pt>
                <c:pt idx="6">
                  <c:v>OCDE </c:v>
                </c:pt>
                <c:pt idx="7">
                  <c:v>Europa del Este </c:v>
                </c:pt>
              </c:strCache>
            </c:strRef>
          </c:cat>
          <c:val>
            <c:numRef>
              <c:f>[1]Sheet1!$C$61:$C$68</c:f>
              <c:numCache>
                <c:formatCode>General</c:formatCode>
                <c:ptCount val="8"/>
                <c:pt idx="0">
                  <c:v>54.3</c:v>
                </c:pt>
                <c:pt idx="1">
                  <c:v>61.1</c:v>
                </c:pt>
                <c:pt idx="2">
                  <c:v>68.3</c:v>
                </c:pt>
                <c:pt idx="3">
                  <c:v>41.8</c:v>
                </c:pt>
                <c:pt idx="4">
                  <c:v>69.8</c:v>
                </c:pt>
                <c:pt idx="5">
                  <c:v>58.5</c:v>
                </c:pt>
                <c:pt idx="6">
                  <c:v>18.7</c:v>
                </c:pt>
                <c:pt idx="7">
                  <c:v>15</c:v>
                </c:pt>
              </c:numCache>
            </c:numRef>
          </c:val>
        </c:ser>
        <c:ser>
          <c:idx val="2"/>
          <c:order val="2"/>
          <c:tx>
            <c:strRef>
              <c:f>[1]Sheet1!$D$60</c:f>
              <c:strCache>
                <c:ptCount val="1"/>
                <c:pt idx="0">
                  <c:v>Ronda Uruguay</c:v>
                </c:pt>
              </c:strCache>
            </c:strRef>
          </c:tx>
          <c:spPr>
            <a:solidFill>
              <a:srgbClr val="FF0000"/>
            </a:solidFill>
            <a:ln w="12700">
              <a:noFill/>
              <a:prstDash val="solid"/>
            </a:ln>
          </c:spPr>
          <c:cat>
            <c:strRef>
              <c:f>Sheet1!$A$4:$A$11</c:f>
              <c:strCache>
                <c:ptCount val="8"/>
                <c:pt idx="0">
                  <c:v>M. Oriente y N. África</c:v>
                </c:pt>
                <c:pt idx="1">
                  <c:v>Asia del Este </c:v>
                </c:pt>
                <c:pt idx="2">
                  <c:v>Asia del Sur </c:v>
                </c:pt>
                <c:pt idx="3">
                  <c:v>Mundo </c:v>
                </c:pt>
                <c:pt idx="4">
                  <c:v>África </c:v>
                </c:pt>
                <c:pt idx="5">
                  <c:v>A. Latina y Caribe </c:v>
                </c:pt>
                <c:pt idx="6">
                  <c:v>OCDE </c:v>
                </c:pt>
                <c:pt idx="7">
                  <c:v>Europa del Este </c:v>
                </c:pt>
              </c:strCache>
            </c:strRef>
          </c:cat>
          <c:val>
            <c:numRef>
              <c:f>[1]Sheet1!$D$61:$D$68</c:f>
              <c:numCache>
                <c:formatCode>General</c:formatCode>
                <c:ptCount val="8"/>
                <c:pt idx="0">
                  <c:v>58.1</c:v>
                </c:pt>
                <c:pt idx="1">
                  <c:v>62.8</c:v>
                </c:pt>
                <c:pt idx="2">
                  <c:v>83.7</c:v>
                </c:pt>
                <c:pt idx="3">
                  <c:v>48.2</c:v>
                </c:pt>
                <c:pt idx="4">
                  <c:v>70.400000000000006</c:v>
                </c:pt>
                <c:pt idx="5">
                  <c:v>64.8</c:v>
                </c:pt>
                <c:pt idx="6">
                  <c:v>28.1</c:v>
                </c:pt>
                <c:pt idx="7">
                  <c:v>20.5</c:v>
                </c:pt>
              </c:numCache>
            </c:numRef>
          </c:val>
        </c:ser>
        <c:axId val="70708224"/>
        <c:axId val="70857472"/>
      </c:barChart>
      <c:catAx>
        <c:axId val="70708224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0857472"/>
        <c:crosses val="autoZero"/>
        <c:auto val="1"/>
        <c:lblAlgn val="ctr"/>
        <c:lblOffset val="100"/>
        <c:tickLblSkip val="1"/>
        <c:tickMarkSkip val="1"/>
      </c:catAx>
      <c:valAx>
        <c:axId val="70857472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ysDot"/>
            </a:ln>
          </c:spPr>
        </c:majorGridlines>
        <c:numFmt formatCode="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0708224"/>
        <c:crosses val="autoZero"/>
        <c:crossBetween val="between"/>
      </c:valAx>
      <c:spPr>
        <a:solidFill>
          <a:schemeClr val="bg1"/>
        </a:solidFill>
        <a:ln w="12700">
          <a:noFill/>
          <a:prstDash val="solid"/>
        </a:ln>
      </c:spPr>
    </c:plotArea>
    <c:legend>
      <c:legendPos val="r"/>
      <c:layout>
        <c:manualLayout>
          <c:xMode val="edge"/>
          <c:yMode val="edge"/>
          <c:x val="0.21447082543712062"/>
          <c:y val="0.93114754098360653"/>
          <c:w val="0.75193988195424022"/>
          <c:h val="5.9016393442623279E-2"/>
        </c:manualLayout>
      </c:layout>
      <c:spPr>
        <a:solidFill>
          <a:srgbClr val="FFFFFF"/>
        </a:solidFill>
        <a:ln w="3175">
          <a:noFill/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'Gráfico 4'!$E$39</c:f>
              <c:strCache>
                <c:ptCount val="1"/>
                <c:pt idx="0">
                  <c:v>Nivel base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Val val="1"/>
          </c:dLbls>
          <c:cat>
            <c:strRef>
              <c:f>'Gráfico 4'!$F$38:$G$38</c:f>
              <c:strCache>
                <c:ptCount val="2"/>
                <c:pt idx="0">
                  <c:v>Estados Unidos</c:v>
                </c:pt>
                <c:pt idx="1">
                  <c:v>Unión Europea</c:v>
                </c:pt>
              </c:strCache>
            </c:strRef>
          </c:cat>
          <c:val>
            <c:numRef>
              <c:f>'Gráfico 4'!$F$39:$G$39</c:f>
              <c:numCache>
                <c:formatCode>0.0</c:formatCode>
                <c:ptCount val="2"/>
                <c:pt idx="0">
                  <c:v>48.2</c:v>
                </c:pt>
                <c:pt idx="1">
                  <c:v>155.42556623999999</c:v>
                </c:pt>
              </c:numCache>
            </c:numRef>
          </c:val>
        </c:ser>
        <c:ser>
          <c:idx val="1"/>
          <c:order val="1"/>
          <c:tx>
            <c:strRef>
              <c:f>'Gráfico 4'!$E$40</c:f>
              <c:strCache>
                <c:ptCount val="1"/>
                <c:pt idx="0">
                  <c:v>Nivel máximo post Doha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Val val="1"/>
          </c:dLbls>
          <c:cat>
            <c:strRef>
              <c:f>'Gráfico 4'!$F$38:$G$38</c:f>
              <c:strCache>
                <c:ptCount val="2"/>
                <c:pt idx="0">
                  <c:v>Estados Unidos</c:v>
                </c:pt>
                <c:pt idx="1">
                  <c:v>Unión Europea</c:v>
                </c:pt>
              </c:strCache>
            </c:strRef>
          </c:cat>
          <c:val>
            <c:numRef>
              <c:f>'Gráfico 4'!$F$40:$G$40</c:f>
              <c:numCache>
                <c:formatCode>0.0</c:formatCode>
                <c:ptCount val="2"/>
                <c:pt idx="0">
                  <c:v>14.46</c:v>
                </c:pt>
                <c:pt idx="1">
                  <c:v>31.08511324799991</c:v>
                </c:pt>
              </c:numCache>
            </c:numRef>
          </c:val>
        </c:ser>
        <c:axId val="70911872"/>
        <c:axId val="70913408"/>
      </c:barChart>
      <c:catAx>
        <c:axId val="7091187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70913408"/>
        <c:crosses val="autoZero"/>
        <c:auto val="1"/>
        <c:lblAlgn val="ctr"/>
        <c:lblOffset val="100"/>
      </c:catAx>
      <c:valAx>
        <c:axId val="70913408"/>
        <c:scaling>
          <c:orientation val="minMax"/>
        </c:scaling>
        <c:axPos val="l"/>
        <c:majorGridlines>
          <c:spPr>
            <a:ln>
              <a:prstDash val="sysDash"/>
            </a:ln>
          </c:spPr>
        </c:majorGridlines>
        <c:numFmt formatCode="0" sourceLinked="0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70911872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</c:chart>
  <c:spPr>
    <a:ln>
      <a:noFill/>
    </a:ln>
  </c:sp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5AE987DC-22D4-454F-84F1-E0B83AA553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157967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CL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s-CL"/>
          </a:p>
        </p:txBody>
      </p:sp>
      <p:sp>
        <p:nvSpPr>
          <p:cNvPr id="563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Click to edit Master text styles</a:t>
            </a:r>
          </a:p>
          <a:p>
            <a:pPr lvl="1"/>
            <a:r>
              <a:rPr lang="es-CL" smtClean="0"/>
              <a:t>Second level</a:t>
            </a:r>
          </a:p>
          <a:p>
            <a:pPr lvl="2"/>
            <a:r>
              <a:rPr lang="es-CL" smtClean="0"/>
              <a:t>Third level</a:t>
            </a:r>
          </a:p>
          <a:p>
            <a:pPr lvl="3"/>
            <a:r>
              <a:rPr lang="es-CL" smtClean="0"/>
              <a:t>Fourth level</a:t>
            </a:r>
          </a:p>
          <a:p>
            <a:pPr lvl="4"/>
            <a:r>
              <a:rPr lang="es-CL" smtClean="0"/>
              <a:t>Fifth level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s-CL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0C79EDD1-1185-45E0-B579-9385A0964B0D}" type="slidenum">
              <a:rPr lang="es-CL"/>
              <a:pPr/>
              <a:t>‹#›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1137561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B330C8-6877-4742-B7D8-D3356BA8C9EA}" type="slidenum">
              <a:rPr lang="es-CL"/>
              <a:pPr/>
              <a:t>7</a:t>
            </a:fld>
            <a:endParaRPr lang="es-CL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43438" cy="3482975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6425"/>
            <a:ext cx="5143500" cy="4183063"/>
          </a:xfrm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AC5110-070F-45D7-B95E-BF61DCE86C80}" type="slidenum">
              <a:rPr lang="es-CL"/>
              <a:pPr/>
              <a:t>13</a:t>
            </a:fld>
            <a:endParaRPr lang="es-CL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43438" cy="3482975"/>
          </a:xfrm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6425"/>
            <a:ext cx="5143500" cy="4183063"/>
          </a:xfrm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09348-6C6F-486A-939B-C7DFE6FC54BE}" type="slidenum">
              <a:rPr lang="es-CL"/>
              <a:pPr/>
              <a:t>15</a:t>
            </a:fld>
            <a:endParaRPr lang="es-CL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43438" cy="3482975"/>
          </a:xfrm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6425"/>
            <a:ext cx="5143500" cy="4183063"/>
          </a:xfrm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1FB231-5D89-4150-9955-C521061CC72B}" type="slidenum">
              <a:rPr lang="es-CL"/>
              <a:pPr/>
              <a:t>16</a:t>
            </a:fld>
            <a:endParaRPr lang="es-CL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43438" cy="3482975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6425"/>
            <a:ext cx="5143500" cy="4183063"/>
          </a:xfrm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3C0122-2A40-40B7-9D0D-2E7F6519D187}" type="slidenum">
              <a:rPr lang="es-CL"/>
              <a:pPr/>
              <a:t>17</a:t>
            </a:fld>
            <a:endParaRPr lang="es-CL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8500"/>
            <a:ext cx="4643438" cy="3482975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6425"/>
            <a:ext cx="5143500" cy="4183063"/>
          </a:xfrm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ED52EA-DBA4-4435-AC5C-ABD77E526545}" type="slidenum">
              <a:rPr lang="es-CL"/>
              <a:pPr/>
              <a:t>28</a:t>
            </a:fld>
            <a:endParaRPr lang="es-CL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8500"/>
            <a:ext cx="4648200" cy="3486150"/>
          </a:xfrm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DA600-416C-409F-8B05-DC450B5AE1CC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631E3-BF13-45DA-BAB7-8C8A36415514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68E94-5BF7-4695-A3F6-9458562324B4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A40A1E7-D10B-4D09-8DC2-DDBE98F68555}" type="slidenum">
              <a:rPr lang="es-ES" altLang="en-US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155C7-33D0-4964-B195-D9182A29A352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AD9FB-E784-452C-A39D-898A93716657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BDE23-D8BD-4102-B549-57A650C7F8C4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49570-E9F5-4F00-B90D-C47231A331E0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5FD92-C696-44BB-B907-3A88982A3AFE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B5F6-B13B-4CDA-8422-5FC4369E6C8C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5445-C4CB-4526-A4DE-36E0CBF7651F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DADBF-F337-4C0B-9E41-F8952CE347AA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8BEF9-7BE5-4BF7-A34F-18DD4F81DE0D}" type="slidenum">
              <a:rPr lang="es-ES" altLang="en-US" smtClean="0"/>
              <a:pPr/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  <p:sldLayoutId id="214748392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71600" y="2132856"/>
            <a:ext cx="7488832" cy="1224136"/>
          </a:xfrm>
        </p:spPr>
        <p:txBody>
          <a:bodyPr>
            <a:normAutofit fontScale="90000"/>
          </a:bodyPr>
          <a:lstStyle/>
          <a:p>
            <a:r>
              <a:rPr lang="es-CL" sz="4000" b="1" dirty="0" smtClean="0"/>
              <a:t>Tópicos de economía internacional</a:t>
            </a:r>
            <a:br>
              <a:rPr lang="es-CL" sz="4000" b="1" dirty="0" smtClean="0"/>
            </a:br>
            <a:r>
              <a:rPr lang="es-CL" b="1" dirty="0" smtClean="0"/>
              <a:t>IN70Z.02</a:t>
            </a:r>
            <a:endParaRPr lang="es-CL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43608" y="3501008"/>
            <a:ext cx="7056784" cy="2137792"/>
          </a:xfrm>
        </p:spPr>
        <p:txBody>
          <a:bodyPr>
            <a:noAutofit/>
          </a:bodyPr>
          <a:lstStyle/>
          <a:p>
            <a:pPr algn="ctr"/>
            <a:r>
              <a:rPr lang="es-CL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Tópico III: Multilateralismo</a:t>
            </a:r>
          </a:p>
          <a:p>
            <a:pPr algn="ctr"/>
            <a:endParaRPr lang="es-CL" sz="2800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s-CL" sz="2800" dirty="0" smtClean="0">
                <a:solidFill>
                  <a:schemeClr val="tx1"/>
                </a:solidFill>
                <a:latin typeface="+mj-lt"/>
              </a:rPr>
              <a:t>Profesor: Sebastián Herreros</a:t>
            </a:r>
          </a:p>
          <a:p>
            <a:pPr algn="ctr"/>
            <a:r>
              <a:rPr lang="es-CL" sz="2800" dirty="0" smtClean="0">
                <a:solidFill>
                  <a:schemeClr val="tx1"/>
                </a:solidFill>
                <a:latin typeface="+mj-lt"/>
              </a:rPr>
              <a:t>18 de abril de 2012</a:t>
            </a:r>
            <a:endParaRPr lang="es-CL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 dirty="0">
              <a:solidFill>
                <a:prstClr val="black"/>
              </a:solidFill>
            </a:endParaRPr>
          </a:p>
        </p:txBody>
      </p:sp>
      <p:pic>
        <p:nvPicPr>
          <p:cNvPr id="6" name="Picture 24" descr="V:\USR\sherreros\My Dropbox\Documentos Sebastián\Logo-MGPP-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0649"/>
            <a:ext cx="2808312" cy="10033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60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>
                <a:solidFill>
                  <a:schemeClr val="tx2">
                    <a:lumMod val="75000"/>
                  </a:schemeClr>
                </a:solidFill>
              </a:rPr>
              <a:t>Los Acuerdos de la OMC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600200"/>
            <a:ext cx="8280920" cy="4781128"/>
          </a:xfrm>
        </p:spPr>
        <p:txBody>
          <a:bodyPr>
            <a:normAutofit lnSpcReduction="10000"/>
          </a:bodyPr>
          <a:lstStyle/>
          <a:p>
            <a:r>
              <a:rPr lang="es-CL" sz="2600" dirty="0"/>
              <a:t>Acuerdos sobre Comercio de Mercancías</a:t>
            </a:r>
          </a:p>
          <a:p>
            <a:r>
              <a:rPr lang="es-CL" sz="2600" dirty="0"/>
              <a:t>Acuerdo General sobre el Comercio de Servicios: AGCS/GATS</a:t>
            </a:r>
          </a:p>
          <a:p>
            <a:r>
              <a:rPr lang="es-CL" sz="2600" dirty="0"/>
              <a:t>Acuerdo sobre los Aspectos de los Derechos de Propiedad Intelectual relacionados con el Comercio: ADPIC/TRIPS</a:t>
            </a:r>
          </a:p>
          <a:p>
            <a:r>
              <a:rPr lang="es-CL" sz="2600" dirty="0"/>
              <a:t>Entendimiento sobre la Solución de Diferencias</a:t>
            </a:r>
          </a:p>
          <a:p>
            <a:r>
              <a:rPr lang="es-CL" sz="2600" dirty="0"/>
              <a:t>Todos ellos forman un “paquete único” </a:t>
            </a:r>
          </a:p>
          <a:p>
            <a:r>
              <a:rPr lang="es-CL" sz="2600" dirty="0"/>
              <a:t>Además hay acuerdos plurilaterales:</a:t>
            </a:r>
          </a:p>
          <a:p>
            <a:pPr lvl="1"/>
            <a:r>
              <a:rPr lang="es-CL" sz="2400" dirty="0"/>
              <a:t>Sobre el Comercio de Aeronaves Civiles</a:t>
            </a:r>
          </a:p>
          <a:p>
            <a:pPr lvl="1"/>
            <a:r>
              <a:rPr lang="es-CL" sz="2400" dirty="0"/>
              <a:t>Sobre Contratación </a:t>
            </a:r>
            <a:r>
              <a:rPr lang="es-CL" sz="2400" dirty="0" smtClean="0"/>
              <a:t>Pública</a:t>
            </a:r>
          </a:p>
          <a:p>
            <a:pPr lvl="1"/>
            <a:r>
              <a:rPr lang="es-CL" sz="2400" dirty="0" smtClean="0"/>
              <a:t>Sobre Tecnologías de la Información</a:t>
            </a:r>
            <a:endParaRPr lang="es-CL" sz="2400" dirty="0"/>
          </a:p>
          <a:p>
            <a:endParaRPr lang="es-CL" sz="28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259632" y="1340768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63272" cy="1066130"/>
          </a:xfrm>
        </p:spPr>
        <p:txBody>
          <a:bodyPr>
            <a:noAutofit/>
          </a:bodyPr>
          <a:lstStyle/>
          <a:p>
            <a:r>
              <a:rPr lang="es-CL" sz="3600" b="1" dirty="0">
                <a:solidFill>
                  <a:schemeClr val="tx2">
                    <a:lumMod val="75000"/>
                  </a:schemeClr>
                </a:solidFill>
              </a:rPr>
              <a:t>Acuerdos multilaterales sobre comercio de mercancías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600200"/>
            <a:ext cx="8064896" cy="478112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s-CL" sz="2400" dirty="0"/>
              <a:t>GATT de </a:t>
            </a:r>
            <a:r>
              <a:rPr lang="es-CL" sz="2400" dirty="0" smtClean="0"/>
              <a:t>1994 (Acuerdo básico) </a:t>
            </a:r>
            <a:r>
              <a:rPr lang="es-CL" sz="2400" u="sng" dirty="0" smtClean="0"/>
              <a:t>MÁS</a:t>
            </a:r>
            <a:r>
              <a:rPr lang="es-CL" sz="2400" dirty="0" smtClean="0"/>
              <a:t>:</a:t>
            </a:r>
            <a:endParaRPr lang="es-CL" sz="2400" dirty="0"/>
          </a:p>
          <a:p>
            <a:pPr>
              <a:lnSpc>
                <a:spcPct val="90000"/>
              </a:lnSpc>
            </a:pPr>
            <a:r>
              <a:rPr lang="es-CL" sz="2400" dirty="0"/>
              <a:t>Acuerdo sobre </a:t>
            </a:r>
            <a:r>
              <a:rPr lang="es-CL" sz="2400" dirty="0" smtClean="0"/>
              <a:t>la Agricultura</a:t>
            </a:r>
            <a:endParaRPr lang="es-CL" sz="2400" dirty="0"/>
          </a:p>
          <a:p>
            <a:pPr>
              <a:lnSpc>
                <a:spcPct val="90000"/>
              </a:lnSpc>
            </a:pPr>
            <a:r>
              <a:rPr lang="es-CL" sz="2400" dirty="0"/>
              <a:t>Acuerdo sobre Medidas Sanitarias y Fitosanitarias</a:t>
            </a:r>
          </a:p>
          <a:p>
            <a:pPr>
              <a:lnSpc>
                <a:spcPct val="90000"/>
              </a:lnSpc>
            </a:pPr>
            <a:r>
              <a:rPr lang="es-CL" sz="2400" dirty="0"/>
              <a:t>Acuerdo sobre Textiles y Vestido</a:t>
            </a:r>
          </a:p>
          <a:p>
            <a:pPr>
              <a:lnSpc>
                <a:spcPct val="90000"/>
              </a:lnSpc>
            </a:pPr>
            <a:r>
              <a:rPr lang="es-CL" sz="2400" dirty="0"/>
              <a:t>Acuerdo sobre Obstáculos Técnicos al Comercio</a:t>
            </a:r>
          </a:p>
          <a:p>
            <a:pPr>
              <a:lnSpc>
                <a:spcPct val="90000"/>
              </a:lnSpc>
            </a:pPr>
            <a:r>
              <a:rPr lang="es-CL" sz="2400" dirty="0"/>
              <a:t>Acuerdo sobre medidas en materia de inversiones relacionadas con el comercio </a:t>
            </a:r>
            <a:r>
              <a:rPr lang="es-CL" sz="2400" dirty="0" smtClean="0"/>
              <a:t>(MIC/</a:t>
            </a:r>
            <a:r>
              <a:rPr lang="es-CL" sz="2400" dirty="0" err="1" smtClean="0"/>
              <a:t>TRIMs</a:t>
            </a:r>
            <a:r>
              <a:rPr lang="es-CL" sz="2400" dirty="0"/>
              <a:t>)</a:t>
            </a:r>
          </a:p>
          <a:p>
            <a:pPr>
              <a:lnSpc>
                <a:spcPct val="90000"/>
              </a:lnSpc>
            </a:pPr>
            <a:r>
              <a:rPr lang="es-CL" sz="2400" dirty="0"/>
              <a:t>Acuerdo Antidumping</a:t>
            </a:r>
          </a:p>
          <a:p>
            <a:pPr>
              <a:lnSpc>
                <a:spcPct val="90000"/>
              </a:lnSpc>
            </a:pPr>
            <a:r>
              <a:rPr lang="es-CL" sz="2400" dirty="0"/>
              <a:t>Acuerdo sobre Subvenciones y Medidas Compensatorias</a:t>
            </a:r>
          </a:p>
          <a:p>
            <a:pPr>
              <a:lnSpc>
                <a:spcPct val="90000"/>
              </a:lnSpc>
            </a:pPr>
            <a:r>
              <a:rPr lang="es-CL" sz="2400" dirty="0"/>
              <a:t>Acuerdo sobre Salvaguardias</a:t>
            </a:r>
          </a:p>
          <a:p>
            <a:pPr>
              <a:lnSpc>
                <a:spcPct val="90000"/>
              </a:lnSpc>
            </a:pPr>
            <a:r>
              <a:rPr lang="es-CL" sz="2400" dirty="0" smtClean="0"/>
              <a:t>Acuerdo </a:t>
            </a:r>
            <a:r>
              <a:rPr lang="es-CL" sz="2400" dirty="0"/>
              <a:t>sobre Inspección Previa a la </a:t>
            </a:r>
            <a:r>
              <a:rPr lang="es-CL" sz="2400" dirty="0" smtClean="0"/>
              <a:t>Expedición</a:t>
            </a:r>
          </a:p>
          <a:p>
            <a:pPr>
              <a:lnSpc>
                <a:spcPct val="90000"/>
              </a:lnSpc>
            </a:pPr>
            <a:r>
              <a:rPr lang="es-CL" sz="2400" dirty="0" smtClean="0"/>
              <a:t>Acuerdo sobre Licencias </a:t>
            </a:r>
            <a:r>
              <a:rPr lang="es-CL" sz="2400" dirty="0"/>
              <a:t>de </a:t>
            </a:r>
            <a:r>
              <a:rPr lang="es-CL" sz="2400" dirty="0" smtClean="0"/>
              <a:t>Importación</a:t>
            </a:r>
          </a:p>
          <a:p>
            <a:pPr>
              <a:lnSpc>
                <a:spcPct val="90000"/>
              </a:lnSpc>
            </a:pPr>
            <a:r>
              <a:rPr lang="es-CL" sz="2400" dirty="0" smtClean="0"/>
              <a:t>Acuerdo sobre Normas </a:t>
            </a:r>
            <a:r>
              <a:rPr lang="es-CL" sz="2400" dirty="0"/>
              <a:t>de Origen</a:t>
            </a:r>
            <a:endParaRPr lang="es-CL" sz="2100" dirty="0"/>
          </a:p>
          <a:p>
            <a:pPr>
              <a:lnSpc>
                <a:spcPct val="90000"/>
              </a:lnSpc>
            </a:pPr>
            <a:endParaRPr lang="es-CL" sz="21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259632" y="1412776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122238"/>
            <a:ext cx="6984776" cy="1003300"/>
          </a:xfrm>
        </p:spPr>
        <p:txBody>
          <a:bodyPr>
            <a:normAutofit/>
          </a:bodyPr>
          <a:lstStyle/>
          <a:p>
            <a:r>
              <a:rPr lang="es-ES" sz="3600" b="1" dirty="0" smtClean="0">
                <a:solidFill>
                  <a:schemeClr val="tx2">
                    <a:lumMod val="75000"/>
                  </a:schemeClr>
                </a:solidFill>
              </a:rPr>
              <a:t>El comercio de servicios</a:t>
            </a:r>
            <a:endParaRPr lang="es-ES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412776"/>
            <a:ext cx="8208912" cy="511256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s-CL" sz="2000" dirty="0" smtClean="0"/>
              <a:t>4.1 billones de dólares en 2011 (22,5% del comercio de bienes)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s-CL" sz="2000" dirty="0" smtClean="0"/>
              <a:t>Servicios </a:t>
            </a:r>
            <a:r>
              <a:rPr lang="es-CL" sz="2000" dirty="0"/>
              <a:t>son claves para el desempeño económico general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s-CL" sz="2000" dirty="0"/>
              <a:t>Insumo para las distintas actividades </a:t>
            </a:r>
            <a:r>
              <a:rPr lang="es-CL" sz="2000" dirty="0" smtClean="0"/>
              <a:t>económicas:</a:t>
            </a:r>
            <a:endParaRPr lang="es-CL" sz="2000" dirty="0"/>
          </a:p>
          <a:p>
            <a:pPr lvl="1">
              <a:lnSpc>
                <a:spcPct val="80000"/>
              </a:lnSpc>
              <a:spcBef>
                <a:spcPts val="600"/>
              </a:spcBef>
            </a:pPr>
            <a:r>
              <a:rPr lang="es-CL" sz="1800" dirty="0"/>
              <a:t>Servicios financieros</a:t>
            </a:r>
          </a:p>
          <a:p>
            <a:pPr lvl="1">
              <a:lnSpc>
                <a:spcPct val="80000"/>
              </a:lnSpc>
              <a:spcBef>
                <a:spcPts val="600"/>
              </a:spcBef>
            </a:pPr>
            <a:r>
              <a:rPr lang="es-CL" sz="1800" dirty="0"/>
              <a:t>Transporte</a:t>
            </a:r>
          </a:p>
          <a:p>
            <a:pPr lvl="1">
              <a:lnSpc>
                <a:spcPct val="80000"/>
              </a:lnSpc>
              <a:spcBef>
                <a:spcPts val="600"/>
              </a:spcBef>
            </a:pPr>
            <a:r>
              <a:rPr lang="es-CL" sz="1800" dirty="0"/>
              <a:t>Telecomunicaciones </a:t>
            </a:r>
          </a:p>
          <a:p>
            <a:pPr lvl="1">
              <a:lnSpc>
                <a:spcPct val="80000"/>
              </a:lnSpc>
              <a:spcBef>
                <a:spcPts val="600"/>
              </a:spcBef>
            </a:pPr>
            <a:r>
              <a:rPr lang="es-CL" sz="1800" dirty="0"/>
              <a:t>Electricidad </a:t>
            </a:r>
          </a:p>
          <a:p>
            <a:pPr lvl="1">
              <a:lnSpc>
                <a:spcPct val="80000"/>
              </a:lnSpc>
              <a:spcBef>
                <a:spcPts val="600"/>
              </a:spcBef>
            </a:pPr>
            <a:r>
              <a:rPr lang="es-CL" sz="1800" dirty="0"/>
              <a:t>Servicios profesionales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s-CL" sz="2000" dirty="0"/>
              <a:t>Insumos para el comercio de bienes:</a:t>
            </a:r>
          </a:p>
          <a:p>
            <a:pPr lvl="1">
              <a:lnSpc>
                <a:spcPct val="80000"/>
              </a:lnSpc>
              <a:spcBef>
                <a:spcPts val="600"/>
              </a:spcBef>
            </a:pPr>
            <a:r>
              <a:rPr lang="es-CL" sz="1800" dirty="0"/>
              <a:t>Una infraestructura pobre en servicios puede impedir el comercio de bienes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s-CL" sz="2000" dirty="0" smtClean="0"/>
              <a:t>En el AGCS se definen 4 modos </a:t>
            </a:r>
            <a:r>
              <a:rPr lang="es-CL" sz="2000" dirty="0"/>
              <a:t>de prestación: </a:t>
            </a:r>
          </a:p>
          <a:p>
            <a:pPr lvl="1">
              <a:lnSpc>
                <a:spcPct val="80000"/>
              </a:lnSpc>
              <a:spcBef>
                <a:spcPts val="600"/>
              </a:spcBef>
            </a:pPr>
            <a:r>
              <a:rPr lang="es-CL" sz="1800" dirty="0"/>
              <a:t>Comercio transfronterizo (Modo 1)</a:t>
            </a:r>
          </a:p>
          <a:p>
            <a:pPr lvl="1">
              <a:lnSpc>
                <a:spcPct val="80000"/>
              </a:lnSpc>
              <a:spcBef>
                <a:spcPts val="600"/>
              </a:spcBef>
            </a:pPr>
            <a:r>
              <a:rPr lang="es-CL" sz="1800" dirty="0"/>
              <a:t>Consumo en el extranjero (Modo 2)</a:t>
            </a:r>
          </a:p>
          <a:p>
            <a:pPr lvl="1">
              <a:lnSpc>
                <a:spcPct val="80000"/>
              </a:lnSpc>
              <a:spcBef>
                <a:spcPts val="600"/>
              </a:spcBef>
            </a:pPr>
            <a:r>
              <a:rPr lang="es-CL" sz="1800" dirty="0"/>
              <a:t>Presencia comercial (Modo 3)</a:t>
            </a:r>
          </a:p>
          <a:p>
            <a:pPr lvl="1">
              <a:lnSpc>
                <a:spcPct val="80000"/>
              </a:lnSpc>
              <a:spcBef>
                <a:spcPts val="600"/>
              </a:spcBef>
            </a:pPr>
            <a:r>
              <a:rPr lang="es-CL" sz="1800" dirty="0"/>
              <a:t>Presencia de personas físicas (Modo 4) </a:t>
            </a:r>
            <a:endParaRPr lang="es-CL" sz="2000" dirty="0"/>
          </a:p>
          <a:p>
            <a:pPr>
              <a:lnSpc>
                <a:spcPct val="80000"/>
              </a:lnSpc>
            </a:pPr>
            <a:endParaRPr lang="es-CL" sz="24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259632" y="1124744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188913"/>
            <a:ext cx="8280920" cy="909637"/>
          </a:xfrm>
          <a:ln/>
        </p:spPr>
        <p:txBody>
          <a:bodyPr>
            <a:noAutofit/>
          </a:bodyPr>
          <a:lstStyle/>
          <a:p>
            <a:r>
              <a:rPr lang="es-ES_tradnl" altLang="ja-JP" sz="3200" b="1" dirty="0">
                <a:solidFill>
                  <a:schemeClr val="tx2">
                    <a:lumMod val="75000"/>
                  </a:schemeClr>
                </a:solidFill>
                <a:ea typeface="ＭＳ Ｐゴシック" pitchFamily="50" charset="-128"/>
              </a:rPr>
              <a:t>El </a:t>
            </a:r>
            <a:r>
              <a:rPr lang="es-ES_tradnl" altLang="ja-JP" sz="3200" b="1" dirty="0" smtClean="0">
                <a:solidFill>
                  <a:schemeClr val="tx2">
                    <a:lumMod val="75000"/>
                  </a:schemeClr>
                </a:solidFill>
                <a:ea typeface="ＭＳ Ｐゴシック" pitchFamily="50" charset="-128"/>
              </a:rPr>
              <a:t>Acuerdo General sobre Comercio de Servicios</a:t>
            </a:r>
            <a:r>
              <a:rPr lang="en-US" altLang="ja-JP" sz="3200" b="1" dirty="0" smtClean="0">
                <a:solidFill>
                  <a:schemeClr val="tx2">
                    <a:lumMod val="75000"/>
                  </a:schemeClr>
                </a:solidFill>
                <a:ea typeface="ＭＳ Ｐゴシック" pitchFamily="50" charset="-128"/>
              </a:rPr>
              <a:t> </a:t>
            </a:r>
            <a:endParaRPr lang="en-U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3568" y="1412776"/>
            <a:ext cx="8064896" cy="5256312"/>
          </a:xfrm>
          <a:ln/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100" dirty="0"/>
              <a:t>Primer intento de conceptualizar y regular multilateralmente el comercio de servicios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100" dirty="0"/>
              <a:t>Contiene obligaciones generales y específicas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100" dirty="0"/>
              <a:t>Obligaciones generales relativamente laxas: </a:t>
            </a:r>
            <a:r>
              <a:rPr lang="es-ES_tradnl" sz="2100" dirty="0" smtClean="0"/>
              <a:t>NMF y </a:t>
            </a:r>
            <a:r>
              <a:rPr lang="es-ES_tradnl" sz="2100" dirty="0"/>
              <a:t>Transparencia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100" dirty="0"/>
              <a:t>Compromisos específicos son más exigentes (ej. Trato Nacional) pero son aplicables </a:t>
            </a:r>
            <a:r>
              <a:rPr lang="es-ES_tradnl" sz="2100" u="sng" dirty="0"/>
              <a:t>sólo en los sectores y modos de prestación en que cada país decida asumirlos</a:t>
            </a:r>
            <a:r>
              <a:rPr lang="es-ES_tradnl" sz="2100" dirty="0"/>
              <a:t>  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100" dirty="0"/>
              <a:t>Los PED en particular han asumido compromisos específicos sólo en un número limitado de sectores</a:t>
            </a:r>
          </a:p>
          <a:p>
            <a:pPr lvl="1">
              <a:lnSpc>
                <a:spcPct val="80000"/>
              </a:lnSpc>
              <a:spcBef>
                <a:spcPts val="1200"/>
              </a:spcBef>
            </a:pPr>
            <a:r>
              <a:rPr lang="es-ES_tradnl" sz="2000" dirty="0" err="1"/>
              <a:t>Ej</a:t>
            </a:r>
            <a:r>
              <a:rPr lang="es-ES_tradnl" sz="2000" dirty="0"/>
              <a:t>: Pocos países han asumido compromisos específicos en sectores como transporte y audiovisual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altLang="ja-JP" sz="2100" dirty="0">
                <a:ea typeface="ＭＳ Ｐゴシック" pitchFamily="50" charset="-128"/>
              </a:rPr>
              <a:t>Son frecuentes las limitaciones a la participación de capitales extranjeros en diversos </a:t>
            </a:r>
            <a:r>
              <a:rPr lang="es-ES_tradnl" altLang="ja-JP" sz="2100" dirty="0" smtClean="0">
                <a:ea typeface="ＭＳ Ｐゴシック" pitchFamily="50" charset="-128"/>
              </a:rPr>
              <a:t>sectores. Ejemplos:</a:t>
            </a:r>
            <a:endParaRPr lang="es-ES_tradnl" altLang="ja-JP" sz="2100" dirty="0">
              <a:ea typeface="ＭＳ Ｐゴシック" pitchFamily="50" charset="-128"/>
            </a:endParaRPr>
          </a:p>
          <a:p>
            <a:pPr lvl="1">
              <a:lnSpc>
                <a:spcPct val="80000"/>
              </a:lnSpc>
              <a:spcBef>
                <a:spcPts val="1200"/>
              </a:spcBef>
            </a:pPr>
            <a:r>
              <a:rPr lang="es-ES_tradnl" altLang="ja-JP" sz="2000" dirty="0" smtClean="0">
                <a:ea typeface="ＭＳ Ｐゴシック" pitchFamily="50" charset="-128"/>
              </a:rPr>
              <a:t>Requisitos de </a:t>
            </a:r>
            <a:r>
              <a:rPr lang="es-ES_tradnl" altLang="ja-JP" sz="2000" i="1" dirty="0" err="1" smtClean="0">
                <a:ea typeface="ＭＳ Ｐゴシック" pitchFamily="50" charset="-128"/>
              </a:rPr>
              <a:t>joint</a:t>
            </a:r>
            <a:r>
              <a:rPr lang="es-ES_tradnl" altLang="ja-JP" sz="2000" i="1" dirty="0" smtClean="0">
                <a:ea typeface="ＭＳ Ｐゴシック" pitchFamily="50" charset="-128"/>
              </a:rPr>
              <a:t> </a:t>
            </a:r>
            <a:r>
              <a:rPr lang="es-ES_tradnl" altLang="ja-JP" sz="2000" i="1" dirty="0" err="1" smtClean="0">
                <a:ea typeface="ＭＳ Ｐゴシック" pitchFamily="50" charset="-128"/>
              </a:rPr>
              <a:t>ventures</a:t>
            </a:r>
            <a:r>
              <a:rPr lang="es-ES_tradnl" altLang="ja-JP" sz="2000" i="1" dirty="0" smtClean="0">
                <a:ea typeface="ＭＳ Ｐゴシック" pitchFamily="50" charset="-128"/>
              </a:rPr>
              <a:t> </a:t>
            </a:r>
            <a:r>
              <a:rPr lang="es-ES_tradnl" altLang="ja-JP" sz="2000" dirty="0" smtClean="0">
                <a:ea typeface="ＭＳ Ｐゴシック" pitchFamily="50" charset="-128"/>
              </a:rPr>
              <a:t>con inversionistas locales</a:t>
            </a:r>
          </a:p>
          <a:p>
            <a:pPr lvl="1">
              <a:lnSpc>
                <a:spcPct val="80000"/>
              </a:lnSpc>
              <a:spcBef>
                <a:spcPts val="1200"/>
              </a:spcBef>
            </a:pPr>
            <a:r>
              <a:rPr lang="es-ES_tradnl" altLang="ja-JP" sz="2000" dirty="0" smtClean="0">
                <a:ea typeface="ＭＳ Ｐゴシック" pitchFamily="50" charset="-128"/>
              </a:rPr>
              <a:t>Techos a participación inversionistas extranjeros en capital</a:t>
            </a:r>
            <a:endParaRPr lang="es-ES_tradnl" altLang="ja-JP" sz="2000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</a:pPr>
            <a:endParaRPr lang="es-ES_tradnl" sz="2100" dirty="0"/>
          </a:p>
          <a:p>
            <a:pPr>
              <a:lnSpc>
                <a:spcPct val="80000"/>
              </a:lnSpc>
            </a:pPr>
            <a:endParaRPr lang="en-US" sz="21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196752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/>
          </a:bodyPr>
          <a:lstStyle/>
          <a:p>
            <a:r>
              <a:rPr lang="es-ES_tradnl" altLang="ja-JP" sz="3200" b="1" dirty="0" smtClean="0">
                <a:solidFill>
                  <a:schemeClr val="tx2">
                    <a:lumMod val="75000"/>
                  </a:schemeClr>
                </a:solidFill>
                <a:ea typeface="ＭＳ Ｐゴシック" pitchFamily="50" charset="-128"/>
              </a:rPr>
              <a:t>El Acuerdo General sobre Comercio de Servicios</a:t>
            </a:r>
            <a:r>
              <a:rPr lang="en-US" altLang="ja-JP" sz="3200" b="1" dirty="0" smtClean="0">
                <a:solidFill>
                  <a:schemeClr val="tx2">
                    <a:lumMod val="75000"/>
                  </a:schemeClr>
                </a:solidFill>
                <a:ea typeface="ＭＳ Ｐゴシック" pitchFamily="50" charset="-128"/>
              </a:rPr>
              <a:t> (2)</a:t>
            </a:r>
            <a:endParaRPr lang="es-CL" sz="3200" dirty="0">
              <a:solidFill>
                <a:schemeClr val="tx2">
                  <a:lumMod val="75000"/>
                </a:schemeClr>
              </a:solidFill>
              <a:ea typeface="ＭＳ Ｐゴシック" pitchFamily="50" charset="-128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ja-JP" sz="2600" dirty="0">
                <a:ea typeface="ＭＳ Ｐゴシック" pitchFamily="50" charset="-128"/>
              </a:rPr>
              <a:t>Las reglas de OMC sobre subsidios </a:t>
            </a:r>
            <a:r>
              <a:rPr lang="es-ES_tradnl" altLang="ja-JP" sz="2600" u="sng" dirty="0">
                <a:ea typeface="ＭＳ Ｐゴシック" pitchFamily="50" charset="-128"/>
              </a:rPr>
              <a:t>no se aplican a los </a:t>
            </a:r>
            <a:r>
              <a:rPr lang="es-ES_tradnl" altLang="ja-JP" sz="2600" u="sng" dirty="0" smtClean="0">
                <a:ea typeface="ＭＳ Ｐゴシック" pitchFamily="50" charset="-128"/>
              </a:rPr>
              <a:t>servicios</a:t>
            </a:r>
            <a:endParaRPr lang="es-ES_tradnl" altLang="ja-JP" sz="2600" dirty="0">
              <a:ea typeface="ＭＳ Ｐゴシック" pitchFamily="50" charset="-128"/>
            </a:endParaRPr>
          </a:p>
          <a:p>
            <a:pPr>
              <a:lnSpc>
                <a:spcPct val="90000"/>
              </a:lnSpc>
            </a:pPr>
            <a:r>
              <a:rPr lang="es-CL" sz="2600" u="sng" dirty="0"/>
              <a:t>En definitiva el GATS:</a:t>
            </a:r>
            <a:endParaRPr lang="es-ES_tradnl" altLang="ja-JP" sz="2600" dirty="0">
              <a:ea typeface="ＭＳ Ｐゴシック" pitchFamily="50" charset="-128"/>
            </a:endParaRPr>
          </a:p>
          <a:p>
            <a:pPr lvl="1">
              <a:lnSpc>
                <a:spcPct val="90000"/>
              </a:lnSpc>
            </a:pPr>
            <a:r>
              <a:rPr lang="es-ES_tradnl" altLang="ja-JP" sz="2200" dirty="0">
                <a:ea typeface="ＭＳ Ｐゴシック" pitchFamily="50" charset="-128"/>
              </a:rPr>
              <a:t>No ha implicado prácticamente liberalización alguna del sector servicios:</a:t>
            </a:r>
          </a:p>
          <a:p>
            <a:pPr lvl="2">
              <a:lnSpc>
                <a:spcPct val="90000"/>
              </a:lnSpc>
            </a:pPr>
            <a:r>
              <a:rPr lang="es-ES_tradnl" altLang="ja-JP" sz="2100" dirty="0">
                <a:ea typeface="ＭＳ Ｐゴシック" pitchFamily="50" charset="-128"/>
              </a:rPr>
              <a:t>Ha </a:t>
            </a:r>
            <a:r>
              <a:rPr lang="es-ES_tradnl" altLang="ja-JP" sz="2100" u="sng" dirty="0">
                <a:ea typeface="ＭＳ Ｐゴシック" pitchFamily="50" charset="-128"/>
              </a:rPr>
              <a:t>consolidado</a:t>
            </a:r>
            <a:r>
              <a:rPr lang="es-ES_tradnl" altLang="ja-JP" sz="2100" dirty="0">
                <a:ea typeface="ＭＳ Ｐゴシック" pitchFamily="50" charset="-128"/>
              </a:rPr>
              <a:t> las condiciones de acceso existentes en los países en la época de la Ronda Uruguay </a:t>
            </a:r>
            <a:endParaRPr lang="es-CL" sz="2100" dirty="0"/>
          </a:p>
          <a:p>
            <a:pPr lvl="1">
              <a:lnSpc>
                <a:spcPct val="90000"/>
              </a:lnSpc>
            </a:pPr>
            <a:r>
              <a:rPr lang="es-CL" sz="2200" dirty="0"/>
              <a:t>No impide al Estado jugar un:</a:t>
            </a:r>
          </a:p>
          <a:p>
            <a:pPr lvl="2">
              <a:lnSpc>
                <a:spcPct val="90000"/>
              </a:lnSpc>
            </a:pPr>
            <a:r>
              <a:rPr lang="es-CL" sz="2100" dirty="0"/>
              <a:t>Papel regulador</a:t>
            </a:r>
          </a:p>
          <a:p>
            <a:pPr lvl="2">
              <a:lnSpc>
                <a:spcPct val="90000"/>
              </a:lnSpc>
            </a:pPr>
            <a:r>
              <a:rPr lang="es-CL" sz="2100" dirty="0"/>
              <a:t>Papel de proveedor en competencia con privados</a:t>
            </a:r>
          </a:p>
          <a:p>
            <a:pPr lvl="2">
              <a:lnSpc>
                <a:spcPct val="90000"/>
              </a:lnSpc>
            </a:pPr>
            <a:r>
              <a:rPr lang="es-CL" sz="2100" dirty="0"/>
              <a:t>Ambos</a:t>
            </a:r>
          </a:p>
          <a:p>
            <a:pPr lvl="1">
              <a:lnSpc>
                <a:spcPct val="90000"/>
              </a:lnSpc>
            </a:pPr>
            <a:r>
              <a:rPr lang="es-ES_tradnl" sz="2200" dirty="0"/>
              <a:t>Permite grados importantes de autonomía nacional</a:t>
            </a:r>
            <a:endParaRPr lang="es-CL" sz="2200" dirty="0"/>
          </a:p>
          <a:p>
            <a:pPr>
              <a:lnSpc>
                <a:spcPct val="90000"/>
              </a:lnSpc>
            </a:pPr>
            <a:endParaRPr lang="es-ES_tradnl" altLang="ja-JP" sz="2600" dirty="0">
              <a:ea typeface="ＭＳ Ｐゴシック" pitchFamily="50" charset="-128"/>
            </a:endParaRPr>
          </a:p>
          <a:p>
            <a:pPr>
              <a:lnSpc>
                <a:spcPct val="90000"/>
              </a:lnSpc>
            </a:pPr>
            <a:endParaRPr lang="es-CL" sz="26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412776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15616" y="188913"/>
            <a:ext cx="7309247" cy="1152525"/>
          </a:xfrm>
          <a:ln/>
        </p:spPr>
        <p:txBody>
          <a:bodyPr>
            <a:normAutofit/>
          </a:bodyPr>
          <a:lstStyle/>
          <a:p>
            <a:r>
              <a:rPr lang="es-ES_tradnl" altLang="ja-JP" sz="3600" b="1" dirty="0" smtClean="0">
                <a:solidFill>
                  <a:schemeClr val="tx2">
                    <a:lumMod val="75000"/>
                  </a:schemeClr>
                </a:solidFill>
                <a:ea typeface="ＭＳ Ｐゴシック" pitchFamily="50" charset="-128"/>
              </a:rPr>
              <a:t>Propiedad intelectual: El ADPIC</a:t>
            </a:r>
            <a:endParaRPr lang="en-US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1125538"/>
            <a:ext cx="7992888" cy="5427662"/>
          </a:xfrm>
          <a:ln/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600" dirty="0"/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" sz="2000" dirty="0"/>
              <a:t>Fruto de la presión de los sectores vinculados a la PI en EE.UU. durante la </a:t>
            </a:r>
            <a:r>
              <a:rPr lang="es-ES" sz="2000" dirty="0" smtClean="0"/>
              <a:t>R. Uruguay: </a:t>
            </a:r>
            <a:r>
              <a:rPr lang="es-ES" sz="2000" dirty="0"/>
              <a:t>farmacéutico, entretención, etc.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" sz="2000" dirty="0"/>
              <a:t>Abarca múltiples categorías de derechos de propiedad </a:t>
            </a:r>
            <a:r>
              <a:rPr lang="es-ES" sz="2000" dirty="0" smtClean="0"/>
              <a:t>intelectual (DPI):  </a:t>
            </a:r>
            <a:r>
              <a:rPr lang="es-ES" sz="2000" dirty="0"/>
              <a:t>patentes, derechos de autor, marcas registradas, diseños industriales, indicaciones geográficas, etc.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" sz="2000" dirty="0"/>
              <a:t>Establece estándares mínimos de protección que todos los miembros de la OMC deben dar a las distintas categorías de </a:t>
            </a:r>
            <a:r>
              <a:rPr lang="es-ES" sz="2000" dirty="0" smtClean="0"/>
              <a:t>DPI  </a:t>
            </a:r>
            <a:endParaRPr lang="es-ES" sz="2000" dirty="0"/>
          </a:p>
          <a:p>
            <a:pPr lvl="1">
              <a:lnSpc>
                <a:spcPct val="80000"/>
              </a:lnSpc>
              <a:spcBef>
                <a:spcPts val="1200"/>
              </a:spcBef>
            </a:pPr>
            <a:r>
              <a:rPr lang="es-ES" sz="2000" dirty="0" smtClean="0"/>
              <a:t>Convergencia PED hacia niveles de protección en los PD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" sz="2000" dirty="0" smtClean="0"/>
              <a:t>Contiene ciertas flexibilidades</a:t>
            </a:r>
          </a:p>
          <a:p>
            <a:pPr lvl="1">
              <a:lnSpc>
                <a:spcPct val="80000"/>
              </a:lnSpc>
              <a:spcBef>
                <a:spcPts val="1200"/>
              </a:spcBef>
            </a:pPr>
            <a:r>
              <a:rPr lang="es-ES" sz="2000" dirty="0" err="1" smtClean="0"/>
              <a:t>Ej</a:t>
            </a:r>
            <a:r>
              <a:rPr lang="es-ES" sz="2000" dirty="0"/>
              <a:t>: licencias obligatorias para medicamentos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" sz="2000" u="sng" dirty="0"/>
              <a:t>En general</a:t>
            </a:r>
            <a:r>
              <a:rPr lang="es-ES" sz="2000" dirty="0"/>
              <a:t> los PD son “productores de propiedad intelectual” y los PED “importadores” o “copiadores” de PI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" sz="2000" dirty="0" smtClean="0"/>
              <a:t>ADPIC </a:t>
            </a:r>
            <a:r>
              <a:rPr lang="es-ES" sz="2000" dirty="0"/>
              <a:t>incentiva la creación pero a la vez restringe en alguna medida las posibilidades de difusión tecnológica en </a:t>
            </a:r>
            <a:r>
              <a:rPr lang="es-ES" sz="2000" dirty="0" smtClean="0"/>
              <a:t>PED y afecta otras políticas públicas (ej. salud, cultura) </a:t>
            </a:r>
            <a:endParaRPr lang="es-ES" sz="20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268760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74638"/>
            <a:ext cx="8147248" cy="850106"/>
          </a:xfrm>
          <a:noFill/>
          <a:ln/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chemeClr val="tx2">
                    <a:lumMod val="75000"/>
                  </a:schemeClr>
                </a:solidFill>
              </a:rPr>
              <a:t>El Acuerdo sobre Subvenciones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268760"/>
            <a:ext cx="7848872" cy="5360640"/>
          </a:xfrm>
          <a:noFill/>
          <a:ln/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80000"/>
              </a:lnSpc>
              <a:spcBef>
                <a:spcPts val="800"/>
              </a:spcBef>
            </a:pPr>
            <a:r>
              <a:rPr lang="es-ES" sz="2800" b="1" u="sng" dirty="0"/>
              <a:t>Subvención:</a:t>
            </a:r>
            <a:r>
              <a:rPr lang="es-ES" sz="2800" dirty="0"/>
              <a:t> Contribución financiera de un gobierno con la cual se otorga un beneficio</a:t>
            </a:r>
          </a:p>
          <a:p>
            <a:pPr marL="609600" indent="-609600">
              <a:lnSpc>
                <a:spcPct val="80000"/>
              </a:lnSpc>
              <a:spcBef>
                <a:spcPts val="800"/>
              </a:spcBef>
            </a:pPr>
            <a:r>
              <a:rPr lang="es-ES" sz="2800" dirty="0"/>
              <a:t>Acuerdo sólo se aplica </a:t>
            </a:r>
            <a:r>
              <a:rPr lang="es-ES" sz="2800" dirty="0" smtClean="0"/>
              <a:t>al comercio </a:t>
            </a:r>
            <a:r>
              <a:rPr lang="es-ES" sz="2800" dirty="0"/>
              <a:t>de mercancías (NO de servicios)</a:t>
            </a:r>
          </a:p>
          <a:p>
            <a:pPr marL="609600" indent="-609600">
              <a:lnSpc>
                <a:spcPct val="80000"/>
              </a:lnSpc>
              <a:spcBef>
                <a:spcPts val="800"/>
              </a:spcBef>
            </a:pPr>
            <a:r>
              <a:rPr lang="es-ES" sz="2800" dirty="0" smtClean="0"/>
              <a:t>Establece </a:t>
            </a:r>
            <a:r>
              <a:rPr lang="es-ES" sz="2800" dirty="0"/>
              <a:t>2 </a:t>
            </a:r>
            <a:r>
              <a:rPr lang="es-ES" sz="2800" dirty="0" smtClean="0"/>
              <a:t>tipos de subvenciones </a:t>
            </a:r>
            <a:r>
              <a:rPr lang="es-ES" sz="2800" u="sng" dirty="0" smtClean="0"/>
              <a:t>prohibidas</a:t>
            </a:r>
            <a:r>
              <a:rPr lang="es-ES" sz="2800" dirty="0" smtClean="0"/>
              <a:t>:</a:t>
            </a:r>
            <a:endParaRPr lang="es-ES" sz="2800" dirty="0"/>
          </a:p>
          <a:p>
            <a:pPr marL="990600" lvl="1" indent="-533400">
              <a:lnSpc>
                <a:spcPct val="80000"/>
              </a:lnSpc>
              <a:spcBef>
                <a:spcPts val="800"/>
              </a:spcBef>
              <a:buFontTx/>
              <a:buAutoNum type="arabicPeriod"/>
            </a:pPr>
            <a:r>
              <a:rPr lang="es-ES" dirty="0" smtClean="0"/>
              <a:t>Las </a:t>
            </a:r>
            <a:r>
              <a:rPr lang="es-ES" dirty="0"/>
              <a:t>supeditadas a los resultados de exportación</a:t>
            </a:r>
          </a:p>
          <a:p>
            <a:pPr marL="990600" lvl="1" indent="-533400">
              <a:lnSpc>
                <a:spcPct val="80000"/>
              </a:lnSpc>
              <a:spcBef>
                <a:spcPts val="800"/>
              </a:spcBef>
              <a:buFontTx/>
              <a:buAutoNum type="arabicPeriod"/>
            </a:pPr>
            <a:r>
              <a:rPr lang="es-ES" dirty="0"/>
              <a:t>Las supeditadas al empleo de productos nacionales con preferencia a los extranjeros </a:t>
            </a:r>
          </a:p>
          <a:p>
            <a:pPr marL="609600" indent="-609600">
              <a:lnSpc>
                <a:spcPct val="80000"/>
              </a:lnSpc>
              <a:spcBef>
                <a:spcPts val="800"/>
              </a:spcBef>
            </a:pPr>
            <a:r>
              <a:rPr lang="es-ES" sz="2800" u="sng" dirty="0" smtClean="0"/>
              <a:t>Todas las demás</a:t>
            </a:r>
            <a:r>
              <a:rPr lang="es-ES" sz="2800" dirty="0" smtClean="0"/>
              <a:t> subvenciones son </a:t>
            </a:r>
            <a:r>
              <a:rPr lang="es-ES" sz="2800" u="sng" dirty="0" smtClean="0"/>
              <a:t>recurribles</a:t>
            </a:r>
            <a:r>
              <a:rPr lang="es-ES" sz="2800" dirty="0" smtClean="0"/>
              <a:t> (potencialmente cuestionables en un panel de solución de diferencias)</a:t>
            </a:r>
          </a:p>
          <a:p>
            <a:pPr marL="609600" indent="-609600">
              <a:lnSpc>
                <a:spcPct val="80000"/>
              </a:lnSpc>
              <a:spcBef>
                <a:spcPts val="800"/>
              </a:spcBef>
            </a:pPr>
            <a:r>
              <a:rPr lang="es-ES" sz="2800" dirty="0" smtClean="0"/>
              <a:t>Acuerdo deja importantes espacios para otorgar subsidios distorsivos, requiere clarificación</a:t>
            </a:r>
            <a:endParaRPr lang="en-US" sz="2800" dirty="0"/>
          </a:p>
          <a:p>
            <a:pPr marL="609600" indent="-609600">
              <a:lnSpc>
                <a:spcPct val="80000"/>
              </a:lnSpc>
            </a:pPr>
            <a:endParaRPr lang="en-US" sz="20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124744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spcBef>
                <a:spcPts val="600"/>
              </a:spcBef>
            </a:pPr>
            <a:endParaRPr lang="es-C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696" y="260350"/>
            <a:ext cx="6012904" cy="792163"/>
          </a:xfrm>
          <a:ln/>
        </p:spPr>
        <p:txBody>
          <a:bodyPr>
            <a:normAutofit/>
          </a:bodyPr>
          <a:lstStyle/>
          <a:p>
            <a:r>
              <a:rPr lang="es-ES_tradnl" altLang="ja-JP" sz="3600" b="1" dirty="0" smtClean="0">
                <a:solidFill>
                  <a:schemeClr val="tx2">
                    <a:lumMod val="75000"/>
                  </a:schemeClr>
                </a:solidFill>
                <a:ea typeface="ＭＳ Ｐゴシック" pitchFamily="50" charset="-128"/>
              </a:rPr>
              <a:t>Inversión: El </a:t>
            </a:r>
            <a:r>
              <a:rPr lang="es-ES_tradnl" altLang="ja-JP" sz="3600" b="1" dirty="0">
                <a:solidFill>
                  <a:schemeClr val="tx2">
                    <a:lumMod val="75000"/>
                  </a:schemeClr>
                </a:solidFill>
                <a:ea typeface="ＭＳ Ｐゴシック" pitchFamily="50" charset="-128"/>
              </a:rPr>
              <a:t>Acuerdo </a:t>
            </a:r>
            <a:r>
              <a:rPr lang="es-ES_tradnl" altLang="ja-JP" sz="3600" b="1" dirty="0" smtClean="0">
                <a:solidFill>
                  <a:schemeClr val="tx2">
                    <a:lumMod val="75000"/>
                  </a:schemeClr>
                </a:solidFill>
                <a:ea typeface="ＭＳ Ｐゴシック" pitchFamily="50" charset="-128"/>
              </a:rPr>
              <a:t>MIC</a:t>
            </a:r>
            <a:r>
              <a:rPr lang="en-US" altLang="ja-JP" sz="3600" b="1" dirty="0" smtClean="0">
                <a:solidFill>
                  <a:schemeClr val="tx2">
                    <a:lumMod val="75000"/>
                  </a:schemeClr>
                </a:solidFill>
                <a:ea typeface="ＭＳ Ｐゴシック" pitchFamily="50" charset="-128"/>
              </a:rPr>
              <a:t> </a:t>
            </a:r>
            <a:endParaRPr lang="en-US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3568" y="1196975"/>
            <a:ext cx="7704856" cy="5400675"/>
          </a:xfrm>
          <a:ln/>
        </p:spPr>
        <p:txBody>
          <a:bodyPr>
            <a:normAutofit/>
          </a:bodyPr>
          <a:lstStyle/>
          <a:p>
            <a:pPr marL="812800" indent="-812800">
              <a:lnSpc>
                <a:spcPct val="80000"/>
              </a:lnSpc>
            </a:pPr>
            <a:r>
              <a:rPr lang="es-ES_tradnl" sz="2800" dirty="0"/>
              <a:t>Se aplica sólo  a medidas en materia de inversiones relacionadas con el comercio de mercancías (NO servicios)</a:t>
            </a:r>
          </a:p>
          <a:p>
            <a:pPr marL="812800" indent="-812800">
              <a:lnSpc>
                <a:spcPct val="80000"/>
              </a:lnSpc>
            </a:pPr>
            <a:r>
              <a:rPr lang="es-ES_tradnl" sz="2800" dirty="0"/>
              <a:t>Acuerdo prohíbe: </a:t>
            </a:r>
          </a:p>
          <a:p>
            <a:pPr marL="1143000" lvl="2" indent="-228600">
              <a:lnSpc>
                <a:spcPct val="80000"/>
              </a:lnSpc>
            </a:pPr>
            <a:r>
              <a:rPr lang="es-ES_tradnl" sz="2400" dirty="0"/>
              <a:t>Los requisitos de contenido local; y </a:t>
            </a:r>
          </a:p>
          <a:p>
            <a:pPr marL="1143000" lvl="2" indent="-228600">
              <a:lnSpc>
                <a:spcPct val="80000"/>
              </a:lnSpc>
            </a:pPr>
            <a:r>
              <a:rPr lang="es-ES_tradnl" sz="2400" dirty="0"/>
              <a:t>Los requisitos de desempeño exportador</a:t>
            </a:r>
          </a:p>
          <a:p>
            <a:pPr marL="812800" indent="-812800">
              <a:lnSpc>
                <a:spcPct val="80000"/>
              </a:lnSpc>
            </a:pPr>
            <a:r>
              <a:rPr lang="es-ES_tradnl" sz="2800" dirty="0"/>
              <a:t>Acuerdo ha sido muy relevante para industrias como la automotriz, en la cual eran tradicionales </a:t>
            </a:r>
            <a:r>
              <a:rPr lang="es-ES_tradnl" sz="2800" dirty="0" smtClean="0"/>
              <a:t>los requisitos </a:t>
            </a:r>
            <a:r>
              <a:rPr lang="es-ES_tradnl" sz="2800" dirty="0"/>
              <a:t>de contenido local y comercio </a:t>
            </a:r>
            <a:r>
              <a:rPr lang="es-ES_tradnl" sz="2800" dirty="0" smtClean="0"/>
              <a:t>balanceado</a:t>
            </a:r>
          </a:p>
          <a:p>
            <a:pPr marL="1612900" lvl="2" indent="-812800">
              <a:lnSpc>
                <a:spcPct val="80000"/>
              </a:lnSpc>
              <a:buNone/>
            </a:pPr>
            <a:r>
              <a:rPr lang="es-ES_tradnl" sz="2000" dirty="0" smtClean="0"/>
              <a:t>Ej. Estatuto automotriz de Chile </a:t>
            </a:r>
            <a:endParaRPr lang="es-ES_tradnl" sz="2000" dirty="0"/>
          </a:p>
          <a:p>
            <a:pPr marL="812800" indent="-812800">
              <a:lnSpc>
                <a:spcPct val="80000"/>
              </a:lnSpc>
            </a:pPr>
            <a:r>
              <a:rPr lang="es-ES_tradnl" sz="2800" dirty="0"/>
              <a:t>Tendencia a liberalización de regímenes de IED en PED  </a:t>
            </a:r>
            <a:r>
              <a:rPr lang="es-ES_tradnl" sz="2800" dirty="0">
                <a:sym typeface="Wingdings" pitchFamily="2" charset="2"/>
              </a:rPr>
              <a:t> Menor incidencia de </a:t>
            </a:r>
            <a:r>
              <a:rPr lang="es-ES_tradnl" sz="2800" dirty="0" smtClean="0">
                <a:sym typeface="Wingdings" pitchFamily="2" charset="2"/>
              </a:rPr>
              <a:t>MIC </a:t>
            </a:r>
            <a:r>
              <a:rPr lang="es-ES_tradnl" sz="2800" dirty="0">
                <a:sym typeface="Wingdings" pitchFamily="2" charset="2"/>
              </a:rPr>
              <a:t>prohibidas</a:t>
            </a:r>
            <a:endParaRPr lang="es-ES_tradnl" sz="2800" dirty="0"/>
          </a:p>
          <a:p>
            <a:pPr marL="812800" indent="-812800">
              <a:lnSpc>
                <a:spcPct val="80000"/>
              </a:lnSpc>
            </a:pPr>
            <a:endParaRPr lang="es-ES_tradnl" sz="28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052736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600" b="1" dirty="0">
                <a:solidFill>
                  <a:schemeClr val="tx2">
                    <a:lumMod val="75000"/>
                  </a:schemeClr>
                </a:solidFill>
              </a:rPr>
              <a:t>Solución de controversias en la OMC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Aft>
                <a:spcPts val="300"/>
              </a:spcAft>
            </a:pPr>
            <a:r>
              <a:rPr lang="es-CL" sz="2100" dirty="0"/>
              <a:t>Pilar central del sistema: medio para hacer cumplir las normas</a:t>
            </a:r>
          </a:p>
          <a:p>
            <a:pPr>
              <a:lnSpc>
                <a:spcPct val="80000"/>
              </a:lnSpc>
              <a:spcAft>
                <a:spcPts val="300"/>
              </a:spcAft>
            </a:pPr>
            <a:r>
              <a:rPr lang="es-CL" sz="2100" dirty="0"/>
              <a:t>Antiguo sistema bajo el GATT hacía posible que el perdedor bloqueara un fallo desfavorable</a:t>
            </a:r>
          </a:p>
          <a:p>
            <a:pPr>
              <a:lnSpc>
                <a:spcPct val="80000"/>
              </a:lnSpc>
              <a:spcAft>
                <a:spcPts val="300"/>
              </a:spcAft>
            </a:pPr>
            <a:r>
              <a:rPr lang="es-CL" sz="2100" dirty="0"/>
              <a:t>Nuevo sistema </a:t>
            </a:r>
            <a:r>
              <a:rPr lang="es-CL" sz="2100" dirty="0" smtClean="0"/>
              <a:t>(post R</a:t>
            </a:r>
            <a:r>
              <a:rPr lang="es-CL" sz="2100" dirty="0"/>
              <a:t>. Uruguay) impide esa posibilidad</a:t>
            </a:r>
          </a:p>
          <a:p>
            <a:pPr>
              <a:lnSpc>
                <a:spcPct val="80000"/>
              </a:lnSpc>
              <a:spcAft>
                <a:spcPts val="300"/>
              </a:spcAft>
            </a:pPr>
            <a:r>
              <a:rPr lang="es-CL" sz="2100" dirty="0"/>
              <a:t>Varias instancias:</a:t>
            </a:r>
          </a:p>
          <a:p>
            <a:pPr lvl="1">
              <a:lnSpc>
                <a:spcPct val="80000"/>
              </a:lnSpc>
              <a:spcAft>
                <a:spcPts val="300"/>
              </a:spcAft>
            </a:pPr>
            <a:r>
              <a:rPr lang="es-CL" sz="2000" dirty="0"/>
              <a:t>Consultas</a:t>
            </a:r>
          </a:p>
          <a:p>
            <a:pPr lvl="1">
              <a:lnSpc>
                <a:spcPct val="80000"/>
              </a:lnSpc>
              <a:spcAft>
                <a:spcPts val="300"/>
              </a:spcAft>
            </a:pPr>
            <a:r>
              <a:rPr lang="es-CL" sz="2000" dirty="0"/>
              <a:t>Panel de expertos</a:t>
            </a:r>
          </a:p>
          <a:p>
            <a:pPr lvl="1">
              <a:lnSpc>
                <a:spcPct val="80000"/>
              </a:lnSpc>
              <a:spcAft>
                <a:spcPts val="300"/>
              </a:spcAft>
            </a:pPr>
            <a:r>
              <a:rPr lang="es-CL" sz="2000" dirty="0"/>
              <a:t>Órgano de apelación</a:t>
            </a:r>
          </a:p>
          <a:p>
            <a:pPr>
              <a:lnSpc>
                <a:spcPct val="80000"/>
              </a:lnSpc>
              <a:spcAft>
                <a:spcPts val="300"/>
              </a:spcAft>
            </a:pPr>
            <a:r>
              <a:rPr lang="es-CL" sz="2100" dirty="0"/>
              <a:t>Duración típica de un caso: 12 meses (y 15 si hay apelación)</a:t>
            </a:r>
          </a:p>
          <a:p>
            <a:pPr>
              <a:lnSpc>
                <a:spcPct val="80000"/>
              </a:lnSpc>
              <a:spcAft>
                <a:spcPts val="300"/>
              </a:spcAft>
            </a:pPr>
            <a:r>
              <a:rPr lang="es-CL" sz="2100" dirty="0"/>
              <a:t>Una vez que hay una resolución, el país “perdedor” debe:</a:t>
            </a:r>
          </a:p>
          <a:p>
            <a:pPr lvl="1">
              <a:lnSpc>
                <a:spcPct val="80000"/>
              </a:lnSpc>
              <a:spcAft>
                <a:spcPts val="300"/>
              </a:spcAft>
            </a:pPr>
            <a:r>
              <a:rPr lang="es-CL" sz="2000" dirty="0"/>
              <a:t>ajustar sus medidas a esa resolución en un “plazo prudencial”; o</a:t>
            </a:r>
          </a:p>
          <a:p>
            <a:pPr lvl="1">
              <a:lnSpc>
                <a:spcPct val="80000"/>
              </a:lnSpc>
              <a:spcAft>
                <a:spcPts val="300"/>
              </a:spcAft>
            </a:pPr>
            <a:r>
              <a:rPr lang="es-CL" sz="2000" dirty="0"/>
              <a:t>compensar (de mutuo acuerdo) al país “vencedor”; o </a:t>
            </a:r>
          </a:p>
          <a:p>
            <a:pPr lvl="1">
              <a:lnSpc>
                <a:spcPct val="80000"/>
              </a:lnSpc>
              <a:spcAft>
                <a:spcPts val="300"/>
              </a:spcAft>
            </a:pPr>
            <a:r>
              <a:rPr lang="es-CL" sz="2000" dirty="0"/>
              <a:t>sufrir sanciones comerciales del país “vencedor” (“retaliación”)</a:t>
            </a:r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340768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s-CL" sz="3600" b="1" dirty="0">
                <a:solidFill>
                  <a:schemeClr val="tx2">
                    <a:lumMod val="75000"/>
                  </a:schemeClr>
                </a:solidFill>
              </a:rPr>
              <a:t>Solución de controversias en la OMC </a:t>
            </a:r>
            <a:r>
              <a:rPr lang="es-CL" sz="3600" b="1" dirty="0" smtClean="0">
                <a:solidFill>
                  <a:schemeClr val="tx2">
                    <a:lumMod val="75000"/>
                  </a:schemeClr>
                </a:solidFill>
              </a:rPr>
              <a:t>(2)</a:t>
            </a:r>
            <a:endParaRPr lang="es-CL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268760"/>
            <a:ext cx="8208912" cy="518457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800" dirty="0" smtClean="0"/>
              <a:t>435 </a:t>
            </a:r>
            <a:r>
              <a:rPr lang="es-CL" sz="2800" dirty="0"/>
              <a:t>casos (1995 hasta </a:t>
            </a:r>
            <a:r>
              <a:rPr lang="es-CL" sz="2800" dirty="0" smtClean="0"/>
              <a:t>abril de 2012)</a:t>
            </a:r>
            <a:endParaRPr lang="es-CL" sz="2800" dirty="0"/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800" dirty="0"/>
              <a:t>Casos abarcan todas las áreas:</a:t>
            </a: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s-CL" sz="2000" dirty="0"/>
              <a:t>Subsidios, antidumping, propiedad intelectual, servicios financieros, estándares sanitarios, normas técnicas, etc.</a:t>
            </a: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800" dirty="0" smtClean="0"/>
              <a:t>Países A. Latina han ganado en varios casos: </a:t>
            </a:r>
            <a:endParaRPr lang="es-CL" sz="2800" dirty="0"/>
          </a:p>
          <a:p>
            <a:pPr lvl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000" dirty="0" smtClean="0"/>
              <a:t>C. Rica-EE.UU. (restricciones a ropa interior, 1995) 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000" dirty="0" smtClean="0"/>
              <a:t>Brasil y Venezuela – EE.UU. (estándares gasolina, 1996)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000" dirty="0" smtClean="0"/>
              <a:t>Brasil - UE (subsidios al azúcar, 2005)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000" dirty="0" smtClean="0"/>
              <a:t>Brasil-EE.UU</a:t>
            </a:r>
            <a:r>
              <a:rPr lang="es-CL" sz="2000" dirty="0"/>
              <a:t>./subsidios al algodón (ambos de 2005</a:t>
            </a:r>
            <a:r>
              <a:rPr lang="es-CL" sz="2000" dirty="0" smtClean="0"/>
              <a:t>)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000" dirty="0" smtClean="0"/>
              <a:t>Países centroamericanos y Ecuador – UE (banano, 1999-2007) </a:t>
            </a:r>
          </a:p>
          <a:p>
            <a:pPr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800" dirty="0" smtClean="0"/>
              <a:t>Tendencias recientes: </a:t>
            </a:r>
          </a:p>
          <a:p>
            <a:pPr lvl="1">
              <a:lnSpc>
                <a:spcPct val="80000"/>
              </a:lnSpc>
              <a:spcBef>
                <a:spcPts val="1200"/>
              </a:spcBef>
              <a:spcAft>
                <a:spcPts val="300"/>
              </a:spcAft>
            </a:pPr>
            <a:r>
              <a:rPr lang="es-CL" sz="2000" dirty="0" smtClean="0"/>
              <a:t>China </a:t>
            </a:r>
            <a:r>
              <a:rPr lang="es-CL" sz="2000" dirty="0"/>
              <a:t>figura </a:t>
            </a:r>
            <a:r>
              <a:rPr lang="es-CL" sz="2000" dirty="0" smtClean="0"/>
              <a:t>crecientemente como acusada</a:t>
            </a: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s-CL" sz="2000" dirty="0" smtClean="0"/>
              <a:t>Aumento número de controversias sobre temas ambientales y de salud pública </a:t>
            </a:r>
            <a:endParaRPr lang="es-CL" sz="20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124744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>
                <a:solidFill>
                  <a:schemeClr val="tx2">
                    <a:lumMod val="75000"/>
                  </a:schemeClr>
                </a:solidFill>
              </a:rPr>
              <a:t>Temas de la clase de hoy</a:t>
            </a:r>
            <a:endParaRPr lang="es-CL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1619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772816"/>
            <a:ext cx="7931224" cy="4353347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s-CL" dirty="0" smtClean="0"/>
              <a:t>Del GATT a la OMC</a:t>
            </a:r>
            <a:endParaRPr lang="es-CL" dirty="0"/>
          </a:p>
          <a:p>
            <a:pPr marL="514350" indent="-514350">
              <a:buFont typeface="+mj-lt"/>
              <a:buAutoNum type="arabicPeriod"/>
            </a:pPr>
            <a:r>
              <a:rPr lang="es-CL" dirty="0"/>
              <a:t>Los Acuerdos de la Ronda </a:t>
            </a:r>
            <a:r>
              <a:rPr lang="es-CL" dirty="0" smtClean="0"/>
              <a:t>Uruguay</a:t>
            </a:r>
          </a:p>
          <a:p>
            <a:pPr marL="514350" indent="-514350">
              <a:buFont typeface="+mj-lt"/>
              <a:buAutoNum type="arabicPeriod"/>
            </a:pPr>
            <a:r>
              <a:rPr lang="es-CL" dirty="0" smtClean="0"/>
              <a:t>Solución </a:t>
            </a:r>
            <a:r>
              <a:rPr lang="es-CL" dirty="0"/>
              <a:t>de controversias en la OMC</a:t>
            </a:r>
          </a:p>
          <a:p>
            <a:pPr marL="514350" indent="-514350">
              <a:buFont typeface="+mj-lt"/>
              <a:buAutoNum type="arabicPeriod"/>
            </a:pPr>
            <a:r>
              <a:rPr lang="es-CL" dirty="0"/>
              <a:t>Implicancias de </a:t>
            </a:r>
            <a:r>
              <a:rPr lang="es-CL" dirty="0" smtClean="0"/>
              <a:t>los </a:t>
            </a:r>
            <a:r>
              <a:rPr lang="es-CL" dirty="0"/>
              <a:t>acuerdos de la OMC para la política pública</a:t>
            </a:r>
          </a:p>
          <a:p>
            <a:pPr marL="514350" indent="-514350">
              <a:buFont typeface="+mj-lt"/>
              <a:buAutoNum type="arabicPeriod"/>
            </a:pPr>
            <a:r>
              <a:rPr lang="es-CL" dirty="0" smtClean="0"/>
              <a:t>La </a:t>
            </a:r>
            <a:r>
              <a:rPr lang="es-CL" dirty="0"/>
              <a:t>Ronda de Doha</a:t>
            </a:r>
          </a:p>
          <a:p>
            <a:pPr marL="514350" indent="-514350">
              <a:buFont typeface="+mj-lt"/>
              <a:buAutoNum type="arabicPeriod"/>
            </a:pPr>
            <a:r>
              <a:rPr lang="es-CL" dirty="0" smtClean="0"/>
              <a:t>A. Latina y Chile </a:t>
            </a:r>
            <a:r>
              <a:rPr lang="es-CL" dirty="0"/>
              <a:t>en la </a:t>
            </a:r>
            <a:r>
              <a:rPr lang="es-CL" dirty="0" smtClean="0"/>
              <a:t>OMC</a:t>
            </a:r>
          </a:p>
          <a:p>
            <a:pPr marL="514350" indent="-514350">
              <a:buFont typeface="+mj-lt"/>
              <a:buAutoNum type="arabicPeriod"/>
            </a:pPr>
            <a:r>
              <a:rPr lang="es-CL" dirty="0" smtClean="0"/>
              <a:t>Desafíos futuros de la OMC</a:t>
            </a:r>
          </a:p>
          <a:p>
            <a:pPr marL="514350" indent="-514350">
              <a:buFont typeface="+mj-lt"/>
              <a:buAutoNum type="arabicPeriod"/>
            </a:pPr>
            <a:endParaRPr lang="es-CL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259632" y="1484784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52" name="Rectangle 16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640960" cy="864096"/>
          </a:xfrm>
        </p:spPr>
        <p:txBody>
          <a:bodyPr>
            <a:normAutofit fontScale="90000"/>
          </a:bodyPr>
          <a:lstStyle/>
          <a:p>
            <a:pPr algn="l"/>
            <a:r>
              <a:rPr lang="es-CL" sz="2400" b="1" dirty="0" smtClean="0">
                <a:solidFill>
                  <a:schemeClr val="tx2">
                    <a:lumMod val="75000"/>
                  </a:schemeClr>
                </a:solidFill>
              </a:rPr>
              <a:t>Brasil</a:t>
            </a:r>
            <a:r>
              <a:rPr lang="es-CL" sz="2400" b="1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s-CL" sz="2400" b="1" dirty="0" smtClean="0">
                <a:solidFill>
                  <a:schemeClr val="tx2">
                    <a:lumMod val="75000"/>
                  </a:schemeClr>
                </a:solidFill>
              </a:rPr>
              <a:t>México, Argentina y Chile son </a:t>
            </a:r>
            <a:r>
              <a:rPr lang="es-CL" sz="2400" b="1" dirty="0">
                <a:solidFill>
                  <a:schemeClr val="tx2">
                    <a:lumMod val="75000"/>
                  </a:schemeClr>
                </a:solidFill>
              </a:rPr>
              <a:t>los principales usuarios </a:t>
            </a:r>
            <a:r>
              <a:rPr lang="es-CL" sz="2400" b="1" dirty="0" smtClean="0">
                <a:solidFill>
                  <a:schemeClr val="tx2">
                    <a:lumMod val="75000"/>
                  </a:schemeClr>
                </a:solidFill>
              </a:rPr>
              <a:t>latinoamericanos del </a:t>
            </a:r>
            <a:r>
              <a:rPr lang="es-CL" sz="2400" b="1" dirty="0">
                <a:solidFill>
                  <a:schemeClr val="tx2">
                    <a:lumMod val="75000"/>
                  </a:schemeClr>
                </a:solidFill>
              </a:rPr>
              <a:t>mecanismo de solución de controversias de la OMC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Como demandante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Como demandado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Brasil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14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México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21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14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Argentina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17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Chile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10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13</a:t>
                      </a:r>
                      <a:endParaRPr lang="es-E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Guatemala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Colombia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3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Perú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4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Honduras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8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---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República Dominicana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---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7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Panamá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5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Resto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13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10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b="1" dirty="0" smtClean="0"/>
                        <a:t>Total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113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85</a:t>
                      </a:r>
                      <a:endParaRPr lang="es-E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6381328"/>
            <a:ext cx="1849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OMC.</a:t>
            </a:r>
            <a:endParaRPr lang="es-E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1052736"/>
            <a:ext cx="8136904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>
                <a:solidFill>
                  <a:schemeClr val="bg1"/>
                </a:solidFill>
              </a:rPr>
              <a:t>Controversias en la OMC de países de A. Latina y el Caribe, 1995 a abril 2012  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A. Latina en algunos casos recientes de solución de controversias en 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la OMC</a:t>
            </a:r>
            <a:endParaRPr lang="es-ES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Aft>
                <a:spcPts val="300"/>
              </a:spcAft>
            </a:pPr>
            <a:r>
              <a:rPr lang="es-ES" sz="2400" dirty="0" smtClean="0">
                <a:solidFill>
                  <a:srgbClr val="7030A0"/>
                </a:solidFill>
              </a:rPr>
              <a:t>Honduras </a:t>
            </a:r>
            <a:r>
              <a:rPr lang="es-ES" sz="2400" dirty="0" smtClean="0"/>
              <a:t>solicitó consultas a Australia por el empaquetado y etiquetado de cigarrillos (abril de 2012)</a:t>
            </a:r>
          </a:p>
          <a:p>
            <a:pPr>
              <a:spcAft>
                <a:spcPts val="300"/>
              </a:spcAft>
            </a:pPr>
            <a:r>
              <a:rPr lang="es-ES" sz="2400" dirty="0" smtClean="0">
                <a:solidFill>
                  <a:srgbClr val="7030A0"/>
                </a:solidFill>
              </a:rPr>
              <a:t>El </a:t>
            </a:r>
            <a:r>
              <a:rPr lang="es-ES" sz="2400" dirty="0" smtClean="0">
                <a:solidFill>
                  <a:srgbClr val="7030A0"/>
                </a:solidFill>
              </a:rPr>
              <a:t>Salvador, Honduras, Guatemala y Costa Rica </a:t>
            </a:r>
            <a:r>
              <a:rPr lang="es-ES" sz="2400" dirty="0" smtClean="0"/>
              <a:t>establecieron un panel contra </a:t>
            </a:r>
            <a:r>
              <a:rPr lang="es-ES" sz="2400" dirty="0" smtClean="0">
                <a:solidFill>
                  <a:srgbClr val="7030A0"/>
                </a:solidFill>
              </a:rPr>
              <a:t>Rep</a:t>
            </a:r>
            <a:r>
              <a:rPr lang="es-ES" sz="2400" dirty="0" smtClean="0">
                <a:solidFill>
                  <a:srgbClr val="7030A0"/>
                </a:solidFill>
              </a:rPr>
              <a:t>. Dominicana </a:t>
            </a:r>
            <a:r>
              <a:rPr lang="es-ES" sz="2400" dirty="0" smtClean="0"/>
              <a:t>por salvaguardias a sacos de polipropileno y tejido tubular (octubre de </a:t>
            </a:r>
            <a:r>
              <a:rPr lang="es-ES" sz="2400" dirty="0" smtClean="0"/>
              <a:t>2010-enero 2012)</a:t>
            </a:r>
            <a:endParaRPr lang="es-ES" sz="2400" dirty="0" smtClean="0"/>
          </a:p>
          <a:p>
            <a:pPr>
              <a:spcAft>
                <a:spcPts val="300"/>
              </a:spcAft>
            </a:pPr>
            <a:r>
              <a:rPr lang="es-ES" sz="2400" dirty="0" smtClean="0">
                <a:solidFill>
                  <a:srgbClr val="7030A0"/>
                </a:solidFill>
              </a:rPr>
              <a:t>Perú</a:t>
            </a:r>
            <a:r>
              <a:rPr lang="es-ES" sz="2400" dirty="0" smtClean="0"/>
              <a:t> solicitó consultas a </a:t>
            </a:r>
            <a:r>
              <a:rPr lang="es-ES" sz="2400" dirty="0" smtClean="0">
                <a:solidFill>
                  <a:srgbClr val="7030A0"/>
                </a:solidFill>
              </a:rPr>
              <a:t>Argentina</a:t>
            </a:r>
            <a:r>
              <a:rPr lang="es-ES" sz="2400" dirty="0" smtClean="0"/>
              <a:t> por derechos antidumping a cierres de cremallera (mayo de 2010)</a:t>
            </a:r>
          </a:p>
          <a:p>
            <a:pPr>
              <a:spcAft>
                <a:spcPts val="300"/>
              </a:spcAft>
            </a:pPr>
            <a:r>
              <a:rPr lang="es-ES" sz="2400" dirty="0" smtClean="0">
                <a:solidFill>
                  <a:srgbClr val="7030A0"/>
                </a:solidFill>
              </a:rPr>
              <a:t>México</a:t>
            </a:r>
            <a:r>
              <a:rPr lang="es-ES" sz="2400" dirty="0" smtClean="0"/>
              <a:t> </a:t>
            </a:r>
            <a:r>
              <a:rPr lang="es-ES" sz="2400" dirty="0" smtClean="0"/>
              <a:t>(junto a EE.UU., UE y otros) estableció un </a:t>
            </a:r>
            <a:r>
              <a:rPr lang="es-ES" sz="2400" dirty="0" smtClean="0"/>
              <a:t>panel contra China por restricciones a las exportaciones de materias primas </a:t>
            </a:r>
            <a:r>
              <a:rPr lang="es-ES" sz="2400" dirty="0" smtClean="0"/>
              <a:t>(agosto de 2009-marzo 2012)</a:t>
            </a:r>
            <a:endParaRPr lang="es-ES" sz="2400" dirty="0" smtClean="0"/>
          </a:p>
          <a:p>
            <a:pPr>
              <a:spcAft>
                <a:spcPts val="300"/>
              </a:spcAft>
            </a:pPr>
            <a:r>
              <a:rPr lang="es-ES" sz="2400" dirty="0" smtClean="0">
                <a:solidFill>
                  <a:srgbClr val="7030A0"/>
                </a:solidFill>
              </a:rPr>
              <a:t>Argentina</a:t>
            </a:r>
            <a:r>
              <a:rPr lang="es-ES" sz="2400" dirty="0" smtClean="0"/>
              <a:t> solicitó consultas a </a:t>
            </a:r>
            <a:r>
              <a:rPr lang="es-ES" sz="2400" dirty="0" smtClean="0">
                <a:solidFill>
                  <a:srgbClr val="7030A0"/>
                </a:solidFill>
              </a:rPr>
              <a:t>Chile</a:t>
            </a:r>
            <a:r>
              <a:rPr lang="es-ES" sz="2400" dirty="0" smtClean="0"/>
              <a:t> por derechos antidumping a la harina de trigo (mayo de 2009)</a:t>
            </a:r>
            <a:endParaRPr lang="es-ES" sz="24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412776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Los acuerdos de la RU implicaron una reducción del “espacio de política”</a:t>
            </a:r>
            <a:endParaRPr lang="es-E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435280" cy="4752528"/>
          </a:xfrm>
        </p:spPr>
        <p:txBody>
          <a:bodyPr>
            <a:normAutofit fontScale="92500"/>
          </a:bodyPr>
          <a:lstStyle/>
          <a:p>
            <a:r>
              <a:rPr lang="es-ES" dirty="0" smtClean="0"/>
              <a:t>ADPIC</a:t>
            </a:r>
          </a:p>
          <a:p>
            <a:r>
              <a:rPr lang="es-ES" dirty="0" smtClean="0"/>
              <a:t>Subvenciones</a:t>
            </a:r>
          </a:p>
          <a:p>
            <a:r>
              <a:rPr lang="es-ES" dirty="0" smtClean="0"/>
              <a:t>MIC</a:t>
            </a:r>
          </a:p>
          <a:p>
            <a:r>
              <a:rPr lang="es-ES" dirty="0" smtClean="0"/>
              <a:t>AGCS (menos)</a:t>
            </a:r>
          </a:p>
          <a:p>
            <a:r>
              <a:rPr lang="es-ES" dirty="0" smtClean="0"/>
              <a:t>Impactos sobre políticas industrial, de IED, salud pública, innovación, ciencia y tecnología, etc.</a:t>
            </a:r>
          </a:p>
          <a:p>
            <a:r>
              <a:rPr lang="es-ES" dirty="0" smtClean="0"/>
              <a:t>Impacto más alto sobre PED ya que armonización en general fue hacia estándares PD</a:t>
            </a:r>
            <a:endParaRPr lang="es-ES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556792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08912" cy="562074"/>
          </a:xfrm>
        </p:spPr>
        <p:txBody>
          <a:bodyPr>
            <a:normAutofit fontScale="90000"/>
          </a:bodyPr>
          <a:lstStyle/>
          <a:p>
            <a:r>
              <a:rPr lang="es-CL" sz="3200" b="1" dirty="0">
                <a:solidFill>
                  <a:schemeClr val="tx2">
                    <a:lumMod val="75000"/>
                  </a:schemeClr>
                </a:solidFill>
              </a:rPr>
              <a:t>Implicancias acuerdos OMC para la política pública</a:t>
            </a: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9165731"/>
              </p:ext>
            </p:extLst>
          </p:nvPr>
        </p:nvGraphicFramePr>
        <p:xfrm>
          <a:off x="251520" y="836712"/>
          <a:ext cx="8568952" cy="5832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5519"/>
                <a:gridCol w="5140264"/>
                <a:gridCol w="2213169"/>
              </a:tblGrid>
              <a:tr h="426649">
                <a:tc>
                  <a:txBody>
                    <a:bodyPr/>
                    <a:lstStyle/>
                    <a:p>
                      <a:r>
                        <a:rPr lang="es-CL" dirty="0" smtClean="0"/>
                        <a:t>Acuerdo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Áreas</a:t>
                      </a:r>
                      <a:r>
                        <a:rPr lang="es-CL" baseline="0" dirty="0" smtClean="0"/>
                        <a:t> afectadas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/>
                        <a:t>Agencias</a:t>
                      </a:r>
                      <a:endParaRPr lang="es-CL" dirty="0"/>
                    </a:p>
                  </a:txBody>
                  <a:tcPr/>
                </a:tc>
              </a:tr>
              <a:tr h="1154400">
                <a:tc>
                  <a:txBody>
                    <a:bodyPr/>
                    <a:lstStyle/>
                    <a:p>
                      <a:r>
                        <a:rPr lang="es-CL" sz="1600" b="1" dirty="0" smtClean="0"/>
                        <a:t>ADPIC</a:t>
                      </a:r>
                      <a:endParaRPr lang="es-C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Derecho de autor, derecho</a:t>
                      </a:r>
                      <a:r>
                        <a:rPr lang="es-CL" sz="1600" baseline="0" dirty="0" smtClean="0"/>
                        <a:t> de marcas, patentes, indicaciones geográficas, diseños industriales, etc.</a:t>
                      </a:r>
                      <a:endParaRPr lang="es-C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Ministerio de Educación,</a:t>
                      </a:r>
                      <a:r>
                        <a:rPr lang="es-CL" sz="1600" baseline="0" dirty="0" smtClean="0"/>
                        <a:t> INAPI, Ministerio de Salud, SAG, Aduanas, etc.</a:t>
                      </a:r>
                      <a:endParaRPr lang="es-CL" sz="1600" dirty="0"/>
                    </a:p>
                  </a:txBody>
                  <a:tcPr/>
                </a:tc>
              </a:tr>
              <a:tr h="1370340">
                <a:tc>
                  <a:txBody>
                    <a:bodyPr/>
                    <a:lstStyle/>
                    <a:p>
                      <a:r>
                        <a:rPr lang="es-CL" sz="1600" b="1" dirty="0" smtClean="0"/>
                        <a:t>AGCS</a:t>
                      </a:r>
                      <a:endParaRPr lang="es-C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Regulación banca,</a:t>
                      </a:r>
                      <a:r>
                        <a:rPr lang="es-CL" sz="1600" baseline="0" dirty="0" smtClean="0"/>
                        <a:t> seguros, servicios legales, transporte, servicios profesionales, telecomunicaciones, educativos</a:t>
                      </a:r>
                      <a:endParaRPr lang="es-C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Todas las superintendencias, Ministerio de Educación, Extranjería, Banco Central,</a:t>
                      </a:r>
                      <a:r>
                        <a:rPr lang="es-CL" sz="1600" baseline="0" dirty="0" smtClean="0"/>
                        <a:t> etc.</a:t>
                      </a:r>
                      <a:r>
                        <a:rPr lang="es-CL" sz="1600" dirty="0" smtClean="0"/>
                        <a:t> </a:t>
                      </a:r>
                      <a:endParaRPr lang="es-CL" sz="1600" dirty="0"/>
                    </a:p>
                  </a:txBody>
                  <a:tcPr/>
                </a:tc>
              </a:tr>
              <a:tr h="662436">
                <a:tc>
                  <a:txBody>
                    <a:bodyPr/>
                    <a:lstStyle/>
                    <a:p>
                      <a:r>
                        <a:rPr lang="es-CL" sz="1600" b="1" dirty="0" smtClean="0"/>
                        <a:t>MIC</a:t>
                      </a:r>
                      <a:endParaRPr lang="es-C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Regulación de la inversión extranjera</a:t>
                      </a:r>
                      <a:endParaRPr lang="es-C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Comité</a:t>
                      </a:r>
                      <a:r>
                        <a:rPr lang="es-CL" sz="1600" baseline="0" dirty="0" smtClean="0"/>
                        <a:t> de Inversiones Extranjeras, CORFO</a:t>
                      </a:r>
                      <a:endParaRPr lang="es-CL" sz="1600" dirty="0"/>
                    </a:p>
                  </a:txBody>
                  <a:tcPr/>
                </a:tc>
              </a:tr>
              <a:tr h="376440">
                <a:tc>
                  <a:txBody>
                    <a:bodyPr/>
                    <a:lstStyle/>
                    <a:p>
                      <a:r>
                        <a:rPr lang="es-CL" sz="1600" b="1" dirty="0" smtClean="0"/>
                        <a:t>OTC</a:t>
                      </a:r>
                      <a:endParaRPr lang="es-C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Estándares y normas</a:t>
                      </a:r>
                      <a:r>
                        <a:rPr lang="es-CL" sz="1600" baseline="0" dirty="0" smtClean="0"/>
                        <a:t> técnicas</a:t>
                      </a:r>
                      <a:endParaRPr lang="es-C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INN</a:t>
                      </a:r>
                      <a:endParaRPr lang="es-CL" sz="1600" dirty="0"/>
                    </a:p>
                  </a:txBody>
                  <a:tcPr/>
                </a:tc>
              </a:tr>
              <a:tr h="376440">
                <a:tc>
                  <a:txBody>
                    <a:bodyPr/>
                    <a:lstStyle/>
                    <a:p>
                      <a:r>
                        <a:rPr lang="es-CL" sz="1600" b="1" dirty="0" smtClean="0"/>
                        <a:t>MSF</a:t>
                      </a:r>
                      <a:endParaRPr lang="es-C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Estándares sanitarios y fitosanitarios</a:t>
                      </a:r>
                      <a:endParaRPr lang="es-C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SAG, Ministerio</a:t>
                      </a:r>
                      <a:r>
                        <a:rPr lang="es-CL" sz="1600" baseline="0" dirty="0" smtClean="0"/>
                        <a:t> de Salud</a:t>
                      </a:r>
                      <a:endParaRPr lang="es-CL" sz="1600" dirty="0"/>
                    </a:p>
                  </a:txBody>
                  <a:tcPr/>
                </a:tc>
              </a:tr>
              <a:tr h="860446">
                <a:tc>
                  <a:txBody>
                    <a:bodyPr/>
                    <a:lstStyle/>
                    <a:p>
                      <a:r>
                        <a:rPr lang="es-CL" sz="1600" b="1" dirty="0" smtClean="0"/>
                        <a:t>SMC</a:t>
                      </a:r>
                      <a:endParaRPr lang="es-C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Subvenciones en general</a:t>
                      </a:r>
                      <a:endParaRPr lang="es-C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CORFO, Ministerios de Economía y Hacienda, Banco Estado, SII</a:t>
                      </a:r>
                      <a:endParaRPr lang="es-CL" sz="1600" dirty="0"/>
                    </a:p>
                  </a:txBody>
                  <a:tcPr/>
                </a:tc>
              </a:tr>
              <a:tr h="605499">
                <a:tc>
                  <a:txBody>
                    <a:bodyPr/>
                    <a:lstStyle/>
                    <a:p>
                      <a:r>
                        <a:rPr lang="es-CL" sz="1600" b="1" dirty="0" smtClean="0"/>
                        <a:t>Acuerdo</a:t>
                      </a:r>
                      <a:r>
                        <a:rPr lang="es-CL" sz="1600" b="1" baseline="0" dirty="0" smtClean="0"/>
                        <a:t> </a:t>
                      </a:r>
                      <a:r>
                        <a:rPr lang="es-CL" sz="1600" b="1" dirty="0" smtClean="0"/>
                        <a:t>Agricultura</a:t>
                      </a:r>
                      <a:endParaRPr lang="es-CL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Subvenciones a la agricultura</a:t>
                      </a:r>
                      <a:endParaRPr lang="es-C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600" dirty="0" smtClean="0"/>
                        <a:t>ODEPA, SAG, INDAP, etc.</a:t>
                      </a:r>
                      <a:endParaRPr lang="es-CL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633563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>
                <a:solidFill>
                  <a:schemeClr val="tx2">
                    <a:lumMod val="75000"/>
                  </a:schemeClr>
                </a:solidFill>
              </a:rPr>
              <a:t>La Ronda de Doha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785"/>
            <a:ext cx="8291264" cy="4646140"/>
          </a:xfrm>
        </p:spPr>
        <p:txBody>
          <a:bodyPr>
            <a:noAutofit/>
          </a:bodyPr>
          <a:lstStyle/>
          <a:p>
            <a:pPr lvl="1">
              <a:lnSpc>
                <a:spcPct val="90000"/>
              </a:lnSpc>
            </a:pPr>
            <a:r>
              <a:rPr lang="es-CL" sz="2400" dirty="0"/>
              <a:t>Origen: mandato de la RU para iniciar negociaciones sobre agricultura y servicios en 2000</a:t>
            </a:r>
          </a:p>
          <a:p>
            <a:pPr lvl="1">
              <a:lnSpc>
                <a:spcPct val="90000"/>
              </a:lnSpc>
            </a:pPr>
            <a:r>
              <a:rPr lang="es-CL" sz="2400" dirty="0"/>
              <a:t>Necesidad de incluir más temas para lograr los “</a:t>
            </a:r>
            <a:r>
              <a:rPr lang="es-CL" sz="2400" dirty="0" err="1"/>
              <a:t>trade-offs</a:t>
            </a:r>
            <a:r>
              <a:rPr lang="es-CL" sz="2400" dirty="0"/>
              <a:t>” necesarios</a:t>
            </a:r>
          </a:p>
          <a:p>
            <a:pPr lvl="1">
              <a:lnSpc>
                <a:spcPct val="90000"/>
              </a:lnSpc>
            </a:pPr>
            <a:r>
              <a:rPr lang="es-CL" sz="2400" dirty="0"/>
              <a:t>Primer intento abortado: Seattle (1999)</a:t>
            </a:r>
          </a:p>
          <a:p>
            <a:pPr lvl="1">
              <a:lnSpc>
                <a:spcPct val="90000"/>
              </a:lnSpc>
            </a:pPr>
            <a:r>
              <a:rPr lang="es-CL" sz="2400" dirty="0"/>
              <a:t>Se lanza en nov. 2001, sólo 2 meses después de 9/11</a:t>
            </a:r>
          </a:p>
          <a:p>
            <a:pPr lvl="1">
              <a:lnSpc>
                <a:spcPct val="90000"/>
              </a:lnSpc>
            </a:pPr>
            <a:r>
              <a:rPr lang="es-CL" sz="2400" dirty="0"/>
              <a:t>Llamada la “Ronda del Desarrollo”</a:t>
            </a:r>
          </a:p>
          <a:p>
            <a:pPr lvl="2">
              <a:lnSpc>
                <a:spcPct val="90000"/>
              </a:lnSpc>
            </a:pPr>
            <a:r>
              <a:rPr lang="es-CL" dirty="0"/>
              <a:t>percepción de que anteriores rondas favorecieron más a los PD</a:t>
            </a:r>
          </a:p>
          <a:p>
            <a:pPr lvl="1">
              <a:lnSpc>
                <a:spcPct val="90000"/>
              </a:lnSpc>
            </a:pPr>
            <a:r>
              <a:rPr lang="es-CL" sz="2400" dirty="0"/>
              <a:t>Debiera haber concluido el 01.01.2005</a:t>
            </a:r>
          </a:p>
          <a:p>
            <a:pPr lvl="2">
              <a:lnSpc>
                <a:spcPct val="90000"/>
              </a:lnSpc>
            </a:pPr>
            <a:r>
              <a:rPr lang="es-CL" dirty="0"/>
              <a:t>¿Insuficiente apoyo del sector privado?</a:t>
            </a:r>
          </a:p>
          <a:p>
            <a:pPr lvl="2">
              <a:lnSpc>
                <a:spcPct val="90000"/>
              </a:lnSpc>
            </a:pPr>
            <a:r>
              <a:rPr lang="es-CL" dirty="0"/>
              <a:t>¿Primera ronda en fracasar?</a:t>
            </a:r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340768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b="1" dirty="0">
                <a:solidFill>
                  <a:schemeClr val="tx2">
                    <a:lumMod val="75000"/>
                  </a:schemeClr>
                </a:solidFill>
              </a:rPr>
              <a:t>La Ronda de Doha: ¿qué se negocia?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600200"/>
            <a:ext cx="8219256" cy="478112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s-CL" sz="2600" dirty="0"/>
              <a:t>Agricultura</a:t>
            </a:r>
          </a:p>
          <a:p>
            <a:pPr>
              <a:lnSpc>
                <a:spcPct val="80000"/>
              </a:lnSpc>
            </a:pPr>
            <a:r>
              <a:rPr lang="es-CL" sz="2600" dirty="0"/>
              <a:t>Servicios</a:t>
            </a:r>
          </a:p>
          <a:p>
            <a:pPr>
              <a:lnSpc>
                <a:spcPct val="80000"/>
              </a:lnSpc>
            </a:pPr>
            <a:r>
              <a:rPr lang="es-CL" sz="2600" dirty="0"/>
              <a:t>Acceso a mercado industrial (NAMA)</a:t>
            </a:r>
          </a:p>
          <a:p>
            <a:pPr>
              <a:lnSpc>
                <a:spcPct val="80000"/>
              </a:lnSpc>
            </a:pPr>
            <a:r>
              <a:rPr lang="es-CL" sz="2600" dirty="0"/>
              <a:t>Reglas:</a:t>
            </a:r>
          </a:p>
          <a:p>
            <a:pPr lvl="1">
              <a:lnSpc>
                <a:spcPct val="80000"/>
              </a:lnSpc>
            </a:pPr>
            <a:r>
              <a:rPr lang="es-CL" sz="2200" dirty="0"/>
              <a:t>Antidumping</a:t>
            </a:r>
          </a:p>
          <a:p>
            <a:pPr lvl="1">
              <a:lnSpc>
                <a:spcPct val="80000"/>
              </a:lnSpc>
            </a:pPr>
            <a:r>
              <a:rPr lang="es-CL" sz="2200" dirty="0"/>
              <a:t>Subsidios, incluyendo subsidios pesqueros</a:t>
            </a:r>
          </a:p>
          <a:p>
            <a:pPr lvl="1">
              <a:lnSpc>
                <a:spcPct val="80000"/>
              </a:lnSpc>
            </a:pPr>
            <a:r>
              <a:rPr lang="es-CL" sz="2200" dirty="0"/>
              <a:t>Acuerdos regionales</a:t>
            </a:r>
          </a:p>
          <a:p>
            <a:pPr>
              <a:lnSpc>
                <a:spcPct val="80000"/>
              </a:lnSpc>
            </a:pPr>
            <a:r>
              <a:rPr lang="es-CL" sz="2600" dirty="0"/>
              <a:t>Facilitación de comercio</a:t>
            </a:r>
          </a:p>
          <a:p>
            <a:pPr>
              <a:lnSpc>
                <a:spcPct val="80000"/>
              </a:lnSpc>
            </a:pPr>
            <a:r>
              <a:rPr lang="es-CL" sz="2600" dirty="0"/>
              <a:t>Comercio y medio </a:t>
            </a:r>
            <a:r>
              <a:rPr lang="es-CL" sz="2600" dirty="0" smtClean="0"/>
              <a:t>ambiente</a:t>
            </a:r>
          </a:p>
          <a:p>
            <a:pPr lvl="1">
              <a:lnSpc>
                <a:spcPct val="80000"/>
              </a:lnSpc>
            </a:pPr>
            <a:r>
              <a:rPr lang="es-CL" sz="2200" dirty="0" smtClean="0"/>
              <a:t>Liberalización comercio bienes y servicios ambientales</a:t>
            </a:r>
          </a:p>
          <a:p>
            <a:pPr lvl="1">
              <a:lnSpc>
                <a:spcPct val="80000"/>
              </a:lnSpc>
            </a:pPr>
            <a:r>
              <a:rPr lang="es-CL" sz="2200" dirty="0" smtClean="0"/>
              <a:t>Coherencia entre acuerdos OMC y acuerdos multilaterales ambientales  (</a:t>
            </a:r>
            <a:r>
              <a:rPr lang="es-CL" sz="2200" dirty="0" err="1" smtClean="0"/>
              <a:t>AMUMAs</a:t>
            </a:r>
            <a:r>
              <a:rPr lang="es-CL" sz="2200" dirty="0" smtClean="0"/>
              <a:t>)</a:t>
            </a:r>
            <a:endParaRPr lang="es-CL" sz="2200" dirty="0"/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s-CL" sz="2200" dirty="0"/>
          </a:p>
          <a:p>
            <a:pPr lvl="1" algn="ctr">
              <a:lnSpc>
                <a:spcPct val="80000"/>
              </a:lnSpc>
              <a:buFont typeface="Wingdings" pitchFamily="2" charset="2"/>
              <a:buNone/>
            </a:pPr>
            <a:r>
              <a:rPr lang="es-CL" sz="2400" u="sng" dirty="0"/>
              <a:t>Todo forma un paquete único (igual que en la R. Uruguay)</a:t>
            </a:r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340768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002506"/>
          </a:xfrm>
        </p:spPr>
        <p:txBody>
          <a:bodyPr/>
          <a:lstStyle/>
          <a:p>
            <a:r>
              <a:rPr lang="es-CL" b="1" dirty="0">
                <a:solidFill>
                  <a:schemeClr val="tx2">
                    <a:lumMod val="75000"/>
                  </a:schemeClr>
                </a:solidFill>
              </a:rPr>
              <a:t>Agricultura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340769"/>
            <a:ext cx="8064896" cy="5112420"/>
          </a:xfrm>
        </p:spPr>
        <p:txBody>
          <a:bodyPr>
            <a:normAutofit/>
          </a:bodyPr>
          <a:lstStyle/>
          <a:p>
            <a:pPr marL="495300" indent="-495300">
              <a:lnSpc>
                <a:spcPct val="90000"/>
              </a:lnSpc>
              <a:spcAft>
                <a:spcPts val="300"/>
              </a:spcAft>
            </a:pPr>
            <a:r>
              <a:rPr lang="es-CL" sz="2100" dirty="0" smtClean="0"/>
              <a:t>Probablemente el área de interés más evidente para A. Latina</a:t>
            </a:r>
          </a:p>
          <a:p>
            <a:pPr marL="495300" indent="-495300">
              <a:lnSpc>
                <a:spcPct val="90000"/>
              </a:lnSpc>
              <a:spcAft>
                <a:spcPts val="300"/>
              </a:spcAft>
            </a:pPr>
            <a:r>
              <a:rPr lang="es-CL" sz="2100" dirty="0" smtClean="0"/>
              <a:t>Aún es una </a:t>
            </a:r>
            <a:r>
              <a:rPr lang="es-CL" sz="2100" dirty="0"/>
              <a:t>anomalía:</a:t>
            </a:r>
          </a:p>
          <a:p>
            <a:pPr marL="763588" lvl="1" indent="-419100">
              <a:lnSpc>
                <a:spcPct val="90000"/>
              </a:lnSpc>
              <a:spcAft>
                <a:spcPts val="300"/>
              </a:spcAft>
            </a:pPr>
            <a:r>
              <a:rPr lang="es-CL" sz="2000" dirty="0"/>
              <a:t>Se permiten los subsidios a la exportación y los subsidios domésticos distorsionantes</a:t>
            </a:r>
          </a:p>
          <a:p>
            <a:pPr marL="763588" lvl="1" indent="-419100">
              <a:lnSpc>
                <a:spcPct val="90000"/>
              </a:lnSpc>
              <a:spcAft>
                <a:spcPts val="300"/>
              </a:spcAft>
            </a:pPr>
            <a:r>
              <a:rPr lang="es-CL" sz="2000" dirty="0"/>
              <a:t>Barreras al acceso son mucho mayores que para los productos industriales: </a:t>
            </a:r>
            <a:r>
              <a:rPr lang="es-CL" sz="2000" dirty="0" smtClean="0"/>
              <a:t>aranceles, </a:t>
            </a:r>
            <a:r>
              <a:rPr lang="es-CL" sz="2000" dirty="0"/>
              <a:t>cuotas </a:t>
            </a:r>
            <a:r>
              <a:rPr lang="es-CL" sz="2000" dirty="0" smtClean="0"/>
              <a:t>arancelarias, </a:t>
            </a:r>
            <a:r>
              <a:rPr lang="es-CL" sz="2000" dirty="0"/>
              <a:t>etc.</a:t>
            </a:r>
          </a:p>
          <a:p>
            <a:pPr marL="495300" indent="-495300">
              <a:lnSpc>
                <a:spcPct val="90000"/>
              </a:lnSpc>
              <a:spcAft>
                <a:spcPts val="300"/>
              </a:spcAft>
            </a:pPr>
            <a:r>
              <a:rPr lang="es-CL" sz="2100" dirty="0"/>
              <a:t>Objetivo central Doha: </a:t>
            </a:r>
            <a:r>
              <a:rPr lang="es-CL" sz="2100" dirty="0" smtClean="0"/>
              <a:t>profundizar en la incorporación </a:t>
            </a:r>
            <a:r>
              <a:rPr lang="es-CL" sz="2100" dirty="0"/>
              <a:t>de la </a:t>
            </a:r>
            <a:r>
              <a:rPr lang="es-CL" sz="2100" dirty="0" smtClean="0"/>
              <a:t>agricultura </a:t>
            </a:r>
            <a:r>
              <a:rPr lang="es-CL" sz="2100" dirty="0"/>
              <a:t>a las normas </a:t>
            </a:r>
            <a:r>
              <a:rPr lang="es-CL" sz="2100" dirty="0" smtClean="0"/>
              <a:t>generales del </a:t>
            </a:r>
            <a:r>
              <a:rPr lang="es-CL" sz="2100" dirty="0"/>
              <a:t>GATT</a:t>
            </a:r>
          </a:p>
          <a:p>
            <a:pPr marL="763588" lvl="1" indent="-419100">
              <a:lnSpc>
                <a:spcPct val="90000"/>
              </a:lnSpc>
              <a:spcAft>
                <a:spcPts val="300"/>
              </a:spcAft>
              <a:buFont typeface="Wingdings" pitchFamily="2" charset="2"/>
              <a:buAutoNum type="arabicPeriod"/>
            </a:pPr>
            <a:r>
              <a:rPr lang="es-CL" sz="2000" dirty="0"/>
              <a:t>Eliminar los subsidios a las exportaciones</a:t>
            </a:r>
          </a:p>
          <a:p>
            <a:pPr marL="763588" lvl="1" indent="-419100">
              <a:lnSpc>
                <a:spcPct val="90000"/>
              </a:lnSpc>
              <a:spcAft>
                <a:spcPts val="300"/>
              </a:spcAft>
              <a:buFont typeface="Wingdings" pitchFamily="2" charset="2"/>
              <a:buAutoNum type="arabicPeriod"/>
            </a:pPr>
            <a:r>
              <a:rPr lang="es-CL" sz="2000" dirty="0"/>
              <a:t>Reducir sustancialmente los subsidios domésticos distorsionantes</a:t>
            </a:r>
          </a:p>
          <a:p>
            <a:pPr marL="763588" lvl="1" indent="-419100">
              <a:lnSpc>
                <a:spcPct val="90000"/>
              </a:lnSpc>
              <a:spcAft>
                <a:spcPts val="300"/>
              </a:spcAft>
              <a:buFont typeface="Wingdings" pitchFamily="2" charset="2"/>
              <a:buAutoNum type="arabicPeriod"/>
            </a:pPr>
            <a:r>
              <a:rPr lang="es-CL" sz="2000" dirty="0"/>
              <a:t>Mejoras sustanciales en acceso a mercado  </a:t>
            </a:r>
          </a:p>
          <a:p>
            <a:pPr marL="495300" indent="-495300">
              <a:lnSpc>
                <a:spcPct val="90000"/>
              </a:lnSpc>
              <a:spcAft>
                <a:spcPts val="300"/>
              </a:spcAft>
            </a:pPr>
            <a:r>
              <a:rPr lang="es-CL" sz="2100" dirty="0"/>
              <a:t>Objetivos 1 y 2 competen casi exclusivamente a los PD (especialmente EE.UU. y UE)</a:t>
            </a:r>
          </a:p>
          <a:p>
            <a:pPr marL="495300" indent="-495300">
              <a:lnSpc>
                <a:spcPct val="90000"/>
              </a:lnSpc>
              <a:spcAft>
                <a:spcPts val="300"/>
              </a:spcAft>
            </a:pPr>
            <a:r>
              <a:rPr lang="es-CL" sz="2100" dirty="0"/>
              <a:t>Objetivo 3 afecta tanto a PD como </a:t>
            </a:r>
            <a:r>
              <a:rPr lang="es-CL" sz="2100" dirty="0" smtClean="0"/>
              <a:t>PED</a:t>
            </a:r>
          </a:p>
          <a:p>
            <a:pPr marL="495300" indent="-495300">
              <a:lnSpc>
                <a:spcPct val="90000"/>
              </a:lnSpc>
            </a:pPr>
            <a:endParaRPr lang="es-CL" sz="21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124744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260648"/>
            <a:ext cx="8136135" cy="792088"/>
          </a:xfrm>
        </p:spPr>
        <p:txBody>
          <a:bodyPr>
            <a:normAutofit/>
          </a:bodyPr>
          <a:lstStyle/>
          <a:p>
            <a:r>
              <a:rPr lang="es-CL" b="1" dirty="0" smtClean="0">
                <a:solidFill>
                  <a:schemeClr val="tx2">
                    <a:lumMod val="75000"/>
                  </a:schemeClr>
                </a:solidFill>
              </a:rPr>
              <a:t>Acceso a </a:t>
            </a:r>
            <a:r>
              <a:rPr lang="es-CL" b="1" dirty="0">
                <a:solidFill>
                  <a:schemeClr val="tx2">
                    <a:lumMod val="75000"/>
                  </a:schemeClr>
                </a:solidFill>
              </a:rPr>
              <a:t>m</a:t>
            </a:r>
            <a:r>
              <a:rPr lang="es-CL" b="1" dirty="0" smtClean="0">
                <a:solidFill>
                  <a:schemeClr val="tx2">
                    <a:lumMod val="75000"/>
                  </a:schemeClr>
                </a:solidFill>
              </a:rPr>
              <a:t>ercado no agrícola</a:t>
            </a:r>
            <a:endParaRPr lang="es-CL" b="1" u="sng" dirty="0">
              <a:solidFill>
                <a:srgbClr val="FF0000"/>
              </a:solidFill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268761"/>
            <a:ext cx="7920880" cy="5255864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spcBef>
                <a:spcPts val="800"/>
              </a:spcBef>
            </a:pPr>
            <a:r>
              <a:rPr lang="es-ES" sz="2200" dirty="0"/>
              <a:t>Distintos puntos de partida:</a:t>
            </a:r>
          </a:p>
          <a:p>
            <a:pPr lvl="1" algn="just">
              <a:lnSpc>
                <a:spcPct val="80000"/>
              </a:lnSpc>
              <a:spcBef>
                <a:spcPts val="800"/>
              </a:spcBef>
            </a:pPr>
            <a:r>
              <a:rPr lang="es-ES" sz="2200" dirty="0"/>
              <a:t>PD: arancel promedio industrial consolidado bajo 4%</a:t>
            </a:r>
          </a:p>
          <a:p>
            <a:pPr lvl="1" algn="just">
              <a:lnSpc>
                <a:spcPct val="80000"/>
              </a:lnSpc>
              <a:spcBef>
                <a:spcPts val="800"/>
              </a:spcBef>
            </a:pPr>
            <a:r>
              <a:rPr lang="es-ES" sz="2200" dirty="0"/>
              <a:t>PED: arancel promedio industrial consolidado aprox. </a:t>
            </a:r>
            <a:r>
              <a:rPr lang="es-ES" sz="2200" dirty="0" smtClean="0"/>
              <a:t>28%</a:t>
            </a:r>
            <a:endParaRPr lang="es-ES" sz="2200" dirty="0"/>
          </a:p>
          <a:p>
            <a:pPr algn="just">
              <a:lnSpc>
                <a:spcPct val="120000"/>
              </a:lnSpc>
              <a:spcBef>
                <a:spcPts val="800"/>
              </a:spcBef>
            </a:pPr>
            <a:r>
              <a:rPr lang="es-ES" sz="2200" dirty="0"/>
              <a:t>Bajo promedio PD esconde </a:t>
            </a:r>
            <a:r>
              <a:rPr lang="es-ES" sz="2200" dirty="0" smtClean="0"/>
              <a:t>crestas arancelarias </a:t>
            </a:r>
            <a:r>
              <a:rPr lang="es-ES" sz="2200" dirty="0"/>
              <a:t>en textiles, vestuario, calzado, vehículos</a:t>
            </a:r>
          </a:p>
          <a:p>
            <a:pPr algn="just">
              <a:lnSpc>
                <a:spcPct val="80000"/>
              </a:lnSpc>
              <a:spcBef>
                <a:spcPts val="800"/>
              </a:spcBef>
            </a:pPr>
            <a:r>
              <a:rPr lang="es-ES" sz="2200" dirty="0"/>
              <a:t>Alto promedio PED esconde niveles aplicados mucho </a:t>
            </a:r>
            <a:r>
              <a:rPr lang="es-ES" sz="2200" spc="-150" dirty="0"/>
              <a:t>más </a:t>
            </a:r>
            <a:r>
              <a:rPr lang="es-ES" sz="2200" spc="-150" dirty="0" smtClean="0"/>
              <a:t>bajos</a:t>
            </a:r>
            <a:endParaRPr lang="es-ES" sz="2200" spc="-150" dirty="0"/>
          </a:p>
          <a:p>
            <a:pPr algn="just">
              <a:lnSpc>
                <a:spcPct val="120000"/>
              </a:lnSpc>
              <a:spcBef>
                <a:spcPts val="800"/>
              </a:spcBef>
            </a:pPr>
            <a:r>
              <a:rPr lang="es-ES" sz="2200" dirty="0" smtClean="0"/>
              <a:t>EE.UU. </a:t>
            </a:r>
            <a:r>
              <a:rPr lang="es-ES" sz="2200" dirty="0"/>
              <a:t>se </a:t>
            </a:r>
            <a:r>
              <a:rPr lang="es-ES" sz="2200" dirty="0" smtClean="0"/>
              <a:t>queja </a:t>
            </a:r>
            <a:r>
              <a:rPr lang="es-ES" sz="2200" dirty="0"/>
              <a:t>que </a:t>
            </a:r>
            <a:r>
              <a:rPr lang="es-ES" sz="2200" dirty="0" smtClean="0"/>
              <a:t>negociaciones no generan cortes en aranceles </a:t>
            </a:r>
            <a:r>
              <a:rPr lang="es-ES" sz="2200" u="sng" dirty="0" smtClean="0"/>
              <a:t>aplicados</a:t>
            </a:r>
            <a:r>
              <a:rPr lang="es-ES" sz="2200" dirty="0" smtClean="0"/>
              <a:t> de los principales PED y exige “acuerdos sectoriales” (eliminación de aranceles) en productos químicos, electrónicos y otras maquinarias </a:t>
            </a:r>
            <a:endParaRPr lang="es-ES" sz="2200" dirty="0"/>
          </a:p>
          <a:p>
            <a:pPr algn="just">
              <a:lnSpc>
                <a:spcPct val="80000"/>
              </a:lnSpc>
              <a:spcBef>
                <a:spcPts val="800"/>
              </a:spcBef>
            </a:pPr>
            <a:r>
              <a:rPr lang="es-ES" sz="2200" dirty="0" smtClean="0"/>
              <a:t>Mayoría PED se resiste a participar</a:t>
            </a:r>
          </a:p>
          <a:p>
            <a:pPr lvl="1" algn="just">
              <a:lnSpc>
                <a:spcPct val="80000"/>
              </a:lnSpc>
              <a:spcBef>
                <a:spcPts val="800"/>
              </a:spcBef>
            </a:pPr>
            <a:r>
              <a:rPr lang="es-ES" sz="2200" dirty="0" smtClean="0"/>
              <a:t>Necesidad de preservar espacios para la política industrial</a:t>
            </a:r>
          </a:p>
          <a:p>
            <a:pPr lvl="1" algn="just">
              <a:lnSpc>
                <a:spcPct val="80000"/>
              </a:lnSpc>
              <a:spcBef>
                <a:spcPts val="800"/>
              </a:spcBef>
            </a:pPr>
            <a:r>
              <a:rPr lang="es-ES" sz="2200" dirty="0" smtClean="0"/>
              <a:t>El </a:t>
            </a:r>
            <a:r>
              <a:rPr lang="es-ES" sz="2200" dirty="0"/>
              <a:t>factor </a:t>
            </a:r>
            <a:r>
              <a:rPr lang="es-ES" sz="2200" dirty="0" smtClean="0"/>
              <a:t>China</a:t>
            </a:r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124744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22238"/>
            <a:ext cx="7560840" cy="1146175"/>
          </a:xfrm>
        </p:spPr>
        <p:txBody>
          <a:bodyPr>
            <a:normAutofit/>
          </a:bodyPr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Los países de 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A. Latina </a:t>
            </a:r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disponen de mucha “agua” en sus 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aranceles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768" name="Text Box 8"/>
          <p:cNvSpPr txBox="1">
            <a:spLocks noChangeArrowheads="1"/>
          </p:cNvSpPr>
          <p:nvPr/>
        </p:nvSpPr>
        <p:spPr bwMode="auto">
          <a:xfrm>
            <a:off x="323850" y="1412776"/>
            <a:ext cx="7848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CL" b="1" dirty="0"/>
              <a:t>América </a:t>
            </a:r>
            <a:r>
              <a:rPr lang="es-CL" b="1" dirty="0" smtClean="0"/>
              <a:t>Latina (Países seleccionados): </a:t>
            </a:r>
            <a:r>
              <a:rPr lang="es-CL" b="1" dirty="0"/>
              <a:t>aranceles </a:t>
            </a:r>
            <a:r>
              <a:rPr lang="es-CL" b="1" dirty="0" smtClean="0"/>
              <a:t>medios consolidados y aplicados Nación Más Favorecida (2009)</a:t>
            </a:r>
            <a:endParaRPr lang="es-CL" b="1" dirty="0"/>
          </a:p>
        </p:txBody>
      </p:sp>
      <p:sp>
        <p:nvSpPr>
          <p:cNvPr id="117769" name="Text Box 9"/>
          <p:cNvSpPr txBox="1">
            <a:spLocks noChangeArrowheads="1"/>
          </p:cNvSpPr>
          <p:nvPr/>
        </p:nvSpPr>
        <p:spPr bwMode="auto">
          <a:xfrm>
            <a:off x="1835150" y="6329363"/>
            <a:ext cx="572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sz="1400" dirty="0"/>
              <a:t>Fuente: </a:t>
            </a:r>
            <a:r>
              <a:rPr lang="es-CL" sz="1400" dirty="0" smtClean="0"/>
              <a:t>OMC, </a:t>
            </a:r>
            <a:r>
              <a:rPr lang="es-CL" sz="1400" dirty="0" err="1" smtClean="0"/>
              <a:t>World</a:t>
            </a:r>
            <a:r>
              <a:rPr lang="es-CL" sz="1400" dirty="0" smtClean="0"/>
              <a:t> </a:t>
            </a:r>
            <a:r>
              <a:rPr lang="es-CL" sz="1400" dirty="0" err="1" smtClean="0"/>
              <a:t>Tariff</a:t>
            </a:r>
            <a:r>
              <a:rPr lang="es-CL" sz="1400" dirty="0" smtClean="0"/>
              <a:t> </a:t>
            </a:r>
            <a:r>
              <a:rPr lang="es-CL" sz="1400" dirty="0" err="1" smtClean="0"/>
              <a:t>Profiles</a:t>
            </a:r>
            <a:r>
              <a:rPr lang="es-CL" sz="1400" dirty="0" smtClean="0"/>
              <a:t> 2010.</a:t>
            </a:r>
            <a:endParaRPr lang="es-CL" sz="1400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611560" y="2132856"/>
          <a:ext cx="792088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940153" y="5949280"/>
            <a:ext cx="2736304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Esto implica que cortes en sus aranceles aplicados serían muy modestos (cuando los hay)</a:t>
            </a:r>
            <a:endParaRPr lang="es-ES" sz="1400" dirty="0"/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1115616" y="1268760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074737"/>
          </a:xfrm>
        </p:spPr>
        <p:txBody>
          <a:bodyPr/>
          <a:lstStyle/>
          <a:p>
            <a:r>
              <a:rPr lang="es-CL" b="1" dirty="0">
                <a:solidFill>
                  <a:schemeClr val="tx2">
                    <a:lumMod val="75000"/>
                  </a:schemeClr>
                </a:solidFill>
              </a:rPr>
              <a:t>Servicios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412777"/>
            <a:ext cx="7992690" cy="496897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s-CL" sz="2400" dirty="0"/>
              <a:t>Objetivo: profundizar los compromisos de la R. Uruguay</a:t>
            </a:r>
          </a:p>
          <a:p>
            <a:pPr lvl="1">
              <a:spcBef>
                <a:spcPts val="1200"/>
              </a:spcBef>
            </a:pPr>
            <a:r>
              <a:rPr lang="es-CL" sz="2400" dirty="0"/>
              <a:t>A lo menos congelar las </a:t>
            </a:r>
            <a:r>
              <a:rPr lang="es-CL" sz="2400" u="sng" dirty="0"/>
              <a:t>actuales</a:t>
            </a:r>
            <a:r>
              <a:rPr lang="es-CL" sz="2400" dirty="0"/>
              <a:t> condiciones de acceso</a:t>
            </a:r>
          </a:p>
          <a:p>
            <a:pPr>
              <a:spcBef>
                <a:spcPts val="1200"/>
              </a:spcBef>
            </a:pPr>
            <a:r>
              <a:rPr lang="es-CL" sz="2400" dirty="0"/>
              <a:t>Negociar nuevas reglas (sobre subvenciones, contratación pública, reglamentación nacional, salvaguardias)</a:t>
            </a:r>
          </a:p>
          <a:p>
            <a:pPr>
              <a:spcBef>
                <a:spcPts val="1200"/>
              </a:spcBef>
            </a:pPr>
            <a:r>
              <a:rPr lang="es-CL" sz="2400" dirty="0"/>
              <a:t>Modalidad principal: petición y oferta</a:t>
            </a:r>
          </a:p>
          <a:p>
            <a:pPr>
              <a:spcBef>
                <a:spcPts val="1200"/>
              </a:spcBef>
            </a:pPr>
            <a:r>
              <a:rPr lang="es-CL" sz="2400" dirty="0"/>
              <a:t>PED interesados especialmente en:</a:t>
            </a:r>
          </a:p>
          <a:p>
            <a:pPr lvl="1">
              <a:spcBef>
                <a:spcPts val="1200"/>
              </a:spcBef>
            </a:pPr>
            <a:r>
              <a:rPr lang="es-CL" sz="2000" dirty="0"/>
              <a:t>Modo 1 (comercio transfronterizo, ej. </a:t>
            </a:r>
            <a:r>
              <a:rPr lang="es-CL" sz="2000" dirty="0" err="1" smtClean="0"/>
              <a:t>outsourcing</a:t>
            </a:r>
            <a:r>
              <a:rPr lang="es-CL" sz="2000" dirty="0"/>
              <a:t>, </a:t>
            </a:r>
            <a:r>
              <a:rPr lang="es-CL" sz="2000" dirty="0" err="1"/>
              <a:t>call</a:t>
            </a:r>
            <a:r>
              <a:rPr lang="es-CL" sz="2000" dirty="0"/>
              <a:t> centers)</a:t>
            </a:r>
          </a:p>
          <a:p>
            <a:pPr lvl="1">
              <a:spcBef>
                <a:spcPts val="1200"/>
              </a:spcBef>
            </a:pPr>
            <a:r>
              <a:rPr lang="es-CL" sz="2000" dirty="0"/>
              <a:t>Modo 4 (desplazamiento de profesionales, ej. ingenieros) </a:t>
            </a:r>
          </a:p>
          <a:p>
            <a:pPr>
              <a:spcBef>
                <a:spcPts val="1200"/>
              </a:spcBef>
            </a:pPr>
            <a:r>
              <a:rPr lang="es-CL" sz="2400" dirty="0"/>
              <a:t>PD más interesados en Modo 3:</a:t>
            </a:r>
          </a:p>
          <a:p>
            <a:pPr lvl="1">
              <a:spcBef>
                <a:spcPts val="1200"/>
              </a:spcBef>
            </a:pPr>
            <a:r>
              <a:rPr lang="es-CL" sz="2000" dirty="0"/>
              <a:t>Eliminar barreras a la inversión extranjera directa en </a:t>
            </a:r>
            <a:r>
              <a:rPr lang="es-CL" sz="2000" dirty="0" smtClean="0"/>
              <a:t>los </a:t>
            </a:r>
            <a:r>
              <a:rPr lang="es-CL" sz="2000" dirty="0"/>
              <a:t>PED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CL" sz="20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196752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>
                <a:solidFill>
                  <a:schemeClr val="tx2">
                    <a:lumMod val="75000"/>
                  </a:schemeClr>
                </a:solidFill>
              </a:rPr>
              <a:t>El GATT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91264" cy="478112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n-US" sz="2600" b="1" dirty="0" smtClean="0"/>
              <a:t>G</a:t>
            </a:r>
            <a:r>
              <a:rPr lang="en-US" sz="2600" dirty="0" smtClean="0"/>
              <a:t>eneral </a:t>
            </a:r>
            <a:r>
              <a:rPr lang="en-US" sz="2600" b="1" dirty="0" smtClean="0"/>
              <a:t>A</a:t>
            </a:r>
            <a:r>
              <a:rPr lang="en-US" sz="2600" dirty="0" smtClean="0"/>
              <a:t>greement on </a:t>
            </a:r>
            <a:r>
              <a:rPr lang="en-US" sz="2600" b="1" dirty="0" smtClean="0"/>
              <a:t>T</a:t>
            </a:r>
            <a:r>
              <a:rPr lang="en-US" sz="2600" dirty="0" smtClean="0"/>
              <a:t>rade and </a:t>
            </a:r>
            <a:r>
              <a:rPr lang="en-US" sz="2600" b="1" dirty="0" smtClean="0"/>
              <a:t>T</a:t>
            </a:r>
            <a:r>
              <a:rPr lang="en-US" sz="2600" dirty="0" smtClean="0"/>
              <a:t>ariffs</a:t>
            </a:r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s-ES" sz="2600" dirty="0" smtClean="0"/>
              <a:t>Precursor </a:t>
            </a:r>
            <a:r>
              <a:rPr lang="es-ES" sz="2600" dirty="0"/>
              <a:t>directo de la OMC</a:t>
            </a:r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s-ES" sz="2600" dirty="0"/>
              <a:t>Entró en vigor en 1948</a:t>
            </a:r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s-ES" sz="2600" dirty="0"/>
              <a:t>“Tercer pilar” de la arquitectura económica de postguerra junto con Bco. Mundial y FMI (instituciones de </a:t>
            </a:r>
            <a:r>
              <a:rPr lang="en-US" sz="2600" dirty="0" err="1" smtClean="0"/>
              <a:t>Bretton</a:t>
            </a:r>
            <a:r>
              <a:rPr lang="en-US" sz="2600" dirty="0" smtClean="0"/>
              <a:t> Woods</a:t>
            </a:r>
            <a:r>
              <a:rPr lang="es-ES" sz="2600" dirty="0" smtClean="0"/>
              <a:t>)</a:t>
            </a:r>
            <a:endParaRPr lang="es-ES" sz="2600" dirty="0"/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s-ES" sz="2600" dirty="0"/>
              <a:t>Objetivo </a:t>
            </a:r>
            <a:r>
              <a:rPr lang="es-ES" sz="2600" dirty="0" smtClean="0"/>
              <a:t>principal: </a:t>
            </a:r>
            <a:r>
              <a:rPr lang="es-ES" sz="2600" dirty="0"/>
              <a:t>evitar repetición de “guerras comerciales” de los años 30</a:t>
            </a:r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s-ES" sz="2600" dirty="0"/>
              <a:t>Era un acuerdo internacional, no una </a:t>
            </a:r>
            <a:r>
              <a:rPr lang="es-ES" sz="2600" dirty="0" smtClean="0"/>
              <a:t>institución</a:t>
            </a:r>
          </a:p>
          <a:p>
            <a:pPr lvl="1">
              <a:lnSpc>
                <a:spcPct val="90000"/>
              </a:lnSpc>
              <a:spcBef>
                <a:spcPts val="800"/>
              </a:spcBef>
            </a:pPr>
            <a:r>
              <a:rPr lang="es-ES" sz="2200" dirty="0" smtClean="0"/>
              <a:t>Organización Internacional del Comercio nunca fue ratificada por Congreso de Estados Unidos</a:t>
            </a:r>
            <a:endParaRPr lang="es-ES" sz="2200" dirty="0"/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s-ES" sz="2600" dirty="0"/>
              <a:t>Regulaba sólo el comercio </a:t>
            </a:r>
            <a:r>
              <a:rPr lang="es-ES" sz="2600" u="sng" dirty="0"/>
              <a:t>de mercancías</a:t>
            </a:r>
          </a:p>
          <a:p>
            <a:pPr>
              <a:lnSpc>
                <a:spcPct val="90000"/>
              </a:lnSpc>
            </a:pPr>
            <a:endParaRPr lang="es-CL" sz="26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259632" y="1340768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es-CL" b="1" dirty="0">
                <a:solidFill>
                  <a:schemeClr val="tx2">
                    <a:lumMod val="75000"/>
                  </a:schemeClr>
                </a:solidFill>
              </a:rPr>
              <a:t>Principales tipos de barreras al comercio de servicios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700808"/>
            <a:ext cx="8280920" cy="48245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CL" sz="2000" dirty="0"/>
              <a:t>Modos 1 y 2</a:t>
            </a:r>
          </a:p>
          <a:p>
            <a:pPr lvl="1">
              <a:lnSpc>
                <a:spcPct val="90000"/>
              </a:lnSpc>
            </a:pPr>
            <a:r>
              <a:rPr lang="es-CL" sz="1800" dirty="0"/>
              <a:t>Requisitos de presencia comercial o de residencia</a:t>
            </a:r>
          </a:p>
          <a:p>
            <a:pPr lvl="1">
              <a:lnSpc>
                <a:spcPct val="90000"/>
              </a:lnSpc>
            </a:pPr>
            <a:r>
              <a:rPr lang="es-CL" sz="1800" dirty="0" err="1"/>
              <a:t>Tests</a:t>
            </a:r>
            <a:r>
              <a:rPr lang="es-CL" sz="1800" dirty="0"/>
              <a:t> de necesidades económicas</a:t>
            </a:r>
          </a:p>
          <a:p>
            <a:pPr>
              <a:lnSpc>
                <a:spcPct val="90000"/>
              </a:lnSpc>
            </a:pPr>
            <a:r>
              <a:rPr lang="es-CL" sz="2000" dirty="0"/>
              <a:t>Modo 3</a:t>
            </a:r>
          </a:p>
          <a:p>
            <a:pPr lvl="1">
              <a:lnSpc>
                <a:spcPct val="90000"/>
              </a:lnSpc>
            </a:pPr>
            <a:r>
              <a:rPr lang="es-CL" sz="1800" dirty="0"/>
              <a:t>Techos a la participación del capital extranjero</a:t>
            </a:r>
          </a:p>
          <a:p>
            <a:pPr lvl="1">
              <a:lnSpc>
                <a:spcPct val="90000"/>
              </a:lnSpc>
            </a:pPr>
            <a:r>
              <a:rPr lang="es-CL" sz="1800" dirty="0"/>
              <a:t>Requerimientos de </a:t>
            </a:r>
            <a:r>
              <a:rPr lang="en-US" sz="1800" i="1" dirty="0"/>
              <a:t>joint ventures</a:t>
            </a:r>
            <a:r>
              <a:rPr lang="es-CL" sz="1800" dirty="0"/>
              <a:t> con inversionistas locales</a:t>
            </a:r>
          </a:p>
          <a:p>
            <a:pPr lvl="1">
              <a:lnSpc>
                <a:spcPct val="90000"/>
              </a:lnSpc>
            </a:pPr>
            <a:r>
              <a:rPr lang="es-CL" sz="1800" dirty="0"/>
              <a:t>Restricciones cuantitativas</a:t>
            </a:r>
          </a:p>
          <a:p>
            <a:pPr lvl="1">
              <a:lnSpc>
                <a:spcPct val="90000"/>
              </a:lnSpc>
            </a:pPr>
            <a:r>
              <a:rPr lang="es-CL" sz="1800" dirty="0" err="1"/>
              <a:t>Tests</a:t>
            </a:r>
            <a:r>
              <a:rPr lang="es-CL" sz="1800" dirty="0"/>
              <a:t> de necesidades económicas</a:t>
            </a:r>
          </a:p>
          <a:p>
            <a:pPr>
              <a:lnSpc>
                <a:spcPct val="90000"/>
              </a:lnSpc>
            </a:pPr>
            <a:r>
              <a:rPr lang="es-CL" sz="2000" dirty="0"/>
              <a:t>Modo 4</a:t>
            </a:r>
          </a:p>
          <a:p>
            <a:pPr lvl="1">
              <a:lnSpc>
                <a:spcPct val="90000"/>
              </a:lnSpc>
            </a:pPr>
            <a:r>
              <a:rPr lang="es-CL" sz="1800" dirty="0"/>
              <a:t>Compromisos usualmente restringidos a personal intra-compañía </a:t>
            </a:r>
          </a:p>
          <a:p>
            <a:pPr lvl="1">
              <a:lnSpc>
                <a:spcPct val="90000"/>
              </a:lnSpc>
            </a:pPr>
            <a:r>
              <a:rPr lang="es-CL" sz="1800" dirty="0"/>
              <a:t>Requerimientos de paridad de sueldo con locales</a:t>
            </a:r>
          </a:p>
          <a:p>
            <a:pPr lvl="1">
              <a:lnSpc>
                <a:spcPct val="90000"/>
              </a:lnSpc>
            </a:pPr>
            <a:r>
              <a:rPr lang="es-CL" sz="1800" dirty="0"/>
              <a:t>Restricciones cuantitativas</a:t>
            </a:r>
          </a:p>
          <a:p>
            <a:pPr lvl="1">
              <a:lnSpc>
                <a:spcPct val="90000"/>
              </a:lnSpc>
            </a:pPr>
            <a:r>
              <a:rPr lang="es-CL" sz="1800" dirty="0" err="1"/>
              <a:t>Tests</a:t>
            </a:r>
            <a:r>
              <a:rPr lang="es-CL" sz="1800" dirty="0"/>
              <a:t> de necesidades económicas/mercado laboral</a:t>
            </a:r>
          </a:p>
          <a:p>
            <a:pPr lvl="1">
              <a:lnSpc>
                <a:spcPct val="90000"/>
              </a:lnSpc>
            </a:pPr>
            <a:r>
              <a:rPr lang="es-CL" sz="1800" dirty="0"/>
              <a:t>Periodos de permanencia limitados</a:t>
            </a:r>
          </a:p>
          <a:p>
            <a:pPr>
              <a:lnSpc>
                <a:spcPct val="90000"/>
              </a:lnSpc>
            </a:pPr>
            <a:endParaRPr lang="es-CL" sz="2000" dirty="0"/>
          </a:p>
          <a:p>
            <a:pPr>
              <a:lnSpc>
                <a:spcPct val="90000"/>
              </a:lnSpc>
            </a:pPr>
            <a:endParaRPr lang="es-CL" sz="2000" dirty="0"/>
          </a:p>
          <a:p>
            <a:pPr>
              <a:lnSpc>
                <a:spcPct val="90000"/>
              </a:lnSpc>
            </a:pPr>
            <a:endParaRPr lang="es-CL" sz="2000" dirty="0"/>
          </a:p>
          <a:p>
            <a:pPr>
              <a:lnSpc>
                <a:spcPct val="90000"/>
              </a:lnSpc>
            </a:pPr>
            <a:endParaRPr lang="es-CL" sz="20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484784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19256" cy="1107976"/>
          </a:xfrm>
        </p:spPr>
        <p:txBody>
          <a:bodyPr>
            <a:normAutofit fontScale="90000"/>
          </a:bodyPr>
          <a:lstStyle/>
          <a:p>
            <a:r>
              <a:rPr lang="es-CL" sz="3200" b="1" dirty="0">
                <a:solidFill>
                  <a:schemeClr val="tx2">
                    <a:lumMod val="75000"/>
                  </a:schemeClr>
                </a:solidFill>
              </a:rPr>
              <a:t>Las ofertas </a:t>
            </a:r>
            <a:r>
              <a:rPr lang="es-CL" sz="3200" b="1" dirty="0" smtClean="0">
                <a:solidFill>
                  <a:schemeClr val="tx2">
                    <a:lumMod val="75000"/>
                  </a:schemeClr>
                </a:solidFill>
              </a:rPr>
              <a:t>en servicios en </a:t>
            </a:r>
            <a:r>
              <a:rPr lang="es-CL" sz="3200" b="1" dirty="0">
                <a:solidFill>
                  <a:schemeClr val="tx2">
                    <a:lumMod val="75000"/>
                  </a:schemeClr>
                </a:solidFill>
              </a:rPr>
              <a:t>Doha son más restrictivas que el régimen actual en todas las regiones</a:t>
            </a:r>
          </a:p>
        </p:txBody>
      </p:sp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533400" y="1600200"/>
            <a:ext cx="83590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CL" b="1" dirty="0"/>
              <a:t>Índice de restricción de las políticas que afectan al comercio de servicios</a:t>
            </a:r>
            <a:r>
              <a:rPr lang="es-CL" dirty="0"/>
              <a:t> </a:t>
            </a:r>
          </a:p>
          <a:p>
            <a:pPr algn="ctr"/>
            <a:r>
              <a:rPr lang="es-CL" dirty="0"/>
              <a:t>(0=completamente abierto; 100=completamente cerrado)</a:t>
            </a:r>
          </a:p>
          <a:p>
            <a:endParaRPr lang="es-CL" dirty="0"/>
          </a:p>
        </p:txBody>
      </p:sp>
      <p:sp>
        <p:nvSpPr>
          <p:cNvPr id="124933" name="Text Box 5"/>
          <p:cNvSpPr txBox="1">
            <a:spLocks noChangeArrowheads="1"/>
          </p:cNvSpPr>
          <p:nvPr/>
        </p:nvSpPr>
        <p:spPr bwMode="auto">
          <a:xfrm>
            <a:off x="1219200" y="6216650"/>
            <a:ext cx="640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1200" b="1"/>
              <a:t>Fuente: B. Gootiiz y A. Mattoo, “Services in Doha: “What’s on the table?”, abril 2009</a:t>
            </a:r>
            <a:r>
              <a:rPr lang="es-CL" b="1"/>
              <a:t>. </a:t>
            </a:r>
          </a:p>
          <a:p>
            <a:endParaRPr lang="es-CL"/>
          </a:p>
        </p:txBody>
      </p:sp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7543800" y="2373313"/>
            <a:ext cx="1447800" cy="162242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sz="1400" dirty="0"/>
              <a:t>Compromisos R. Uruguay son en promedio </a:t>
            </a:r>
            <a:r>
              <a:rPr lang="es-CL" sz="1600" b="1" dirty="0"/>
              <a:t>2.3 </a:t>
            </a:r>
            <a:r>
              <a:rPr lang="es-CL" sz="1400" dirty="0"/>
              <a:t>veces más restrictivos que políticas actuales.</a:t>
            </a:r>
          </a:p>
        </p:txBody>
      </p:sp>
      <p:sp>
        <p:nvSpPr>
          <p:cNvPr id="124935" name="Text Box 7"/>
          <p:cNvSpPr txBox="1">
            <a:spLocks noChangeArrowheads="1"/>
          </p:cNvSpPr>
          <p:nvPr/>
        </p:nvSpPr>
        <p:spPr bwMode="auto">
          <a:xfrm>
            <a:off x="7543800" y="4267200"/>
            <a:ext cx="1387475" cy="20478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CL" sz="1400" dirty="0"/>
              <a:t>Mejores ofertas Doha son en promedio </a:t>
            </a:r>
            <a:r>
              <a:rPr lang="es-CL" sz="1600" b="1" dirty="0"/>
              <a:t>1.9</a:t>
            </a:r>
            <a:r>
              <a:rPr lang="es-CL" sz="1400" b="1" dirty="0"/>
              <a:t> </a:t>
            </a:r>
            <a:r>
              <a:rPr lang="es-CL" sz="1400" dirty="0"/>
              <a:t>veces más restrictivas que políticas actuales.</a:t>
            </a:r>
          </a:p>
          <a:p>
            <a:r>
              <a:rPr lang="es-CL" sz="1400" dirty="0"/>
              <a:t> </a:t>
            </a:r>
          </a:p>
        </p:txBody>
      </p:sp>
      <p:sp>
        <p:nvSpPr>
          <p:cNvPr id="124936" name="Oval 8"/>
          <p:cNvSpPr>
            <a:spLocks noChangeArrowheads="1"/>
          </p:cNvSpPr>
          <p:nvPr/>
        </p:nvSpPr>
        <p:spPr bwMode="auto">
          <a:xfrm>
            <a:off x="5148263" y="2852738"/>
            <a:ext cx="863600" cy="309721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9" name="Chart 8"/>
          <p:cNvGraphicFramePr>
            <a:graphicFrameLocks/>
          </p:cNvGraphicFramePr>
          <p:nvPr/>
        </p:nvGraphicFramePr>
        <p:xfrm>
          <a:off x="755576" y="2204864"/>
          <a:ext cx="648072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Oval 9"/>
          <p:cNvSpPr/>
          <p:nvPr/>
        </p:nvSpPr>
        <p:spPr>
          <a:xfrm>
            <a:off x="5004048" y="2636912"/>
            <a:ext cx="648072" cy="32403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1115616" y="1412776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24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24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24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4" grpId="0" animBg="1"/>
      <p:bldP spid="124935" grpId="0" animBg="1"/>
      <p:bldP spid="124936" grpId="0" animBg="1"/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122238"/>
            <a:ext cx="6669360" cy="858490"/>
          </a:xfrm>
        </p:spPr>
        <p:txBody>
          <a:bodyPr>
            <a:normAutofit/>
          </a:bodyPr>
          <a:lstStyle/>
          <a:p>
            <a:r>
              <a:rPr lang="es-CL" sz="3600" b="1" dirty="0">
                <a:solidFill>
                  <a:schemeClr val="tx2">
                    <a:lumMod val="75000"/>
                  </a:schemeClr>
                </a:solidFill>
              </a:rPr>
              <a:t>Otras </a:t>
            </a:r>
            <a:r>
              <a:rPr lang="es-CL" sz="3600" b="1" dirty="0" smtClean="0">
                <a:solidFill>
                  <a:schemeClr val="tx2">
                    <a:lumMod val="75000"/>
                  </a:schemeClr>
                </a:solidFill>
              </a:rPr>
              <a:t>áreas de negociación</a:t>
            </a:r>
            <a:endParaRPr lang="es-CL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052736"/>
            <a:ext cx="8496944" cy="54006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s-CL" sz="2000" b="1" u="sng" dirty="0">
                <a:solidFill>
                  <a:schemeClr val="tx2">
                    <a:lumMod val="75000"/>
                  </a:schemeClr>
                </a:solidFill>
              </a:rPr>
              <a:t>Reglas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s-CL" sz="2000" dirty="0"/>
              <a:t>Anti Dumping (EE.UU. muy defensivo)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s-CL" sz="2000" dirty="0"/>
              <a:t>Subsidios pesqueros </a:t>
            </a:r>
            <a:r>
              <a:rPr lang="es-CL" sz="2000" dirty="0" smtClean="0"/>
              <a:t>(“Amigos de los peces” </a:t>
            </a:r>
            <a:r>
              <a:rPr lang="es-CL" sz="2000" dirty="0"/>
              <a:t>vs UE, Japón, Corea, </a:t>
            </a:r>
            <a:r>
              <a:rPr lang="es-CL" sz="2000" dirty="0" smtClean="0"/>
              <a:t>Taiwán)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s-CL" sz="2000" dirty="0" smtClean="0"/>
              <a:t>Nuevas reglas sobre acuerdos regionales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s-CL" sz="2000" b="1" u="sng" dirty="0" smtClean="0">
                <a:solidFill>
                  <a:schemeClr val="tx2">
                    <a:lumMod val="75000"/>
                  </a:schemeClr>
                </a:solidFill>
              </a:rPr>
              <a:t>Facilitación </a:t>
            </a:r>
            <a:r>
              <a:rPr lang="es-CL" sz="2000" b="1" u="sng" dirty="0">
                <a:solidFill>
                  <a:schemeClr val="tx2">
                    <a:lumMod val="75000"/>
                  </a:schemeClr>
                </a:solidFill>
              </a:rPr>
              <a:t>de comercio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s-CL" sz="2000" dirty="0"/>
              <a:t>Objetivo: agilizar el desplazamiento internacional de las mercancías</a:t>
            </a:r>
          </a:p>
          <a:p>
            <a:pPr lvl="2">
              <a:lnSpc>
                <a:spcPct val="110000"/>
              </a:lnSpc>
              <a:spcBef>
                <a:spcPts val="600"/>
              </a:spcBef>
            </a:pPr>
            <a:r>
              <a:rPr lang="es-CL" sz="1800" dirty="0"/>
              <a:t>Reduciendo/simplificando formalidades de aduana </a:t>
            </a:r>
          </a:p>
          <a:p>
            <a:pPr lvl="2">
              <a:lnSpc>
                <a:spcPct val="110000"/>
              </a:lnSpc>
              <a:spcBef>
                <a:spcPts val="600"/>
              </a:spcBef>
            </a:pPr>
            <a:r>
              <a:rPr lang="es-CL" sz="1800" dirty="0"/>
              <a:t>Transparencia: obligación de difundir reglamentos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s-CL" sz="2000" dirty="0"/>
              <a:t>Negociación </a:t>
            </a:r>
            <a:r>
              <a:rPr lang="es-CL" sz="2000" dirty="0" smtClean="0"/>
              <a:t>poco controvertida (pero posibles fricciones con agenda de “comercio y seguridad” de EE.UU.)   </a:t>
            </a:r>
            <a:endParaRPr lang="es-CL" sz="2000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s-CL" sz="2000" b="1" u="sng" dirty="0">
                <a:solidFill>
                  <a:schemeClr val="tx2">
                    <a:lumMod val="75000"/>
                  </a:schemeClr>
                </a:solidFill>
              </a:rPr>
              <a:t>Comercio y medio ambiente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s-CL" sz="2000" dirty="0"/>
              <a:t>Liberalización comercio de “bienes y servicios ambientales”</a:t>
            </a:r>
          </a:p>
          <a:p>
            <a:pPr lvl="2">
              <a:lnSpc>
                <a:spcPct val="110000"/>
              </a:lnSpc>
              <a:spcBef>
                <a:spcPts val="600"/>
              </a:spcBef>
            </a:pPr>
            <a:r>
              <a:rPr lang="es-CL" sz="2000" dirty="0"/>
              <a:t>Promovida por </a:t>
            </a:r>
            <a:r>
              <a:rPr lang="es-CL" sz="2000" dirty="0" smtClean="0"/>
              <a:t>PD en contexto de transición a “economía verde”</a:t>
            </a:r>
            <a:endParaRPr lang="es-CL" sz="2000" dirty="0"/>
          </a:p>
          <a:p>
            <a:pPr lvl="2">
              <a:lnSpc>
                <a:spcPct val="110000"/>
              </a:lnSpc>
              <a:spcBef>
                <a:spcPts val="600"/>
              </a:spcBef>
            </a:pPr>
            <a:r>
              <a:rPr lang="es-CL" sz="2000" dirty="0"/>
              <a:t>PED </a:t>
            </a:r>
            <a:r>
              <a:rPr lang="es-CL" sz="2000" dirty="0" smtClean="0"/>
              <a:t>(incluidos los de A. Latina) reactivos</a:t>
            </a:r>
            <a:endParaRPr lang="es-CL" sz="20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980728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8003232" cy="1074514"/>
          </a:xfrm>
        </p:spPr>
        <p:txBody>
          <a:bodyPr>
            <a:normAutofit/>
          </a:bodyPr>
          <a:lstStyle/>
          <a:p>
            <a:r>
              <a:rPr lang="es-CL" b="1" dirty="0">
                <a:solidFill>
                  <a:schemeClr val="tx2">
                    <a:lumMod val="75000"/>
                  </a:schemeClr>
                </a:solidFill>
              </a:rPr>
              <a:t>Doha: Los principales </a:t>
            </a:r>
            <a:r>
              <a:rPr lang="es-CL" b="1" dirty="0" smtClean="0">
                <a:solidFill>
                  <a:schemeClr val="tx2">
                    <a:lumMod val="75000"/>
                  </a:schemeClr>
                </a:solidFill>
              </a:rPr>
              <a:t>“nudos”</a:t>
            </a:r>
            <a:endParaRPr lang="es-CL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84784"/>
            <a:ext cx="8219256" cy="504056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spcBef>
                <a:spcPts val="800"/>
              </a:spcBef>
              <a:spcAft>
                <a:spcPts val="300"/>
              </a:spcAft>
            </a:pPr>
            <a:r>
              <a:rPr lang="es-CL" sz="2400" dirty="0" smtClean="0"/>
              <a:t>4 temas centrales: </a:t>
            </a:r>
            <a:r>
              <a:rPr lang="es-CL" sz="2400" dirty="0"/>
              <a:t>Acceso a mercado agrícola, NAMA, subsidios internos </a:t>
            </a:r>
            <a:r>
              <a:rPr lang="es-CL" sz="2400" dirty="0" smtClean="0"/>
              <a:t>agrícolas y servicios</a:t>
            </a:r>
            <a:endParaRPr lang="es-CL" sz="2400" dirty="0"/>
          </a:p>
          <a:p>
            <a:pPr>
              <a:lnSpc>
                <a:spcPct val="80000"/>
              </a:lnSpc>
              <a:spcBef>
                <a:spcPts val="800"/>
              </a:spcBef>
              <a:spcAft>
                <a:spcPts val="300"/>
              </a:spcAft>
            </a:pPr>
            <a:r>
              <a:rPr lang="es-CL" sz="2400" u="sng" dirty="0"/>
              <a:t>EE.UU.:</a:t>
            </a:r>
            <a:r>
              <a:rPr lang="es-CL" sz="2400" dirty="0"/>
              <a:t> ambicioso en </a:t>
            </a:r>
            <a:r>
              <a:rPr lang="es-CL" sz="2400" dirty="0" smtClean="0"/>
              <a:t>NAMA, acceso </a:t>
            </a:r>
            <a:r>
              <a:rPr lang="es-CL" sz="2400" dirty="0"/>
              <a:t>a mercado </a:t>
            </a:r>
            <a:r>
              <a:rPr lang="es-CL" sz="2400" dirty="0" smtClean="0"/>
              <a:t>agrícola y servicios, </a:t>
            </a:r>
            <a:r>
              <a:rPr lang="es-CL" sz="2400" dirty="0"/>
              <a:t>defensivo en subsidios internos </a:t>
            </a:r>
            <a:r>
              <a:rPr lang="es-CL" sz="2400" dirty="0" smtClean="0"/>
              <a:t>agrícolas y modo 4</a:t>
            </a:r>
            <a:endParaRPr lang="es-CL" sz="2400" dirty="0"/>
          </a:p>
          <a:p>
            <a:pPr>
              <a:lnSpc>
                <a:spcPct val="80000"/>
              </a:lnSpc>
              <a:spcBef>
                <a:spcPts val="800"/>
              </a:spcBef>
              <a:spcAft>
                <a:spcPts val="300"/>
              </a:spcAft>
            </a:pPr>
            <a:r>
              <a:rPr lang="es-CL" sz="2400" u="sng" dirty="0"/>
              <a:t>UE:</a:t>
            </a:r>
            <a:r>
              <a:rPr lang="es-CL" sz="2400" dirty="0"/>
              <a:t> ambicioso en </a:t>
            </a:r>
            <a:r>
              <a:rPr lang="es-CL" sz="2400" dirty="0" smtClean="0"/>
              <a:t>NAMA, subsidios </a:t>
            </a:r>
            <a:r>
              <a:rPr lang="es-CL" sz="2400" dirty="0"/>
              <a:t>internos </a:t>
            </a:r>
            <a:r>
              <a:rPr lang="es-CL" sz="2400" dirty="0" smtClean="0"/>
              <a:t>agrícolas y servicios, </a:t>
            </a:r>
            <a:r>
              <a:rPr lang="es-CL" sz="2400" dirty="0"/>
              <a:t>defensivo en acceso a mercado </a:t>
            </a:r>
            <a:r>
              <a:rPr lang="es-CL" sz="2400" dirty="0" smtClean="0"/>
              <a:t>agrícola y modo 4</a:t>
            </a:r>
            <a:endParaRPr lang="es-CL" sz="2400" dirty="0"/>
          </a:p>
          <a:p>
            <a:pPr>
              <a:lnSpc>
                <a:spcPct val="80000"/>
              </a:lnSpc>
              <a:spcBef>
                <a:spcPts val="800"/>
              </a:spcBef>
              <a:spcAft>
                <a:spcPts val="300"/>
              </a:spcAft>
            </a:pPr>
            <a:r>
              <a:rPr lang="es-CL" sz="2400" u="sng" dirty="0" smtClean="0"/>
              <a:t>Brasil:</a:t>
            </a:r>
            <a:r>
              <a:rPr lang="es-CL" sz="2400" dirty="0" smtClean="0"/>
              <a:t> ambicioso en acceso a mercado agrícola, subsidios agrícolas y modo 4, defensivo en NAMA y otros servicios</a:t>
            </a:r>
            <a:endParaRPr lang="es-CL" sz="2400" u="sng" dirty="0" smtClean="0"/>
          </a:p>
          <a:p>
            <a:pPr>
              <a:lnSpc>
                <a:spcPct val="80000"/>
              </a:lnSpc>
              <a:spcBef>
                <a:spcPts val="800"/>
              </a:spcBef>
              <a:spcAft>
                <a:spcPts val="300"/>
              </a:spcAft>
            </a:pPr>
            <a:r>
              <a:rPr lang="es-CL" sz="2400" u="sng" dirty="0" smtClean="0"/>
              <a:t>India </a:t>
            </a:r>
            <a:r>
              <a:rPr lang="es-CL" sz="2400" u="sng" dirty="0"/>
              <a:t>(y otros PED):</a:t>
            </a:r>
            <a:r>
              <a:rPr lang="es-CL" sz="2400" dirty="0"/>
              <a:t> ambicioso en subsidios internos </a:t>
            </a:r>
            <a:r>
              <a:rPr lang="es-CL" sz="2400" dirty="0" smtClean="0"/>
              <a:t>agrícolas y mayoría servicios , </a:t>
            </a:r>
            <a:r>
              <a:rPr lang="es-CL" sz="2400" dirty="0"/>
              <a:t>defensivo en acceso a mercado </a:t>
            </a:r>
            <a:r>
              <a:rPr lang="es-CL" sz="2400" dirty="0" smtClean="0"/>
              <a:t>agrícola y NAMA</a:t>
            </a:r>
          </a:p>
          <a:p>
            <a:pPr>
              <a:lnSpc>
                <a:spcPct val="80000"/>
              </a:lnSpc>
              <a:spcBef>
                <a:spcPts val="800"/>
              </a:spcBef>
              <a:spcAft>
                <a:spcPts val="300"/>
              </a:spcAft>
            </a:pPr>
            <a:r>
              <a:rPr lang="es-CL" sz="2400" u="sng" dirty="0" smtClean="0"/>
              <a:t>China</a:t>
            </a:r>
            <a:r>
              <a:rPr lang="es-CL" sz="2400" dirty="0" smtClean="0"/>
              <a:t>: flexible en general, pero defensivo en servicios y rechaza sectoriales NAMA</a:t>
            </a:r>
            <a:endParaRPr lang="es-CL" sz="2400" dirty="0"/>
          </a:p>
          <a:p>
            <a:pPr>
              <a:lnSpc>
                <a:spcPct val="80000"/>
              </a:lnSpc>
              <a:spcBef>
                <a:spcPts val="800"/>
              </a:spcBef>
              <a:spcAft>
                <a:spcPts val="300"/>
              </a:spcAft>
            </a:pPr>
            <a:r>
              <a:rPr lang="es-CL" sz="2400" dirty="0"/>
              <a:t>El menos flexible es EE.UU.: </a:t>
            </a:r>
          </a:p>
          <a:p>
            <a:pPr lvl="1">
              <a:lnSpc>
                <a:spcPct val="80000"/>
              </a:lnSpc>
              <a:spcBef>
                <a:spcPts val="800"/>
              </a:spcBef>
              <a:spcAft>
                <a:spcPts val="300"/>
              </a:spcAft>
            </a:pPr>
            <a:r>
              <a:rPr lang="es-CL" sz="2200" dirty="0"/>
              <a:t>Exige “más acceso” a los mercados </a:t>
            </a:r>
            <a:r>
              <a:rPr lang="es-CL" sz="2200" dirty="0" smtClean="0"/>
              <a:t>emergentes para poder “vender” Doha a su Congreso</a:t>
            </a:r>
            <a:endParaRPr lang="es-CL" sz="2200" dirty="0"/>
          </a:p>
          <a:p>
            <a:pPr>
              <a:lnSpc>
                <a:spcPct val="80000"/>
              </a:lnSpc>
            </a:pPr>
            <a:endParaRPr lang="es-CL" sz="24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196752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122238"/>
            <a:ext cx="6597352" cy="930275"/>
          </a:xfrm>
        </p:spPr>
        <p:txBody>
          <a:bodyPr>
            <a:normAutofit fontScale="90000"/>
          </a:bodyPr>
          <a:lstStyle/>
          <a:p>
            <a:r>
              <a:rPr lang="es-CL" b="1" dirty="0">
                <a:solidFill>
                  <a:schemeClr val="tx2">
                    <a:lumMod val="75000"/>
                  </a:schemeClr>
                </a:solidFill>
              </a:rPr>
              <a:t>¿Qué hay hoy sobre la mesa?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504031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CL" sz="2000" dirty="0"/>
              <a:t>Eliminación de los subsidios a las exportaciones agrícolas en 2013</a:t>
            </a:r>
          </a:p>
          <a:p>
            <a:pPr>
              <a:lnSpc>
                <a:spcPct val="80000"/>
              </a:lnSpc>
            </a:pPr>
            <a:r>
              <a:rPr lang="es-CL" sz="2000" dirty="0"/>
              <a:t>Reducción sustancial de los subsidios agrícolas domésticos:</a:t>
            </a:r>
          </a:p>
          <a:p>
            <a:pPr lvl="1">
              <a:lnSpc>
                <a:spcPct val="80000"/>
              </a:lnSpc>
            </a:pPr>
            <a:r>
              <a:rPr lang="es-CL" sz="2000" dirty="0"/>
              <a:t>70% (EE.UU.)</a:t>
            </a:r>
          </a:p>
          <a:p>
            <a:pPr lvl="1">
              <a:lnSpc>
                <a:spcPct val="80000"/>
              </a:lnSpc>
            </a:pPr>
            <a:r>
              <a:rPr lang="es-CL" sz="2000" dirty="0"/>
              <a:t>80% (UE)</a:t>
            </a:r>
          </a:p>
          <a:p>
            <a:pPr>
              <a:lnSpc>
                <a:spcPct val="80000"/>
              </a:lnSpc>
            </a:pPr>
            <a:r>
              <a:rPr lang="es-CL" sz="2000" dirty="0"/>
              <a:t>Reducción de aranceles agrícolas:</a:t>
            </a:r>
          </a:p>
          <a:p>
            <a:pPr lvl="1">
              <a:lnSpc>
                <a:spcPct val="80000"/>
              </a:lnSpc>
            </a:pPr>
            <a:r>
              <a:rPr lang="es-CL" sz="2000" dirty="0"/>
              <a:t>54% promedio PD (70% para los más altos)</a:t>
            </a:r>
          </a:p>
          <a:p>
            <a:pPr lvl="1">
              <a:lnSpc>
                <a:spcPct val="80000"/>
              </a:lnSpc>
            </a:pPr>
            <a:r>
              <a:rPr lang="es-CL" sz="2000" dirty="0"/>
              <a:t>36% promedio PED</a:t>
            </a:r>
          </a:p>
          <a:p>
            <a:pPr>
              <a:lnSpc>
                <a:spcPct val="80000"/>
              </a:lnSpc>
            </a:pPr>
            <a:r>
              <a:rPr lang="es-CL" sz="2000" dirty="0"/>
              <a:t>Nuevos techos para los aranceles industriales:</a:t>
            </a:r>
          </a:p>
          <a:p>
            <a:pPr lvl="1">
              <a:lnSpc>
                <a:spcPct val="80000"/>
              </a:lnSpc>
            </a:pPr>
            <a:r>
              <a:rPr lang="es-CL" sz="2000" dirty="0" smtClean="0"/>
              <a:t>6% </a:t>
            </a:r>
            <a:r>
              <a:rPr lang="es-CL" sz="2000" dirty="0"/>
              <a:t>(PD)</a:t>
            </a:r>
          </a:p>
          <a:p>
            <a:pPr lvl="1">
              <a:lnSpc>
                <a:spcPct val="80000"/>
              </a:lnSpc>
            </a:pPr>
            <a:r>
              <a:rPr lang="es-CL" sz="2000" dirty="0"/>
              <a:t>15% (para la mayoría de los productos en PED)</a:t>
            </a:r>
          </a:p>
          <a:p>
            <a:pPr>
              <a:lnSpc>
                <a:spcPct val="80000"/>
              </a:lnSpc>
            </a:pPr>
            <a:r>
              <a:rPr lang="es-CL" sz="2000" dirty="0"/>
              <a:t>En servicios: Reducir la brecha entre compromisos de la Ronda Uruguay y condiciones actuales de acceso </a:t>
            </a:r>
          </a:p>
          <a:p>
            <a:pPr lvl="1">
              <a:lnSpc>
                <a:spcPct val="80000"/>
              </a:lnSpc>
            </a:pPr>
            <a:r>
              <a:rPr lang="es-CL" sz="2000" dirty="0"/>
              <a:t>No hay liberalización, especialmente en Modo 4</a:t>
            </a:r>
          </a:p>
          <a:p>
            <a:pPr>
              <a:lnSpc>
                <a:spcPct val="80000"/>
              </a:lnSpc>
            </a:pPr>
            <a:r>
              <a:rPr lang="es-CL" sz="2000" dirty="0"/>
              <a:t>Mejoras en actuales disciplinas sobre AD, Facilitación de Comercio </a:t>
            </a:r>
          </a:p>
          <a:p>
            <a:pPr>
              <a:lnSpc>
                <a:spcPct val="80000"/>
              </a:lnSpc>
            </a:pPr>
            <a:r>
              <a:rPr lang="es-CL" sz="2000" dirty="0"/>
              <a:t>Nuevas disciplinas sobre subsidios pesqueros </a:t>
            </a:r>
          </a:p>
          <a:p>
            <a:pPr>
              <a:lnSpc>
                <a:spcPct val="80000"/>
              </a:lnSpc>
            </a:pPr>
            <a:r>
              <a:rPr lang="es-CL" sz="2000" dirty="0"/>
              <a:t>Al menos en Agricultura y NAMA, es más que la R. Uruguay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CL" sz="20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CL" sz="19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CL" sz="19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196752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 smtClean="0">
                <a:solidFill>
                  <a:schemeClr val="tx2">
                    <a:lumMod val="75000"/>
                  </a:schemeClr>
                </a:solidFill>
              </a:rPr>
              <a:t>Un acuerdo en Doha permitiría reducir sustancialmente los subsidios agrícolas de los PD</a:t>
            </a:r>
            <a:endParaRPr lang="es-ES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27584" y="2420888"/>
          <a:ext cx="7920880" cy="370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99592" y="1556792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Estados Unidos y Unión Europea: Niveles de base y niveles máximos permitidos post Doha de las ayudas internas distorsionantes a la agricultura</a:t>
            </a:r>
          </a:p>
          <a:p>
            <a:pPr algn="ctr"/>
            <a:r>
              <a:rPr lang="es-ES" i="1" dirty="0" smtClean="0"/>
              <a:t>(Miles de millones de dólares)  </a:t>
            </a:r>
            <a:endParaRPr lang="es-E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6381328"/>
            <a:ext cx="7920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Fuente: Elaboración propia, a partir del proyecto de modalidades agrícolas de diciembre de 2008. </a:t>
            </a:r>
            <a:endParaRPr lang="es-ES" sz="1400" dirty="0"/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1115616" y="1412776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74638"/>
            <a:ext cx="8712968" cy="994122"/>
          </a:xfrm>
        </p:spPr>
        <p:txBody>
          <a:bodyPr>
            <a:normAutofit fontScale="90000"/>
          </a:bodyPr>
          <a:lstStyle/>
          <a:p>
            <a:r>
              <a:rPr lang="es-CL" b="1" dirty="0" smtClean="0">
                <a:solidFill>
                  <a:schemeClr val="tx2">
                    <a:lumMod val="75000"/>
                  </a:schemeClr>
                </a:solidFill>
              </a:rPr>
              <a:t>Cómo enfrentar la actual crisis de Doha?</a:t>
            </a:r>
            <a:endParaRPr lang="es-CL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412776"/>
            <a:ext cx="8424936" cy="525658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s-CL" sz="2400" dirty="0" smtClean="0"/>
              <a:t>Doha está oficialmente a la deriva </a:t>
            </a:r>
          </a:p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s-CL" sz="2400" dirty="0" smtClean="0"/>
              <a:t>Se </a:t>
            </a:r>
            <a:r>
              <a:rPr lang="es-CL" sz="2400" dirty="0"/>
              <a:t>ha dicho que </a:t>
            </a:r>
            <a:r>
              <a:rPr lang="es-CL" sz="2400" dirty="0" smtClean="0"/>
              <a:t>“le </a:t>
            </a:r>
            <a:r>
              <a:rPr lang="es-CL" sz="2400" dirty="0"/>
              <a:t>falta ambición”:</a:t>
            </a:r>
          </a:p>
          <a:p>
            <a:pPr lvl="1">
              <a:lnSpc>
                <a:spcPct val="90000"/>
              </a:lnSpc>
              <a:spcAft>
                <a:spcPts val="300"/>
              </a:spcAft>
            </a:pPr>
            <a:r>
              <a:rPr lang="es-CL" sz="2000" dirty="0"/>
              <a:t>Cortes arancelarios de PED serían sobre todo “agua” </a:t>
            </a:r>
          </a:p>
          <a:p>
            <a:pPr lvl="1">
              <a:lnSpc>
                <a:spcPct val="90000"/>
              </a:lnSpc>
              <a:spcAft>
                <a:spcPts val="300"/>
              </a:spcAft>
            </a:pPr>
            <a:r>
              <a:rPr lang="es-CL" sz="2000" dirty="0" smtClean="0"/>
              <a:t>Cortes </a:t>
            </a:r>
            <a:r>
              <a:rPr lang="es-CL" sz="2000" dirty="0"/>
              <a:t>en subsidios agrícolas de EE.UU. también son en “agua”</a:t>
            </a:r>
          </a:p>
          <a:p>
            <a:pPr lvl="1">
              <a:lnSpc>
                <a:spcPct val="90000"/>
              </a:lnSpc>
              <a:spcAft>
                <a:spcPts val="300"/>
              </a:spcAft>
            </a:pPr>
            <a:r>
              <a:rPr lang="es-CL" sz="2000" dirty="0"/>
              <a:t>Ofertas en servicios sólo “congelan” la situación actual</a:t>
            </a:r>
          </a:p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s-CL" sz="2400" dirty="0" smtClean="0"/>
              <a:t>Desde la RU países han liberalizado tanto unilateralmente y en </a:t>
            </a:r>
            <a:r>
              <a:rPr lang="es-CL" sz="2400" dirty="0" err="1" smtClean="0"/>
              <a:t>TLCs</a:t>
            </a:r>
            <a:r>
              <a:rPr lang="es-CL" sz="2400" dirty="0" smtClean="0"/>
              <a:t> que es casi imposible ir más allá en la OMC</a:t>
            </a:r>
          </a:p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s-CL" sz="2400" dirty="0" smtClean="0"/>
              <a:t>Pero un acuerdo en la OMC permitiría “amarrar</a:t>
            </a:r>
            <a:r>
              <a:rPr lang="es-CL" sz="2400" dirty="0"/>
              <a:t>” </a:t>
            </a:r>
            <a:r>
              <a:rPr lang="es-CL" sz="2400" dirty="0" smtClean="0"/>
              <a:t>toda esa </a:t>
            </a:r>
            <a:r>
              <a:rPr lang="es-CL" sz="2400" dirty="0"/>
              <a:t>liberalización </a:t>
            </a:r>
            <a:endParaRPr lang="es-CL" sz="2400" dirty="0" smtClean="0"/>
          </a:p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s-CL" sz="2400" dirty="0" smtClean="0"/>
              <a:t>Plan B es tratar de rescatar acuerdos en algunas áreas:</a:t>
            </a:r>
          </a:p>
          <a:p>
            <a:pPr lvl="1">
              <a:lnSpc>
                <a:spcPct val="90000"/>
              </a:lnSpc>
              <a:spcAft>
                <a:spcPts val="300"/>
              </a:spcAft>
            </a:pPr>
            <a:r>
              <a:rPr lang="es-CL" sz="2000" dirty="0" smtClean="0"/>
              <a:t>Eliminación subsidios a las exportaciones agrícolas</a:t>
            </a:r>
          </a:p>
          <a:p>
            <a:pPr lvl="1">
              <a:lnSpc>
                <a:spcPct val="90000"/>
              </a:lnSpc>
              <a:spcAft>
                <a:spcPts val="300"/>
              </a:spcAft>
            </a:pPr>
            <a:r>
              <a:rPr lang="es-CL" sz="2000" dirty="0" smtClean="0"/>
              <a:t>Facilitación del comercio</a:t>
            </a:r>
          </a:p>
          <a:p>
            <a:pPr lvl="1">
              <a:lnSpc>
                <a:spcPct val="90000"/>
              </a:lnSpc>
              <a:spcAft>
                <a:spcPts val="300"/>
              </a:spcAft>
            </a:pPr>
            <a:r>
              <a:rPr lang="es-CL" sz="2000" dirty="0" smtClean="0"/>
              <a:t>Subsidios pesqueros</a:t>
            </a:r>
          </a:p>
          <a:p>
            <a:pPr lvl="1">
              <a:lnSpc>
                <a:spcPct val="90000"/>
              </a:lnSpc>
              <a:spcAft>
                <a:spcPts val="300"/>
              </a:spcAft>
            </a:pPr>
            <a:r>
              <a:rPr lang="es-CL" sz="2000" dirty="0" smtClean="0"/>
              <a:t>Acuerdo plurilateral en servicios</a:t>
            </a:r>
          </a:p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s-CL" sz="2400" dirty="0" smtClean="0"/>
              <a:t>Pero tampoco hay acuerdo en ese plan B</a:t>
            </a:r>
            <a:endParaRPr lang="es-CL" sz="24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268760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A. Latina en la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OMC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288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600200"/>
            <a:ext cx="8291264" cy="4853136"/>
          </a:xfrm>
        </p:spPr>
        <p:txBody>
          <a:bodyPr>
            <a:normAutofit fontScale="77500" lnSpcReduction="20000"/>
          </a:bodyPr>
          <a:lstStyle/>
          <a:p>
            <a:pPr marL="571500" indent="-571500">
              <a:buFont typeface="Wingdings" pitchFamily="2" charset="2"/>
              <a:buNone/>
            </a:pPr>
            <a:r>
              <a:rPr lang="es-ES" i="1" dirty="0"/>
              <a:t>En función de grado de influencia: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" dirty="0"/>
              <a:t>Brasil </a:t>
            </a:r>
            <a:endParaRPr lang="es-ES" dirty="0" smtClean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" dirty="0" smtClean="0"/>
              <a:t>México</a:t>
            </a:r>
            <a:r>
              <a:rPr lang="es-ES" dirty="0"/>
              <a:t>, Argentina, Chile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" dirty="0"/>
              <a:t>Perú, Colombia, Uruguay, Costa Rica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s-ES" dirty="0" smtClean="0"/>
              <a:t>Resto</a:t>
            </a:r>
          </a:p>
          <a:p>
            <a:pPr>
              <a:buFont typeface="Wingdings" pitchFamily="2" charset="2"/>
              <a:buNone/>
            </a:pPr>
            <a:r>
              <a:rPr lang="es-ES" i="1" dirty="0"/>
              <a:t>En función de posiciones:</a:t>
            </a:r>
          </a:p>
          <a:p>
            <a:r>
              <a:rPr lang="es-ES" dirty="0"/>
              <a:t>Ofensivos en todo: Chile, Costa Rica</a:t>
            </a:r>
          </a:p>
          <a:p>
            <a:r>
              <a:rPr lang="es-ES" dirty="0"/>
              <a:t>Generalmente ofensivos: Perú, México, Colombia, Uruguay, Panamá</a:t>
            </a:r>
          </a:p>
          <a:p>
            <a:r>
              <a:rPr lang="es-ES" dirty="0"/>
              <a:t>Ofensivos en agricultura pero defensivos en otras áreas: Brasil, Paraguay y especialmente Argentina</a:t>
            </a:r>
          </a:p>
          <a:p>
            <a:r>
              <a:rPr lang="es-ES" dirty="0"/>
              <a:t>Generalmente defensivos: R.B. Venezuela, E.P. Bolivia, Ecuador, resto Centroamérica, Caribe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340768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chemeClr val="tx2">
                    <a:lumMod val="75000"/>
                  </a:schemeClr>
                </a:solidFill>
              </a:rPr>
              <a:t>Chile en el GATT/OMC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Miembro fundador del GATT</a:t>
            </a:r>
          </a:p>
          <a:p>
            <a:r>
              <a:rPr lang="es-ES" dirty="0"/>
              <a:t>Su participación en GATT/OMC refleja la evolución de su orientación económica:   </a:t>
            </a:r>
          </a:p>
          <a:p>
            <a:pPr lvl="1"/>
            <a:r>
              <a:rPr lang="es-ES" dirty="0"/>
              <a:t>Participación pasiva en las primeras 6 rondas (</a:t>
            </a:r>
            <a:r>
              <a:rPr lang="es-ES" dirty="0">
                <a:sym typeface="Wingdings" pitchFamily="2" charset="2"/>
              </a:rPr>
              <a:t>”free </a:t>
            </a:r>
            <a:r>
              <a:rPr lang="es-ES" dirty="0" err="1">
                <a:sym typeface="Wingdings" pitchFamily="2" charset="2"/>
              </a:rPr>
              <a:t>rider</a:t>
            </a:r>
            <a:r>
              <a:rPr lang="es-ES" dirty="0">
                <a:sym typeface="Wingdings" pitchFamily="2" charset="2"/>
              </a:rPr>
              <a:t>”)  Sustitución de importaciones</a:t>
            </a:r>
          </a:p>
          <a:p>
            <a:pPr lvl="1"/>
            <a:r>
              <a:rPr lang="es-ES" dirty="0">
                <a:sym typeface="Wingdings" pitchFamily="2" charset="2"/>
              </a:rPr>
              <a:t>Participación mucho más activa desde mediados de los 70  Apuesta a la apertura</a:t>
            </a:r>
          </a:p>
          <a:p>
            <a:pPr lvl="2"/>
            <a:r>
              <a:rPr lang="es-ES" sz="2200" dirty="0"/>
              <a:t>Ej. En R. Tokio, Chile consolida </a:t>
            </a:r>
            <a:r>
              <a:rPr lang="es-ES" sz="2200" u="sng" dirty="0"/>
              <a:t>todos</a:t>
            </a:r>
            <a:r>
              <a:rPr lang="es-ES" sz="2200" dirty="0"/>
              <a:t> sus aranceles en 35%, bajando a 25% en la R. Uruguay </a:t>
            </a:r>
          </a:p>
          <a:p>
            <a:pPr lvl="2"/>
            <a:endParaRPr lang="es-ES" dirty="0">
              <a:sym typeface="Wingdings" pitchFamily="2" charset="2"/>
            </a:endParaRPr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340768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chemeClr val="tx2">
                    <a:lumMod val="75000"/>
                  </a:schemeClr>
                </a:solidFill>
              </a:rPr>
              <a:t>Chile en la Ronda de Doha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600" dirty="0"/>
              <a:t>Posición privilegiada: sólo tiene intereses ofensivos</a:t>
            </a:r>
          </a:p>
          <a:p>
            <a:pPr lvl="1"/>
            <a:r>
              <a:rPr lang="es-ES" sz="2200" dirty="0"/>
              <a:t>Ya es una economía muy abierta producto de decisiones unilaterales y de los TLCs (ej. arancel promedio aplicado </a:t>
            </a:r>
            <a:r>
              <a:rPr lang="es-ES" sz="2200" dirty="0" smtClean="0"/>
              <a:t>&lt;1%)</a:t>
            </a:r>
            <a:endParaRPr lang="es-ES" sz="2200" dirty="0"/>
          </a:p>
          <a:p>
            <a:pPr lvl="1"/>
            <a:r>
              <a:rPr lang="es-ES" sz="2200" dirty="0"/>
              <a:t>Ha liberalizado más que cualquier resultado posible de la Ronda de Doha</a:t>
            </a:r>
          </a:p>
          <a:p>
            <a:r>
              <a:rPr lang="es-ES" sz="2600" dirty="0"/>
              <a:t>Muy pocos miembros de la OMC en situación similar: Singapur, Nueva Zelandia, Hong Kong  </a:t>
            </a:r>
          </a:p>
          <a:p>
            <a:r>
              <a:rPr lang="es-ES" sz="2600" dirty="0"/>
              <a:t>Está entre los países latinoamericanos más influyentes en la OMC</a:t>
            </a:r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340768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tx2">
                    <a:lumMod val="75000"/>
                  </a:schemeClr>
                </a:solidFill>
              </a:rPr>
              <a:t>Principios generales del GATT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dirty="0"/>
              <a:t>Principio básico: </a:t>
            </a:r>
            <a:r>
              <a:rPr lang="es-ES" u="sng" dirty="0"/>
              <a:t>No discriminación</a:t>
            </a:r>
            <a:r>
              <a:rPr lang="es-ES" dirty="0"/>
              <a:t>, traducido en:</a:t>
            </a:r>
          </a:p>
          <a:p>
            <a:pPr lvl="1">
              <a:lnSpc>
                <a:spcPct val="90000"/>
              </a:lnSpc>
            </a:pPr>
            <a:r>
              <a:rPr lang="es-ES" u="sng" dirty="0"/>
              <a:t>Trato Nacional</a:t>
            </a:r>
            <a:r>
              <a:rPr lang="es-ES" dirty="0"/>
              <a:t>: mercancías importadas no deben ser discriminadas frente a las nacionales (una vez que hayan cruzado la frontera)</a:t>
            </a:r>
          </a:p>
          <a:p>
            <a:pPr lvl="1">
              <a:lnSpc>
                <a:spcPct val="90000"/>
              </a:lnSpc>
            </a:pPr>
            <a:r>
              <a:rPr lang="es-ES" u="sng" dirty="0"/>
              <a:t>Nación Más Favorecida</a:t>
            </a:r>
            <a:r>
              <a:rPr lang="es-ES" dirty="0"/>
              <a:t> (NMF): el trato más favorable que un miembro del GATT le dé a otro debe ser extendido a todos los miembros del GATT </a:t>
            </a:r>
            <a:r>
              <a:rPr lang="es-ES" dirty="0">
                <a:sym typeface="Wingdings" pitchFamily="2" charset="2"/>
              </a:rPr>
              <a:t></a:t>
            </a:r>
            <a:r>
              <a:rPr lang="es-ES" dirty="0"/>
              <a:t>Trato parejo para todos</a:t>
            </a:r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259632" y="1340768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260648"/>
            <a:ext cx="7272808" cy="720080"/>
          </a:xfrm>
        </p:spPr>
        <p:txBody>
          <a:bodyPr/>
          <a:lstStyle/>
          <a:p>
            <a:r>
              <a:rPr lang="es-ES" sz="3600" b="1" dirty="0">
                <a:solidFill>
                  <a:schemeClr val="tx2">
                    <a:lumMod val="75000"/>
                  </a:schemeClr>
                </a:solidFill>
              </a:rPr>
              <a:t>Doha: Principales intereses de Chile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052736"/>
            <a:ext cx="8568952" cy="547260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s-ES" sz="2000" b="1" dirty="0"/>
              <a:t>En Agricultura </a:t>
            </a:r>
          </a:p>
          <a:p>
            <a:pPr lvl="1">
              <a:lnSpc>
                <a:spcPct val="90000"/>
              </a:lnSpc>
            </a:pPr>
            <a:r>
              <a:rPr lang="es-ES" sz="2000" dirty="0"/>
              <a:t>Eliminar los subsidios a la exportación y reducir al mínimo (posible) los demás subsidios agrícolas distorsionantes</a:t>
            </a:r>
          </a:p>
          <a:p>
            <a:pPr lvl="1">
              <a:lnSpc>
                <a:spcPct val="90000"/>
              </a:lnSpc>
            </a:pPr>
            <a:r>
              <a:rPr lang="es-ES" sz="2000" dirty="0"/>
              <a:t>Reducir barreras arancelarias en mercados con los que no </a:t>
            </a:r>
            <a:r>
              <a:rPr lang="es-ES" sz="2000" dirty="0" smtClean="0"/>
              <a:t>tiene TLCs </a:t>
            </a:r>
            <a:r>
              <a:rPr lang="es-ES" sz="2000" dirty="0"/>
              <a:t>(básicamente países en desarrollo emergentes)</a:t>
            </a:r>
          </a:p>
          <a:p>
            <a:pPr>
              <a:lnSpc>
                <a:spcPct val="90000"/>
              </a:lnSpc>
            </a:pPr>
            <a:r>
              <a:rPr lang="es-ES" sz="2000" b="1" dirty="0"/>
              <a:t>En Antidumping</a:t>
            </a:r>
          </a:p>
          <a:p>
            <a:pPr lvl="1">
              <a:lnSpc>
                <a:spcPct val="90000"/>
              </a:lnSpc>
            </a:pPr>
            <a:r>
              <a:rPr lang="es-ES" sz="2000" dirty="0"/>
              <a:t>Reducir </a:t>
            </a:r>
            <a:r>
              <a:rPr lang="es-ES" sz="2000" dirty="0" smtClean="0"/>
              <a:t>espacios </a:t>
            </a:r>
            <a:r>
              <a:rPr lang="es-ES" sz="2000" dirty="0"/>
              <a:t>para </a:t>
            </a:r>
            <a:r>
              <a:rPr lang="es-ES" sz="2000" dirty="0" smtClean="0"/>
              <a:t>uso abusivo de estas medidas</a:t>
            </a:r>
          </a:p>
          <a:p>
            <a:pPr>
              <a:lnSpc>
                <a:spcPct val="90000"/>
              </a:lnSpc>
            </a:pPr>
            <a:r>
              <a:rPr lang="es-ES" sz="2000" b="1" dirty="0" smtClean="0"/>
              <a:t>En </a:t>
            </a:r>
            <a:r>
              <a:rPr lang="es-ES" sz="2000" b="1" dirty="0"/>
              <a:t>Bienes Industriales (NAMA)</a:t>
            </a:r>
          </a:p>
          <a:p>
            <a:pPr lvl="1">
              <a:lnSpc>
                <a:spcPct val="90000"/>
              </a:lnSpc>
            </a:pPr>
            <a:r>
              <a:rPr lang="es-ES" sz="2000" dirty="0"/>
              <a:t>Reducir aranceles en mercados con los que no tiene acuerdos </a:t>
            </a:r>
            <a:r>
              <a:rPr lang="es-ES" sz="2000" dirty="0" smtClean="0"/>
              <a:t>preferenciales</a:t>
            </a:r>
          </a:p>
          <a:p>
            <a:pPr>
              <a:lnSpc>
                <a:spcPct val="90000"/>
              </a:lnSpc>
            </a:pPr>
            <a:r>
              <a:rPr lang="es-ES" sz="2000" b="1" dirty="0"/>
              <a:t>En Servicios</a:t>
            </a:r>
          </a:p>
          <a:p>
            <a:pPr lvl="1">
              <a:lnSpc>
                <a:spcPct val="90000"/>
              </a:lnSpc>
            </a:pPr>
            <a:r>
              <a:rPr lang="es-ES" sz="2000" dirty="0"/>
              <a:t>Avanzar en la apertura de sus mercados clave (esp. América Latina) más allá de lo que ha sido posible en los </a:t>
            </a:r>
            <a:r>
              <a:rPr lang="es-ES" sz="2000" dirty="0" err="1"/>
              <a:t>TLCs</a:t>
            </a:r>
            <a:endParaRPr lang="es-ES" sz="2000" dirty="0"/>
          </a:p>
          <a:p>
            <a:pPr>
              <a:lnSpc>
                <a:spcPct val="90000"/>
              </a:lnSpc>
            </a:pPr>
            <a:r>
              <a:rPr lang="es-ES" sz="2000" b="1" dirty="0"/>
              <a:t>En Subsidios Pesqueros</a:t>
            </a:r>
          </a:p>
          <a:p>
            <a:pPr lvl="1">
              <a:lnSpc>
                <a:spcPct val="90000"/>
              </a:lnSpc>
            </a:pPr>
            <a:r>
              <a:rPr lang="es-ES" sz="2000" dirty="0"/>
              <a:t>Reducir </a:t>
            </a:r>
            <a:r>
              <a:rPr lang="es-ES" sz="2000" dirty="0" smtClean="0"/>
              <a:t>subsidios </a:t>
            </a:r>
            <a:r>
              <a:rPr lang="es-ES" sz="2000" dirty="0"/>
              <a:t>que promueven la </a:t>
            </a:r>
            <a:r>
              <a:rPr lang="es-ES" sz="2000" dirty="0" smtClean="0"/>
              <a:t>sobrexplotación </a:t>
            </a:r>
            <a:r>
              <a:rPr lang="es-ES" sz="2000" dirty="0"/>
              <a:t>de recursos marinos</a:t>
            </a:r>
          </a:p>
          <a:p>
            <a:pPr>
              <a:lnSpc>
                <a:spcPct val="90000"/>
              </a:lnSpc>
            </a:pPr>
            <a:r>
              <a:rPr lang="es-ES" sz="2000" b="1" dirty="0"/>
              <a:t>En Facilitación de Comercio</a:t>
            </a:r>
          </a:p>
          <a:p>
            <a:pPr lvl="1">
              <a:lnSpc>
                <a:spcPct val="90000"/>
              </a:lnSpc>
            </a:pPr>
            <a:r>
              <a:rPr lang="es-ES" sz="2000" dirty="0"/>
              <a:t>Agilizar la circulación de bienes por los puertos y fronteras </a:t>
            </a:r>
          </a:p>
          <a:p>
            <a:pPr lvl="1">
              <a:lnSpc>
                <a:spcPct val="90000"/>
              </a:lnSpc>
            </a:pPr>
            <a:endParaRPr lang="es-ES" sz="1600" dirty="0"/>
          </a:p>
          <a:p>
            <a:pPr lvl="1">
              <a:lnSpc>
                <a:spcPct val="90000"/>
              </a:lnSpc>
            </a:pPr>
            <a:endParaRPr lang="es-ES" sz="16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980728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s-ES" b="1" dirty="0">
                <a:solidFill>
                  <a:schemeClr val="tx2">
                    <a:lumMod val="75000"/>
                  </a:schemeClr>
                </a:solidFill>
              </a:rPr>
              <a:t>Política de </a:t>
            </a:r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alianzas de Chile</a:t>
            </a:r>
            <a:endParaRPr lang="es-E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600" dirty="0"/>
              <a:t>Chile ha entendido que requiere alianzas para ganar poder de negociación (país pequeño en una ronda con más de 150 participantes)</a:t>
            </a:r>
          </a:p>
          <a:p>
            <a:r>
              <a:rPr lang="es-ES" sz="2600" dirty="0"/>
              <a:t>Se asocia tanto con países desarrollados como en desarrollo que comparten sus intereses (</a:t>
            </a:r>
            <a:r>
              <a:rPr lang="es-ES" sz="2600" i="1" dirty="0" err="1"/>
              <a:t>like-minded</a:t>
            </a:r>
            <a:r>
              <a:rPr lang="es-ES" sz="2600" i="1" dirty="0"/>
              <a:t> </a:t>
            </a:r>
            <a:r>
              <a:rPr lang="es-ES" sz="2600" i="1" dirty="0" err="1"/>
              <a:t>countries</a:t>
            </a:r>
            <a:r>
              <a:rPr lang="es-ES" sz="2600" dirty="0"/>
              <a:t>) </a:t>
            </a:r>
            <a:r>
              <a:rPr lang="es-ES" sz="2600" dirty="0">
                <a:sym typeface="Wingdings" pitchFamily="2" charset="2"/>
              </a:rPr>
              <a:t> Pragmatismo</a:t>
            </a:r>
            <a:endParaRPr lang="es-ES" sz="2600" dirty="0"/>
          </a:p>
          <a:p>
            <a:r>
              <a:rPr lang="es-ES" sz="2600" dirty="0"/>
              <a:t>Participa activamente en alianzas temáticas: </a:t>
            </a:r>
          </a:p>
          <a:p>
            <a:pPr lvl="1"/>
            <a:r>
              <a:rPr lang="es-ES" sz="2200" dirty="0"/>
              <a:t>Grupo Cairns y G20 (Agricultura) </a:t>
            </a:r>
          </a:p>
          <a:p>
            <a:pPr lvl="1"/>
            <a:r>
              <a:rPr lang="es-ES" sz="2200" dirty="0" err="1"/>
              <a:t>FANs</a:t>
            </a:r>
            <a:r>
              <a:rPr lang="es-ES" sz="2200" dirty="0"/>
              <a:t> (Antidumping) </a:t>
            </a:r>
          </a:p>
          <a:p>
            <a:pPr lvl="1"/>
            <a:r>
              <a:rPr lang="es-ES" sz="2200" dirty="0" err="1"/>
              <a:t>Friends</a:t>
            </a:r>
            <a:r>
              <a:rPr lang="es-ES" sz="2200" dirty="0"/>
              <a:t> of </a:t>
            </a:r>
            <a:r>
              <a:rPr lang="es-ES" sz="2200" dirty="0" err="1"/>
              <a:t>Fish</a:t>
            </a:r>
            <a:r>
              <a:rPr lang="es-ES" sz="2200" dirty="0"/>
              <a:t> (Subsidios Pesqueros) </a:t>
            </a:r>
          </a:p>
          <a:p>
            <a:endParaRPr lang="es-ES" sz="26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268760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s-CL" b="1" dirty="0">
                <a:solidFill>
                  <a:schemeClr val="tx2">
                    <a:lumMod val="75000"/>
                  </a:schemeClr>
                </a:solidFill>
              </a:rPr>
              <a:t>Desafíos de la </a:t>
            </a:r>
            <a:r>
              <a:rPr lang="es-CL" b="1" dirty="0" smtClean="0">
                <a:solidFill>
                  <a:schemeClr val="tx2">
                    <a:lumMod val="75000"/>
                  </a:schemeClr>
                </a:solidFill>
              </a:rPr>
              <a:t>OMC (1)</a:t>
            </a:r>
            <a:endParaRPr lang="es-CL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760"/>
            <a:ext cx="8507288" cy="532859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CL" sz="2600" dirty="0" smtClean="0"/>
              <a:t>Acomodar cambios en la economía mundial</a:t>
            </a:r>
            <a:endParaRPr lang="es-CL" sz="2600" dirty="0"/>
          </a:p>
          <a:p>
            <a:pPr lvl="1">
              <a:lnSpc>
                <a:spcPct val="90000"/>
              </a:lnSpc>
            </a:pPr>
            <a:r>
              <a:rPr lang="es-CL" sz="2200" dirty="0" smtClean="0"/>
              <a:t>Influencia creciente PED</a:t>
            </a:r>
          </a:p>
          <a:p>
            <a:pPr lvl="1">
              <a:lnSpc>
                <a:spcPct val="90000"/>
              </a:lnSpc>
            </a:pPr>
            <a:r>
              <a:rPr lang="es-CL" sz="2200" dirty="0" smtClean="0"/>
              <a:t>Fragmentación de la producción/cadenas de valor</a:t>
            </a:r>
          </a:p>
          <a:p>
            <a:pPr lvl="1">
              <a:lnSpc>
                <a:spcPct val="90000"/>
              </a:lnSpc>
            </a:pPr>
            <a:r>
              <a:rPr lang="es-CL" sz="2200" dirty="0" smtClean="0"/>
              <a:t>Cambio climático y transición a la economía verde</a:t>
            </a:r>
            <a:endParaRPr lang="es-CL" sz="2200" dirty="0"/>
          </a:p>
          <a:p>
            <a:pPr>
              <a:lnSpc>
                <a:spcPct val="90000"/>
              </a:lnSpc>
            </a:pPr>
            <a:r>
              <a:rPr lang="es-CL" sz="2600" dirty="0" smtClean="0"/>
              <a:t>Administrar una agenda cada vez más compleja</a:t>
            </a:r>
            <a:endParaRPr lang="es-CL" sz="2600" dirty="0"/>
          </a:p>
          <a:p>
            <a:pPr>
              <a:lnSpc>
                <a:spcPct val="90000"/>
              </a:lnSpc>
            </a:pPr>
            <a:r>
              <a:rPr lang="es-CL" sz="2600" dirty="0" smtClean="0"/>
              <a:t>Definir mejor su relación con el regionalismo</a:t>
            </a:r>
          </a:p>
          <a:p>
            <a:pPr>
              <a:lnSpc>
                <a:spcPct val="90000"/>
              </a:lnSpc>
            </a:pPr>
            <a:r>
              <a:rPr lang="es-CL" sz="2600" dirty="0" smtClean="0"/>
              <a:t>Reformar su gobernanza: OMC </a:t>
            </a:r>
            <a:r>
              <a:rPr lang="es-CL" sz="2600" dirty="0"/>
              <a:t>funciona por </a:t>
            </a:r>
            <a:r>
              <a:rPr lang="es-CL" sz="2600" dirty="0" smtClean="0"/>
              <a:t>consenso y por ello cada </a:t>
            </a:r>
            <a:r>
              <a:rPr lang="es-CL" sz="2600" dirty="0"/>
              <a:t>vez es más difícil llegar a acuerdos</a:t>
            </a:r>
          </a:p>
          <a:p>
            <a:pPr lvl="1">
              <a:lnSpc>
                <a:spcPct val="90000"/>
              </a:lnSpc>
            </a:pPr>
            <a:r>
              <a:rPr lang="es-CL" sz="2200" dirty="0"/>
              <a:t>Soluciones “de parche”: G6, Reuniones “Mini ministeriales”</a:t>
            </a:r>
          </a:p>
          <a:p>
            <a:pPr>
              <a:lnSpc>
                <a:spcPct val="90000"/>
              </a:lnSpc>
            </a:pPr>
            <a:r>
              <a:rPr lang="es-CL" sz="2600" dirty="0"/>
              <a:t>¿Reforma institucional?</a:t>
            </a:r>
          </a:p>
          <a:p>
            <a:pPr lvl="1">
              <a:lnSpc>
                <a:spcPct val="90000"/>
              </a:lnSpc>
            </a:pPr>
            <a:r>
              <a:rPr lang="es-CL" sz="2200" dirty="0"/>
              <a:t>¿Funcionar por mayoría?</a:t>
            </a:r>
          </a:p>
          <a:p>
            <a:pPr lvl="1">
              <a:lnSpc>
                <a:spcPct val="90000"/>
              </a:lnSpc>
            </a:pPr>
            <a:r>
              <a:rPr lang="es-CL" sz="2200" dirty="0" smtClean="0"/>
              <a:t>¿Privilegiar acuerdos </a:t>
            </a:r>
            <a:r>
              <a:rPr lang="es-CL" sz="2200" dirty="0"/>
              <a:t>plurilaterales? </a:t>
            </a:r>
            <a:endParaRPr lang="es-CL" sz="2200" dirty="0" smtClean="0"/>
          </a:p>
          <a:p>
            <a:pPr lvl="1">
              <a:lnSpc>
                <a:spcPct val="90000"/>
              </a:lnSpc>
            </a:pPr>
            <a:r>
              <a:rPr lang="es-CL" sz="2200" dirty="0" smtClean="0"/>
              <a:t>¿Doha será la última ronda?</a:t>
            </a:r>
            <a:endParaRPr lang="es-CL" sz="22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115616" y="1052736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4" cy="496855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s-CL" sz="2600" dirty="0"/>
              <a:t>OMC sigue siendo muy relevante como foro de solución de </a:t>
            </a:r>
            <a:r>
              <a:rPr lang="es-CL" sz="2600" dirty="0" smtClean="0"/>
              <a:t>controversias</a:t>
            </a:r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s-CL" sz="2600" dirty="0" smtClean="0"/>
              <a:t>También se le reconoce rol importante en limitar proteccionismo desde irrupción crisis mundial en 2008</a:t>
            </a:r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s-CL" sz="2600" dirty="0"/>
              <a:t>P</a:t>
            </a:r>
            <a:r>
              <a:rPr lang="es-CL" sz="2600" dirty="0" smtClean="0"/>
              <a:t>ero </a:t>
            </a:r>
            <a:r>
              <a:rPr lang="es-CL" sz="2600" dirty="0"/>
              <a:t>su credibilidad como foro de negociación está muy cuestionada y eso afectará sus otras funciones</a:t>
            </a:r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s-CL" sz="2600" dirty="0"/>
              <a:t>Un importante bien público internacional está en </a:t>
            </a:r>
            <a:r>
              <a:rPr lang="es-CL" sz="2600" dirty="0" smtClean="0"/>
              <a:t>riesgo</a:t>
            </a:r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s-CL" sz="2600" dirty="0" smtClean="0"/>
              <a:t>OMC es especialmente importante para PED porque permite atenuar asimetrías de poder en </a:t>
            </a:r>
            <a:r>
              <a:rPr lang="es-CL" sz="2600" dirty="0" err="1" smtClean="0"/>
              <a:t>TLCs</a:t>
            </a:r>
            <a:endParaRPr lang="es-CL" sz="2600" dirty="0"/>
          </a:p>
          <a:p>
            <a:pPr>
              <a:lnSpc>
                <a:spcPct val="90000"/>
              </a:lnSpc>
              <a:spcBef>
                <a:spcPts val="800"/>
              </a:spcBef>
            </a:pPr>
            <a:r>
              <a:rPr lang="es-CL" sz="2600" dirty="0"/>
              <a:t>Posible agenda post Doha: </a:t>
            </a:r>
            <a:endParaRPr lang="es-CL" sz="2600" dirty="0" smtClean="0"/>
          </a:p>
          <a:p>
            <a:pPr lvl="1">
              <a:lnSpc>
                <a:spcPct val="90000"/>
              </a:lnSpc>
              <a:spcBef>
                <a:spcPts val="800"/>
              </a:spcBef>
            </a:pPr>
            <a:r>
              <a:rPr lang="es-CL" sz="2200" dirty="0"/>
              <a:t>C</a:t>
            </a:r>
            <a:r>
              <a:rPr lang="es-CL" sz="2200" dirty="0" smtClean="0"/>
              <a:t>omercio </a:t>
            </a:r>
            <a:r>
              <a:rPr lang="es-CL" sz="2200" dirty="0"/>
              <a:t>y cambio </a:t>
            </a:r>
            <a:r>
              <a:rPr lang="es-CL" sz="2200" dirty="0" smtClean="0"/>
              <a:t>climático/energía</a:t>
            </a:r>
          </a:p>
          <a:p>
            <a:pPr lvl="1">
              <a:lnSpc>
                <a:spcPct val="90000"/>
              </a:lnSpc>
              <a:spcBef>
                <a:spcPts val="800"/>
              </a:spcBef>
            </a:pPr>
            <a:r>
              <a:rPr lang="es-CL" sz="2200" dirty="0" smtClean="0"/>
              <a:t>Ampliar membrecía de Acuerdo sobre Compras Públicas</a:t>
            </a:r>
          </a:p>
          <a:p>
            <a:pPr lvl="1">
              <a:lnSpc>
                <a:spcPct val="90000"/>
              </a:lnSpc>
              <a:spcBef>
                <a:spcPts val="800"/>
              </a:spcBef>
            </a:pPr>
            <a:r>
              <a:rPr lang="es-CL" sz="2200" dirty="0" smtClean="0"/>
              <a:t>¿Negociar un Acuerdo sobre Inversión?</a:t>
            </a:r>
          </a:p>
          <a:p>
            <a:pPr lvl="1">
              <a:lnSpc>
                <a:spcPct val="90000"/>
              </a:lnSpc>
              <a:spcBef>
                <a:spcPts val="800"/>
              </a:spcBef>
            </a:pPr>
            <a:r>
              <a:rPr lang="es-CL" sz="2200" dirty="0" smtClean="0"/>
              <a:t>Restricciones </a:t>
            </a:r>
            <a:r>
              <a:rPr lang="es-CL" sz="2200" dirty="0"/>
              <a:t>a la </a:t>
            </a:r>
            <a:r>
              <a:rPr lang="es-CL" sz="2200" dirty="0" smtClean="0"/>
              <a:t>exportación</a:t>
            </a:r>
          </a:p>
          <a:p>
            <a:pPr lvl="1">
              <a:lnSpc>
                <a:spcPct val="90000"/>
              </a:lnSpc>
              <a:spcBef>
                <a:spcPts val="800"/>
              </a:spcBef>
            </a:pPr>
            <a:r>
              <a:rPr lang="es-CL" sz="2200" dirty="0" smtClean="0"/>
              <a:t>Relación entre comercio y regímenes cambiarios</a:t>
            </a:r>
            <a:endParaRPr lang="es-CL" sz="2200" dirty="0"/>
          </a:p>
          <a:p>
            <a:endParaRPr lang="es-CL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>
                <a:solidFill>
                  <a:schemeClr val="tx2">
                    <a:lumMod val="75000"/>
                  </a:schemeClr>
                </a:solidFill>
              </a:rPr>
              <a:t>Desafíos de la </a:t>
            </a:r>
            <a:r>
              <a:rPr lang="es-CL" b="1" dirty="0" smtClean="0">
                <a:solidFill>
                  <a:schemeClr val="tx2">
                    <a:lumMod val="75000"/>
                  </a:schemeClr>
                </a:solidFill>
              </a:rPr>
              <a:t>OMC (2)</a:t>
            </a:r>
            <a:endParaRPr lang="es-CL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>
            <a:off x="1115616" y="1268760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404904775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s-CL" sz="3600" b="1" dirty="0" smtClean="0">
                <a:solidFill>
                  <a:schemeClr val="tx2">
                    <a:lumMod val="75000"/>
                  </a:schemeClr>
                </a:solidFill>
              </a:rPr>
              <a:t>Muchas gracias y hasta el próximo miércoles</a:t>
            </a:r>
            <a:endParaRPr lang="es-CL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37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chemeClr val="tx2">
                    <a:lumMod val="75000"/>
                  </a:schemeClr>
                </a:solidFill>
              </a:rPr>
              <a:t>El GATT: ¿Cómo se negocia?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s-ES" sz="2400" dirty="0"/>
              <a:t>Lógica mercantilista: los países “intercambian concesiones”</a:t>
            </a:r>
          </a:p>
          <a:p>
            <a:pPr lvl="1">
              <a:lnSpc>
                <a:spcPct val="90000"/>
              </a:lnSpc>
            </a:pPr>
            <a:r>
              <a:rPr lang="es-ES" sz="2400" dirty="0"/>
              <a:t>Yo te abro mi mercado si tú me abres el tuyo</a:t>
            </a:r>
          </a:p>
          <a:p>
            <a:pPr>
              <a:lnSpc>
                <a:spcPct val="90000"/>
              </a:lnSpc>
            </a:pPr>
            <a:r>
              <a:rPr lang="es-ES" sz="2400" dirty="0"/>
              <a:t>El GATT </a:t>
            </a:r>
            <a:r>
              <a:rPr lang="es-ES" sz="2400" u="sng" dirty="0"/>
              <a:t>NO</a:t>
            </a:r>
            <a:r>
              <a:rPr lang="es-ES" sz="2400" dirty="0"/>
              <a:t> es un Acuerdo de Libre Comercio (como tampoco lo es la OMC)</a:t>
            </a:r>
          </a:p>
          <a:p>
            <a:pPr lvl="1">
              <a:lnSpc>
                <a:spcPct val="90000"/>
              </a:lnSpc>
            </a:pPr>
            <a:r>
              <a:rPr lang="es-ES" sz="2400" dirty="0"/>
              <a:t>Su objetivo no es el “libre comercio” </a:t>
            </a:r>
            <a:r>
              <a:rPr lang="es-ES" sz="2400" dirty="0" smtClean="0"/>
              <a:t>sino </a:t>
            </a:r>
            <a:r>
              <a:rPr lang="es-ES" sz="2400" dirty="0"/>
              <a:t>la </a:t>
            </a:r>
            <a:r>
              <a:rPr lang="es-ES" sz="2400" u="sng" dirty="0"/>
              <a:t>liberalización gradual y no discriminatoria</a:t>
            </a:r>
            <a:r>
              <a:rPr lang="es-ES" sz="2400" dirty="0"/>
              <a:t> del comercio</a:t>
            </a:r>
          </a:p>
          <a:p>
            <a:pPr lvl="1">
              <a:lnSpc>
                <a:spcPct val="90000"/>
              </a:lnSpc>
            </a:pPr>
            <a:r>
              <a:rPr lang="es-ES" sz="2400" dirty="0"/>
              <a:t>GATT y OMC no prohíben la protección: la disciplinan</a:t>
            </a:r>
          </a:p>
          <a:p>
            <a:pPr>
              <a:lnSpc>
                <a:spcPct val="90000"/>
              </a:lnSpc>
            </a:pPr>
            <a:r>
              <a:rPr lang="es-ES" sz="2400" dirty="0"/>
              <a:t>Consolidación arancelaria: miembros del GATT deben fijar límites máximos a los aranceles que pueden cobrar</a:t>
            </a:r>
          </a:p>
          <a:p>
            <a:pPr>
              <a:lnSpc>
                <a:spcPct val="90000"/>
              </a:lnSpc>
            </a:pPr>
            <a:r>
              <a:rPr lang="es-ES" sz="2400" dirty="0"/>
              <a:t>Se negocian los aranceles consolidados, no los aplicados (aunque pueden coincidir)</a:t>
            </a:r>
          </a:p>
          <a:p>
            <a:pPr>
              <a:lnSpc>
                <a:spcPct val="90000"/>
              </a:lnSpc>
            </a:pPr>
            <a:endParaRPr lang="es-ES" sz="24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259632" y="1340768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>
                <a:solidFill>
                  <a:schemeClr val="tx2">
                    <a:lumMod val="75000"/>
                  </a:schemeClr>
                </a:solidFill>
              </a:rPr>
              <a:t>Las ‘’rondas” del GATT</a:t>
            </a:r>
            <a:endParaRPr lang="es-CL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s-ES" dirty="0"/>
              <a:t>Liberalización gradual del comercio se alcanzó mediante 8 “rondas</a:t>
            </a:r>
            <a:r>
              <a:rPr lang="es-ES" dirty="0" smtClean="0"/>
              <a:t>”:</a:t>
            </a:r>
          </a:p>
          <a:p>
            <a:pPr lvl="1">
              <a:lnSpc>
                <a:spcPct val="90000"/>
              </a:lnSpc>
            </a:pPr>
            <a:r>
              <a:rPr lang="es-ES" dirty="0" smtClean="0"/>
              <a:t>Ginebra (1947) a Uruguay (1986-94)</a:t>
            </a:r>
            <a:endParaRPr lang="es-ES" dirty="0"/>
          </a:p>
          <a:p>
            <a:pPr lvl="1">
              <a:lnSpc>
                <a:spcPct val="90000"/>
              </a:lnSpc>
            </a:pPr>
            <a:r>
              <a:rPr lang="es-ES" dirty="0"/>
              <a:t>Como resultado, el arancel promedio </a:t>
            </a:r>
            <a:r>
              <a:rPr lang="es-ES" u="sng" dirty="0"/>
              <a:t>industrial</a:t>
            </a:r>
            <a:r>
              <a:rPr lang="es-ES" dirty="0"/>
              <a:t> en los PD bajó de entre 20-30% (1947) a menos de 4% hoy</a:t>
            </a:r>
          </a:p>
          <a:p>
            <a:pPr>
              <a:lnSpc>
                <a:spcPct val="90000"/>
              </a:lnSpc>
            </a:pPr>
            <a:r>
              <a:rPr lang="es-ES" dirty="0" smtClean="0"/>
              <a:t>GATT era dominado por la “</a:t>
            </a:r>
            <a:r>
              <a:rPr lang="es-ES" dirty="0" err="1" smtClean="0"/>
              <a:t>Quad</a:t>
            </a:r>
            <a:r>
              <a:rPr lang="es-ES" dirty="0" smtClean="0"/>
              <a:t>” (EE.UU., CEE, Japón, Canadá)</a:t>
            </a:r>
          </a:p>
          <a:p>
            <a:pPr>
              <a:lnSpc>
                <a:spcPct val="90000"/>
              </a:lnSpc>
            </a:pPr>
            <a:r>
              <a:rPr lang="es-ES" dirty="0" smtClean="0"/>
              <a:t>Muy baja participación de PED</a:t>
            </a:r>
          </a:p>
          <a:p>
            <a:pPr>
              <a:lnSpc>
                <a:spcPct val="90000"/>
              </a:lnSpc>
            </a:pPr>
            <a:r>
              <a:rPr lang="es-ES" dirty="0" smtClean="0"/>
              <a:t>Hasta </a:t>
            </a:r>
            <a:r>
              <a:rPr lang="es-ES" dirty="0"/>
              <a:t>la R. Uruguay las negociaciones sólo abarcaban productos manufacturados</a:t>
            </a:r>
          </a:p>
          <a:p>
            <a:pPr lvl="1">
              <a:lnSpc>
                <a:spcPct val="90000"/>
              </a:lnSpc>
            </a:pPr>
            <a:r>
              <a:rPr lang="es-ES" dirty="0" smtClean="0"/>
              <a:t>La </a:t>
            </a:r>
            <a:r>
              <a:rPr lang="es-ES" dirty="0"/>
              <a:t>agricultura </a:t>
            </a:r>
            <a:r>
              <a:rPr lang="es-ES" dirty="0" smtClean="0"/>
              <a:t>fue una excepción desde el comienzo </a:t>
            </a:r>
            <a:endParaRPr lang="es-ES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259632" y="1340768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22238"/>
            <a:ext cx="7560840" cy="1146175"/>
          </a:xfrm>
          <a:noFill/>
          <a:ln/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tx2">
                    <a:lumMod val="75000"/>
                  </a:schemeClr>
                </a:solidFill>
              </a:rPr>
              <a:t>La Ronda Uruguay (1986-94)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28774"/>
            <a:ext cx="8229600" cy="4752553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sz="2400" dirty="0"/>
              <a:t>Hasta la RU, el GATT sólo regulaba aranceles y otras barreras en frontera al comercio de </a:t>
            </a:r>
            <a:r>
              <a:rPr lang="es-ES" sz="2400" b="1" dirty="0">
                <a:solidFill>
                  <a:schemeClr val="tx2"/>
                </a:solidFill>
              </a:rPr>
              <a:t>mercancías</a:t>
            </a:r>
            <a:endParaRPr lang="es-ES" sz="2400" dirty="0"/>
          </a:p>
          <a:p>
            <a:pPr>
              <a:lnSpc>
                <a:spcPct val="80000"/>
              </a:lnSpc>
            </a:pPr>
            <a:r>
              <a:rPr lang="es-ES" sz="2400" dirty="0"/>
              <a:t>A partir de la RU, el sistema multilateral se hace más “invasivo”, al reglamentar temas de regulación interna: </a:t>
            </a:r>
          </a:p>
          <a:p>
            <a:pPr lvl="1">
              <a:lnSpc>
                <a:spcPct val="80000"/>
              </a:lnSpc>
            </a:pPr>
            <a:r>
              <a:rPr lang="es-ES" sz="2400" b="1" dirty="0" smtClean="0">
                <a:solidFill>
                  <a:schemeClr val="tx2"/>
                </a:solidFill>
              </a:rPr>
              <a:t>Servicios (AGCS)</a:t>
            </a:r>
            <a:endParaRPr lang="es-ES" sz="2400" dirty="0" smtClean="0"/>
          </a:p>
          <a:p>
            <a:pPr lvl="2">
              <a:lnSpc>
                <a:spcPct val="80000"/>
              </a:lnSpc>
              <a:buFont typeface="Wingdings" pitchFamily="2" charset="2"/>
              <a:buChar char="ü"/>
            </a:pPr>
            <a:r>
              <a:rPr lang="es-ES" sz="2100" dirty="0"/>
              <a:t>T</a:t>
            </a:r>
            <a:r>
              <a:rPr lang="es-ES" sz="2100" dirty="0" smtClean="0"/>
              <a:t>elecomunicaciones</a:t>
            </a:r>
            <a:r>
              <a:rPr lang="es-ES" sz="2100" dirty="0"/>
              <a:t>, banca</a:t>
            </a:r>
            <a:r>
              <a:rPr lang="es-ES" sz="2100" dirty="0" smtClean="0"/>
              <a:t>, ingeniería, audiovisuales, etc.</a:t>
            </a:r>
            <a:endParaRPr lang="es-ES" sz="2100" dirty="0"/>
          </a:p>
          <a:p>
            <a:pPr lvl="1">
              <a:lnSpc>
                <a:spcPct val="80000"/>
              </a:lnSpc>
            </a:pPr>
            <a:r>
              <a:rPr lang="es-ES" sz="2400" b="1" dirty="0" smtClean="0">
                <a:solidFill>
                  <a:schemeClr val="tx2"/>
                </a:solidFill>
              </a:rPr>
              <a:t>Propiedad intelectual (ADPIC)</a:t>
            </a:r>
            <a:endParaRPr lang="es-ES" sz="2400" dirty="0" smtClean="0"/>
          </a:p>
          <a:p>
            <a:pPr lvl="2">
              <a:lnSpc>
                <a:spcPct val="80000"/>
              </a:lnSpc>
              <a:buFont typeface="Wingdings" pitchFamily="2" charset="2"/>
              <a:buChar char="ü"/>
            </a:pPr>
            <a:r>
              <a:rPr lang="es-ES" sz="2100" dirty="0"/>
              <a:t>P</a:t>
            </a:r>
            <a:r>
              <a:rPr lang="es-ES" sz="2100" dirty="0" smtClean="0"/>
              <a:t>atentes</a:t>
            </a:r>
            <a:r>
              <a:rPr lang="es-ES" sz="2100" dirty="0"/>
              <a:t>, </a:t>
            </a:r>
            <a:r>
              <a:rPr lang="es-ES" sz="2100" dirty="0" smtClean="0"/>
              <a:t>marcas, derechos </a:t>
            </a:r>
            <a:r>
              <a:rPr lang="es-ES" sz="2100" dirty="0"/>
              <a:t>de autor, etc</a:t>
            </a:r>
            <a:r>
              <a:rPr lang="es-ES" sz="2100" dirty="0" smtClean="0"/>
              <a:t>.  </a:t>
            </a:r>
            <a:endParaRPr lang="es-ES" sz="2100" dirty="0"/>
          </a:p>
          <a:p>
            <a:pPr>
              <a:lnSpc>
                <a:spcPct val="80000"/>
              </a:lnSpc>
            </a:pPr>
            <a:r>
              <a:rPr lang="es-ES" sz="2400" dirty="0"/>
              <a:t>También se introduce el tema de la</a:t>
            </a:r>
            <a:r>
              <a:rPr lang="es-ES" sz="2400" b="1" dirty="0">
                <a:solidFill>
                  <a:schemeClr val="tx2"/>
                </a:solidFill>
              </a:rPr>
              <a:t> Inversión </a:t>
            </a:r>
            <a:r>
              <a:rPr lang="es-ES" sz="2400" b="1" dirty="0" smtClean="0">
                <a:solidFill>
                  <a:schemeClr val="tx2"/>
                </a:solidFill>
              </a:rPr>
              <a:t>(MIC)</a:t>
            </a:r>
            <a:endParaRPr lang="es-ES" sz="2400" b="1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400" dirty="0"/>
              <a:t>Se crea un mecanismo reforzado de </a:t>
            </a:r>
            <a:r>
              <a:rPr lang="es-ES" sz="2400" b="1" dirty="0">
                <a:solidFill>
                  <a:schemeClr val="tx2"/>
                </a:solidFill>
              </a:rPr>
              <a:t>solución de controversias</a:t>
            </a:r>
          </a:p>
          <a:p>
            <a:pPr>
              <a:lnSpc>
                <a:spcPct val="80000"/>
              </a:lnSpc>
            </a:pPr>
            <a:r>
              <a:rPr lang="es-ES" sz="2400" dirty="0"/>
              <a:t>Se incorporan parcialmente la </a:t>
            </a:r>
            <a:r>
              <a:rPr lang="es-ES" sz="2400" b="1" dirty="0">
                <a:solidFill>
                  <a:schemeClr val="tx2"/>
                </a:solidFill>
              </a:rPr>
              <a:t>agricultura</a:t>
            </a:r>
            <a:r>
              <a:rPr lang="es-ES" sz="2400" dirty="0"/>
              <a:t> y los </a:t>
            </a:r>
            <a:r>
              <a:rPr lang="es-ES" sz="2400" b="1" dirty="0">
                <a:solidFill>
                  <a:schemeClr val="tx2"/>
                </a:solidFill>
              </a:rPr>
              <a:t>textiles</a:t>
            </a:r>
            <a:r>
              <a:rPr lang="es-ES" sz="2400" dirty="0"/>
              <a:t> al régimen general (GATT)</a:t>
            </a:r>
          </a:p>
          <a:p>
            <a:pPr>
              <a:lnSpc>
                <a:spcPct val="80000"/>
              </a:lnSpc>
            </a:pPr>
            <a:r>
              <a:rPr lang="es-ES" sz="2400" dirty="0"/>
              <a:t>Se crea la </a:t>
            </a:r>
            <a:r>
              <a:rPr lang="es-ES" sz="2400" b="1" dirty="0">
                <a:solidFill>
                  <a:schemeClr val="tx2"/>
                </a:solidFill>
              </a:rPr>
              <a:t>OMC</a:t>
            </a:r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259632" y="1340768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74638"/>
            <a:ext cx="8352928" cy="994122"/>
          </a:xfrm>
        </p:spPr>
        <p:txBody>
          <a:bodyPr>
            <a:normAutofit/>
          </a:bodyPr>
          <a:lstStyle/>
          <a:p>
            <a:r>
              <a:rPr lang="es-CL" sz="3200" b="1" dirty="0" smtClean="0">
                <a:solidFill>
                  <a:schemeClr val="tx2">
                    <a:lumMod val="75000"/>
                  </a:schemeClr>
                </a:solidFill>
              </a:rPr>
              <a:t>Los países en desarrollo en la Ronda Uruguay</a:t>
            </a:r>
            <a:endParaRPr lang="es-CL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785"/>
            <a:ext cx="8363272" cy="496840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sz="2400" dirty="0"/>
              <a:t>RU fue la primera ronda en que los PED </a:t>
            </a:r>
            <a:r>
              <a:rPr lang="es-ES" sz="2400" dirty="0" smtClean="0"/>
              <a:t>(y A. Latina) participaron </a:t>
            </a:r>
            <a:r>
              <a:rPr lang="es-ES" sz="2400" dirty="0"/>
              <a:t>activamente</a:t>
            </a:r>
          </a:p>
          <a:p>
            <a:pPr lvl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s-ES" sz="2000" dirty="0"/>
              <a:t>Transacción implícita: </a:t>
            </a:r>
            <a:r>
              <a:rPr lang="es-ES" sz="2000" b="1" dirty="0" smtClean="0">
                <a:solidFill>
                  <a:schemeClr val="tx2"/>
                </a:solidFill>
              </a:rPr>
              <a:t>agricultura, textiles y vestuario </a:t>
            </a:r>
            <a:r>
              <a:rPr lang="es-ES" sz="2000" dirty="0"/>
              <a:t>por </a:t>
            </a:r>
            <a:r>
              <a:rPr lang="es-ES" sz="2000" b="1" dirty="0">
                <a:solidFill>
                  <a:srgbClr val="FF0000"/>
                </a:solidFill>
              </a:rPr>
              <a:t>servicios, propiedad intelectual </a:t>
            </a:r>
            <a:r>
              <a:rPr lang="es-ES" sz="2000" b="1" dirty="0" smtClean="0">
                <a:solidFill>
                  <a:srgbClr val="FF0000"/>
                </a:solidFill>
              </a:rPr>
              <a:t>e inversión</a:t>
            </a:r>
            <a:endParaRPr lang="es-ES" sz="2000" b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ES" sz="2400" dirty="0"/>
              <a:t>Resultados:</a:t>
            </a:r>
          </a:p>
          <a:p>
            <a:pPr lvl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s-ES" sz="2000" dirty="0"/>
              <a:t>Incorporación de la agricultura fue </a:t>
            </a:r>
            <a:r>
              <a:rPr lang="es-ES" sz="2000" dirty="0" smtClean="0"/>
              <a:t>parcial </a:t>
            </a:r>
            <a:r>
              <a:rPr lang="es-ES" sz="2000" dirty="0"/>
              <a:t>(persisten subsidios y altas barreras)</a:t>
            </a:r>
          </a:p>
          <a:p>
            <a:pPr lvl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s-ES" sz="2000" dirty="0"/>
              <a:t>Incorporación de textiles demoró 10 años y ha beneficiado a algunos PED </a:t>
            </a:r>
            <a:r>
              <a:rPr lang="es-ES" sz="2000" dirty="0" smtClean="0"/>
              <a:t>(China</a:t>
            </a:r>
            <a:r>
              <a:rPr lang="es-ES" sz="2000" dirty="0"/>
              <a:t>, </a:t>
            </a:r>
            <a:r>
              <a:rPr lang="es-ES" sz="2000" dirty="0" smtClean="0"/>
              <a:t>India, Indonesia) </a:t>
            </a:r>
            <a:r>
              <a:rPr lang="es-ES" sz="2000" dirty="0"/>
              <a:t>pero perjudicado a </a:t>
            </a:r>
            <a:r>
              <a:rPr lang="es-ES" sz="2000" dirty="0" smtClean="0"/>
              <a:t>otros</a:t>
            </a:r>
            <a:endParaRPr lang="es-ES" sz="2000" dirty="0"/>
          </a:p>
          <a:p>
            <a:pPr lvl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s-ES" sz="2000" dirty="0"/>
              <a:t>PED </a:t>
            </a:r>
            <a:r>
              <a:rPr lang="es-ES" sz="2000" dirty="0" smtClean="0"/>
              <a:t>asumieron </a:t>
            </a:r>
            <a:r>
              <a:rPr lang="es-ES" sz="2000" dirty="0"/>
              <a:t>costosas obligaciones en propiedad intelectual</a:t>
            </a:r>
          </a:p>
          <a:p>
            <a:pPr lvl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s-ES" sz="2000" dirty="0"/>
              <a:t>Costos limitados en </a:t>
            </a:r>
            <a:r>
              <a:rPr lang="es-ES" sz="2000" dirty="0" smtClean="0"/>
              <a:t>aranceles, servicios e inversión    </a:t>
            </a:r>
            <a:endParaRPr lang="es-ES" sz="2000" dirty="0"/>
          </a:p>
          <a:p>
            <a:pPr lvl="1">
              <a:lnSpc>
                <a:spcPct val="9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s-ES" sz="2000" dirty="0"/>
              <a:t>Mecanismo de solución de controversias ha sido </a:t>
            </a:r>
            <a:r>
              <a:rPr lang="es-ES" sz="2000" dirty="0" smtClean="0"/>
              <a:t>positivo </a:t>
            </a:r>
            <a:r>
              <a:rPr lang="es-ES" sz="2000" dirty="0"/>
              <a:t>para PED</a:t>
            </a:r>
          </a:p>
          <a:p>
            <a:pPr>
              <a:lnSpc>
                <a:spcPct val="90000"/>
              </a:lnSpc>
            </a:pPr>
            <a:endParaRPr lang="es-CL" sz="2000" dirty="0"/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1259632" y="1268760"/>
            <a:ext cx="7239000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22238"/>
            <a:ext cx="5760640" cy="1295400"/>
          </a:xfrm>
        </p:spPr>
        <p:txBody>
          <a:bodyPr>
            <a:normAutofit/>
          </a:bodyPr>
          <a:lstStyle/>
          <a:p>
            <a:r>
              <a:rPr lang="es-ES" sz="3600" b="1" dirty="0">
                <a:solidFill>
                  <a:schemeClr val="tx2">
                    <a:lumMod val="75000"/>
                  </a:schemeClr>
                </a:solidFill>
              </a:rPr>
              <a:t>La OMC: antecedentes básicos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600200"/>
            <a:ext cx="8280920" cy="4997152"/>
          </a:xfrm>
        </p:spPr>
        <p:txBody>
          <a:bodyPr>
            <a:normAutofit/>
          </a:bodyPr>
          <a:lstStyle/>
          <a:p>
            <a:pPr marL="495300" indent="-495300">
              <a:lnSpc>
                <a:spcPct val="8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ES" sz="2400" dirty="0"/>
              <a:t>Sede: Ginebra (Suiza)</a:t>
            </a:r>
          </a:p>
          <a:p>
            <a:pPr marL="495300" indent="-495300">
              <a:lnSpc>
                <a:spcPct val="8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ES" sz="2400" dirty="0"/>
              <a:t>Director General: Pascal Lamy (Francia)</a:t>
            </a:r>
          </a:p>
          <a:p>
            <a:pPr marL="495300" indent="-495300">
              <a:lnSpc>
                <a:spcPct val="8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ES" sz="2400" dirty="0"/>
              <a:t>Entró en funciones en 1995, como resultado de la </a:t>
            </a:r>
            <a:r>
              <a:rPr lang="es-ES" sz="2400" dirty="0" smtClean="0"/>
              <a:t>R. Uruguay</a:t>
            </a:r>
            <a:endParaRPr lang="es-ES" sz="2400" dirty="0"/>
          </a:p>
          <a:p>
            <a:pPr marL="495300" indent="-495300">
              <a:lnSpc>
                <a:spcPct val="8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ES" sz="2400" dirty="0"/>
              <a:t>153 miembros (sobre ¾ son países en desarrollo)</a:t>
            </a:r>
          </a:p>
          <a:p>
            <a:pPr marL="495300" indent="-495300">
              <a:lnSpc>
                <a:spcPct val="8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ES" sz="2400" dirty="0"/>
              <a:t>Cerca de 30 negociando su ingreso</a:t>
            </a:r>
          </a:p>
          <a:p>
            <a:pPr marL="495300" indent="-495300">
              <a:lnSpc>
                <a:spcPct val="80000"/>
              </a:lnSpc>
              <a:spcBef>
                <a:spcPts val="1200"/>
              </a:spcBef>
              <a:buFont typeface="Wingdings" pitchFamily="2" charset="2"/>
              <a:buChar char="ü"/>
            </a:pPr>
            <a:r>
              <a:rPr lang="es-ES" sz="2400" dirty="0"/>
              <a:t>Funciones:</a:t>
            </a:r>
          </a:p>
          <a:p>
            <a:pPr marL="763588" lvl="1" indent="-419100">
              <a:lnSpc>
                <a:spcPct val="80000"/>
              </a:lnSpc>
              <a:spcBef>
                <a:spcPts val="1200"/>
              </a:spcBef>
              <a:buFont typeface="Wingdings" pitchFamily="2" charset="2"/>
              <a:buAutoNum type="arabicPeriod"/>
            </a:pPr>
            <a:r>
              <a:rPr lang="es-ES" sz="2000" dirty="0"/>
              <a:t>Administrar los acuerdos comerciales multilaterales</a:t>
            </a:r>
          </a:p>
          <a:p>
            <a:pPr marL="763588" lvl="1" indent="-419100">
              <a:lnSpc>
                <a:spcPct val="80000"/>
              </a:lnSpc>
              <a:spcBef>
                <a:spcPts val="1200"/>
              </a:spcBef>
              <a:buFont typeface="Wingdings" pitchFamily="2" charset="2"/>
              <a:buAutoNum type="arabicPeriod"/>
            </a:pPr>
            <a:r>
              <a:rPr lang="es-ES" sz="2000" dirty="0"/>
              <a:t>Foro para negociaciones comerciales</a:t>
            </a:r>
          </a:p>
          <a:p>
            <a:pPr marL="763588" lvl="1" indent="-419100">
              <a:lnSpc>
                <a:spcPct val="80000"/>
              </a:lnSpc>
              <a:spcBef>
                <a:spcPts val="1200"/>
              </a:spcBef>
              <a:buFont typeface="Wingdings" pitchFamily="2" charset="2"/>
              <a:buAutoNum type="arabicPeriod"/>
            </a:pPr>
            <a:r>
              <a:rPr lang="es-ES" sz="2000" dirty="0"/>
              <a:t>Foro para resolución de controversias</a:t>
            </a:r>
          </a:p>
          <a:p>
            <a:pPr marL="763588" lvl="1" indent="-419100">
              <a:lnSpc>
                <a:spcPct val="80000"/>
              </a:lnSpc>
              <a:spcBef>
                <a:spcPts val="1200"/>
              </a:spcBef>
              <a:buFont typeface="Wingdings" pitchFamily="2" charset="2"/>
              <a:buAutoNum type="arabicPeriod"/>
            </a:pPr>
            <a:r>
              <a:rPr lang="es-ES" sz="2000" dirty="0"/>
              <a:t>Revisión de políticas comerciales de sus miembros</a:t>
            </a:r>
          </a:p>
          <a:p>
            <a:pPr marL="763588" lvl="1" indent="-419100">
              <a:lnSpc>
                <a:spcPct val="80000"/>
              </a:lnSpc>
              <a:spcBef>
                <a:spcPts val="1200"/>
              </a:spcBef>
              <a:buFont typeface="Wingdings" pitchFamily="2" charset="2"/>
              <a:buAutoNum type="arabicPeriod"/>
            </a:pPr>
            <a:r>
              <a:rPr lang="es-ES" sz="2000" dirty="0"/>
              <a:t>Asistencia a países en desarrollo </a:t>
            </a:r>
          </a:p>
          <a:p>
            <a:pPr marL="763588" lvl="1" indent="-419100">
              <a:lnSpc>
                <a:spcPct val="80000"/>
              </a:lnSpc>
              <a:spcBef>
                <a:spcPts val="1200"/>
              </a:spcBef>
              <a:buFont typeface="Wingdings" pitchFamily="2" charset="2"/>
              <a:buAutoNum type="arabicPeriod"/>
            </a:pPr>
            <a:r>
              <a:rPr lang="es-ES" sz="2000" dirty="0"/>
              <a:t>Cooperación con otros organismos internacionales</a:t>
            </a:r>
          </a:p>
        </p:txBody>
      </p:sp>
      <p:pic>
        <p:nvPicPr>
          <p:cNvPr id="4" name="Picture 3" descr="World-Trade-Organisation-WTO-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88640"/>
            <a:ext cx="2901702" cy="1906832"/>
          </a:xfrm>
          <a:prstGeom prst="rect">
            <a:avLst/>
          </a:prstGeom>
          <a:ln>
            <a:noFill/>
          </a:ln>
        </p:spPr>
      </p:pic>
      <p:sp>
        <p:nvSpPr>
          <p:cNvPr id="5" name="Line 11"/>
          <p:cNvSpPr>
            <a:spLocks noChangeShapeType="1"/>
          </p:cNvSpPr>
          <p:nvPr/>
        </p:nvSpPr>
        <p:spPr bwMode="auto">
          <a:xfrm>
            <a:off x="755576" y="1412776"/>
            <a:ext cx="5184576" cy="0"/>
          </a:xfrm>
          <a:prstGeom prst="lin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2594</TotalTime>
  <Words>3996</Words>
  <Application>Microsoft Office PowerPoint</Application>
  <PresentationFormat>On-screen Show (4:3)</PresentationFormat>
  <Paragraphs>482</Paragraphs>
  <Slides>44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Office Theme</vt:lpstr>
      <vt:lpstr>Tópicos de economía internacional IN70Z.02</vt:lpstr>
      <vt:lpstr>Temas de la clase de hoy</vt:lpstr>
      <vt:lpstr>El GATT</vt:lpstr>
      <vt:lpstr>Principios generales del GATT</vt:lpstr>
      <vt:lpstr>El GATT: ¿Cómo se negocia?</vt:lpstr>
      <vt:lpstr>Las ‘’rondas” del GATT</vt:lpstr>
      <vt:lpstr>La Ronda Uruguay (1986-94)</vt:lpstr>
      <vt:lpstr>Los países en desarrollo en la Ronda Uruguay</vt:lpstr>
      <vt:lpstr>La OMC: antecedentes básicos</vt:lpstr>
      <vt:lpstr>Los Acuerdos de la OMC</vt:lpstr>
      <vt:lpstr>Acuerdos multilaterales sobre comercio de mercancías</vt:lpstr>
      <vt:lpstr>El comercio de servicios</vt:lpstr>
      <vt:lpstr>El Acuerdo General sobre Comercio de Servicios </vt:lpstr>
      <vt:lpstr>El Acuerdo General sobre Comercio de Servicios (2)</vt:lpstr>
      <vt:lpstr>Propiedad intelectual: El ADPIC</vt:lpstr>
      <vt:lpstr>El Acuerdo sobre Subvenciones</vt:lpstr>
      <vt:lpstr>Inversión: El Acuerdo MIC </vt:lpstr>
      <vt:lpstr>Solución de controversias en la OMC</vt:lpstr>
      <vt:lpstr>Solución de controversias en la OMC (2)</vt:lpstr>
      <vt:lpstr>Brasil, México, Argentina y Chile son los principales usuarios latinoamericanos del mecanismo de solución de controversias de la OMC</vt:lpstr>
      <vt:lpstr>A. Latina en algunos casos recientes de solución de controversias en la OMC</vt:lpstr>
      <vt:lpstr>Los acuerdos de la RU implicaron una reducción del “espacio de política”</vt:lpstr>
      <vt:lpstr>Implicancias acuerdos OMC para la política pública</vt:lpstr>
      <vt:lpstr>La Ronda de Doha</vt:lpstr>
      <vt:lpstr>La Ronda de Doha: ¿qué se negocia?</vt:lpstr>
      <vt:lpstr>Agricultura</vt:lpstr>
      <vt:lpstr>Acceso a mercado no agrícola</vt:lpstr>
      <vt:lpstr>Los países de A. Latina disponen de mucha “agua” en sus aranceles</vt:lpstr>
      <vt:lpstr>Servicios</vt:lpstr>
      <vt:lpstr>Principales tipos de barreras al comercio de servicios</vt:lpstr>
      <vt:lpstr>Las ofertas en servicios en Doha son más restrictivas que el régimen actual en todas las regiones</vt:lpstr>
      <vt:lpstr>Otras áreas de negociación</vt:lpstr>
      <vt:lpstr>Doha: Los principales “nudos”</vt:lpstr>
      <vt:lpstr>¿Qué hay hoy sobre la mesa?</vt:lpstr>
      <vt:lpstr>Un acuerdo en Doha permitiría reducir sustancialmente los subsidios agrícolas de los PD</vt:lpstr>
      <vt:lpstr>Cómo enfrentar la actual crisis de Doha?</vt:lpstr>
      <vt:lpstr>A. Latina en la OMC</vt:lpstr>
      <vt:lpstr>Chile en el GATT/OMC</vt:lpstr>
      <vt:lpstr>Chile en la Ronda de Doha</vt:lpstr>
      <vt:lpstr>Doha: Principales intereses de Chile</vt:lpstr>
      <vt:lpstr>Política de alianzas de Chile</vt:lpstr>
      <vt:lpstr>Desafíos de la OMC (1)</vt:lpstr>
      <vt:lpstr>Desafíos de la OMC (2)</vt:lpstr>
      <vt:lpstr>Slide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Chile en la OMC</dc:title>
  <dc:creator>sherreros</dc:creator>
  <cp:lastModifiedBy>userzen01</cp:lastModifiedBy>
  <cp:revision>111</cp:revision>
  <dcterms:created xsi:type="dcterms:W3CDTF">2008-07-29T19:26:24Z</dcterms:created>
  <dcterms:modified xsi:type="dcterms:W3CDTF">2012-04-18T11:48:41Z</dcterms:modified>
</cp:coreProperties>
</file>