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theme/themeOverride1.xml" ContentType="application/vnd.openxmlformats-officedocument.themeOverride+xml"/>
  <Default Extension="docx" ContentType="application/vnd.openxmlformats-officedocument.wordprocessingml.document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8.xml" ContentType="application/vnd.openxmlformats-officedocument.presentationml.notesSlide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rawings/drawing1.xml" ContentType="application/vnd.openxmlformats-officedocument.drawingml.chartshapes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8"/>
  </p:notesMasterIdLst>
  <p:sldIdLst>
    <p:sldId id="257" r:id="rId2"/>
    <p:sldId id="259" r:id="rId3"/>
    <p:sldId id="261" r:id="rId4"/>
    <p:sldId id="292" r:id="rId5"/>
    <p:sldId id="262" r:id="rId6"/>
    <p:sldId id="294" r:id="rId7"/>
    <p:sldId id="295" r:id="rId8"/>
    <p:sldId id="264" r:id="rId9"/>
    <p:sldId id="265" r:id="rId10"/>
    <p:sldId id="296" r:id="rId11"/>
    <p:sldId id="287" r:id="rId12"/>
    <p:sldId id="275" r:id="rId13"/>
    <p:sldId id="284" r:id="rId14"/>
    <p:sldId id="271" r:id="rId15"/>
    <p:sldId id="290" r:id="rId16"/>
    <p:sldId id="291" r:id="rId17"/>
    <p:sldId id="286" r:id="rId18"/>
    <p:sldId id="297" r:id="rId19"/>
    <p:sldId id="300" r:id="rId20"/>
    <p:sldId id="279" r:id="rId21"/>
    <p:sldId id="299" r:id="rId22"/>
    <p:sldId id="298" r:id="rId23"/>
    <p:sldId id="293" r:id="rId24"/>
    <p:sldId id="280" r:id="rId25"/>
    <p:sldId id="282" r:id="rId26"/>
    <p:sldId id="258" r:id="rId27"/>
  </p:sldIdLst>
  <p:sldSz cx="9144000" cy="6858000" type="screen4x3"/>
  <p:notesSz cx="6858000" cy="9144000"/>
  <p:defaultTextStyle>
    <a:defPPr>
      <a:defRPr lang="es-C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00"/>
    <a:srgbClr val="BEE838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69C7853C-536D-4A76-A0AE-DD22124D55A5}" styleName="Estilo temático 1 - Énfasis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D113A9D2-9D6B-4929-AA2D-F23B5EE8CBE7}" styleName="Estilo temático 2 - Énfasis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0E3FDE45-AF77-4B5C-9715-49D594BDF05E}" styleName="Estilo claro 1 - Acento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-786" y="-28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file:///\\STNW24\DATA\CI\USR\sherreros\My%20Dropbox\Documentos%20Sebasti&#225;n\Gr&#225;ficos%20y%20Tablas%20doc%20China%202011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\\STNW24\DATA\CI\USR\sherreros\My%20Dropbox\Documentos%20Sebasti&#225;n\Gr&#225;ficos%20y%20Tablas%20doc%20China%202011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\\STNW24\DATA\CI\USR\sherreros\My%20Dropbox\Documentos%20Sebasti&#225;n\Gr&#225;ficos%20y%20Tablas%20doc%20China%202011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\\STNW24\DATA\CI\USR\sherreros\My%20Dropbox\Documentos%20Sebasti&#225;n\Gr&#225;ficos%20y%20Tablas%20doc%20China%202011.xlsx" TargetMode="External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oleObject" Target="Book1" TargetMode="External"/><Relationship Id="rId1" Type="http://schemas.openxmlformats.org/officeDocument/2006/relationships/themeOverride" Target="../theme/themeOverride1.xm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file:///\\STNW24\DATA\CI\DAT\Shared\FOCALAE\Laminas%20presentaci&#243;n%20OR%20Montevideo%2007112011.xlsx" TargetMode="Externa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oleObject" Target="file:///\\STNW24\DATA\CI\DAT\Shared\FOCALAE\Laminas%20presentaci&#243;n%20OR%20Montevideo%2007112011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plotArea>
      <c:layout>
        <c:manualLayout>
          <c:layoutTarget val="inner"/>
          <c:xMode val="edge"/>
          <c:yMode val="edge"/>
          <c:x val="6.872231836783313E-2"/>
          <c:y val="3.3838840554484877E-2"/>
          <c:w val="0.93127773801002145"/>
          <c:h val="0.81666937087409563"/>
        </c:manualLayout>
      </c:layout>
      <c:barChart>
        <c:barDir val="col"/>
        <c:grouping val="clustered"/>
        <c:ser>
          <c:idx val="0"/>
          <c:order val="0"/>
          <c:spPr>
            <a:solidFill>
              <a:srgbClr val="0070C0"/>
            </a:solidFill>
          </c:spPr>
          <c:cat>
            <c:strRef>
              <c:f>'G1'!$A$11:$A$42</c:f>
              <c:strCache>
                <c:ptCount val="32"/>
                <c:pt idx="0">
                  <c:v>1980</c:v>
                </c:pt>
                <c:pt idx="1">
                  <c:v>1981</c:v>
                </c:pt>
                <c:pt idx="2">
                  <c:v>1982</c:v>
                </c:pt>
                <c:pt idx="3">
                  <c:v>1983</c:v>
                </c:pt>
                <c:pt idx="4">
                  <c:v>1984</c:v>
                </c:pt>
                <c:pt idx="5">
                  <c:v>1985</c:v>
                </c:pt>
                <c:pt idx="6">
                  <c:v>1986</c:v>
                </c:pt>
                <c:pt idx="7">
                  <c:v>1987</c:v>
                </c:pt>
                <c:pt idx="8">
                  <c:v>1988</c:v>
                </c:pt>
                <c:pt idx="9">
                  <c:v>1989</c:v>
                </c:pt>
                <c:pt idx="10">
                  <c:v>1990</c:v>
                </c:pt>
                <c:pt idx="11">
                  <c:v>1991</c:v>
                </c:pt>
                <c:pt idx="12">
                  <c:v>1992</c:v>
                </c:pt>
                <c:pt idx="13">
                  <c:v>1993</c:v>
                </c:pt>
                <c:pt idx="14">
                  <c:v>1994</c:v>
                </c:pt>
                <c:pt idx="15">
                  <c:v>1995</c:v>
                </c:pt>
                <c:pt idx="16">
                  <c:v>1996</c:v>
                </c:pt>
                <c:pt idx="17">
                  <c:v>1997</c:v>
                </c:pt>
                <c:pt idx="18">
                  <c:v>1998</c:v>
                </c:pt>
                <c:pt idx="19">
                  <c:v>1999</c:v>
                </c:pt>
                <c:pt idx="20">
                  <c:v>2000</c:v>
                </c:pt>
                <c:pt idx="21">
                  <c:v>2001</c:v>
                </c:pt>
                <c:pt idx="22">
                  <c:v>2002</c:v>
                </c:pt>
                <c:pt idx="23">
                  <c:v>2003</c:v>
                </c:pt>
                <c:pt idx="24">
                  <c:v>2004</c:v>
                </c:pt>
                <c:pt idx="25">
                  <c:v>2005</c:v>
                </c:pt>
                <c:pt idx="26">
                  <c:v>2006</c:v>
                </c:pt>
                <c:pt idx="27">
                  <c:v>2007</c:v>
                </c:pt>
                <c:pt idx="28">
                  <c:v>2008</c:v>
                </c:pt>
                <c:pt idx="29">
                  <c:v>2009</c:v>
                </c:pt>
                <c:pt idx="30">
                  <c:v>2010</c:v>
                </c:pt>
                <c:pt idx="31">
                  <c:v>2011</c:v>
                </c:pt>
              </c:strCache>
            </c:strRef>
          </c:cat>
          <c:val>
            <c:numRef>
              <c:f>'G1'!$D$11:$D$42</c:f>
              <c:numCache>
                <c:formatCode>0.0</c:formatCode>
                <c:ptCount val="32"/>
                <c:pt idx="0">
                  <c:v>7.8142349364429737</c:v>
                </c:pt>
                <c:pt idx="1">
                  <c:v>5.2431095251647504</c:v>
                </c:pt>
                <c:pt idx="2">
                  <c:v>9.0568706577360008</c:v>
                </c:pt>
                <c:pt idx="3">
                  <c:v>10.852979324025354</c:v>
                </c:pt>
                <c:pt idx="4">
                  <c:v>15.176021198251812</c:v>
                </c:pt>
                <c:pt idx="5">
                  <c:v>13.466192596133761</c:v>
                </c:pt>
                <c:pt idx="6">
                  <c:v>8.8463766589425017</c:v>
                </c:pt>
                <c:pt idx="7">
                  <c:v>11.583263780527631</c:v>
                </c:pt>
                <c:pt idx="8">
                  <c:v>11.2805836504168</c:v>
                </c:pt>
                <c:pt idx="9">
                  <c:v>4.0632032186102691</c:v>
                </c:pt>
                <c:pt idx="10">
                  <c:v>3.8390249382161166</c:v>
                </c:pt>
                <c:pt idx="11">
                  <c:v>9.1789366990333203</c:v>
                </c:pt>
                <c:pt idx="12">
                  <c:v>14.24070635641765</c:v>
                </c:pt>
                <c:pt idx="13">
                  <c:v>13.964314660338273</c:v>
                </c:pt>
                <c:pt idx="14">
                  <c:v>13.080681833991772</c:v>
                </c:pt>
                <c:pt idx="15">
                  <c:v>10.924980326118888</c:v>
                </c:pt>
                <c:pt idx="16">
                  <c:v>10.008523449312618</c:v>
                </c:pt>
                <c:pt idx="17">
                  <c:v>9.2970337559690037</c:v>
                </c:pt>
                <c:pt idx="18">
                  <c:v>7.833346861837966</c:v>
                </c:pt>
                <c:pt idx="19">
                  <c:v>7.6198357216742254</c:v>
                </c:pt>
                <c:pt idx="20">
                  <c:v>8.4312794502992681</c:v>
                </c:pt>
                <c:pt idx="21">
                  <c:v>8.3003175913934122</c:v>
                </c:pt>
                <c:pt idx="22">
                  <c:v>9.0820679696007502</c:v>
                </c:pt>
                <c:pt idx="23">
                  <c:v>10.025378761455352</c:v>
                </c:pt>
                <c:pt idx="24">
                  <c:v>10.085039874453685</c:v>
                </c:pt>
                <c:pt idx="25">
                  <c:v>10.432756605427681</c:v>
                </c:pt>
                <c:pt idx="26">
                  <c:v>11.647009687738015</c:v>
                </c:pt>
                <c:pt idx="27">
                  <c:v>13.000671291116568</c:v>
                </c:pt>
                <c:pt idx="28">
                  <c:v>9.6</c:v>
                </c:pt>
                <c:pt idx="29">
                  <c:v>9.2000000000000011</c:v>
                </c:pt>
                <c:pt idx="30">
                  <c:v>10.3</c:v>
                </c:pt>
                <c:pt idx="31">
                  <c:v>9.2000000000000011</c:v>
                </c:pt>
              </c:numCache>
            </c:numRef>
          </c:val>
        </c:ser>
        <c:gapWidth val="50"/>
        <c:axId val="70441600"/>
        <c:axId val="70517120"/>
      </c:barChart>
      <c:lineChart>
        <c:grouping val="standard"/>
        <c:ser>
          <c:idx val="1"/>
          <c:order val="1"/>
          <c:spPr>
            <a:ln>
              <a:solidFill>
                <a:srgbClr val="FF0000"/>
              </a:solidFill>
            </a:ln>
          </c:spPr>
          <c:marker>
            <c:symbol val="none"/>
          </c:marker>
          <c:cat>
            <c:strRef>
              <c:f>'G1'!$A$11:$A$42</c:f>
              <c:strCache>
                <c:ptCount val="32"/>
                <c:pt idx="0">
                  <c:v>1980</c:v>
                </c:pt>
                <c:pt idx="1">
                  <c:v>1981</c:v>
                </c:pt>
                <c:pt idx="2">
                  <c:v>1982</c:v>
                </c:pt>
                <c:pt idx="3">
                  <c:v>1983</c:v>
                </c:pt>
                <c:pt idx="4">
                  <c:v>1984</c:v>
                </c:pt>
                <c:pt idx="5">
                  <c:v>1985</c:v>
                </c:pt>
                <c:pt idx="6">
                  <c:v>1986</c:v>
                </c:pt>
                <c:pt idx="7">
                  <c:v>1987</c:v>
                </c:pt>
                <c:pt idx="8">
                  <c:v>1988</c:v>
                </c:pt>
                <c:pt idx="9">
                  <c:v>1989</c:v>
                </c:pt>
                <c:pt idx="10">
                  <c:v>1990</c:v>
                </c:pt>
                <c:pt idx="11">
                  <c:v>1991</c:v>
                </c:pt>
                <c:pt idx="12">
                  <c:v>1992</c:v>
                </c:pt>
                <c:pt idx="13">
                  <c:v>1993</c:v>
                </c:pt>
                <c:pt idx="14">
                  <c:v>1994</c:v>
                </c:pt>
                <c:pt idx="15">
                  <c:v>1995</c:v>
                </c:pt>
                <c:pt idx="16">
                  <c:v>1996</c:v>
                </c:pt>
                <c:pt idx="17">
                  <c:v>1997</c:v>
                </c:pt>
                <c:pt idx="18">
                  <c:v>1998</c:v>
                </c:pt>
                <c:pt idx="19">
                  <c:v>1999</c:v>
                </c:pt>
                <c:pt idx="20">
                  <c:v>2000</c:v>
                </c:pt>
                <c:pt idx="21">
                  <c:v>2001</c:v>
                </c:pt>
                <c:pt idx="22">
                  <c:v>2002</c:v>
                </c:pt>
                <c:pt idx="23">
                  <c:v>2003</c:v>
                </c:pt>
                <c:pt idx="24">
                  <c:v>2004</c:v>
                </c:pt>
                <c:pt idx="25">
                  <c:v>2005</c:v>
                </c:pt>
                <c:pt idx="26">
                  <c:v>2006</c:v>
                </c:pt>
                <c:pt idx="27">
                  <c:v>2007</c:v>
                </c:pt>
                <c:pt idx="28">
                  <c:v>2008</c:v>
                </c:pt>
                <c:pt idx="29">
                  <c:v>2009</c:v>
                </c:pt>
                <c:pt idx="30">
                  <c:v>2010</c:v>
                </c:pt>
                <c:pt idx="31">
                  <c:v>2011</c:v>
                </c:pt>
              </c:strCache>
            </c:strRef>
          </c:cat>
          <c:val>
            <c:numRef>
              <c:f>'G1'!$E$11:$E$42</c:f>
              <c:numCache>
                <c:formatCode>0.0</c:formatCode>
                <c:ptCount val="32"/>
                <c:pt idx="0">
                  <c:v>9.8460856681452196</c:v>
                </c:pt>
                <c:pt idx="1">
                  <c:v>9.8460856681452196</c:v>
                </c:pt>
                <c:pt idx="2">
                  <c:v>9.8460856681452196</c:v>
                </c:pt>
                <c:pt idx="3">
                  <c:v>9.8460856681452196</c:v>
                </c:pt>
                <c:pt idx="4">
                  <c:v>9.8460856681452196</c:v>
                </c:pt>
                <c:pt idx="5">
                  <c:v>9.8460856681452196</c:v>
                </c:pt>
                <c:pt idx="6">
                  <c:v>9.8460856681452196</c:v>
                </c:pt>
                <c:pt idx="7">
                  <c:v>9.8460856681452196</c:v>
                </c:pt>
                <c:pt idx="8">
                  <c:v>9.8460856681452196</c:v>
                </c:pt>
                <c:pt idx="9">
                  <c:v>9.8460856681452196</c:v>
                </c:pt>
                <c:pt idx="10">
                  <c:v>9.8460856681452196</c:v>
                </c:pt>
                <c:pt idx="11">
                  <c:v>9.8460856681452196</c:v>
                </c:pt>
                <c:pt idx="12">
                  <c:v>9.8460856681452196</c:v>
                </c:pt>
                <c:pt idx="13">
                  <c:v>9.8460856681452196</c:v>
                </c:pt>
                <c:pt idx="14">
                  <c:v>9.8460856681452196</c:v>
                </c:pt>
                <c:pt idx="15">
                  <c:v>9.8460856681452196</c:v>
                </c:pt>
                <c:pt idx="16">
                  <c:v>9.8460856681452196</c:v>
                </c:pt>
                <c:pt idx="17">
                  <c:v>9.8460856681452196</c:v>
                </c:pt>
                <c:pt idx="18">
                  <c:v>9.8460856681452196</c:v>
                </c:pt>
                <c:pt idx="19">
                  <c:v>9.8460856681452196</c:v>
                </c:pt>
                <c:pt idx="20">
                  <c:v>9.8460856681452196</c:v>
                </c:pt>
                <c:pt idx="21">
                  <c:v>9.8460856681452196</c:v>
                </c:pt>
                <c:pt idx="22">
                  <c:v>9.8460856681452196</c:v>
                </c:pt>
                <c:pt idx="23">
                  <c:v>9.8460856681452196</c:v>
                </c:pt>
                <c:pt idx="24">
                  <c:v>9.8460856681452196</c:v>
                </c:pt>
                <c:pt idx="25">
                  <c:v>9.8460856681452196</c:v>
                </c:pt>
                <c:pt idx="26">
                  <c:v>9.8460856681452196</c:v>
                </c:pt>
                <c:pt idx="27">
                  <c:v>9.8460856681452196</c:v>
                </c:pt>
                <c:pt idx="28">
                  <c:v>9.8460856681452196</c:v>
                </c:pt>
                <c:pt idx="29">
                  <c:v>9.8460856681452196</c:v>
                </c:pt>
                <c:pt idx="30">
                  <c:v>9.8460856681452196</c:v>
                </c:pt>
                <c:pt idx="31">
                  <c:v>9.8460856681452196</c:v>
                </c:pt>
              </c:numCache>
            </c:numRef>
          </c:val>
        </c:ser>
        <c:marker val="1"/>
        <c:axId val="70441600"/>
        <c:axId val="70517120"/>
      </c:lineChart>
      <c:catAx>
        <c:axId val="70441600"/>
        <c:scaling>
          <c:orientation val="minMax"/>
        </c:scaling>
        <c:axPos val="b"/>
        <c:numFmt formatCode="General" sourceLinked="1"/>
        <c:tickLblPos val="nextTo"/>
        <c:txPr>
          <a:bodyPr rot="-5400000" vert="horz"/>
          <a:lstStyle/>
          <a:p>
            <a:pPr>
              <a:defRPr sz="1400"/>
            </a:pPr>
            <a:endParaRPr lang="en-US"/>
          </a:p>
        </c:txPr>
        <c:crossAx val="70517120"/>
        <c:crosses val="autoZero"/>
        <c:auto val="1"/>
        <c:lblAlgn val="ctr"/>
        <c:lblOffset val="100"/>
        <c:tickLblSkip val="1"/>
        <c:tickMarkSkip val="1"/>
      </c:catAx>
      <c:valAx>
        <c:axId val="70517120"/>
        <c:scaling>
          <c:orientation val="minMax"/>
        </c:scaling>
        <c:axPos val="l"/>
        <c:majorGridlines>
          <c:spPr>
            <a:ln>
              <a:solidFill>
                <a:schemeClr val="bg1">
                  <a:lumMod val="65000"/>
                </a:schemeClr>
              </a:solidFill>
              <a:prstDash val="sysDot"/>
            </a:ln>
          </c:spPr>
        </c:majorGridlines>
        <c:numFmt formatCode="0" sourceLinked="0"/>
        <c:tickLblPos val="nextTo"/>
        <c:txPr>
          <a:bodyPr rot="0" vert="horz"/>
          <a:lstStyle/>
          <a:p>
            <a:pPr>
              <a:defRPr sz="1400"/>
            </a:pPr>
            <a:endParaRPr lang="en-US"/>
          </a:p>
        </c:txPr>
        <c:crossAx val="70441600"/>
        <c:crosses val="autoZero"/>
        <c:crossBetween val="between"/>
      </c:valAx>
    </c:plotArea>
    <c:plotVisOnly val="1"/>
    <c:dispBlanksAs val="gap"/>
  </c:chart>
  <c:spPr>
    <a:noFill/>
    <a:ln>
      <a:noFill/>
    </a:ln>
  </c:spPr>
  <c:externalData r:id="rId1"/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plotArea>
      <c:layout>
        <c:manualLayout>
          <c:layoutTarget val="inner"/>
          <c:xMode val="edge"/>
          <c:yMode val="edge"/>
          <c:x val="7.909951881014908E-2"/>
          <c:y val="2.8252405949256338E-2"/>
          <c:w val="0.90844203849519045"/>
          <c:h val="0.89481445027704876"/>
        </c:manualLayout>
      </c:layout>
      <c:barChart>
        <c:barDir val="col"/>
        <c:grouping val="stacked"/>
        <c:ser>
          <c:idx val="1"/>
          <c:order val="1"/>
          <c:tx>
            <c:strRef>
              <c:f>'G2'!$C$19</c:f>
              <c:strCache>
                <c:ptCount val="1"/>
                <c:pt idx="0">
                  <c:v>China</c:v>
                </c:pt>
              </c:strCache>
            </c:strRef>
          </c:tx>
          <c:spPr>
            <a:solidFill>
              <a:srgbClr val="FFC000"/>
            </a:solidFill>
          </c:spPr>
          <c:cat>
            <c:numRef>
              <c:f>'G2'!$D$17:$P$17</c:f>
              <c:numCache>
                <c:formatCode>General</c:formatCode>
                <c:ptCount val="13"/>
                <c:pt idx="0">
                  <c:v>2000</c:v>
                </c:pt>
                <c:pt idx="1">
                  <c:v>2001</c:v>
                </c:pt>
                <c:pt idx="2">
                  <c:v>2002</c:v>
                </c:pt>
                <c:pt idx="3">
                  <c:v>2003</c:v>
                </c:pt>
                <c:pt idx="4">
                  <c:v>2004</c:v>
                </c:pt>
                <c:pt idx="5">
                  <c:v>2005</c:v>
                </c:pt>
                <c:pt idx="6">
                  <c:v>2006</c:v>
                </c:pt>
                <c:pt idx="7">
                  <c:v>2007</c:v>
                </c:pt>
                <c:pt idx="8">
                  <c:v>2008</c:v>
                </c:pt>
                <c:pt idx="9">
                  <c:v>2009</c:v>
                </c:pt>
                <c:pt idx="10">
                  <c:v>2010</c:v>
                </c:pt>
                <c:pt idx="11">
                  <c:v>2011</c:v>
                </c:pt>
                <c:pt idx="12">
                  <c:v>2012</c:v>
                </c:pt>
              </c:numCache>
            </c:numRef>
          </c:cat>
          <c:val>
            <c:numRef>
              <c:f>'G2'!$D$19:$P$19</c:f>
              <c:numCache>
                <c:formatCode>0.0</c:formatCode>
                <c:ptCount val="13"/>
                <c:pt idx="0">
                  <c:v>12.448824466984048</c:v>
                </c:pt>
                <c:pt idx="1">
                  <c:v>27.614452234881693</c:v>
                </c:pt>
                <c:pt idx="2">
                  <c:v>25.346971982013137</c:v>
                </c:pt>
                <c:pt idx="3">
                  <c:v>23.679949903127589</c:v>
                </c:pt>
                <c:pt idx="4">
                  <c:v>18.401498881431738</c:v>
                </c:pt>
                <c:pt idx="5">
                  <c:v>21.857910491071465</c:v>
                </c:pt>
                <c:pt idx="6">
                  <c:v>22.866950580822987</c:v>
                </c:pt>
                <c:pt idx="7">
                  <c:v>27.044243921265878</c:v>
                </c:pt>
                <c:pt idx="8">
                  <c:v>36.245481628599812</c:v>
                </c:pt>
                <c:pt idx="9">
                  <c:v>61.567679139044344</c:v>
                </c:pt>
                <c:pt idx="10">
                  <c:v>27.920452113872493</c:v>
                </c:pt>
                <c:pt idx="11">
                  <c:v>31.11100834690513</c:v>
                </c:pt>
                <c:pt idx="12">
                  <c:v>31.575881809992296</c:v>
                </c:pt>
              </c:numCache>
            </c:numRef>
          </c:val>
        </c:ser>
        <c:ser>
          <c:idx val="2"/>
          <c:order val="2"/>
          <c:tx>
            <c:strRef>
              <c:f>'G2'!$C$20</c:f>
              <c:strCache>
                <c:ptCount val="1"/>
                <c:pt idx="0">
                  <c:v>India</c:v>
                </c:pt>
              </c:strCache>
            </c:strRef>
          </c:tx>
          <c:spPr>
            <a:solidFill>
              <a:schemeClr val="bg2">
                <a:lumMod val="50000"/>
              </a:schemeClr>
            </a:solidFill>
          </c:spPr>
          <c:cat>
            <c:numRef>
              <c:f>'G2'!$D$17:$P$17</c:f>
              <c:numCache>
                <c:formatCode>General</c:formatCode>
                <c:ptCount val="13"/>
                <c:pt idx="0">
                  <c:v>2000</c:v>
                </c:pt>
                <c:pt idx="1">
                  <c:v>2001</c:v>
                </c:pt>
                <c:pt idx="2">
                  <c:v>2002</c:v>
                </c:pt>
                <c:pt idx="3">
                  <c:v>2003</c:v>
                </c:pt>
                <c:pt idx="4">
                  <c:v>2004</c:v>
                </c:pt>
                <c:pt idx="5">
                  <c:v>2005</c:v>
                </c:pt>
                <c:pt idx="6">
                  <c:v>2006</c:v>
                </c:pt>
                <c:pt idx="7">
                  <c:v>2007</c:v>
                </c:pt>
                <c:pt idx="8">
                  <c:v>2008</c:v>
                </c:pt>
                <c:pt idx="9">
                  <c:v>2009</c:v>
                </c:pt>
                <c:pt idx="10">
                  <c:v>2010</c:v>
                </c:pt>
                <c:pt idx="11">
                  <c:v>2011</c:v>
                </c:pt>
                <c:pt idx="12">
                  <c:v>2012</c:v>
                </c:pt>
              </c:numCache>
            </c:numRef>
          </c:cat>
          <c:val>
            <c:numRef>
              <c:f>'G2'!$D$20:$P$20</c:f>
              <c:numCache>
                <c:formatCode>0.0</c:formatCode>
                <c:ptCount val="13"/>
                <c:pt idx="0">
                  <c:v>4.2635632374249637</c:v>
                </c:pt>
                <c:pt idx="1">
                  <c:v>6.2599233128834424</c:v>
                </c:pt>
                <c:pt idx="2">
                  <c:v>5.8965479072985065</c:v>
                </c:pt>
                <c:pt idx="3">
                  <c:v>7.320431774148898</c:v>
                </c:pt>
                <c:pt idx="4">
                  <c:v>6.4162121212121379</c:v>
                </c:pt>
                <c:pt idx="5">
                  <c:v>8.5859678571428564</c:v>
                </c:pt>
                <c:pt idx="6">
                  <c:v>8.4427359716479824</c:v>
                </c:pt>
                <c:pt idx="7">
                  <c:v>8.2271763797761484</c:v>
                </c:pt>
                <c:pt idx="8">
                  <c:v>10.054419066534274</c:v>
                </c:pt>
                <c:pt idx="9">
                  <c:v>15.577862512391375</c:v>
                </c:pt>
                <c:pt idx="10">
                  <c:v>11.311393250932147</c:v>
                </c:pt>
                <c:pt idx="11">
                  <c:v>10.639274801044781</c:v>
                </c:pt>
                <c:pt idx="12">
                  <c:v>10.167273773685098</c:v>
                </c:pt>
              </c:numCache>
            </c:numRef>
          </c:val>
        </c:ser>
        <c:gapWidth val="50"/>
        <c:overlap val="100"/>
        <c:axId val="70596096"/>
        <c:axId val="70597632"/>
      </c:barChart>
      <c:lineChart>
        <c:grouping val="standard"/>
        <c:ser>
          <c:idx val="0"/>
          <c:order val="0"/>
          <c:tx>
            <c:strRef>
              <c:f>'G2'!$C$18</c:f>
              <c:strCache>
                <c:ptCount val="1"/>
                <c:pt idx="0">
                  <c:v>Crecimiento anual del Mundo (derecha)</c:v>
                </c:pt>
              </c:strCache>
            </c:strRef>
          </c:tx>
          <c:spPr>
            <a:ln>
              <a:solidFill>
                <a:srgbClr val="C00000"/>
              </a:solidFill>
            </a:ln>
          </c:spPr>
          <c:marker>
            <c:symbol val="none"/>
          </c:marker>
          <c:cat>
            <c:numRef>
              <c:f>'G2'!$D$17:$P$17</c:f>
              <c:numCache>
                <c:formatCode>General</c:formatCode>
                <c:ptCount val="13"/>
                <c:pt idx="0">
                  <c:v>2000</c:v>
                </c:pt>
                <c:pt idx="1">
                  <c:v>2001</c:v>
                </c:pt>
                <c:pt idx="2">
                  <c:v>2002</c:v>
                </c:pt>
                <c:pt idx="3">
                  <c:v>2003</c:v>
                </c:pt>
                <c:pt idx="4">
                  <c:v>2004</c:v>
                </c:pt>
                <c:pt idx="5">
                  <c:v>2005</c:v>
                </c:pt>
                <c:pt idx="6">
                  <c:v>2006</c:v>
                </c:pt>
                <c:pt idx="7">
                  <c:v>2007</c:v>
                </c:pt>
                <c:pt idx="8">
                  <c:v>2008</c:v>
                </c:pt>
                <c:pt idx="9">
                  <c:v>2009</c:v>
                </c:pt>
                <c:pt idx="10">
                  <c:v>2010</c:v>
                </c:pt>
                <c:pt idx="11">
                  <c:v>2011</c:v>
                </c:pt>
                <c:pt idx="12">
                  <c:v>2012</c:v>
                </c:pt>
              </c:numCache>
            </c:numRef>
          </c:cat>
          <c:val>
            <c:numRef>
              <c:f>'G2'!$D$18:$P$18</c:f>
              <c:numCache>
                <c:formatCode>0.0</c:formatCode>
                <c:ptCount val="13"/>
                <c:pt idx="0">
                  <c:v>4.8310000000000004</c:v>
                </c:pt>
                <c:pt idx="1">
                  <c:v>2.282</c:v>
                </c:pt>
                <c:pt idx="2">
                  <c:v>2.8909999999999987</c:v>
                </c:pt>
                <c:pt idx="3">
                  <c:v>3.6130000000000004</c:v>
                </c:pt>
                <c:pt idx="4">
                  <c:v>4.9169999999999998</c:v>
                </c:pt>
                <c:pt idx="5">
                  <c:v>4.4800000000000004</c:v>
                </c:pt>
                <c:pt idx="6">
                  <c:v>5.0789999999999997</c:v>
                </c:pt>
                <c:pt idx="7">
                  <c:v>5.1819999999999995</c:v>
                </c:pt>
                <c:pt idx="8">
                  <c:v>3.0209999999999999</c:v>
                </c:pt>
                <c:pt idx="9">
                  <c:v>-0.60400000000000065</c:v>
                </c:pt>
                <c:pt idx="10">
                  <c:v>5.01</c:v>
                </c:pt>
                <c:pt idx="11">
                  <c:v>4.4009999999999998</c:v>
                </c:pt>
                <c:pt idx="12">
                  <c:v>4.5129999999999955</c:v>
                </c:pt>
              </c:numCache>
            </c:numRef>
          </c:val>
          <c:smooth val="1"/>
        </c:ser>
        <c:marker val="1"/>
        <c:axId val="70609152"/>
        <c:axId val="70607616"/>
      </c:lineChart>
      <c:catAx>
        <c:axId val="70596096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1400"/>
            </a:pPr>
            <a:endParaRPr lang="en-US"/>
          </a:p>
        </c:txPr>
        <c:crossAx val="70597632"/>
        <c:crosses val="autoZero"/>
        <c:auto val="1"/>
        <c:lblAlgn val="ctr"/>
        <c:lblOffset val="100"/>
      </c:catAx>
      <c:valAx>
        <c:axId val="70597632"/>
        <c:scaling>
          <c:orientation val="minMax"/>
          <c:max val="100"/>
          <c:min val="0"/>
        </c:scaling>
        <c:axPos val="l"/>
        <c:majorGridlines>
          <c:spPr>
            <a:ln>
              <a:solidFill>
                <a:schemeClr val="bg1">
                  <a:lumMod val="65000"/>
                </a:schemeClr>
              </a:solidFill>
              <a:prstDash val="sysDot"/>
            </a:ln>
          </c:spPr>
        </c:majorGridlines>
        <c:numFmt formatCode="0" sourceLinked="0"/>
        <c:tickLblPos val="nextTo"/>
        <c:txPr>
          <a:bodyPr/>
          <a:lstStyle/>
          <a:p>
            <a:pPr>
              <a:defRPr sz="1400"/>
            </a:pPr>
            <a:endParaRPr lang="en-US"/>
          </a:p>
        </c:txPr>
        <c:crossAx val="70596096"/>
        <c:crosses val="autoZero"/>
        <c:crossBetween val="between"/>
      </c:valAx>
      <c:valAx>
        <c:axId val="70607616"/>
        <c:scaling>
          <c:orientation val="minMax"/>
          <c:max val="8"/>
        </c:scaling>
        <c:axPos val="r"/>
        <c:numFmt formatCode="0" sourceLinked="0"/>
        <c:tickLblPos val="nextTo"/>
        <c:txPr>
          <a:bodyPr/>
          <a:lstStyle/>
          <a:p>
            <a:pPr>
              <a:defRPr sz="1400"/>
            </a:pPr>
            <a:endParaRPr lang="en-US"/>
          </a:p>
        </c:txPr>
        <c:crossAx val="70609152"/>
        <c:crosses val="max"/>
        <c:crossBetween val="between"/>
        <c:majorUnit val="1"/>
      </c:valAx>
      <c:catAx>
        <c:axId val="70609152"/>
        <c:scaling>
          <c:orientation val="minMax"/>
        </c:scaling>
        <c:delete val="1"/>
        <c:axPos val="b"/>
        <c:numFmt formatCode="General" sourceLinked="1"/>
        <c:tickLblPos val="none"/>
        <c:crossAx val="70607616"/>
        <c:crosses val="autoZero"/>
        <c:auto val="1"/>
        <c:lblAlgn val="ctr"/>
        <c:lblOffset val="100"/>
      </c:catAx>
    </c:plotArea>
    <c:legend>
      <c:legendPos val="r"/>
      <c:layout>
        <c:manualLayout>
          <c:xMode val="edge"/>
          <c:yMode val="edge"/>
          <c:x val="8.6416666666666697E-2"/>
          <c:y val="3.588546223388743E-2"/>
          <c:w val="0.59413888888888888"/>
          <c:h val="0.20600685331000293"/>
        </c:manualLayout>
      </c:layout>
      <c:txPr>
        <a:bodyPr/>
        <a:lstStyle/>
        <a:p>
          <a:pPr>
            <a:defRPr sz="1400"/>
          </a:pPr>
          <a:endParaRPr lang="en-US"/>
        </a:p>
      </c:txPr>
    </c:legend>
    <c:plotVisOnly val="1"/>
    <c:dispBlanksAs val="gap"/>
  </c:chart>
  <c:spPr>
    <a:noFill/>
    <a:ln>
      <a:noFill/>
    </a:ln>
  </c:sp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plotArea>
      <c:layout>
        <c:manualLayout>
          <c:layoutTarget val="inner"/>
          <c:xMode val="edge"/>
          <c:yMode val="edge"/>
          <c:x val="0.12673840769903771"/>
          <c:y val="3.2882035578886096E-2"/>
          <c:w val="0.78876932050160398"/>
          <c:h val="0.77935950714494062"/>
        </c:manualLayout>
      </c:layout>
      <c:lineChart>
        <c:grouping val="standard"/>
        <c:ser>
          <c:idx val="0"/>
          <c:order val="0"/>
          <c:tx>
            <c:strRef>
              <c:f>'G3'!$A$2</c:f>
              <c:strCache>
                <c:ptCount val="1"/>
                <c:pt idx="0">
                  <c:v>China</c:v>
                </c:pt>
              </c:strCache>
            </c:strRef>
          </c:tx>
          <c:spPr>
            <a:ln>
              <a:solidFill>
                <a:srgbClr val="FF0000"/>
              </a:solidFill>
            </a:ln>
          </c:spPr>
          <c:marker>
            <c:symbol val="none"/>
          </c:marker>
          <c:cat>
            <c:numRef>
              <c:f>'G3'!$B$1:$AL$1</c:f>
              <c:numCache>
                <c:formatCode>General</c:formatCode>
                <c:ptCount val="37"/>
                <c:pt idx="0">
                  <c:v>1980</c:v>
                </c:pt>
                <c:pt idx="1">
                  <c:v>1981</c:v>
                </c:pt>
                <c:pt idx="2">
                  <c:v>1982</c:v>
                </c:pt>
                <c:pt idx="3">
                  <c:v>1983</c:v>
                </c:pt>
                <c:pt idx="4">
                  <c:v>1984</c:v>
                </c:pt>
                <c:pt idx="5">
                  <c:v>1985</c:v>
                </c:pt>
                <c:pt idx="6">
                  <c:v>1986</c:v>
                </c:pt>
                <c:pt idx="7">
                  <c:v>1987</c:v>
                </c:pt>
                <c:pt idx="8">
                  <c:v>1988</c:v>
                </c:pt>
                <c:pt idx="9">
                  <c:v>1989</c:v>
                </c:pt>
                <c:pt idx="10">
                  <c:v>1990</c:v>
                </c:pt>
                <c:pt idx="11">
                  <c:v>1991</c:v>
                </c:pt>
                <c:pt idx="12">
                  <c:v>1992</c:v>
                </c:pt>
                <c:pt idx="13">
                  <c:v>1993</c:v>
                </c:pt>
                <c:pt idx="14">
                  <c:v>1994</c:v>
                </c:pt>
                <c:pt idx="15">
                  <c:v>1995</c:v>
                </c:pt>
                <c:pt idx="16">
                  <c:v>1996</c:v>
                </c:pt>
                <c:pt idx="17">
                  <c:v>1997</c:v>
                </c:pt>
                <c:pt idx="18">
                  <c:v>1998</c:v>
                </c:pt>
                <c:pt idx="19">
                  <c:v>1999</c:v>
                </c:pt>
                <c:pt idx="20">
                  <c:v>2000</c:v>
                </c:pt>
                <c:pt idx="21">
                  <c:v>2001</c:v>
                </c:pt>
                <c:pt idx="22">
                  <c:v>2002</c:v>
                </c:pt>
                <c:pt idx="23">
                  <c:v>2003</c:v>
                </c:pt>
                <c:pt idx="24">
                  <c:v>2004</c:v>
                </c:pt>
                <c:pt idx="25">
                  <c:v>2005</c:v>
                </c:pt>
                <c:pt idx="26">
                  <c:v>2006</c:v>
                </c:pt>
                <c:pt idx="27">
                  <c:v>2007</c:v>
                </c:pt>
                <c:pt idx="28">
                  <c:v>2008</c:v>
                </c:pt>
                <c:pt idx="29">
                  <c:v>2009</c:v>
                </c:pt>
                <c:pt idx="30">
                  <c:v>2010</c:v>
                </c:pt>
                <c:pt idx="31">
                  <c:v>2011</c:v>
                </c:pt>
                <c:pt idx="32">
                  <c:v>2012</c:v>
                </c:pt>
                <c:pt idx="33">
                  <c:v>2013</c:v>
                </c:pt>
                <c:pt idx="34">
                  <c:v>2014</c:v>
                </c:pt>
                <c:pt idx="35">
                  <c:v>2015</c:v>
                </c:pt>
                <c:pt idx="36">
                  <c:v>2016</c:v>
                </c:pt>
              </c:numCache>
            </c:numRef>
          </c:cat>
          <c:val>
            <c:numRef>
              <c:f>'G3'!$B$2:$AL$2</c:f>
              <c:numCache>
                <c:formatCode>General</c:formatCode>
                <c:ptCount val="37"/>
                <c:pt idx="0">
                  <c:v>251.04300000000001</c:v>
                </c:pt>
                <c:pt idx="1">
                  <c:v>284.90299999999979</c:v>
                </c:pt>
                <c:pt idx="2">
                  <c:v>324.65699999999993</c:v>
                </c:pt>
                <c:pt idx="3">
                  <c:v>369.363</c:v>
                </c:pt>
                <c:pt idx="4">
                  <c:v>435.78399999999965</c:v>
                </c:pt>
                <c:pt idx="5">
                  <c:v>502.39400000000001</c:v>
                </c:pt>
                <c:pt idx="6">
                  <c:v>550.08199999999999</c:v>
                </c:pt>
                <c:pt idx="7">
                  <c:v>621.34799999999927</c:v>
                </c:pt>
                <c:pt idx="8">
                  <c:v>704.19500000000005</c:v>
                </c:pt>
                <c:pt idx="9">
                  <c:v>749.42199999999957</c:v>
                </c:pt>
                <c:pt idx="10">
                  <c:v>796.36499999999955</c:v>
                </c:pt>
                <c:pt idx="11">
                  <c:v>888.95199999999954</c:v>
                </c:pt>
                <c:pt idx="12">
                  <c:v>1027.249</c:v>
                </c:pt>
                <c:pt idx="13">
                  <c:v>1183.377</c:v>
                </c:pt>
                <c:pt idx="14">
                  <c:v>1351.3839999999998</c:v>
                </c:pt>
                <c:pt idx="15">
                  <c:v>1513.848</c:v>
                </c:pt>
                <c:pt idx="16">
                  <c:v>1679.36</c:v>
                </c:pt>
                <c:pt idx="17">
                  <c:v>1849.2560000000001</c:v>
                </c:pt>
                <c:pt idx="18">
                  <c:v>1997.6919999999998</c:v>
                </c:pt>
                <c:pt idx="19">
                  <c:v>2163.3530000000019</c:v>
                </c:pt>
                <c:pt idx="20">
                  <c:v>2377.7539999999999</c:v>
                </c:pt>
                <c:pt idx="21">
                  <c:v>2615.0479999999998</c:v>
                </c:pt>
                <c:pt idx="22">
                  <c:v>2880.5679999999998</c:v>
                </c:pt>
                <c:pt idx="23">
                  <c:v>3217.4569999999999</c:v>
                </c:pt>
                <c:pt idx="24">
                  <c:v>3614.1030000000001</c:v>
                </c:pt>
                <c:pt idx="25">
                  <c:v>4102.4949999999999</c:v>
                </c:pt>
                <c:pt idx="26">
                  <c:v>4748.9810000000007</c:v>
                </c:pt>
                <c:pt idx="27">
                  <c:v>5554.1860000000024</c:v>
                </c:pt>
                <c:pt idx="28">
                  <c:v>6188.884</c:v>
                </c:pt>
                <c:pt idx="29">
                  <c:v>6785.8720000000003</c:v>
                </c:pt>
                <c:pt idx="30">
                  <c:v>7518.7160000000003</c:v>
                </c:pt>
                <c:pt idx="31">
                  <c:v>8288.8179999999847</c:v>
                </c:pt>
                <c:pt idx="32">
                  <c:v>9157.4069999999847</c:v>
                </c:pt>
                <c:pt idx="33">
                  <c:v>10103.254000000004</c:v>
                </c:pt>
                <c:pt idx="34">
                  <c:v>11172.768</c:v>
                </c:pt>
                <c:pt idx="35">
                  <c:v>12374.793000000007</c:v>
                </c:pt>
                <c:pt idx="36">
                  <c:v>13729.025</c:v>
                </c:pt>
              </c:numCache>
            </c:numRef>
          </c:val>
        </c:ser>
        <c:ser>
          <c:idx val="1"/>
          <c:order val="1"/>
          <c:tx>
            <c:strRef>
              <c:f>'G3'!$A$3</c:f>
              <c:strCache>
                <c:ptCount val="1"/>
                <c:pt idx="0">
                  <c:v>Estados Unidos</c:v>
                </c:pt>
              </c:strCache>
            </c:strRef>
          </c:tx>
          <c:spPr>
            <a:ln>
              <a:solidFill>
                <a:srgbClr val="0070C0"/>
              </a:solidFill>
            </a:ln>
          </c:spPr>
          <c:marker>
            <c:symbol val="none"/>
          </c:marker>
          <c:cat>
            <c:numRef>
              <c:f>'G3'!$B$1:$AL$1</c:f>
              <c:numCache>
                <c:formatCode>General</c:formatCode>
                <c:ptCount val="37"/>
                <c:pt idx="0">
                  <c:v>1980</c:v>
                </c:pt>
                <c:pt idx="1">
                  <c:v>1981</c:v>
                </c:pt>
                <c:pt idx="2">
                  <c:v>1982</c:v>
                </c:pt>
                <c:pt idx="3">
                  <c:v>1983</c:v>
                </c:pt>
                <c:pt idx="4">
                  <c:v>1984</c:v>
                </c:pt>
                <c:pt idx="5">
                  <c:v>1985</c:v>
                </c:pt>
                <c:pt idx="6">
                  <c:v>1986</c:v>
                </c:pt>
                <c:pt idx="7">
                  <c:v>1987</c:v>
                </c:pt>
                <c:pt idx="8">
                  <c:v>1988</c:v>
                </c:pt>
                <c:pt idx="9">
                  <c:v>1989</c:v>
                </c:pt>
                <c:pt idx="10">
                  <c:v>1990</c:v>
                </c:pt>
                <c:pt idx="11">
                  <c:v>1991</c:v>
                </c:pt>
                <c:pt idx="12">
                  <c:v>1992</c:v>
                </c:pt>
                <c:pt idx="13">
                  <c:v>1993</c:v>
                </c:pt>
                <c:pt idx="14">
                  <c:v>1994</c:v>
                </c:pt>
                <c:pt idx="15">
                  <c:v>1995</c:v>
                </c:pt>
                <c:pt idx="16">
                  <c:v>1996</c:v>
                </c:pt>
                <c:pt idx="17">
                  <c:v>1997</c:v>
                </c:pt>
                <c:pt idx="18">
                  <c:v>1998</c:v>
                </c:pt>
                <c:pt idx="19">
                  <c:v>1999</c:v>
                </c:pt>
                <c:pt idx="20">
                  <c:v>2000</c:v>
                </c:pt>
                <c:pt idx="21">
                  <c:v>2001</c:v>
                </c:pt>
                <c:pt idx="22">
                  <c:v>2002</c:v>
                </c:pt>
                <c:pt idx="23">
                  <c:v>2003</c:v>
                </c:pt>
                <c:pt idx="24">
                  <c:v>2004</c:v>
                </c:pt>
                <c:pt idx="25">
                  <c:v>2005</c:v>
                </c:pt>
                <c:pt idx="26">
                  <c:v>2006</c:v>
                </c:pt>
                <c:pt idx="27">
                  <c:v>2007</c:v>
                </c:pt>
                <c:pt idx="28">
                  <c:v>2008</c:v>
                </c:pt>
                <c:pt idx="29">
                  <c:v>2009</c:v>
                </c:pt>
                <c:pt idx="30">
                  <c:v>2010</c:v>
                </c:pt>
                <c:pt idx="31">
                  <c:v>2011</c:v>
                </c:pt>
                <c:pt idx="32">
                  <c:v>2012</c:v>
                </c:pt>
                <c:pt idx="33">
                  <c:v>2013</c:v>
                </c:pt>
                <c:pt idx="34">
                  <c:v>2014</c:v>
                </c:pt>
                <c:pt idx="35">
                  <c:v>2015</c:v>
                </c:pt>
                <c:pt idx="36">
                  <c:v>2016</c:v>
                </c:pt>
              </c:numCache>
            </c:numRef>
          </c:cat>
          <c:val>
            <c:numRef>
              <c:f>'G3'!$B$3:$AL$3</c:f>
              <c:numCache>
                <c:formatCode>General</c:formatCode>
                <c:ptCount val="37"/>
                <c:pt idx="0">
                  <c:v>12249.04</c:v>
                </c:pt>
                <c:pt idx="1">
                  <c:v>13599.986999999985</c:v>
                </c:pt>
                <c:pt idx="2">
                  <c:v>14014.584000000004</c:v>
                </c:pt>
                <c:pt idx="3">
                  <c:v>15089.233000000007</c:v>
                </c:pt>
                <c:pt idx="4">
                  <c:v>16634.805</c:v>
                </c:pt>
                <c:pt idx="5">
                  <c:v>17689.600999999984</c:v>
                </c:pt>
                <c:pt idx="6">
                  <c:v>18537.763999999999</c:v>
                </c:pt>
                <c:pt idx="7">
                  <c:v>19511.165000000001</c:v>
                </c:pt>
                <c:pt idx="8">
                  <c:v>20820.823</c:v>
                </c:pt>
                <c:pt idx="9">
                  <c:v>22169.175999999996</c:v>
                </c:pt>
                <c:pt idx="10">
                  <c:v>23197.7</c:v>
                </c:pt>
                <c:pt idx="11">
                  <c:v>23647.565999999999</c:v>
                </c:pt>
                <c:pt idx="12">
                  <c:v>24699.626</c:v>
                </c:pt>
                <c:pt idx="13">
                  <c:v>25629.125</c:v>
                </c:pt>
                <c:pt idx="14">
                  <c:v>26906.526999999998</c:v>
                </c:pt>
                <c:pt idx="15">
                  <c:v>27826.600999999984</c:v>
                </c:pt>
                <c:pt idx="16">
                  <c:v>29076.546999999999</c:v>
                </c:pt>
                <c:pt idx="17">
                  <c:v>30541.332999999984</c:v>
                </c:pt>
                <c:pt idx="18">
                  <c:v>31857.838999999996</c:v>
                </c:pt>
                <c:pt idx="19">
                  <c:v>33501.684000000001</c:v>
                </c:pt>
                <c:pt idx="20">
                  <c:v>35251.927000000003</c:v>
                </c:pt>
                <c:pt idx="21">
                  <c:v>36064.520000000004</c:v>
                </c:pt>
                <c:pt idx="22">
                  <c:v>36949.993000000002</c:v>
                </c:pt>
                <c:pt idx="23">
                  <c:v>38324.381000000001</c:v>
                </c:pt>
                <c:pt idx="24">
                  <c:v>40450.620000000003</c:v>
                </c:pt>
                <c:pt idx="25">
                  <c:v>42680.643000000004</c:v>
                </c:pt>
                <c:pt idx="26">
                  <c:v>44822.964</c:v>
                </c:pt>
                <c:pt idx="27">
                  <c:v>46577.186000000002</c:v>
                </c:pt>
                <c:pt idx="28">
                  <c:v>47155.321000000004</c:v>
                </c:pt>
                <c:pt idx="29">
                  <c:v>45934.469000000005</c:v>
                </c:pt>
                <c:pt idx="30">
                  <c:v>47283.633000000002</c:v>
                </c:pt>
                <c:pt idx="31">
                  <c:v>48665.805</c:v>
                </c:pt>
                <c:pt idx="32">
                  <c:v>50273.201000000001</c:v>
                </c:pt>
                <c:pt idx="33">
                  <c:v>51810.462</c:v>
                </c:pt>
                <c:pt idx="34">
                  <c:v>53499.313000000002</c:v>
                </c:pt>
                <c:pt idx="35">
                  <c:v>55361.154000000002</c:v>
                </c:pt>
                <c:pt idx="36">
                  <c:v>57319.743000000002</c:v>
                </c:pt>
              </c:numCache>
            </c:numRef>
          </c:val>
        </c:ser>
        <c:marker val="1"/>
        <c:axId val="70474368"/>
        <c:axId val="70488448"/>
      </c:lineChart>
      <c:catAx>
        <c:axId val="70474368"/>
        <c:scaling>
          <c:orientation val="minMax"/>
        </c:scaling>
        <c:axPos val="b"/>
        <c:numFmt formatCode="General" sourceLinked="1"/>
        <c:tickLblPos val="nextTo"/>
        <c:txPr>
          <a:bodyPr rot="-5400000" vert="horz"/>
          <a:lstStyle/>
          <a:p>
            <a:pPr>
              <a:defRPr sz="1400"/>
            </a:pPr>
            <a:endParaRPr lang="en-US"/>
          </a:p>
        </c:txPr>
        <c:crossAx val="70488448"/>
        <c:crosses val="autoZero"/>
        <c:auto val="1"/>
        <c:lblAlgn val="ctr"/>
        <c:lblOffset val="100"/>
        <c:tickLblSkip val="5"/>
      </c:catAx>
      <c:valAx>
        <c:axId val="70488448"/>
        <c:scaling>
          <c:orientation val="minMax"/>
        </c:scaling>
        <c:axPos val="l"/>
        <c:majorGridlines>
          <c:spPr>
            <a:ln>
              <a:solidFill>
                <a:sysClr val="window" lastClr="FFFFFF">
                  <a:lumMod val="65000"/>
                </a:sysClr>
              </a:solidFill>
              <a:prstDash val="sysDot"/>
            </a:ln>
          </c:spPr>
        </c:majorGridlines>
        <c:numFmt formatCode="#\ ###" sourceLinked="0"/>
        <c:tickLblPos val="nextTo"/>
        <c:txPr>
          <a:bodyPr/>
          <a:lstStyle/>
          <a:p>
            <a:pPr>
              <a:defRPr sz="1400"/>
            </a:pPr>
            <a:endParaRPr lang="en-US"/>
          </a:p>
        </c:txPr>
        <c:crossAx val="70474368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19433326042578011"/>
          <c:y val="8.7579104695246462E-2"/>
          <c:w val="0.47325933216681249"/>
          <c:h val="0.16743438320210052"/>
        </c:manualLayout>
      </c:layout>
      <c:txPr>
        <a:bodyPr/>
        <a:lstStyle/>
        <a:p>
          <a:pPr>
            <a:defRPr sz="1400"/>
          </a:pPr>
          <a:endParaRPr lang="en-US"/>
        </a:p>
      </c:txPr>
    </c:legend>
    <c:plotVisOnly val="1"/>
  </c:chart>
  <c:spPr>
    <a:noFill/>
    <a:ln>
      <a:noFill/>
    </a:ln>
  </c:sp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plotArea>
      <c:layout>
        <c:manualLayout>
          <c:layoutTarget val="inner"/>
          <c:xMode val="edge"/>
          <c:yMode val="edge"/>
          <c:x val="0.12673840769903771"/>
          <c:y val="3.2882035578886117E-2"/>
          <c:w val="0.78876932050160398"/>
          <c:h val="0.77935950714494062"/>
        </c:manualLayout>
      </c:layout>
      <c:lineChart>
        <c:grouping val="standard"/>
        <c:ser>
          <c:idx val="0"/>
          <c:order val="0"/>
          <c:tx>
            <c:strRef>
              <c:f>'G3'!$A$6</c:f>
              <c:strCache>
                <c:ptCount val="1"/>
                <c:pt idx="0">
                  <c:v>China</c:v>
                </c:pt>
              </c:strCache>
            </c:strRef>
          </c:tx>
          <c:spPr>
            <a:ln>
              <a:solidFill>
                <a:srgbClr val="FF0000"/>
              </a:solidFill>
            </a:ln>
          </c:spPr>
          <c:marker>
            <c:symbol val="none"/>
          </c:marker>
          <c:cat>
            <c:numRef>
              <c:f>'G3'!$B$1:$AL$1</c:f>
              <c:numCache>
                <c:formatCode>General</c:formatCode>
                <c:ptCount val="37"/>
                <c:pt idx="0">
                  <c:v>1980</c:v>
                </c:pt>
                <c:pt idx="1">
                  <c:v>1981</c:v>
                </c:pt>
                <c:pt idx="2">
                  <c:v>1982</c:v>
                </c:pt>
                <c:pt idx="3">
                  <c:v>1983</c:v>
                </c:pt>
                <c:pt idx="4">
                  <c:v>1984</c:v>
                </c:pt>
                <c:pt idx="5">
                  <c:v>1985</c:v>
                </c:pt>
                <c:pt idx="6">
                  <c:v>1986</c:v>
                </c:pt>
                <c:pt idx="7">
                  <c:v>1987</c:v>
                </c:pt>
                <c:pt idx="8">
                  <c:v>1988</c:v>
                </c:pt>
                <c:pt idx="9">
                  <c:v>1989</c:v>
                </c:pt>
                <c:pt idx="10">
                  <c:v>1990</c:v>
                </c:pt>
                <c:pt idx="11">
                  <c:v>1991</c:v>
                </c:pt>
                <c:pt idx="12">
                  <c:v>1992</c:v>
                </c:pt>
                <c:pt idx="13">
                  <c:v>1993</c:v>
                </c:pt>
                <c:pt idx="14">
                  <c:v>1994</c:v>
                </c:pt>
                <c:pt idx="15">
                  <c:v>1995</c:v>
                </c:pt>
                <c:pt idx="16">
                  <c:v>1996</c:v>
                </c:pt>
                <c:pt idx="17">
                  <c:v>1997</c:v>
                </c:pt>
                <c:pt idx="18">
                  <c:v>1998</c:v>
                </c:pt>
                <c:pt idx="19">
                  <c:v>1999</c:v>
                </c:pt>
                <c:pt idx="20">
                  <c:v>2000</c:v>
                </c:pt>
                <c:pt idx="21">
                  <c:v>2001</c:v>
                </c:pt>
                <c:pt idx="22">
                  <c:v>2002</c:v>
                </c:pt>
                <c:pt idx="23">
                  <c:v>2003</c:v>
                </c:pt>
                <c:pt idx="24">
                  <c:v>2004</c:v>
                </c:pt>
                <c:pt idx="25">
                  <c:v>2005</c:v>
                </c:pt>
                <c:pt idx="26">
                  <c:v>2006</c:v>
                </c:pt>
                <c:pt idx="27">
                  <c:v>2007</c:v>
                </c:pt>
                <c:pt idx="28">
                  <c:v>2008</c:v>
                </c:pt>
                <c:pt idx="29">
                  <c:v>2009</c:v>
                </c:pt>
                <c:pt idx="30">
                  <c:v>2010</c:v>
                </c:pt>
                <c:pt idx="31">
                  <c:v>2011</c:v>
                </c:pt>
                <c:pt idx="32">
                  <c:v>2012</c:v>
                </c:pt>
                <c:pt idx="33">
                  <c:v>2013</c:v>
                </c:pt>
                <c:pt idx="34">
                  <c:v>2014</c:v>
                </c:pt>
                <c:pt idx="35">
                  <c:v>2015</c:v>
                </c:pt>
                <c:pt idx="36">
                  <c:v>2016</c:v>
                </c:pt>
              </c:numCache>
            </c:numRef>
          </c:cat>
          <c:val>
            <c:numRef>
              <c:f>'G3'!$B$6:$AL$6</c:f>
              <c:numCache>
                <c:formatCode>General</c:formatCode>
                <c:ptCount val="37"/>
                <c:pt idx="0">
                  <c:v>247.792</c:v>
                </c:pt>
                <c:pt idx="1">
                  <c:v>285.108</c:v>
                </c:pt>
                <c:pt idx="2">
                  <c:v>330.02699999999965</c:v>
                </c:pt>
                <c:pt idx="3">
                  <c:v>380.47399999999965</c:v>
                </c:pt>
                <c:pt idx="4">
                  <c:v>454.77099999999979</c:v>
                </c:pt>
                <c:pt idx="5">
                  <c:v>531.79000000000042</c:v>
                </c:pt>
                <c:pt idx="6">
                  <c:v>591.3769999999995</c:v>
                </c:pt>
                <c:pt idx="7">
                  <c:v>679.13400000000001</c:v>
                </c:pt>
                <c:pt idx="8">
                  <c:v>781.83999999999958</c:v>
                </c:pt>
                <c:pt idx="9">
                  <c:v>844.62800000000004</c:v>
                </c:pt>
                <c:pt idx="10">
                  <c:v>910.50800000000004</c:v>
                </c:pt>
                <c:pt idx="11">
                  <c:v>1029.6109999999999</c:v>
                </c:pt>
                <c:pt idx="12">
                  <c:v>1203.6379999999999</c:v>
                </c:pt>
                <c:pt idx="13">
                  <c:v>1402.5029999999999</c:v>
                </c:pt>
                <c:pt idx="14">
                  <c:v>1619.6339999999998</c:v>
                </c:pt>
                <c:pt idx="15">
                  <c:v>1833.587</c:v>
                </c:pt>
                <c:pt idx="16">
                  <c:v>2055.3520000000012</c:v>
                </c:pt>
                <c:pt idx="17">
                  <c:v>2286.1610000000001</c:v>
                </c:pt>
                <c:pt idx="18">
                  <c:v>2492.34</c:v>
                </c:pt>
                <c:pt idx="19">
                  <c:v>2721.1950000000002</c:v>
                </c:pt>
                <c:pt idx="20">
                  <c:v>3013.6370000000002</c:v>
                </c:pt>
                <c:pt idx="21">
                  <c:v>3337.5070000000001</c:v>
                </c:pt>
                <c:pt idx="22">
                  <c:v>3700.1759999999999</c:v>
                </c:pt>
                <c:pt idx="23">
                  <c:v>4157.8230000000003</c:v>
                </c:pt>
                <c:pt idx="24">
                  <c:v>4697.9000000000005</c:v>
                </c:pt>
                <c:pt idx="25">
                  <c:v>5364.259</c:v>
                </c:pt>
                <c:pt idx="26">
                  <c:v>6242.44</c:v>
                </c:pt>
                <c:pt idx="27">
                  <c:v>7338.6900000000014</c:v>
                </c:pt>
                <c:pt idx="28">
                  <c:v>8218.961999999985</c:v>
                </c:pt>
                <c:pt idx="29">
                  <c:v>9057.3749999999873</c:v>
                </c:pt>
                <c:pt idx="30">
                  <c:v>10085.708000000002</c:v>
                </c:pt>
                <c:pt idx="31">
                  <c:v>11174.326999999985</c:v>
                </c:pt>
                <c:pt idx="32">
                  <c:v>12407.017</c:v>
                </c:pt>
                <c:pt idx="33">
                  <c:v>13756.950999999985</c:v>
                </c:pt>
                <c:pt idx="34">
                  <c:v>15289.305999999988</c:v>
                </c:pt>
                <c:pt idx="35">
                  <c:v>17018.88</c:v>
                </c:pt>
                <c:pt idx="36" formatCode="#,##0.00">
                  <c:v>18975.743999999999</c:v>
                </c:pt>
              </c:numCache>
            </c:numRef>
          </c:val>
        </c:ser>
        <c:ser>
          <c:idx val="1"/>
          <c:order val="1"/>
          <c:tx>
            <c:strRef>
              <c:f>'G3'!$A$7</c:f>
              <c:strCache>
                <c:ptCount val="1"/>
                <c:pt idx="0">
                  <c:v>Estados Unidos</c:v>
                </c:pt>
              </c:strCache>
            </c:strRef>
          </c:tx>
          <c:spPr>
            <a:ln>
              <a:solidFill>
                <a:srgbClr val="0070C0"/>
              </a:solidFill>
            </a:ln>
          </c:spPr>
          <c:marker>
            <c:symbol val="none"/>
          </c:marker>
          <c:cat>
            <c:numRef>
              <c:f>'G3'!$B$1:$AL$1</c:f>
              <c:numCache>
                <c:formatCode>General</c:formatCode>
                <c:ptCount val="37"/>
                <c:pt idx="0">
                  <c:v>1980</c:v>
                </c:pt>
                <c:pt idx="1">
                  <c:v>1981</c:v>
                </c:pt>
                <c:pt idx="2">
                  <c:v>1982</c:v>
                </c:pt>
                <c:pt idx="3">
                  <c:v>1983</c:v>
                </c:pt>
                <c:pt idx="4">
                  <c:v>1984</c:v>
                </c:pt>
                <c:pt idx="5">
                  <c:v>1985</c:v>
                </c:pt>
                <c:pt idx="6">
                  <c:v>1986</c:v>
                </c:pt>
                <c:pt idx="7">
                  <c:v>1987</c:v>
                </c:pt>
                <c:pt idx="8">
                  <c:v>1988</c:v>
                </c:pt>
                <c:pt idx="9">
                  <c:v>1989</c:v>
                </c:pt>
                <c:pt idx="10">
                  <c:v>1990</c:v>
                </c:pt>
                <c:pt idx="11">
                  <c:v>1991</c:v>
                </c:pt>
                <c:pt idx="12">
                  <c:v>1992</c:v>
                </c:pt>
                <c:pt idx="13">
                  <c:v>1993</c:v>
                </c:pt>
                <c:pt idx="14">
                  <c:v>1994</c:v>
                </c:pt>
                <c:pt idx="15">
                  <c:v>1995</c:v>
                </c:pt>
                <c:pt idx="16">
                  <c:v>1996</c:v>
                </c:pt>
                <c:pt idx="17">
                  <c:v>1997</c:v>
                </c:pt>
                <c:pt idx="18">
                  <c:v>1998</c:v>
                </c:pt>
                <c:pt idx="19">
                  <c:v>1999</c:v>
                </c:pt>
                <c:pt idx="20">
                  <c:v>2000</c:v>
                </c:pt>
                <c:pt idx="21">
                  <c:v>2001</c:v>
                </c:pt>
                <c:pt idx="22">
                  <c:v>2002</c:v>
                </c:pt>
                <c:pt idx="23">
                  <c:v>2003</c:v>
                </c:pt>
                <c:pt idx="24">
                  <c:v>2004</c:v>
                </c:pt>
                <c:pt idx="25">
                  <c:v>2005</c:v>
                </c:pt>
                <c:pt idx="26">
                  <c:v>2006</c:v>
                </c:pt>
                <c:pt idx="27">
                  <c:v>2007</c:v>
                </c:pt>
                <c:pt idx="28">
                  <c:v>2008</c:v>
                </c:pt>
                <c:pt idx="29">
                  <c:v>2009</c:v>
                </c:pt>
                <c:pt idx="30">
                  <c:v>2010</c:v>
                </c:pt>
                <c:pt idx="31">
                  <c:v>2011</c:v>
                </c:pt>
                <c:pt idx="32">
                  <c:v>2012</c:v>
                </c:pt>
                <c:pt idx="33">
                  <c:v>2013</c:v>
                </c:pt>
                <c:pt idx="34">
                  <c:v>2014</c:v>
                </c:pt>
                <c:pt idx="35">
                  <c:v>2015</c:v>
                </c:pt>
                <c:pt idx="36">
                  <c:v>2016</c:v>
                </c:pt>
              </c:numCache>
            </c:numRef>
          </c:cat>
          <c:val>
            <c:numRef>
              <c:f>'G3'!$B$7:$AL$7</c:f>
              <c:numCache>
                <c:formatCode>General</c:formatCode>
                <c:ptCount val="37"/>
                <c:pt idx="0">
                  <c:v>2788.15</c:v>
                </c:pt>
                <c:pt idx="1">
                  <c:v>3126.8500000000017</c:v>
                </c:pt>
                <c:pt idx="2">
                  <c:v>3253.1750000000002</c:v>
                </c:pt>
                <c:pt idx="3">
                  <c:v>3534.6</c:v>
                </c:pt>
                <c:pt idx="4">
                  <c:v>3930.9250000000002</c:v>
                </c:pt>
                <c:pt idx="5">
                  <c:v>4217.4749999999995</c:v>
                </c:pt>
                <c:pt idx="6">
                  <c:v>4460.05</c:v>
                </c:pt>
                <c:pt idx="7">
                  <c:v>4736.3500000000004</c:v>
                </c:pt>
                <c:pt idx="8">
                  <c:v>5100.4250000000002</c:v>
                </c:pt>
                <c:pt idx="9">
                  <c:v>5482.1250000000036</c:v>
                </c:pt>
                <c:pt idx="10">
                  <c:v>5800.5250000000024</c:v>
                </c:pt>
                <c:pt idx="11">
                  <c:v>5992.1</c:v>
                </c:pt>
                <c:pt idx="12">
                  <c:v>6342.3</c:v>
                </c:pt>
                <c:pt idx="13">
                  <c:v>6667.3250000000044</c:v>
                </c:pt>
                <c:pt idx="14">
                  <c:v>7085.1500000000024</c:v>
                </c:pt>
                <c:pt idx="15">
                  <c:v>7414.6250000000036</c:v>
                </c:pt>
                <c:pt idx="16">
                  <c:v>7838.4749999999995</c:v>
                </c:pt>
                <c:pt idx="17">
                  <c:v>8332.3499999999894</c:v>
                </c:pt>
                <c:pt idx="18">
                  <c:v>8793.4749999999894</c:v>
                </c:pt>
                <c:pt idx="19">
                  <c:v>9353.5</c:v>
                </c:pt>
                <c:pt idx="20">
                  <c:v>9951.4749999999894</c:v>
                </c:pt>
                <c:pt idx="21">
                  <c:v>10286.174999999992</c:v>
                </c:pt>
                <c:pt idx="22">
                  <c:v>10642.3</c:v>
                </c:pt>
                <c:pt idx="23">
                  <c:v>11142.174999999992</c:v>
                </c:pt>
                <c:pt idx="24">
                  <c:v>11867.75</c:v>
                </c:pt>
                <c:pt idx="25">
                  <c:v>12638.374999999991</c:v>
                </c:pt>
                <c:pt idx="26">
                  <c:v>13398.924999999992</c:v>
                </c:pt>
                <c:pt idx="27">
                  <c:v>14061.8</c:v>
                </c:pt>
                <c:pt idx="28">
                  <c:v>14369.075000000001</c:v>
                </c:pt>
                <c:pt idx="29">
                  <c:v>14119.05</c:v>
                </c:pt>
                <c:pt idx="30">
                  <c:v>14657.8</c:v>
                </c:pt>
                <c:pt idx="31">
                  <c:v>15227.074000000002</c:v>
                </c:pt>
                <c:pt idx="32">
                  <c:v>15880.207</c:v>
                </c:pt>
                <c:pt idx="33">
                  <c:v>16522.058999999997</c:v>
                </c:pt>
                <c:pt idx="34">
                  <c:v>17223.523000000001</c:v>
                </c:pt>
                <c:pt idx="35">
                  <c:v>17993.099999999984</c:v>
                </c:pt>
                <c:pt idx="36" formatCode="#,##0.00">
                  <c:v>18807.546999999999</c:v>
                </c:pt>
              </c:numCache>
            </c:numRef>
          </c:val>
        </c:ser>
        <c:marker val="1"/>
        <c:axId val="35787136"/>
        <c:axId val="35788672"/>
      </c:lineChart>
      <c:catAx>
        <c:axId val="35787136"/>
        <c:scaling>
          <c:orientation val="minMax"/>
        </c:scaling>
        <c:axPos val="b"/>
        <c:numFmt formatCode="General" sourceLinked="1"/>
        <c:tickLblPos val="nextTo"/>
        <c:txPr>
          <a:bodyPr rot="-5400000" vert="horz"/>
          <a:lstStyle/>
          <a:p>
            <a:pPr>
              <a:defRPr sz="1400"/>
            </a:pPr>
            <a:endParaRPr lang="en-US"/>
          </a:p>
        </c:txPr>
        <c:crossAx val="35788672"/>
        <c:crosses val="autoZero"/>
        <c:auto val="1"/>
        <c:lblAlgn val="ctr"/>
        <c:lblOffset val="100"/>
        <c:tickLblSkip val="5"/>
      </c:catAx>
      <c:valAx>
        <c:axId val="35788672"/>
        <c:scaling>
          <c:orientation val="minMax"/>
        </c:scaling>
        <c:axPos val="l"/>
        <c:majorGridlines>
          <c:spPr>
            <a:ln>
              <a:solidFill>
                <a:sysClr val="window" lastClr="FFFFFF">
                  <a:lumMod val="65000"/>
                </a:sysClr>
              </a:solidFill>
              <a:prstDash val="sysDot"/>
            </a:ln>
          </c:spPr>
        </c:majorGridlines>
        <c:numFmt formatCode="#\ ###" sourceLinked="0"/>
        <c:tickLblPos val="nextTo"/>
        <c:txPr>
          <a:bodyPr/>
          <a:lstStyle/>
          <a:p>
            <a:pPr>
              <a:defRPr sz="1400"/>
            </a:pPr>
            <a:endParaRPr lang="en-US"/>
          </a:p>
        </c:txPr>
        <c:crossAx val="35787136"/>
        <c:crosses val="autoZero"/>
        <c:crossBetween val="between"/>
        <c:majorUnit val="5000"/>
      </c:valAx>
    </c:plotArea>
    <c:legend>
      <c:legendPos val="r"/>
      <c:layout>
        <c:manualLayout>
          <c:xMode val="edge"/>
          <c:yMode val="edge"/>
          <c:x val="0.19433326042578011"/>
          <c:y val="0.18480139982502214"/>
          <c:w val="0.47325933216681249"/>
          <c:h val="0.15076771653543342"/>
        </c:manualLayout>
      </c:layout>
      <c:txPr>
        <a:bodyPr/>
        <a:lstStyle/>
        <a:p>
          <a:pPr>
            <a:defRPr sz="1400"/>
          </a:pPr>
          <a:endParaRPr lang="en-US"/>
        </a:p>
      </c:txPr>
    </c:legend>
    <c:plotVisOnly val="1"/>
  </c:chart>
  <c:spPr>
    <a:noFill/>
    <a:ln>
      <a:noFill/>
    </a:ln>
  </c:spPr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11843285214348272"/>
          <c:y val="2.8252405949256338E-2"/>
          <c:w val="0.61483245844269463"/>
          <c:h val="0.84452136191309424"/>
        </c:manualLayout>
      </c:layout>
      <c:barChart>
        <c:barDir val="col"/>
        <c:grouping val="stacked"/>
        <c:ser>
          <c:idx val="5"/>
          <c:order val="0"/>
          <c:tx>
            <c:strRef>
              <c:f>Sheet1!$D$12</c:f>
              <c:strCache>
                <c:ptCount val="1"/>
                <c:pt idx="0">
                  <c:v>otros países</c:v>
                </c:pt>
              </c:strCache>
            </c:strRef>
          </c:tx>
          <c:dLbls>
            <c:txPr>
              <a:bodyPr/>
              <a:lstStyle/>
              <a:p>
                <a:pPr>
                  <a:defRPr sz="1600" b="1"/>
                </a:pPr>
                <a:endParaRPr lang="en-US"/>
              </a:p>
            </c:txPr>
            <c:showVal val="1"/>
          </c:dLbls>
          <c:cat>
            <c:numRef>
              <c:f>Sheet1!$E$6:$G$6</c:f>
              <c:numCache>
                <c:formatCode>General</c:formatCode>
                <c:ptCount val="3"/>
                <c:pt idx="0">
                  <c:v>2004</c:v>
                </c:pt>
                <c:pt idx="1">
                  <c:v>2025</c:v>
                </c:pt>
                <c:pt idx="2">
                  <c:v>2050</c:v>
                </c:pt>
              </c:numCache>
            </c:numRef>
          </c:cat>
          <c:val>
            <c:numRef>
              <c:f>Sheet1!$E$12:$G$12</c:f>
              <c:numCache>
                <c:formatCode>General</c:formatCode>
                <c:ptCount val="3"/>
                <c:pt idx="0">
                  <c:v>20</c:v>
                </c:pt>
                <c:pt idx="1">
                  <c:v>21</c:v>
                </c:pt>
                <c:pt idx="2">
                  <c:v>10</c:v>
                </c:pt>
              </c:numCache>
            </c:numRef>
          </c:val>
        </c:ser>
        <c:ser>
          <c:idx val="4"/>
          <c:order val="1"/>
          <c:tx>
            <c:strRef>
              <c:f>Sheet1!$D$11</c:f>
              <c:strCache>
                <c:ptCount val="1"/>
                <c:pt idx="0">
                  <c:v>India</c:v>
                </c:pt>
              </c:strCache>
            </c:strRef>
          </c:tx>
          <c:dLbls>
            <c:txPr>
              <a:bodyPr/>
              <a:lstStyle/>
              <a:p>
                <a:pPr>
                  <a:defRPr sz="1400" b="1"/>
                </a:pPr>
                <a:endParaRPr lang="en-US"/>
              </a:p>
            </c:txPr>
            <c:showVal val="1"/>
          </c:dLbls>
          <c:cat>
            <c:numRef>
              <c:f>Sheet1!$E$6:$G$6</c:f>
              <c:numCache>
                <c:formatCode>General</c:formatCode>
                <c:ptCount val="3"/>
                <c:pt idx="0">
                  <c:v>2004</c:v>
                </c:pt>
                <c:pt idx="1">
                  <c:v>2025</c:v>
                </c:pt>
                <c:pt idx="2">
                  <c:v>2050</c:v>
                </c:pt>
              </c:numCache>
            </c:numRef>
          </c:cat>
          <c:val>
            <c:numRef>
              <c:f>Sheet1!$E$11:$G$11</c:f>
              <c:numCache>
                <c:formatCode>General</c:formatCode>
                <c:ptCount val="3"/>
                <c:pt idx="0">
                  <c:v>2</c:v>
                </c:pt>
                <c:pt idx="1">
                  <c:v>5</c:v>
                </c:pt>
                <c:pt idx="2">
                  <c:v>17</c:v>
                </c:pt>
              </c:numCache>
            </c:numRef>
          </c:val>
        </c:ser>
        <c:ser>
          <c:idx val="3"/>
          <c:order val="2"/>
          <c:tx>
            <c:strRef>
              <c:f>Sheet1!$D$10</c:f>
              <c:strCache>
                <c:ptCount val="1"/>
                <c:pt idx="0">
                  <c:v>China</c:v>
                </c:pt>
              </c:strCache>
            </c:strRef>
          </c:tx>
          <c:dLbls>
            <c:dLbl>
              <c:idx val="0"/>
              <c:layout>
                <c:manualLayout>
                  <c:x val="7.7958876999307761E-3"/>
                  <c:y val="-6.0710431557952022E-3"/>
                </c:manualLayout>
              </c:layout>
              <c:showVal val="1"/>
            </c:dLbl>
            <c:txPr>
              <a:bodyPr/>
              <a:lstStyle/>
              <a:p>
                <a:pPr>
                  <a:defRPr sz="1400" b="1">
                    <a:solidFill>
                      <a:schemeClr val="bg1"/>
                    </a:solidFill>
                  </a:defRPr>
                </a:pPr>
                <a:endParaRPr lang="en-US"/>
              </a:p>
            </c:txPr>
            <c:showVal val="1"/>
          </c:dLbls>
          <c:cat>
            <c:numRef>
              <c:f>Sheet1!$E$6:$G$6</c:f>
              <c:numCache>
                <c:formatCode>General</c:formatCode>
                <c:ptCount val="3"/>
                <c:pt idx="0">
                  <c:v>2004</c:v>
                </c:pt>
                <c:pt idx="1">
                  <c:v>2025</c:v>
                </c:pt>
                <c:pt idx="2">
                  <c:v>2050</c:v>
                </c:pt>
              </c:numCache>
            </c:numRef>
          </c:cat>
          <c:val>
            <c:numRef>
              <c:f>Sheet1!$E$10:$G$10</c:f>
              <c:numCache>
                <c:formatCode>General</c:formatCode>
                <c:ptCount val="3"/>
                <c:pt idx="0">
                  <c:v>4</c:v>
                </c:pt>
                <c:pt idx="1">
                  <c:v>15</c:v>
                </c:pt>
                <c:pt idx="2">
                  <c:v>28</c:v>
                </c:pt>
              </c:numCache>
            </c:numRef>
          </c:val>
        </c:ser>
        <c:ser>
          <c:idx val="2"/>
          <c:order val="3"/>
          <c:tx>
            <c:strRef>
              <c:f>Sheet1!$D$9</c:f>
              <c:strCache>
                <c:ptCount val="1"/>
                <c:pt idx="0">
                  <c:v>Japón</c:v>
                </c:pt>
              </c:strCache>
            </c:strRef>
          </c:tx>
          <c:dLbls>
            <c:txPr>
              <a:bodyPr/>
              <a:lstStyle/>
              <a:p>
                <a:pPr>
                  <a:defRPr sz="1600" b="1"/>
                </a:pPr>
                <a:endParaRPr lang="en-US"/>
              </a:p>
            </c:txPr>
            <c:showVal val="1"/>
          </c:dLbls>
          <c:cat>
            <c:numRef>
              <c:f>Sheet1!$E$6:$G$6</c:f>
              <c:numCache>
                <c:formatCode>General</c:formatCode>
                <c:ptCount val="3"/>
                <c:pt idx="0">
                  <c:v>2004</c:v>
                </c:pt>
                <c:pt idx="1">
                  <c:v>2025</c:v>
                </c:pt>
                <c:pt idx="2">
                  <c:v>2050</c:v>
                </c:pt>
              </c:numCache>
            </c:numRef>
          </c:cat>
          <c:val>
            <c:numRef>
              <c:f>Sheet1!$E$9:$G$9</c:f>
              <c:numCache>
                <c:formatCode>General</c:formatCode>
                <c:ptCount val="3"/>
                <c:pt idx="0">
                  <c:v>12</c:v>
                </c:pt>
                <c:pt idx="1">
                  <c:v>7</c:v>
                </c:pt>
                <c:pt idx="2">
                  <c:v>4</c:v>
                </c:pt>
              </c:numCache>
            </c:numRef>
          </c:val>
        </c:ser>
        <c:ser>
          <c:idx val="1"/>
          <c:order val="4"/>
          <c:tx>
            <c:strRef>
              <c:f>Sheet1!$D$8</c:f>
              <c:strCache>
                <c:ptCount val="1"/>
                <c:pt idx="0">
                  <c:v>Unión Europea</c:v>
                </c:pt>
              </c:strCache>
            </c:strRef>
          </c:tx>
          <c:dLbls>
            <c:txPr>
              <a:bodyPr/>
              <a:lstStyle/>
              <a:p>
                <a:pPr>
                  <a:defRPr sz="1600" b="1">
                    <a:solidFill>
                      <a:schemeClr val="bg1"/>
                    </a:solidFill>
                  </a:defRPr>
                </a:pPr>
                <a:endParaRPr lang="en-US"/>
              </a:p>
            </c:txPr>
            <c:showVal val="1"/>
          </c:dLbls>
          <c:cat>
            <c:numRef>
              <c:f>Sheet1!$E$6:$G$6</c:f>
              <c:numCache>
                <c:formatCode>General</c:formatCode>
                <c:ptCount val="3"/>
                <c:pt idx="0">
                  <c:v>2004</c:v>
                </c:pt>
                <c:pt idx="1">
                  <c:v>2025</c:v>
                </c:pt>
                <c:pt idx="2">
                  <c:v>2050</c:v>
                </c:pt>
              </c:numCache>
            </c:numRef>
          </c:cat>
          <c:val>
            <c:numRef>
              <c:f>Sheet1!$E$8:$G$8</c:f>
              <c:numCache>
                <c:formatCode>General</c:formatCode>
                <c:ptCount val="3"/>
                <c:pt idx="0">
                  <c:v>34</c:v>
                </c:pt>
                <c:pt idx="1">
                  <c:v>25</c:v>
                </c:pt>
                <c:pt idx="2">
                  <c:v>15</c:v>
                </c:pt>
              </c:numCache>
            </c:numRef>
          </c:val>
        </c:ser>
        <c:ser>
          <c:idx val="0"/>
          <c:order val="5"/>
          <c:tx>
            <c:strRef>
              <c:f>Sheet1!$D$7</c:f>
              <c:strCache>
                <c:ptCount val="1"/>
                <c:pt idx="0">
                  <c:v>Estados Unidos</c:v>
                </c:pt>
              </c:strCache>
            </c:strRef>
          </c:tx>
          <c:dLbls>
            <c:txPr>
              <a:bodyPr/>
              <a:lstStyle/>
              <a:p>
                <a:pPr>
                  <a:defRPr sz="1600" b="1">
                    <a:solidFill>
                      <a:schemeClr val="bg1"/>
                    </a:solidFill>
                  </a:defRPr>
                </a:pPr>
                <a:endParaRPr lang="en-US"/>
              </a:p>
            </c:txPr>
            <c:showVal val="1"/>
          </c:dLbls>
          <c:cat>
            <c:numRef>
              <c:f>Sheet1!$E$6:$G$6</c:f>
              <c:numCache>
                <c:formatCode>General</c:formatCode>
                <c:ptCount val="3"/>
                <c:pt idx="0">
                  <c:v>2004</c:v>
                </c:pt>
                <c:pt idx="1">
                  <c:v>2025</c:v>
                </c:pt>
                <c:pt idx="2">
                  <c:v>2050</c:v>
                </c:pt>
              </c:numCache>
            </c:numRef>
          </c:cat>
          <c:val>
            <c:numRef>
              <c:f>Sheet1!$E$7:$G$7</c:f>
              <c:numCache>
                <c:formatCode>General</c:formatCode>
                <c:ptCount val="3"/>
                <c:pt idx="0">
                  <c:v>28</c:v>
                </c:pt>
                <c:pt idx="1">
                  <c:v>27</c:v>
                </c:pt>
                <c:pt idx="2">
                  <c:v>26</c:v>
                </c:pt>
              </c:numCache>
            </c:numRef>
          </c:val>
        </c:ser>
        <c:gapWidth val="105"/>
        <c:overlap val="100"/>
        <c:serLines/>
        <c:axId val="71390720"/>
        <c:axId val="71392256"/>
      </c:barChart>
      <c:catAx>
        <c:axId val="71390720"/>
        <c:scaling>
          <c:orientation val="minMax"/>
        </c:scaling>
        <c:axPos val="b"/>
        <c:numFmt formatCode="General" sourceLinked="1"/>
        <c:majorTickMark val="none"/>
        <c:tickLblPos val="nextTo"/>
        <c:txPr>
          <a:bodyPr/>
          <a:lstStyle/>
          <a:p>
            <a:pPr>
              <a:defRPr sz="1400"/>
            </a:pPr>
            <a:endParaRPr lang="en-US"/>
          </a:p>
        </c:txPr>
        <c:crossAx val="71392256"/>
        <c:crosses val="autoZero"/>
        <c:auto val="1"/>
        <c:lblAlgn val="ctr"/>
        <c:lblOffset val="100"/>
      </c:catAx>
      <c:valAx>
        <c:axId val="71392256"/>
        <c:scaling>
          <c:orientation val="minMax"/>
          <c:max val="100"/>
        </c:scaling>
        <c:axPos val="l"/>
        <c:numFmt formatCode="General" sourceLinked="0"/>
        <c:tickLblPos val="nextTo"/>
        <c:txPr>
          <a:bodyPr/>
          <a:lstStyle/>
          <a:p>
            <a:pPr>
              <a:defRPr sz="1400"/>
            </a:pPr>
            <a:endParaRPr lang="en-US"/>
          </a:p>
        </c:txPr>
        <c:crossAx val="71390720"/>
        <c:crosses val="autoZero"/>
        <c:crossBetween val="between"/>
        <c:majorUnit val="20"/>
      </c:valAx>
      <c:spPr>
        <a:noFill/>
      </c:spPr>
    </c:plotArea>
    <c:legend>
      <c:legendPos val="r"/>
      <c:layout>
        <c:manualLayout>
          <c:xMode val="edge"/>
          <c:yMode val="edge"/>
          <c:x val="0.72493197725284364"/>
          <c:y val="0.11389355497229622"/>
          <c:w val="0.25840135608048975"/>
          <c:h val="0.75369437153690455"/>
        </c:manualLayout>
      </c:layout>
      <c:txPr>
        <a:bodyPr/>
        <a:lstStyle/>
        <a:p>
          <a:pPr>
            <a:defRPr sz="1600"/>
          </a:pPr>
          <a:endParaRPr lang="en-US"/>
        </a:p>
      </c:txPr>
    </c:legend>
    <c:plotVisOnly val="1"/>
    <c:dispBlanksAs val="gap"/>
  </c:chart>
  <c:spPr>
    <a:noFill/>
    <a:ln>
      <a:noFill/>
    </a:ln>
  </c:spPr>
  <c:externalData r:id="rId2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plotArea>
      <c:layout>
        <c:manualLayout>
          <c:layoutTarget val="inner"/>
          <c:xMode val="edge"/>
          <c:yMode val="edge"/>
          <c:x val="0.24348140857392958"/>
          <c:y val="2.7124957206436151E-2"/>
          <c:w val="0.68200612423447071"/>
          <c:h val="0.89755709231998171"/>
        </c:manualLayout>
      </c:layout>
      <c:barChart>
        <c:barDir val="bar"/>
        <c:grouping val="stacked"/>
        <c:ser>
          <c:idx val="0"/>
          <c:order val="0"/>
          <c:tx>
            <c:v>Applied rate</c:v>
          </c:tx>
          <c:spPr>
            <a:solidFill>
              <a:srgbClr val="0070C0"/>
            </a:solidFill>
          </c:spPr>
          <c:cat>
            <c:strRef>
              <c:f>'NMF AG'!$C$6:$C$19</c:f>
              <c:strCache>
                <c:ptCount val="14"/>
                <c:pt idx="0">
                  <c:v>Brunei D.</c:v>
                </c:pt>
                <c:pt idx="1">
                  <c:v>Singapore </c:v>
                </c:pt>
                <c:pt idx="2">
                  <c:v>Australia</c:v>
                </c:pt>
                <c:pt idx="3">
                  <c:v>New Zealand </c:v>
                </c:pt>
                <c:pt idx="4">
                  <c:v>Indonesia </c:v>
                </c:pt>
                <c:pt idx="5">
                  <c:v>Philippines</c:v>
                </c:pt>
                <c:pt idx="6">
                  <c:v>Malaysia</c:v>
                </c:pt>
                <c:pt idx="7">
                  <c:v>China </c:v>
                </c:pt>
                <c:pt idx="8">
                  <c:v>Chinese Taipei</c:v>
                </c:pt>
                <c:pt idx="9">
                  <c:v>Viet Nam </c:v>
                </c:pt>
                <c:pt idx="10">
                  <c:v>Japan</c:v>
                </c:pt>
                <c:pt idx="11">
                  <c:v>Thailand </c:v>
                </c:pt>
                <c:pt idx="12">
                  <c:v>India</c:v>
                </c:pt>
                <c:pt idx="13">
                  <c:v>Korea, Rep. of</c:v>
                </c:pt>
              </c:strCache>
            </c:strRef>
          </c:cat>
          <c:val>
            <c:numRef>
              <c:f>'NMF AG'!$D$6:$D$19</c:f>
              <c:numCache>
                <c:formatCode>0.0</c:formatCode>
                <c:ptCount val="14"/>
                <c:pt idx="0">
                  <c:v>0.1</c:v>
                </c:pt>
                <c:pt idx="1">
                  <c:v>0.2</c:v>
                </c:pt>
                <c:pt idx="2">
                  <c:v>1.3</c:v>
                </c:pt>
                <c:pt idx="3">
                  <c:v>1.5</c:v>
                </c:pt>
                <c:pt idx="4">
                  <c:v>8.4</c:v>
                </c:pt>
                <c:pt idx="5">
                  <c:v>9.8000000000000007</c:v>
                </c:pt>
                <c:pt idx="6">
                  <c:v>10.9</c:v>
                </c:pt>
                <c:pt idx="7">
                  <c:v>15.6</c:v>
                </c:pt>
                <c:pt idx="8">
                  <c:v>16.5</c:v>
                </c:pt>
                <c:pt idx="9">
                  <c:v>17</c:v>
                </c:pt>
                <c:pt idx="10">
                  <c:v>17.3</c:v>
                </c:pt>
                <c:pt idx="11">
                  <c:v>22.8</c:v>
                </c:pt>
                <c:pt idx="12">
                  <c:v>31.8</c:v>
                </c:pt>
                <c:pt idx="13">
                  <c:v>48.5</c:v>
                </c:pt>
              </c:numCache>
            </c:numRef>
          </c:val>
        </c:ser>
        <c:ser>
          <c:idx val="1"/>
          <c:order val="1"/>
          <c:tx>
            <c:v>Bound rate</c:v>
          </c:tx>
          <c:spPr>
            <a:solidFill>
              <a:srgbClr val="FF0000"/>
            </a:solidFill>
          </c:spPr>
          <c:cat>
            <c:strRef>
              <c:f>'NMF AG'!$C$6:$C$19</c:f>
              <c:strCache>
                <c:ptCount val="14"/>
                <c:pt idx="0">
                  <c:v>Brunei D.</c:v>
                </c:pt>
                <c:pt idx="1">
                  <c:v>Singapore </c:v>
                </c:pt>
                <c:pt idx="2">
                  <c:v>Australia</c:v>
                </c:pt>
                <c:pt idx="3">
                  <c:v>New Zealand </c:v>
                </c:pt>
                <c:pt idx="4">
                  <c:v>Indonesia </c:v>
                </c:pt>
                <c:pt idx="5">
                  <c:v>Philippines</c:v>
                </c:pt>
                <c:pt idx="6">
                  <c:v>Malaysia</c:v>
                </c:pt>
                <c:pt idx="7">
                  <c:v>China </c:v>
                </c:pt>
                <c:pt idx="8">
                  <c:v>Chinese Taipei</c:v>
                </c:pt>
                <c:pt idx="9">
                  <c:v>Viet Nam </c:v>
                </c:pt>
                <c:pt idx="10">
                  <c:v>Japan</c:v>
                </c:pt>
                <c:pt idx="11">
                  <c:v>Thailand </c:v>
                </c:pt>
                <c:pt idx="12">
                  <c:v>India</c:v>
                </c:pt>
                <c:pt idx="13">
                  <c:v>Korea, Rep. of</c:v>
                </c:pt>
              </c:strCache>
            </c:strRef>
          </c:cat>
          <c:val>
            <c:numRef>
              <c:f>'NMF AG'!$E$6:$E$19</c:f>
              <c:numCache>
                <c:formatCode>0.0</c:formatCode>
                <c:ptCount val="14"/>
                <c:pt idx="0">
                  <c:v>31.5</c:v>
                </c:pt>
                <c:pt idx="1">
                  <c:v>24.400000000000002</c:v>
                </c:pt>
                <c:pt idx="2">
                  <c:v>2.0999999999999988</c:v>
                </c:pt>
                <c:pt idx="3">
                  <c:v>4.4000000000000004</c:v>
                </c:pt>
                <c:pt idx="4">
                  <c:v>38.700000000000003</c:v>
                </c:pt>
                <c:pt idx="5">
                  <c:v>25.2</c:v>
                </c:pt>
                <c:pt idx="6">
                  <c:v>56.70000000000001</c:v>
                </c:pt>
                <c:pt idx="7">
                  <c:v>0.10000000000000003</c:v>
                </c:pt>
                <c:pt idx="8">
                  <c:v>0.40000000000000008</c:v>
                </c:pt>
                <c:pt idx="9">
                  <c:v>1.5</c:v>
                </c:pt>
                <c:pt idx="10">
                  <c:v>3.5999999999999979</c:v>
                </c:pt>
                <c:pt idx="11">
                  <c:v>16.999999999999989</c:v>
                </c:pt>
                <c:pt idx="12">
                  <c:v>81.3</c:v>
                </c:pt>
                <c:pt idx="13">
                  <c:v>7.3999999999999986</c:v>
                </c:pt>
              </c:numCache>
            </c:numRef>
          </c:val>
        </c:ser>
        <c:gapWidth val="49"/>
        <c:overlap val="100"/>
        <c:axId val="71409024"/>
        <c:axId val="71443584"/>
      </c:barChart>
      <c:catAx>
        <c:axId val="71409024"/>
        <c:scaling>
          <c:orientation val="minMax"/>
        </c:scaling>
        <c:axPos val="l"/>
        <c:numFmt formatCode="General" sourceLinked="1"/>
        <c:tickLblPos val="nextTo"/>
        <c:txPr>
          <a:bodyPr/>
          <a:lstStyle/>
          <a:p>
            <a:pPr>
              <a:defRPr sz="1200"/>
            </a:pPr>
            <a:endParaRPr lang="en-US"/>
          </a:p>
        </c:txPr>
        <c:crossAx val="71443584"/>
        <c:crosses val="autoZero"/>
        <c:auto val="1"/>
        <c:lblAlgn val="ctr"/>
        <c:lblOffset val="100"/>
      </c:catAx>
      <c:valAx>
        <c:axId val="71443584"/>
        <c:scaling>
          <c:orientation val="minMax"/>
        </c:scaling>
        <c:axPos val="b"/>
        <c:majorGridlines>
          <c:spPr>
            <a:ln>
              <a:gradFill>
                <a:gsLst>
                  <a:gs pos="0">
                    <a:schemeClr val="accent1">
                      <a:tint val="66000"/>
                      <a:satMod val="160000"/>
                    </a:schemeClr>
                  </a:gs>
                  <a:gs pos="50000">
                    <a:schemeClr val="accent1">
                      <a:tint val="44500"/>
                      <a:satMod val="160000"/>
                    </a:schemeClr>
                  </a:gs>
                  <a:gs pos="100000">
                    <a:schemeClr val="accent1">
                      <a:tint val="23500"/>
                      <a:satMod val="160000"/>
                    </a:schemeClr>
                  </a:gs>
                </a:gsLst>
                <a:lin ang="5400000" scaled="0"/>
              </a:gradFill>
            </a:ln>
          </c:spPr>
        </c:majorGridlines>
        <c:numFmt formatCode="0" sourceLinked="0"/>
        <c:tickLblPos val="nextTo"/>
        <c:txPr>
          <a:bodyPr/>
          <a:lstStyle/>
          <a:p>
            <a:pPr>
              <a:defRPr sz="1200"/>
            </a:pPr>
            <a:endParaRPr lang="en-US"/>
          </a:p>
        </c:txPr>
        <c:crossAx val="71409024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67688780819110628"/>
          <c:y val="0.55688017195120509"/>
          <c:w val="0.2703344497830299"/>
          <c:h val="0.17350477406279041"/>
        </c:manualLayout>
      </c:layout>
      <c:txPr>
        <a:bodyPr/>
        <a:lstStyle/>
        <a:p>
          <a:pPr>
            <a:defRPr sz="1200"/>
          </a:pPr>
          <a:endParaRPr lang="en-US"/>
        </a:p>
      </c:txPr>
    </c:legend>
    <c:plotVisOnly val="1"/>
  </c:chart>
  <c:spPr>
    <a:ln>
      <a:noFill/>
    </a:ln>
  </c:spPr>
  <c:externalData r:id="rId1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plotArea>
      <c:layout>
        <c:manualLayout>
          <c:layoutTarget val="inner"/>
          <c:xMode val="edge"/>
          <c:yMode val="edge"/>
          <c:x val="0.24348140857392958"/>
          <c:y val="3.0993241986484111E-2"/>
          <c:w val="0.69589501312336532"/>
          <c:h val="0.88375514084361506"/>
        </c:manualLayout>
      </c:layout>
      <c:barChart>
        <c:barDir val="bar"/>
        <c:grouping val="stacked"/>
        <c:ser>
          <c:idx val="0"/>
          <c:order val="0"/>
          <c:tx>
            <c:v>Applied rate</c:v>
          </c:tx>
          <c:spPr>
            <a:solidFill>
              <a:srgbClr val="0070C0"/>
            </a:solidFill>
          </c:spPr>
          <c:cat>
            <c:strRef>
              <c:f>'NMF Non-ag'!$C$6:$C$19</c:f>
              <c:strCache>
                <c:ptCount val="14"/>
                <c:pt idx="0">
                  <c:v>Singapore </c:v>
                </c:pt>
                <c:pt idx="1">
                  <c:v>New Zealand </c:v>
                </c:pt>
                <c:pt idx="2">
                  <c:v>Japan</c:v>
                </c:pt>
                <c:pt idx="3">
                  <c:v>Brunei Darussalam</c:v>
                </c:pt>
                <c:pt idx="4">
                  <c:v>Australia</c:v>
                </c:pt>
                <c:pt idx="5">
                  <c:v>Chinese Taipei</c:v>
                </c:pt>
                <c:pt idx="6">
                  <c:v>Philippines</c:v>
                </c:pt>
                <c:pt idx="7">
                  <c:v>Indonesia </c:v>
                </c:pt>
                <c:pt idx="8">
                  <c:v>Korea, Rep. of</c:v>
                </c:pt>
                <c:pt idx="9">
                  <c:v>Malaysia</c:v>
                </c:pt>
                <c:pt idx="10">
                  <c:v>Thailand </c:v>
                </c:pt>
                <c:pt idx="11">
                  <c:v>China </c:v>
                </c:pt>
                <c:pt idx="12">
                  <c:v>Viet Nam</c:v>
                </c:pt>
                <c:pt idx="13">
                  <c:v>India</c:v>
                </c:pt>
              </c:strCache>
            </c:strRef>
          </c:cat>
          <c:val>
            <c:numRef>
              <c:f>'NMF Non-ag'!$D$6:$D$19</c:f>
              <c:numCache>
                <c:formatCode>0.0</c:formatCode>
                <c:ptCount val="14"/>
                <c:pt idx="0">
                  <c:v>0</c:v>
                </c:pt>
                <c:pt idx="1">
                  <c:v>2.2000000000000002</c:v>
                </c:pt>
                <c:pt idx="2">
                  <c:v>2.5</c:v>
                </c:pt>
                <c:pt idx="3">
                  <c:v>2.9</c:v>
                </c:pt>
                <c:pt idx="4">
                  <c:v>3</c:v>
                </c:pt>
                <c:pt idx="5">
                  <c:v>4.5</c:v>
                </c:pt>
                <c:pt idx="6">
                  <c:v>5.7</c:v>
                </c:pt>
                <c:pt idx="7">
                  <c:v>6.6</c:v>
                </c:pt>
                <c:pt idx="8">
                  <c:v>6.6</c:v>
                </c:pt>
                <c:pt idx="9">
                  <c:v>7.6</c:v>
                </c:pt>
                <c:pt idx="10">
                  <c:v>8</c:v>
                </c:pt>
                <c:pt idx="11">
                  <c:v>8.7000000000000011</c:v>
                </c:pt>
                <c:pt idx="12">
                  <c:v>8.7000000000000011</c:v>
                </c:pt>
                <c:pt idx="13">
                  <c:v>10.1</c:v>
                </c:pt>
              </c:numCache>
            </c:numRef>
          </c:val>
        </c:ser>
        <c:ser>
          <c:idx val="1"/>
          <c:order val="1"/>
          <c:tx>
            <c:v>Bound rate</c:v>
          </c:tx>
          <c:spPr>
            <a:solidFill>
              <a:srgbClr val="FF0000"/>
            </a:solidFill>
          </c:spPr>
          <c:cat>
            <c:strRef>
              <c:f>'NMF Non-ag'!$C$6:$C$19</c:f>
              <c:strCache>
                <c:ptCount val="14"/>
                <c:pt idx="0">
                  <c:v>Singapore </c:v>
                </c:pt>
                <c:pt idx="1">
                  <c:v>New Zealand </c:v>
                </c:pt>
                <c:pt idx="2">
                  <c:v>Japan</c:v>
                </c:pt>
                <c:pt idx="3">
                  <c:v>Brunei Darussalam</c:v>
                </c:pt>
                <c:pt idx="4">
                  <c:v>Australia</c:v>
                </c:pt>
                <c:pt idx="5">
                  <c:v>Chinese Taipei</c:v>
                </c:pt>
                <c:pt idx="6">
                  <c:v>Philippines</c:v>
                </c:pt>
                <c:pt idx="7">
                  <c:v>Indonesia </c:v>
                </c:pt>
                <c:pt idx="8">
                  <c:v>Korea, Rep. of</c:v>
                </c:pt>
                <c:pt idx="9">
                  <c:v>Malaysia</c:v>
                </c:pt>
                <c:pt idx="10">
                  <c:v>Thailand </c:v>
                </c:pt>
                <c:pt idx="11">
                  <c:v>China </c:v>
                </c:pt>
                <c:pt idx="12">
                  <c:v>Viet Nam</c:v>
                </c:pt>
                <c:pt idx="13">
                  <c:v>India</c:v>
                </c:pt>
              </c:strCache>
            </c:strRef>
          </c:cat>
          <c:val>
            <c:numRef>
              <c:f>'NMF Non-ag'!$E$6:$E$19</c:f>
              <c:numCache>
                <c:formatCode>0.0</c:formatCode>
                <c:ptCount val="14"/>
                <c:pt idx="0">
                  <c:v>6.4</c:v>
                </c:pt>
                <c:pt idx="1">
                  <c:v>8.6000000000000014</c:v>
                </c:pt>
                <c:pt idx="2">
                  <c:v>0</c:v>
                </c:pt>
                <c:pt idx="3">
                  <c:v>21.6</c:v>
                </c:pt>
                <c:pt idx="4">
                  <c:v>8</c:v>
                </c:pt>
                <c:pt idx="5">
                  <c:v>0.20000000000000021</c:v>
                </c:pt>
                <c:pt idx="6">
                  <c:v>17.7</c:v>
                </c:pt>
                <c:pt idx="7">
                  <c:v>28.9</c:v>
                </c:pt>
                <c:pt idx="8">
                  <c:v>3.5999999999999988</c:v>
                </c:pt>
                <c:pt idx="9">
                  <c:v>7.3000000000000007</c:v>
                </c:pt>
                <c:pt idx="10">
                  <c:v>17.399999999999999</c:v>
                </c:pt>
                <c:pt idx="11">
                  <c:v>0.5</c:v>
                </c:pt>
                <c:pt idx="12">
                  <c:v>1.7000000000000011</c:v>
                </c:pt>
                <c:pt idx="13">
                  <c:v>24.5</c:v>
                </c:pt>
              </c:numCache>
            </c:numRef>
          </c:val>
        </c:ser>
        <c:gapWidth val="50"/>
        <c:overlap val="100"/>
        <c:axId val="71476352"/>
        <c:axId val="71477888"/>
      </c:barChart>
      <c:catAx>
        <c:axId val="71476352"/>
        <c:scaling>
          <c:orientation val="minMax"/>
        </c:scaling>
        <c:axPos val="l"/>
        <c:numFmt formatCode="General" sourceLinked="1"/>
        <c:tickLblPos val="nextTo"/>
        <c:txPr>
          <a:bodyPr/>
          <a:lstStyle/>
          <a:p>
            <a:pPr>
              <a:defRPr sz="1200"/>
            </a:pPr>
            <a:endParaRPr lang="en-US"/>
          </a:p>
        </c:txPr>
        <c:crossAx val="71477888"/>
        <c:crosses val="autoZero"/>
        <c:auto val="1"/>
        <c:lblAlgn val="ctr"/>
        <c:lblOffset val="100"/>
        <c:tickLblSkip val="1"/>
      </c:catAx>
      <c:valAx>
        <c:axId val="71477888"/>
        <c:scaling>
          <c:orientation val="minMax"/>
        </c:scaling>
        <c:axPos val="b"/>
        <c:majorGridlines>
          <c:spPr>
            <a:ln>
              <a:gradFill>
                <a:gsLst>
                  <a:gs pos="0">
                    <a:schemeClr val="accent1">
                      <a:tint val="66000"/>
                      <a:satMod val="160000"/>
                    </a:schemeClr>
                  </a:gs>
                  <a:gs pos="50000">
                    <a:schemeClr val="accent1">
                      <a:tint val="44500"/>
                      <a:satMod val="160000"/>
                    </a:schemeClr>
                  </a:gs>
                  <a:gs pos="100000">
                    <a:schemeClr val="accent1">
                      <a:tint val="23500"/>
                      <a:satMod val="160000"/>
                    </a:schemeClr>
                  </a:gs>
                </a:gsLst>
                <a:lin ang="5400000" scaled="0"/>
              </a:gradFill>
            </a:ln>
          </c:spPr>
        </c:majorGridlines>
        <c:numFmt formatCode="0" sourceLinked="0"/>
        <c:tickLblPos val="nextTo"/>
        <c:txPr>
          <a:bodyPr/>
          <a:lstStyle/>
          <a:p>
            <a:pPr>
              <a:defRPr sz="1200"/>
            </a:pPr>
            <a:endParaRPr lang="en-US"/>
          </a:p>
        </c:txPr>
        <c:crossAx val="71476352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69596649986701209"/>
          <c:y val="0.6652362470161628"/>
          <c:w val="0.25681117825707844"/>
          <c:h val="0.1921816379874107"/>
        </c:manualLayout>
      </c:layout>
      <c:txPr>
        <a:bodyPr/>
        <a:lstStyle/>
        <a:p>
          <a:pPr>
            <a:defRPr sz="1200"/>
          </a:pPr>
          <a:endParaRPr lang="en-US"/>
        </a:p>
      </c:txPr>
    </c:legend>
    <c:plotVisOnly val="1"/>
  </c:chart>
  <c:spPr>
    <a:ln>
      <a:noFill/>
    </a:ln>
  </c:spPr>
  <c:externalData r:id="rId1"/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0.59375</cdr:x>
      <cdr:y>0.125</cdr:y>
    </cdr:from>
    <cdr:to>
      <cdr:x>0.79167</cdr:x>
      <cdr:y>0.23409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4104456" y="504056"/>
          <a:ext cx="1368152" cy="439903"/>
        </a:xfrm>
        <a:prstGeom xmlns:a="http://schemas.openxmlformats.org/drawingml/2006/main" prst="rect">
          <a:avLst/>
        </a:prstGeom>
        <a:solidFill xmlns:a="http://schemas.openxmlformats.org/drawingml/2006/main">
          <a:srgbClr val="FF0000"/>
        </a:solidFill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s-ES" sz="1400" b="1" dirty="0" smtClean="0">
              <a:solidFill>
                <a:schemeClr val="bg1"/>
              </a:solidFill>
            </a:rPr>
            <a:t>Promedio: 9,8%</a:t>
          </a:r>
          <a:endParaRPr lang="es-ES" sz="1400" b="1" dirty="0">
            <a:solidFill>
              <a:schemeClr val="bg1"/>
            </a:solidFill>
          </a:endParaRPr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L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4ECB081-3674-4612-BDF9-3A268F69BBE5}" type="datetimeFigureOut">
              <a:rPr lang="es-CL" smtClean="0"/>
              <a:pPr/>
              <a:t>09-05-2012</a:t>
            </a:fld>
            <a:endParaRPr lang="es-CL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CL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55DC86-2BD1-45C3-8826-A383A798D382}" type="slidenum">
              <a:rPr lang="es-CL" smtClean="0"/>
              <a:pPr/>
              <a:t>‹#›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xmlns="" val="928202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97843" eaLnBrk="0" hangingPunct="0">
              <a:defRPr sz="3900" b="1">
                <a:solidFill>
                  <a:srgbClr val="6600CC"/>
                </a:solidFill>
                <a:latin typeface="Maiandra GD" pitchFamily="34" charset="0"/>
              </a:defRPr>
            </a:lvl1pPr>
            <a:lvl2pPr marL="730766" indent="-281064" defTabSz="897843" eaLnBrk="0" hangingPunct="0">
              <a:defRPr sz="3900" b="1">
                <a:solidFill>
                  <a:srgbClr val="6600CC"/>
                </a:solidFill>
                <a:latin typeface="Maiandra GD" pitchFamily="34" charset="0"/>
              </a:defRPr>
            </a:lvl2pPr>
            <a:lvl3pPr marL="1124255" indent="-224851" defTabSz="897843" eaLnBrk="0" hangingPunct="0">
              <a:defRPr sz="3900" b="1">
                <a:solidFill>
                  <a:srgbClr val="6600CC"/>
                </a:solidFill>
                <a:latin typeface="Maiandra GD" pitchFamily="34" charset="0"/>
              </a:defRPr>
            </a:lvl3pPr>
            <a:lvl4pPr marL="1573957" indent="-224851" defTabSz="897843" eaLnBrk="0" hangingPunct="0">
              <a:defRPr sz="3900" b="1">
                <a:solidFill>
                  <a:srgbClr val="6600CC"/>
                </a:solidFill>
                <a:latin typeface="Maiandra GD" pitchFamily="34" charset="0"/>
              </a:defRPr>
            </a:lvl4pPr>
            <a:lvl5pPr marL="2023659" indent="-224851" defTabSz="897843" eaLnBrk="0" hangingPunct="0">
              <a:defRPr sz="3900" b="1">
                <a:solidFill>
                  <a:srgbClr val="6600CC"/>
                </a:solidFill>
                <a:latin typeface="Maiandra GD" pitchFamily="34" charset="0"/>
              </a:defRPr>
            </a:lvl5pPr>
            <a:lvl6pPr marL="2473361" indent="-224851" defTabSz="897843" eaLnBrk="0" fontAlgn="base" hangingPunct="0">
              <a:spcBef>
                <a:spcPct val="0"/>
              </a:spcBef>
              <a:spcAft>
                <a:spcPct val="0"/>
              </a:spcAft>
              <a:defRPr sz="3900" b="1">
                <a:solidFill>
                  <a:srgbClr val="6600CC"/>
                </a:solidFill>
                <a:latin typeface="Maiandra GD" pitchFamily="34" charset="0"/>
              </a:defRPr>
            </a:lvl6pPr>
            <a:lvl7pPr marL="2923062" indent="-224851" defTabSz="897843" eaLnBrk="0" fontAlgn="base" hangingPunct="0">
              <a:spcBef>
                <a:spcPct val="0"/>
              </a:spcBef>
              <a:spcAft>
                <a:spcPct val="0"/>
              </a:spcAft>
              <a:defRPr sz="3900" b="1">
                <a:solidFill>
                  <a:srgbClr val="6600CC"/>
                </a:solidFill>
                <a:latin typeface="Maiandra GD" pitchFamily="34" charset="0"/>
              </a:defRPr>
            </a:lvl7pPr>
            <a:lvl8pPr marL="3372764" indent="-224851" defTabSz="897843" eaLnBrk="0" fontAlgn="base" hangingPunct="0">
              <a:spcBef>
                <a:spcPct val="0"/>
              </a:spcBef>
              <a:spcAft>
                <a:spcPct val="0"/>
              </a:spcAft>
              <a:defRPr sz="3900" b="1">
                <a:solidFill>
                  <a:srgbClr val="6600CC"/>
                </a:solidFill>
                <a:latin typeface="Maiandra GD" pitchFamily="34" charset="0"/>
              </a:defRPr>
            </a:lvl8pPr>
            <a:lvl9pPr marL="3822466" indent="-224851" defTabSz="897843" eaLnBrk="0" fontAlgn="base" hangingPunct="0">
              <a:spcBef>
                <a:spcPct val="0"/>
              </a:spcBef>
              <a:spcAft>
                <a:spcPct val="0"/>
              </a:spcAft>
              <a:defRPr sz="3900" b="1">
                <a:solidFill>
                  <a:srgbClr val="6600CC"/>
                </a:solidFill>
                <a:latin typeface="Maiandra GD" pitchFamily="34" charset="0"/>
              </a:defRPr>
            </a:lvl9pPr>
          </a:lstStyle>
          <a:p>
            <a:pPr eaLnBrk="1" hangingPunct="1"/>
            <a:fld id="{D74B1D56-40A4-47A8-A21B-F9B3FA81AF18}" type="slidenum">
              <a:rPr lang="en-US" sz="1200" b="0">
                <a:solidFill>
                  <a:schemeClr val="tx1"/>
                </a:solidFill>
                <a:latin typeface="Arial" charset="0"/>
              </a:rPr>
              <a:pPr eaLnBrk="1" hangingPunct="1"/>
              <a:t>2</a:t>
            </a:fld>
            <a:endParaRPr lang="en-US" sz="1200" b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317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s-ES" smtClean="0">
              <a:latin typeface="Arial" charset="0"/>
            </a:endParaRPr>
          </a:p>
          <a:p>
            <a:pPr eaLnBrk="1" hangingPunct="1"/>
            <a:endParaRPr lang="es-ES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97843" eaLnBrk="0" hangingPunct="0">
              <a:defRPr sz="3900" b="1">
                <a:solidFill>
                  <a:srgbClr val="6600CC"/>
                </a:solidFill>
                <a:latin typeface="Maiandra GD" pitchFamily="34" charset="0"/>
              </a:defRPr>
            </a:lvl1pPr>
            <a:lvl2pPr marL="730766" indent="-281064" defTabSz="897843" eaLnBrk="0" hangingPunct="0">
              <a:defRPr sz="3900" b="1">
                <a:solidFill>
                  <a:srgbClr val="6600CC"/>
                </a:solidFill>
                <a:latin typeface="Maiandra GD" pitchFamily="34" charset="0"/>
              </a:defRPr>
            </a:lvl2pPr>
            <a:lvl3pPr marL="1124255" indent="-224851" defTabSz="897843" eaLnBrk="0" hangingPunct="0">
              <a:defRPr sz="3900" b="1">
                <a:solidFill>
                  <a:srgbClr val="6600CC"/>
                </a:solidFill>
                <a:latin typeface="Maiandra GD" pitchFamily="34" charset="0"/>
              </a:defRPr>
            </a:lvl3pPr>
            <a:lvl4pPr marL="1573957" indent="-224851" defTabSz="897843" eaLnBrk="0" hangingPunct="0">
              <a:defRPr sz="3900" b="1">
                <a:solidFill>
                  <a:srgbClr val="6600CC"/>
                </a:solidFill>
                <a:latin typeface="Maiandra GD" pitchFamily="34" charset="0"/>
              </a:defRPr>
            </a:lvl4pPr>
            <a:lvl5pPr marL="2023659" indent="-224851" defTabSz="897843" eaLnBrk="0" hangingPunct="0">
              <a:defRPr sz="3900" b="1">
                <a:solidFill>
                  <a:srgbClr val="6600CC"/>
                </a:solidFill>
                <a:latin typeface="Maiandra GD" pitchFamily="34" charset="0"/>
              </a:defRPr>
            </a:lvl5pPr>
            <a:lvl6pPr marL="2473361" indent="-224851" defTabSz="897843" eaLnBrk="0" fontAlgn="base" hangingPunct="0">
              <a:spcBef>
                <a:spcPct val="0"/>
              </a:spcBef>
              <a:spcAft>
                <a:spcPct val="0"/>
              </a:spcAft>
              <a:defRPr sz="3900" b="1">
                <a:solidFill>
                  <a:srgbClr val="6600CC"/>
                </a:solidFill>
                <a:latin typeface="Maiandra GD" pitchFamily="34" charset="0"/>
              </a:defRPr>
            </a:lvl6pPr>
            <a:lvl7pPr marL="2923062" indent="-224851" defTabSz="897843" eaLnBrk="0" fontAlgn="base" hangingPunct="0">
              <a:spcBef>
                <a:spcPct val="0"/>
              </a:spcBef>
              <a:spcAft>
                <a:spcPct val="0"/>
              </a:spcAft>
              <a:defRPr sz="3900" b="1">
                <a:solidFill>
                  <a:srgbClr val="6600CC"/>
                </a:solidFill>
                <a:latin typeface="Maiandra GD" pitchFamily="34" charset="0"/>
              </a:defRPr>
            </a:lvl7pPr>
            <a:lvl8pPr marL="3372764" indent="-224851" defTabSz="897843" eaLnBrk="0" fontAlgn="base" hangingPunct="0">
              <a:spcBef>
                <a:spcPct val="0"/>
              </a:spcBef>
              <a:spcAft>
                <a:spcPct val="0"/>
              </a:spcAft>
              <a:defRPr sz="3900" b="1">
                <a:solidFill>
                  <a:srgbClr val="6600CC"/>
                </a:solidFill>
                <a:latin typeface="Maiandra GD" pitchFamily="34" charset="0"/>
              </a:defRPr>
            </a:lvl8pPr>
            <a:lvl9pPr marL="3822466" indent="-224851" defTabSz="897843" eaLnBrk="0" fontAlgn="base" hangingPunct="0">
              <a:spcBef>
                <a:spcPct val="0"/>
              </a:spcBef>
              <a:spcAft>
                <a:spcPct val="0"/>
              </a:spcAft>
              <a:defRPr sz="3900" b="1">
                <a:solidFill>
                  <a:srgbClr val="6600CC"/>
                </a:solidFill>
                <a:latin typeface="Maiandra GD" pitchFamily="34" charset="0"/>
              </a:defRPr>
            </a:lvl9pPr>
          </a:lstStyle>
          <a:p>
            <a:pPr eaLnBrk="1" hangingPunct="1"/>
            <a:fld id="{C156F791-7EE4-419B-968E-6A49911CAFF0}" type="slidenum">
              <a:rPr lang="en-US" sz="1200" b="0">
                <a:solidFill>
                  <a:schemeClr val="tx1"/>
                </a:solidFill>
                <a:latin typeface="Arial" charset="0"/>
              </a:rPr>
              <a:pPr eaLnBrk="1" hangingPunct="1"/>
              <a:t>20</a:t>
            </a:fld>
            <a:endParaRPr lang="en-US" sz="1200" b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512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s-ES" smtClean="0">
              <a:latin typeface="Arial" charset="0"/>
            </a:endParaRPr>
          </a:p>
          <a:p>
            <a:pPr eaLnBrk="1" hangingPunct="1"/>
            <a:endParaRPr lang="es-ES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2227" name="2 Marcador de notas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 smtClean="0">
              <a:latin typeface="Arial" charset="0"/>
            </a:endParaRPr>
          </a:p>
        </p:txBody>
      </p:sp>
      <p:sp>
        <p:nvSpPr>
          <p:cNvPr id="52228" name="3 Marcador de número de diapositiva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97843" eaLnBrk="0" hangingPunct="0">
              <a:defRPr sz="3900" b="1">
                <a:solidFill>
                  <a:srgbClr val="6600CC"/>
                </a:solidFill>
                <a:latin typeface="Maiandra GD" pitchFamily="34" charset="0"/>
              </a:defRPr>
            </a:lvl1pPr>
            <a:lvl2pPr marL="730766" indent="-281064" defTabSz="897843" eaLnBrk="0" hangingPunct="0">
              <a:defRPr sz="3900" b="1">
                <a:solidFill>
                  <a:srgbClr val="6600CC"/>
                </a:solidFill>
                <a:latin typeface="Maiandra GD" pitchFamily="34" charset="0"/>
              </a:defRPr>
            </a:lvl2pPr>
            <a:lvl3pPr marL="1124255" indent="-224851" defTabSz="897843" eaLnBrk="0" hangingPunct="0">
              <a:defRPr sz="3900" b="1">
                <a:solidFill>
                  <a:srgbClr val="6600CC"/>
                </a:solidFill>
                <a:latin typeface="Maiandra GD" pitchFamily="34" charset="0"/>
              </a:defRPr>
            </a:lvl3pPr>
            <a:lvl4pPr marL="1573957" indent="-224851" defTabSz="897843" eaLnBrk="0" hangingPunct="0">
              <a:defRPr sz="3900" b="1">
                <a:solidFill>
                  <a:srgbClr val="6600CC"/>
                </a:solidFill>
                <a:latin typeface="Maiandra GD" pitchFamily="34" charset="0"/>
              </a:defRPr>
            </a:lvl4pPr>
            <a:lvl5pPr marL="2023659" indent="-224851" defTabSz="897843" eaLnBrk="0" hangingPunct="0">
              <a:defRPr sz="3900" b="1">
                <a:solidFill>
                  <a:srgbClr val="6600CC"/>
                </a:solidFill>
                <a:latin typeface="Maiandra GD" pitchFamily="34" charset="0"/>
              </a:defRPr>
            </a:lvl5pPr>
            <a:lvl6pPr marL="2473361" indent="-224851" defTabSz="897843" eaLnBrk="0" fontAlgn="base" hangingPunct="0">
              <a:spcBef>
                <a:spcPct val="0"/>
              </a:spcBef>
              <a:spcAft>
                <a:spcPct val="0"/>
              </a:spcAft>
              <a:defRPr sz="3900" b="1">
                <a:solidFill>
                  <a:srgbClr val="6600CC"/>
                </a:solidFill>
                <a:latin typeface="Maiandra GD" pitchFamily="34" charset="0"/>
              </a:defRPr>
            </a:lvl6pPr>
            <a:lvl7pPr marL="2923062" indent="-224851" defTabSz="897843" eaLnBrk="0" fontAlgn="base" hangingPunct="0">
              <a:spcBef>
                <a:spcPct val="0"/>
              </a:spcBef>
              <a:spcAft>
                <a:spcPct val="0"/>
              </a:spcAft>
              <a:defRPr sz="3900" b="1">
                <a:solidFill>
                  <a:srgbClr val="6600CC"/>
                </a:solidFill>
                <a:latin typeface="Maiandra GD" pitchFamily="34" charset="0"/>
              </a:defRPr>
            </a:lvl7pPr>
            <a:lvl8pPr marL="3372764" indent="-224851" defTabSz="897843" eaLnBrk="0" fontAlgn="base" hangingPunct="0">
              <a:spcBef>
                <a:spcPct val="0"/>
              </a:spcBef>
              <a:spcAft>
                <a:spcPct val="0"/>
              </a:spcAft>
              <a:defRPr sz="3900" b="1">
                <a:solidFill>
                  <a:srgbClr val="6600CC"/>
                </a:solidFill>
                <a:latin typeface="Maiandra GD" pitchFamily="34" charset="0"/>
              </a:defRPr>
            </a:lvl8pPr>
            <a:lvl9pPr marL="3822466" indent="-224851" defTabSz="897843" eaLnBrk="0" fontAlgn="base" hangingPunct="0">
              <a:spcBef>
                <a:spcPct val="0"/>
              </a:spcBef>
              <a:spcAft>
                <a:spcPct val="0"/>
              </a:spcAft>
              <a:defRPr sz="3900" b="1">
                <a:solidFill>
                  <a:srgbClr val="6600CC"/>
                </a:solidFill>
                <a:latin typeface="Maiandra GD" pitchFamily="34" charset="0"/>
              </a:defRPr>
            </a:lvl9pPr>
          </a:lstStyle>
          <a:p>
            <a:pPr eaLnBrk="1" hangingPunct="1"/>
            <a:fld id="{5D9AA04D-4844-46E2-8092-C52174712FBB}" type="slidenum">
              <a:rPr lang="en-US" sz="1200" b="0">
                <a:solidFill>
                  <a:schemeClr val="tx1"/>
                </a:solidFill>
                <a:latin typeface="Arial" charset="0"/>
              </a:rPr>
              <a:pPr eaLnBrk="1" hangingPunct="1"/>
              <a:t>24</a:t>
            </a:fld>
            <a:endParaRPr lang="en-US" sz="1200" b="0">
              <a:solidFill>
                <a:schemeClr val="tx1"/>
              </a:solidFill>
              <a:latin typeface="Arial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7"/>
          <p:cNvSpPr txBox="1">
            <a:spLocks noGrp="1" noChangeArrowheads="1"/>
          </p:cNvSpPr>
          <p:nvPr/>
        </p:nvSpPr>
        <p:spPr bwMode="auto">
          <a:xfrm>
            <a:off x="3884852" y="8685235"/>
            <a:ext cx="297159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3" tIns="45717" rIns="91433" bIns="45717" anchor="b"/>
          <a:lstStyle>
            <a:lvl1pPr defTabSz="930275" eaLnBrk="0" hangingPunct="0">
              <a:defRPr sz="4000" b="1">
                <a:solidFill>
                  <a:srgbClr val="6600CC"/>
                </a:solidFill>
                <a:latin typeface="Maiandra GD" pitchFamily="34" charset="0"/>
              </a:defRPr>
            </a:lvl1pPr>
            <a:lvl2pPr marL="742950" indent="-285750" defTabSz="930275" eaLnBrk="0" hangingPunct="0">
              <a:defRPr sz="4000" b="1">
                <a:solidFill>
                  <a:srgbClr val="6600CC"/>
                </a:solidFill>
                <a:latin typeface="Maiandra GD" pitchFamily="34" charset="0"/>
              </a:defRPr>
            </a:lvl2pPr>
            <a:lvl3pPr marL="1143000" indent="-228600" defTabSz="930275" eaLnBrk="0" hangingPunct="0">
              <a:defRPr sz="4000" b="1">
                <a:solidFill>
                  <a:srgbClr val="6600CC"/>
                </a:solidFill>
                <a:latin typeface="Maiandra GD" pitchFamily="34" charset="0"/>
              </a:defRPr>
            </a:lvl3pPr>
            <a:lvl4pPr marL="1600200" indent="-228600" defTabSz="930275" eaLnBrk="0" hangingPunct="0">
              <a:defRPr sz="4000" b="1">
                <a:solidFill>
                  <a:srgbClr val="6600CC"/>
                </a:solidFill>
                <a:latin typeface="Maiandra GD" pitchFamily="34" charset="0"/>
              </a:defRPr>
            </a:lvl4pPr>
            <a:lvl5pPr marL="2057400" indent="-228600" defTabSz="930275" eaLnBrk="0" hangingPunct="0">
              <a:defRPr sz="4000" b="1">
                <a:solidFill>
                  <a:srgbClr val="6600CC"/>
                </a:solidFill>
                <a:latin typeface="Maiandra GD" pitchFamily="34" charset="0"/>
              </a:defRPr>
            </a:lvl5pPr>
            <a:lvl6pPr marL="2514600" indent="-228600" defTabSz="930275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6600CC"/>
                </a:solidFill>
                <a:latin typeface="Maiandra GD" pitchFamily="34" charset="0"/>
              </a:defRPr>
            </a:lvl6pPr>
            <a:lvl7pPr marL="2971800" indent="-228600" defTabSz="930275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6600CC"/>
                </a:solidFill>
                <a:latin typeface="Maiandra GD" pitchFamily="34" charset="0"/>
              </a:defRPr>
            </a:lvl7pPr>
            <a:lvl8pPr marL="3429000" indent="-228600" defTabSz="930275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6600CC"/>
                </a:solidFill>
                <a:latin typeface="Maiandra GD" pitchFamily="34" charset="0"/>
              </a:defRPr>
            </a:lvl8pPr>
            <a:lvl9pPr marL="3886200" indent="-228600" defTabSz="930275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6600CC"/>
                </a:solidFill>
                <a:latin typeface="Maiandra GD" pitchFamily="34" charset="0"/>
              </a:defRPr>
            </a:lvl9pPr>
          </a:lstStyle>
          <a:p>
            <a:pPr algn="r" eaLnBrk="1" hangingPunct="1"/>
            <a:fld id="{838C2262-4F0D-4328-B0BF-C2C430240D34}" type="slidenum">
              <a:rPr lang="en-US" sz="1200" b="0">
                <a:solidFill>
                  <a:schemeClr val="tx1"/>
                </a:solidFill>
                <a:latin typeface="Arial" charset="0"/>
              </a:rPr>
              <a:pPr algn="r" eaLnBrk="1" hangingPunct="1"/>
              <a:t>25</a:t>
            </a:fld>
            <a:endParaRPr lang="en-US" sz="1200" b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563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/>
        </p:spPr>
      </p:sp>
      <p:sp>
        <p:nvSpPr>
          <p:cNvPr id="5632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6112" y="4343400"/>
            <a:ext cx="5485778" cy="4114800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 lIns="91433" tIns="45717" rIns="91433" bIns="45717"/>
          <a:lstStyle/>
          <a:p>
            <a:pPr eaLnBrk="1" hangingPunct="1"/>
            <a:endParaRPr lang="es-ES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5" name="2 Marcador de notas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 smtClean="0">
              <a:latin typeface="Arial" charset="0"/>
            </a:endParaRPr>
          </a:p>
        </p:txBody>
      </p:sp>
      <p:sp>
        <p:nvSpPr>
          <p:cNvPr id="33796" name="3 Marcador de número de diapositiva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97843" eaLnBrk="0" hangingPunct="0">
              <a:defRPr sz="3900" b="1">
                <a:solidFill>
                  <a:srgbClr val="6600CC"/>
                </a:solidFill>
                <a:latin typeface="Maiandra GD" pitchFamily="34" charset="0"/>
              </a:defRPr>
            </a:lvl1pPr>
            <a:lvl2pPr marL="730766" indent="-281064" defTabSz="897843" eaLnBrk="0" hangingPunct="0">
              <a:defRPr sz="3900" b="1">
                <a:solidFill>
                  <a:srgbClr val="6600CC"/>
                </a:solidFill>
                <a:latin typeface="Maiandra GD" pitchFamily="34" charset="0"/>
              </a:defRPr>
            </a:lvl2pPr>
            <a:lvl3pPr marL="1124255" indent="-224851" defTabSz="897843" eaLnBrk="0" hangingPunct="0">
              <a:defRPr sz="3900" b="1">
                <a:solidFill>
                  <a:srgbClr val="6600CC"/>
                </a:solidFill>
                <a:latin typeface="Maiandra GD" pitchFamily="34" charset="0"/>
              </a:defRPr>
            </a:lvl3pPr>
            <a:lvl4pPr marL="1573957" indent="-224851" defTabSz="897843" eaLnBrk="0" hangingPunct="0">
              <a:defRPr sz="3900" b="1">
                <a:solidFill>
                  <a:srgbClr val="6600CC"/>
                </a:solidFill>
                <a:latin typeface="Maiandra GD" pitchFamily="34" charset="0"/>
              </a:defRPr>
            </a:lvl4pPr>
            <a:lvl5pPr marL="2023659" indent="-224851" defTabSz="897843" eaLnBrk="0" hangingPunct="0">
              <a:defRPr sz="3900" b="1">
                <a:solidFill>
                  <a:srgbClr val="6600CC"/>
                </a:solidFill>
                <a:latin typeface="Maiandra GD" pitchFamily="34" charset="0"/>
              </a:defRPr>
            </a:lvl5pPr>
            <a:lvl6pPr marL="2473361" indent="-224851" defTabSz="897843" eaLnBrk="0" fontAlgn="base" hangingPunct="0">
              <a:spcBef>
                <a:spcPct val="0"/>
              </a:spcBef>
              <a:spcAft>
                <a:spcPct val="0"/>
              </a:spcAft>
              <a:defRPr sz="3900" b="1">
                <a:solidFill>
                  <a:srgbClr val="6600CC"/>
                </a:solidFill>
                <a:latin typeface="Maiandra GD" pitchFamily="34" charset="0"/>
              </a:defRPr>
            </a:lvl6pPr>
            <a:lvl7pPr marL="2923062" indent="-224851" defTabSz="897843" eaLnBrk="0" fontAlgn="base" hangingPunct="0">
              <a:spcBef>
                <a:spcPct val="0"/>
              </a:spcBef>
              <a:spcAft>
                <a:spcPct val="0"/>
              </a:spcAft>
              <a:defRPr sz="3900" b="1">
                <a:solidFill>
                  <a:srgbClr val="6600CC"/>
                </a:solidFill>
                <a:latin typeface="Maiandra GD" pitchFamily="34" charset="0"/>
              </a:defRPr>
            </a:lvl7pPr>
            <a:lvl8pPr marL="3372764" indent="-224851" defTabSz="897843" eaLnBrk="0" fontAlgn="base" hangingPunct="0">
              <a:spcBef>
                <a:spcPct val="0"/>
              </a:spcBef>
              <a:spcAft>
                <a:spcPct val="0"/>
              </a:spcAft>
              <a:defRPr sz="3900" b="1">
                <a:solidFill>
                  <a:srgbClr val="6600CC"/>
                </a:solidFill>
                <a:latin typeface="Maiandra GD" pitchFamily="34" charset="0"/>
              </a:defRPr>
            </a:lvl8pPr>
            <a:lvl9pPr marL="3822466" indent="-224851" defTabSz="897843" eaLnBrk="0" fontAlgn="base" hangingPunct="0">
              <a:spcBef>
                <a:spcPct val="0"/>
              </a:spcBef>
              <a:spcAft>
                <a:spcPct val="0"/>
              </a:spcAft>
              <a:defRPr sz="3900" b="1">
                <a:solidFill>
                  <a:srgbClr val="6600CC"/>
                </a:solidFill>
                <a:latin typeface="Maiandra GD" pitchFamily="34" charset="0"/>
              </a:defRPr>
            </a:lvl9pPr>
          </a:lstStyle>
          <a:p>
            <a:pPr eaLnBrk="1" hangingPunct="1"/>
            <a:fld id="{6B03F90B-C03E-4A01-99A2-E0688C907E26}" type="slidenum">
              <a:rPr lang="en-US" sz="1200" b="0">
                <a:solidFill>
                  <a:schemeClr val="tx1"/>
                </a:solidFill>
                <a:latin typeface="Arial" charset="0"/>
              </a:rPr>
              <a:pPr eaLnBrk="1" hangingPunct="1"/>
              <a:t>3</a:t>
            </a:fld>
            <a:endParaRPr lang="en-US" sz="1200" b="0">
              <a:solidFill>
                <a:schemeClr val="tx1"/>
              </a:solidFill>
              <a:latin typeface="Arial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13688" y="4343400"/>
            <a:ext cx="5456217" cy="4114800"/>
          </a:xfr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s-CL" b="1" dirty="0" smtClean="0">
                <a:solidFill>
                  <a:srgbClr val="000000"/>
                </a:solidFill>
                <a:latin typeface="Arial" charset="0"/>
                <a:cs typeface="Times New Roman" pitchFamily="18" charset="0"/>
              </a:rPr>
              <a:t>China e India, sumadas, contribuyeron con un tercio del crecimiento del PIB mundial en 2005, calculado en base de la Paridad de Poder Adquisitivo (PPA), superando a la contribución de Estados Unidos, Unión Europea y Japón juntos. </a:t>
            </a:r>
          </a:p>
          <a:p>
            <a:r>
              <a:rPr lang="es-CL" b="1" dirty="0" smtClean="0">
                <a:solidFill>
                  <a:srgbClr val="000000"/>
                </a:solidFill>
                <a:latin typeface="Arial" charset="0"/>
                <a:cs typeface="Times New Roman" pitchFamily="18" charset="0"/>
              </a:rPr>
              <a:t>En </a:t>
            </a:r>
            <a:r>
              <a:rPr lang="es-CL" b="1" dirty="0" smtClean="0">
                <a:latin typeface="Arial" charset="0"/>
                <a:cs typeface="Times New Roman" pitchFamily="18" charset="0"/>
              </a:rPr>
              <a:t>términos de dólares corrientes, la Unión Europea y los Estados Unidos siguen representando el mayor peso en la economía mundial. </a:t>
            </a:r>
          </a:p>
          <a:p>
            <a:endParaRPr lang="es-CL" sz="800" b="1" dirty="0">
              <a:latin typeface="Arial" charset="0"/>
              <a:cs typeface="Times New Roman" pitchFamily="18" charset="0"/>
            </a:endParaRPr>
          </a:p>
          <a:p>
            <a:r>
              <a:rPr lang="es-CL" b="1" dirty="0" smtClean="0">
                <a:latin typeface="Arial" charset="0"/>
                <a:cs typeface="Times New Roman" pitchFamily="18" charset="0"/>
              </a:rPr>
              <a:t>La dinámica actual del crecimiento de la economía mundial, sobre todo el peso de China, India y los países de Asia en desarrollo</a:t>
            </a:r>
            <a:r>
              <a:rPr lang="es-CL" dirty="0" smtClean="0">
                <a:latin typeface="Arial" charset="0"/>
                <a:cs typeface="Times New Roman" pitchFamily="18" charset="0"/>
              </a:rPr>
              <a:t>, </a:t>
            </a:r>
            <a:r>
              <a:rPr lang="es-CL" b="1" dirty="0" smtClean="0">
                <a:latin typeface="Arial" charset="0"/>
                <a:cs typeface="Times New Roman" pitchFamily="18" charset="0"/>
              </a:rPr>
              <a:t>como nuevos referentes globales en producción, comercio y movimientos financieros, ofrece un panorama alentador para el desempeño comercial de los países de la región</a:t>
            </a:r>
            <a:r>
              <a:rPr lang="es-CL" dirty="0" smtClean="0">
                <a:latin typeface="Arial" charset="0"/>
                <a:cs typeface="Times New Roman" pitchFamily="18" charset="0"/>
              </a:rPr>
              <a:t>. </a:t>
            </a:r>
            <a:endParaRPr lang="en-US" dirty="0" smtClean="0">
              <a:latin typeface="Arial" charset="0"/>
              <a:cs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6867" name="2 Marcador de notas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 smtClean="0">
              <a:latin typeface="Arial" charset="0"/>
            </a:endParaRPr>
          </a:p>
        </p:txBody>
      </p:sp>
      <p:sp>
        <p:nvSpPr>
          <p:cNvPr id="36868" name="3 Marcador de número de diapositiva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97843" eaLnBrk="0" hangingPunct="0">
              <a:defRPr sz="3900" b="1">
                <a:solidFill>
                  <a:srgbClr val="6600CC"/>
                </a:solidFill>
                <a:latin typeface="Maiandra GD" pitchFamily="34" charset="0"/>
              </a:defRPr>
            </a:lvl1pPr>
            <a:lvl2pPr marL="730766" indent="-281064" defTabSz="897843" eaLnBrk="0" hangingPunct="0">
              <a:defRPr sz="3900" b="1">
                <a:solidFill>
                  <a:srgbClr val="6600CC"/>
                </a:solidFill>
                <a:latin typeface="Maiandra GD" pitchFamily="34" charset="0"/>
              </a:defRPr>
            </a:lvl2pPr>
            <a:lvl3pPr marL="1124255" indent="-224851" defTabSz="897843" eaLnBrk="0" hangingPunct="0">
              <a:defRPr sz="3900" b="1">
                <a:solidFill>
                  <a:srgbClr val="6600CC"/>
                </a:solidFill>
                <a:latin typeface="Maiandra GD" pitchFamily="34" charset="0"/>
              </a:defRPr>
            </a:lvl3pPr>
            <a:lvl4pPr marL="1573957" indent="-224851" defTabSz="897843" eaLnBrk="0" hangingPunct="0">
              <a:defRPr sz="3900" b="1">
                <a:solidFill>
                  <a:srgbClr val="6600CC"/>
                </a:solidFill>
                <a:latin typeface="Maiandra GD" pitchFamily="34" charset="0"/>
              </a:defRPr>
            </a:lvl4pPr>
            <a:lvl5pPr marL="2023659" indent="-224851" defTabSz="897843" eaLnBrk="0" hangingPunct="0">
              <a:defRPr sz="3900" b="1">
                <a:solidFill>
                  <a:srgbClr val="6600CC"/>
                </a:solidFill>
                <a:latin typeface="Maiandra GD" pitchFamily="34" charset="0"/>
              </a:defRPr>
            </a:lvl5pPr>
            <a:lvl6pPr marL="2473361" indent="-224851" defTabSz="897843" eaLnBrk="0" fontAlgn="base" hangingPunct="0">
              <a:spcBef>
                <a:spcPct val="0"/>
              </a:spcBef>
              <a:spcAft>
                <a:spcPct val="0"/>
              </a:spcAft>
              <a:defRPr sz="3900" b="1">
                <a:solidFill>
                  <a:srgbClr val="6600CC"/>
                </a:solidFill>
                <a:latin typeface="Maiandra GD" pitchFamily="34" charset="0"/>
              </a:defRPr>
            </a:lvl6pPr>
            <a:lvl7pPr marL="2923062" indent="-224851" defTabSz="897843" eaLnBrk="0" fontAlgn="base" hangingPunct="0">
              <a:spcBef>
                <a:spcPct val="0"/>
              </a:spcBef>
              <a:spcAft>
                <a:spcPct val="0"/>
              </a:spcAft>
              <a:defRPr sz="3900" b="1">
                <a:solidFill>
                  <a:srgbClr val="6600CC"/>
                </a:solidFill>
                <a:latin typeface="Maiandra GD" pitchFamily="34" charset="0"/>
              </a:defRPr>
            </a:lvl7pPr>
            <a:lvl8pPr marL="3372764" indent="-224851" defTabSz="897843" eaLnBrk="0" fontAlgn="base" hangingPunct="0">
              <a:spcBef>
                <a:spcPct val="0"/>
              </a:spcBef>
              <a:spcAft>
                <a:spcPct val="0"/>
              </a:spcAft>
              <a:defRPr sz="3900" b="1">
                <a:solidFill>
                  <a:srgbClr val="6600CC"/>
                </a:solidFill>
                <a:latin typeface="Maiandra GD" pitchFamily="34" charset="0"/>
              </a:defRPr>
            </a:lvl8pPr>
            <a:lvl9pPr marL="3822466" indent="-224851" defTabSz="897843" eaLnBrk="0" fontAlgn="base" hangingPunct="0">
              <a:spcBef>
                <a:spcPct val="0"/>
              </a:spcBef>
              <a:spcAft>
                <a:spcPct val="0"/>
              </a:spcAft>
              <a:defRPr sz="3900" b="1">
                <a:solidFill>
                  <a:srgbClr val="6600CC"/>
                </a:solidFill>
                <a:latin typeface="Maiandra GD" pitchFamily="34" charset="0"/>
              </a:defRPr>
            </a:lvl9pPr>
          </a:lstStyle>
          <a:p>
            <a:pPr eaLnBrk="1" hangingPunct="1"/>
            <a:fld id="{A30BDFA7-66A0-4757-96B8-866E028F144E}" type="slidenum">
              <a:rPr lang="en-US" sz="1200" b="0">
                <a:solidFill>
                  <a:schemeClr val="tx1"/>
                </a:solidFill>
                <a:latin typeface="Arial" charset="0"/>
              </a:rPr>
              <a:pPr eaLnBrk="1" hangingPunct="1"/>
              <a:t>8</a:t>
            </a:fld>
            <a:endParaRPr lang="en-US" sz="1200" b="0">
              <a:solidFill>
                <a:schemeClr val="tx1"/>
              </a:solidFill>
              <a:latin typeface="Arial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97843" eaLnBrk="0" hangingPunct="0">
              <a:defRPr sz="3900" b="1">
                <a:solidFill>
                  <a:srgbClr val="6600CC"/>
                </a:solidFill>
                <a:latin typeface="Maiandra GD" pitchFamily="34" charset="0"/>
              </a:defRPr>
            </a:lvl1pPr>
            <a:lvl2pPr marL="730766" indent="-281064" defTabSz="897843" eaLnBrk="0" hangingPunct="0">
              <a:defRPr sz="3900" b="1">
                <a:solidFill>
                  <a:srgbClr val="6600CC"/>
                </a:solidFill>
                <a:latin typeface="Maiandra GD" pitchFamily="34" charset="0"/>
              </a:defRPr>
            </a:lvl2pPr>
            <a:lvl3pPr marL="1124255" indent="-224851" defTabSz="897843" eaLnBrk="0" hangingPunct="0">
              <a:defRPr sz="3900" b="1">
                <a:solidFill>
                  <a:srgbClr val="6600CC"/>
                </a:solidFill>
                <a:latin typeface="Maiandra GD" pitchFamily="34" charset="0"/>
              </a:defRPr>
            </a:lvl3pPr>
            <a:lvl4pPr marL="1573957" indent="-224851" defTabSz="897843" eaLnBrk="0" hangingPunct="0">
              <a:defRPr sz="3900" b="1">
                <a:solidFill>
                  <a:srgbClr val="6600CC"/>
                </a:solidFill>
                <a:latin typeface="Maiandra GD" pitchFamily="34" charset="0"/>
              </a:defRPr>
            </a:lvl4pPr>
            <a:lvl5pPr marL="2023659" indent="-224851" defTabSz="897843" eaLnBrk="0" hangingPunct="0">
              <a:defRPr sz="3900" b="1">
                <a:solidFill>
                  <a:srgbClr val="6600CC"/>
                </a:solidFill>
                <a:latin typeface="Maiandra GD" pitchFamily="34" charset="0"/>
              </a:defRPr>
            </a:lvl5pPr>
            <a:lvl6pPr marL="2473361" indent="-224851" defTabSz="897843" eaLnBrk="0" fontAlgn="base" hangingPunct="0">
              <a:spcBef>
                <a:spcPct val="0"/>
              </a:spcBef>
              <a:spcAft>
                <a:spcPct val="0"/>
              </a:spcAft>
              <a:defRPr sz="3900" b="1">
                <a:solidFill>
                  <a:srgbClr val="6600CC"/>
                </a:solidFill>
                <a:latin typeface="Maiandra GD" pitchFamily="34" charset="0"/>
              </a:defRPr>
            </a:lvl6pPr>
            <a:lvl7pPr marL="2923062" indent="-224851" defTabSz="897843" eaLnBrk="0" fontAlgn="base" hangingPunct="0">
              <a:spcBef>
                <a:spcPct val="0"/>
              </a:spcBef>
              <a:spcAft>
                <a:spcPct val="0"/>
              </a:spcAft>
              <a:defRPr sz="3900" b="1">
                <a:solidFill>
                  <a:srgbClr val="6600CC"/>
                </a:solidFill>
                <a:latin typeface="Maiandra GD" pitchFamily="34" charset="0"/>
              </a:defRPr>
            </a:lvl7pPr>
            <a:lvl8pPr marL="3372764" indent="-224851" defTabSz="897843" eaLnBrk="0" fontAlgn="base" hangingPunct="0">
              <a:spcBef>
                <a:spcPct val="0"/>
              </a:spcBef>
              <a:spcAft>
                <a:spcPct val="0"/>
              </a:spcAft>
              <a:defRPr sz="3900" b="1">
                <a:solidFill>
                  <a:srgbClr val="6600CC"/>
                </a:solidFill>
                <a:latin typeface="Maiandra GD" pitchFamily="34" charset="0"/>
              </a:defRPr>
            </a:lvl8pPr>
            <a:lvl9pPr marL="3822466" indent="-224851" defTabSz="897843" eaLnBrk="0" fontAlgn="base" hangingPunct="0">
              <a:spcBef>
                <a:spcPct val="0"/>
              </a:spcBef>
              <a:spcAft>
                <a:spcPct val="0"/>
              </a:spcAft>
              <a:defRPr sz="3900" b="1">
                <a:solidFill>
                  <a:srgbClr val="6600CC"/>
                </a:solidFill>
                <a:latin typeface="Maiandra GD" pitchFamily="34" charset="0"/>
              </a:defRPr>
            </a:lvl9pPr>
          </a:lstStyle>
          <a:p>
            <a:pPr eaLnBrk="1" hangingPunct="1"/>
            <a:fld id="{F3070410-6648-4931-8E01-CF63FDF134CE}" type="slidenum">
              <a:rPr lang="en-US" sz="1200" b="0">
                <a:solidFill>
                  <a:schemeClr val="tx1"/>
                </a:solidFill>
                <a:latin typeface="Arial" charset="0"/>
              </a:rPr>
              <a:pPr eaLnBrk="1" hangingPunct="1"/>
              <a:t>9</a:t>
            </a:fld>
            <a:endParaRPr lang="en-US" sz="1200" b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378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s-ES" smtClean="0">
              <a:latin typeface="Arial" charset="0"/>
            </a:endParaRPr>
          </a:p>
          <a:p>
            <a:pPr eaLnBrk="1" hangingPunct="1"/>
            <a:endParaRPr lang="es-ES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460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6112" y="4343400"/>
            <a:ext cx="5485778" cy="4114800"/>
          </a:xfr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2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>
              <a:spcBef>
                <a:spcPct val="0"/>
              </a:spcBef>
              <a:buClrTx/>
              <a:buSzTx/>
              <a:buFontTx/>
              <a:buNone/>
            </a:pPr>
            <a:fld id="{0E8CC63B-74A1-40E3-B655-8A6F8CF8A700}" type="slidenum">
              <a:rPr lang="en-US" sz="1200"/>
              <a:pPr algn="r">
                <a:spcBef>
                  <a:spcPct val="0"/>
                </a:spcBef>
                <a:buClrTx/>
                <a:buSzTx/>
                <a:buFontTx/>
                <a:buNone/>
              </a:pPr>
              <a:t>13</a:t>
            </a:fld>
            <a:endParaRPr lang="en-US" sz="1200"/>
          </a:p>
        </p:txBody>
      </p:sp>
      <p:sp>
        <p:nvSpPr>
          <p:cNvPr id="1177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77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97843" eaLnBrk="0" hangingPunct="0">
              <a:defRPr sz="3900" b="1">
                <a:solidFill>
                  <a:srgbClr val="6600CC"/>
                </a:solidFill>
                <a:latin typeface="Maiandra GD" pitchFamily="34" charset="0"/>
              </a:defRPr>
            </a:lvl1pPr>
            <a:lvl2pPr marL="730766" indent="-281064" defTabSz="897843" eaLnBrk="0" hangingPunct="0">
              <a:defRPr sz="3900" b="1">
                <a:solidFill>
                  <a:srgbClr val="6600CC"/>
                </a:solidFill>
                <a:latin typeface="Maiandra GD" pitchFamily="34" charset="0"/>
              </a:defRPr>
            </a:lvl2pPr>
            <a:lvl3pPr marL="1124255" indent="-224851" defTabSz="897843" eaLnBrk="0" hangingPunct="0">
              <a:defRPr sz="3900" b="1">
                <a:solidFill>
                  <a:srgbClr val="6600CC"/>
                </a:solidFill>
                <a:latin typeface="Maiandra GD" pitchFamily="34" charset="0"/>
              </a:defRPr>
            </a:lvl3pPr>
            <a:lvl4pPr marL="1573957" indent="-224851" defTabSz="897843" eaLnBrk="0" hangingPunct="0">
              <a:defRPr sz="3900" b="1">
                <a:solidFill>
                  <a:srgbClr val="6600CC"/>
                </a:solidFill>
                <a:latin typeface="Maiandra GD" pitchFamily="34" charset="0"/>
              </a:defRPr>
            </a:lvl4pPr>
            <a:lvl5pPr marL="2023659" indent="-224851" defTabSz="897843" eaLnBrk="0" hangingPunct="0">
              <a:defRPr sz="3900" b="1">
                <a:solidFill>
                  <a:srgbClr val="6600CC"/>
                </a:solidFill>
                <a:latin typeface="Maiandra GD" pitchFamily="34" charset="0"/>
              </a:defRPr>
            </a:lvl5pPr>
            <a:lvl6pPr marL="2473361" indent="-224851" defTabSz="897843" eaLnBrk="0" fontAlgn="base" hangingPunct="0">
              <a:spcBef>
                <a:spcPct val="0"/>
              </a:spcBef>
              <a:spcAft>
                <a:spcPct val="0"/>
              </a:spcAft>
              <a:defRPr sz="3900" b="1">
                <a:solidFill>
                  <a:srgbClr val="6600CC"/>
                </a:solidFill>
                <a:latin typeface="Maiandra GD" pitchFamily="34" charset="0"/>
              </a:defRPr>
            </a:lvl6pPr>
            <a:lvl7pPr marL="2923062" indent="-224851" defTabSz="897843" eaLnBrk="0" fontAlgn="base" hangingPunct="0">
              <a:spcBef>
                <a:spcPct val="0"/>
              </a:spcBef>
              <a:spcAft>
                <a:spcPct val="0"/>
              </a:spcAft>
              <a:defRPr sz="3900" b="1">
                <a:solidFill>
                  <a:srgbClr val="6600CC"/>
                </a:solidFill>
                <a:latin typeface="Maiandra GD" pitchFamily="34" charset="0"/>
              </a:defRPr>
            </a:lvl7pPr>
            <a:lvl8pPr marL="3372764" indent="-224851" defTabSz="897843" eaLnBrk="0" fontAlgn="base" hangingPunct="0">
              <a:spcBef>
                <a:spcPct val="0"/>
              </a:spcBef>
              <a:spcAft>
                <a:spcPct val="0"/>
              </a:spcAft>
              <a:defRPr sz="3900" b="1">
                <a:solidFill>
                  <a:srgbClr val="6600CC"/>
                </a:solidFill>
                <a:latin typeface="Maiandra GD" pitchFamily="34" charset="0"/>
              </a:defRPr>
            </a:lvl8pPr>
            <a:lvl9pPr marL="3822466" indent="-224851" defTabSz="897843" eaLnBrk="0" fontAlgn="base" hangingPunct="0">
              <a:spcBef>
                <a:spcPct val="0"/>
              </a:spcBef>
              <a:spcAft>
                <a:spcPct val="0"/>
              </a:spcAft>
              <a:defRPr sz="3900" b="1">
                <a:solidFill>
                  <a:srgbClr val="6600CC"/>
                </a:solidFill>
                <a:latin typeface="Maiandra GD" pitchFamily="34" charset="0"/>
              </a:defRPr>
            </a:lvl9pPr>
          </a:lstStyle>
          <a:p>
            <a:pPr eaLnBrk="1" hangingPunct="1"/>
            <a:fld id="{A47CF242-0AF8-4C26-AE52-9D4F2883280F}" type="slidenum">
              <a:rPr lang="en-US" sz="1200" b="0">
                <a:solidFill>
                  <a:schemeClr val="tx1"/>
                </a:solidFill>
                <a:latin typeface="Arial" charset="0"/>
              </a:rPr>
              <a:pPr eaLnBrk="1" hangingPunct="1"/>
              <a:t>14</a:t>
            </a:fld>
            <a:endParaRPr lang="en-US" sz="1200" b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44035" name="Rectangle 7"/>
          <p:cNvSpPr txBox="1">
            <a:spLocks noGrp="1" noChangeArrowheads="1"/>
          </p:cNvSpPr>
          <p:nvPr/>
        </p:nvSpPr>
        <p:spPr bwMode="auto">
          <a:xfrm>
            <a:off x="3884852" y="8685235"/>
            <a:ext cx="297159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7" tIns="45714" rIns="91427" bIns="45714" anchor="b"/>
          <a:lstStyle>
            <a:lvl1pPr eaLnBrk="0" hangingPunct="0">
              <a:defRPr sz="4000" b="1">
                <a:solidFill>
                  <a:srgbClr val="6600CC"/>
                </a:solidFill>
                <a:latin typeface="Maiandra GD" pitchFamily="34" charset="0"/>
              </a:defRPr>
            </a:lvl1pPr>
            <a:lvl2pPr marL="742950" indent="-285750" eaLnBrk="0" hangingPunct="0">
              <a:defRPr sz="4000" b="1">
                <a:solidFill>
                  <a:srgbClr val="6600CC"/>
                </a:solidFill>
                <a:latin typeface="Maiandra GD" pitchFamily="34" charset="0"/>
              </a:defRPr>
            </a:lvl2pPr>
            <a:lvl3pPr marL="1143000" indent="-228600" eaLnBrk="0" hangingPunct="0">
              <a:defRPr sz="4000" b="1">
                <a:solidFill>
                  <a:srgbClr val="6600CC"/>
                </a:solidFill>
                <a:latin typeface="Maiandra GD" pitchFamily="34" charset="0"/>
              </a:defRPr>
            </a:lvl3pPr>
            <a:lvl4pPr marL="1600200" indent="-228600" eaLnBrk="0" hangingPunct="0">
              <a:defRPr sz="4000" b="1">
                <a:solidFill>
                  <a:srgbClr val="6600CC"/>
                </a:solidFill>
                <a:latin typeface="Maiandra GD" pitchFamily="34" charset="0"/>
              </a:defRPr>
            </a:lvl4pPr>
            <a:lvl5pPr marL="2057400" indent="-228600" eaLnBrk="0" hangingPunct="0">
              <a:defRPr sz="4000" b="1">
                <a:solidFill>
                  <a:srgbClr val="6600CC"/>
                </a:solidFill>
                <a:latin typeface="Maiandra GD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6600CC"/>
                </a:solidFill>
                <a:latin typeface="Maiandra GD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6600CC"/>
                </a:solidFill>
                <a:latin typeface="Maiandra GD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6600CC"/>
                </a:solidFill>
                <a:latin typeface="Maiandra GD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6600CC"/>
                </a:solidFill>
                <a:latin typeface="Maiandra GD" pitchFamily="34" charset="0"/>
              </a:defRPr>
            </a:lvl9pPr>
          </a:lstStyle>
          <a:p>
            <a:pPr algn="r" eaLnBrk="1" hangingPunct="1"/>
            <a:fld id="{5EBB3AB6-8333-44DD-BBA8-F8568060F618}" type="slidenum">
              <a:rPr lang="en-US" sz="1200"/>
              <a:pPr algn="r" eaLnBrk="1" hangingPunct="1"/>
              <a:t>14</a:t>
            </a:fld>
            <a:endParaRPr lang="en-US" sz="1200"/>
          </a:p>
        </p:txBody>
      </p:sp>
      <p:sp>
        <p:nvSpPr>
          <p:cNvPr id="4403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03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7" tIns="45714" rIns="91427" bIns="45714"/>
          <a:lstStyle/>
          <a:p>
            <a:endParaRPr lang="es-ES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2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029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1"/>
          <p:cNvGrpSpPr/>
          <p:nvPr/>
        </p:nvGrpSpPr>
        <p:grpSpPr>
          <a:xfrm>
            <a:off x="0" y="0"/>
            <a:ext cx="9144000" cy="6400800"/>
            <a:chOff x="0" y="0"/>
            <a:chExt cx="9144000" cy="6400800"/>
          </a:xfrm>
        </p:grpSpPr>
        <p:sp>
          <p:nvSpPr>
            <p:cNvPr id="16" name="Rectangle 15"/>
            <p:cNvSpPr/>
            <p:nvPr/>
          </p:nvSpPr>
          <p:spPr>
            <a:xfrm>
              <a:off x="1828800" y="4572000"/>
              <a:ext cx="6858000" cy="18288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>
                <a:solidFill>
                  <a:prstClr val="white"/>
                </a:solidFill>
              </a:endParaRPr>
            </a:p>
          </p:txBody>
        </p:sp>
        <p:grpSp>
          <p:nvGrpSpPr>
            <p:cNvPr id="8" name="Group 10"/>
            <p:cNvGrpSpPr/>
            <p:nvPr/>
          </p:nvGrpSpPr>
          <p:grpSpPr>
            <a:xfrm>
              <a:off x="0" y="0"/>
              <a:ext cx="9144000" cy="6400800"/>
              <a:chOff x="0" y="0"/>
              <a:chExt cx="9144000" cy="6400800"/>
            </a:xfrm>
          </p:grpSpPr>
          <p:sp>
            <p:nvSpPr>
              <p:cNvPr id="15" name="Rectangle 14"/>
              <p:cNvSpPr/>
              <p:nvPr/>
            </p:nvSpPr>
            <p:spPr>
              <a:xfrm>
                <a:off x="0" y="0"/>
                <a:ext cx="1828800" cy="6400800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>
                  <a:solidFill>
                    <a:prstClr val="white"/>
                  </a:solidFill>
                </a:endParaRPr>
              </a:p>
            </p:txBody>
          </p:sp>
          <p:sp>
            <p:nvSpPr>
              <p:cNvPr id="10" name="Rectangle 9"/>
              <p:cNvSpPr/>
              <p:nvPr/>
            </p:nvSpPr>
            <p:spPr>
              <a:xfrm>
                <a:off x="0" y="4572000"/>
                <a:ext cx="9144000" cy="1828800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  <a:effectLst>
                <a:reflection blurRad="6350" stA="50000" endA="300" endPos="38500" dist="50800" dir="5400000" sy="-100000" algn="bl" rotWithShape="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13" name="Rectangle 12"/>
            <p:cNvSpPr/>
            <p:nvPr/>
          </p:nvSpPr>
          <p:spPr>
            <a:xfrm>
              <a:off x="0" y="4572000"/>
              <a:ext cx="1828800" cy="1828800"/>
            </a:xfrm>
            <a:prstGeom prst="rect">
              <a:avLst/>
            </a:prstGeom>
            <a:solidFill>
              <a:schemeClr val="accent2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>
                <a:solidFill>
                  <a:prstClr val="white"/>
                </a:solidFill>
              </a:endParaRPr>
            </a:p>
          </p:txBody>
        </p:sp>
      </p:grp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34200" y="6553200"/>
            <a:ext cx="1676400" cy="228600"/>
          </a:xfrm>
        </p:spPr>
        <p:txBody>
          <a:bodyPr vert="horz" lIns="91440" tIns="45720" rIns="91440" bIns="45720" rtlCol="0" anchor="t" anchorCtr="0"/>
          <a:lstStyle>
            <a:lvl1pPr marL="0" algn="r" defTabSz="914400" rtl="0" eaLnBrk="1" latinLnBrk="0" hangingPunct="1">
              <a:defRPr sz="900" kern="1200" cap="small" baseline="0">
                <a:solidFill>
                  <a:sysClr val="windowText" lastClr="000000"/>
                </a:solidFill>
                <a:latin typeface="+mj-lt"/>
                <a:ea typeface="+mn-ea"/>
                <a:cs typeface="+mn-cs"/>
              </a:defRPr>
            </a:lvl1pPr>
          </a:lstStyle>
          <a:p>
            <a:fld id="{F5E6AE49-B968-4B5A-BE5D-D4000FECAEA1}" type="datetimeFigureOut">
              <a:rPr lang="es-CL" smtClean="0"/>
              <a:pPr/>
              <a:t>09-05-2012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891553" y="6553200"/>
            <a:ext cx="1676400" cy="228600"/>
          </a:xfrm>
        </p:spPr>
        <p:txBody>
          <a:bodyPr anchor="t" anchorCtr="0"/>
          <a:lstStyle>
            <a:lvl1pPr>
              <a:defRPr>
                <a:solidFill>
                  <a:sysClr val="windowText" lastClr="000000"/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870076" y="6553200"/>
            <a:ext cx="762000" cy="228600"/>
          </a:xfrm>
          <a:noFill/>
          <a:ln>
            <a:noFill/>
          </a:ln>
          <a:effectLst/>
        </p:spPr>
        <p:txBody>
          <a:bodyPr/>
          <a:lstStyle>
            <a:lvl1pPr algn="ctr">
              <a:defRPr sz="900" kern="1200" cap="small" baseline="0">
                <a:solidFill>
                  <a:sysClr val="windowText" lastClr="000000"/>
                </a:solidFill>
                <a:latin typeface="+mj-lt"/>
                <a:ea typeface="+mn-ea"/>
                <a:cs typeface="+mn-cs"/>
              </a:defRPr>
            </a:lvl1pPr>
          </a:lstStyle>
          <a:p>
            <a:fld id="{F1CBFF6E-F484-47E0-A169-088F0D291E64}" type="slidenum">
              <a:rPr lang="es-CL" smtClean="0"/>
              <a:pPr/>
              <a:t>‹#›</a:t>
            </a:fld>
            <a:endParaRPr lang="es-CL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05000" y="5867400"/>
            <a:ext cx="6570722" cy="457200"/>
          </a:xfrm>
        </p:spPr>
        <p:txBody>
          <a:bodyPr>
            <a:normAutofit/>
            <a:scene3d>
              <a:camera prst="orthographicFront"/>
              <a:lightRig rig="soft" dir="t">
                <a:rot lat="0" lon="0" rev="10800000"/>
              </a:lightRig>
            </a:scene3d>
            <a:sp3d>
              <a:contourClr>
                <a:srgbClr val="DDDDDD"/>
              </a:contourClr>
            </a:sp3d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>
                    <a:alpha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05000" y="4648200"/>
            <a:ext cx="6553200" cy="1219200"/>
          </a:xfrm>
        </p:spPr>
        <p:txBody>
          <a:bodyPr anchor="b" anchorCtr="0">
            <a:noAutofit/>
          </a:bodyPr>
          <a:lstStyle>
            <a:lvl1pPr algn="l">
              <a:defRPr sz="3600"/>
            </a:lvl1pPr>
          </a:lstStyle>
          <a:p>
            <a:r>
              <a:rPr lang="es-ES" smtClean="0"/>
              <a:t>Haga clic para modificar el estilo de título del patrón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xmlns="" val="26154378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6AE49-B968-4B5A-BE5D-D4000FECAEA1}" type="datetimeFigureOut">
              <a:rPr lang="es-CL" smtClean="0">
                <a:solidFill>
                  <a:prstClr val="black"/>
                </a:solidFill>
              </a:rPr>
              <a:pPr/>
              <a:t>09-05-2012</a:t>
            </a:fld>
            <a:endParaRPr lang="es-CL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CBFF6E-F484-47E0-A169-088F0D291E64}" type="slidenum">
              <a:rPr lang="es-CL" smtClean="0">
                <a:solidFill>
                  <a:prstClr val="black"/>
                </a:solidFill>
              </a:rPr>
              <a:pPr/>
              <a:t>‹#›</a:t>
            </a:fld>
            <a:endParaRPr lang="es-C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947686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0"/>
          <p:cNvGrpSpPr/>
          <p:nvPr/>
        </p:nvGrpSpPr>
        <p:grpSpPr>
          <a:xfrm>
            <a:off x="0" y="0"/>
            <a:ext cx="9144000" cy="6858000"/>
            <a:chOff x="-442912" y="457200"/>
            <a:chExt cx="9144000" cy="6858000"/>
          </a:xfrm>
        </p:grpSpPr>
        <p:sp>
          <p:nvSpPr>
            <p:cNvPr id="18" name="Rectangle 17"/>
            <p:cNvSpPr/>
            <p:nvPr/>
          </p:nvSpPr>
          <p:spPr>
            <a:xfrm>
              <a:off x="-442912" y="457200"/>
              <a:ext cx="9129712" cy="16764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ffectLst>
              <a:reflection blurRad="6350" stA="50000" endA="300" endPos="38500" dist="508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>
                <a:solidFill>
                  <a:prstClr val="white"/>
                </a:solidFill>
              </a:endParaRPr>
            </a:p>
          </p:txBody>
        </p:sp>
        <p:sp>
          <p:nvSpPr>
            <p:cNvPr id="19" name="Rectangle 18"/>
            <p:cNvSpPr/>
            <p:nvPr/>
          </p:nvSpPr>
          <p:spPr>
            <a:xfrm>
              <a:off x="6872288" y="457200"/>
              <a:ext cx="1828800" cy="68580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>
                <a:solidFill>
                  <a:prstClr val="white"/>
                </a:solidFill>
              </a:endParaRPr>
            </a:p>
          </p:txBody>
        </p:sp>
        <p:sp>
          <p:nvSpPr>
            <p:cNvPr id="20" name="Rectangle 19"/>
            <p:cNvSpPr/>
            <p:nvPr/>
          </p:nvSpPr>
          <p:spPr>
            <a:xfrm>
              <a:off x="6872288" y="457200"/>
              <a:ext cx="1828800" cy="16764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>
                <a:solidFill>
                  <a:prstClr val="white"/>
                </a:solidFill>
              </a:endParaRPr>
            </a:p>
          </p:txBody>
        </p:sp>
        <p:sp>
          <p:nvSpPr>
            <p:cNvPr id="21" name="Oval 20"/>
            <p:cNvSpPr/>
            <p:nvPr/>
          </p:nvSpPr>
          <p:spPr>
            <a:xfrm>
              <a:off x="7367588" y="876300"/>
              <a:ext cx="838200" cy="838200"/>
            </a:xfrm>
            <a:prstGeom prst="ellipse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>
                <a:solidFill>
                  <a:prstClr val="white"/>
                </a:solidFill>
              </a:endParaRPr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467600" y="2298700"/>
            <a:ext cx="1447800" cy="3827463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2286000"/>
            <a:ext cx="5943600" cy="3840163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6AE49-B968-4B5A-BE5D-D4000FECAEA1}" type="datetimeFigureOut">
              <a:rPr lang="es-CL" smtClean="0">
                <a:solidFill>
                  <a:prstClr val="black"/>
                </a:solidFill>
              </a:rPr>
              <a:pPr/>
              <a:t>09-05-2012</a:t>
            </a:fld>
            <a:endParaRPr lang="es-CL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848600" y="533400"/>
            <a:ext cx="762000" cy="609600"/>
          </a:xfrm>
        </p:spPr>
        <p:txBody>
          <a:bodyPr/>
          <a:lstStyle/>
          <a:p>
            <a:fld id="{F1CBFF6E-F484-47E0-A169-088F0D291E64}" type="slidenum">
              <a:rPr lang="es-CL" smtClean="0">
                <a:solidFill>
                  <a:prstClr val="black"/>
                </a:solidFill>
              </a:rPr>
              <a:pPr/>
              <a:t>‹#›</a:t>
            </a:fld>
            <a:endParaRPr lang="es-C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7810454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ítulo y tabl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6595" y="274638"/>
            <a:ext cx="8230810" cy="11430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abla"/>
          <p:cNvSpPr>
            <a:spLocks noGrp="1"/>
          </p:cNvSpPr>
          <p:nvPr>
            <p:ph type="tbl" idx="1"/>
          </p:nvPr>
        </p:nvSpPr>
        <p:spPr>
          <a:xfrm>
            <a:off x="456595" y="1600201"/>
            <a:ext cx="8230810" cy="4525963"/>
          </a:xfrm>
        </p:spPr>
        <p:txBody>
          <a:bodyPr/>
          <a:lstStyle/>
          <a:p>
            <a:pPr lvl="0"/>
            <a:endParaRPr lang="es-ES" noProof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394CAD-B753-4CFA-886D-A0F54787AA9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3508940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6AE49-B968-4B5A-BE5D-D4000FECAEA1}" type="datetimeFigureOut">
              <a:rPr lang="es-CL" smtClean="0">
                <a:solidFill>
                  <a:prstClr val="black"/>
                </a:solidFill>
              </a:rPr>
              <a:pPr/>
              <a:t>09-05-2012</a:t>
            </a:fld>
            <a:endParaRPr lang="es-CL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CBFF6E-F484-47E0-A169-088F0D291E64}" type="slidenum">
              <a:rPr lang="es-CL" smtClean="0">
                <a:solidFill>
                  <a:prstClr val="black"/>
                </a:solidFill>
              </a:rPr>
              <a:pPr/>
              <a:t>‹#›</a:t>
            </a:fld>
            <a:endParaRPr lang="es-C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7331910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10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7" name="Rectangle 6"/>
            <p:cNvSpPr/>
            <p:nvPr/>
          </p:nvSpPr>
          <p:spPr>
            <a:xfrm>
              <a:off x="0" y="0"/>
              <a:ext cx="1828800" cy="68580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>
                <a:solidFill>
                  <a:prstClr val="white"/>
                </a:solidFill>
              </a:endParaRPr>
            </a:p>
          </p:txBody>
        </p:sp>
        <p:sp>
          <p:nvSpPr>
            <p:cNvPr id="8" name="Rectangle 7"/>
            <p:cNvSpPr/>
            <p:nvPr/>
          </p:nvSpPr>
          <p:spPr>
            <a:xfrm>
              <a:off x="0" y="2514600"/>
              <a:ext cx="1828800" cy="1828800"/>
            </a:xfrm>
            <a:prstGeom prst="rect">
              <a:avLst/>
            </a:prstGeom>
            <a:solidFill>
              <a:schemeClr val="accent2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>
                <a:solidFill>
                  <a:prstClr val="white"/>
                </a:solidFill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1828800" y="2514600"/>
              <a:ext cx="7315200" cy="18288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>
              <a:reflection blurRad="6350" stA="50000" endA="300" endPos="38500" dist="508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>
                <a:solidFill>
                  <a:prstClr val="white"/>
                </a:solidFill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05000" y="2667000"/>
            <a:ext cx="6629400" cy="1143000"/>
          </a:xfrm>
        </p:spPr>
        <p:txBody>
          <a:bodyPr vert="horz" lIns="91440" tIns="45720" rIns="91440" bIns="45720" rtlCol="0" anchor="b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 cap="small" spc="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400" y="4495800"/>
            <a:ext cx="1524000" cy="2057400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lnSpc>
                <a:spcPct val="200000"/>
              </a:lnSpc>
              <a:buNone/>
              <a:defRPr sz="1600" b="1" kern="1200">
                <a:solidFill>
                  <a:srgbClr val="000000">
                    <a:alpha val="50196"/>
                  </a:srgb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lvl="0" indent="0" algn="l" defTabSz="914400" rtl="0" eaLnBrk="1" latinLnBrk="0" hangingPunct="1">
              <a:lnSpc>
                <a:spcPct val="150000"/>
              </a:lnSpc>
              <a:spcBef>
                <a:spcPts val="1800"/>
              </a:spcBef>
              <a:buClr>
                <a:schemeClr val="accent1"/>
              </a:buClr>
              <a:buSzPct val="80000"/>
              <a:buFont typeface="Wingdings" pitchFamily="2" charset="2"/>
              <a:buNone/>
            </a:pPr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31152" y="6556248"/>
            <a:ext cx="1673352" cy="228600"/>
          </a:xfrm>
        </p:spPr>
        <p:txBody>
          <a:bodyPr/>
          <a:lstStyle/>
          <a:p>
            <a:fld id="{F5E6AE49-B968-4B5A-BE5D-D4000FECAEA1}" type="datetimeFigureOut">
              <a:rPr lang="es-CL" smtClean="0">
                <a:solidFill>
                  <a:prstClr val="black"/>
                </a:solidFill>
              </a:rPr>
              <a:pPr/>
              <a:t>09-05-2012</a:t>
            </a:fld>
            <a:endParaRPr lang="es-CL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892808" y="6556248"/>
            <a:ext cx="1673352" cy="228600"/>
          </a:xfrm>
        </p:spPr>
        <p:txBody>
          <a:bodyPr/>
          <a:lstStyle/>
          <a:p>
            <a:endParaRPr lang="es-CL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867656" y="6556248"/>
            <a:ext cx="762000" cy="228600"/>
          </a:xfrm>
          <a:noFill/>
          <a:ln>
            <a:noFill/>
          </a:ln>
          <a:effectLst/>
        </p:spPr>
        <p:txBody>
          <a:bodyPr vert="horz" lIns="91440" tIns="45720" rIns="91440" bIns="45720" rtlCol="0" anchor="ctr"/>
          <a:lstStyle>
            <a:lvl1pPr marL="0" algn="ctr" defTabSz="914400" rtl="0" eaLnBrk="1" latinLnBrk="0" hangingPunct="1">
              <a:defRPr sz="900" kern="1200" cap="small" baseline="0">
                <a:solidFill>
                  <a:sysClr val="windowText" lastClr="000000"/>
                </a:solidFill>
                <a:latin typeface="+mj-lt"/>
                <a:ea typeface="+mn-ea"/>
                <a:cs typeface="+mn-cs"/>
              </a:defRPr>
            </a:lvl1pPr>
          </a:lstStyle>
          <a:p>
            <a:fld id="{F1CBFF6E-F484-47E0-A169-088F0D291E64}" type="slidenum">
              <a:rPr lang="es-CL" smtClean="0"/>
              <a:pPr/>
              <a:t>‹#›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xmlns="" val="31050353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38400" y="228600"/>
            <a:ext cx="6248400" cy="11430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438400" y="2298700"/>
            <a:ext cx="2971800" cy="3827463"/>
          </a:xfrm>
        </p:spPr>
        <p:txBody>
          <a:bodyPr>
            <a:normAutofit/>
          </a:bodyPr>
          <a:lstStyle>
            <a:lvl1pPr marL="228600" indent="-228600">
              <a:defRPr sz="1800"/>
            </a:lvl1pPr>
            <a:lvl2pPr marL="457200" indent="-228600">
              <a:defRPr sz="1800"/>
            </a:lvl2pPr>
            <a:lvl3pPr marL="685800" indent="-228600">
              <a:defRPr sz="1800"/>
            </a:lvl3pPr>
            <a:lvl4pPr marL="914400" indent="-228600">
              <a:defRPr sz="1800"/>
            </a:lvl4pPr>
            <a:lvl5pPr marL="1143000" indent="-228600"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715000" y="2298700"/>
            <a:ext cx="2971800" cy="3827463"/>
          </a:xfrm>
        </p:spPr>
        <p:txBody>
          <a:bodyPr>
            <a:normAutofit/>
          </a:bodyPr>
          <a:lstStyle>
            <a:lvl1pPr marL="228600" indent="-228600">
              <a:defRPr sz="1800"/>
            </a:lvl1pPr>
            <a:lvl2pPr marL="457200" indent="-228600">
              <a:defRPr sz="1800"/>
            </a:lvl2pPr>
            <a:lvl3pPr marL="685800" indent="-228600">
              <a:defRPr sz="1800"/>
            </a:lvl3pPr>
            <a:lvl4pPr marL="914400" indent="-228600">
              <a:defRPr sz="1800"/>
            </a:lvl4pPr>
            <a:lvl5pPr marL="1143000" indent="-228600"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6AE49-B968-4B5A-BE5D-D4000FECAEA1}" type="datetimeFigureOut">
              <a:rPr lang="es-CL" smtClean="0">
                <a:solidFill>
                  <a:prstClr val="black"/>
                </a:solidFill>
              </a:rPr>
              <a:pPr/>
              <a:t>09-05-2012</a:t>
            </a:fld>
            <a:endParaRPr lang="es-CL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CBFF6E-F484-47E0-A169-088F0D291E64}" type="slidenum">
              <a:rPr lang="es-CL" smtClean="0">
                <a:solidFill>
                  <a:prstClr val="black"/>
                </a:solidFill>
              </a:rPr>
              <a:pPr/>
              <a:t>‹#›</a:t>
            </a:fld>
            <a:endParaRPr lang="es-C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185639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38400" y="228600"/>
            <a:ext cx="6248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38400" y="2291697"/>
            <a:ext cx="2971800" cy="639762"/>
          </a:xfrm>
        </p:spPr>
        <p:txBody>
          <a:bodyPr vert="horz" lIns="91440" tIns="45720" rIns="91440" bIns="45720" rtlCol="0" anchor="ctr" anchorCtr="0">
            <a:noAutofit/>
          </a:bodyPr>
          <a:lstStyle>
            <a:lvl1pPr marL="0" indent="0">
              <a:buNone/>
              <a:defRPr sz="2200" b="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spcBef>
                <a:spcPts val="1800"/>
              </a:spcBef>
              <a:buClr>
                <a:schemeClr val="accent1"/>
              </a:buClr>
              <a:buSzPct val="80000"/>
              <a:buFont typeface="Wingdings" pitchFamily="2" charset="2"/>
              <a:buNone/>
            </a:pPr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447925" y="3137647"/>
            <a:ext cx="2971800" cy="2999232"/>
          </a:xfr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buSzPct val="80000"/>
              <a:buFont typeface="Wingdings" pitchFamily="2" charset="2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buSzPct val="80000"/>
              <a:buFont typeface="Wingdings" pitchFamily="2" charset="2"/>
              <a:tabLst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buSzPct val="80000"/>
              <a:buFont typeface="Wingdings" pitchFamily="2" charset="2"/>
              <a:tabLst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buSzPct val="80000"/>
              <a:buFont typeface="Wingdings" pitchFamily="2" charset="2"/>
              <a:tabLst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914400" rtl="0" eaLnBrk="1" latinLnBrk="0" hangingPunct="1">
              <a:buSzPct val="80000"/>
              <a:buFont typeface="Wingdings" pitchFamily="2" charset="2"/>
              <a:tabLst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715000" y="2291697"/>
            <a:ext cx="2971800" cy="639762"/>
          </a:xfrm>
        </p:spPr>
        <p:txBody>
          <a:bodyPr anchor="ctr" anchorCtr="0">
            <a:noAutofit/>
          </a:bodyPr>
          <a:lstStyle>
            <a:lvl1pPr marL="0" indent="0">
              <a:buNone/>
              <a:defRPr sz="22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715000" y="3137647"/>
            <a:ext cx="2971800" cy="3001962"/>
          </a:xfr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buSzPct val="80000"/>
              <a:buFont typeface="Wingdings" pitchFamily="2" charset="2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buSzPct val="80000"/>
              <a:buFont typeface="Wingdings" pitchFamily="2" charset="2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buSzPct val="80000"/>
              <a:buFont typeface="Wingdings" pitchFamily="2" charset="2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buSzPct val="80000"/>
              <a:buFont typeface="Wingdings" pitchFamily="2" charset="2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914400" rtl="0" eaLnBrk="1" latinLnBrk="0" hangingPunct="1">
              <a:buSzPct val="80000"/>
              <a:buFont typeface="Wingdings" pitchFamily="2" charset="2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6AE49-B968-4B5A-BE5D-D4000FECAEA1}" type="datetimeFigureOut">
              <a:rPr lang="es-CL" smtClean="0">
                <a:solidFill>
                  <a:prstClr val="black"/>
                </a:solidFill>
              </a:rPr>
              <a:pPr/>
              <a:t>09-05-2012</a:t>
            </a:fld>
            <a:endParaRPr lang="es-CL">
              <a:solidFill>
                <a:prstClr val="black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>
              <a:solidFill>
                <a:prstClr val="black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CBFF6E-F484-47E0-A169-088F0D291E64}" type="slidenum">
              <a:rPr lang="es-CL" smtClean="0">
                <a:solidFill>
                  <a:prstClr val="black"/>
                </a:solidFill>
              </a:rPr>
              <a:pPr/>
              <a:t>‹#›</a:t>
            </a:fld>
            <a:endParaRPr lang="es-C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107447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10"/>
          <p:cNvGrpSpPr/>
          <p:nvPr/>
        </p:nvGrpSpPr>
        <p:grpSpPr>
          <a:xfrm>
            <a:off x="0" y="0"/>
            <a:ext cx="9144000" cy="1676400"/>
            <a:chOff x="0" y="0"/>
            <a:chExt cx="9144000" cy="1676400"/>
          </a:xfrm>
        </p:grpSpPr>
        <p:sp>
          <p:nvSpPr>
            <p:cNvPr id="7" name="Rectangle 6"/>
            <p:cNvSpPr/>
            <p:nvPr/>
          </p:nvSpPr>
          <p:spPr>
            <a:xfrm>
              <a:off x="0" y="0"/>
              <a:ext cx="9144000" cy="16764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>
              <a:reflection blurRad="6350" stA="50000" endA="300" endPos="38500" dist="508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>
                <a:solidFill>
                  <a:prstClr val="white"/>
                </a:solidFill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0" y="0"/>
              <a:ext cx="1828800" cy="16764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>
                <a:solidFill>
                  <a:prstClr val="white"/>
                </a:solidFill>
              </a:endParaRPr>
            </a:p>
          </p:txBody>
        </p:sp>
        <p:sp>
          <p:nvSpPr>
            <p:cNvPr id="10" name="Oval 9"/>
            <p:cNvSpPr/>
            <p:nvPr/>
          </p:nvSpPr>
          <p:spPr>
            <a:xfrm>
              <a:off x="495300" y="419100"/>
              <a:ext cx="838200" cy="838200"/>
            </a:xfrm>
            <a:prstGeom prst="ellipse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>
                <a:solidFill>
                  <a:prstClr val="white"/>
                </a:solidFill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6AE49-B968-4B5A-BE5D-D4000FECAEA1}" type="datetimeFigureOut">
              <a:rPr lang="es-CL" smtClean="0">
                <a:solidFill>
                  <a:prstClr val="black"/>
                </a:solidFill>
              </a:rPr>
              <a:pPr/>
              <a:t>09-05-2012</a:t>
            </a:fld>
            <a:endParaRPr lang="es-CL">
              <a:solidFill>
                <a:prstClr val="black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CBFF6E-F484-47E0-A169-088F0D291E64}" type="slidenum">
              <a:rPr lang="es-CL" smtClean="0">
                <a:solidFill>
                  <a:prstClr val="black"/>
                </a:solidFill>
              </a:rPr>
              <a:pPr/>
              <a:t>‹#›</a:t>
            </a:fld>
            <a:endParaRPr lang="es-C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266627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9"/>
          <p:cNvGrpSpPr/>
          <p:nvPr/>
        </p:nvGrpSpPr>
        <p:grpSpPr>
          <a:xfrm>
            <a:off x="0" y="0"/>
            <a:ext cx="1828800" cy="1676400"/>
            <a:chOff x="457200" y="457200"/>
            <a:chExt cx="1828800" cy="1676400"/>
          </a:xfrm>
        </p:grpSpPr>
        <p:sp>
          <p:nvSpPr>
            <p:cNvPr id="8" name="Rectangle 7"/>
            <p:cNvSpPr/>
            <p:nvPr/>
          </p:nvSpPr>
          <p:spPr>
            <a:xfrm>
              <a:off x="457200" y="457200"/>
              <a:ext cx="1828800" cy="16764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>
              <a:reflection blurRad="6350" stA="50000" endA="300" endPos="38500" dist="508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>
                <a:solidFill>
                  <a:prstClr val="white"/>
                </a:solidFill>
              </a:endParaRPr>
            </a:p>
          </p:txBody>
        </p:sp>
        <p:sp>
          <p:nvSpPr>
            <p:cNvPr id="9" name="Oval 8"/>
            <p:cNvSpPr/>
            <p:nvPr/>
          </p:nvSpPr>
          <p:spPr>
            <a:xfrm>
              <a:off x="952500" y="876300"/>
              <a:ext cx="838200" cy="838200"/>
            </a:xfrm>
            <a:prstGeom prst="ellipse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>
                <a:solidFill>
                  <a:prstClr val="white"/>
                </a:solidFill>
              </a:endParaRPr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6AE49-B968-4B5A-BE5D-D4000FECAEA1}" type="datetimeFigureOut">
              <a:rPr lang="es-CL" smtClean="0">
                <a:solidFill>
                  <a:prstClr val="black"/>
                </a:solidFill>
              </a:rPr>
              <a:pPr/>
              <a:t>09-05-2012</a:t>
            </a:fld>
            <a:endParaRPr lang="es-CL">
              <a:solidFill>
                <a:prstClr val="black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>
              <a:solidFill>
                <a:prstClr val="black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CBFF6E-F484-47E0-A169-088F0D291E64}" type="slidenum">
              <a:rPr lang="es-CL" smtClean="0">
                <a:solidFill>
                  <a:prstClr val="black"/>
                </a:solidFill>
              </a:rPr>
              <a:pPr/>
              <a:t>‹#›</a:t>
            </a:fld>
            <a:endParaRPr lang="es-C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8792943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41448" y="228600"/>
            <a:ext cx="6245352" cy="1143000"/>
          </a:xfrm>
        </p:spPr>
        <p:txBody>
          <a:bodyPr vert="horz" lIns="91440" tIns="45720" rIns="91440" bIns="45720" rtlCol="0" anchor="ctr">
            <a:normAutofit/>
          </a:bodyPr>
          <a:lstStyle>
            <a:lvl1pPr algn="r" defTabSz="914400" rtl="0" eaLnBrk="1" latinLnBrk="0" hangingPunct="1">
              <a:spcBef>
                <a:spcPct val="0"/>
              </a:spcBef>
              <a:buNone/>
              <a:defRPr sz="4400" kern="1200" cap="small" spc="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06624" y="2446991"/>
            <a:ext cx="5715000" cy="3531198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3031490"/>
            <a:ext cx="1524000" cy="2362200"/>
          </a:xfrm>
        </p:spPr>
        <p:txBody>
          <a:bodyPr/>
          <a:lstStyle>
            <a:lvl1pPr marL="0" indent="0">
              <a:lnSpc>
                <a:spcPct val="150000"/>
              </a:lnSpc>
              <a:buNone/>
              <a:defRPr sz="1400" b="1">
                <a:solidFill>
                  <a:srgbClr val="000000">
                    <a:alpha val="50196"/>
                  </a:srgb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6AE49-B968-4B5A-BE5D-D4000FECAEA1}" type="datetimeFigureOut">
              <a:rPr lang="es-CL" smtClean="0">
                <a:solidFill>
                  <a:prstClr val="black"/>
                </a:solidFill>
              </a:rPr>
              <a:pPr/>
              <a:t>09-05-2012</a:t>
            </a:fld>
            <a:endParaRPr lang="es-CL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CBFF6E-F484-47E0-A169-088F0D291E64}" type="slidenum">
              <a:rPr lang="es-CL" smtClean="0">
                <a:solidFill>
                  <a:prstClr val="black"/>
                </a:solidFill>
              </a:rPr>
              <a:pPr/>
              <a:t>‹#›</a:t>
            </a:fld>
            <a:endParaRPr lang="es-C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172995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41448" y="228600"/>
            <a:ext cx="6245352" cy="1143000"/>
          </a:xfrm>
        </p:spPr>
        <p:txBody>
          <a:bodyPr vert="horz" lIns="91440" tIns="45720" rIns="91440" bIns="45720" rtlCol="0" anchor="ctr">
            <a:normAutofit/>
          </a:bodyPr>
          <a:lstStyle>
            <a:lvl1pPr algn="r" defTabSz="914400" rtl="0" eaLnBrk="1" latinLnBrk="0" hangingPunct="1">
              <a:spcBef>
                <a:spcPct val="0"/>
              </a:spcBef>
              <a:buNone/>
              <a:defRPr sz="4400" kern="1200" cap="small" spc="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706624" y="2450592"/>
            <a:ext cx="5715000" cy="3529584"/>
          </a:xfrm>
          <a:noFill/>
          <a:ln w="101600" cmpd="sng">
            <a:miter lim="800000"/>
          </a:ln>
          <a:effectLst>
            <a:outerShdw blurRad="63500" sx="102000" sy="102000" algn="ctr" rotWithShape="0">
              <a:prstClr val="black">
                <a:alpha val="30000"/>
              </a:prstClr>
            </a:outerShdw>
          </a:effectLst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3031489"/>
            <a:ext cx="1527048" cy="2359152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lnSpc>
                <a:spcPct val="150000"/>
              </a:lnSpc>
              <a:buNone/>
              <a:defRPr sz="1400" b="1" kern="1200">
                <a:solidFill>
                  <a:srgbClr val="000000">
                    <a:alpha val="50196"/>
                  </a:srgb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lnSpc>
                <a:spcPct val="150000"/>
              </a:lnSpc>
              <a:spcBef>
                <a:spcPts val="1800"/>
              </a:spcBef>
              <a:buClr>
                <a:schemeClr val="accent1"/>
              </a:buClr>
              <a:buSzPct val="80000"/>
              <a:buFont typeface="Wingdings" pitchFamily="2" charset="2"/>
              <a:buNone/>
            </a:pPr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6AE49-B968-4B5A-BE5D-D4000FECAEA1}" type="datetimeFigureOut">
              <a:rPr lang="es-CL" smtClean="0">
                <a:solidFill>
                  <a:prstClr val="black"/>
                </a:solidFill>
              </a:rPr>
              <a:pPr/>
              <a:t>09-05-2012</a:t>
            </a:fld>
            <a:endParaRPr lang="es-CL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CBFF6E-F484-47E0-A169-088F0D291E64}" type="slidenum">
              <a:rPr lang="es-CL" smtClean="0">
                <a:solidFill>
                  <a:prstClr val="black"/>
                </a:solidFill>
              </a:rPr>
              <a:pPr/>
              <a:t>‹#›</a:t>
            </a:fld>
            <a:endParaRPr lang="es-C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925608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11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7" name="Rectangle 6"/>
            <p:cNvSpPr/>
            <p:nvPr/>
          </p:nvSpPr>
          <p:spPr>
            <a:xfrm>
              <a:off x="457200" y="0"/>
              <a:ext cx="8686800" cy="16764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>
              <a:reflection blurRad="6350" stA="50000" endA="300" endPos="38500" dist="508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>
                <a:solidFill>
                  <a:prstClr val="white"/>
                </a:solidFill>
              </a:endParaRPr>
            </a:p>
          </p:txBody>
        </p:sp>
        <p:sp>
          <p:nvSpPr>
            <p:cNvPr id="8" name="Rectangle 7"/>
            <p:cNvSpPr/>
            <p:nvPr/>
          </p:nvSpPr>
          <p:spPr>
            <a:xfrm>
              <a:off x="0" y="0"/>
              <a:ext cx="1828800" cy="68580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>
                <a:solidFill>
                  <a:prstClr val="white"/>
                </a:solidFill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0" y="0"/>
              <a:ext cx="1828800" cy="16764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>
                <a:solidFill>
                  <a:prstClr val="white"/>
                </a:solidFill>
              </a:endParaRPr>
            </a:p>
          </p:txBody>
        </p:sp>
        <p:sp>
          <p:nvSpPr>
            <p:cNvPr id="11" name="Oval 10"/>
            <p:cNvSpPr/>
            <p:nvPr/>
          </p:nvSpPr>
          <p:spPr>
            <a:xfrm>
              <a:off x="495300" y="419100"/>
              <a:ext cx="838200" cy="838200"/>
            </a:xfrm>
            <a:prstGeom prst="ellipse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>
                <a:solidFill>
                  <a:prstClr val="white"/>
                </a:solidFill>
              </a:endParaRPr>
            </a:p>
          </p:txBody>
        </p:sp>
      </p:grp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38400" y="2286000"/>
            <a:ext cx="6248400" cy="38401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438400" y="228600"/>
            <a:ext cx="6248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149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cap="small" baseline="0">
                <a:solidFill>
                  <a:schemeClr val="tx1"/>
                </a:solidFill>
                <a:latin typeface="+mj-lt"/>
              </a:defRPr>
            </a:lvl1pPr>
          </a:lstStyle>
          <a:p>
            <a:fld id="{F5E6AE49-B968-4B5A-BE5D-D4000FECAEA1}" type="datetimeFigureOut">
              <a:rPr lang="es-CL" smtClean="0">
                <a:solidFill>
                  <a:prstClr val="black"/>
                </a:solidFill>
              </a:rPr>
              <a:pPr/>
              <a:t>09-05-2012</a:t>
            </a:fld>
            <a:endParaRPr lang="es-CL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4384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cap="small" baseline="0">
                <a:solidFill>
                  <a:schemeClr val="tx1"/>
                </a:solidFill>
                <a:latin typeface="+mj-lt"/>
              </a:defRPr>
            </a:lvl1pPr>
          </a:lstStyle>
          <a:p>
            <a:endParaRPr lang="es-CL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400" y="533400"/>
            <a:ext cx="762000" cy="609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 cap="small" baseline="0">
                <a:solidFill>
                  <a:schemeClr val="tx1"/>
                </a:solidFill>
                <a:latin typeface="+mj-lt"/>
              </a:defRPr>
            </a:lvl1pPr>
          </a:lstStyle>
          <a:p>
            <a:fld id="{F1CBFF6E-F484-47E0-A169-088F0D291E64}" type="slidenum">
              <a:rPr lang="es-CL" smtClean="0">
                <a:solidFill>
                  <a:prstClr val="black"/>
                </a:solidFill>
              </a:rPr>
              <a:pPr/>
              <a:t>‹#›</a:t>
            </a:fld>
            <a:endParaRPr lang="es-C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179692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3" r:id="rId12"/>
  </p:sldLayoutIdLst>
  <p:txStyles>
    <p:titleStyle>
      <a:lvl1pPr algn="r" defTabSz="914400" rtl="0" eaLnBrk="1" latinLnBrk="0" hangingPunct="1">
        <a:spcBef>
          <a:spcPct val="0"/>
        </a:spcBef>
        <a:buNone/>
        <a:defRPr sz="4400" kern="1200" cap="small" spc="20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914400" rtl="0" eaLnBrk="1" latinLnBrk="0" hangingPunct="1">
        <a:spcBef>
          <a:spcPts val="1800"/>
        </a:spcBef>
        <a:buClr>
          <a:schemeClr val="accent1"/>
        </a:buClr>
        <a:buSzPct val="80000"/>
        <a:buFont typeface="Wingdings" pitchFamily="2" charset="2"/>
        <a:buChar char="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indent="-457200" algn="l" defTabSz="914400" rtl="0" eaLnBrk="1" latinLnBrk="0" hangingPunct="1">
        <a:spcBef>
          <a:spcPts val="1800"/>
        </a:spcBef>
        <a:buClr>
          <a:schemeClr val="accent2"/>
        </a:buClr>
        <a:buSzPct val="80000"/>
        <a:buFont typeface="Wingdings" pitchFamily="2" charset="2"/>
        <a:buChar char="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457200" algn="l" defTabSz="914400" rtl="0" eaLnBrk="1" latinLnBrk="0" hangingPunct="1">
        <a:spcBef>
          <a:spcPts val="1200"/>
        </a:spcBef>
        <a:buClr>
          <a:schemeClr val="accent3"/>
        </a:buClr>
        <a:buSzPct val="80000"/>
        <a:buFont typeface="Wingdings" pitchFamily="2" charset="2"/>
        <a:buChar char="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800" indent="-457200" algn="l" defTabSz="914400" rtl="0" eaLnBrk="1" latinLnBrk="0" hangingPunct="1">
        <a:spcBef>
          <a:spcPts val="1200"/>
        </a:spcBef>
        <a:buClr>
          <a:schemeClr val="accent4"/>
        </a:buClr>
        <a:buSzPct val="80000"/>
        <a:buFont typeface="Wingdings" pitchFamily="2" charset="2"/>
        <a:buChar char="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286000" indent="-457200" algn="l" defTabSz="914400" rtl="0" eaLnBrk="1" latinLnBrk="0" hangingPunct="1">
        <a:spcBef>
          <a:spcPts val="1200"/>
        </a:spcBef>
        <a:buClr>
          <a:schemeClr val="accent5"/>
        </a:buClr>
        <a:buSzPct val="80000"/>
        <a:buFont typeface="Wingdings" pitchFamily="2" charset="2"/>
        <a:buChar char="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indent="-457200" algn="l" defTabSz="914400" rtl="0" eaLnBrk="1" latinLnBrk="0" hangingPunct="1">
        <a:spcBef>
          <a:spcPts val="1200"/>
        </a:spcBef>
        <a:buClr>
          <a:schemeClr val="accent6"/>
        </a:buClr>
        <a:buSzPct val="90000"/>
        <a:buFont typeface="Wingdings" pitchFamily="2" charset="2"/>
        <a:buChar char="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3200400" indent="-457200" algn="l" defTabSz="914400" rtl="0" eaLnBrk="1" latinLnBrk="0" hangingPunct="1">
        <a:spcBef>
          <a:spcPts val="1200"/>
        </a:spcBef>
        <a:buClr>
          <a:schemeClr val="accent1"/>
        </a:buClr>
        <a:buSzPct val="70000"/>
        <a:buFont typeface="Wingdings" pitchFamily="2" charset="2"/>
        <a:buChar char="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657600" indent="-457200" algn="l" defTabSz="914400" rtl="0" eaLnBrk="1" latinLnBrk="0" hangingPunct="1">
        <a:spcBef>
          <a:spcPts val="1200"/>
        </a:spcBef>
        <a:buClr>
          <a:schemeClr val="accent3"/>
        </a:buClr>
        <a:buFont typeface="Courier New" pitchFamily="49" charset="0"/>
        <a:buChar char="o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4114800" indent="-457200" algn="l" defTabSz="914400" rtl="0" eaLnBrk="1" latinLnBrk="0" hangingPunct="1">
        <a:spcBef>
          <a:spcPts val="12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Word_2007_Document1.docx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907704" y="3501008"/>
            <a:ext cx="6624736" cy="2137792"/>
          </a:xfrm>
        </p:spPr>
        <p:txBody>
          <a:bodyPr>
            <a:noAutofit/>
          </a:bodyPr>
          <a:lstStyle/>
          <a:p>
            <a:pPr algn="ctr"/>
            <a:r>
              <a:rPr lang="es-CL" sz="3200" b="1" dirty="0" smtClean="0">
                <a:solidFill>
                  <a:schemeClr val="tx2"/>
                </a:solidFill>
                <a:latin typeface="+mj-lt"/>
              </a:rPr>
              <a:t>Tópico VI: China, Asia y América Latina</a:t>
            </a:r>
          </a:p>
          <a:p>
            <a:pPr algn="ctr"/>
            <a:endParaRPr lang="es-CL" sz="2800" dirty="0" smtClean="0">
              <a:solidFill>
                <a:schemeClr val="tx1"/>
              </a:solidFill>
              <a:latin typeface="+mj-lt"/>
            </a:endParaRPr>
          </a:p>
          <a:p>
            <a:pPr algn="ctr"/>
            <a:r>
              <a:rPr lang="es-CL" sz="2800" dirty="0" smtClean="0">
                <a:solidFill>
                  <a:schemeClr val="bg1"/>
                </a:solidFill>
                <a:latin typeface="+mj-lt"/>
              </a:rPr>
              <a:t>Profesor: Sebastián Herreros</a:t>
            </a:r>
          </a:p>
          <a:p>
            <a:pPr algn="ctr"/>
            <a:r>
              <a:rPr lang="es-CL" sz="2800" dirty="0" smtClean="0">
                <a:solidFill>
                  <a:schemeClr val="bg1"/>
                </a:solidFill>
                <a:latin typeface="+mj-lt"/>
              </a:rPr>
              <a:t>9 de mayo de 2012</a:t>
            </a:r>
            <a:endParaRPr lang="es-CL" sz="28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2051720" y="1556792"/>
            <a:ext cx="6336704" cy="1728192"/>
          </a:xfrm>
        </p:spPr>
        <p:txBody>
          <a:bodyPr>
            <a:normAutofit fontScale="90000"/>
          </a:bodyPr>
          <a:lstStyle/>
          <a:p>
            <a:pPr algn="ctr"/>
            <a:r>
              <a:rPr lang="es-CL" sz="4000" b="1" dirty="0" smtClean="0"/>
              <a:t/>
            </a:r>
            <a:br>
              <a:rPr lang="es-CL" sz="4000" b="1" dirty="0" smtClean="0"/>
            </a:br>
            <a:r>
              <a:rPr lang="es-CL" sz="4000" b="1" dirty="0" smtClean="0"/>
              <a:t/>
            </a:r>
            <a:br>
              <a:rPr lang="es-CL" sz="4000" b="1" dirty="0" smtClean="0"/>
            </a:br>
            <a:r>
              <a:rPr lang="es-CL" sz="4000" b="1" dirty="0" smtClean="0"/>
              <a:t/>
            </a:r>
            <a:br>
              <a:rPr lang="es-CL" sz="4000" b="1" dirty="0" smtClean="0"/>
            </a:br>
            <a:r>
              <a:rPr lang="es-CL" sz="4000" b="1" dirty="0" smtClean="0"/>
              <a:t>Tópicos de economía internacional</a:t>
            </a:r>
            <a:br>
              <a:rPr lang="es-CL" sz="4000" b="1" dirty="0" smtClean="0"/>
            </a:br>
            <a:r>
              <a:rPr lang="es-CL" b="1" dirty="0" smtClean="0"/>
              <a:t>IN70Z.02</a:t>
            </a:r>
            <a:endParaRPr lang="es-CL" b="1" dirty="0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CL" dirty="0">
              <a:solidFill>
                <a:prstClr val="black"/>
              </a:solidFill>
            </a:endParaRPr>
          </a:p>
        </p:txBody>
      </p:sp>
      <p:pic>
        <p:nvPicPr>
          <p:cNvPr id="6" name="Picture 24" descr="V:\USR\sherreros\My Dropbox\Documentos Sebastián\Logo-MGPP-3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68144" y="260649"/>
            <a:ext cx="2808312" cy="100335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468952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07704" y="228600"/>
            <a:ext cx="6912768" cy="1143000"/>
          </a:xfrm>
        </p:spPr>
        <p:txBody>
          <a:bodyPr>
            <a:noAutofit/>
          </a:bodyPr>
          <a:lstStyle/>
          <a:p>
            <a:pPr algn="ctr"/>
            <a:r>
              <a:rPr lang="es-ES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 una década Asia se ha convertido en el segundo socio comercial de América Latina</a:t>
            </a:r>
            <a:endParaRPr lang="es-ES" sz="32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4950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348880"/>
            <a:ext cx="9953265" cy="4673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985739" y="1700808"/>
            <a:ext cx="799494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ES" b="1" dirty="0" smtClean="0"/>
              <a:t>Participación de socios seleccionados en el comercio de América Latina y el Caribe</a:t>
            </a:r>
          </a:p>
          <a:p>
            <a:pPr algn="ctr"/>
            <a:r>
              <a:rPr lang="es-ES" dirty="0" smtClean="0"/>
              <a:t>(En porcentajes)</a:t>
            </a:r>
            <a:endParaRPr lang="es-ES" dirty="0"/>
          </a:p>
        </p:txBody>
      </p:sp>
      <p:sp>
        <p:nvSpPr>
          <p:cNvPr id="7" name="Oval 6"/>
          <p:cNvSpPr/>
          <p:nvPr/>
        </p:nvSpPr>
        <p:spPr>
          <a:xfrm>
            <a:off x="3131840" y="3140968"/>
            <a:ext cx="4752528" cy="864096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0" name="TextBox 9"/>
          <p:cNvSpPr txBox="1"/>
          <p:nvPr/>
        </p:nvSpPr>
        <p:spPr>
          <a:xfrm>
            <a:off x="2051720" y="6525345"/>
            <a:ext cx="521040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400" dirty="0" smtClean="0"/>
              <a:t>Fuente: CEPAL, sobre la base de COMTRADE y estadísticas nacionales.</a:t>
            </a:r>
            <a:endParaRPr lang="es-ES" sz="1400" dirty="0"/>
          </a:p>
        </p:txBody>
      </p:sp>
      <p:sp>
        <p:nvSpPr>
          <p:cNvPr id="11" name="Left Arrow 10"/>
          <p:cNvSpPr/>
          <p:nvPr/>
        </p:nvSpPr>
        <p:spPr>
          <a:xfrm>
            <a:off x="7452320" y="3140968"/>
            <a:ext cx="978408" cy="288032"/>
          </a:xfrm>
          <a:prstGeom prst="lef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2" name="Left Arrow 11"/>
          <p:cNvSpPr/>
          <p:nvPr/>
        </p:nvSpPr>
        <p:spPr>
          <a:xfrm>
            <a:off x="7452320" y="5085184"/>
            <a:ext cx="978408" cy="288032"/>
          </a:xfrm>
          <a:prstGeom prst="lef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 idx="4294967295"/>
          </p:nvPr>
        </p:nvSpPr>
        <p:spPr>
          <a:xfrm>
            <a:off x="1907704" y="228600"/>
            <a:ext cx="6984776" cy="1256184"/>
          </a:xfrm>
        </p:spPr>
        <p:txBody>
          <a:bodyPr>
            <a:normAutofit/>
          </a:bodyPr>
          <a:lstStyle/>
          <a:p>
            <a:pPr algn="just"/>
            <a:r>
              <a:rPr lang="es-CL" sz="2800" b="1" dirty="0" smtClean="0">
                <a:solidFill>
                  <a:schemeClr val="tx2"/>
                </a:solidFill>
              </a:rPr>
              <a:t>A. Latina exporta muchos menos productos a Asia que a EE.UU. y la UE</a:t>
            </a:r>
            <a:endParaRPr lang="es-CL" sz="2800" b="1" dirty="0">
              <a:solidFill>
                <a:schemeClr val="tx2"/>
              </a:solidFill>
            </a:endParaRPr>
          </a:p>
        </p:txBody>
      </p:sp>
      <p:graphicFrame>
        <p:nvGraphicFramePr>
          <p:cNvPr id="55299" name="Object 3"/>
          <p:cNvGraphicFramePr>
            <a:graphicFrameLocks noChangeAspect="1"/>
          </p:cNvGraphicFramePr>
          <p:nvPr/>
        </p:nvGraphicFramePr>
        <p:xfrm>
          <a:off x="323528" y="2293081"/>
          <a:ext cx="9865096" cy="4564919"/>
        </p:xfrm>
        <a:graphic>
          <a:graphicData uri="http://schemas.openxmlformats.org/presentationml/2006/ole">
            <p:oleObj spid="_x0000_s86018" name="Document" r:id="rId3" imgW="6106116" imgH="4354209" progId="Word.Document.12">
              <p:embed/>
            </p:oleObj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1691679" y="1484784"/>
            <a:ext cx="727280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b="1" dirty="0" smtClean="0"/>
              <a:t>Países seleccionados de A. Latina: No productos exportados a distintos mercados, promedio 2008-2009 (a 6 dígitos Sistema Armonizado)</a:t>
            </a:r>
            <a:endParaRPr lang="es-ES" b="1" dirty="0"/>
          </a:p>
        </p:txBody>
      </p:sp>
      <p:sp>
        <p:nvSpPr>
          <p:cNvPr id="8" name="TextBox 7"/>
          <p:cNvSpPr txBox="1"/>
          <p:nvPr/>
        </p:nvSpPr>
        <p:spPr>
          <a:xfrm>
            <a:off x="395536" y="6519446"/>
            <a:ext cx="414459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600" dirty="0" smtClean="0"/>
              <a:t>Fuente: CEPAL, basado en cifras de COMTRADE.</a:t>
            </a:r>
            <a:endParaRPr lang="es-ES" sz="1600" dirty="0"/>
          </a:p>
        </p:txBody>
      </p:sp>
    </p:spTree>
    <p:extLst>
      <p:ext uri="{BB962C8B-B14F-4D97-AF65-F5344CB8AC3E}">
        <p14:creationId xmlns:p14="http://schemas.microsoft.com/office/powerpoint/2010/main" xmlns="" val="893036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979712" y="260648"/>
            <a:ext cx="6912768" cy="1223665"/>
          </a:xfrm>
          <a:noFill/>
        </p:spPr>
        <p:txBody>
          <a:bodyPr>
            <a:normAutofit/>
          </a:bodyPr>
          <a:lstStyle/>
          <a:p>
            <a:pPr algn="ctr"/>
            <a:r>
              <a:rPr lang="en-US" sz="2400" b="1" dirty="0" smtClean="0">
                <a:solidFill>
                  <a:schemeClr val="tx2"/>
                </a:solidFill>
              </a:rPr>
              <a:t>INTENSIDAD TECNOLÓGICA DE LAS EXPORTACIONES LATINOAMERICANAS A DESTINOS SELECCIONADOS (2009)</a:t>
            </a:r>
          </a:p>
        </p:txBody>
      </p:sp>
      <p:graphicFrame>
        <p:nvGraphicFramePr>
          <p:cNvPr id="258110" name="Group 62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xmlns="" val="756192733"/>
              </p:ext>
            </p:extLst>
          </p:nvPr>
        </p:nvGraphicFramePr>
        <p:xfrm>
          <a:off x="395537" y="1700213"/>
          <a:ext cx="8101408" cy="4441590"/>
        </p:xfrm>
        <a:graphic>
          <a:graphicData uri="http://schemas.openxmlformats.org/drawingml/2006/table">
            <a:tbl>
              <a:tblPr firstRow="1" bandRow="1">
                <a:tableStyleId>{0E3FDE45-AF77-4B5C-9715-49D594BDF05E}</a:tableStyleId>
              </a:tblPr>
              <a:tblGrid>
                <a:gridCol w="2043599"/>
                <a:gridCol w="1702214"/>
                <a:gridCol w="2127307"/>
                <a:gridCol w="2228288"/>
              </a:tblGrid>
              <a:tr h="576659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68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87087" marR="87087" marT="45712" marB="45712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L" sz="2400" u="none" strike="noStrike" cap="none" normalizeH="0" baseline="0" noProof="0" dirty="0" smtClean="0">
                          <a:ln>
                            <a:noFill/>
                          </a:ln>
                          <a:effectLst/>
                        </a:rPr>
                        <a:t>EE.UU.</a:t>
                      </a:r>
                      <a:endParaRPr kumimoji="0" lang="es-CL" sz="2400" b="1" i="0" u="none" strike="noStrike" cap="none" normalizeH="0" baseline="0" noProof="0" dirty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87087" marR="87087" marT="45712" marB="45712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L" sz="2400" u="none" strike="noStrike" cap="none" normalizeH="0" baseline="0" noProof="0" smtClean="0">
                          <a:ln>
                            <a:noFill/>
                          </a:ln>
                          <a:effectLst/>
                        </a:rPr>
                        <a:t>UE</a:t>
                      </a:r>
                      <a:endParaRPr kumimoji="0" lang="es-CL" sz="2400" b="1" i="0" u="none" strike="noStrike" cap="none" normalizeH="0" baseline="0" noProof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87087" marR="87087" marT="45712" marB="45712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L" sz="2400" u="none" strike="noStrike" cap="none" normalizeH="0" baseline="0" noProof="0" dirty="0" smtClean="0">
                          <a:ln>
                            <a:noFill/>
                          </a:ln>
                          <a:effectLst/>
                        </a:rPr>
                        <a:t>Asia Pacífico</a:t>
                      </a:r>
                      <a:endParaRPr kumimoji="0" lang="es-CL" sz="2400" b="1" i="0" u="none" strike="noStrike" cap="none" normalizeH="0" baseline="0" noProof="0" dirty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87087" marR="87087" marT="45712" marB="45712" horzOverflow="overflow"/>
                </a:tc>
              </a:tr>
              <a:tr h="75603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L" sz="2000" u="none" strike="noStrike" cap="none" normalizeH="0" baseline="0" noProof="0" dirty="0" smtClean="0">
                          <a:ln>
                            <a:noFill/>
                          </a:ln>
                          <a:effectLst/>
                        </a:rPr>
                        <a:t>Productos primarios</a:t>
                      </a:r>
                      <a:endParaRPr kumimoji="0" lang="es-CL" sz="2000" b="1" i="0" u="none" strike="noStrike" cap="none" normalizeH="0" baseline="0" noProof="0" dirty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87087" marR="87087" marT="45712" marB="45712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26%</a:t>
                      </a: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87087" marR="87087" marT="45712" marB="45712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46%</a:t>
                      </a: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87087" marR="87087" marT="45712" marB="45712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59%</a:t>
                      </a: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87087" marR="87087" marT="45712" marB="45712" horzOverflow="overflow"/>
                </a:tc>
              </a:tr>
              <a:tr h="72008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L" sz="2000" u="none" strike="noStrike" cap="none" normalizeH="0" baseline="0" noProof="0" dirty="0" smtClean="0">
                          <a:ln>
                            <a:noFill/>
                          </a:ln>
                          <a:effectLst/>
                        </a:rPr>
                        <a:t>Manufacturas basadas en RR.NN.</a:t>
                      </a:r>
                      <a:endParaRPr kumimoji="0" lang="es-CL" sz="2000" b="1" i="0" u="none" strike="noStrike" cap="none" normalizeH="0" baseline="0" noProof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87087" marR="87087" marT="45712" marB="45712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12%</a:t>
                      </a:r>
                      <a:endParaRPr kumimoji="0" 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87087" marR="87087" marT="45712" marB="45712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29%</a:t>
                      </a: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87087" marR="87087" marT="45712" marB="45712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24%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87087" marR="87087" marT="45712" marB="45712" horzOverflow="overflow"/>
                </a:tc>
              </a:tr>
              <a:tr h="683429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L" sz="2000" b="0" i="0" u="none" strike="noStrike" cap="none" normalizeH="0" baseline="0" noProof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Manuf</a:t>
                      </a:r>
                      <a:r>
                        <a:rPr kumimoji="0" lang="es-CL" sz="20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. baja tecnología</a:t>
                      </a:r>
                      <a:endParaRPr kumimoji="0" lang="es-CL" sz="2000" b="1" i="0" u="none" strike="noStrike" cap="none" normalizeH="0" baseline="0" noProof="0" dirty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87087" marR="87087" marT="45712" marB="45712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11%</a:t>
                      </a:r>
                      <a:endParaRPr kumimoji="0" 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87087" marR="87087" marT="45712" marB="45712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5%</a:t>
                      </a:r>
                      <a:endParaRPr kumimoji="0" 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87087" marR="87087" marT="45712" marB="45712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3%</a:t>
                      </a: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87087" marR="87087" marT="45712" marB="45712" horzOverflow="overflow"/>
                </a:tc>
              </a:tr>
              <a:tr h="683429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L" sz="2000" u="none" strike="noStrike" cap="none" normalizeH="0" baseline="0" noProof="0" dirty="0" err="1" smtClean="0">
                          <a:ln>
                            <a:noFill/>
                          </a:ln>
                          <a:effectLst/>
                        </a:rPr>
                        <a:t>Manuf</a:t>
                      </a:r>
                      <a:r>
                        <a:rPr kumimoji="0" lang="es-CL" sz="2000" u="none" strike="noStrike" cap="none" normalizeH="0" baseline="0" noProof="0" dirty="0" smtClean="0">
                          <a:ln>
                            <a:noFill/>
                          </a:ln>
                          <a:effectLst/>
                        </a:rPr>
                        <a:t>. tecnología media</a:t>
                      </a:r>
                      <a:endParaRPr kumimoji="0" lang="es-CL" sz="2000" b="1" i="0" u="none" strike="noStrike" cap="none" normalizeH="0" baseline="0" noProof="0" dirty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87087" marR="87087" marT="45712" marB="45712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30%</a:t>
                      </a:r>
                      <a:endParaRPr kumimoji="0" 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87087" marR="87087" marT="45712" marB="45712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15%</a:t>
                      </a:r>
                      <a:endParaRPr kumimoji="0" 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87087" marR="87087" marT="45712" marB="45712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9%</a:t>
                      </a: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87087" marR="87087" marT="45712" marB="45712" horzOverflow="overflow"/>
                </a:tc>
              </a:tr>
              <a:tr h="683429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L" sz="2000" b="0" i="0" u="none" strike="noStrike" cap="none" normalizeH="0" baseline="0" noProof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Manuf</a:t>
                      </a:r>
                      <a:r>
                        <a:rPr kumimoji="0" lang="es-CL" sz="20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. alta tecnología</a:t>
                      </a:r>
                      <a:endParaRPr kumimoji="0" lang="es-CL" sz="2000" b="1" i="0" u="none" strike="noStrike" cap="none" normalizeH="0" baseline="0" noProof="0" dirty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87087" marR="87087" marT="45712" marB="45712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19%</a:t>
                      </a: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87087" marR="87087" marT="45712" marB="45712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4%</a:t>
                      </a: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87087" marR="87087" marT="45712" marB="45712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5%</a:t>
                      </a: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87087" marR="87087" marT="45712" marB="45712" horzOverflow="overflow"/>
                </a:tc>
              </a:tr>
            </a:tbl>
          </a:graphicData>
        </a:graphic>
      </p:graphicFrame>
      <p:sp>
        <p:nvSpPr>
          <p:cNvPr id="3" name="2 CuadroTexto"/>
          <p:cNvSpPr txBox="1"/>
          <p:nvPr/>
        </p:nvSpPr>
        <p:spPr>
          <a:xfrm>
            <a:off x="971600" y="6381328"/>
            <a:ext cx="38065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L" dirty="0" smtClean="0"/>
              <a:t>Fuente: CEPAL, basado en COMTRADE.</a:t>
            </a:r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xmlns="" val="135445719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801" name="Rectangle 91"/>
          <p:cNvSpPr>
            <a:spLocks noChangeArrowheads="1"/>
          </p:cNvSpPr>
          <p:nvPr/>
        </p:nvSpPr>
        <p:spPr bwMode="auto">
          <a:xfrm>
            <a:off x="1835696" y="58738"/>
            <a:ext cx="7308304" cy="10660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s-ES" sz="2600" b="1" cap="small" dirty="0">
                <a:solidFill>
                  <a:schemeClr val="tx2"/>
                </a:solidFill>
              </a:rPr>
              <a:t>China se ha convertido en destacado socio comercial de</a:t>
            </a:r>
            <a:r>
              <a:rPr lang="es-ES" sz="2600" b="1" cap="small" dirty="0"/>
              <a:t> </a:t>
            </a:r>
            <a:r>
              <a:rPr lang="es-ES" sz="2600" b="1" cap="small" dirty="0">
                <a:solidFill>
                  <a:schemeClr val="tx2"/>
                </a:solidFill>
              </a:rPr>
              <a:t>la región, especialmente para América del Sur</a:t>
            </a:r>
          </a:p>
        </p:txBody>
      </p:sp>
      <p:sp>
        <p:nvSpPr>
          <p:cNvPr id="116802" name="Text Box 92"/>
          <p:cNvSpPr txBox="1">
            <a:spLocks noChangeArrowheads="1"/>
          </p:cNvSpPr>
          <p:nvPr/>
        </p:nvSpPr>
        <p:spPr bwMode="auto">
          <a:xfrm>
            <a:off x="1330131" y="6453336"/>
            <a:ext cx="7672462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s-ES_tradnl" sz="1200" dirty="0">
                <a:solidFill>
                  <a:srgbClr val="000000"/>
                </a:solidFill>
                <a:cs typeface="Times New Roman" pitchFamily="18" charset="0"/>
              </a:rPr>
              <a:t>Fuente: CEPAL, sobre la base de </a:t>
            </a:r>
            <a:r>
              <a:rPr lang="es-ES_tradnl" sz="1200" dirty="0" smtClean="0">
                <a:solidFill>
                  <a:srgbClr val="000000"/>
                </a:solidFill>
                <a:cs typeface="Times New Roman" pitchFamily="18" charset="0"/>
              </a:rPr>
              <a:t>datos de COMTRADE.</a:t>
            </a:r>
            <a:endParaRPr lang="es-ES_tradnl" sz="1200" dirty="0"/>
          </a:p>
        </p:txBody>
      </p:sp>
      <p:sp>
        <p:nvSpPr>
          <p:cNvPr id="8" name="Text Box 8"/>
          <p:cNvSpPr txBox="1">
            <a:spLocks noChangeArrowheads="1"/>
          </p:cNvSpPr>
          <p:nvPr/>
        </p:nvSpPr>
        <p:spPr bwMode="auto">
          <a:xfrm>
            <a:off x="1835696" y="1124744"/>
            <a:ext cx="6984776" cy="64633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s-ES" b="1" dirty="0"/>
              <a:t>Posición de China como socio </a:t>
            </a:r>
            <a:r>
              <a:rPr lang="es-ES" b="1" dirty="0" smtClean="0"/>
              <a:t>comercial (2000 y 2010) y principal producto exportado (2010)</a:t>
            </a:r>
            <a:endParaRPr lang="es-ES" b="1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1043607" y="1736496"/>
          <a:ext cx="7128794" cy="4664460"/>
        </p:xfrm>
        <a:graphic>
          <a:graphicData uri="http://schemas.openxmlformats.org/drawingml/2006/table">
            <a:tbl>
              <a:tblPr/>
              <a:tblGrid>
                <a:gridCol w="1422350"/>
                <a:gridCol w="598069"/>
                <a:gridCol w="653072"/>
                <a:gridCol w="598069"/>
                <a:gridCol w="675538"/>
                <a:gridCol w="3181696"/>
              </a:tblGrid>
              <a:tr h="231033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100" b="1" noProof="0" dirty="0" smtClean="0">
                          <a:solidFill>
                            <a:srgbClr val="FFFFFF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100" noProof="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 b="1" noProof="0" dirty="0" smtClean="0">
                          <a:solidFill>
                            <a:srgbClr val="FFFFFF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Exportaciones</a:t>
                      </a:r>
                      <a:endParaRPr lang="es-ES" sz="1400" noProof="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 b="1" noProof="0" dirty="0" smtClean="0">
                          <a:solidFill>
                            <a:srgbClr val="FFFFFF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Importaciones</a:t>
                      </a:r>
                      <a:endParaRPr lang="es-ES" sz="1400" noProof="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 b="1" noProof="0" dirty="0" smtClean="0">
                          <a:solidFill>
                            <a:srgbClr val="FFFFFF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Principal producto exportado 2010</a:t>
                      </a:r>
                      <a:endParaRPr lang="es-ES" sz="1400" noProof="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</a:tr>
              <a:tr h="247908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 b="1" noProof="0" smtClean="0">
                          <a:solidFill>
                            <a:srgbClr val="FFFFFF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400" noProof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 b="1" noProof="0" dirty="0" smtClean="0">
                          <a:solidFill>
                            <a:srgbClr val="FFFFFF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2000</a:t>
                      </a:r>
                      <a:endParaRPr lang="es-ES" sz="1400" noProof="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 b="1" noProof="0" smtClean="0">
                          <a:solidFill>
                            <a:srgbClr val="FFFFFF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2010</a:t>
                      </a:r>
                      <a:endParaRPr lang="es-ES" sz="1400" noProof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 b="1" noProof="0" smtClean="0">
                          <a:solidFill>
                            <a:srgbClr val="FFFFFF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2000</a:t>
                      </a:r>
                      <a:endParaRPr lang="es-ES" sz="1400" noProof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 b="1" noProof="0" smtClean="0">
                          <a:solidFill>
                            <a:srgbClr val="FFFFFF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2010</a:t>
                      </a:r>
                      <a:endParaRPr lang="es-ES" sz="1400" noProof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 b="1" noProof="0" smtClean="0">
                          <a:solidFill>
                            <a:srgbClr val="FFFFFF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(% sobre total exportaciones hacia China)</a:t>
                      </a:r>
                      <a:endParaRPr lang="es-ES" sz="1400" noProof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</a:tr>
              <a:tr h="23664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 noProof="0" dirty="0" smtClean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Argentina</a:t>
                      </a:r>
                      <a:endParaRPr lang="es-ES" sz="1400" noProof="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 noProof="0" dirty="0" smtClean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6</a:t>
                      </a:r>
                      <a:endParaRPr lang="es-ES" sz="1400" noProof="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 b="1" noProof="0" dirty="0" smtClean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</a:t>
                      </a:r>
                      <a:endParaRPr lang="es-ES" sz="1400" b="1" noProof="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 noProof="0" dirty="0" smtClean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4</a:t>
                      </a:r>
                      <a:endParaRPr lang="es-ES" sz="1400" noProof="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 b="1" noProof="0" dirty="0" smtClean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</a:t>
                      </a:r>
                      <a:endParaRPr lang="es-ES" sz="1400" b="1" noProof="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 noProof="0" smtClean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Soja (76,9%)</a:t>
                      </a:r>
                      <a:endParaRPr lang="es-ES" sz="1400" noProof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</a:tr>
              <a:tr h="231033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 noProof="0" smtClean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Bolivia (E. P.)</a:t>
                      </a:r>
                      <a:endParaRPr lang="es-ES" sz="1400" noProof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 noProof="0" smtClean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18</a:t>
                      </a:r>
                      <a:endParaRPr lang="es-ES" sz="1400" noProof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 b="1" noProof="0" dirty="0" smtClean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10</a:t>
                      </a:r>
                      <a:endParaRPr lang="es-ES" sz="1400" b="1" noProof="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 noProof="0" smtClean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7</a:t>
                      </a:r>
                      <a:endParaRPr lang="es-ES" sz="1400" noProof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 b="1" noProof="0" dirty="0" smtClean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4</a:t>
                      </a:r>
                      <a:endParaRPr lang="es-ES" sz="1400" b="1" noProof="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 noProof="0" smtClean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Minerales metálicos (64,5%)</a:t>
                      </a:r>
                      <a:endParaRPr lang="es-ES" sz="1400" noProof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</a:tr>
              <a:tr h="231033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 noProof="0" dirty="0" smtClean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Brasil</a:t>
                      </a:r>
                      <a:endParaRPr lang="es-ES" sz="1400" noProof="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 noProof="0" smtClean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12</a:t>
                      </a:r>
                      <a:endParaRPr lang="es-ES" sz="1400" noProof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 b="1" noProof="0" dirty="0" smtClean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</a:t>
                      </a:r>
                      <a:endParaRPr lang="es-ES" sz="1400" b="1" noProof="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 noProof="0" smtClean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11</a:t>
                      </a:r>
                      <a:endParaRPr lang="es-ES" sz="1400" noProof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 b="1" noProof="0" dirty="0" smtClean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</a:t>
                      </a:r>
                      <a:endParaRPr lang="es-ES" sz="1400" b="1" noProof="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 noProof="0" smtClean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Hierro (43,4%)</a:t>
                      </a:r>
                      <a:endParaRPr lang="es-ES" sz="1400" noProof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</a:tr>
              <a:tr h="231033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 noProof="0" smtClean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Chile</a:t>
                      </a:r>
                      <a:endParaRPr lang="es-ES" sz="1400" noProof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 noProof="0" smtClean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5</a:t>
                      </a:r>
                      <a:endParaRPr lang="es-ES" sz="1400" noProof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 b="1" noProof="0" dirty="0" smtClean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</a:t>
                      </a:r>
                      <a:endParaRPr lang="es-ES" sz="1400" b="1" noProof="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 noProof="0" smtClean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4</a:t>
                      </a:r>
                      <a:endParaRPr lang="es-ES" sz="1400" noProof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 b="1" noProof="0" dirty="0" smtClean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</a:t>
                      </a:r>
                      <a:endParaRPr lang="es-ES" sz="1400" b="1" noProof="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 noProof="0" smtClean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Cobre (83,2%)</a:t>
                      </a:r>
                      <a:endParaRPr lang="es-ES" sz="1400" noProof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</a:tr>
              <a:tr h="231033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 noProof="0" smtClean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Colombia</a:t>
                      </a:r>
                      <a:endParaRPr lang="es-ES" sz="1400" noProof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 noProof="0" smtClean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36</a:t>
                      </a:r>
                      <a:endParaRPr lang="es-ES" sz="1400" noProof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 b="1" noProof="0" dirty="0" smtClean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</a:t>
                      </a:r>
                      <a:endParaRPr lang="es-ES" sz="1400" b="1" noProof="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 noProof="0" smtClean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9</a:t>
                      </a:r>
                      <a:endParaRPr lang="es-ES" sz="1400" noProof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 b="1" noProof="0" dirty="0" smtClean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</a:t>
                      </a:r>
                      <a:endParaRPr lang="es-ES" sz="1400" b="1" noProof="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 noProof="0" smtClean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Petróleo (49,0%)</a:t>
                      </a:r>
                      <a:endParaRPr lang="es-ES" sz="1400" noProof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</a:tr>
              <a:tr h="231033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 noProof="0" smtClean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Costa Rica</a:t>
                      </a:r>
                      <a:endParaRPr lang="es-ES" sz="1400" noProof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 noProof="0" smtClean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30</a:t>
                      </a:r>
                      <a:endParaRPr lang="es-ES" sz="1400" noProof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 b="1" noProof="0" dirty="0" smtClean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10</a:t>
                      </a:r>
                      <a:endParaRPr lang="es-ES" sz="1400" b="1" noProof="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 noProof="0" smtClean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15</a:t>
                      </a:r>
                      <a:endParaRPr lang="es-ES" sz="1400" noProof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 b="1" noProof="0" dirty="0" smtClean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</a:t>
                      </a:r>
                      <a:endParaRPr lang="es-ES" sz="1400" b="1" noProof="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 noProof="0" smtClean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Circuitos electrónicos (55,0%)</a:t>
                      </a:r>
                      <a:endParaRPr lang="es-ES" sz="1400" noProof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</a:tr>
              <a:tr h="231033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 noProof="0" smtClean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Ecuador</a:t>
                      </a:r>
                      <a:endParaRPr lang="es-ES" sz="1400" noProof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 noProof="0" smtClean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18</a:t>
                      </a:r>
                      <a:endParaRPr lang="es-ES" sz="1400" noProof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 b="1" noProof="0" dirty="0" smtClean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12</a:t>
                      </a:r>
                      <a:endParaRPr lang="es-ES" sz="1400" b="1" noProof="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 noProof="0" smtClean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10</a:t>
                      </a:r>
                      <a:endParaRPr lang="es-ES" sz="1400" noProof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 b="1" noProof="0" dirty="0" smtClean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3</a:t>
                      </a:r>
                      <a:endParaRPr lang="es-ES" sz="1400" b="1" noProof="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 noProof="0" smtClean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Petróleo (70,3%)</a:t>
                      </a:r>
                      <a:endParaRPr lang="es-ES" sz="1400" noProof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</a:tr>
              <a:tr h="231033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 noProof="0" smtClean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El Salvador</a:t>
                      </a:r>
                      <a:endParaRPr lang="es-ES" sz="1400" noProof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 noProof="0" smtClean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49</a:t>
                      </a:r>
                      <a:endParaRPr lang="es-ES" sz="1400" noProof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 b="1" noProof="0" dirty="0" smtClean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33</a:t>
                      </a:r>
                      <a:endParaRPr lang="es-ES" sz="1400" b="1" noProof="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 noProof="0" smtClean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23</a:t>
                      </a:r>
                      <a:endParaRPr lang="es-ES" sz="1400" noProof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 b="1" noProof="0" dirty="0" smtClean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4</a:t>
                      </a:r>
                      <a:endParaRPr lang="es-ES" sz="1400" b="1" noProof="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 noProof="0" smtClean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Desechos de metales (66,6%)</a:t>
                      </a:r>
                      <a:endParaRPr lang="es-ES" sz="1400" noProof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</a:tr>
              <a:tr h="231033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 noProof="0" smtClean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Guatemala</a:t>
                      </a:r>
                      <a:endParaRPr lang="es-ES" sz="1400" noProof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 noProof="0" smtClean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43</a:t>
                      </a:r>
                      <a:endParaRPr lang="es-ES" sz="1400" noProof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 b="1" noProof="0" dirty="0" smtClean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27</a:t>
                      </a:r>
                      <a:endParaRPr lang="es-ES" sz="1400" b="1" noProof="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 noProof="0" smtClean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19</a:t>
                      </a:r>
                      <a:endParaRPr lang="es-ES" sz="1400" noProof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 b="1" noProof="0" dirty="0" smtClean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3</a:t>
                      </a:r>
                      <a:endParaRPr lang="es-ES" sz="1400" b="1" noProof="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 noProof="0" smtClean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Azúcar (61,4%)</a:t>
                      </a:r>
                      <a:endParaRPr lang="es-ES" sz="1400" noProof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</a:tr>
              <a:tr h="231033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 noProof="0" smtClean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Honduras</a:t>
                      </a:r>
                      <a:endParaRPr lang="es-ES" sz="1400" noProof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 noProof="0" smtClean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54</a:t>
                      </a:r>
                      <a:endParaRPr lang="es-ES" sz="1400" noProof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 b="1" noProof="0" dirty="0" smtClean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8</a:t>
                      </a:r>
                      <a:endParaRPr lang="es-ES" sz="1400" b="1" noProof="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 noProof="0" smtClean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21</a:t>
                      </a:r>
                      <a:endParaRPr lang="es-ES" sz="1400" noProof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 b="1" noProof="0" dirty="0" smtClean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4</a:t>
                      </a:r>
                      <a:endParaRPr lang="es-ES" sz="1400" b="1" noProof="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 noProof="0" dirty="0" smtClean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Minerales metálicos (93,0%)</a:t>
                      </a:r>
                      <a:endParaRPr lang="es-ES" sz="1400" noProof="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</a:tr>
              <a:tr h="231033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 noProof="0" dirty="0" smtClean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México</a:t>
                      </a:r>
                      <a:endParaRPr lang="es-ES" sz="1400" noProof="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 noProof="0" smtClean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19</a:t>
                      </a:r>
                      <a:endParaRPr lang="es-ES" sz="1400" noProof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 b="1" noProof="0" dirty="0" smtClean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3</a:t>
                      </a:r>
                      <a:endParaRPr lang="es-ES" sz="1400" b="1" noProof="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 noProof="0" smtClean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7</a:t>
                      </a:r>
                      <a:endParaRPr lang="es-ES" sz="1400" noProof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 b="1" noProof="0" dirty="0" smtClean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</a:t>
                      </a:r>
                      <a:endParaRPr lang="es-ES" sz="1400" b="1" noProof="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 noProof="0" smtClean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Minerales metálicos (31,0%)</a:t>
                      </a:r>
                      <a:endParaRPr lang="es-ES" sz="1400" noProof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</a:tr>
              <a:tr h="231033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 noProof="0" smtClean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Nicaragua</a:t>
                      </a:r>
                      <a:endParaRPr lang="es-ES" sz="1400" noProof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 noProof="0" smtClean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35</a:t>
                      </a:r>
                      <a:endParaRPr lang="es-ES" sz="1400" noProof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 b="1" noProof="0" smtClean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24</a:t>
                      </a:r>
                      <a:endParaRPr lang="es-ES" sz="1400" b="1" noProof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 noProof="0" dirty="0" smtClean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20</a:t>
                      </a:r>
                      <a:endParaRPr lang="es-ES" sz="1400" noProof="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 b="1" noProof="0" dirty="0" smtClean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3</a:t>
                      </a:r>
                      <a:endParaRPr lang="es-ES" sz="1400" b="1" noProof="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 noProof="0" smtClean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Madera (22,9%)</a:t>
                      </a:r>
                      <a:endParaRPr lang="es-ES" sz="1400" noProof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</a:tr>
              <a:tr h="231033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 noProof="0" dirty="0" smtClean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Panamá</a:t>
                      </a:r>
                      <a:endParaRPr lang="es-ES" sz="1400" noProof="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 noProof="0" smtClean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31</a:t>
                      </a:r>
                      <a:endParaRPr lang="es-ES" sz="1400" noProof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 b="1" noProof="0" smtClean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30</a:t>
                      </a:r>
                      <a:endParaRPr lang="es-ES" sz="1400" b="1" noProof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 noProof="0" dirty="0" smtClean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25</a:t>
                      </a:r>
                      <a:endParaRPr lang="es-ES" sz="1400" noProof="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 b="1" noProof="0" dirty="0" smtClean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</a:t>
                      </a:r>
                      <a:endParaRPr lang="es-ES" sz="1400" b="1" noProof="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 noProof="0" smtClean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Desechos de metales (67,3%)</a:t>
                      </a:r>
                      <a:endParaRPr lang="es-ES" sz="1400" noProof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</a:tr>
              <a:tr h="231033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 noProof="0" smtClean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Paraguay</a:t>
                      </a:r>
                      <a:endParaRPr lang="es-ES" sz="1400" noProof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 noProof="0" smtClean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15</a:t>
                      </a:r>
                      <a:endParaRPr lang="es-ES" sz="1400" noProof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 b="1" noProof="0" smtClean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25</a:t>
                      </a:r>
                      <a:endParaRPr lang="es-ES" sz="1400" b="1" noProof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 noProof="0" dirty="0" smtClean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3</a:t>
                      </a:r>
                      <a:endParaRPr lang="es-ES" sz="1400" noProof="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 b="1" noProof="0" dirty="0" smtClean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</a:t>
                      </a:r>
                      <a:endParaRPr lang="es-ES" sz="1400" b="1" noProof="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 noProof="0" smtClean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Cuero (61,6%)</a:t>
                      </a:r>
                      <a:endParaRPr lang="es-ES" sz="1400" noProof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</a:tr>
              <a:tr h="231033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 noProof="0" dirty="0" smtClean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Perú</a:t>
                      </a:r>
                      <a:endParaRPr lang="es-ES" sz="1400" noProof="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 noProof="0" smtClean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4</a:t>
                      </a:r>
                      <a:endParaRPr lang="es-ES" sz="1400" noProof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 b="1" noProof="0" smtClean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</a:t>
                      </a:r>
                      <a:endParaRPr lang="es-ES" sz="1400" b="1" noProof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 noProof="0" dirty="0" smtClean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9</a:t>
                      </a:r>
                      <a:endParaRPr lang="es-ES" sz="1400" noProof="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 b="1" noProof="0" dirty="0" smtClean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</a:t>
                      </a:r>
                      <a:endParaRPr lang="es-ES" sz="1400" b="1" noProof="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 noProof="0" smtClean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Minerales metálicos (54,9%)</a:t>
                      </a:r>
                      <a:endParaRPr lang="es-ES" sz="1400" noProof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</a:tr>
              <a:tr h="231033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 noProof="0" smtClean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Uruguay</a:t>
                      </a:r>
                      <a:endParaRPr lang="es-ES" sz="1400" noProof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 noProof="0" smtClean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4</a:t>
                      </a:r>
                      <a:endParaRPr lang="es-ES" sz="1400" noProof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 b="1" noProof="0" smtClean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3</a:t>
                      </a:r>
                      <a:endParaRPr lang="es-ES" sz="1400" b="1" noProof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 noProof="0" dirty="0" smtClean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7</a:t>
                      </a:r>
                      <a:endParaRPr lang="es-ES" sz="1400" noProof="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 b="1" noProof="0" dirty="0" smtClean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3</a:t>
                      </a:r>
                      <a:endParaRPr lang="es-ES" sz="1400" b="1" noProof="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 noProof="0" smtClean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Soja (52,2%)</a:t>
                      </a:r>
                      <a:endParaRPr lang="es-ES" sz="1400" noProof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</a:tr>
              <a:tr h="231033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 noProof="0" dirty="0" smtClean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Venezuela (R. B.)</a:t>
                      </a:r>
                      <a:endParaRPr lang="es-ES" sz="1400" noProof="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 noProof="0" dirty="0" smtClean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35</a:t>
                      </a:r>
                      <a:endParaRPr lang="es-ES" sz="1400" noProof="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 b="1" noProof="0" dirty="0" smtClean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3</a:t>
                      </a:r>
                      <a:endParaRPr lang="es-ES" sz="1400" b="1" noProof="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 noProof="0" dirty="0" smtClean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18</a:t>
                      </a:r>
                      <a:endParaRPr lang="es-ES" sz="1400" noProof="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 b="1" noProof="0" dirty="0" smtClean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</a:t>
                      </a:r>
                      <a:endParaRPr lang="es-ES" sz="1400" b="1" noProof="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 noProof="0" dirty="0" smtClean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Petróleo (83,2%)</a:t>
                      </a:r>
                      <a:endParaRPr lang="es-ES" sz="1400" noProof="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861256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9" name="Rectangle 2"/>
          <p:cNvSpPr>
            <a:spLocks noGrp="1" noChangeArrowheads="1"/>
          </p:cNvSpPr>
          <p:nvPr>
            <p:ph type="title"/>
          </p:nvPr>
        </p:nvSpPr>
        <p:spPr>
          <a:xfrm>
            <a:off x="2123728" y="116632"/>
            <a:ext cx="6696744" cy="1368152"/>
          </a:xfrm>
          <a:noFill/>
        </p:spPr>
        <p:txBody>
          <a:bodyPr>
            <a:normAutofit/>
          </a:bodyPr>
          <a:lstStyle/>
          <a:p>
            <a:pPr algn="ctr"/>
            <a:r>
              <a:rPr lang="es-CL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Síntesis: Rasgos </a:t>
            </a:r>
            <a:r>
              <a:rPr lang="es-CL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principales del comercio América </a:t>
            </a:r>
            <a:r>
              <a:rPr lang="es-CL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Latina-Asia</a:t>
            </a:r>
            <a:endParaRPr lang="es-CL" sz="32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74085" name="Rectangle 3"/>
          <p:cNvSpPr>
            <a:spLocks noGrp="1" noChangeArrowheads="1"/>
          </p:cNvSpPr>
          <p:nvPr>
            <p:ph idx="1"/>
          </p:nvPr>
        </p:nvSpPr>
        <p:spPr>
          <a:xfrm>
            <a:off x="1835696" y="1772816"/>
            <a:ext cx="7056784" cy="4608512"/>
          </a:xfrm>
        </p:spPr>
        <p:txBody>
          <a:bodyPr>
            <a:normAutofit fontScale="47500" lnSpcReduction="20000"/>
          </a:bodyPr>
          <a:lstStyle/>
          <a:p>
            <a:pPr>
              <a:defRPr/>
            </a:pPr>
            <a:r>
              <a:rPr lang="es-CL" sz="3800" dirty="0" smtClean="0"/>
              <a:t>I</a:t>
            </a:r>
            <a:r>
              <a:rPr lang="es-CL" sz="3800" dirty="0" smtClean="0"/>
              <a:t>nter-industrial</a:t>
            </a:r>
            <a:r>
              <a:rPr lang="es-CL" sz="3800" dirty="0" smtClean="0"/>
              <a:t>: materias primas por manufacturas, dictado por complementariedad de las ventajas comparativas (con </a:t>
            </a:r>
            <a:r>
              <a:rPr lang="es-CL" sz="3800" dirty="0" smtClean="0"/>
              <a:t>A. del </a:t>
            </a:r>
            <a:r>
              <a:rPr lang="es-CL" sz="3800" dirty="0" smtClean="0"/>
              <a:t>Sur)</a:t>
            </a:r>
          </a:p>
          <a:p>
            <a:pPr>
              <a:defRPr/>
            </a:pPr>
            <a:r>
              <a:rPr lang="es-CL" sz="3800" dirty="0" smtClean="0"/>
              <a:t>Deficitario para ALC, principalmente por México y A. </a:t>
            </a:r>
            <a:r>
              <a:rPr lang="es-CL" sz="3800" dirty="0" smtClean="0"/>
              <a:t>Central</a:t>
            </a:r>
          </a:p>
          <a:p>
            <a:pPr>
              <a:defRPr/>
            </a:pPr>
            <a:r>
              <a:rPr lang="es-CL" sz="3800" dirty="0" smtClean="0"/>
              <a:t>Por </a:t>
            </a:r>
            <a:r>
              <a:rPr lang="es-CL" sz="3800" dirty="0" smtClean="0"/>
              <a:t>el lado de Asia, China representa la mitad de X y M, el resto se reparte entre Japón, Corea, ASEAN. India aún pesa muy </a:t>
            </a:r>
            <a:r>
              <a:rPr lang="es-CL" sz="3800" dirty="0" smtClean="0"/>
              <a:t>poco</a:t>
            </a:r>
          </a:p>
          <a:p>
            <a:pPr>
              <a:defRPr/>
            </a:pPr>
            <a:r>
              <a:rPr lang="es-CL" sz="3800" dirty="0" smtClean="0"/>
              <a:t>Por </a:t>
            </a:r>
            <a:r>
              <a:rPr lang="es-CL" sz="3800" dirty="0" smtClean="0"/>
              <a:t>el lado de ALC: </a:t>
            </a:r>
            <a:r>
              <a:rPr lang="es-CL" sz="3800" dirty="0" smtClean="0"/>
              <a:t>Brasil y Chile representan 62% X totales (más Argentina, Venezuela, Méxi</a:t>
            </a:r>
            <a:r>
              <a:rPr lang="es-CL" sz="3800" dirty="0" smtClean="0"/>
              <a:t>co y Perú: 91%)</a:t>
            </a:r>
          </a:p>
          <a:p>
            <a:pPr>
              <a:defRPr/>
            </a:pPr>
            <a:r>
              <a:rPr lang="es-CL" sz="3800" dirty="0" smtClean="0"/>
              <a:t>Importaciones ALC desde Asia son </a:t>
            </a:r>
            <a:r>
              <a:rPr lang="es-CL" sz="3800" dirty="0" smtClean="0"/>
              <a:t>menos concentradas por </a:t>
            </a:r>
            <a:r>
              <a:rPr lang="es-CL" sz="3800" dirty="0" smtClean="0"/>
              <a:t>país</a:t>
            </a:r>
          </a:p>
          <a:p>
            <a:pPr>
              <a:defRPr/>
            </a:pPr>
            <a:r>
              <a:rPr lang="es-CL" sz="3800" dirty="0" smtClean="0"/>
              <a:t>En </a:t>
            </a:r>
            <a:r>
              <a:rPr lang="es-CL" sz="3800" dirty="0" smtClean="0"/>
              <a:t>cada país 2-3 productos explican 80-90% de las exportaciones (salvo Brasil y México);</a:t>
            </a:r>
            <a:r>
              <a:rPr lang="es-CL" sz="3800" dirty="0" smtClean="0">
                <a:solidFill>
                  <a:srgbClr val="FF0000"/>
                </a:solidFill>
              </a:rPr>
              <a:t> </a:t>
            </a:r>
            <a:r>
              <a:rPr lang="es-CL" sz="3800" dirty="0" smtClean="0"/>
              <a:t>las X asiáticas son mucho más </a:t>
            </a:r>
            <a:r>
              <a:rPr lang="es-CL" sz="3800" dirty="0" smtClean="0"/>
              <a:t>diversificadas</a:t>
            </a:r>
            <a:endParaRPr lang="es-CL" sz="3800" dirty="0" smtClean="0"/>
          </a:p>
          <a:p>
            <a:pPr>
              <a:defRPr/>
            </a:pPr>
            <a:r>
              <a:rPr lang="es-CL" sz="3800" dirty="0" smtClean="0"/>
              <a:t>X ALC, </a:t>
            </a:r>
            <a:r>
              <a:rPr lang="es-CL" sz="3800" dirty="0" smtClean="0"/>
              <a:t>salvo en México y Costa Rica, son productos </a:t>
            </a:r>
            <a:r>
              <a:rPr lang="es-CL" sz="3800" dirty="0" smtClean="0"/>
              <a:t>básicos</a:t>
            </a:r>
          </a:p>
          <a:p>
            <a:pPr lvl="1">
              <a:defRPr/>
            </a:pPr>
            <a:r>
              <a:rPr lang="es-CL" sz="3800" dirty="0" smtClean="0"/>
              <a:t>Cobre, hierro, petróleo y soja representan 56% X total</a:t>
            </a:r>
            <a:endParaRPr lang="es-CL" sz="3800" dirty="0" smtClean="0"/>
          </a:p>
          <a:p>
            <a:pPr>
              <a:defRPr/>
            </a:pPr>
            <a:endParaRPr lang="en-US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754853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274638"/>
            <a:ext cx="8568952" cy="1138138"/>
          </a:xfrm>
          <a:noFill/>
        </p:spPr>
        <p:txBody>
          <a:bodyPr>
            <a:noAutofit/>
          </a:bodyPr>
          <a:lstStyle/>
          <a:p>
            <a:pPr algn="ctr"/>
            <a:r>
              <a:rPr lang="es-ES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Una barrera a la diversificación del comercio es que algunas </a:t>
            </a:r>
            <a:r>
              <a:rPr lang="es-ES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economías asiáticas mantienen aranceles </a:t>
            </a:r>
            <a:r>
              <a:rPr lang="es-ES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altos</a:t>
            </a:r>
            <a:r>
              <a:rPr lang="es-ES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especialmente en agricultura</a:t>
            </a:r>
            <a:endParaRPr lang="es-ES" sz="2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91680" y="2204864"/>
            <a:ext cx="2971800" cy="360040"/>
          </a:xfrm>
        </p:spPr>
        <p:txBody>
          <a:bodyPr>
            <a:normAutofit fontScale="92500" lnSpcReduction="10000"/>
          </a:bodyPr>
          <a:lstStyle/>
          <a:p>
            <a:pPr algn="ctr"/>
            <a:r>
              <a:rPr lang="es-ES" sz="2000" u="sng" dirty="0" smtClean="0"/>
              <a:t>Agricultura</a:t>
            </a:r>
            <a:endParaRPr lang="es-ES" sz="2000" u="sng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364088" y="2204864"/>
            <a:ext cx="3322712" cy="360040"/>
          </a:xfrm>
        </p:spPr>
        <p:txBody>
          <a:bodyPr>
            <a:normAutofit fontScale="92500" lnSpcReduction="10000"/>
          </a:bodyPr>
          <a:lstStyle/>
          <a:p>
            <a:pPr algn="ctr"/>
            <a:r>
              <a:rPr lang="es-ES" sz="2000" u="sng" dirty="0" smtClean="0"/>
              <a:t>Productos no agrícolas</a:t>
            </a:r>
            <a:endParaRPr lang="es-ES" sz="2000" u="sng" dirty="0"/>
          </a:p>
        </p:txBody>
      </p:sp>
      <p:sp>
        <p:nvSpPr>
          <p:cNvPr id="9" name="TextBox 8"/>
          <p:cNvSpPr txBox="1"/>
          <p:nvPr/>
        </p:nvSpPr>
        <p:spPr>
          <a:xfrm>
            <a:off x="827584" y="1628800"/>
            <a:ext cx="728200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000" b="1" dirty="0" smtClean="0"/>
              <a:t>Economías seleccionadas de Asia Pacífico: Aranceles medios Nación Más Favorecida, aplicados y consolidados (2010) </a:t>
            </a:r>
            <a:endParaRPr lang="es-ES" sz="20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539552" y="6550223"/>
            <a:ext cx="312765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400" dirty="0" smtClean="0"/>
              <a:t>Fuente: OMC</a:t>
            </a:r>
            <a:r>
              <a:rPr lang="en-US" sz="1400" dirty="0" smtClean="0"/>
              <a:t>, World Tariff Profiles </a:t>
            </a:r>
            <a:r>
              <a:rPr lang="es-ES" sz="1400" dirty="0" smtClean="0"/>
              <a:t>2011.</a:t>
            </a:r>
            <a:endParaRPr lang="es-ES" sz="1400" dirty="0"/>
          </a:p>
        </p:txBody>
      </p:sp>
      <p:graphicFrame>
        <p:nvGraphicFramePr>
          <p:cNvPr id="16" name="Content Placeholder 15"/>
          <p:cNvGraphicFramePr>
            <a:graphicFrameLocks noGrp="1"/>
          </p:cNvGraphicFramePr>
          <p:nvPr>
            <p:ph sz="half" idx="2"/>
          </p:nvPr>
        </p:nvGraphicFramePr>
        <p:xfrm>
          <a:off x="467544" y="2564904"/>
          <a:ext cx="4040188" cy="39512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8" name="Content Placeholder 17"/>
          <p:cNvGraphicFramePr>
            <a:graphicFrameLocks noGrp="1"/>
          </p:cNvGraphicFramePr>
          <p:nvPr>
            <p:ph sz="quarter" idx="4"/>
          </p:nvPr>
        </p:nvGraphicFramePr>
        <p:xfrm>
          <a:off x="4644008" y="2564904"/>
          <a:ext cx="4103439" cy="392129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49362"/>
          </a:xfrm>
          <a:noFill/>
        </p:spPr>
        <p:txBody>
          <a:bodyPr>
            <a:normAutofit fontScale="90000"/>
          </a:bodyPr>
          <a:lstStyle/>
          <a:p>
            <a:pPr algn="ctr"/>
            <a:r>
              <a:rPr lang="es-ES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Además de los aranceles, los altos costos de transporte son una barrera al comercio entre ambas regiones</a:t>
            </a:r>
            <a:endParaRPr lang="es-ES" sz="32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2" name="Content Placeholder 10"/>
          <p:cNvGrpSpPr>
            <a:grpSpLocks noGrp="1"/>
          </p:cNvGrpSpPr>
          <p:nvPr>
            <p:ph idx="1"/>
          </p:nvPr>
        </p:nvGrpSpPr>
        <p:grpSpPr>
          <a:xfrm>
            <a:off x="533400" y="2209800"/>
            <a:ext cx="8382000" cy="4267200"/>
            <a:chOff x="0" y="0"/>
            <a:chExt cx="6480249" cy="3429000"/>
          </a:xfrm>
        </p:grpSpPr>
        <p:pic>
          <p:nvPicPr>
            <p:cNvPr id="12" name="Picture 11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6480249" cy="3429000"/>
            </a:xfrm>
            <a:prstGeom prst="rect">
              <a:avLst/>
            </a:prstGeom>
            <a:solidFill>
              <a:srgbClr val="C00000"/>
            </a:solidFill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3" name="table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2822649" y="2209800"/>
              <a:ext cx="2432515" cy="877900"/>
            </a:xfrm>
            <a:prstGeom prst="rect">
              <a:avLst/>
            </a:prstGeom>
          </p:spPr>
        </p:pic>
        <p:sp>
          <p:nvSpPr>
            <p:cNvPr id="14" name="Right Arrow 13"/>
            <p:cNvSpPr/>
            <p:nvPr/>
          </p:nvSpPr>
          <p:spPr>
            <a:xfrm>
              <a:off x="4422849" y="1295400"/>
              <a:ext cx="457200" cy="990600"/>
            </a:xfrm>
            <a:prstGeom prst="rightArrow">
              <a:avLst>
                <a:gd name="adj1" fmla="val 50000"/>
                <a:gd name="adj2" fmla="val 46013"/>
              </a:avLst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s-ES_tradnl"/>
            </a:p>
          </p:txBody>
        </p:sp>
        <p:pic>
          <p:nvPicPr>
            <p:cNvPr id="15" name="table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2365449" y="1371600"/>
              <a:ext cx="2353260" cy="877900"/>
            </a:xfrm>
            <a:prstGeom prst="rect">
              <a:avLst/>
            </a:prstGeom>
          </p:spPr>
        </p:pic>
        <p:sp>
          <p:nvSpPr>
            <p:cNvPr id="16" name="Right Arrow 15"/>
            <p:cNvSpPr/>
            <p:nvPr/>
          </p:nvSpPr>
          <p:spPr>
            <a:xfrm rot="10800000">
              <a:off x="2517849" y="2133600"/>
              <a:ext cx="533400" cy="990600"/>
            </a:xfrm>
            <a:prstGeom prst="rightArrow">
              <a:avLst>
                <a:gd name="adj1" fmla="val 50000"/>
                <a:gd name="adj2" fmla="val 46013"/>
              </a:avLst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s-ES_tradnl"/>
            </a:p>
          </p:txBody>
        </p:sp>
        <p:sp>
          <p:nvSpPr>
            <p:cNvPr id="17" name="Freeform 16"/>
            <p:cNvSpPr/>
            <p:nvPr/>
          </p:nvSpPr>
          <p:spPr>
            <a:xfrm>
              <a:off x="4346649" y="1123950"/>
              <a:ext cx="1033462" cy="1890713"/>
            </a:xfrm>
            <a:custGeom>
              <a:avLst/>
              <a:gdLst>
                <a:gd name="connsiteX0" fmla="*/ 0 w 1033462"/>
                <a:gd name="connsiteY0" fmla="*/ 0 h 1890713"/>
                <a:gd name="connsiteX1" fmla="*/ 23813 w 1033462"/>
                <a:gd name="connsiteY1" fmla="*/ 57150 h 1890713"/>
                <a:gd name="connsiteX2" fmla="*/ 95250 w 1033462"/>
                <a:gd name="connsiteY2" fmla="*/ 114300 h 1890713"/>
                <a:gd name="connsiteX3" fmla="*/ 195263 w 1033462"/>
                <a:gd name="connsiteY3" fmla="*/ 133350 h 1890713"/>
                <a:gd name="connsiteX4" fmla="*/ 280988 w 1033462"/>
                <a:gd name="connsiteY4" fmla="*/ 133350 h 1890713"/>
                <a:gd name="connsiteX5" fmla="*/ 357188 w 1033462"/>
                <a:gd name="connsiteY5" fmla="*/ 100013 h 1890713"/>
                <a:gd name="connsiteX6" fmla="*/ 347663 w 1033462"/>
                <a:gd name="connsiteY6" fmla="*/ 138113 h 1890713"/>
                <a:gd name="connsiteX7" fmla="*/ 352425 w 1033462"/>
                <a:gd name="connsiteY7" fmla="*/ 176213 h 1890713"/>
                <a:gd name="connsiteX8" fmla="*/ 381000 w 1033462"/>
                <a:gd name="connsiteY8" fmla="*/ 233363 h 1890713"/>
                <a:gd name="connsiteX9" fmla="*/ 447675 w 1033462"/>
                <a:gd name="connsiteY9" fmla="*/ 261938 h 1890713"/>
                <a:gd name="connsiteX10" fmla="*/ 557213 w 1033462"/>
                <a:gd name="connsiteY10" fmla="*/ 252413 h 1890713"/>
                <a:gd name="connsiteX11" fmla="*/ 566738 w 1033462"/>
                <a:gd name="connsiteY11" fmla="*/ 285750 h 1890713"/>
                <a:gd name="connsiteX12" fmla="*/ 581025 w 1033462"/>
                <a:gd name="connsiteY12" fmla="*/ 338138 h 1890713"/>
                <a:gd name="connsiteX13" fmla="*/ 614363 w 1033462"/>
                <a:gd name="connsiteY13" fmla="*/ 385763 h 1890713"/>
                <a:gd name="connsiteX14" fmla="*/ 657225 w 1033462"/>
                <a:gd name="connsiteY14" fmla="*/ 404813 h 1890713"/>
                <a:gd name="connsiteX15" fmla="*/ 719138 w 1033462"/>
                <a:gd name="connsiteY15" fmla="*/ 404813 h 1890713"/>
                <a:gd name="connsiteX16" fmla="*/ 823913 w 1033462"/>
                <a:gd name="connsiteY16" fmla="*/ 409575 h 1890713"/>
                <a:gd name="connsiteX17" fmla="*/ 771525 w 1033462"/>
                <a:gd name="connsiteY17" fmla="*/ 433388 h 1890713"/>
                <a:gd name="connsiteX18" fmla="*/ 709613 w 1033462"/>
                <a:gd name="connsiteY18" fmla="*/ 471488 h 1890713"/>
                <a:gd name="connsiteX19" fmla="*/ 652463 w 1033462"/>
                <a:gd name="connsiteY19" fmla="*/ 533400 h 1890713"/>
                <a:gd name="connsiteX20" fmla="*/ 652463 w 1033462"/>
                <a:gd name="connsiteY20" fmla="*/ 623888 h 1890713"/>
                <a:gd name="connsiteX21" fmla="*/ 709613 w 1033462"/>
                <a:gd name="connsiteY21" fmla="*/ 657225 h 1890713"/>
                <a:gd name="connsiteX22" fmla="*/ 666750 w 1033462"/>
                <a:gd name="connsiteY22" fmla="*/ 695325 h 1890713"/>
                <a:gd name="connsiteX23" fmla="*/ 633413 w 1033462"/>
                <a:gd name="connsiteY23" fmla="*/ 800100 h 1890713"/>
                <a:gd name="connsiteX24" fmla="*/ 657225 w 1033462"/>
                <a:gd name="connsiteY24" fmla="*/ 923925 h 1890713"/>
                <a:gd name="connsiteX25" fmla="*/ 704850 w 1033462"/>
                <a:gd name="connsiteY25" fmla="*/ 1028700 h 1890713"/>
                <a:gd name="connsiteX26" fmla="*/ 833438 w 1033462"/>
                <a:gd name="connsiteY26" fmla="*/ 1104900 h 1890713"/>
                <a:gd name="connsiteX27" fmla="*/ 971550 w 1033462"/>
                <a:gd name="connsiteY27" fmla="*/ 1147763 h 1890713"/>
                <a:gd name="connsiteX28" fmla="*/ 1028700 w 1033462"/>
                <a:gd name="connsiteY28" fmla="*/ 1147763 h 1890713"/>
                <a:gd name="connsiteX29" fmla="*/ 1000125 w 1033462"/>
                <a:gd name="connsiteY29" fmla="*/ 1176338 h 1890713"/>
                <a:gd name="connsiteX30" fmla="*/ 995363 w 1033462"/>
                <a:gd name="connsiteY30" fmla="*/ 1247775 h 1890713"/>
                <a:gd name="connsiteX31" fmla="*/ 1014413 w 1033462"/>
                <a:gd name="connsiteY31" fmla="*/ 1285875 h 1890713"/>
                <a:gd name="connsiteX32" fmla="*/ 990600 w 1033462"/>
                <a:gd name="connsiteY32" fmla="*/ 1304925 h 1890713"/>
                <a:gd name="connsiteX33" fmla="*/ 957263 w 1033462"/>
                <a:gd name="connsiteY33" fmla="*/ 1362075 h 1890713"/>
                <a:gd name="connsiteX34" fmla="*/ 952500 w 1033462"/>
                <a:gd name="connsiteY34" fmla="*/ 1447800 h 1890713"/>
                <a:gd name="connsiteX35" fmla="*/ 952500 w 1033462"/>
                <a:gd name="connsiteY35" fmla="*/ 1519238 h 1890713"/>
                <a:gd name="connsiteX36" fmla="*/ 947738 w 1033462"/>
                <a:gd name="connsiteY36" fmla="*/ 1571625 h 1890713"/>
                <a:gd name="connsiteX37" fmla="*/ 985838 w 1033462"/>
                <a:gd name="connsiteY37" fmla="*/ 1609725 h 1890713"/>
                <a:gd name="connsiteX38" fmla="*/ 957263 w 1033462"/>
                <a:gd name="connsiteY38" fmla="*/ 1624013 h 1890713"/>
                <a:gd name="connsiteX39" fmla="*/ 914400 w 1033462"/>
                <a:gd name="connsiteY39" fmla="*/ 1676400 h 1890713"/>
                <a:gd name="connsiteX40" fmla="*/ 881063 w 1033462"/>
                <a:gd name="connsiteY40" fmla="*/ 1747838 h 1890713"/>
                <a:gd name="connsiteX41" fmla="*/ 871538 w 1033462"/>
                <a:gd name="connsiteY41" fmla="*/ 1819275 h 1890713"/>
                <a:gd name="connsiteX42" fmla="*/ 895350 w 1033462"/>
                <a:gd name="connsiteY42" fmla="*/ 1881188 h 1890713"/>
                <a:gd name="connsiteX43" fmla="*/ 942975 w 1033462"/>
                <a:gd name="connsiteY43" fmla="*/ 1876425 h 1890713"/>
                <a:gd name="connsiteX44" fmla="*/ 933450 w 1033462"/>
                <a:gd name="connsiteY44" fmla="*/ 1871663 h 18907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1033462" h="1890713">
                  <a:moveTo>
                    <a:pt x="0" y="0"/>
                  </a:moveTo>
                  <a:cubicBezTo>
                    <a:pt x="3969" y="19050"/>
                    <a:pt x="7938" y="38100"/>
                    <a:pt x="23813" y="57150"/>
                  </a:cubicBezTo>
                  <a:cubicBezTo>
                    <a:pt x="39688" y="76200"/>
                    <a:pt x="66675" y="101600"/>
                    <a:pt x="95250" y="114300"/>
                  </a:cubicBezTo>
                  <a:cubicBezTo>
                    <a:pt x="123825" y="127000"/>
                    <a:pt x="164307" y="130175"/>
                    <a:pt x="195263" y="133350"/>
                  </a:cubicBezTo>
                  <a:cubicBezTo>
                    <a:pt x="226219" y="136525"/>
                    <a:pt x="254001" y="138906"/>
                    <a:pt x="280988" y="133350"/>
                  </a:cubicBezTo>
                  <a:cubicBezTo>
                    <a:pt x="307975" y="127794"/>
                    <a:pt x="346076" y="99219"/>
                    <a:pt x="357188" y="100013"/>
                  </a:cubicBezTo>
                  <a:cubicBezTo>
                    <a:pt x="368300" y="100807"/>
                    <a:pt x="348457" y="125413"/>
                    <a:pt x="347663" y="138113"/>
                  </a:cubicBezTo>
                  <a:cubicBezTo>
                    <a:pt x="346869" y="150813"/>
                    <a:pt x="346869" y="160338"/>
                    <a:pt x="352425" y="176213"/>
                  </a:cubicBezTo>
                  <a:cubicBezTo>
                    <a:pt x="357981" y="192088"/>
                    <a:pt x="365125" y="219076"/>
                    <a:pt x="381000" y="233363"/>
                  </a:cubicBezTo>
                  <a:cubicBezTo>
                    <a:pt x="396875" y="247651"/>
                    <a:pt x="418306" y="258763"/>
                    <a:pt x="447675" y="261938"/>
                  </a:cubicBezTo>
                  <a:cubicBezTo>
                    <a:pt x="477044" y="265113"/>
                    <a:pt x="537369" y="248444"/>
                    <a:pt x="557213" y="252413"/>
                  </a:cubicBezTo>
                  <a:cubicBezTo>
                    <a:pt x="577057" y="256382"/>
                    <a:pt x="562769" y="271463"/>
                    <a:pt x="566738" y="285750"/>
                  </a:cubicBezTo>
                  <a:cubicBezTo>
                    <a:pt x="570707" y="300037"/>
                    <a:pt x="573088" y="321469"/>
                    <a:pt x="581025" y="338138"/>
                  </a:cubicBezTo>
                  <a:cubicBezTo>
                    <a:pt x="588962" y="354807"/>
                    <a:pt x="601663" y="374651"/>
                    <a:pt x="614363" y="385763"/>
                  </a:cubicBezTo>
                  <a:cubicBezTo>
                    <a:pt x="627063" y="396875"/>
                    <a:pt x="639763" y="401638"/>
                    <a:pt x="657225" y="404813"/>
                  </a:cubicBezTo>
                  <a:cubicBezTo>
                    <a:pt x="674688" y="407988"/>
                    <a:pt x="691357" y="404019"/>
                    <a:pt x="719138" y="404813"/>
                  </a:cubicBezTo>
                  <a:cubicBezTo>
                    <a:pt x="746919" y="405607"/>
                    <a:pt x="815182" y="404813"/>
                    <a:pt x="823913" y="409575"/>
                  </a:cubicBezTo>
                  <a:cubicBezTo>
                    <a:pt x="832644" y="414337"/>
                    <a:pt x="790575" y="423069"/>
                    <a:pt x="771525" y="433388"/>
                  </a:cubicBezTo>
                  <a:cubicBezTo>
                    <a:pt x="752475" y="443707"/>
                    <a:pt x="729457" y="454819"/>
                    <a:pt x="709613" y="471488"/>
                  </a:cubicBezTo>
                  <a:cubicBezTo>
                    <a:pt x="689769" y="488157"/>
                    <a:pt x="661988" y="508000"/>
                    <a:pt x="652463" y="533400"/>
                  </a:cubicBezTo>
                  <a:cubicBezTo>
                    <a:pt x="642938" y="558800"/>
                    <a:pt x="642938" y="603251"/>
                    <a:pt x="652463" y="623888"/>
                  </a:cubicBezTo>
                  <a:cubicBezTo>
                    <a:pt x="661988" y="644525"/>
                    <a:pt x="707232" y="645319"/>
                    <a:pt x="709613" y="657225"/>
                  </a:cubicBezTo>
                  <a:cubicBezTo>
                    <a:pt x="711994" y="669131"/>
                    <a:pt x="679450" y="671513"/>
                    <a:pt x="666750" y="695325"/>
                  </a:cubicBezTo>
                  <a:cubicBezTo>
                    <a:pt x="654050" y="719138"/>
                    <a:pt x="635001" y="762000"/>
                    <a:pt x="633413" y="800100"/>
                  </a:cubicBezTo>
                  <a:cubicBezTo>
                    <a:pt x="631825" y="838200"/>
                    <a:pt x="645319" y="885825"/>
                    <a:pt x="657225" y="923925"/>
                  </a:cubicBezTo>
                  <a:cubicBezTo>
                    <a:pt x="669131" y="962025"/>
                    <a:pt x="675481" y="998537"/>
                    <a:pt x="704850" y="1028700"/>
                  </a:cubicBezTo>
                  <a:cubicBezTo>
                    <a:pt x="734219" y="1058863"/>
                    <a:pt x="788988" y="1085056"/>
                    <a:pt x="833438" y="1104900"/>
                  </a:cubicBezTo>
                  <a:cubicBezTo>
                    <a:pt x="877888" y="1124744"/>
                    <a:pt x="939006" y="1140619"/>
                    <a:pt x="971550" y="1147763"/>
                  </a:cubicBezTo>
                  <a:cubicBezTo>
                    <a:pt x="1004094" y="1154907"/>
                    <a:pt x="1023938" y="1143001"/>
                    <a:pt x="1028700" y="1147763"/>
                  </a:cubicBezTo>
                  <a:cubicBezTo>
                    <a:pt x="1033462" y="1152525"/>
                    <a:pt x="1005681" y="1159669"/>
                    <a:pt x="1000125" y="1176338"/>
                  </a:cubicBezTo>
                  <a:cubicBezTo>
                    <a:pt x="994569" y="1193007"/>
                    <a:pt x="992982" y="1229519"/>
                    <a:pt x="995363" y="1247775"/>
                  </a:cubicBezTo>
                  <a:cubicBezTo>
                    <a:pt x="997744" y="1266031"/>
                    <a:pt x="1015207" y="1276350"/>
                    <a:pt x="1014413" y="1285875"/>
                  </a:cubicBezTo>
                  <a:cubicBezTo>
                    <a:pt x="1013619" y="1295400"/>
                    <a:pt x="1000125" y="1292225"/>
                    <a:pt x="990600" y="1304925"/>
                  </a:cubicBezTo>
                  <a:cubicBezTo>
                    <a:pt x="981075" y="1317625"/>
                    <a:pt x="963613" y="1338263"/>
                    <a:pt x="957263" y="1362075"/>
                  </a:cubicBezTo>
                  <a:cubicBezTo>
                    <a:pt x="950913" y="1385887"/>
                    <a:pt x="953294" y="1421606"/>
                    <a:pt x="952500" y="1447800"/>
                  </a:cubicBezTo>
                  <a:cubicBezTo>
                    <a:pt x="951706" y="1473994"/>
                    <a:pt x="953294" y="1498601"/>
                    <a:pt x="952500" y="1519238"/>
                  </a:cubicBezTo>
                  <a:cubicBezTo>
                    <a:pt x="951706" y="1539875"/>
                    <a:pt x="942182" y="1556544"/>
                    <a:pt x="947738" y="1571625"/>
                  </a:cubicBezTo>
                  <a:cubicBezTo>
                    <a:pt x="953294" y="1586706"/>
                    <a:pt x="984250" y="1600994"/>
                    <a:pt x="985838" y="1609725"/>
                  </a:cubicBezTo>
                  <a:cubicBezTo>
                    <a:pt x="987426" y="1618456"/>
                    <a:pt x="969169" y="1612901"/>
                    <a:pt x="957263" y="1624013"/>
                  </a:cubicBezTo>
                  <a:cubicBezTo>
                    <a:pt x="945357" y="1635125"/>
                    <a:pt x="927100" y="1655763"/>
                    <a:pt x="914400" y="1676400"/>
                  </a:cubicBezTo>
                  <a:cubicBezTo>
                    <a:pt x="901700" y="1697037"/>
                    <a:pt x="888207" y="1724026"/>
                    <a:pt x="881063" y="1747838"/>
                  </a:cubicBezTo>
                  <a:cubicBezTo>
                    <a:pt x="873919" y="1771650"/>
                    <a:pt x="869157" y="1797050"/>
                    <a:pt x="871538" y="1819275"/>
                  </a:cubicBezTo>
                  <a:cubicBezTo>
                    <a:pt x="873919" y="1841500"/>
                    <a:pt x="883444" y="1871663"/>
                    <a:pt x="895350" y="1881188"/>
                  </a:cubicBezTo>
                  <a:cubicBezTo>
                    <a:pt x="907256" y="1890713"/>
                    <a:pt x="936625" y="1878013"/>
                    <a:pt x="942975" y="1876425"/>
                  </a:cubicBezTo>
                  <a:cubicBezTo>
                    <a:pt x="949325" y="1874838"/>
                    <a:pt x="941387" y="1873250"/>
                    <a:pt x="933450" y="1871663"/>
                  </a:cubicBezTo>
                </a:path>
              </a:pathLst>
            </a:custGeom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wrap="square" rtlCol="0" anchor="ctr"/>
            <a:lstStyle>
              <a:lvl1pPr marL="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s-ES_tradnl"/>
            </a:p>
          </p:txBody>
        </p:sp>
        <p:sp>
          <p:nvSpPr>
            <p:cNvPr id="18" name="Freeform 17"/>
            <p:cNvSpPr/>
            <p:nvPr/>
          </p:nvSpPr>
          <p:spPr>
            <a:xfrm>
              <a:off x="1515819" y="471170"/>
              <a:ext cx="2823210" cy="647700"/>
            </a:xfrm>
            <a:custGeom>
              <a:avLst/>
              <a:gdLst>
                <a:gd name="connsiteX0" fmla="*/ 2823210 w 2823210"/>
                <a:gd name="connsiteY0" fmla="*/ 626110 h 647700"/>
                <a:gd name="connsiteX1" fmla="*/ 2686050 w 2823210"/>
                <a:gd name="connsiteY1" fmla="*/ 641350 h 647700"/>
                <a:gd name="connsiteX2" fmla="*/ 2274570 w 2823210"/>
                <a:gd name="connsiteY2" fmla="*/ 588010 h 647700"/>
                <a:gd name="connsiteX3" fmla="*/ 1908810 w 2823210"/>
                <a:gd name="connsiteY3" fmla="*/ 504190 h 647700"/>
                <a:gd name="connsiteX4" fmla="*/ 1413510 w 2823210"/>
                <a:gd name="connsiteY4" fmla="*/ 367030 h 647700"/>
                <a:gd name="connsiteX5" fmla="*/ 994410 w 2823210"/>
                <a:gd name="connsiteY5" fmla="*/ 222250 h 647700"/>
                <a:gd name="connsiteX6" fmla="*/ 659130 w 2823210"/>
                <a:gd name="connsiteY6" fmla="*/ 24130 h 647700"/>
                <a:gd name="connsiteX7" fmla="*/ 681990 w 2823210"/>
                <a:gd name="connsiteY7" fmla="*/ 77470 h 647700"/>
                <a:gd name="connsiteX8" fmla="*/ 689610 w 2823210"/>
                <a:gd name="connsiteY8" fmla="*/ 123190 h 647700"/>
                <a:gd name="connsiteX9" fmla="*/ 659130 w 2823210"/>
                <a:gd name="connsiteY9" fmla="*/ 168910 h 647700"/>
                <a:gd name="connsiteX10" fmla="*/ 552450 w 2823210"/>
                <a:gd name="connsiteY10" fmla="*/ 199390 h 647700"/>
                <a:gd name="connsiteX11" fmla="*/ 506730 w 2823210"/>
                <a:gd name="connsiteY11" fmla="*/ 153670 h 647700"/>
                <a:gd name="connsiteX12" fmla="*/ 514350 w 2823210"/>
                <a:gd name="connsiteY12" fmla="*/ 207010 h 647700"/>
                <a:gd name="connsiteX13" fmla="*/ 483870 w 2823210"/>
                <a:gd name="connsiteY13" fmla="*/ 283210 h 647700"/>
                <a:gd name="connsiteX14" fmla="*/ 407670 w 2823210"/>
                <a:gd name="connsiteY14" fmla="*/ 313690 h 647700"/>
                <a:gd name="connsiteX15" fmla="*/ 308610 w 2823210"/>
                <a:gd name="connsiteY15" fmla="*/ 313690 h 647700"/>
                <a:gd name="connsiteX16" fmla="*/ 240030 w 2823210"/>
                <a:gd name="connsiteY16" fmla="*/ 245110 h 647700"/>
                <a:gd name="connsiteX17" fmla="*/ 209550 w 2823210"/>
                <a:gd name="connsiteY17" fmla="*/ 153670 h 647700"/>
                <a:gd name="connsiteX18" fmla="*/ 194310 w 2823210"/>
                <a:gd name="connsiteY18" fmla="*/ 222250 h 647700"/>
                <a:gd name="connsiteX19" fmla="*/ 171450 w 2823210"/>
                <a:gd name="connsiteY19" fmla="*/ 275590 h 647700"/>
                <a:gd name="connsiteX20" fmla="*/ 19050 w 2823210"/>
                <a:gd name="connsiteY20" fmla="*/ 290830 h 647700"/>
                <a:gd name="connsiteX21" fmla="*/ 57150 w 2823210"/>
                <a:gd name="connsiteY21" fmla="*/ 321310 h 647700"/>
                <a:gd name="connsiteX22" fmla="*/ 26670 w 2823210"/>
                <a:gd name="connsiteY22" fmla="*/ 275590 h 647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2823210" h="647700">
                  <a:moveTo>
                    <a:pt x="2823210" y="626110"/>
                  </a:moveTo>
                  <a:cubicBezTo>
                    <a:pt x="2800350" y="636905"/>
                    <a:pt x="2777490" y="647700"/>
                    <a:pt x="2686050" y="641350"/>
                  </a:cubicBezTo>
                  <a:cubicBezTo>
                    <a:pt x="2594610" y="635000"/>
                    <a:pt x="2404110" y="610870"/>
                    <a:pt x="2274570" y="588010"/>
                  </a:cubicBezTo>
                  <a:cubicBezTo>
                    <a:pt x="2145030" y="565150"/>
                    <a:pt x="2052320" y="541020"/>
                    <a:pt x="1908810" y="504190"/>
                  </a:cubicBezTo>
                  <a:cubicBezTo>
                    <a:pt x="1765300" y="467360"/>
                    <a:pt x="1565910" y="414020"/>
                    <a:pt x="1413510" y="367030"/>
                  </a:cubicBezTo>
                  <a:cubicBezTo>
                    <a:pt x="1261110" y="320040"/>
                    <a:pt x="1120140" y="279400"/>
                    <a:pt x="994410" y="222250"/>
                  </a:cubicBezTo>
                  <a:cubicBezTo>
                    <a:pt x="868680" y="165100"/>
                    <a:pt x="711200" y="48260"/>
                    <a:pt x="659130" y="24130"/>
                  </a:cubicBezTo>
                  <a:cubicBezTo>
                    <a:pt x="607060" y="0"/>
                    <a:pt x="676910" y="60960"/>
                    <a:pt x="681990" y="77470"/>
                  </a:cubicBezTo>
                  <a:cubicBezTo>
                    <a:pt x="687070" y="93980"/>
                    <a:pt x="693420" y="107950"/>
                    <a:pt x="689610" y="123190"/>
                  </a:cubicBezTo>
                  <a:cubicBezTo>
                    <a:pt x="685800" y="138430"/>
                    <a:pt x="681990" y="156210"/>
                    <a:pt x="659130" y="168910"/>
                  </a:cubicBezTo>
                  <a:cubicBezTo>
                    <a:pt x="636270" y="181610"/>
                    <a:pt x="577850" y="201930"/>
                    <a:pt x="552450" y="199390"/>
                  </a:cubicBezTo>
                  <a:cubicBezTo>
                    <a:pt x="527050" y="196850"/>
                    <a:pt x="513080" y="152400"/>
                    <a:pt x="506730" y="153670"/>
                  </a:cubicBezTo>
                  <a:cubicBezTo>
                    <a:pt x="500380" y="154940"/>
                    <a:pt x="518160" y="185420"/>
                    <a:pt x="514350" y="207010"/>
                  </a:cubicBezTo>
                  <a:cubicBezTo>
                    <a:pt x="510540" y="228600"/>
                    <a:pt x="501650" y="265430"/>
                    <a:pt x="483870" y="283210"/>
                  </a:cubicBezTo>
                  <a:cubicBezTo>
                    <a:pt x="466090" y="300990"/>
                    <a:pt x="436880" y="308610"/>
                    <a:pt x="407670" y="313690"/>
                  </a:cubicBezTo>
                  <a:cubicBezTo>
                    <a:pt x="378460" y="318770"/>
                    <a:pt x="336550" y="325120"/>
                    <a:pt x="308610" y="313690"/>
                  </a:cubicBezTo>
                  <a:cubicBezTo>
                    <a:pt x="280670" y="302260"/>
                    <a:pt x="256540" y="271780"/>
                    <a:pt x="240030" y="245110"/>
                  </a:cubicBezTo>
                  <a:cubicBezTo>
                    <a:pt x="223520" y="218440"/>
                    <a:pt x="217170" y="157480"/>
                    <a:pt x="209550" y="153670"/>
                  </a:cubicBezTo>
                  <a:cubicBezTo>
                    <a:pt x="201930" y="149860"/>
                    <a:pt x="200660" y="201930"/>
                    <a:pt x="194310" y="222250"/>
                  </a:cubicBezTo>
                  <a:cubicBezTo>
                    <a:pt x="187960" y="242570"/>
                    <a:pt x="200660" y="264160"/>
                    <a:pt x="171450" y="275590"/>
                  </a:cubicBezTo>
                  <a:cubicBezTo>
                    <a:pt x="142240" y="287020"/>
                    <a:pt x="38100" y="283210"/>
                    <a:pt x="19050" y="290830"/>
                  </a:cubicBezTo>
                  <a:cubicBezTo>
                    <a:pt x="0" y="298450"/>
                    <a:pt x="55880" y="323850"/>
                    <a:pt x="57150" y="321310"/>
                  </a:cubicBezTo>
                  <a:cubicBezTo>
                    <a:pt x="58420" y="318770"/>
                    <a:pt x="42545" y="297180"/>
                    <a:pt x="26670" y="275590"/>
                  </a:cubicBezTo>
                </a:path>
              </a:pathLst>
            </a:custGeom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wrap="square" rtlCol="0" anchor="ctr"/>
            <a:lstStyle>
              <a:lvl1pPr marL="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s-ES_tradnl"/>
            </a:p>
          </p:txBody>
        </p:sp>
      </p:grpSp>
      <p:sp>
        <p:nvSpPr>
          <p:cNvPr id="19" name="TextBox 18"/>
          <p:cNvSpPr txBox="1"/>
          <p:nvPr/>
        </p:nvSpPr>
        <p:spPr>
          <a:xfrm>
            <a:off x="152400" y="1600201"/>
            <a:ext cx="8763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600" b="1" dirty="0" smtClean="0"/>
              <a:t>Exportaciones e importaciones por rutas navieras de línea entre Asia Pacífico y América Latina</a:t>
            </a:r>
          </a:p>
          <a:p>
            <a:pPr algn="ctr"/>
            <a:r>
              <a:rPr lang="es-ES" sz="1600" dirty="0" smtClean="0"/>
              <a:t>(En millones de Unidades Equivalentes de 20 pies (TEU) y variaciones anuales)</a:t>
            </a:r>
            <a:endParaRPr lang="es-ES" sz="1600" dirty="0"/>
          </a:p>
        </p:txBody>
      </p:sp>
      <p:sp>
        <p:nvSpPr>
          <p:cNvPr id="20" name="TextBox 19"/>
          <p:cNvSpPr txBox="1"/>
          <p:nvPr/>
        </p:nvSpPr>
        <p:spPr>
          <a:xfrm>
            <a:off x="304800" y="6477000"/>
            <a:ext cx="954480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dirty="0" smtClean="0"/>
              <a:t>Fuente: CEPAL, Global </a:t>
            </a:r>
            <a:r>
              <a:rPr lang="es-ES" sz="1400" dirty="0" err="1" smtClean="0"/>
              <a:t>Insight</a:t>
            </a:r>
            <a:r>
              <a:rPr lang="es-ES" sz="1400" dirty="0" smtClean="0"/>
              <a:t> 2009, Sociedad Portuaria Regional (</a:t>
            </a:r>
            <a:r>
              <a:rPr lang="es-ES" sz="1400" dirty="0" err="1" smtClean="0"/>
              <a:t>SPRBun</a:t>
            </a:r>
            <a:r>
              <a:rPr lang="es-ES" sz="1400" dirty="0" smtClean="0"/>
              <a:t>).  CEPAL/Perfil marítimo.</a:t>
            </a:r>
            <a:endParaRPr lang="es-ES" sz="1400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9266" name="Picture 2" descr="MAPA_ARCO_DEL_PACIFICO_2009111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799" y="762000"/>
            <a:ext cx="8751629" cy="4876800"/>
          </a:xfrm>
          <a:prstGeom prst="rect">
            <a:avLst/>
          </a:prstGeom>
          <a:noFill/>
        </p:spPr>
      </p:pic>
      <p:sp>
        <p:nvSpPr>
          <p:cNvPr id="139267" name="Text Box 3"/>
          <p:cNvSpPr txBox="1">
            <a:spLocks noChangeArrowheads="1"/>
          </p:cNvSpPr>
          <p:nvPr/>
        </p:nvSpPr>
        <p:spPr bwMode="auto">
          <a:xfrm>
            <a:off x="6948264" y="4653136"/>
            <a:ext cx="47307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sz="1000" dirty="0"/>
              <a:t>Chile</a:t>
            </a:r>
          </a:p>
        </p:txBody>
      </p:sp>
      <p:sp>
        <p:nvSpPr>
          <p:cNvPr id="139268" name="Text Box 4"/>
          <p:cNvSpPr txBox="1">
            <a:spLocks noChangeArrowheads="1"/>
          </p:cNvSpPr>
          <p:nvPr/>
        </p:nvSpPr>
        <p:spPr bwMode="auto">
          <a:xfrm>
            <a:off x="5510213" y="2422525"/>
            <a:ext cx="585787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sz="1000"/>
              <a:t>México</a:t>
            </a:r>
          </a:p>
        </p:txBody>
      </p:sp>
      <p:sp>
        <p:nvSpPr>
          <p:cNvPr id="139269" name="Text Box 5"/>
          <p:cNvSpPr txBox="1">
            <a:spLocks noChangeArrowheads="1"/>
          </p:cNvSpPr>
          <p:nvPr/>
        </p:nvSpPr>
        <p:spPr bwMode="auto">
          <a:xfrm>
            <a:off x="6096000" y="2955925"/>
            <a:ext cx="760413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sz="1000"/>
              <a:t>Nicaragua</a:t>
            </a:r>
          </a:p>
        </p:txBody>
      </p:sp>
      <p:sp>
        <p:nvSpPr>
          <p:cNvPr id="139270" name="Text Box 6"/>
          <p:cNvSpPr txBox="1">
            <a:spLocks noChangeArrowheads="1"/>
          </p:cNvSpPr>
          <p:nvPr/>
        </p:nvSpPr>
        <p:spPr bwMode="auto">
          <a:xfrm>
            <a:off x="5715000" y="2819400"/>
            <a:ext cx="830263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sz="1000"/>
              <a:t>El Salvador</a:t>
            </a:r>
          </a:p>
        </p:txBody>
      </p:sp>
      <p:sp>
        <p:nvSpPr>
          <p:cNvPr id="139271" name="Text Box 7"/>
          <p:cNvSpPr txBox="1">
            <a:spLocks noChangeArrowheads="1"/>
          </p:cNvSpPr>
          <p:nvPr/>
        </p:nvSpPr>
        <p:spPr bwMode="auto">
          <a:xfrm>
            <a:off x="6584950" y="3276600"/>
            <a:ext cx="65405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sz="1000" dirty="0"/>
              <a:t>Panamá</a:t>
            </a:r>
          </a:p>
        </p:txBody>
      </p:sp>
      <p:sp>
        <p:nvSpPr>
          <p:cNvPr id="139272" name="Text Box 8"/>
          <p:cNvSpPr txBox="1">
            <a:spLocks noChangeArrowheads="1"/>
          </p:cNvSpPr>
          <p:nvPr/>
        </p:nvSpPr>
        <p:spPr bwMode="auto">
          <a:xfrm>
            <a:off x="5562600" y="2667000"/>
            <a:ext cx="801688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sz="1000"/>
              <a:t>Guatemala</a:t>
            </a:r>
          </a:p>
        </p:txBody>
      </p:sp>
      <p:sp>
        <p:nvSpPr>
          <p:cNvPr id="139273" name="Text Box 9"/>
          <p:cNvSpPr txBox="1">
            <a:spLocks noChangeArrowheads="1"/>
          </p:cNvSpPr>
          <p:nvPr/>
        </p:nvSpPr>
        <p:spPr bwMode="auto">
          <a:xfrm>
            <a:off x="6940550" y="3886200"/>
            <a:ext cx="45085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sz="1000"/>
              <a:t>Perú</a:t>
            </a:r>
          </a:p>
        </p:txBody>
      </p:sp>
      <p:sp>
        <p:nvSpPr>
          <p:cNvPr id="139274" name="Text Box 10"/>
          <p:cNvSpPr txBox="1">
            <a:spLocks noChangeArrowheads="1"/>
          </p:cNvSpPr>
          <p:nvPr/>
        </p:nvSpPr>
        <p:spPr bwMode="auto">
          <a:xfrm>
            <a:off x="2209800" y="4191000"/>
            <a:ext cx="67627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sz="1000"/>
              <a:t>Australia</a:t>
            </a:r>
          </a:p>
        </p:txBody>
      </p:sp>
      <p:sp>
        <p:nvSpPr>
          <p:cNvPr id="139275" name="Text Box 11"/>
          <p:cNvSpPr txBox="1">
            <a:spLocks noChangeArrowheads="1"/>
          </p:cNvSpPr>
          <p:nvPr/>
        </p:nvSpPr>
        <p:spPr bwMode="auto">
          <a:xfrm>
            <a:off x="6324600" y="3124200"/>
            <a:ext cx="80327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sz="1000"/>
              <a:t>Costa Rica</a:t>
            </a:r>
          </a:p>
        </p:txBody>
      </p:sp>
      <p:sp>
        <p:nvSpPr>
          <p:cNvPr id="139276" name="Text Box 12"/>
          <p:cNvSpPr txBox="1">
            <a:spLocks noChangeArrowheads="1"/>
          </p:cNvSpPr>
          <p:nvPr/>
        </p:nvSpPr>
        <p:spPr bwMode="auto">
          <a:xfrm>
            <a:off x="1295400" y="2133600"/>
            <a:ext cx="51435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sz="1000"/>
              <a:t>China</a:t>
            </a:r>
          </a:p>
        </p:txBody>
      </p:sp>
      <p:sp>
        <p:nvSpPr>
          <p:cNvPr id="139277" name="Text Box 13"/>
          <p:cNvSpPr txBox="1">
            <a:spLocks noChangeArrowheads="1"/>
          </p:cNvSpPr>
          <p:nvPr/>
        </p:nvSpPr>
        <p:spPr bwMode="auto">
          <a:xfrm>
            <a:off x="2743200" y="1981200"/>
            <a:ext cx="52705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sz="1000"/>
              <a:t>Japón</a:t>
            </a:r>
          </a:p>
        </p:txBody>
      </p:sp>
      <p:sp>
        <p:nvSpPr>
          <p:cNvPr id="139278" name="Text Box 14"/>
          <p:cNvSpPr txBox="1">
            <a:spLocks noChangeArrowheads="1"/>
          </p:cNvSpPr>
          <p:nvPr/>
        </p:nvSpPr>
        <p:spPr bwMode="auto">
          <a:xfrm>
            <a:off x="2209800" y="2362200"/>
            <a:ext cx="900113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sz="1000"/>
              <a:t>R. de Corea </a:t>
            </a:r>
          </a:p>
        </p:txBody>
      </p:sp>
      <p:sp>
        <p:nvSpPr>
          <p:cNvPr id="139279" name="Text Box 15"/>
          <p:cNvSpPr txBox="1">
            <a:spLocks noChangeArrowheads="1"/>
          </p:cNvSpPr>
          <p:nvPr/>
        </p:nvSpPr>
        <p:spPr bwMode="auto">
          <a:xfrm>
            <a:off x="3810000" y="4724400"/>
            <a:ext cx="1068388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sz="1000"/>
              <a:t>Nueva Zelandia</a:t>
            </a:r>
          </a:p>
        </p:txBody>
      </p:sp>
      <p:sp>
        <p:nvSpPr>
          <p:cNvPr id="139280" name="Text Box 16"/>
          <p:cNvSpPr txBox="1">
            <a:spLocks noChangeArrowheads="1"/>
          </p:cNvSpPr>
          <p:nvPr/>
        </p:nvSpPr>
        <p:spPr bwMode="auto">
          <a:xfrm>
            <a:off x="2362200" y="3276600"/>
            <a:ext cx="68897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sz="1000"/>
              <a:t>Singapur</a:t>
            </a:r>
          </a:p>
        </p:txBody>
      </p:sp>
      <p:sp>
        <p:nvSpPr>
          <p:cNvPr id="139281" name="Text Box 17"/>
          <p:cNvSpPr txBox="1">
            <a:spLocks noChangeArrowheads="1"/>
          </p:cNvSpPr>
          <p:nvPr/>
        </p:nvSpPr>
        <p:spPr bwMode="auto">
          <a:xfrm>
            <a:off x="2133600" y="2971800"/>
            <a:ext cx="126047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sz="1000"/>
              <a:t>Brunei Darussalam</a:t>
            </a:r>
          </a:p>
        </p:txBody>
      </p:sp>
      <p:sp>
        <p:nvSpPr>
          <p:cNvPr id="139282" name="Text Box 18"/>
          <p:cNvSpPr txBox="1">
            <a:spLocks noChangeArrowheads="1"/>
          </p:cNvSpPr>
          <p:nvPr/>
        </p:nvSpPr>
        <p:spPr bwMode="auto">
          <a:xfrm>
            <a:off x="838200" y="3048000"/>
            <a:ext cx="4572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sz="1000"/>
              <a:t>India</a:t>
            </a:r>
          </a:p>
        </p:txBody>
      </p:sp>
      <p:sp>
        <p:nvSpPr>
          <p:cNvPr id="139283" name="Text Box 19"/>
          <p:cNvSpPr txBox="1">
            <a:spLocks noChangeArrowheads="1"/>
          </p:cNvSpPr>
          <p:nvPr/>
        </p:nvSpPr>
        <p:spPr bwMode="auto">
          <a:xfrm>
            <a:off x="2057400" y="2574925"/>
            <a:ext cx="111125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sz="1000"/>
              <a:t>Taiwán P. China</a:t>
            </a:r>
          </a:p>
        </p:txBody>
      </p:sp>
      <p:sp>
        <p:nvSpPr>
          <p:cNvPr id="139284" name="Text Box 20"/>
          <p:cNvSpPr txBox="1">
            <a:spLocks noChangeArrowheads="1"/>
          </p:cNvSpPr>
          <p:nvPr/>
        </p:nvSpPr>
        <p:spPr bwMode="auto">
          <a:xfrm>
            <a:off x="2209800" y="3124200"/>
            <a:ext cx="620713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sz="1000"/>
              <a:t>Malasia</a:t>
            </a:r>
          </a:p>
        </p:txBody>
      </p:sp>
      <p:sp>
        <p:nvSpPr>
          <p:cNvPr id="139285" name="Text Box 21"/>
          <p:cNvSpPr txBox="1">
            <a:spLocks noChangeArrowheads="1"/>
          </p:cNvSpPr>
          <p:nvPr/>
        </p:nvSpPr>
        <p:spPr bwMode="auto">
          <a:xfrm>
            <a:off x="2895600" y="3641725"/>
            <a:ext cx="696913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sz="1000"/>
              <a:t>Tailandia</a:t>
            </a:r>
          </a:p>
        </p:txBody>
      </p:sp>
      <p:sp>
        <p:nvSpPr>
          <p:cNvPr id="139286" name="Text Box 22"/>
          <p:cNvSpPr txBox="1">
            <a:spLocks noChangeArrowheads="1"/>
          </p:cNvSpPr>
          <p:nvPr/>
        </p:nvSpPr>
        <p:spPr bwMode="auto">
          <a:xfrm>
            <a:off x="2057400" y="2803525"/>
            <a:ext cx="70485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sz="1000"/>
              <a:t>Viet Nam</a:t>
            </a:r>
          </a:p>
        </p:txBody>
      </p:sp>
      <p:sp>
        <p:nvSpPr>
          <p:cNvPr id="139287" name="Text Box 23"/>
          <p:cNvSpPr txBox="1">
            <a:spLocks noChangeArrowheads="1"/>
          </p:cNvSpPr>
          <p:nvPr/>
        </p:nvSpPr>
        <p:spPr bwMode="auto">
          <a:xfrm>
            <a:off x="6888163" y="2743200"/>
            <a:ext cx="731837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sz="1000"/>
              <a:t>Honduras</a:t>
            </a:r>
          </a:p>
        </p:txBody>
      </p:sp>
      <p:sp>
        <p:nvSpPr>
          <p:cNvPr id="139288" name="Line 24"/>
          <p:cNvSpPr>
            <a:spLocks noChangeShapeType="1"/>
          </p:cNvSpPr>
          <p:nvPr/>
        </p:nvSpPr>
        <p:spPr bwMode="auto">
          <a:xfrm>
            <a:off x="2895600" y="4343400"/>
            <a:ext cx="4114800" cy="457200"/>
          </a:xfrm>
          <a:prstGeom prst="line">
            <a:avLst/>
          </a:prstGeom>
          <a:noFill/>
          <a:ln w="9525">
            <a:solidFill>
              <a:srgbClr val="FF33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139289" name="Line 25"/>
          <p:cNvSpPr>
            <a:spLocks noChangeShapeType="1"/>
          </p:cNvSpPr>
          <p:nvPr/>
        </p:nvSpPr>
        <p:spPr bwMode="auto">
          <a:xfrm>
            <a:off x="1524000" y="2286000"/>
            <a:ext cx="0" cy="2667000"/>
          </a:xfrm>
          <a:prstGeom prst="line">
            <a:avLst/>
          </a:prstGeom>
          <a:noFill/>
          <a:ln w="9525">
            <a:solidFill>
              <a:srgbClr val="FF33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139290" name="Line 26"/>
          <p:cNvSpPr>
            <a:spLocks noChangeShapeType="1"/>
          </p:cNvSpPr>
          <p:nvPr/>
        </p:nvSpPr>
        <p:spPr bwMode="auto">
          <a:xfrm>
            <a:off x="1524000" y="4953000"/>
            <a:ext cx="5562600" cy="0"/>
          </a:xfrm>
          <a:prstGeom prst="line">
            <a:avLst/>
          </a:prstGeom>
          <a:noFill/>
          <a:ln w="9525">
            <a:solidFill>
              <a:srgbClr val="FF33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139291" name="Line 27"/>
          <p:cNvSpPr>
            <a:spLocks noChangeShapeType="1"/>
          </p:cNvSpPr>
          <p:nvPr/>
        </p:nvSpPr>
        <p:spPr bwMode="auto">
          <a:xfrm flipV="1">
            <a:off x="7086600" y="4800600"/>
            <a:ext cx="0" cy="152400"/>
          </a:xfrm>
          <a:prstGeom prst="line">
            <a:avLst/>
          </a:prstGeom>
          <a:noFill/>
          <a:ln w="9525">
            <a:solidFill>
              <a:srgbClr val="CC33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139292" name="Line 28"/>
          <p:cNvSpPr>
            <a:spLocks noChangeShapeType="1"/>
          </p:cNvSpPr>
          <p:nvPr/>
        </p:nvSpPr>
        <p:spPr bwMode="auto">
          <a:xfrm>
            <a:off x="3200400" y="2133600"/>
            <a:ext cx="3810000" cy="2590800"/>
          </a:xfrm>
          <a:prstGeom prst="line">
            <a:avLst/>
          </a:prstGeom>
          <a:noFill/>
          <a:ln w="9525">
            <a:solidFill>
              <a:srgbClr val="FF33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139293" name="Line 29"/>
          <p:cNvSpPr>
            <a:spLocks noChangeShapeType="1"/>
          </p:cNvSpPr>
          <p:nvPr/>
        </p:nvSpPr>
        <p:spPr bwMode="auto">
          <a:xfrm>
            <a:off x="3048000" y="2438400"/>
            <a:ext cx="3962400" cy="2286000"/>
          </a:xfrm>
          <a:prstGeom prst="line">
            <a:avLst/>
          </a:prstGeom>
          <a:noFill/>
          <a:ln w="9525">
            <a:solidFill>
              <a:srgbClr val="FF33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139294" name="Line 30"/>
          <p:cNvSpPr>
            <a:spLocks noChangeShapeType="1"/>
          </p:cNvSpPr>
          <p:nvPr/>
        </p:nvSpPr>
        <p:spPr bwMode="auto">
          <a:xfrm flipV="1">
            <a:off x="4800600" y="4800600"/>
            <a:ext cx="2286000" cy="76200"/>
          </a:xfrm>
          <a:prstGeom prst="line">
            <a:avLst/>
          </a:prstGeom>
          <a:noFill/>
          <a:ln w="9525">
            <a:solidFill>
              <a:srgbClr val="FF33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139295" name="Line 31"/>
          <p:cNvSpPr>
            <a:spLocks noChangeShapeType="1"/>
          </p:cNvSpPr>
          <p:nvPr/>
        </p:nvSpPr>
        <p:spPr bwMode="auto">
          <a:xfrm>
            <a:off x="3352800" y="3048000"/>
            <a:ext cx="3657600" cy="1676400"/>
          </a:xfrm>
          <a:prstGeom prst="line">
            <a:avLst/>
          </a:prstGeom>
          <a:noFill/>
          <a:ln w="9525">
            <a:solidFill>
              <a:srgbClr val="CC33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139296" name="Line 32"/>
          <p:cNvSpPr>
            <a:spLocks noChangeShapeType="1"/>
          </p:cNvSpPr>
          <p:nvPr/>
        </p:nvSpPr>
        <p:spPr bwMode="auto">
          <a:xfrm>
            <a:off x="2971800" y="3429000"/>
            <a:ext cx="4038600" cy="1295400"/>
          </a:xfrm>
          <a:prstGeom prst="line">
            <a:avLst/>
          </a:prstGeom>
          <a:noFill/>
          <a:ln w="9525">
            <a:solidFill>
              <a:srgbClr val="CC33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139297" name="Line 33"/>
          <p:cNvSpPr>
            <a:spLocks noChangeShapeType="1"/>
          </p:cNvSpPr>
          <p:nvPr/>
        </p:nvSpPr>
        <p:spPr bwMode="auto">
          <a:xfrm>
            <a:off x="3124200" y="2743200"/>
            <a:ext cx="3810000" cy="2895600"/>
          </a:xfrm>
          <a:prstGeom prst="line">
            <a:avLst/>
          </a:prstGeom>
          <a:noFill/>
          <a:ln w="9525">
            <a:solidFill>
              <a:srgbClr val="FF33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139298" name="Line 34"/>
          <p:cNvSpPr>
            <a:spLocks noChangeShapeType="1"/>
          </p:cNvSpPr>
          <p:nvPr/>
        </p:nvSpPr>
        <p:spPr bwMode="auto">
          <a:xfrm>
            <a:off x="6934200" y="5638800"/>
            <a:ext cx="990600" cy="0"/>
          </a:xfrm>
          <a:prstGeom prst="line">
            <a:avLst/>
          </a:prstGeom>
          <a:noFill/>
          <a:ln w="9525">
            <a:solidFill>
              <a:srgbClr val="FF33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139299" name="Line 35"/>
          <p:cNvSpPr>
            <a:spLocks noChangeShapeType="1"/>
          </p:cNvSpPr>
          <p:nvPr/>
        </p:nvSpPr>
        <p:spPr bwMode="auto">
          <a:xfrm>
            <a:off x="3124200" y="2743200"/>
            <a:ext cx="2667000" cy="228600"/>
          </a:xfrm>
          <a:prstGeom prst="line">
            <a:avLst/>
          </a:prstGeom>
          <a:noFill/>
          <a:ln w="9525">
            <a:solidFill>
              <a:srgbClr val="FF33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139300" name="Line 36"/>
          <p:cNvSpPr>
            <a:spLocks noChangeShapeType="1"/>
          </p:cNvSpPr>
          <p:nvPr/>
        </p:nvSpPr>
        <p:spPr bwMode="auto">
          <a:xfrm>
            <a:off x="3124200" y="2667000"/>
            <a:ext cx="2514600" cy="152400"/>
          </a:xfrm>
          <a:prstGeom prst="line">
            <a:avLst/>
          </a:prstGeom>
          <a:noFill/>
          <a:ln w="9525">
            <a:solidFill>
              <a:srgbClr val="FF33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139301" name="Line 37"/>
          <p:cNvSpPr>
            <a:spLocks noChangeShapeType="1"/>
          </p:cNvSpPr>
          <p:nvPr/>
        </p:nvSpPr>
        <p:spPr bwMode="auto">
          <a:xfrm>
            <a:off x="3124200" y="2743200"/>
            <a:ext cx="3048000" cy="381000"/>
          </a:xfrm>
          <a:prstGeom prst="line">
            <a:avLst/>
          </a:prstGeom>
          <a:noFill/>
          <a:ln w="9525">
            <a:solidFill>
              <a:srgbClr val="FF33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139302" name="Line 38"/>
          <p:cNvSpPr>
            <a:spLocks noChangeShapeType="1"/>
          </p:cNvSpPr>
          <p:nvPr/>
        </p:nvSpPr>
        <p:spPr bwMode="auto">
          <a:xfrm>
            <a:off x="2971800" y="3352800"/>
            <a:ext cx="3657600" cy="76200"/>
          </a:xfrm>
          <a:prstGeom prst="line">
            <a:avLst/>
          </a:prstGeom>
          <a:noFill/>
          <a:ln w="9525">
            <a:solidFill>
              <a:srgbClr val="FF33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139303" name="Line 39"/>
          <p:cNvSpPr>
            <a:spLocks noChangeShapeType="1"/>
          </p:cNvSpPr>
          <p:nvPr/>
        </p:nvSpPr>
        <p:spPr bwMode="auto">
          <a:xfrm>
            <a:off x="3124200" y="2743200"/>
            <a:ext cx="3505200" cy="685800"/>
          </a:xfrm>
          <a:prstGeom prst="line">
            <a:avLst/>
          </a:prstGeom>
          <a:noFill/>
          <a:ln w="9525">
            <a:solidFill>
              <a:srgbClr val="FF33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139304" name="Line 40"/>
          <p:cNvSpPr>
            <a:spLocks noChangeShapeType="1"/>
          </p:cNvSpPr>
          <p:nvPr/>
        </p:nvSpPr>
        <p:spPr bwMode="auto">
          <a:xfrm>
            <a:off x="2971800" y="3429000"/>
            <a:ext cx="4038600" cy="609600"/>
          </a:xfrm>
          <a:prstGeom prst="line">
            <a:avLst/>
          </a:prstGeom>
          <a:noFill/>
          <a:ln w="9525">
            <a:solidFill>
              <a:srgbClr val="FF33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139305" name="Line 41"/>
          <p:cNvSpPr>
            <a:spLocks noChangeShapeType="1"/>
          </p:cNvSpPr>
          <p:nvPr/>
        </p:nvSpPr>
        <p:spPr bwMode="auto">
          <a:xfrm>
            <a:off x="1066800" y="3200400"/>
            <a:ext cx="0" cy="2057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139306" name="Line 42"/>
          <p:cNvSpPr>
            <a:spLocks noChangeShapeType="1"/>
          </p:cNvSpPr>
          <p:nvPr/>
        </p:nvSpPr>
        <p:spPr bwMode="auto">
          <a:xfrm>
            <a:off x="1066800" y="5257800"/>
            <a:ext cx="6172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139307" name="Line 43"/>
          <p:cNvSpPr>
            <a:spLocks noChangeShapeType="1"/>
          </p:cNvSpPr>
          <p:nvPr/>
        </p:nvSpPr>
        <p:spPr bwMode="auto">
          <a:xfrm flipV="1">
            <a:off x="7239000" y="487680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139308" name="Line 44"/>
          <p:cNvSpPr>
            <a:spLocks noChangeShapeType="1"/>
          </p:cNvSpPr>
          <p:nvPr/>
        </p:nvSpPr>
        <p:spPr bwMode="auto">
          <a:xfrm>
            <a:off x="914400" y="3200400"/>
            <a:ext cx="0" cy="2590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139309" name="Line 45"/>
          <p:cNvSpPr>
            <a:spLocks noChangeShapeType="1"/>
          </p:cNvSpPr>
          <p:nvPr/>
        </p:nvSpPr>
        <p:spPr bwMode="auto">
          <a:xfrm>
            <a:off x="914400" y="5791200"/>
            <a:ext cx="7467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139310" name="Line 46"/>
          <p:cNvSpPr>
            <a:spLocks noChangeShapeType="1"/>
          </p:cNvSpPr>
          <p:nvPr/>
        </p:nvSpPr>
        <p:spPr bwMode="auto">
          <a:xfrm flipV="1">
            <a:off x="8382000" y="3352800"/>
            <a:ext cx="0" cy="2438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139311" name="Text Box 47"/>
          <p:cNvSpPr txBox="1">
            <a:spLocks noChangeArrowheads="1"/>
          </p:cNvSpPr>
          <p:nvPr/>
        </p:nvSpPr>
        <p:spPr bwMode="auto">
          <a:xfrm>
            <a:off x="7848600" y="3078163"/>
            <a:ext cx="1071563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sz="1200"/>
              <a:t>MERCOSUR</a:t>
            </a:r>
          </a:p>
        </p:txBody>
      </p:sp>
      <p:sp>
        <p:nvSpPr>
          <p:cNvPr id="139312" name="Line 48"/>
          <p:cNvSpPr>
            <a:spLocks noChangeShapeType="1"/>
          </p:cNvSpPr>
          <p:nvPr/>
        </p:nvSpPr>
        <p:spPr bwMode="auto">
          <a:xfrm flipH="1" flipV="1">
            <a:off x="7467600" y="2895600"/>
            <a:ext cx="457200" cy="2743200"/>
          </a:xfrm>
          <a:prstGeom prst="line">
            <a:avLst/>
          </a:prstGeom>
          <a:noFill/>
          <a:ln w="9525">
            <a:solidFill>
              <a:srgbClr val="FF33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139318" name="Line 54"/>
          <p:cNvSpPr>
            <a:spLocks noChangeShapeType="1"/>
          </p:cNvSpPr>
          <p:nvPr/>
        </p:nvSpPr>
        <p:spPr bwMode="auto">
          <a:xfrm>
            <a:off x="3505200" y="3810000"/>
            <a:ext cx="3505200" cy="2286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139319" name="Line 55"/>
          <p:cNvSpPr>
            <a:spLocks noChangeShapeType="1"/>
          </p:cNvSpPr>
          <p:nvPr/>
        </p:nvSpPr>
        <p:spPr bwMode="auto">
          <a:xfrm>
            <a:off x="2819400" y="3276600"/>
            <a:ext cx="4191000" cy="15240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 dirty="0"/>
          </a:p>
        </p:txBody>
      </p:sp>
      <p:sp>
        <p:nvSpPr>
          <p:cNvPr id="139320" name="Line 56"/>
          <p:cNvSpPr>
            <a:spLocks noChangeShapeType="1"/>
          </p:cNvSpPr>
          <p:nvPr/>
        </p:nvSpPr>
        <p:spPr bwMode="auto">
          <a:xfrm>
            <a:off x="2555776" y="2924944"/>
            <a:ext cx="3921224" cy="732656"/>
          </a:xfrm>
          <a:prstGeom prst="line">
            <a:avLst/>
          </a:prstGeom>
          <a:noFill/>
          <a:ln w="9525">
            <a:solidFill>
              <a:srgbClr val="00FF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139321" name="Line 57"/>
          <p:cNvSpPr>
            <a:spLocks noChangeShapeType="1"/>
          </p:cNvSpPr>
          <p:nvPr/>
        </p:nvSpPr>
        <p:spPr bwMode="auto">
          <a:xfrm>
            <a:off x="6477000" y="3657600"/>
            <a:ext cx="685800" cy="1066800"/>
          </a:xfrm>
          <a:prstGeom prst="line">
            <a:avLst/>
          </a:prstGeom>
          <a:noFill/>
          <a:ln w="9525">
            <a:solidFill>
              <a:srgbClr val="00FF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 dirty="0"/>
          </a:p>
        </p:txBody>
      </p:sp>
      <p:sp>
        <p:nvSpPr>
          <p:cNvPr id="139322" name="Line 58"/>
          <p:cNvSpPr>
            <a:spLocks noChangeShapeType="1"/>
          </p:cNvSpPr>
          <p:nvPr/>
        </p:nvSpPr>
        <p:spPr bwMode="auto">
          <a:xfrm flipV="1">
            <a:off x="1524000" y="1600200"/>
            <a:ext cx="0" cy="5334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139323" name="Line 59"/>
          <p:cNvSpPr>
            <a:spLocks noChangeShapeType="1"/>
          </p:cNvSpPr>
          <p:nvPr/>
        </p:nvSpPr>
        <p:spPr bwMode="auto">
          <a:xfrm>
            <a:off x="1524000" y="1600200"/>
            <a:ext cx="662940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139324" name="Line 60"/>
          <p:cNvSpPr>
            <a:spLocks noChangeShapeType="1"/>
          </p:cNvSpPr>
          <p:nvPr/>
        </p:nvSpPr>
        <p:spPr bwMode="auto">
          <a:xfrm>
            <a:off x="8153400" y="1600200"/>
            <a:ext cx="0" cy="13716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139325" name="Line 61"/>
          <p:cNvSpPr>
            <a:spLocks noChangeShapeType="1"/>
          </p:cNvSpPr>
          <p:nvPr/>
        </p:nvSpPr>
        <p:spPr bwMode="auto">
          <a:xfrm flipH="1">
            <a:off x="6876256" y="2971800"/>
            <a:ext cx="1277144" cy="241176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139326" name="Line 62"/>
          <p:cNvSpPr>
            <a:spLocks noChangeShapeType="1"/>
          </p:cNvSpPr>
          <p:nvPr/>
        </p:nvSpPr>
        <p:spPr bwMode="auto">
          <a:xfrm flipV="1">
            <a:off x="2971800" y="3276600"/>
            <a:ext cx="3429000" cy="152400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139327" name="Line 63"/>
          <p:cNvSpPr>
            <a:spLocks noChangeShapeType="1"/>
          </p:cNvSpPr>
          <p:nvPr/>
        </p:nvSpPr>
        <p:spPr bwMode="auto">
          <a:xfrm>
            <a:off x="3200400" y="2057400"/>
            <a:ext cx="3810000" cy="19050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139328" name="Line 64"/>
          <p:cNvSpPr>
            <a:spLocks noChangeShapeType="1"/>
          </p:cNvSpPr>
          <p:nvPr/>
        </p:nvSpPr>
        <p:spPr bwMode="auto">
          <a:xfrm>
            <a:off x="3048000" y="2514600"/>
            <a:ext cx="3962400" cy="14478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139329" name="Line 65"/>
          <p:cNvSpPr>
            <a:spLocks noChangeShapeType="1"/>
          </p:cNvSpPr>
          <p:nvPr/>
        </p:nvSpPr>
        <p:spPr bwMode="auto">
          <a:xfrm>
            <a:off x="990600" y="6400800"/>
            <a:ext cx="381000" cy="0"/>
          </a:xfrm>
          <a:prstGeom prst="line">
            <a:avLst/>
          </a:prstGeom>
          <a:noFill/>
          <a:ln w="9525">
            <a:solidFill>
              <a:srgbClr val="FF33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139330" name="Text Box 66"/>
          <p:cNvSpPr txBox="1">
            <a:spLocks noChangeArrowheads="1"/>
          </p:cNvSpPr>
          <p:nvPr/>
        </p:nvSpPr>
        <p:spPr bwMode="auto">
          <a:xfrm>
            <a:off x="1393825" y="6248400"/>
            <a:ext cx="2014719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s-CL" sz="1200" dirty="0" smtClean="0"/>
              <a:t>Acuerdos en implementación</a:t>
            </a:r>
            <a:endParaRPr lang="es-CL" sz="1200" dirty="0"/>
          </a:p>
        </p:txBody>
      </p:sp>
      <p:sp>
        <p:nvSpPr>
          <p:cNvPr id="139331" name="Text Box 67"/>
          <p:cNvSpPr txBox="1">
            <a:spLocks noChangeArrowheads="1"/>
          </p:cNvSpPr>
          <p:nvPr/>
        </p:nvSpPr>
        <p:spPr bwMode="auto">
          <a:xfrm>
            <a:off x="4076699" y="6019800"/>
            <a:ext cx="1433513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s-CL" sz="1200" dirty="0" smtClean="0"/>
              <a:t>Acuerdos firmados pero aún no implementados</a:t>
            </a:r>
            <a:endParaRPr lang="es-CL" sz="1200" dirty="0"/>
          </a:p>
        </p:txBody>
      </p:sp>
      <p:sp>
        <p:nvSpPr>
          <p:cNvPr id="139332" name="Line 68"/>
          <p:cNvSpPr>
            <a:spLocks noChangeShapeType="1"/>
          </p:cNvSpPr>
          <p:nvPr/>
        </p:nvSpPr>
        <p:spPr bwMode="auto">
          <a:xfrm>
            <a:off x="3695700" y="6400800"/>
            <a:ext cx="381000" cy="0"/>
          </a:xfrm>
          <a:prstGeom prst="line">
            <a:avLst/>
          </a:prstGeom>
          <a:noFill/>
          <a:ln w="9525">
            <a:solidFill>
              <a:srgbClr val="00FF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139333" name="Line 69"/>
          <p:cNvSpPr>
            <a:spLocks noChangeShapeType="1"/>
          </p:cNvSpPr>
          <p:nvPr/>
        </p:nvSpPr>
        <p:spPr bwMode="auto">
          <a:xfrm>
            <a:off x="6134100" y="6400800"/>
            <a:ext cx="381000" cy="0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139334" name="Text Box 70"/>
          <p:cNvSpPr txBox="1">
            <a:spLocks noChangeArrowheads="1"/>
          </p:cNvSpPr>
          <p:nvPr/>
        </p:nvSpPr>
        <p:spPr bwMode="auto">
          <a:xfrm>
            <a:off x="6686550" y="6248400"/>
            <a:ext cx="1746055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s-CL" sz="1200" dirty="0" smtClean="0"/>
              <a:t>Acuerdos en negociación</a:t>
            </a:r>
            <a:endParaRPr lang="es-CL" sz="1200" dirty="0"/>
          </a:p>
        </p:txBody>
      </p:sp>
      <p:sp>
        <p:nvSpPr>
          <p:cNvPr id="139335" name="Text Box 71"/>
          <p:cNvSpPr txBox="1">
            <a:spLocks noChangeArrowheads="1"/>
          </p:cNvSpPr>
          <p:nvPr/>
        </p:nvSpPr>
        <p:spPr bwMode="auto">
          <a:xfrm>
            <a:off x="2547937" y="116632"/>
            <a:ext cx="5959367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s-CL" sz="2800" b="1" cap="small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Proliferan los TLC transpacíficos</a:t>
            </a:r>
            <a:endParaRPr lang="es-CL" sz="2800" b="1" cap="small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139336" name="Line 72"/>
          <p:cNvSpPr>
            <a:spLocks noChangeShapeType="1"/>
          </p:cNvSpPr>
          <p:nvPr/>
        </p:nvSpPr>
        <p:spPr bwMode="auto">
          <a:xfrm>
            <a:off x="990600" y="6629400"/>
            <a:ext cx="381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139337" name="Text Box 73"/>
          <p:cNvSpPr txBox="1">
            <a:spLocks noChangeArrowheads="1"/>
          </p:cNvSpPr>
          <p:nvPr/>
        </p:nvSpPr>
        <p:spPr bwMode="auto">
          <a:xfrm>
            <a:off x="1390650" y="6477000"/>
            <a:ext cx="2204771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s-CL" sz="1200" dirty="0" smtClean="0"/>
              <a:t>Otros acuerdos (</a:t>
            </a:r>
            <a:r>
              <a:rPr lang="es-CL" sz="1200" i="1" dirty="0" smtClean="0"/>
              <a:t>Alcance Parcial</a:t>
            </a:r>
            <a:r>
              <a:rPr lang="es-CL" sz="1200" dirty="0" smtClean="0"/>
              <a:t>)</a:t>
            </a:r>
            <a:endParaRPr lang="es-CL" sz="1200" dirty="0"/>
          </a:p>
        </p:txBody>
      </p:sp>
      <p:sp>
        <p:nvSpPr>
          <p:cNvPr id="139338" name="Line 74"/>
          <p:cNvSpPr>
            <a:spLocks noChangeShapeType="1"/>
          </p:cNvSpPr>
          <p:nvPr/>
        </p:nvSpPr>
        <p:spPr bwMode="auto">
          <a:xfrm>
            <a:off x="3276600" y="2057400"/>
            <a:ext cx="2286000" cy="457200"/>
          </a:xfrm>
          <a:prstGeom prst="line">
            <a:avLst/>
          </a:prstGeom>
          <a:noFill/>
          <a:ln w="9525">
            <a:solidFill>
              <a:srgbClr val="FF33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139339" name="Line 75"/>
          <p:cNvSpPr>
            <a:spLocks noChangeShapeType="1"/>
          </p:cNvSpPr>
          <p:nvPr/>
        </p:nvSpPr>
        <p:spPr bwMode="auto">
          <a:xfrm>
            <a:off x="3048000" y="2438400"/>
            <a:ext cx="2514600" cy="152400"/>
          </a:xfrm>
          <a:prstGeom prst="line">
            <a:avLst/>
          </a:prstGeom>
          <a:noFill/>
          <a:ln w="9525">
            <a:solidFill>
              <a:srgbClr val="0000FF"/>
            </a:solidFill>
            <a:prstDash val="lgDash"/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cxnSp>
        <p:nvCxnSpPr>
          <p:cNvPr id="77" name="Straight Connector 76"/>
          <p:cNvCxnSpPr>
            <a:stCxn id="139328" idx="1"/>
          </p:cNvCxnSpPr>
          <p:nvPr/>
        </p:nvCxnSpPr>
        <p:spPr>
          <a:xfrm flipH="1" flipV="1">
            <a:off x="1691680" y="2276872"/>
            <a:ext cx="5318720" cy="168552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Connector 78"/>
          <p:cNvCxnSpPr>
            <a:stCxn id="139294" idx="1"/>
          </p:cNvCxnSpPr>
          <p:nvPr/>
        </p:nvCxnSpPr>
        <p:spPr>
          <a:xfrm flipH="1" flipV="1">
            <a:off x="3131840" y="3789040"/>
            <a:ext cx="3954760" cy="1011560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/>
          </a:ln>
          <a:effectLst/>
        </p:spPr>
      </p:cxnSp>
      <p:sp>
        <p:nvSpPr>
          <p:cNvPr id="80" name="TextBox 79"/>
          <p:cNvSpPr txBox="1"/>
          <p:nvPr/>
        </p:nvSpPr>
        <p:spPr>
          <a:xfrm>
            <a:off x="4427984" y="3212976"/>
            <a:ext cx="720080" cy="369332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ES" b="1" dirty="0" smtClean="0"/>
              <a:t>TPP</a:t>
            </a:r>
            <a:endParaRPr lang="es-ES" b="1" dirty="0"/>
          </a:p>
        </p:txBody>
      </p:sp>
      <p:sp>
        <p:nvSpPr>
          <p:cNvPr id="81" name="Text Box 7"/>
          <p:cNvSpPr txBox="1">
            <a:spLocks noChangeArrowheads="1"/>
          </p:cNvSpPr>
          <p:nvPr/>
        </p:nvSpPr>
        <p:spPr bwMode="auto">
          <a:xfrm>
            <a:off x="6660232" y="3501008"/>
            <a:ext cx="731168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sz="1000" dirty="0" smtClean="0"/>
              <a:t>Colombia</a:t>
            </a:r>
            <a:endParaRPr lang="en-US" sz="1000" dirty="0"/>
          </a:p>
        </p:txBody>
      </p:sp>
      <p:cxnSp>
        <p:nvCxnSpPr>
          <p:cNvPr id="83" name="Straight Connector 82"/>
          <p:cNvCxnSpPr>
            <a:stCxn id="81" idx="1"/>
          </p:cNvCxnSpPr>
          <p:nvPr/>
        </p:nvCxnSpPr>
        <p:spPr>
          <a:xfrm flipH="1" flipV="1">
            <a:off x="2771801" y="2564905"/>
            <a:ext cx="3888431" cy="1059214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/>
          </a:ln>
          <a:effectLst/>
        </p:spPr>
      </p:cxnSp>
    </p:spTree>
    <p:extLst>
      <p:ext uri="{BB962C8B-B14F-4D97-AF65-F5344CB8AC3E}">
        <p14:creationId xmlns:p14="http://schemas.microsoft.com/office/powerpoint/2010/main" xmlns="" val="32076840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0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23728" y="228600"/>
            <a:ext cx="6696744" cy="896144"/>
          </a:xfrm>
        </p:spPr>
        <p:txBody>
          <a:bodyPr>
            <a:normAutofit fontScale="90000"/>
          </a:bodyPr>
          <a:lstStyle/>
          <a:p>
            <a:pPr algn="ctr"/>
            <a:r>
              <a:rPr lang="es-CL" sz="3600" dirty="0" smtClean="0"/>
              <a:t/>
            </a:r>
            <a:br>
              <a:rPr lang="es-CL" sz="3600" dirty="0" smtClean="0"/>
            </a:br>
            <a:r>
              <a:rPr lang="es-CL" sz="4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Los vínculos de inversión (1)</a:t>
            </a:r>
            <a:endParaRPr lang="es-ES" sz="3100" b="1" cap="none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63688" y="1844824"/>
            <a:ext cx="7128792" cy="4824536"/>
          </a:xfrm>
        </p:spPr>
        <p:txBody>
          <a:bodyPr>
            <a:normAutofit fontScale="55000" lnSpcReduction="20000"/>
          </a:bodyPr>
          <a:lstStyle/>
          <a:p>
            <a:pPr>
              <a:spcBef>
                <a:spcPts val="1200"/>
              </a:spcBef>
              <a:defRPr/>
            </a:pPr>
            <a:r>
              <a:rPr lang="es-CL" sz="3800" dirty="0" smtClean="0"/>
              <a:t>Importantes complementariedades:</a:t>
            </a:r>
          </a:p>
          <a:p>
            <a:pPr lvl="1">
              <a:spcBef>
                <a:spcPts val="1200"/>
              </a:spcBef>
              <a:defRPr/>
            </a:pPr>
            <a:r>
              <a:rPr lang="es-CL" sz="3300" dirty="0" smtClean="0"/>
              <a:t>A. Latina tiene abundantes RR.NN., un mercado en expansión, cercanía con EE.UU. </a:t>
            </a:r>
            <a:r>
              <a:rPr lang="es-CL" sz="3300" dirty="0" smtClean="0"/>
              <a:t>y</a:t>
            </a:r>
            <a:r>
              <a:rPr lang="es-CL" sz="3300" dirty="0" smtClean="0"/>
              <a:t> poco capital</a:t>
            </a:r>
          </a:p>
          <a:p>
            <a:pPr lvl="1">
              <a:spcBef>
                <a:spcPts val="1200"/>
              </a:spcBef>
              <a:defRPr/>
            </a:pPr>
            <a:r>
              <a:rPr lang="es-CL" sz="3300" dirty="0" smtClean="0"/>
              <a:t>Asia tiene escasos RR.NN. y excedentes de capital para invertir</a:t>
            </a:r>
          </a:p>
          <a:p>
            <a:pPr>
              <a:spcBef>
                <a:spcPts val="1200"/>
              </a:spcBef>
              <a:defRPr/>
            </a:pPr>
            <a:r>
              <a:rPr lang="es-CL" sz="3800" dirty="0" smtClean="0"/>
              <a:t>Sin embargo, hay </a:t>
            </a:r>
            <a:r>
              <a:rPr lang="es-CL" sz="3800" dirty="0" smtClean="0"/>
              <a:t>una importante asimetría entre los flujos </a:t>
            </a:r>
            <a:r>
              <a:rPr lang="es-CL" sz="3800" dirty="0" smtClean="0"/>
              <a:t>de </a:t>
            </a:r>
            <a:r>
              <a:rPr lang="es-CL" sz="3800" dirty="0" smtClean="0"/>
              <a:t>comercio y los de </a:t>
            </a:r>
            <a:r>
              <a:rPr lang="es-CL" sz="3800" dirty="0" smtClean="0"/>
              <a:t>inversión, especialmente con China</a:t>
            </a:r>
            <a:endParaRPr lang="es-CL" sz="3800" dirty="0" smtClean="0"/>
          </a:p>
          <a:p>
            <a:pPr>
              <a:spcBef>
                <a:spcPts val="1200"/>
              </a:spcBef>
              <a:defRPr/>
            </a:pPr>
            <a:r>
              <a:rPr lang="es-CL" sz="3800" dirty="0" smtClean="0"/>
              <a:t>En 2011 China exportó US $140.000 millones a ALC (14% del total M ALC ) pero su IED  en ALC fue de aprox. US $1.500 millones (1% del total recibido por ALC)  </a:t>
            </a:r>
          </a:p>
          <a:p>
            <a:pPr>
              <a:spcBef>
                <a:spcPts val="1200"/>
              </a:spcBef>
              <a:defRPr/>
            </a:pPr>
            <a:r>
              <a:rPr lang="es-CL" sz="3800" dirty="0" smtClean="0"/>
              <a:t>En IED Japón </a:t>
            </a:r>
            <a:r>
              <a:rPr lang="es-CL" sz="3800" dirty="0" smtClean="0"/>
              <a:t>es aún un actor más importante que China </a:t>
            </a:r>
            <a:r>
              <a:rPr lang="es-CL" sz="3800" dirty="0" smtClean="0"/>
              <a:t>en </a:t>
            </a:r>
            <a:r>
              <a:rPr lang="es-CL" sz="3800" dirty="0" smtClean="0"/>
              <a:t>A. </a:t>
            </a:r>
            <a:r>
              <a:rPr lang="es-CL" sz="3800" dirty="0" smtClean="0"/>
              <a:t>Latina (8% del total IED recibido por ALC en 2011), pero IED china va al alza </a:t>
            </a:r>
          </a:p>
          <a:p>
            <a:pPr lvl="1">
              <a:spcBef>
                <a:spcPts val="1200"/>
              </a:spcBef>
              <a:defRPr/>
            </a:pPr>
            <a:r>
              <a:rPr lang="es-CL" sz="3300" dirty="0" smtClean="0"/>
              <a:t>En 2010 China fue 3</a:t>
            </a:r>
            <a:r>
              <a:rPr lang="es-CL" sz="3300" baseline="30000" dirty="0" smtClean="0"/>
              <a:t>ra</a:t>
            </a:r>
            <a:r>
              <a:rPr lang="es-CL" sz="3300" dirty="0" smtClean="0"/>
              <a:t> fuente más importante de IED en ALC (9% del total)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63688" y="228600"/>
            <a:ext cx="7200800" cy="1143000"/>
          </a:xfrm>
        </p:spPr>
        <p:txBody>
          <a:bodyPr>
            <a:normAutofit/>
          </a:bodyPr>
          <a:lstStyle/>
          <a:p>
            <a:r>
              <a:rPr lang="es-CL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Los vínculos de inversión </a:t>
            </a:r>
            <a:r>
              <a:rPr lang="es-CL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(2)</a:t>
            </a:r>
            <a:endParaRPr lang="es-E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51720" y="1844824"/>
            <a:ext cx="6635080" cy="4281339"/>
          </a:xfrm>
        </p:spPr>
        <p:txBody>
          <a:bodyPr>
            <a:normAutofit fontScale="92500" lnSpcReduction="10000"/>
          </a:bodyPr>
          <a:lstStyle/>
          <a:p>
            <a:pPr>
              <a:spcBef>
                <a:spcPts val="800"/>
              </a:spcBef>
              <a:defRPr/>
            </a:pPr>
            <a:r>
              <a:rPr lang="es-CL" sz="2400" dirty="0" smtClean="0"/>
              <a:t>Brasil (37%) y México (28%) absorben mayoría IED </a:t>
            </a:r>
            <a:r>
              <a:rPr lang="es-CL" sz="2400" dirty="0" smtClean="0"/>
              <a:t>asiática (2003-2011)</a:t>
            </a:r>
            <a:endParaRPr lang="es-CL" sz="2400" dirty="0" smtClean="0"/>
          </a:p>
          <a:p>
            <a:pPr>
              <a:spcBef>
                <a:spcPts val="800"/>
              </a:spcBef>
              <a:defRPr/>
            </a:pPr>
            <a:r>
              <a:rPr lang="es-CL" sz="2400" dirty="0" smtClean="0"/>
              <a:t>China invierte sobre todo en RR.NN</a:t>
            </a:r>
            <a:r>
              <a:rPr lang="es-CL" sz="2400" dirty="0" smtClean="0"/>
              <a:t>. (minería e hidrocarburos), </a:t>
            </a:r>
            <a:r>
              <a:rPr lang="es-CL" sz="2400" dirty="0" smtClean="0"/>
              <a:t>Japón y Corea más en sectores </a:t>
            </a:r>
            <a:r>
              <a:rPr lang="es-CL" sz="2400" dirty="0" smtClean="0"/>
              <a:t>automotriz y electrónica</a:t>
            </a:r>
            <a:r>
              <a:rPr lang="es-CL" sz="2400" dirty="0" smtClean="0"/>
              <a:t>, e India en servicios</a:t>
            </a:r>
          </a:p>
          <a:p>
            <a:pPr>
              <a:spcBef>
                <a:spcPts val="800"/>
              </a:spcBef>
              <a:defRPr/>
            </a:pPr>
            <a:r>
              <a:rPr lang="es-CL" sz="2400" dirty="0" smtClean="0"/>
              <a:t>Aún hay muy poca IED de A. Latina en Asia (aprox. 0,6% de la IED recibida por Asia entre 2003 y agosto de 2011</a:t>
            </a:r>
            <a:r>
              <a:rPr lang="es-CL" sz="2400" dirty="0" smtClean="0"/>
              <a:t>)</a:t>
            </a:r>
          </a:p>
          <a:p>
            <a:pPr>
              <a:spcBef>
                <a:spcPts val="800"/>
              </a:spcBef>
              <a:defRPr/>
            </a:pPr>
            <a:r>
              <a:rPr lang="es-CL" sz="2400" dirty="0" smtClean="0"/>
              <a:t>China (31%), India (15%), Australia (10%) y HK (9%) concentran la mayoría de esos flujos</a:t>
            </a:r>
          </a:p>
          <a:p>
            <a:pPr>
              <a:spcBef>
                <a:spcPts val="800"/>
              </a:spcBef>
              <a:defRPr/>
            </a:pPr>
            <a:r>
              <a:rPr lang="es-CL" sz="2400" dirty="0" smtClean="0"/>
              <a:t>La mayoría va a servicios (financieros, informática, etc.) pero hay indicios de diversificación</a:t>
            </a:r>
          </a:p>
          <a:p>
            <a:pPr lvl="1">
              <a:spcBef>
                <a:spcPts val="800"/>
              </a:spcBef>
              <a:defRPr/>
            </a:pPr>
            <a:endParaRPr lang="es-CL" dirty="0" smtClean="0"/>
          </a:p>
          <a:p>
            <a:endParaRPr lang="es-E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1905000" y="2667000"/>
            <a:ext cx="7131496" cy="1554088"/>
          </a:xfrm>
          <a:noFill/>
        </p:spPr>
        <p:txBody>
          <a:bodyPr>
            <a:normAutofit/>
          </a:bodyPr>
          <a:lstStyle/>
          <a:p>
            <a:pPr algn="ctr" eaLnBrk="1" hangingPunct="1"/>
            <a:r>
              <a:rPr lang="es-CL" sz="40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I. Asia y China en la economía mundial</a:t>
            </a:r>
          </a:p>
        </p:txBody>
      </p:sp>
      <p:sp>
        <p:nvSpPr>
          <p:cNvPr id="1741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es-CL" sz="220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marL="0" indent="0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sz="22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xmlns="" val="78620586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1905000" y="2667000"/>
            <a:ext cx="6629400" cy="1554088"/>
          </a:xfrm>
          <a:noFill/>
        </p:spPr>
        <p:txBody>
          <a:bodyPr/>
          <a:lstStyle/>
          <a:p>
            <a:pPr algn="ctr" eaLnBrk="1" hangingPunct="1"/>
            <a:r>
              <a:rPr lang="es-CL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III. </a:t>
            </a:r>
            <a:r>
              <a:rPr lang="es-CL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Asia-A</a:t>
            </a:r>
            <a:r>
              <a:rPr lang="es-CL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Latina: </a:t>
            </a:r>
            <a:r>
              <a:rPr lang="es-CL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Desafíos hacia adelante</a:t>
            </a:r>
            <a:endParaRPr lang="es-CL" b="1" dirty="0" smtClean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741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es-CL" sz="220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marL="0" indent="0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sz="22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xmlns="" val="320485405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s-E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¿Cómo evaluar el comercio con Asia?</a:t>
            </a:r>
            <a:endParaRPr lang="es-ES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63688" y="1772816"/>
            <a:ext cx="7200800" cy="4824536"/>
          </a:xfrm>
        </p:spPr>
        <p:txBody>
          <a:bodyPr>
            <a:normAutofit fontScale="92500" lnSpcReduction="10000"/>
          </a:bodyPr>
          <a:lstStyle/>
          <a:p>
            <a:pPr>
              <a:spcBef>
                <a:spcPts val="600"/>
              </a:spcBef>
            </a:pPr>
            <a:r>
              <a:rPr lang="es-ES" sz="2600" dirty="0" smtClean="0"/>
              <a:t>Pese a sus limitaciones, ha sido positivo para </a:t>
            </a:r>
            <a:r>
              <a:rPr lang="es-ES" sz="2600" spc="-150" dirty="0" smtClean="0"/>
              <a:t>la región:</a:t>
            </a:r>
            <a:endParaRPr lang="es-ES" spc="-150" dirty="0" smtClean="0"/>
          </a:p>
          <a:p>
            <a:pPr lvl="1">
              <a:spcBef>
                <a:spcPts val="600"/>
              </a:spcBef>
            </a:pPr>
            <a:r>
              <a:rPr lang="es-ES" dirty="0" smtClean="0"/>
              <a:t>Impulsando las X, el crecimiento, las tenencias de reservas</a:t>
            </a:r>
          </a:p>
          <a:p>
            <a:pPr lvl="1">
              <a:spcBef>
                <a:spcPts val="600"/>
              </a:spcBef>
            </a:pPr>
            <a:r>
              <a:rPr lang="es-ES" dirty="0" smtClean="0"/>
              <a:t>Reduciendo la exposición a los mercados industrializados que hoy son mucho menos dinámicos</a:t>
            </a:r>
          </a:p>
          <a:p>
            <a:pPr lvl="1">
              <a:spcBef>
                <a:spcPts val="600"/>
              </a:spcBef>
            </a:pPr>
            <a:r>
              <a:rPr lang="es-ES" dirty="0" smtClean="0"/>
              <a:t>Presionando al alza los precios de los productos que la región exporta</a:t>
            </a:r>
          </a:p>
          <a:p>
            <a:pPr lvl="1">
              <a:spcBef>
                <a:spcPts val="600"/>
              </a:spcBef>
            </a:pPr>
            <a:r>
              <a:rPr lang="es-ES" dirty="0" smtClean="0"/>
              <a:t>Disponibilidad de manufacturas asiáticas baratas ha ampliado el acceso a esos productos y ayudado a contener la inflación </a:t>
            </a:r>
          </a:p>
          <a:p>
            <a:pPr>
              <a:spcBef>
                <a:spcPts val="600"/>
              </a:spcBef>
            </a:pPr>
            <a:r>
              <a:rPr lang="es-ES" sz="2600" dirty="0" smtClean="0"/>
              <a:t>Para A. del Sur, el desafío es cómo administrar esta bonanza, invirtiendo en educación, infraestructura, innovación, ciencia y tecnología </a:t>
            </a:r>
          </a:p>
          <a:p>
            <a:pPr>
              <a:spcBef>
                <a:spcPts val="600"/>
              </a:spcBef>
            </a:pPr>
            <a:r>
              <a:rPr lang="es-ES" sz="2600" dirty="0" smtClean="0"/>
              <a:t>Para México y A. Central el desafío es acceder a las cadenas de valor asiáticas aprovechando su cercanía y acceso preferencial a Estados Unidos</a:t>
            </a:r>
            <a:endParaRPr lang="es-ES" sz="2600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51720" y="228600"/>
            <a:ext cx="6635080" cy="1143000"/>
          </a:xfrm>
        </p:spPr>
        <p:txBody>
          <a:bodyPr>
            <a:noAutofit/>
          </a:bodyPr>
          <a:lstStyle/>
          <a:p>
            <a:pPr algn="ctr"/>
            <a:r>
              <a:rPr lang="es-ES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¿Qué esperar en los próximos años?</a:t>
            </a:r>
            <a:endParaRPr lang="es-ES" sz="3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63688" y="1772816"/>
            <a:ext cx="7200800" cy="4752528"/>
          </a:xfrm>
        </p:spPr>
        <p:txBody>
          <a:bodyPr>
            <a:normAutofit lnSpcReduction="10000"/>
          </a:bodyPr>
          <a:lstStyle/>
          <a:p>
            <a:pPr>
              <a:spcBef>
                <a:spcPts val="600"/>
              </a:spcBef>
            </a:pPr>
            <a:r>
              <a:rPr lang="es-ES" dirty="0" smtClean="0"/>
              <a:t>Patrón actual de comercio probablemente se mantenga por varias décadas:</a:t>
            </a:r>
          </a:p>
          <a:p>
            <a:pPr lvl="1">
              <a:spcBef>
                <a:spcPts val="600"/>
              </a:spcBef>
            </a:pPr>
            <a:r>
              <a:rPr lang="es-ES" dirty="0" smtClean="0"/>
              <a:t>Crecimiento económico y demográfico, urbanización y desarrollo de la clase media en Asia implicarán mantención de alta demanda por combustibles, minerales y alimentos</a:t>
            </a:r>
          </a:p>
          <a:p>
            <a:pPr lvl="1">
              <a:spcBef>
                <a:spcPts val="600"/>
              </a:spcBef>
            </a:pPr>
            <a:r>
              <a:rPr lang="es-ES" dirty="0" smtClean="0"/>
              <a:t> A. Latina (especialmente A. del Sur) tiene estos recursos en abundancia, Asia no</a:t>
            </a:r>
          </a:p>
          <a:p>
            <a:pPr lvl="1">
              <a:spcBef>
                <a:spcPts val="600"/>
              </a:spcBef>
            </a:pPr>
            <a:r>
              <a:rPr lang="es-ES" dirty="0" smtClean="0"/>
              <a:t>Detrás de China viene la India</a:t>
            </a:r>
          </a:p>
          <a:p>
            <a:pPr>
              <a:spcBef>
                <a:spcPts val="600"/>
              </a:spcBef>
            </a:pPr>
            <a:r>
              <a:rPr lang="es-ES" dirty="0" smtClean="0"/>
              <a:t>Pero esto puede ser una oportunidad:</a:t>
            </a:r>
          </a:p>
          <a:p>
            <a:pPr lvl="1">
              <a:spcBef>
                <a:spcPts val="600"/>
              </a:spcBef>
            </a:pPr>
            <a:r>
              <a:rPr lang="es-ES" dirty="0" smtClean="0"/>
              <a:t>Por las mismas razones, se prevé una tendencia al alza en los precios de los productos básicos</a:t>
            </a:r>
          </a:p>
          <a:p>
            <a:pPr lvl="1">
              <a:spcBef>
                <a:spcPts val="600"/>
              </a:spcBef>
            </a:pPr>
            <a:r>
              <a:rPr lang="es-ES" dirty="0" smtClean="0"/>
              <a:t>Es posible incorporar valor y tecnología a los RR.NN. (biotecnología, diseño, marketing, servicios asociados, inocuidad, baja huella de carbono/ambiental, etc.) </a:t>
            </a:r>
            <a:endParaRPr lang="es-ES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s-E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Desafíos de la economía china</a:t>
            </a:r>
            <a:endParaRPr lang="es-ES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907704" y="1844824"/>
            <a:ext cx="6984776" cy="4680520"/>
          </a:xfrm>
        </p:spPr>
        <p:txBody>
          <a:bodyPr>
            <a:normAutofit/>
          </a:bodyPr>
          <a:lstStyle/>
          <a:p>
            <a:pPr>
              <a:spcBef>
                <a:spcPts val="600"/>
              </a:spcBef>
              <a:buNone/>
            </a:pPr>
            <a:r>
              <a:rPr lang="es-ES" b="1" dirty="0" smtClean="0"/>
              <a:t>XII Plan quinquenal (2011-2015)</a:t>
            </a:r>
          </a:p>
          <a:p>
            <a:pPr>
              <a:spcBef>
                <a:spcPts val="600"/>
              </a:spcBef>
            </a:pPr>
            <a:r>
              <a:rPr lang="es-ES" dirty="0" smtClean="0"/>
              <a:t>Re-balancear el modelo de crecimiento</a:t>
            </a:r>
          </a:p>
          <a:p>
            <a:pPr lvl="1">
              <a:spcBef>
                <a:spcPts val="600"/>
              </a:spcBef>
            </a:pPr>
            <a:r>
              <a:rPr lang="es-ES" dirty="0" smtClean="0"/>
              <a:t>Menos exportaciones e inversión, más importaciones y consumo interno</a:t>
            </a:r>
          </a:p>
          <a:p>
            <a:pPr lvl="1">
              <a:spcBef>
                <a:spcPts val="600"/>
              </a:spcBef>
            </a:pPr>
            <a:r>
              <a:rPr lang="es-ES" dirty="0" smtClean="0"/>
              <a:t>Menos manufactura, más servicios</a:t>
            </a:r>
          </a:p>
          <a:p>
            <a:pPr lvl="1">
              <a:spcBef>
                <a:spcPts val="600"/>
              </a:spcBef>
            </a:pPr>
            <a:r>
              <a:rPr lang="es-ES" dirty="0" smtClean="0"/>
              <a:t>Enfrentar creciente desigualdad, acomodar transición hacia una sociedad de clase media</a:t>
            </a:r>
          </a:p>
          <a:p>
            <a:pPr lvl="1">
              <a:spcBef>
                <a:spcPts val="600"/>
              </a:spcBef>
            </a:pPr>
            <a:r>
              <a:rPr lang="es-ES" dirty="0" smtClean="0"/>
              <a:t>Enfrentar impactos ambientales de su crecimiento</a:t>
            </a:r>
          </a:p>
          <a:p>
            <a:pPr lvl="1">
              <a:spcBef>
                <a:spcPts val="600"/>
              </a:spcBef>
            </a:pPr>
            <a:r>
              <a:rPr lang="es-ES" dirty="0" smtClean="0"/>
              <a:t>El fin de “</a:t>
            </a:r>
            <a:r>
              <a:rPr lang="es-ES" dirty="0" err="1" smtClean="0"/>
              <a:t>Cheap</a:t>
            </a:r>
            <a:r>
              <a:rPr lang="es-ES" dirty="0" smtClean="0"/>
              <a:t> China”?</a:t>
            </a:r>
          </a:p>
          <a:p>
            <a:pPr lvl="1">
              <a:spcBef>
                <a:spcPts val="600"/>
              </a:spcBef>
            </a:pPr>
            <a:r>
              <a:rPr lang="es-ES" dirty="0" smtClean="0"/>
              <a:t>Reinventarse en actividades de mayor valor agregado</a:t>
            </a:r>
          </a:p>
          <a:p>
            <a:pPr>
              <a:spcBef>
                <a:spcPts val="600"/>
              </a:spcBef>
            </a:pPr>
            <a:r>
              <a:rPr lang="es-ES" dirty="0" smtClean="0"/>
              <a:t>Mayor énfasis en las M y crecimiento clase media son oportunidad es para ALC </a:t>
            </a:r>
            <a:endParaRPr lang="es-ES" dirty="0" smtClean="0"/>
          </a:p>
          <a:p>
            <a:pPr lvl="1"/>
            <a:endParaRPr lang="es-ES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1 Título"/>
          <p:cNvSpPr>
            <a:spLocks noGrp="1"/>
          </p:cNvSpPr>
          <p:nvPr>
            <p:ph type="title"/>
          </p:nvPr>
        </p:nvSpPr>
        <p:spPr>
          <a:noFill/>
        </p:spPr>
        <p:txBody>
          <a:bodyPr>
            <a:normAutofit fontScale="90000"/>
          </a:bodyPr>
          <a:lstStyle/>
          <a:p>
            <a:pPr algn="ctr"/>
            <a:r>
              <a:rPr lang="es-E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Intereses de China y A. Latina</a:t>
            </a:r>
          </a:p>
        </p:txBody>
      </p:sp>
      <p:sp>
        <p:nvSpPr>
          <p:cNvPr id="23555" name="2 Marcador de texto"/>
          <p:cNvSpPr>
            <a:spLocks noGrp="1"/>
          </p:cNvSpPr>
          <p:nvPr>
            <p:ph type="body" idx="1"/>
          </p:nvPr>
        </p:nvSpPr>
        <p:spPr>
          <a:xfrm>
            <a:off x="2123728" y="1844825"/>
            <a:ext cx="3096344" cy="720080"/>
          </a:xfrm>
        </p:spPr>
        <p:txBody>
          <a:bodyPr/>
          <a:lstStyle/>
          <a:p>
            <a:r>
              <a:rPr lang="es-ES" dirty="0" smtClean="0"/>
              <a:t>	</a:t>
            </a:r>
            <a:r>
              <a:rPr lang="es-ES" sz="3200" dirty="0" smtClean="0"/>
              <a:t>China</a:t>
            </a:r>
          </a:p>
        </p:txBody>
      </p:sp>
      <p:sp>
        <p:nvSpPr>
          <p:cNvPr id="23556" name="3 Marcador de contenido"/>
          <p:cNvSpPr>
            <a:spLocks noGrp="1"/>
          </p:cNvSpPr>
          <p:nvPr>
            <p:ph sz="half" idx="2"/>
          </p:nvPr>
        </p:nvSpPr>
        <p:spPr>
          <a:xfrm>
            <a:off x="2195736" y="2636912"/>
            <a:ext cx="3223989" cy="3816424"/>
          </a:xfrm>
        </p:spPr>
        <p:txBody>
          <a:bodyPr>
            <a:normAutofit lnSpcReduction="10000"/>
          </a:bodyPr>
          <a:lstStyle/>
          <a:p>
            <a:r>
              <a:rPr lang="es-ES" dirty="0" smtClean="0"/>
              <a:t>Energía, materias primas y alimentos </a:t>
            </a:r>
          </a:p>
          <a:p>
            <a:r>
              <a:rPr lang="es-ES" dirty="0" smtClean="0"/>
              <a:t>Limitar barreras a sus </a:t>
            </a:r>
            <a:r>
              <a:rPr lang="es-ES" dirty="0" smtClean="0"/>
              <a:t>X manufactureras en ALC</a:t>
            </a:r>
            <a:endParaRPr lang="es-ES" dirty="0" smtClean="0"/>
          </a:p>
          <a:p>
            <a:r>
              <a:rPr lang="es-ES" dirty="0" smtClean="0"/>
              <a:t>Invertir sus excedentes de </a:t>
            </a:r>
            <a:r>
              <a:rPr lang="es-ES" dirty="0" smtClean="0"/>
              <a:t>K </a:t>
            </a:r>
            <a:r>
              <a:rPr lang="es-ES" dirty="0" smtClean="0"/>
              <a:t>en </a:t>
            </a:r>
            <a:r>
              <a:rPr lang="es-ES" dirty="0" smtClean="0"/>
              <a:t>proyectos rentables</a:t>
            </a:r>
          </a:p>
          <a:p>
            <a:r>
              <a:rPr lang="es-ES" dirty="0" smtClean="0"/>
              <a:t>Acceder a un mercado en expansión</a:t>
            </a:r>
          </a:p>
          <a:p>
            <a:r>
              <a:rPr lang="es-ES" dirty="0" smtClean="0"/>
              <a:t>Alianzas Sur-Sur y gobernabilidad de la globalización </a:t>
            </a:r>
          </a:p>
          <a:p>
            <a:endParaRPr lang="es-ES" dirty="0" smtClean="0"/>
          </a:p>
        </p:txBody>
      </p:sp>
      <p:sp>
        <p:nvSpPr>
          <p:cNvPr id="23557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5580112" y="1772817"/>
            <a:ext cx="3096344" cy="864096"/>
          </a:xfrm>
        </p:spPr>
        <p:txBody>
          <a:bodyPr/>
          <a:lstStyle/>
          <a:p>
            <a:pPr algn="ctr"/>
            <a:r>
              <a:rPr lang="es-ES" sz="3200" dirty="0" smtClean="0"/>
              <a:t>América Latina </a:t>
            </a:r>
          </a:p>
        </p:txBody>
      </p:sp>
      <p:sp>
        <p:nvSpPr>
          <p:cNvPr id="23558" name="5 Marcador de contenido"/>
          <p:cNvSpPr>
            <a:spLocks noGrp="1"/>
          </p:cNvSpPr>
          <p:nvPr>
            <p:ph sz="quarter" idx="4"/>
          </p:nvPr>
        </p:nvSpPr>
        <p:spPr>
          <a:xfrm>
            <a:off x="5364088" y="2636912"/>
            <a:ext cx="3322712" cy="3744416"/>
          </a:xfrm>
        </p:spPr>
        <p:txBody>
          <a:bodyPr>
            <a:normAutofit lnSpcReduction="10000"/>
          </a:bodyPr>
          <a:lstStyle/>
          <a:p>
            <a:r>
              <a:rPr lang="es-ES" dirty="0" smtClean="0"/>
              <a:t>Acceso a un mercado gigante y con las mejores perspectivas de crecimiento</a:t>
            </a:r>
          </a:p>
          <a:p>
            <a:r>
              <a:rPr lang="es-ES" dirty="0" smtClean="0"/>
              <a:t>Atraer inversión china</a:t>
            </a:r>
          </a:p>
          <a:p>
            <a:r>
              <a:rPr lang="es-ES" dirty="0" smtClean="0"/>
              <a:t>Alianzas entre empresas chinas y latinoamericanas</a:t>
            </a:r>
          </a:p>
          <a:p>
            <a:r>
              <a:rPr lang="es-ES" dirty="0" smtClean="0"/>
              <a:t>Participar en cadenas asiáticas de valor</a:t>
            </a:r>
          </a:p>
          <a:p>
            <a:r>
              <a:rPr lang="es-ES" dirty="0" smtClean="0"/>
              <a:t>Invertir </a:t>
            </a:r>
            <a:r>
              <a:rPr lang="es-ES" dirty="0" smtClean="0"/>
              <a:t>más en </a:t>
            </a:r>
            <a:r>
              <a:rPr lang="es-ES" dirty="0" smtClean="0"/>
              <a:t>China y en Asia Pacífico</a:t>
            </a:r>
          </a:p>
          <a:p>
            <a:endParaRPr lang="es-ES" dirty="0" smtClean="0"/>
          </a:p>
        </p:txBody>
      </p:sp>
    </p:spTree>
    <p:extLst>
      <p:ext uri="{BB962C8B-B14F-4D97-AF65-F5344CB8AC3E}">
        <p14:creationId xmlns:p14="http://schemas.microsoft.com/office/powerpoint/2010/main" xmlns="" val="792042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3" name="Rectangle 2"/>
          <p:cNvSpPr>
            <a:spLocks noGrp="1" noChangeArrowheads="1"/>
          </p:cNvSpPr>
          <p:nvPr>
            <p:ph type="title"/>
          </p:nvPr>
        </p:nvSpPr>
        <p:spPr>
          <a:xfrm>
            <a:off x="2051720" y="228600"/>
            <a:ext cx="6635080" cy="1143000"/>
          </a:xfrm>
          <a:noFill/>
        </p:spPr>
        <p:txBody>
          <a:bodyPr>
            <a:normAutofit fontScale="90000"/>
          </a:bodyPr>
          <a:lstStyle/>
          <a:p>
            <a:pPr algn="ctr" eaLnBrk="1" hangingPunct="1"/>
            <a:r>
              <a:rPr lang="es-ES_tradnl" sz="35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Otros posibles ámbitos de cooperación birregional</a:t>
            </a:r>
            <a:endParaRPr lang="es-ES_tradnl" sz="35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76131" name="Rectangle 3"/>
          <p:cNvSpPr>
            <a:spLocks noGrp="1" noChangeArrowheads="1"/>
          </p:cNvSpPr>
          <p:nvPr>
            <p:ph idx="1"/>
          </p:nvPr>
        </p:nvSpPr>
        <p:spPr>
          <a:xfrm>
            <a:off x="1907704" y="1844824"/>
            <a:ext cx="6912768" cy="4608512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  <a:spcBef>
                <a:spcPts val="1200"/>
              </a:spcBef>
              <a:defRPr/>
            </a:pPr>
            <a:r>
              <a:rPr lang="es-ES_tradnl" sz="2400" dirty="0" smtClean="0"/>
              <a:t>Conectividad aérea; transporte marítimo</a:t>
            </a:r>
          </a:p>
          <a:p>
            <a:pPr>
              <a:lnSpc>
                <a:spcPct val="80000"/>
              </a:lnSpc>
              <a:spcBef>
                <a:spcPts val="1200"/>
              </a:spcBef>
              <a:defRPr/>
            </a:pPr>
            <a:r>
              <a:rPr lang="es-ES_tradnl" sz="2400" dirty="0" smtClean="0"/>
              <a:t>Inversiones en infraestructura , transporte y logística</a:t>
            </a:r>
          </a:p>
          <a:p>
            <a:pPr>
              <a:lnSpc>
                <a:spcPct val="80000"/>
              </a:lnSpc>
              <a:spcBef>
                <a:spcPts val="1200"/>
              </a:spcBef>
              <a:defRPr/>
            </a:pPr>
            <a:r>
              <a:rPr lang="es-ES_tradnl" sz="2400" dirty="0" smtClean="0"/>
              <a:t>Turismo</a:t>
            </a:r>
          </a:p>
          <a:p>
            <a:pPr lvl="1">
              <a:lnSpc>
                <a:spcPct val="80000"/>
              </a:lnSpc>
              <a:spcBef>
                <a:spcPts val="1200"/>
              </a:spcBef>
              <a:defRPr/>
            </a:pPr>
            <a:r>
              <a:rPr lang="es-ES_tradnl" dirty="0" smtClean="0"/>
              <a:t>Ej. Programas </a:t>
            </a:r>
            <a:r>
              <a:rPr lang="es-ES_tradnl" dirty="0" smtClean="0"/>
              <a:t>conjuntos con cadenas hoteleras </a:t>
            </a:r>
            <a:r>
              <a:rPr lang="es-ES_tradnl" dirty="0" smtClean="0"/>
              <a:t>chinas</a:t>
            </a:r>
          </a:p>
          <a:p>
            <a:pPr>
              <a:lnSpc>
                <a:spcPct val="80000"/>
              </a:lnSpc>
              <a:spcBef>
                <a:spcPts val="1200"/>
              </a:spcBef>
              <a:defRPr/>
            </a:pPr>
            <a:r>
              <a:rPr lang="es-ES_tradnl" dirty="0" smtClean="0"/>
              <a:t>Cooperación en educación, ciencia, innovación</a:t>
            </a:r>
          </a:p>
          <a:p>
            <a:pPr>
              <a:lnSpc>
                <a:spcPct val="80000"/>
              </a:lnSpc>
              <a:spcBef>
                <a:spcPts val="1200"/>
              </a:spcBef>
              <a:defRPr/>
            </a:pPr>
            <a:r>
              <a:rPr lang="es-ES_tradnl" dirty="0" smtClean="0"/>
              <a:t>Coordinación de posiciones en foros internacionales:</a:t>
            </a:r>
          </a:p>
          <a:p>
            <a:pPr lvl="1">
              <a:lnSpc>
                <a:spcPct val="80000"/>
              </a:lnSpc>
              <a:spcBef>
                <a:spcPts val="1200"/>
              </a:spcBef>
              <a:defRPr/>
            </a:pPr>
            <a:r>
              <a:rPr lang="es-ES_tradnl" dirty="0" smtClean="0"/>
              <a:t>Reforma sistema financiero internacional</a:t>
            </a:r>
          </a:p>
          <a:p>
            <a:pPr lvl="1">
              <a:lnSpc>
                <a:spcPct val="80000"/>
              </a:lnSpc>
              <a:spcBef>
                <a:spcPts val="1200"/>
              </a:spcBef>
              <a:defRPr/>
            </a:pPr>
            <a:r>
              <a:rPr lang="es-ES_tradnl" dirty="0" smtClean="0"/>
              <a:t>Cambio climático</a:t>
            </a:r>
          </a:p>
          <a:p>
            <a:pPr lvl="1">
              <a:lnSpc>
                <a:spcPct val="80000"/>
              </a:lnSpc>
              <a:spcBef>
                <a:spcPts val="1200"/>
              </a:spcBef>
              <a:defRPr/>
            </a:pPr>
            <a:r>
              <a:rPr lang="es-ES_tradnl" dirty="0" smtClean="0"/>
              <a:t>Negociaciones comerciales</a:t>
            </a:r>
          </a:p>
          <a:p>
            <a:pPr lvl="1">
              <a:lnSpc>
                <a:spcPct val="80000"/>
              </a:lnSpc>
              <a:spcBef>
                <a:spcPts val="1200"/>
              </a:spcBef>
              <a:defRPr/>
            </a:pPr>
            <a:r>
              <a:rPr lang="es-ES_tradnl" dirty="0" smtClean="0"/>
              <a:t>Etc. </a:t>
            </a:r>
          </a:p>
          <a:p>
            <a:pPr>
              <a:lnSpc>
                <a:spcPct val="80000"/>
              </a:lnSpc>
              <a:spcBef>
                <a:spcPts val="1200"/>
              </a:spcBef>
              <a:defRPr/>
            </a:pPr>
            <a:endParaRPr lang="es-ES_tradnl" dirty="0" smtClean="0"/>
          </a:p>
          <a:p>
            <a:pPr lvl="1" eaLnBrk="1" hangingPunct="1">
              <a:lnSpc>
                <a:spcPct val="80000"/>
              </a:lnSpc>
              <a:defRPr/>
            </a:pPr>
            <a:endParaRPr lang="es-ES" sz="2200" b="0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2956522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CL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Muchas gracias y hasta el próximo miércoles</a:t>
            </a:r>
            <a:endParaRPr lang="es-CL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4 Marcador de texto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xmlns="" val="669247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2 Título"/>
          <p:cNvSpPr>
            <a:spLocks noGrp="1"/>
          </p:cNvSpPr>
          <p:nvPr>
            <p:ph type="title"/>
          </p:nvPr>
        </p:nvSpPr>
        <p:spPr>
          <a:noFill/>
        </p:spPr>
        <p:txBody>
          <a:bodyPr>
            <a:normAutofit fontScale="90000"/>
          </a:bodyPr>
          <a:lstStyle/>
          <a:p>
            <a:pPr algn="ctr"/>
            <a:r>
              <a:rPr lang="es-E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 economía china en cifras</a:t>
            </a:r>
          </a:p>
        </p:txBody>
      </p:sp>
      <p:sp>
        <p:nvSpPr>
          <p:cNvPr id="6147" name="3 Marcador de contenido"/>
          <p:cNvSpPr>
            <a:spLocks noGrp="1"/>
          </p:cNvSpPr>
          <p:nvPr>
            <p:ph idx="1"/>
          </p:nvPr>
        </p:nvSpPr>
        <p:spPr>
          <a:xfrm>
            <a:off x="1403648" y="1700808"/>
            <a:ext cx="7740352" cy="4824536"/>
          </a:xfrm>
        </p:spPr>
        <p:txBody>
          <a:bodyPr>
            <a:noAutofit/>
          </a:bodyPr>
          <a:lstStyle/>
          <a:p>
            <a:pPr>
              <a:spcBef>
                <a:spcPts val="800"/>
              </a:spcBef>
            </a:pPr>
            <a:r>
              <a:rPr lang="es-ES" sz="2000" dirty="0" smtClean="0"/>
              <a:t>2ª economía mundial (7</a:t>
            </a:r>
            <a:r>
              <a:rPr lang="es-ES" sz="2000" baseline="30000" dirty="0" smtClean="0"/>
              <a:t>a</a:t>
            </a:r>
            <a:r>
              <a:rPr lang="es-ES" sz="2000" dirty="0" smtClean="0"/>
              <a:t> en 2000): 9,5% del PIB mundial (2010)</a:t>
            </a:r>
          </a:p>
          <a:p>
            <a:pPr>
              <a:spcBef>
                <a:spcPts val="800"/>
              </a:spcBef>
            </a:pPr>
            <a:r>
              <a:rPr lang="es-ES" sz="2000" dirty="0" smtClean="0"/>
              <a:t>1.354 millones de habitantes (20% de la población mundial)</a:t>
            </a:r>
          </a:p>
          <a:p>
            <a:pPr>
              <a:spcBef>
                <a:spcPts val="800"/>
              </a:spcBef>
            </a:pPr>
            <a:r>
              <a:rPr lang="es-ES" sz="2000" dirty="0" smtClean="0"/>
              <a:t>1</a:t>
            </a:r>
            <a:r>
              <a:rPr lang="es-ES" sz="2000" baseline="30000" dirty="0" smtClean="0"/>
              <a:t>er</a:t>
            </a:r>
            <a:r>
              <a:rPr lang="es-ES" sz="2000" dirty="0" smtClean="0"/>
              <a:t> exportador mundial de bienes (10,4% total en 2011) y segundo importador (9,5%)</a:t>
            </a:r>
          </a:p>
          <a:p>
            <a:pPr>
              <a:spcBef>
                <a:spcPts val="800"/>
              </a:spcBef>
            </a:pPr>
            <a:r>
              <a:rPr lang="es-ES" sz="2000" dirty="0" smtClean="0"/>
              <a:t>1</a:t>
            </a:r>
            <a:r>
              <a:rPr lang="es-ES" sz="2000" baseline="30000" dirty="0" smtClean="0"/>
              <a:t>er</a:t>
            </a:r>
            <a:r>
              <a:rPr lang="es-ES" sz="2000" dirty="0" smtClean="0"/>
              <a:t> productor de manufacturas (19,8% total en 2010)</a:t>
            </a:r>
          </a:p>
          <a:p>
            <a:pPr>
              <a:spcBef>
                <a:spcPts val="800"/>
              </a:spcBef>
            </a:pPr>
            <a:r>
              <a:rPr lang="es-ES" sz="2000" dirty="0" smtClean="0"/>
              <a:t>4º exportador mundial de servicios (4,4% total en 2011) y tercer importador (6,1%)</a:t>
            </a:r>
          </a:p>
          <a:p>
            <a:pPr>
              <a:spcBef>
                <a:spcPts val="800"/>
              </a:spcBef>
            </a:pPr>
            <a:r>
              <a:rPr lang="es-ES" sz="2000" dirty="0" smtClean="0"/>
              <a:t>1</a:t>
            </a:r>
            <a:r>
              <a:rPr lang="es-ES" sz="2000" baseline="30000" dirty="0" smtClean="0"/>
              <a:t>er</a:t>
            </a:r>
            <a:r>
              <a:rPr lang="es-ES" sz="2000" dirty="0" smtClean="0"/>
              <a:t> ahorrante mundial</a:t>
            </a:r>
          </a:p>
          <a:p>
            <a:pPr>
              <a:spcBef>
                <a:spcPts val="800"/>
              </a:spcBef>
            </a:pPr>
            <a:r>
              <a:rPr lang="es-ES" sz="2000" dirty="0" smtClean="0"/>
              <a:t>2º receptor de IED (8,2% en 2011) y 5º inversionista extranjero (5,1%)</a:t>
            </a:r>
          </a:p>
          <a:p>
            <a:pPr>
              <a:spcBef>
                <a:spcPts val="800"/>
              </a:spcBef>
            </a:pPr>
            <a:r>
              <a:rPr lang="es-ES" sz="2000" dirty="0" smtClean="0"/>
              <a:t>1</a:t>
            </a:r>
            <a:r>
              <a:rPr lang="es-ES" sz="2000" baseline="30000" dirty="0" smtClean="0"/>
              <a:t>er</a:t>
            </a:r>
            <a:r>
              <a:rPr lang="es-ES" sz="2000" dirty="0" smtClean="0"/>
              <a:t> mercado automotriz y de energías renovables</a:t>
            </a:r>
          </a:p>
          <a:p>
            <a:pPr>
              <a:spcBef>
                <a:spcPts val="800"/>
              </a:spcBef>
            </a:pPr>
            <a:r>
              <a:rPr lang="es-ES" sz="2000" dirty="0" smtClean="0"/>
              <a:t>1</a:t>
            </a:r>
            <a:r>
              <a:rPr lang="es-ES" sz="2000" baseline="30000" dirty="0" smtClean="0"/>
              <a:t>er</a:t>
            </a:r>
            <a:r>
              <a:rPr lang="es-ES" sz="2000" dirty="0" smtClean="0"/>
              <a:t> productor siderúrgico</a:t>
            </a:r>
          </a:p>
        </p:txBody>
      </p:sp>
    </p:spTree>
    <p:extLst>
      <p:ext uri="{BB962C8B-B14F-4D97-AF65-F5344CB8AC3E}">
        <p14:creationId xmlns:p14="http://schemas.microsoft.com/office/powerpoint/2010/main" xmlns="" val="2398236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s-ES" sz="3600" b="1" dirty="0" smtClean="0">
                <a:solidFill>
                  <a:schemeClr val="bg1"/>
                </a:solidFill>
              </a:rPr>
              <a:t>La economía china es la que más crece en el mundo desde hace tres décadas</a:t>
            </a:r>
            <a:endParaRPr lang="es-ES" sz="3600" b="1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411760" y="1772816"/>
            <a:ext cx="64087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b="1" dirty="0" smtClean="0"/>
              <a:t>China: Crecimiento anual del Producto Interno Bruto, 1980-2011</a:t>
            </a:r>
          </a:p>
          <a:p>
            <a:pPr algn="ctr"/>
            <a:r>
              <a:rPr lang="es-ES" i="1" dirty="0" smtClean="0"/>
              <a:t>(En porcentajes)</a:t>
            </a:r>
            <a:endParaRPr lang="es-ES" i="1" dirty="0"/>
          </a:p>
        </p:txBody>
      </p:sp>
      <p:sp>
        <p:nvSpPr>
          <p:cNvPr id="12" name="TextBox 11"/>
          <p:cNvSpPr txBox="1"/>
          <p:nvPr/>
        </p:nvSpPr>
        <p:spPr>
          <a:xfrm>
            <a:off x="1799184" y="6309320"/>
            <a:ext cx="73448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600" dirty="0" smtClean="0"/>
              <a:t>Fuente: CEPAL, sobre la base de datos de la Oficina Nacional de Estadísticas de China.</a:t>
            </a:r>
            <a:endParaRPr lang="es-ES" sz="1600" dirty="0"/>
          </a:p>
        </p:txBody>
      </p:sp>
      <p:graphicFrame>
        <p:nvGraphicFramePr>
          <p:cNvPr id="13" name="Chart 12"/>
          <p:cNvGraphicFramePr>
            <a:graphicFrameLocks/>
          </p:cNvGraphicFramePr>
          <p:nvPr/>
        </p:nvGraphicFramePr>
        <p:xfrm>
          <a:off x="1835696" y="2204864"/>
          <a:ext cx="6912768" cy="403244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cxnSp>
        <p:nvCxnSpPr>
          <p:cNvPr id="15" name="Straight Arrow Connector 14"/>
          <p:cNvCxnSpPr/>
          <p:nvPr/>
        </p:nvCxnSpPr>
        <p:spPr>
          <a:xfrm flipH="1">
            <a:off x="6156176" y="3140968"/>
            <a:ext cx="216024" cy="43204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3"/>
          <p:cNvSpPr>
            <a:spLocks noGrp="1" noChangeArrowheads="1"/>
          </p:cNvSpPr>
          <p:nvPr>
            <p:ph type="title"/>
          </p:nvPr>
        </p:nvSpPr>
        <p:spPr>
          <a:xfrm>
            <a:off x="1043608" y="228600"/>
            <a:ext cx="8100392" cy="1143000"/>
          </a:xfrm>
          <a:noFill/>
        </p:spPr>
        <p:txBody>
          <a:bodyPr>
            <a:noAutofit/>
          </a:bodyPr>
          <a:lstStyle/>
          <a:p>
            <a:pPr algn="ctr" eaLnBrk="1" hangingPunct="1"/>
            <a:r>
              <a:rPr lang="es-ES_tradnl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China e India explican más de 1/3 del crecimiento mundial en los últimos 10 años, y más de 3/4 durante la crisis en 2009 </a:t>
            </a:r>
            <a:endParaRPr lang="es-ES_tradnl" sz="3200" b="1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5" name="Chart 4"/>
          <p:cNvGraphicFramePr/>
          <p:nvPr/>
        </p:nvGraphicFramePr>
        <p:xfrm>
          <a:off x="2051720" y="2204864"/>
          <a:ext cx="6624736" cy="40324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1799184" y="6309320"/>
            <a:ext cx="734481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dirty="0" smtClean="0"/>
              <a:t>Fuente: CEPAL, sobre la base de FMI, </a:t>
            </a:r>
            <a:r>
              <a:rPr lang="es-ES" sz="1400" dirty="0" err="1" smtClean="0"/>
              <a:t>World</a:t>
            </a:r>
            <a:r>
              <a:rPr lang="es-ES" sz="1400" dirty="0" smtClean="0"/>
              <a:t> </a:t>
            </a:r>
            <a:r>
              <a:rPr lang="es-ES" sz="1400" dirty="0" err="1" smtClean="0"/>
              <a:t>Economic</a:t>
            </a:r>
            <a:r>
              <a:rPr lang="es-ES" sz="1400" dirty="0" smtClean="0"/>
              <a:t> Outlook </a:t>
            </a:r>
            <a:r>
              <a:rPr lang="es-ES" sz="1400" dirty="0" err="1" smtClean="0"/>
              <a:t>database</a:t>
            </a:r>
            <a:r>
              <a:rPr lang="es-ES" sz="1400" dirty="0" smtClean="0"/>
              <a:t>, abril de 2011.</a:t>
            </a:r>
            <a:endParaRPr lang="es-ES" sz="1400" dirty="0"/>
          </a:p>
        </p:txBody>
      </p:sp>
      <p:sp>
        <p:nvSpPr>
          <p:cNvPr id="6" name="TextBox 5"/>
          <p:cNvSpPr txBox="1"/>
          <p:nvPr/>
        </p:nvSpPr>
        <p:spPr>
          <a:xfrm>
            <a:off x="1763688" y="1772816"/>
            <a:ext cx="71287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b="1" dirty="0" smtClean="0"/>
              <a:t>China y la India: contribución al crecimiento del PIB mundial, 2000-2012</a:t>
            </a:r>
          </a:p>
          <a:p>
            <a:pPr algn="ctr"/>
            <a:r>
              <a:rPr lang="es-ES" i="1" dirty="0" smtClean="0"/>
              <a:t>(En porcentajes)</a:t>
            </a:r>
            <a:endParaRPr lang="es-ES" i="1" dirty="0"/>
          </a:p>
        </p:txBody>
      </p:sp>
    </p:spTree>
    <p:extLst>
      <p:ext uri="{BB962C8B-B14F-4D97-AF65-F5344CB8AC3E}">
        <p14:creationId xmlns:p14="http://schemas.microsoft.com/office/powerpoint/2010/main" xmlns="" val="1839154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s-ES" sz="3600" b="1" dirty="0" smtClean="0">
                <a:solidFill>
                  <a:schemeClr val="bg1"/>
                </a:solidFill>
              </a:rPr>
              <a:t>Hacia 2016 China podría superar a EE.UU. Como la mayor economía mundial</a:t>
            </a:r>
            <a:endParaRPr lang="es-ES" sz="3600" b="1" dirty="0">
              <a:solidFill>
                <a:schemeClr val="bg1"/>
              </a:solidFill>
            </a:endParaRPr>
          </a:p>
        </p:txBody>
      </p:sp>
      <p:graphicFrame>
        <p:nvGraphicFramePr>
          <p:cNvPr id="8" name="Content Placeholder 7"/>
          <p:cNvGraphicFramePr>
            <a:graphicFrameLocks noGrp="1" noChangeAspect="1"/>
          </p:cNvGraphicFramePr>
          <p:nvPr>
            <p:ph sz="half" idx="2"/>
          </p:nvPr>
        </p:nvGraphicFramePr>
        <p:xfrm>
          <a:off x="5436097" y="2132856"/>
          <a:ext cx="3707904" cy="433178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2123728" y="1700808"/>
            <a:ext cx="3384376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b="1" dirty="0" smtClean="0"/>
              <a:t>PIB (PPA)</a:t>
            </a:r>
          </a:p>
          <a:p>
            <a:pPr algn="ctr"/>
            <a:r>
              <a:rPr lang="es-ES" sz="1600" b="1" dirty="0" smtClean="0"/>
              <a:t>(En miles de millones de dólares)</a:t>
            </a:r>
            <a:endParaRPr lang="es-ES" sz="16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6372200" y="1700808"/>
            <a:ext cx="2382453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b="1" dirty="0" smtClean="0"/>
              <a:t>PIB per cápita (PPA)</a:t>
            </a:r>
          </a:p>
          <a:p>
            <a:pPr algn="ctr"/>
            <a:r>
              <a:rPr lang="es-ES" sz="1600" b="1" dirty="0" smtClean="0"/>
              <a:t>(en dólares)</a:t>
            </a:r>
            <a:endParaRPr lang="es-ES" sz="16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1799184" y="6309320"/>
            <a:ext cx="734481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dirty="0" smtClean="0"/>
              <a:t>Fuente: CEPAL, sobre la base de FMI, </a:t>
            </a:r>
            <a:r>
              <a:rPr lang="es-ES" sz="1400" dirty="0" err="1" smtClean="0"/>
              <a:t>World</a:t>
            </a:r>
            <a:r>
              <a:rPr lang="es-ES" sz="1400" dirty="0" smtClean="0"/>
              <a:t> </a:t>
            </a:r>
            <a:r>
              <a:rPr lang="es-ES" sz="1400" dirty="0" err="1" smtClean="0"/>
              <a:t>Economic</a:t>
            </a:r>
            <a:r>
              <a:rPr lang="es-ES" sz="1400" dirty="0" smtClean="0"/>
              <a:t> Outlook </a:t>
            </a:r>
            <a:r>
              <a:rPr lang="es-ES" sz="1400" dirty="0" err="1" smtClean="0"/>
              <a:t>database</a:t>
            </a:r>
            <a:r>
              <a:rPr lang="es-ES" sz="1400" dirty="0" smtClean="0"/>
              <a:t>, abril de 2011.</a:t>
            </a:r>
            <a:endParaRPr lang="es-ES" sz="1400" dirty="0"/>
          </a:p>
        </p:txBody>
      </p:sp>
      <p:graphicFrame>
        <p:nvGraphicFramePr>
          <p:cNvPr id="14" name="Content Placeholder 13"/>
          <p:cNvGraphicFramePr>
            <a:graphicFrameLocks noGrp="1" noChangeAspect="1"/>
          </p:cNvGraphicFramePr>
          <p:nvPr>
            <p:ph sz="half" idx="1"/>
          </p:nvPr>
        </p:nvGraphicFramePr>
        <p:xfrm>
          <a:off x="1763688" y="2204864"/>
          <a:ext cx="3672408" cy="423287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848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1916832"/>
            <a:ext cx="8860978" cy="47084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Box 6"/>
          <p:cNvSpPr txBox="1"/>
          <p:nvPr/>
        </p:nvSpPr>
        <p:spPr>
          <a:xfrm>
            <a:off x="2339752" y="69269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s-ES" dirty="0"/>
          </a:p>
        </p:txBody>
      </p:sp>
      <p:sp>
        <p:nvSpPr>
          <p:cNvPr id="8" name="TextBox 7"/>
          <p:cNvSpPr txBox="1"/>
          <p:nvPr/>
        </p:nvSpPr>
        <p:spPr>
          <a:xfrm>
            <a:off x="1835696" y="1052736"/>
            <a:ext cx="691276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b="1" dirty="0" smtClean="0"/>
              <a:t>MUNDO, REGIONES Y PAÍSES SELECCIONADOS: NIVELES Y CRECIMIENTO ESPERADO DE LA POBLACIÓN, 2010-2050 </a:t>
            </a:r>
            <a:endParaRPr lang="en-US" dirty="0" smtClean="0"/>
          </a:p>
          <a:p>
            <a:pPr algn="ctr"/>
            <a:r>
              <a:rPr lang="es-ES" i="1" dirty="0" smtClean="0"/>
              <a:t>(En millones de personas y tasas de crecimiento anualizadas)</a:t>
            </a:r>
            <a:endParaRPr lang="en-US" dirty="0" smtClean="0"/>
          </a:p>
          <a:p>
            <a:endParaRPr lang="es-ES" dirty="0"/>
          </a:p>
        </p:txBody>
      </p:sp>
      <p:sp>
        <p:nvSpPr>
          <p:cNvPr id="5" name="TextBox 4"/>
          <p:cNvSpPr txBox="1"/>
          <p:nvPr/>
        </p:nvSpPr>
        <p:spPr>
          <a:xfrm>
            <a:off x="1907704" y="188641"/>
            <a:ext cx="7056784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6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EL PESO DEMOGRÁFICO DE ASIA REFUERZA SU IMPORTANCIA EN LA ECONOMÍA MUNDIAL</a:t>
            </a:r>
            <a:endParaRPr lang="es-ES" sz="2600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475656" y="6237312"/>
            <a:ext cx="7200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dirty="0" smtClean="0"/>
              <a:t>Fuente: Naciones Unidas, </a:t>
            </a:r>
            <a:r>
              <a:rPr lang="es-ES" sz="1400" dirty="0" err="1" smtClean="0"/>
              <a:t>World</a:t>
            </a:r>
            <a:r>
              <a:rPr lang="es-ES" sz="1400" dirty="0" smtClean="0"/>
              <a:t> </a:t>
            </a:r>
            <a:r>
              <a:rPr lang="es-ES" sz="1400" dirty="0" err="1" smtClean="0"/>
              <a:t>Population</a:t>
            </a:r>
            <a:r>
              <a:rPr lang="es-ES" sz="1400" dirty="0" smtClean="0"/>
              <a:t> </a:t>
            </a:r>
            <a:r>
              <a:rPr lang="es-ES" sz="1400" dirty="0" err="1" smtClean="0"/>
              <a:t>Prospects</a:t>
            </a:r>
            <a:r>
              <a:rPr lang="es-ES" sz="1400" dirty="0" smtClean="0"/>
              <a:t>, revisión 2010.</a:t>
            </a:r>
            <a:endParaRPr lang="es-ES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 idx="4294967295"/>
          </p:nvPr>
        </p:nvSpPr>
        <p:spPr>
          <a:xfrm>
            <a:off x="1763687" y="277812"/>
            <a:ext cx="6984777" cy="990947"/>
          </a:xfrm>
          <a:solidFill>
            <a:schemeClr val="accent2"/>
          </a:solidFill>
        </p:spPr>
        <p:txBody>
          <a:bodyPr>
            <a:normAutofit fontScale="90000"/>
          </a:bodyPr>
          <a:lstStyle/>
          <a:p>
            <a:pPr algn="ctr" eaLnBrk="1" hangingPunct="1"/>
            <a:r>
              <a:rPr lang="es-CL" sz="33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Futura estructura del PIB mundial </a:t>
            </a:r>
            <a:br>
              <a:rPr lang="es-CL" sz="33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s-CL" sz="33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(2004-2050)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xmlns="" val="3355399381"/>
              </p:ext>
            </p:extLst>
          </p:nvPr>
        </p:nvGraphicFramePr>
        <p:xfrm>
          <a:off x="689840" y="2061002"/>
          <a:ext cx="8145320" cy="418379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9220" name="Text Box 15"/>
          <p:cNvSpPr txBox="1">
            <a:spLocks noChangeArrowheads="1"/>
          </p:cNvSpPr>
          <p:nvPr/>
        </p:nvSpPr>
        <p:spPr bwMode="auto">
          <a:xfrm>
            <a:off x="1295704" y="1585914"/>
            <a:ext cx="7161892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4000" b="1">
                <a:solidFill>
                  <a:srgbClr val="6600CC"/>
                </a:solidFill>
                <a:latin typeface="Maiandra GD" pitchFamily="34" charset="0"/>
              </a:defRPr>
            </a:lvl1pPr>
            <a:lvl2pPr marL="742950" indent="-285750" eaLnBrk="0" hangingPunct="0">
              <a:defRPr sz="4000" b="1">
                <a:solidFill>
                  <a:srgbClr val="6600CC"/>
                </a:solidFill>
                <a:latin typeface="Maiandra GD" pitchFamily="34" charset="0"/>
              </a:defRPr>
            </a:lvl2pPr>
            <a:lvl3pPr marL="1143000" indent="-228600" eaLnBrk="0" hangingPunct="0">
              <a:defRPr sz="4000" b="1">
                <a:solidFill>
                  <a:srgbClr val="6600CC"/>
                </a:solidFill>
                <a:latin typeface="Maiandra GD" pitchFamily="34" charset="0"/>
              </a:defRPr>
            </a:lvl3pPr>
            <a:lvl4pPr marL="1600200" indent="-228600" eaLnBrk="0" hangingPunct="0">
              <a:defRPr sz="4000" b="1">
                <a:solidFill>
                  <a:srgbClr val="6600CC"/>
                </a:solidFill>
                <a:latin typeface="Maiandra GD" pitchFamily="34" charset="0"/>
              </a:defRPr>
            </a:lvl4pPr>
            <a:lvl5pPr marL="2057400" indent="-228600" eaLnBrk="0" hangingPunct="0">
              <a:defRPr sz="4000" b="1">
                <a:solidFill>
                  <a:srgbClr val="6600CC"/>
                </a:solidFill>
                <a:latin typeface="Maiandra GD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6600CC"/>
                </a:solidFill>
                <a:latin typeface="Maiandra GD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6600CC"/>
                </a:solidFill>
                <a:latin typeface="Maiandra GD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6600CC"/>
                </a:solidFill>
                <a:latin typeface="Maiandra GD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6600CC"/>
                </a:solidFill>
                <a:latin typeface="Maiandra GD" pitchFamily="34" charset="0"/>
              </a:defRPr>
            </a:lvl9pPr>
          </a:lstStyle>
          <a:p>
            <a:pPr algn="ctr" eaLnBrk="1" hangingPunct="1"/>
            <a:r>
              <a:rPr lang="es-ES" sz="1800" dirty="0">
                <a:solidFill>
                  <a:schemeClr val="tx1"/>
                </a:solidFill>
                <a:latin typeface="Calibri" pitchFamily="34" charset="0"/>
                <a:cs typeface="Arial" charset="0"/>
              </a:rPr>
              <a:t>(</a:t>
            </a:r>
            <a:r>
              <a:rPr lang="es-ES" sz="1800" i="1" dirty="0">
                <a:solidFill>
                  <a:schemeClr val="tx1"/>
                </a:solidFill>
                <a:latin typeface="Calibri" pitchFamily="34" charset="0"/>
                <a:cs typeface="Arial" charset="0"/>
              </a:rPr>
              <a:t>Como porcentaje del PIB mundial</a:t>
            </a:r>
            <a:r>
              <a:rPr lang="es-ES" sz="1800" dirty="0">
                <a:solidFill>
                  <a:schemeClr val="tx1"/>
                </a:solidFill>
                <a:latin typeface="Calibri" pitchFamily="34" charset="0"/>
                <a:cs typeface="Arial" charset="0"/>
              </a:rPr>
              <a:t>)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115616" y="6309320"/>
            <a:ext cx="37699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 smtClean="0"/>
              <a:t>Fuente: Goldman </a:t>
            </a:r>
            <a:r>
              <a:rPr lang="es-ES" dirty="0" err="1" smtClean="0"/>
              <a:t>Sachs</a:t>
            </a:r>
            <a:r>
              <a:rPr lang="es-ES" dirty="0" smtClean="0"/>
              <a:t>, BRICs </a:t>
            </a:r>
            <a:r>
              <a:rPr lang="es-ES" dirty="0" err="1" smtClean="0"/>
              <a:t>Report</a:t>
            </a:r>
            <a:r>
              <a:rPr lang="es-ES" dirty="0" smtClean="0"/>
              <a:t>.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xmlns="" val="1397508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1905000" y="2667000"/>
            <a:ext cx="7131496" cy="1626096"/>
          </a:xfrm>
          <a:noFill/>
        </p:spPr>
        <p:txBody>
          <a:bodyPr/>
          <a:lstStyle/>
          <a:p>
            <a:pPr algn="ctr" eaLnBrk="1" hangingPunct="1"/>
            <a:r>
              <a:rPr lang="es-CL" sz="40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II. principales rasgos del comercio y la inversión birregional</a:t>
            </a:r>
          </a:p>
        </p:txBody>
      </p:sp>
      <p:sp>
        <p:nvSpPr>
          <p:cNvPr id="1741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es-CL" sz="220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marL="0" indent="0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sz="22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xmlns="" val="52985228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d">
  <a:themeElements>
    <a:clrScheme name="Mod">
      <a:dk1>
        <a:sysClr val="windowText" lastClr="000000"/>
      </a:dk1>
      <a:lt1>
        <a:sysClr val="window" lastClr="FFFFFF"/>
      </a:lt1>
      <a:dk2>
        <a:srgbClr val="065218"/>
      </a:dk2>
      <a:lt2>
        <a:srgbClr val="EDF3AE"/>
      </a:lt2>
      <a:accent1>
        <a:srgbClr val="8FCB17"/>
      </a:accent1>
      <a:accent2>
        <a:srgbClr val="769F11"/>
      </a:accent2>
      <a:accent3>
        <a:srgbClr val="D4E336"/>
      </a:accent3>
      <a:accent4>
        <a:srgbClr val="0C8228"/>
      </a:accent4>
      <a:accent5>
        <a:srgbClr val="C0EDA8"/>
      </a:accent5>
      <a:accent6>
        <a:srgbClr val="3B4F18"/>
      </a:accent6>
      <a:hlink>
        <a:srgbClr val="0A6A21"/>
      </a:hlink>
      <a:folHlink>
        <a:srgbClr val="406EA5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ransmisión de listas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>
            <a:satMod val="125000"/>
          </a:schemeClr>
        </a:solidFill>
        <a:solidFill>
          <a:schemeClr val="phClr">
            <a:shade val="30000"/>
            <a:satMod val="150000"/>
          </a:schemeClr>
        </a:solidFill>
        <a:gradFill>
          <a:gsLst>
            <a:gs pos="0">
              <a:schemeClr val="phClr">
                <a:tint val="100000"/>
                <a:shade val="80000"/>
                <a:satMod val="135000"/>
              </a:schemeClr>
            </a:gs>
            <a:gs pos="55000">
              <a:schemeClr val="phClr">
                <a:tint val="70000"/>
                <a:shade val="100000"/>
                <a:satMod val="150000"/>
              </a:schemeClr>
            </a:gs>
            <a:gs pos="100000">
              <a:schemeClr val="phClr">
                <a:tint val="70000"/>
                <a:shade val="100000"/>
                <a:satMod val="15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1391</TotalTime>
  <Words>1983</Words>
  <Application>Microsoft Office PowerPoint</Application>
  <PresentationFormat>On-screen Show (4:3)</PresentationFormat>
  <Paragraphs>320</Paragraphs>
  <Slides>26</Slides>
  <Notes>12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28" baseType="lpstr">
      <vt:lpstr>Mod</vt:lpstr>
      <vt:lpstr>Document</vt:lpstr>
      <vt:lpstr>   Tópicos de economía internacional IN70Z.02</vt:lpstr>
      <vt:lpstr>I. Asia y China en la economía mundial</vt:lpstr>
      <vt:lpstr>La economía china en cifras</vt:lpstr>
      <vt:lpstr>La economía china es la que más crece en el mundo desde hace tres décadas</vt:lpstr>
      <vt:lpstr>China e India explican más de 1/3 del crecimiento mundial en los últimos 10 años, y más de 3/4 durante la crisis en 2009 </vt:lpstr>
      <vt:lpstr>Hacia 2016 China podría superar a EE.UU. Como la mayor economía mundial</vt:lpstr>
      <vt:lpstr>Slide 7</vt:lpstr>
      <vt:lpstr>Futura estructura del PIB mundial  (2004-2050)</vt:lpstr>
      <vt:lpstr>II. principales rasgos del comercio y la inversión birregional</vt:lpstr>
      <vt:lpstr>En una década Asia se ha convertido en el segundo socio comercial de América Latina</vt:lpstr>
      <vt:lpstr>A. Latina exporta muchos menos productos a Asia que a EE.UU. y la UE</vt:lpstr>
      <vt:lpstr>INTENSIDAD TECNOLÓGICA DE LAS EXPORTACIONES LATINOAMERICANAS A DESTINOS SELECCIONADOS (2009)</vt:lpstr>
      <vt:lpstr>Slide 13</vt:lpstr>
      <vt:lpstr>Síntesis: Rasgos principales del comercio América Latina-Asia</vt:lpstr>
      <vt:lpstr>Una barrera a la diversificación del comercio es que algunas economías asiáticas mantienen aranceles altos, especialmente en agricultura</vt:lpstr>
      <vt:lpstr>Además de los aranceles, los altos costos de transporte son una barrera al comercio entre ambas regiones</vt:lpstr>
      <vt:lpstr>Slide 17</vt:lpstr>
      <vt:lpstr> Los vínculos de inversión (1)</vt:lpstr>
      <vt:lpstr>Los vínculos de inversión (2)</vt:lpstr>
      <vt:lpstr>III. Asia-A. Latina: Desafíos hacia adelante</vt:lpstr>
      <vt:lpstr>¿Cómo evaluar el comercio con Asia?</vt:lpstr>
      <vt:lpstr>¿Qué esperar en los próximos años?</vt:lpstr>
      <vt:lpstr>Desafíos de la economía china</vt:lpstr>
      <vt:lpstr>Intereses de China y A. Latina</vt:lpstr>
      <vt:lpstr>Otros posibles ámbitos de cooperación birregional</vt:lpstr>
      <vt:lpstr>Muchas gracias y hasta el próximo miércoles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Tópicos de economía internacional IN70Z.02</dc:title>
  <dc:creator>Sebastian</dc:creator>
  <cp:lastModifiedBy>userzen01</cp:lastModifiedBy>
  <cp:revision>148</cp:revision>
  <dcterms:created xsi:type="dcterms:W3CDTF">2011-05-16T12:48:47Z</dcterms:created>
  <dcterms:modified xsi:type="dcterms:W3CDTF">2012-05-09T20:00:24Z</dcterms:modified>
</cp:coreProperties>
</file>