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7" r:id="rId2"/>
    <p:sldId id="259" r:id="rId3"/>
    <p:sldId id="281" r:id="rId4"/>
    <p:sldId id="283" r:id="rId5"/>
    <p:sldId id="284" r:id="rId6"/>
    <p:sldId id="265" r:id="rId7"/>
    <p:sldId id="268" r:id="rId8"/>
    <p:sldId id="267" r:id="rId9"/>
    <p:sldId id="269" r:id="rId10"/>
    <p:sldId id="292" r:id="rId11"/>
    <p:sldId id="293" r:id="rId12"/>
    <p:sldId id="261" r:id="rId13"/>
    <p:sldId id="285" r:id="rId14"/>
    <p:sldId id="288" r:id="rId15"/>
    <p:sldId id="289" r:id="rId16"/>
    <p:sldId id="290" r:id="rId17"/>
    <p:sldId id="271" r:id="rId18"/>
    <p:sldId id="291" r:id="rId19"/>
    <p:sldId id="287" r:id="rId20"/>
    <p:sldId id="258" r:id="rId21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34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TNW24\DATA\CI\USR\sherreros\My%20Dropbox\Documentos%20Sebasti&#225;n\Saldos%20cuenta%20corriente%20paises%20seleccionados%202007-201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TNW24\DATA\CI\USR\sherreros\My%20Dropbox\Documentos%20Sebasti&#225;n\Saldos%20cuenta%20corriente%20paises%20seleccionados%202007-201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bar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numFmt formatCode="#,##0.0" sourceLinked="0"/>
            <c:showVal val="1"/>
          </c:dLbls>
          <c:cat>
            <c:strRef>
              <c:f>'weoreptc(1)'!$A$39:$A$54</c:f>
              <c:strCache>
                <c:ptCount val="16"/>
                <c:pt idx="0">
                  <c:v>Spain</c:v>
                </c:pt>
                <c:pt idx="1">
                  <c:v>United States</c:v>
                </c:pt>
                <c:pt idx="2">
                  <c:v>India</c:v>
                </c:pt>
                <c:pt idx="3">
                  <c:v>United Kingdom</c:v>
                </c:pt>
                <c:pt idx="4">
                  <c:v>Brazil</c:v>
                </c:pt>
                <c:pt idx="5">
                  <c:v>France</c:v>
                </c:pt>
                <c:pt idx="6">
                  <c:v>Mexico</c:v>
                </c:pt>
                <c:pt idx="7">
                  <c:v>Indonesia</c:v>
                </c:pt>
                <c:pt idx="8">
                  <c:v>Korea</c:v>
                </c:pt>
                <c:pt idx="9">
                  <c:v>Japan</c:v>
                </c:pt>
                <c:pt idx="10">
                  <c:v>Russia</c:v>
                </c:pt>
                <c:pt idx="11">
                  <c:v>China</c:v>
                </c:pt>
                <c:pt idx="12">
                  <c:v>Germany</c:v>
                </c:pt>
                <c:pt idx="13">
                  <c:v>United Arab Emirates</c:v>
                </c:pt>
                <c:pt idx="14">
                  <c:v>Saudi Arabia</c:v>
                </c:pt>
                <c:pt idx="15">
                  <c:v>Singapore</c:v>
                </c:pt>
              </c:strCache>
            </c:strRef>
          </c:cat>
          <c:val>
            <c:numRef>
              <c:f>'weoreptc(1)'!$B$39:$B$54</c:f>
              <c:numCache>
                <c:formatCode>0.0</c:formatCode>
                <c:ptCount val="16"/>
                <c:pt idx="0">
                  <c:v>-4.4870000000000001</c:v>
                </c:pt>
                <c:pt idx="1">
                  <c:v>-3.2080000000000002</c:v>
                </c:pt>
                <c:pt idx="2">
                  <c:v>-3.1850000000000001</c:v>
                </c:pt>
                <c:pt idx="3">
                  <c:v>-2.4919999999999987</c:v>
                </c:pt>
                <c:pt idx="4">
                  <c:v>-2.2730000000000001</c:v>
                </c:pt>
                <c:pt idx="5">
                  <c:v>-2.0539999999999998</c:v>
                </c:pt>
                <c:pt idx="6">
                  <c:v>-0.54800000000000004</c:v>
                </c:pt>
                <c:pt idx="7">
                  <c:v>0.89100000000000068</c:v>
                </c:pt>
                <c:pt idx="8">
                  <c:v>2.8019999999999987</c:v>
                </c:pt>
                <c:pt idx="9">
                  <c:v>3.5680000000000001</c:v>
                </c:pt>
                <c:pt idx="10">
                  <c:v>4.8789999999999996</c:v>
                </c:pt>
                <c:pt idx="11">
                  <c:v>5.2089999999999996</c:v>
                </c:pt>
                <c:pt idx="12">
                  <c:v>5.3109999999999955</c:v>
                </c:pt>
                <c:pt idx="13">
                  <c:v>7.7089999999999996</c:v>
                </c:pt>
                <c:pt idx="14">
                  <c:v>8.7430000000000003</c:v>
                </c:pt>
                <c:pt idx="15">
                  <c:v>22.207000000000001</c:v>
                </c:pt>
              </c:numCache>
            </c:numRef>
          </c:val>
        </c:ser>
        <c:gapWidth val="43"/>
        <c:axId val="85473536"/>
        <c:axId val="85635456"/>
      </c:barChart>
      <c:catAx>
        <c:axId val="85473536"/>
        <c:scaling>
          <c:orientation val="minMax"/>
        </c:scaling>
        <c:axPos val="l"/>
        <c:tickLblPos val="low"/>
        <c:crossAx val="85635456"/>
        <c:crosses val="autoZero"/>
        <c:auto val="1"/>
        <c:lblAlgn val="ctr"/>
        <c:lblOffset val="100"/>
        <c:tickLblSkip val="1"/>
      </c:catAx>
      <c:valAx>
        <c:axId val="85635456"/>
        <c:scaling>
          <c:orientation val="minMax"/>
        </c:scaling>
        <c:axPos val="b"/>
        <c:majorGridlines>
          <c:spPr>
            <a:ln>
              <a:prstDash val="sysDot"/>
            </a:ln>
          </c:spPr>
        </c:majorGridlines>
        <c:numFmt formatCode="0" sourceLinked="0"/>
        <c:tickLblPos val="nextTo"/>
        <c:crossAx val="85473536"/>
        <c:crosses val="autoZero"/>
        <c:crossBetween val="between"/>
      </c:valAx>
    </c:plotArea>
    <c:plotVisOnly val="1"/>
  </c:chart>
  <c:spPr>
    <a:ln>
      <a:noFill/>
    </a:ln>
  </c:spPr>
  <c:txPr>
    <a:bodyPr/>
    <a:lstStyle/>
    <a:p>
      <a:pPr>
        <a:defRPr sz="105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bar"/>
        <c:grouping val="clustered"/>
        <c:ser>
          <c:idx val="0"/>
          <c:order val="0"/>
          <c:spPr>
            <a:solidFill>
              <a:srgbClr val="FFC000"/>
            </a:solidFill>
          </c:spPr>
          <c:dLbls>
            <c:dLbl>
              <c:idx val="0"/>
              <c:layout>
                <c:manualLayout>
                  <c:x val="-4.1277623999224675E-2"/>
                  <c:y val="6.1136523151486674E-3"/>
                </c:manualLayout>
              </c:layout>
              <c:showVal val="1"/>
            </c:dLbl>
            <c:showVal val="1"/>
          </c:dLbls>
          <c:cat>
            <c:strRef>
              <c:f>'weoreptc(1)'!$A$57:$A$72</c:f>
              <c:strCache>
                <c:ptCount val="16"/>
                <c:pt idx="0">
                  <c:v>United States</c:v>
                </c:pt>
                <c:pt idx="1">
                  <c:v>Spain</c:v>
                </c:pt>
                <c:pt idx="2">
                  <c:v>United Kingdom</c:v>
                </c:pt>
                <c:pt idx="3">
                  <c:v>France</c:v>
                </c:pt>
                <c:pt idx="4">
                  <c:v>India</c:v>
                </c:pt>
                <c:pt idx="5">
                  <c:v>Brazil</c:v>
                </c:pt>
                <c:pt idx="6">
                  <c:v>Mexico</c:v>
                </c:pt>
                <c:pt idx="7">
                  <c:v>Indonesia</c:v>
                </c:pt>
                <c:pt idx="8">
                  <c:v>United Arab Emirates</c:v>
                </c:pt>
                <c:pt idx="9">
                  <c:v>Korea</c:v>
                </c:pt>
                <c:pt idx="10">
                  <c:v>Saudi Arabia</c:v>
                </c:pt>
                <c:pt idx="11">
                  <c:v>Singapore</c:v>
                </c:pt>
                <c:pt idx="12">
                  <c:v>Russia</c:v>
                </c:pt>
                <c:pt idx="13">
                  <c:v>Germany</c:v>
                </c:pt>
                <c:pt idx="14">
                  <c:v>Japan</c:v>
                </c:pt>
                <c:pt idx="15">
                  <c:v>China</c:v>
                </c:pt>
              </c:strCache>
            </c:strRef>
          </c:cat>
          <c:val>
            <c:numRef>
              <c:f>'weoreptc(1)'!$B$57:$B$72</c:f>
              <c:numCache>
                <c:formatCode>0.0</c:formatCode>
                <c:ptCount val="16"/>
                <c:pt idx="0">
                  <c:v>-470.24400000000031</c:v>
                </c:pt>
                <c:pt idx="1">
                  <c:v>-63.258000000000003</c:v>
                </c:pt>
                <c:pt idx="2">
                  <c:v>-56.016000000000005</c:v>
                </c:pt>
                <c:pt idx="3">
                  <c:v>-53.052</c:v>
                </c:pt>
                <c:pt idx="4">
                  <c:v>-48.977000000000004</c:v>
                </c:pt>
                <c:pt idx="5">
                  <c:v>-47.518000000000001</c:v>
                </c:pt>
                <c:pt idx="6">
                  <c:v>-5.6899999999999995</c:v>
                </c:pt>
                <c:pt idx="7">
                  <c:v>6.2939999999999996</c:v>
                </c:pt>
                <c:pt idx="8">
                  <c:v>23.273</c:v>
                </c:pt>
                <c:pt idx="9">
                  <c:v>28.213999999999999</c:v>
                </c:pt>
                <c:pt idx="10">
                  <c:v>38.792000000000066</c:v>
                </c:pt>
                <c:pt idx="11">
                  <c:v>49.454000000000001</c:v>
                </c:pt>
                <c:pt idx="12">
                  <c:v>71.478999999999999</c:v>
                </c:pt>
                <c:pt idx="13">
                  <c:v>176.084</c:v>
                </c:pt>
                <c:pt idx="14">
                  <c:v>194.75399999999999</c:v>
                </c:pt>
                <c:pt idx="15">
                  <c:v>306.2</c:v>
                </c:pt>
              </c:numCache>
            </c:numRef>
          </c:val>
        </c:ser>
        <c:gapWidth val="59"/>
        <c:axId val="85964288"/>
        <c:axId val="86177664"/>
      </c:barChart>
      <c:catAx>
        <c:axId val="85964288"/>
        <c:scaling>
          <c:orientation val="minMax"/>
        </c:scaling>
        <c:axPos val="l"/>
        <c:tickLblPos val="low"/>
        <c:txPr>
          <a:bodyPr/>
          <a:lstStyle/>
          <a:p>
            <a:pPr>
              <a:defRPr sz="1050"/>
            </a:pPr>
            <a:endParaRPr lang="en-US"/>
          </a:p>
        </c:txPr>
        <c:crossAx val="86177664"/>
        <c:crosses val="autoZero"/>
        <c:auto val="1"/>
        <c:lblAlgn val="ctr"/>
        <c:lblOffset val="100"/>
        <c:tickLblSkip val="1"/>
      </c:catAx>
      <c:valAx>
        <c:axId val="86177664"/>
        <c:scaling>
          <c:orientation val="minMax"/>
        </c:scaling>
        <c:axPos val="b"/>
        <c:majorGridlines>
          <c:spPr>
            <a:ln>
              <a:prstDash val="sysDot"/>
            </a:ln>
          </c:spPr>
        </c:majorGridlines>
        <c:numFmt formatCode="0" sourceLinked="0"/>
        <c:tickLblPos val="low"/>
        <c:txPr>
          <a:bodyPr/>
          <a:lstStyle/>
          <a:p>
            <a:pPr>
              <a:defRPr sz="1050"/>
            </a:pPr>
            <a:endParaRPr lang="en-US"/>
          </a:p>
        </c:txPr>
        <c:crossAx val="85964288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CB081-3674-4612-BDF9-3A268F69BBE5}" type="datetimeFigureOut">
              <a:rPr lang="es-CL" smtClean="0"/>
              <a:pPr/>
              <a:t>18-05-2012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5DC86-2BD1-45C3-8826-A383A798D382}" type="slidenum">
              <a:rPr lang="es-CL" smtClean="0"/>
              <a:pPr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92820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1pPr>
            <a:lvl2pPr marL="730766" indent="-281064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2pPr>
            <a:lvl3pPr marL="1124255" indent="-224851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3pPr>
            <a:lvl4pPr marL="1573957" indent="-224851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4pPr>
            <a:lvl5pPr marL="2023659" indent="-224851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5pPr>
            <a:lvl6pPr marL="2473361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6pPr>
            <a:lvl7pPr marL="2923062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7pPr>
            <a:lvl8pPr marL="3372764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8pPr>
            <a:lvl9pPr marL="3822466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9pPr>
          </a:lstStyle>
          <a:p>
            <a:pPr eaLnBrk="1" hangingPunct="1"/>
            <a:fld id="{D74B1D56-40A4-47A8-A21B-F9B3FA81AF18}" type="slidenum">
              <a:rPr lang="en-US" sz="1200" b="0">
                <a:solidFill>
                  <a:schemeClr val="tx1"/>
                </a:solidFill>
                <a:latin typeface="Arial" charset="0"/>
              </a:rPr>
              <a:pPr eaLnBrk="1" hangingPunct="1"/>
              <a:t>2</a:t>
            </a:fld>
            <a:endParaRPr lang="en-US" sz="12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charset="0"/>
            </a:endParaRPr>
          </a:p>
          <a:p>
            <a:pPr eaLnBrk="1" hangingPunct="1"/>
            <a:endParaRPr lang="es-E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F5E6AE49-B968-4B5A-BE5D-D4000FECAEA1}" type="datetimeFigureOut">
              <a:rPr lang="es-CL" smtClean="0"/>
              <a:pPr/>
              <a:t>18-05-2012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F1CBFF6E-F484-47E0-A169-088F0D291E64}" type="slidenum">
              <a:rPr lang="es-CL" smtClean="0"/>
              <a:pPr/>
              <a:t>‹#›</a:t>
            </a:fld>
            <a:endParaRPr lang="es-C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615437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18-05-2012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4768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18-05-2012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8104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6595" y="274638"/>
            <a:ext cx="823081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6595" y="1600201"/>
            <a:ext cx="8230810" cy="4525963"/>
          </a:xfrm>
        </p:spPr>
        <p:txBody>
          <a:bodyPr/>
          <a:lstStyle/>
          <a:p>
            <a:pPr lvl="0"/>
            <a:endParaRPr lang="es-E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94CAD-B753-4CFA-886D-A0F54787AA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50894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18-05-2012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3191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18-05-2012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F1CBFF6E-F484-47E0-A169-088F0D291E64}" type="slidenum">
              <a:rPr lang="es-CL" smtClean="0"/>
              <a:pPr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3105035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18-05-2012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8563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18-05-2012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0744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18-05-2012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6662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18-05-2012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9294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18-05-2012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7299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18-05-2012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2560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18-05-2012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7969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07704" y="3212976"/>
            <a:ext cx="6624736" cy="2425824"/>
          </a:xfrm>
        </p:spPr>
        <p:txBody>
          <a:bodyPr>
            <a:noAutofit/>
          </a:bodyPr>
          <a:lstStyle/>
          <a:p>
            <a:pPr algn="ctr"/>
            <a:r>
              <a:rPr lang="es-CL" sz="3200" b="1" dirty="0" smtClean="0">
                <a:solidFill>
                  <a:schemeClr val="tx2"/>
                </a:solidFill>
                <a:latin typeface="+mj-lt"/>
              </a:rPr>
              <a:t>Tópico VIII: Algunas nociones de macroeconomía internacional</a:t>
            </a:r>
          </a:p>
          <a:p>
            <a:pPr algn="ctr"/>
            <a:endParaRPr lang="es-CL" sz="2800" dirty="0" smtClean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s-CL" sz="2800" dirty="0" smtClean="0">
                <a:solidFill>
                  <a:schemeClr val="bg1"/>
                </a:solidFill>
                <a:latin typeface="+mj-lt"/>
              </a:rPr>
              <a:t>Profesor: Sebastián Herreros</a:t>
            </a:r>
          </a:p>
          <a:p>
            <a:pPr algn="ctr"/>
            <a:r>
              <a:rPr lang="es-CL" sz="2800" dirty="0" smtClean="0">
                <a:solidFill>
                  <a:schemeClr val="bg1"/>
                </a:solidFill>
                <a:latin typeface="+mj-lt"/>
              </a:rPr>
              <a:t>23</a:t>
            </a:r>
            <a:r>
              <a:rPr lang="es-CL" sz="28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s-CL" sz="2800" dirty="0" smtClean="0">
                <a:solidFill>
                  <a:schemeClr val="bg1"/>
                </a:solidFill>
                <a:latin typeface="+mj-lt"/>
              </a:rPr>
              <a:t>de </a:t>
            </a:r>
            <a:r>
              <a:rPr lang="es-CL" sz="2800" dirty="0" smtClean="0">
                <a:solidFill>
                  <a:schemeClr val="bg1"/>
                </a:solidFill>
                <a:latin typeface="+mj-lt"/>
              </a:rPr>
              <a:t>mayo</a:t>
            </a:r>
            <a:r>
              <a:rPr lang="es-CL" sz="28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s-CL" sz="2800" dirty="0" smtClean="0">
                <a:solidFill>
                  <a:schemeClr val="bg1"/>
                </a:solidFill>
                <a:latin typeface="+mj-lt"/>
              </a:rPr>
              <a:t>de </a:t>
            </a:r>
            <a:r>
              <a:rPr lang="es-CL" sz="2800" dirty="0" smtClean="0">
                <a:solidFill>
                  <a:schemeClr val="bg1"/>
                </a:solidFill>
                <a:latin typeface="+mj-lt"/>
              </a:rPr>
              <a:t>2012</a:t>
            </a:r>
            <a:endParaRPr lang="es-CL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051720" y="1340768"/>
            <a:ext cx="6336704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es-CL" sz="4000" b="1" dirty="0" smtClean="0"/>
              <a:t>Tópicos de economía internacional</a:t>
            </a:r>
            <a:br>
              <a:rPr lang="es-CL" sz="4000" b="1" dirty="0" smtClean="0"/>
            </a:br>
            <a:r>
              <a:rPr lang="es-CL" b="1" dirty="0" smtClean="0"/>
              <a:t>IN70Z.02</a:t>
            </a:r>
            <a:endParaRPr lang="es-CL" b="1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 dirty="0">
              <a:solidFill>
                <a:prstClr val="black"/>
              </a:solidFill>
            </a:endParaRPr>
          </a:p>
        </p:txBody>
      </p:sp>
      <p:pic>
        <p:nvPicPr>
          <p:cNvPr id="6" name="Picture 24" descr="V:\USR\sherreros\My Dropbox\Documentos Sebastián\Logo-MGPP-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60649"/>
            <a:ext cx="2808312" cy="10033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6895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tipo de cambio (1)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704" y="1844824"/>
            <a:ext cx="7056784" cy="468052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s-ES" sz="2000" dirty="0" smtClean="0"/>
              <a:t>Es el precio de una moneda en términos de otra</a:t>
            </a:r>
          </a:p>
          <a:p>
            <a:pPr lvl="1">
              <a:spcBef>
                <a:spcPts val="1200"/>
              </a:spcBef>
            </a:pPr>
            <a:r>
              <a:rPr lang="es-ES" sz="1800" dirty="0" smtClean="0"/>
              <a:t>Permite comparar precios en distintas monedas</a:t>
            </a:r>
          </a:p>
          <a:p>
            <a:pPr lvl="1">
              <a:spcBef>
                <a:spcPts val="1200"/>
              </a:spcBef>
            </a:pPr>
            <a:r>
              <a:rPr lang="es-ES" sz="1800" dirty="0" smtClean="0"/>
              <a:t>Es un precio fundamental en una economía abierta</a:t>
            </a:r>
          </a:p>
          <a:p>
            <a:pPr>
              <a:spcBef>
                <a:spcPts val="1200"/>
              </a:spcBef>
            </a:pPr>
            <a:r>
              <a:rPr lang="es-ES" sz="2000" dirty="0" smtClean="0"/>
              <a:t>Una moda puede apreciarse o depreciarse con respecto a otra:</a:t>
            </a:r>
          </a:p>
          <a:p>
            <a:pPr lvl="1">
              <a:spcBef>
                <a:spcPts val="1200"/>
              </a:spcBef>
            </a:pPr>
            <a:r>
              <a:rPr lang="es-ES" sz="1800" dirty="0" smtClean="0"/>
              <a:t>Si el peso chileno pasa de 470 a 500 por dólar, se deprecia</a:t>
            </a:r>
          </a:p>
          <a:p>
            <a:pPr lvl="1">
              <a:spcBef>
                <a:spcPts val="1200"/>
              </a:spcBef>
            </a:pPr>
            <a:r>
              <a:rPr lang="es-ES" sz="1800" dirty="0" smtClean="0"/>
              <a:t>Si pasa de 470 a 440 por dólar, se aprecia</a:t>
            </a:r>
          </a:p>
          <a:p>
            <a:pPr>
              <a:spcBef>
                <a:spcPts val="1200"/>
              </a:spcBef>
            </a:pPr>
            <a:r>
              <a:rPr lang="es-ES" sz="2000" dirty="0" smtClean="0"/>
              <a:t>Por ahora nos centraremos en el tipo de cambio </a:t>
            </a:r>
            <a:r>
              <a:rPr lang="es-ES" sz="2000" b="1" dirty="0" smtClean="0"/>
              <a:t>nominal</a:t>
            </a:r>
            <a:r>
              <a:rPr lang="es-ES" sz="2000" dirty="0" smtClean="0"/>
              <a:t>, no en el </a:t>
            </a:r>
            <a:r>
              <a:rPr lang="es-ES" sz="2000" b="1" dirty="0" smtClean="0"/>
              <a:t>real</a:t>
            </a:r>
            <a:endParaRPr lang="es-ES" sz="2000" dirty="0" smtClean="0"/>
          </a:p>
          <a:p>
            <a:pPr lvl="1">
              <a:spcBef>
                <a:spcPts val="1200"/>
              </a:spcBef>
            </a:pPr>
            <a:r>
              <a:rPr lang="es-ES" sz="1800" dirty="0" smtClean="0"/>
              <a:t>TCR ajusta el TCN por variaciones del nivel de precios en los 2 países </a:t>
            </a:r>
            <a:endParaRPr lang="es-ES" sz="1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tipo de cambio (2)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704" y="1772816"/>
            <a:ext cx="6984776" cy="4896544"/>
          </a:xfrm>
        </p:spPr>
        <p:txBody>
          <a:bodyPr>
            <a:normAutofit fontScale="92500"/>
          </a:bodyPr>
          <a:lstStyle/>
          <a:p>
            <a:r>
              <a:rPr lang="es-ES" dirty="0" smtClean="0"/>
              <a:t>Cuando la moneda de un país se </a:t>
            </a:r>
            <a:r>
              <a:rPr lang="es-ES" b="1" dirty="0" smtClean="0"/>
              <a:t>aprecia</a:t>
            </a:r>
            <a:r>
              <a:rPr lang="es-ES" dirty="0" smtClean="0"/>
              <a:t>, sus exportaciones se hacen más caras, y las importaciones se hacen más baratas (y viceversa cuando su moneda se deprecia)</a:t>
            </a:r>
          </a:p>
          <a:p>
            <a:pPr lvl="1"/>
            <a:r>
              <a:rPr lang="es-ES" sz="1900" dirty="0" smtClean="0"/>
              <a:t>Si  </a:t>
            </a:r>
            <a:r>
              <a:rPr lang="es-ES" sz="1900" dirty="0" smtClean="0"/>
              <a:t>una botella de vino chileno cuesta $5.000 y el tipo de cambio es $470/dólar, el precio en dólares es $5.000/470 = US$ 10,6</a:t>
            </a:r>
          </a:p>
          <a:p>
            <a:pPr lvl="1"/>
            <a:r>
              <a:rPr lang="es-ES" sz="1900" dirty="0" smtClean="0"/>
              <a:t>Si el tipo de cambio se aprecia hasta $440/dólar, el nuevo precio en dólares es $5.000/440 = US$ 11,4</a:t>
            </a:r>
          </a:p>
          <a:p>
            <a:pPr lvl="1"/>
            <a:r>
              <a:rPr lang="es-ES" sz="1900" dirty="0" smtClean="0"/>
              <a:t>Si el tipo de cambio se deprecia hasta $500/dólar, el nuevo precio en dólares es $5.000/500 = US10 </a:t>
            </a:r>
          </a:p>
          <a:p>
            <a:r>
              <a:rPr lang="es-ES" dirty="0" smtClean="0"/>
              <a:t>Si </a:t>
            </a:r>
            <a:r>
              <a:rPr lang="es-ES" dirty="0" smtClean="0"/>
              <a:t>todo lo demás permanece constante, un aumento de los intereses pagados por los depósitos en una </a:t>
            </a:r>
            <a:r>
              <a:rPr lang="es-ES" dirty="0" smtClean="0"/>
              <a:t>moneda </a:t>
            </a:r>
            <a:r>
              <a:rPr lang="es-ES" dirty="0" smtClean="0"/>
              <a:t>origina una apreciación de esta </a:t>
            </a:r>
            <a:r>
              <a:rPr lang="es-ES" dirty="0" smtClean="0"/>
              <a:t>moneda </a:t>
            </a:r>
            <a:r>
              <a:rPr lang="es-ES" dirty="0" smtClean="0"/>
              <a:t>respecto de las demás</a:t>
            </a:r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228600"/>
            <a:ext cx="6768752" cy="1143000"/>
          </a:xfrm>
        </p:spPr>
        <p:txBody>
          <a:bodyPr>
            <a:noAutofit/>
          </a:bodyPr>
          <a:lstStyle/>
          <a:p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Racionalidad del intercambio financiero internacional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5696" y="1916832"/>
            <a:ext cx="7128792" cy="4752528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1200"/>
              </a:spcBef>
            </a:pPr>
            <a:r>
              <a:rPr lang="es-ES" dirty="0" smtClean="0"/>
              <a:t>Movilidad de capitales permite transformar ahorro en un país en inversión en otro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Países con bajos niveles de ahorro pueden financiar proyectos rentables, y países con excedentes de ahorro pueden ganar prestándole a los primeros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Pero a veces los déficits en CC se destinan a financiar consumo o proyectos de inversión no rentables 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Permite diversificar riesgo al invertir en distintos instrumentos y países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Principales diferencias con el comercio de bienes y servicios: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Su carácter inter-temporal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Su rapidez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Su monto (muy superior al de los flujos de comercio)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Su fuerte impacto en la actividad económica real</a:t>
            </a:r>
          </a:p>
          <a:p>
            <a:pPr lvl="1">
              <a:spcBef>
                <a:spcPts val="1200"/>
              </a:spcBef>
            </a:pPr>
            <a:endParaRPr lang="es-E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Formas alternativas de entradas financieras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5696" y="1772816"/>
            <a:ext cx="7056784" cy="4752528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s-ES" sz="2400" dirty="0" smtClean="0"/>
              <a:t>Un país puede financiar su déficit en CC mediante:</a:t>
            </a:r>
          </a:p>
          <a:p>
            <a:pPr lvl="1">
              <a:buFont typeface="+mj-lt"/>
              <a:buAutoNum type="arabicPeriod"/>
            </a:pPr>
            <a:r>
              <a:rPr lang="es-ES" dirty="0" smtClean="0"/>
              <a:t>Emisión de bonos</a:t>
            </a:r>
          </a:p>
          <a:p>
            <a:pPr lvl="1">
              <a:buFont typeface="+mj-lt"/>
              <a:buAutoNum type="arabicPeriod"/>
            </a:pPr>
            <a:r>
              <a:rPr lang="es-ES" dirty="0" smtClean="0"/>
              <a:t>Préstamos de los bancos comerciales internacionales</a:t>
            </a:r>
          </a:p>
          <a:p>
            <a:pPr lvl="1">
              <a:buFont typeface="+mj-lt"/>
              <a:buAutoNum type="arabicPeriod"/>
            </a:pPr>
            <a:r>
              <a:rPr lang="es-ES" dirty="0" smtClean="0"/>
              <a:t>Préstamos oficiales (ej. Con el B. Mundial o el BID)</a:t>
            </a:r>
          </a:p>
          <a:p>
            <a:pPr lvl="1">
              <a:buFont typeface="+mj-lt"/>
              <a:buAutoNum type="arabicPeriod"/>
            </a:pPr>
            <a:r>
              <a:rPr lang="es-ES" dirty="0" smtClean="0"/>
              <a:t>Inversión Extranjera Directa</a:t>
            </a:r>
          </a:p>
          <a:p>
            <a:pPr lvl="1">
              <a:buFont typeface="+mj-lt"/>
              <a:buAutoNum type="arabicPeriod"/>
            </a:pPr>
            <a:r>
              <a:rPr lang="es-ES" dirty="0" smtClean="0"/>
              <a:t>Inversión de cartera</a:t>
            </a:r>
          </a:p>
          <a:p>
            <a:pPr>
              <a:buFont typeface="Wingdings" pitchFamily="2" charset="2"/>
              <a:buChar char="§"/>
            </a:pPr>
            <a:r>
              <a:rPr lang="es-ES" sz="2400" dirty="0" smtClean="0"/>
              <a:t>Modalidades 1, 2 y 3 son financiación por deuda</a:t>
            </a:r>
          </a:p>
          <a:p>
            <a:pPr>
              <a:buFont typeface="Wingdings" pitchFamily="2" charset="2"/>
              <a:buChar char="§"/>
            </a:pPr>
            <a:r>
              <a:rPr lang="es-ES" sz="2400" dirty="0" smtClean="0"/>
              <a:t>Modalidades 4 y 5 son financiación de capital</a:t>
            </a:r>
            <a:endParaRPr lang="es-ES" dirty="0" smtClean="0"/>
          </a:p>
          <a:p>
            <a:pPr>
              <a:buFont typeface="Wingdings" pitchFamily="2" charset="2"/>
              <a:buChar char="§"/>
            </a:pPr>
            <a:r>
              <a:rPr lang="es-ES" sz="2400" dirty="0" smtClean="0"/>
              <a:t>Para un PED, la financiación de capital es generalmente menos riesgosa que la financiación por deuda (el riesgo se reparte entre el proveedor y el receptor del capital</a:t>
            </a:r>
            <a:r>
              <a:rPr lang="es-ES" sz="2400" dirty="0" smtClean="0"/>
              <a:t>)</a:t>
            </a:r>
            <a:endParaRPr lang="es-ES" sz="24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28600"/>
            <a:ext cx="6912768" cy="1143000"/>
          </a:xfrm>
        </p:spPr>
        <p:txBody>
          <a:bodyPr>
            <a:noAutofit/>
          </a:bodyPr>
          <a:lstStyle/>
          <a:p>
            <a:pPr algn="ctr"/>
            <a:r>
              <a:rPr lang="es-CL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sistema monetario internacional </a:t>
            </a:r>
            <a:r>
              <a:rPr lang="es-CL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e</a:t>
            </a:r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 </a:t>
            </a:r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mercado internacional de capitales</a:t>
            </a:r>
            <a:endParaRPr lang="es-E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7664" y="1700808"/>
            <a:ext cx="7416824" cy="4896544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s-ES" sz="2000" dirty="0" smtClean="0"/>
              <a:t>SME es </a:t>
            </a:r>
            <a:r>
              <a:rPr lang="es-ES" sz="2000" dirty="0" smtClean="0"/>
              <a:t>el marco general que define las condiciones en las que se producen los flujos financieros entre agentes económicos situados en distintas </a:t>
            </a:r>
            <a:r>
              <a:rPr lang="es-ES" sz="2000" dirty="0" smtClean="0"/>
              <a:t>naciones</a:t>
            </a:r>
            <a:endParaRPr lang="es-CL" sz="2000" dirty="0" smtClean="0"/>
          </a:p>
          <a:p>
            <a:pPr>
              <a:spcBef>
                <a:spcPts val="600"/>
              </a:spcBef>
            </a:pPr>
            <a:r>
              <a:rPr lang="es-ES" sz="2000" dirty="0" smtClean="0"/>
              <a:t>MIC es el mercado </a:t>
            </a:r>
            <a:r>
              <a:rPr lang="es-ES" sz="2000" dirty="0" smtClean="0"/>
              <a:t>en que los residentes de distintos países comercian </a:t>
            </a:r>
            <a:r>
              <a:rPr lang="es-ES" sz="2000" dirty="0" smtClean="0"/>
              <a:t>activos financieros</a:t>
            </a:r>
            <a:endParaRPr lang="es-ES" sz="2000" dirty="0" smtClean="0"/>
          </a:p>
          <a:p>
            <a:pPr>
              <a:spcBef>
                <a:spcPts val="600"/>
              </a:spcBef>
            </a:pPr>
            <a:r>
              <a:rPr lang="es-ES" sz="2000" dirty="0" smtClean="0"/>
              <a:t>SME define el marco institucional del MIC</a:t>
            </a:r>
          </a:p>
          <a:p>
            <a:pPr>
              <a:spcBef>
                <a:spcPts val="600"/>
              </a:spcBef>
            </a:pPr>
            <a:r>
              <a:rPr lang="es-ES" sz="2000" dirty="0" smtClean="0"/>
              <a:t>MIC es un </a:t>
            </a:r>
            <a:r>
              <a:rPr lang="es-ES" sz="2000" dirty="0" smtClean="0"/>
              <a:t>conjunto de </a:t>
            </a:r>
            <a:r>
              <a:rPr lang="es-ES" sz="2000" spc="-150" dirty="0" smtClean="0"/>
              <a:t>mercados interrelacionados: </a:t>
            </a:r>
          </a:p>
          <a:p>
            <a:pPr lvl="1">
              <a:spcBef>
                <a:spcPts val="0"/>
              </a:spcBef>
            </a:pPr>
            <a:r>
              <a:rPr lang="es-ES" sz="1800" dirty="0" smtClean="0"/>
              <a:t>Divisas </a:t>
            </a:r>
          </a:p>
          <a:p>
            <a:pPr lvl="1">
              <a:spcBef>
                <a:spcPts val="0"/>
              </a:spcBef>
            </a:pPr>
            <a:r>
              <a:rPr lang="es-ES" sz="1800" dirty="0" smtClean="0"/>
              <a:t>Bonos </a:t>
            </a:r>
          </a:p>
          <a:p>
            <a:pPr lvl="1">
              <a:spcBef>
                <a:spcPts val="0"/>
              </a:spcBef>
            </a:pPr>
            <a:r>
              <a:rPr lang="es-ES" sz="1800" dirty="0" smtClean="0"/>
              <a:t>Acciones </a:t>
            </a:r>
          </a:p>
          <a:p>
            <a:pPr lvl="1">
              <a:spcBef>
                <a:spcPts val="0"/>
              </a:spcBef>
            </a:pPr>
            <a:r>
              <a:rPr lang="es-ES" sz="1800" dirty="0" smtClean="0"/>
              <a:t>Seguros </a:t>
            </a:r>
          </a:p>
          <a:p>
            <a:pPr lvl="1">
              <a:spcBef>
                <a:spcPts val="0"/>
              </a:spcBef>
            </a:pPr>
            <a:r>
              <a:rPr lang="es-ES" sz="1800" dirty="0" smtClean="0"/>
              <a:t>Instrumentos derivados (opciones, futuros, swaps, </a:t>
            </a:r>
            <a:r>
              <a:rPr lang="es-ES" sz="1800" dirty="0" smtClean="0"/>
              <a:t>p</a:t>
            </a:r>
            <a:r>
              <a:rPr lang="es-ES" sz="1800" dirty="0" smtClean="0"/>
              <a:t>aquetes </a:t>
            </a:r>
            <a:r>
              <a:rPr lang="es-ES" sz="1800" dirty="0" smtClean="0"/>
              <a:t>de créditos </a:t>
            </a:r>
            <a:r>
              <a:rPr lang="es-ES" sz="1800" dirty="0" smtClean="0"/>
              <a:t>hipotecarios, </a:t>
            </a:r>
            <a:r>
              <a:rPr lang="es-ES" sz="1800" dirty="0" smtClean="0"/>
              <a:t>etc</a:t>
            </a:r>
            <a:r>
              <a:rPr lang="es-ES" sz="1800" dirty="0" smtClean="0"/>
              <a:t>.)</a:t>
            </a:r>
          </a:p>
          <a:p>
            <a:pPr lvl="1">
              <a:spcBef>
                <a:spcPts val="0"/>
              </a:spcBef>
            </a:pPr>
            <a:r>
              <a:rPr lang="es-ES" sz="1800" dirty="0" smtClean="0"/>
              <a:t>Commodities</a:t>
            </a:r>
            <a:endParaRPr lang="es-ES" sz="1800" dirty="0" smtClean="0"/>
          </a:p>
          <a:p>
            <a:pPr>
              <a:spcBef>
                <a:spcPts val="600"/>
              </a:spcBef>
            </a:pPr>
            <a:r>
              <a:rPr lang="es-ES" sz="2000" dirty="0" smtClean="0"/>
              <a:t>Número </a:t>
            </a:r>
            <a:r>
              <a:rPr lang="es-ES" sz="2000" dirty="0" smtClean="0"/>
              <a:t>de instrumentos ha crecido de la mano de la “ingeniería financiera”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228600"/>
            <a:ext cx="7560840" cy="1143000"/>
          </a:xfrm>
        </p:spPr>
        <p:txBody>
          <a:bodyPr>
            <a:noAutofit/>
          </a:bodyPr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Actores principales </a:t>
            </a:r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 sistema monetario internacional y mercados </a:t>
            </a:r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internacionales de capital </a:t>
            </a:r>
            <a:endParaRPr lang="es-E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712" y="1844824"/>
            <a:ext cx="6840760" cy="4824536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1200"/>
              </a:spcBef>
            </a:pPr>
            <a:r>
              <a:rPr lang="es-ES" sz="2600" dirty="0" smtClean="0"/>
              <a:t>Bancos comerciales</a:t>
            </a:r>
          </a:p>
          <a:p>
            <a:pPr>
              <a:spcBef>
                <a:spcPts val="1200"/>
              </a:spcBef>
            </a:pPr>
            <a:r>
              <a:rPr lang="es-ES" sz="2600" dirty="0" smtClean="0"/>
              <a:t>Empresas, especialmente multinacionales</a:t>
            </a:r>
          </a:p>
          <a:p>
            <a:pPr>
              <a:spcBef>
                <a:spcPts val="1200"/>
              </a:spcBef>
            </a:pPr>
            <a:r>
              <a:rPr lang="es-ES" sz="2600" dirty="0" smtClean="0"/>
              <a:t>Instituciones financieras no bancarias</a:t>
            </a:r>
            <a:r>
              <a:rPr lang="es-ES" sz="2600" dirty="0" smtClean="0"/>
              <a:t>:</a:t>
            </a:r>
          </a:p>
          <a:p>
            <a:pPr lvl="1">
              <a:spcBef>
                <a:spcPts val="1200"/>
              </a:spcBef>
            </a:pPr>
            <a:r>
              <a:rPr lang="es-ES" sz="2400" dirty="0" smtClean="0"/>
              <a:t>Bancos </a:t>
            </a:r>
            <a:r>
              <a:rPr lang="es-ES" sz="2400" dirty="0" smtClean="0"/>
              <a:t>de </a:t>
            </a:r>
            <a:r>
              <a:rPr lang="es-ES" sz="2400" dirty="0" smtClean="0"/>
              <a:t>inversión</a:t>
            </a:r>
          </a:p>
          <a:p>
            <a:pPr lvl="1">
              <a:spcBef>
                <a:spcPts val="1200"/>
              </a:spcBef>
            </a:pPr>
            <a:r>
              <a:rPr lang="es-ES" sz="2400" dirty="0" smtClean="0"/>
              <a:t>I</a:t>
            </a:r>
            <a:r>
              <a:rPr lang="es-ES" sz="2400" dirty="0" smtClean="0"/>
              <a:t>nversionistas </a:t>
            </a:r>
            <a:r>
              <a:rPr lang="es-ES" sz="2400" dirty="0" smtClean="0"/>
              <a:t>institucionales (compañías de seguros, fondos de pensiones, fondos de inversión privados y </a:t>
            </a:r>
            <a:r>
              <a:rPr lang="es-ES" sz="2400" dirty="0" smtClean="0"/>
              <a:t>públicos)</a:t>
            </a:r>
          </a:p>
          <a:p>
            <a:pPr lvl="1">
              <a:spcBef>
                <a:spcPts val="1200"/>
              </a:spcBef>
            </a:pPr>
            <a:r>
              <a:rPr lang="es-ES" sz="2400" dirty="0" smtClean="0"/>
              <a:t>C</a:t>
            </a:r>
            <a:r>
              <a:rPr lang="es-ES" sz="2400" dirty="0" smtClean="0"/>
              <a:t>lasificadoras </a:t>
            </a:r>
            <a:r>
              <a:rPr lang="es-ES" sz="2400" dirty="0" smtClean="0"/>
              <a:t>de riesgo, etc.</a:t>
            </a:r>
          </a:p>
          <a:p>
            <a:pPr>
              <a:spcBef>
                <a:spcPts val="1200"/>
              </a:spcBef>
            </a:pPr>
            <a:r>
              <a:rPr lang="es-ES" sz="2600" dirty="0" smtClean="0"/>
              <a:t>Bancos centrales y otras instituciones </a:t>
            </a:r>
            <a:r>
              <a:rPr lang="es-ES" sz="2600" dirty="0" smtClean="0"/>
              <a:t>públicas nacionales</a:t>
            </a:r>
          </a:p>
          <a:p>
            <a:pPr>
              <a:spcBef>
                <a:spcPts val="1200"/>
              </a:spcBef>
            </a:pPr>
            <a:r>
              <a:rPr lang="es-ES" sz="2600" dirty="0" smtClean="0"/>
              <a:t>Organismos financieros internacionales: FMI, Banco Mundial, Banco de Pagos Internacionales, bancos regionales de desarrollo (ej. BID, CAF, etc.)</a:t>
            </a:r>
          </a:p>
          <a:p>
            <a:pPr>
              <a:spcBef>
                <a:spcPts val="1200"/>
              </a:spcBef>
            </a:pPr>
            <a:r>
              <a:rPr lang="es-ES" sz="2600" dirty="0" smtClean="0"/>
              <a:t>El sistema monetario internacional no tiene el equivalente de la OMC en el sistema comercial internacional</a:t>
            </a:r>
            <a:endParaRPr lang="es-ES" sz="2600" dirty="0" smtClean="0"/>
          </a:p>
          <a:p>
            <a:pPr marL="0" indent="0">
              <a:spcBef>
                <a:spcPts val="1200"/>
              </a:spcBef>
              <a:buNone/>
            </a:pPr>
            <a:endParaRPr lang="es-ES" sz="2600" dirty="0" smtClean="0"/>
          </a:p>
          <a:p>
            <a:pPr lvl="1"/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Determinantes de la globalización financiera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1720" y="1844824"/>
            <a:ext cx="6840760" cy="4680520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1200"/>
              </a:spcBef>
            </a:pPr>
            <a:r>
              <a:rPr lang="es-ES" dirty="0" smtClean="0"/>
              <a:t>Se remonta a los sesenta y ha ido más rápido que la comercial (sólo el mercado de divisas movía US$ 1,9 millones de millones </a:t>
            </a:r>
            <a:r>
              <a:rPr lang="es-ES" u="sng" dirty="0" smtClean="0"/>
              <a:t>diarios en 2004</a:t>
            </a:r>
            <a:r>
              <a:rPr lang="es-ES" dirty="0" smtClean="0"/>
              <a:t>) </a:t>
            </a:r>
          </a:p>
          <a:p>
            <a:pPr>
              <a:spcBef>
                <a:spcPts val="1200"/>
              </a:spcBef>
            </a:pPr>
            <a:r>
              <a:rPr lang="es-ES" dirty="0"/>
              <a:t>R</a:t>
            </a:r>
            <a:r>
              <a:rPr lang="es-ES" dirty="0" smtClean="0"/>
              <a:t>esponde a varios factores: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Crecimiento del comercio internacional y de la actividad internacional de las empresas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Arbitraje regulatorio o impositivo de los bancos. </a:t>
            </a:r>
            <a:r>
              <a:rPr lang="es-ES" dirty="0" err="1" smtClean="0"/>
              <a:t>Ej</a:t>
            </a:r>
            <a:r>
              <a:rPr lang="es-ES" dirty="0" smtClean="0"/>
              <a:t>: Mercado de “Eurodólares” en Londres desde los 60</a:t>
            </a:r>
          </a:p>
          <a:p>
            <a:pPr lvl="1">
              <a:spcBef>
                <a:spcPts val="1200"/>
              </a:spcBef>
            </a:pPr>
            <a:r>
              <a:rPr lang="es-ES" dirty="0"/>
              <a:t>L</a:t>
            </a:r>
            <a:r>
              <a:rPr lang="es-ES" dirty="0" smtClean="0"/>
              <a:t>as dos crisis petroleras de los 70: </a:t>
            </a:r>
            <a:r>
              <a:rPr lang="es-ES" dirty="0"/>
              <a:t>L</a:t>
            </a:r>
            <a:r>
              <a:rPr lang="es-ES" dirty="0" smtClean="0"/>
              <a:t>os países exportadores de petróleo invierten sus excedentes en los mercados financieros internacionales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Desarrollos tecnológicos han permitido transacciones 24/7 en todo el mundo y mayor capacidad de procesar información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Creciente apertura de la cuenta financiera en los países industrializados desde los </a:t>
            </a:r>
            <a:r>
              <a:rPr lang="es-ES" dirty="0" smtClean="0"/>
              <a:t>70-80 </a:t>
            </a:r>
            <a:r>
              <a:rPr lang="es-ES" dirty="0" smtClean="0"/>
              <a:t>y en los PED desde los </a:t>
            </a:r>
            <a:r>
              <a:rPr lang="es-ES" dirty="0" smtClean="0"/>
              <a:t>80-90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228600"/>
            <a:ext cx="6840760" cy="1143000"/>
          </a:xfrm>
        </p:spPr>
        <p:txBody>
          <a:bodyPr>
            <a:noAutofit/>
          </a:bodyPr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Actores principales </a:t>
            </a:r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 sistema monetario internacional: </a:t>
            </a:r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FMI</a:t>
            </a:r>
            <a:endParaRPr lang="es-E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704" y="1772816"/>
            <a:ext cx="7056784" cy="4824536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1200"/>
              </a:spcBef>
            </a:pPr>
            <a:r>
              <a:rPr lang="es-ES" dirty="0" smtClean="0"/>
              <a:t>Creado en </a:t>
            </a:r>
            <a:r>
              <a:rPr lang="es-ES" dirty="0" err="1" smtClean="0"/>
              <a:t>Bretton</a:t>
            </a:r>
            <a:r>
              <a:rPr lang="es-ES" dirty="0" smtClean="0"/>
              <a:t> Woods (1994) junto con el Banco Mundial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Rol era supervisar el sistema de paridades fijas pero ajustables (todas las monedas se pegaban al dólar y éste al oro) y prestar a los países miembros que enfrentaran problemas de liquidez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En 1971 EE.UU. “abandona el oro” y se entra en un “no sistema” que perdura hasta hoy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El FMI se reinventa como “prestamista de último recurso” para los PED que enfrentan crisis financieras</a:t>
            </a:r>
          </a:p>
          <a:p>
            <a:pPr lvl="1">
              <a:spcBef>
                <a:spcPts val="600"/>
              </a:spcBef>
            </a:pPr>
            <a:r>
              <a:rPr lang="es-ES" dirty="0" smtClean="0"/>
              <a:t>Condicionalidad: Fondos ligados a cumplimiento programas de ajuste estructural</a:t>
            </a:r>
          </a:p>
          <a:p>
            <a:pPr lvl="1">
              <a:spcBef>
                <a:spcPts val="600"/>
              </a:spcBef>
            </a:pPr>
            <a:r>
              <a:rPr lang="es-ES" dirty="0" smtClean="0"/>
              <a:t>Programas solían privilegiar control de la inflación y reducción déficit fiscal, muchas veces con fuertes costos sociales y sobre la capacidad de crecimiento</a:t>
            </a:r>
          </a:p>
          <a:p>
            <a:pPr lvl="1">
              <a:spcBef>
                <a:spcPts val="600"/>
              </a:spcBef>
            </a:pPr>
            <a:r>
              <a:rPr lang="es-ES" dirty="0" smtClean="0"/>
              <a:t>Gran promotor de la apertura de la cta. </a:t>
            </a:r>
            <a:r>
              <a:rPr lang="es-ES" dirty="0" smtClean="0"/>
              <a:t>financiera</a:t>
            </a:r>
            <a:endParaRPr lang="es-ES" dirty="0" smtClean="0"/>
          </a:p>
          <a:p>
            <a:pPr lvl="1">
              <a:spcBef>
                <a:spcPts val="600"/>
              </a:spcBef>
            </a:pPr>
            <a:r>
              <a:rPr lang="es-ES" dirty="0" smtClean="0"/>
              <a:t>Ha enfrentado críticas incluso del propio Bco. Mundial</a:t>
            </a:r>
          </a:p>
          <a:p>
            <a:pPr lvl="1">
              <a:spcBef>
                <a:spcPts val="600"/>
              </a:spcBef>
            </a:pPr>
            <a:r>
              <a:rPr lang="es-ES" dirty="0" smtClean="0"/>
              <a:t>Hoy tiene una agenda que incorpora más los aspectos sociales y de crecimiento, y una visión más matizada sobre la </a:t>
            </a:r>
            <a:r>
              <a:rPr lang="es-ES" dirty="0" smtClean="0"/>
              <a:t>apertura financiera</a:t>
            </a:r>
            <a:endParaRPr lang="es-ES" spc="-15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51720" y="228600"/>
            <a:ext cx="6840760" cy="1143000"/>
          </a:xfrm>
        </p:spPr>
        <p:txBody>
          <a:bodyPr>
            <a:noAutofit/>
          </a:bodyPr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Actores principales del sistema monetario internacional: </a:t>
            </a:r>
            <a:r>
              <a:rPr lang="es-ES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</a:t>
            </a:r>
            <a:r>
              <a:rPr lang="es-ES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Banco de Pagos Internacionales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07704" y="1844824"/>
            <a:ext cx="6984776" cy="468052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1200"/>
              </a:spcBef>
            </a:pPr>
            <a:r>
              <a:rPr lang="es-CL" dirty="0" smtClean="0"/>
              <a:t>Establecido en 1930, sede Basilea (Suiza)</a:t>
            </a:r>
          </a:p>
          <a:p>
            <a:pPr>
              <a:spcBef>
                <a:spcPts val="1200"/>
              </a:spcBef>
            </a:pPr>
            <a:r>
              <a:rPr lang="es-CL" dirty="0" smtClean="0"/>
              <a:t>Foro de cooperación entre bancos centrales y reguladores bancarios</a:t>
            </a:r>
          </a:p>
          <a:p>
            <a:pPr>
              <a:spcBef>
                <a:spcPts val="1200"/>
              </a:spcBef>
            </a:pPr>
            <a:r>
              <a:rPr lang="es-CL" dirty="0" smtClean="0"/>
              <a:t>Desde mediados 1940s a comienzos 1970s: Énfasis en apoyar el sistema de paridades de Bretton Woods</a:t>
            </a:r>
          </a:p>
          <a:p>
            <a:pPr>
              <a:spcBef>
                <a:spcPts val="1200"/>
              </a:spcBef>
            </a:pPr>
            <a:r>
              <a:rPr lang="es-CL" dirty="0" smtClean="0"/>
              <a:t>1970s y 80s: Manejo de crecientes flujos internacionales de K</a:t>
            </a:r>
          </a:p>
          <a:p>
            <a:pPr>
              <a:spcBef>
                <a:spcPts val="1200"/>
              </a:spcBef>
            </a:pPr>
            <a:r>
              <a:rPr lang="es-CL" dirty="0" smtClean="0"/>
              <a:t>Desde los 70: Supervisión regulatoria de bancos con operaciones internacionales</a:t>
            </a:r>
          </a:p>
          <a:p>
            <a:pPr lvl="1"/>
            <a:r>
              <a:rPr lang="es-CL" dirty="0" smtClean="0"/>
              <a:t>Creación Comité de Basilea de Supervisión Bancaria (1974)</a:t>
            </a:r>
          </a:p>
          <a:p>
            <a:pPr lvl="1"/>
            <a:r>
              <a:rPr lang="es-CL" dirty="0" smtClean="0"/>
              <a:t>Acuerdo de capitalización bancaria Basilea I (1988) y revisiones Basilea II (2001-2006) y III (desde 2009)</a:t>
            </a:r>
          </a:p>
          <a:p>
            <a:pPr lvl="1"/>
            <a:r>
              <a:rPr lang="es-CL" dirty="0" smtClean="0"/>
              <a:t>Se busca mejorar la capitalización de los bancos y su supervisión internacional para enfrentar mejor riesgos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xmlns="" val="80831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3728" y="228600"/>
            <a:ext cx="6563072" cy="1143000"/>
          </a:xfrm>
        </p:spPr>
        <p:txBody>
          <a:bodyPr>
            <a:noAutofit/>
          </a:bodyPr>
          <a:lstStyle/>
          <a:p>
            <a:pPr algn="ctr"/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“La imposible trinidad” de la política macroeconómica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712" y="1844825"/>
            <a:ext cx="6768752" cy="2448272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1000"/>
              </a:spcBef>
            </a:pPr>
            <a:r>
              <a:rPr lang="es-ES" dirty="0" smtClean="0"/>
              <a:t>Todos las economías abiertas enfrentan un “trilema”</a:t>
            </a:r>
          </a:p>
          <a:p>
            <a:pPr>
              <a:spcBef>
                <a:spcPts val="1000"/>
              </a:spcBef>
            </a:pPr>
            <a:r>
              <a:rPr lang="es-ES" dirty="0" smtClean="0"/>
              <a:t>Sólo se pueden alcanzar simultáneamente 2 de los siguientes objetivos:</a:t>
            </a:r>
          </a:p>
          <a:p>
            <a:pPr lvl="1">
              <a:spcBef>
                <a:spcPts val="1000"/>
              </a:spcBef>
              <a:buFont typeface="+mj-lt"/>
              <a:buAutoNum type="arabicPeriod"/>
            </a:pPr>
            <a:r>
              <a:rPr lang="es-ES" dirty="0" smtClean="0"/>
              <a:t>Independencia de la política monetaria</a:t>
            </a:r>
          </a:p>
          <a:p>
            <a:pPr lvl="1">
              <a:spcBef>
                <a:spcPts val="1000"/>
              </a:spcBef>
              <a:buFont typeface="+mj-lt"/>
              <a:buAutoNum type="arabicPeriod"/>
            </a:pPr>
            <a:r>
              <a:rPr lang="es-ES" dirty="0" smtClean="0"/>
              <a:t>Estabilidad del tipo de cambio</a:t>
            </a:r>
          </a:p>
          <a:p>
            <a:pPr lvl="1">
              <a:spcBef>
                <a:spcPts val="1000"/>
              </a:spcBef>
              <a:buFont typeface="+mj-lt"/>
              <a:buAutoNum type="arabicPeriod"/>
            </a:pPr>
            <a:r>
              <a:rPr lang="es-ES" dirty="0" smtClean="0"/>
              <a:t>Libre movilidad de capitales</a:t>
            </a:r>
          </a:p>
          <a:p>
            <a:pPr>
              <a:spcBef>
                <a:spcPts val="1000"/>
              </a:spcBef>
            </a:pPr>
            <a:r>
              <a:rPr lang="es-ES" dirty="0" smtClean="0"/>
              <a:t>En general las “soluciones esquina” son las menos deseables </a:t>
            </a:r>
          </a:p>
          <a:p>
            <a:pPr lvl="1">
              <a:spcBef>
                <a:spcPts val="1200"/>
              </a:spcBef>
            </a:pPr>
            <a:endParaRPr lang="es-ES" dirty="0" smtClean="0"/>
          </a:p>
          <a:p>
            <a:pPr lvl="1">
              <a:spcBef>
                <a:spcPts val="1200"/>
              </a:spcBef>
            </a:pPr>
            <a:endParaRPr lang="es-ES" dirty="0" smtClean="0"/>
          </a:p>
          <a:p>
            <a:pPr lvl="1">
              <a:spcBef>
                <a:spcPts val="1200"/>
              </a:spcBef>
            </a:pPr>
            <a:endParaRPr lang="es-ES" dirty="0"/>
          </a:p>
        </p:txBody>
      </p:sp>
      <p:sp>
        <p:nvSpPr>
          <p:cNvPr id="4" name="Isosceles Triangle 3"/>
          <p:cNvSpPr/>
          <p:nvPr/>
        </p:nvSpPr>
        <p:spPr>
          <a:xfrm>
            <a:off x="4283968" y="4725144"/>
            <a:ext cx="2088232" cy="1728192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TextBox 4"/>
          <p:cNvSpPr txBox="1"/>
          <p:nvPr/>
        </p:nvSpPr>
        <p:spPr>
          <a:xfrm>
            <a:off x="4499992" y="4365104"/>
            <a:ext cx="1800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FF0000"/>
                </a:solidFill>
              </a:rPr>
              <a:t>Estabilidad del TC</a:t>
            </a:r>
            <a:endParaRPr lang="es-ES" sz="1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72200" y="6093296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rgbClr val="FF0000"/>
                </a:solidFill>
              </a:rPr>
              <a:t>Libertad movimientos de capitales</a:t>
            </a:r>
            <a:endParaRPr lang="es-ES" sz="1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15816" y="5949281"/>
            <a:ext cx="144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rgbClr val="FF0000"/>
                </a:solidFill>
              </a:rPr>
              <a:t>Autonomía de la política monetaria</a:t>
            </a:r>
            <a:endParaRPr lang="es-ES" sz="1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16016" y="6453336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/>
              <a:t>TC flexible</a:t>
            </a:r>
            <a:endParaRPr lang="es-E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652120" y="5157192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/>
              <a:t>TC </a:t>
            </a:r>
            <a:r>
              <a:rPr lang="es-ES" sz="1600" b="1" dirty="0" smtClean="0"/>
              <a:t>fijo</a:t>
            </a:r>
            <a:endParaRPr lang="en-US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491880" y="5157192"/>
            <a:ext cx="11521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/>
              <a:t>Controles de K</a:t>
            </a:r>
            <a:endParaRPr lang="es-ES" sz="1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Temas de la clase de hoy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1979712" y="1916832"/>
            <a:ext cx="6984776" cy="4464496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spcBef>
                <a:spcPts val="1000"/>
              </a:spcBef>
              <a:defRPr/>
            </a:pPr>
            <a:r>
              <a:rPr lang="es-ES" sz="2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Introducción: Macroeconomía y política macroeconómica</a:t>
            </a:r>
          </a:p>
          <a:p>
            <a:pPr marL="0" indent="0">
              <a:lnSpc>
                <a:spcPct val="90000"/>
              </a:lnSpc>
              <a:spcBef>
                <a:spcPts val="1000"/>
              </a:spcBef>
              <a:defRPr/>
            </a:pPr>
            <a:r>
              <a:rPr lang="es-ES" sz="2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Contabilidad </a:t>
            </a:r>
            <a:r>
              <a:rPr lang="es-ES" sz="2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nacional y de balanza de </a:t>
            </a:r>
            <a:r>
              <a:rPr lang="es-ES" sz="2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pagos</a:t>
            </a:r>
          </a:p>
          <a:p>
            <a:pPr marL="0" indent="0">
              <a:lnSpc>
                <a:spcPct val="90000"/>
              </a:lnSpc>
              <a:spcBef>
                <a:spcPts val="1000"/>
              </a:spcBef>
              <a:defRPr/>
            </a:pP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El tipo de cambio</a:t>
            </a:r>
            <a:endParaRPr lang="es-ES" sz="22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0" indent="0">
              <a:lnSpc>
                <a:spcPct val="90000"/>
              </a:lnSpc>
              <a:spcBef>
                <a:spcPts val="1000"/>
              </a:spcBef>
              <a:defRPr/>
            </a:pP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Racionalidad del intercambio financiero internacional</a:t>
            </a:r>
          </a:p>
          <a:p>
            <a:pPr marL="0" indent="0">
              <a:lnSpc>
                <a:spcPct val="90000"/>
              </a:lnSpc>
              <a:spcBef>
                <a:spcPts val="1000"/>
              </a:spcBef>
              <a:defRPr/>
            </a:pP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Sistema monetario internacional y mercado internacional de capitales</a:t>
            </a:r>
            <a:endParaRPr lang="es-ES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457200" lvl="1" indent="0">
              <a:lnSpc>
                <a:spcPct val="90000"/>
              </a:lnSpc>
              <a:spcBef>
                <a:spcPts val="1000"/>
              </a:spcBef>
              <a:defRPr/>
            </a:pP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Principales </a:t>
            </a: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actores e instrumentos</a:t>
            </a:r>
            <a:endParaRPr lang="es-ES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457200" lvl="1" indent="0">
              <a:lnSpc>
                <a:spcPct val="90000"/>
              </a:lnSpc>
              <a:spcBef>
                <a:spcPts val="1000"/>
              </a:spcBef>
              <a:defRPr/>
            </a:pP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Determinantes de la globalización </a:t>
            </a: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financiera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defRPr/>
            </a:pPr>
            <a:r>
              <a:rPr lang="es-ES_tradnl" dirty="0" smtClean="0"/>
              <a:t>Relación entre política monetaria, tipos de cambio y movilidad de capitales: “La imposible trinidad”</a:t>
            </a:r>
            <a:endParaRPr lang="en-US" dirty="0" smtClean="0"/>
          </a:p>
          <a:p>
            <a:pPr marL="0" indent="0">
              <a:lnSpc>
                <a:spcPct val="90000"/>
              </a:lnSpc>
              <a:spcBef>
                <a:spcPts val="1000"/>
              </a:spcBef>
              <a:defRPr/>
            </a:pPr>
            <a:endParaRPr lang="es-ES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0" indent="0">
              <a:lnSpc>
                <a:spcPct val="90000"/>
              </a:lnSpc>
              <a:spcBef>
                <a:spcPts val="1200"/>
              </a:spcBef>
              <a:defRPr/>
            </a:pPr>
            <a:endParaRPr lang="es-ES" sz="22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6205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905000" y="2636912"/>
            <a:ext cx="6629400" cy="1224136"/>
          </a:xfrm>
        </p:spPr>
        <p:txBody>
          <a:bodyPr/>
          <a:lstStyle/>
          <a:p>
            <a:pPr algn="ctr"/>
            <a: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L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Muchas gracias y continuamos el próximo miércoles</a:t>
            </a:r>
            <a:endParaRPr lang="es-CL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66924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Introducción</a:t>
            </a:r>
            <a:endParaRPr lang="es-C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07704" y="1844824"/>
            <a:ext cx="6840760" cy="4752528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1200"/>
              </a:spcBef>
            </a:pPr>
            <a:r>
              <a:rPr lang="es-CL" sz="2600" dirty="0" smtClean="0"/>
              <a:t>La </a:t>
            </a:r>
            <a:r>
              <a:rPr lang="es-CL" sz="2600" b="1" dirty="0" smtClean="0"/>
              <a:t>macroeconomía</a:t>
            </a:r>
            <a:r>
              <a:rPr lang="es-CL" sz="2600" dirty="0" smtClean="0"/>
              <a:t> es la rama de la economía que estudia cómo se determinan los niveles generales de empleo, de producción y de </a:t>
            </a:r>
            <a:r>
              <a:rPr lang="es-CL" sz="2600" dirty="0" smtClean="0"/>
              <a:t>crecimiento</a:t>
            </a:r>
          </a:p>
          <a:p>
            <a:pPr algn="just">
              <a:spcBef>
                <a:spcPts val="1200"/>
              </a:spcBef>
            </a:pPr>
            <a:r>
              <a:rPr lang="es-CL" sz="2600" dirty="0" smtClean="0"/>
              <a:t>Objetivos de la política macroeconómica en una economía abierta:</a:t>
            </a:r>
          </a:p>
          <a:p>
            <a:pPr lvl="1" algn="just">
              <a:spcBef>
                <a:spcPts val="1200"/>
              </a:spcBef>
            </a:pPr>
            <a:r>
              <a:rPr lang="es-CL" sz="2300" dirty="0" smtClean="0"/>
              <a:t>Equilibrio interno: Pleno empleo de recursos y estabilidad de los precios</a:t>
            </a:r>
          </a:p>
          <a:p>
            <a:pPr lvl="1" algn="just">
              <a:spcBef>
                <a:spcPts val="1200"/>
              </a:spcBef>
            </a:pPr>
            <a:r>
              <a:rPr lang="es-CL" sz="2300" dirty="0" smtClean="0"/>
              <a:t>Equilibrio externo: No mantener déficits ni superávits </a:t>
            </a:r>
            <a:r>
              <a:rPr lang="es-CL" sz="2300" u="sng" dirty="0" smtClean="0"/>
              <a:t>excesivos</a:t>
            </a:r>
            <a:r>
              <a:rPr lang="es-CL" sz="2300" dirty="0" smtClean="0"/>
              <a:t> en cuenta </a:t>
            </a:r>
            <a:r>
              <a:rPr lang="es-CL" sz="2300" dirty="0" smtClean="0"/>
              <a:t>corriente</a:t>
            </a:r>
          </a:p>
          <a:p>
            <a:pPr algn="just">
              <a:spcBef>
                <a:spcPts val="1200"/>
              </a:spcBef>
            </a:pPr>
            <a:r>
              <a:rPr lang="es-CL" sz="2600" dirty="0" smtClean="0"/>
              <a:t>La política macroeconómica se divide en:</a:t>
            </a:r>
          </a:p>
          <a:p>
            <a:pPr lvl="1" algn="just">
              <a:spcBef>
                <a:spcPts val="1200"/>
              </a:spcBef>
            </a:pPr>
            <a:r>
              <a:rPr lang="es-CL" sz="2400" dirty="0" smtClean="0"/>
              <a:t>Política fiscal: Recaudación y gasto</a:t>
            </a:r>
          </a:p>
          <a:p>
            <a:pPr lvl="1" algn="just">
              <a:spcBef>
                <a:spcPts val="1200"/>
              </a:spcBef>
            </a:pPr>
            <a:r>
              <a:rPr lang="es-CL" sz="2400" dirty="0" smtClean="0"/>
              <a:t>Política monetaria: Tipos de interés</a:t>
            </a:r>
          </a:p>
          <a:p>
            <a:pPr algn="just">
              <a:spcBef>
                <a:spcPts val="1200"/>
              </a:spcBef>
            </a:pPr>
            <a:r>
              <a:rPr lang="es-CL" sz="2600" dirty="0" smtClean="0"/>
              <a:t>En una economía mundial globalizada, las acciones </a:t>
            </a:r>
            <a:r>
              <a:rPr lang="es-CL" sz="2600" dirty="0" smtClean="0"/>
              <a:t>de un país para lograr </a:t>
            </a:r>
            <a:r>
              <a:rPr lang="es-CL" sz="2600" dirty="0" smtClean="0"/>
              <a:t>sus objetivos macroeconómicos repercuten </a:t>
            </a:r>
            <a:r>
              <a:rPr lang="es-CL" sz="2600" dirty="0" smtClean="0"/>
              <a:t>sobre la capacidad de otros países de alcanzarlos </a:t>
            </a:r>
            <a:endParaRPr lang="es-CL" sz="2600" dirty="0" smtClean="0"/>
          </a:p>
        </p:txBody>
      </p:sp>
    </p:spTree>
    <p:extLst>
      <p:ext uri="{BB962C8B-B14F-4D97-AF65-F5344CB8AC3E}">
        <p14:creationId xmlns="" xmlns:p14="http://schemas.microsoft.com/office/powerpoint/2010/main" val="1649191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Componentes del PIB</a:t>
            </a:r>
            <a:endParaRPr lang="es-C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07704" y="1916832"/>
            <a:ext cx="6912768" cy="4680520"/>
          </a:xfrm>
        </p:spPr>
        <p:txBody>
          <a:bodyPr>
            <a:normAutofit fontScale="85000" lnSpcReduction="10000"/>
          </a:bodyPr>
          <a:lstStyle/>
          <a:p>
            <a:r>
              <a:rPr lang="es-CL" b="1" dirty="0" smtClean="0"/>
              <a:t>Producto Interno Bruto (PIB): </a:t>
            </a:r>
            <a:r>
              <a:rPr lang="es-CL" dirty="0" smtClean="0"/>
              <a:t>Es el valor de todos los bienes y servicios finales producidos por los factores de producción </a:t>
            </a:r>
            <a:r>
              <a:rPr lang="es-CL" b="1" dirty="0" smtClean="0"/>
              <a:t>dentro de un país </a:t>
            </a:r>
            <a:r>
              <a:rPr lang="es-CL" dirty="0" smtClean="0"/>
              <a:t>en un período de tiempo </a:t>
            </a:r>
            <a:r>
              <a:rPr lang="es-CL" dirty="0" smtClean="0"/>
              <a:t>dado</a:t>
            </a:r>
            <a:endParaRPr lang="es-CL" dirty="0" smtClean="0"/>
          </a:p>
          <a:p>
            <a:r>
              <a:rPr lang="es-CL" dirty="0" smtClean="0"/>
              <a:t>PIB </a:t>
            </a:r>
            <a:r>
              <a:rPr lang="es-CL" dirty="0" smtClean="0"/>
              <a:t>se obtiene sumando todos los gastos en bienes y servicios finales a precios de mercado</a:t>
            </a:r>
          </a:p>
          <a:p>
            <a:r>
              <a:rPr lang="es-CL" dirty="0" smtClean="0"/>
              <a:t>Se descompone en 4  elementos:</a:t>
            </a:r>
          </a:p>
          <a:p>
            <a:pPr lvl="1"/>
            <a:r>
              <a:rPr lang="es-CL" sz="2100" b="1" dirty="0" smtClean="0"/>
              <a:t>Consumo (C): </a:t>
            </a:r>
            <a:r>
              <a:rPr lang="es-CL" sz="2100" dirty="0" smtClean="0"/>
              <a:t>Cantidad consumida por los residentes privados</a:t>
            </a:r>
          </a:p>
          <a:p>
            <a:pPr lvl="1"/>
            <a:r>
              <a:rPr lang="es-CL" sz="2100" b="1" dirty="0" smtClean="0"/>
              <a:t>Inversión (I): </a:t>
            </a:r>
            <a:r>
              <a:rPr lang="es-CL" sz="2100" dirty="0" smtClean="0"/>
              <a:t>Gasto de las empresas para construir fábricas y producir o adquirir equipos o inventarios</a:t>
            </a:r>
          </a:p>
          <a:p>
            <a:pPr lvl="1"/>
            <a:r>
              <a:rPr lang="es-CL" sz="2100" b="1" dirty="0" smtClean="0"/>
              <a:t>Gasto público (G): </a:t>
            </a:r>
            <a:r>
              <a:rPr lang="es-CL" sz="2100" dirty="0" smtClean="0"/>
              <a:t>Bienes y servicios consumidos por el Estado</a:t>
            </a:r>
          </a:p>
          <a:p>
            <a:pPr lvl="1"/>
            <a:r>
              <a:rPr lang="es-CL" sz="2100" b="1" dirty="0" smtClean="0"/>
              <a:t>Balanza por cuenta corriente (X-M): </a:t>
            </a:r>
            <a:r>
              <a:rPr lang="es-CL" sz="2100" dirty="0" smtClean="0"/>
              <a:t>Exportaciones netas de bienes y servicios</a:t>
            </a:r>
            <a:endParaRPr lang="es-CL" sz="2100" dirty="0"/>
          </a:p>
        </p:txBody>
      </p:sp>
    </p:spTree>
    <p:extLst>
      <p:ext uri="{BB962C8B-B14F-4D97-AF65-F5344CB8AC3E}">
        <p14:creationId xmlns="" xmlns:p14="http://schemas.microsoft.com/office/powerpoint/2010/main" val="183634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228600"/>
            <a:ext cx="677909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saldo por cuenta corriente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704" y="1772816"/>
            <a:ext cx="7056784" cy="4896544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</a:pPr>
            <a:r>
              <a:rPr lang="es-ES" dirty="0" smtClean="0"/>
              <a:t>En una economía abierta: Y (PNB) = C + I + G + X – M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Saldo por </a:t>
            </a:r>
            <a:r>
              <a:rPr lang="es-ES" dirty="0" smtClean="0"/>
              <a:t>cuenta corriente (CC) = X – M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Si X&lt;M, déficit en cta. cte.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Si X&gt;M, superávit en cta. cte.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Reemplazando: Y = C + I +G + CC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CC = Y – (C + I + G), con </a:t>
            </a:r>
            <a:r>
              <a:rPr lang="es-ES" spc="-150" dirty="0" smtClean="0"/>
              <a:t>C + I + G </a:t>
            </a:r>
            <a:r>
              <a:rPr lang="es-ES" dirty="0" smtClean="0"/>
              <a:t>el gasto de </a:t>
            </a:r>
            <a:r>
              <a:rPr lang="es-ES" spc="-150" dirty="0" smtClean="0"/>
              <a:t>los residentes</a:t>
            </a:r>
          </a:p>
          <a:p>
            <a:pPr>
              <a:spcBef>
                <a:spcPts val="1200"/>
              </a:spcBef>
            </a:pPr>
            <a:r>
              <a:rPr lang="es-ES" spc="-150" dirty="0" smtClean="0"/>
              <a:t>Si S (Ahorro) = Y – C –G  </a:t>
            </a:r>
            <a:r>
              <a:rPr lang="es-ES" spc="-150" dirty="0" smtClean="0">
                <a:sym typeface="Wingdings" pitchFamily="2" charset="2"/>
              </a:rPr>
              <a:t> CC = S – I  S = I + CC</a:t>
            </a:r>
          </a:p>
          <a:p>
            <a:pPr>
              <a:spcBef>
                <a:spcPts val="1200"/>
              </a:spcBef>
            </a:pPr>
            <a:r>
              <a:rPr lang="es-ES" spc="-150" dirty="0" smtClean="0">
                <a:sym typeface="Wingdings" pitchFamily="2" charset="2"/>
              </a:rPr>
              <a:t>Una economía abierta puede  ahorrar acumulando capital (I) o adquiriendo riqueza exterior (CC) </a:t>
            </a:r>
          </a:p>
          <a:p>
            <a:pPr>
              <a:spcBef>
                <a:spcPts val="1200"/>
              </a:spcBef>
            </a:pPr>
            <a:r>
              <a:rPr lang="es-ES" spc="-150" dirty="0" smtClean="0">
                <a:sym typeface="Wingdings" pitchFamily="2" charset="2"/>
              </a:rPr>
              <a:t>Economías con saldo positivo en CC financian </a:t>
            </a:r>
            <a:r>
              <a:rPr lang="es-ES" b="1" spc="-150" dirty="0" smtClean="0">
                <a:sym typeface="Wingdings" pitchFamily="2" charset="2"/>
              </a:rPr>
              <a:t>hoy</a:t>
            </a:r>
            <a:r>
              <a:rPr lang="es-ES" spc="-150" dirty="0" smtClean="0">
                <a:sym typeface="Wingdings" pitchFamily="2" charset="2"/>
              </a:rPr>
              <a:t> el consumo o inversión de las que tienen saldo negativo, acumulando riqueza exterior que puede ser gastada o invertida </a:t>
            </a:r>
            <a:r>
              <a:rPr lang="es-ES" b="1" spc="-150" dirty="0" smtClean="0">
                <a:sym typeface="Wingdings" pitchFamily="2" charset="2"/>
              </a:rPr>
              <a:t>mañana</a:t>
            </a:r>
            <a:endParaRPr lang="es-ES" b="1" spc="-150" dirty="0" smtClean="0"/>
          </a:p>
        </p:txBody>
      </p:sp>
    </p:spTree>
    <p:extLst>
      <p:ext uri="{BB962C8B-B14F-4D97-AF65-F5344CB8AC3E}">
        <p14:creationId xmlns="" xmlns:p14="http://schemas.microsoft.com/office/powerpoint/2010/main" val="1997880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Balanza de Pagos (1)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704" y="1844824"/>
            <a:ext cx="6912768" cy="4680520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200"/>
              </a:spcBef>
            </a:pPr>
            <a:r>
              <a:rPr lang="es-ES" dirty="0" smtClean="0"/>
              <a:t>Es el registro de todas las transacciones de un país con el exterior en un período dado: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Compras y ventas de bienes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Compras y ventas de servicios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Compras y ventas de activos financieros 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Ventas se registran como créditos (+) y ventas como </a:t>
            </a:r>
            <a:r>
              <a:rPr lang="es-ES" spc="-150" dirty="0" smtClean="0"/>
              <a:t>débitos (-)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Compras y ventas de bienes y servicios se contabilizan en la </a:t>
            </a:r>
            <a:r>
              <a:rPr lang="es-ES" b="1" dirty="0" smtClean="0"/>
              <a:t>cuenta corriente (CC)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Compras y ventas de activos se contabilizan en la </a:t>
            </a:r>
            <a:r>
              <a:rPr lang="es-ES" b="1" dirty="0" smtClean="0"/>
              <a:t>cuenta financiera (CF)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Otras transacciones (ej. condonaciones de deuda externa)se registran en la </a:t>
            </a:r>
            <a:r>
              <a:rPr lang="es-ES" b="1" dirty="0" smtClean="0"/>
              <a:t>cuenta de capital (CK)</a:t>
            </a:r>
          </a:p>
          <a:p>
            <a:pPr>
              <a:spcBef>
                <a:spcPts val="1200"/>
              </a:spcBef>
            </a:pPr>
            <a:endParaRPr lang="es-ES" dirty="0" smtClean="0"/>
          </a:p>
          <a:p>
            <a:pPr>
              <a:spcBef>
                <a:spcPts val="1200"/>
              </a:spcBef>
            </a:pPr>
            <a:endParaRPr lang="es-ES" dirty="0" smtClean="0"/>
          </a:p>
          <a:p>
            <a:pPr lvl="1"/>
            <a:endParaRPr lang="es-E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Balanza de Pagos (2)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712" y="1844824"/>
            <a:ext cx="6912768" cy="4680520"/>
          </a:xfrm>
        </p:spPr>
        <p:txBody>
          <a:bodyPr>
            <a:normAutofit fontScale="92500" lnSpcReduction="10000"/>
          </a:bodyPr>
          <a:lstStyle/>
          <a:p>
            <a:r>
              <a:rPr lang="es-ES" dirty="0" smtClean="0"/>
              <a:t>En la cta. cte. se contabilizan las X y M de bienes y servicios, y las rentas (intereses y dividendos) obtenidas y pagadas sobre la inversión en el exterior</a:t>
            </a:r>
          </a:p>
          <a:p>
            <a:pPr lvl="1"/>
            <a:r>
              <a:rPr lang="es-ES" dirty="0" smtClean="0"/>
              <a:t>Si una empresa de EE.UU. que invierte en Chile repatría utilidades a EE.UU., es  un crédito en la cta. cte. para EE.UU.  y un débito en la cta. cte. para Chile </a:t>
            </a:r>
          </a:p>
          <a:p>
            <a:r>
              <a:rPr lang="es-ES" dirty="0" smtClean="0"/>
              <a:t>En la cta. financiera se contabilizan las compras y ventas de activos</a:t>
            </a:r>
          </a:p>
          <a:p>
            <a:pPr lvl="1"/>
            <a:r>
              <a:rPr lang="es-ES" dirty="0" smtClean="0"/>
              <a:t>Incluye la IED, la inversión de cartera y las transacciones de reservas de los bancos centrales</a:t>
            </a:r>
          </a:p>
          <a:p>
            <a:pPr lvl="1"/>
            <a:r>
              <a:rPr lang="es-ES" dirty="0" smtClean="0"/>
              <a:t>Cuando una empresa chilena invierte en Perú, es una compra de activos por Chile (débito) y una venta de activos para Perú (crédito)</a:t>
            </a:r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Balanza de Pagos (3)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712" y="1772816"/>
            <a:ext cx="6984776" cy="4824536"/>
          </a:xfrm>
        </p:spPr>
        <p:txBody>
          <a:bodyPr>
            <a:normAutofit/>
          </a:bodyPr>
          <a:lstStyle/>
          <a:p>
            <a:r>
              <a:rPr lang="es-ES" dirty="0" smtClean="0"/>
              <a:t>Transacciones en la BP se registran según el principio contable de la partida doble: toda transacción internacional se registra 2 veces en la BP, una como débito y una como crédito</a:t>
            </a:r>
          </a:p>
          <a:p>
            <a:r>
              <a:rPr lang="es-ES" dirty="0" smtClean="0"/>
              <a:t>Por definición: CC + CF + CK = 0 </a:t>
            </a:r>
          </a:p>
          <a:p>
            <a:r>
              <a:rPr lang="es-ES" dirty="0" smtClean="0"/>
              <a:t>Ej. Una exportación de vino de Chile a Japón por 100 dólares es un crédito  en la cta. cte. de Chile y un débito en su cta. financiera (importación de activos financieros japoneses por un monto equivalente )  </a:t>
            </a:r>
          </a:p>
          <a:p>
            <a:r>
              <a:rPr lang="es-ES" dirty="0" smtClean="0"/>
              <a:t>Esta identidad contable </a:t>
            </a:r>
            <a:r>
              <a:rPr lang="es-ES" u="sng" dirty="0" smtClean="0"/>
              <a:t>no significa</a:t>
            </a:r>
            <a:r>
              <a:rPr lang="es-ES" dirty="0" smtClean="0"/>
              <a:t> que todos los países tengan equilibrio en la BP 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0"/>
            <a:ext cx="7128792" cy="1556792"/>
          </a:xfrm>
        </p:spPr>
        <p:txBody>
          <a:bodyPr>
            <a:normAutofit fontScale="90000"/>
          </a:bodyPr>
          <a:lstStyle/>
          <a:p>
            <a:pPr algn="ctr"/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la economía mundial hay economías “ahorrantes” y “des-ahorrantes”   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</p:nvPr>
        </p:nvGraphicFramePr>
        <p:xfrm>
          <a:off x="1691680" y="2276872"/>
          <a:ext cx="3600400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</p:nvPr>
        </p:nvGraphicFramePr>
        <p:xfrm>
          <a:off x="5508104" y="2298700"/>
          <a:ext cx="3384376" cy="4154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843808" y="1700808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Economías seleccionadas: Saldo en cta. cte. de la BP (2010)</a:t>
            </a:r>
            <a:endParaRPr lang="es-E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483768" y="1988840"/>
            <a:ext cx="2710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a) Como porcentaje del PIB</a:t>
            </a:r>
            <a:endParaRPr lang="es-ES" dirty="0"/>
          </a:p>
        </p:txBody>
      </p:sp>
      <p:sp>
        <p:nvSpPr>
          <p:cNvPr id="11" name="TextBox 10"/>
          <p:cNvSpPr txBox="1"/>
          <p:nvPr/>
        </p:nvSpPr>
        <p:spPr>
          <a:xfrm>
            <a:off x="5580112" y="1988840"/>
            <a:ext cx="3566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b) En miles de millones de dólares</a:t>
            </a:r>
            <a:endParaRPr lang="es-ES" dirty="0"/>
          </a:p>
        </p:txBody>
      </p:sp>
      <p:sp>
        <p:nvSpPr>
          <p:cNvPr id="12" name="TextBox 11"/>
          <p:cNvSpPr txBox="1"/>
          <p:nvPr/>
        </p:nvSpPr>
        <p:spPr>
          <a:xfrm>
            <a:off x="2123728" y="6381328"/>
            <a:ext cx="6153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Fuente: FMI, Global Economic Outlook database</a:t>
            </a:r>
            <a:r>
              <a:rPr lang="es-ES" sz="1400" dirty="0" smtClean="0"/>
              <a:t>, abril de 2011.</a:t>
            </a:r>
            <a:endParaRPr lang="es-ES" sz="1400" dirty="0"/>
          </a:p>
        </p:txBody>
      </p:sp>
      <p:sp>
        <p:nvSpPr>
          <p:cNvPr id="13" name="Oval 12"/>
          <p:cNvSpPr/>
          <p:nvPr/>
        </p:nvSpPr>
        <p:spPr>
          <a:xfrm>
            <a:off x="6300192" y="2420888"/>
            <a:ext cx="2232248" cy="21602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nsmisión de listas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1520</TotalTime>
  <Words>1976</Words>
  <Application>Microsoft Office PowerPoint</Application>
  <PresentationFormat>On-screen Show (4:3)</PresentationFormat>
  <Paragraphs>168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Mod</vt:lpstr>
      <vt:lpstr>Tópicos de economía internacional IN70Z.02</vt:lpstr>
      <vt:lpstr>Temas de la clase de hoy</vt:lpstr>
      <vt:lpstr>Introducción</vt:lpstr>
      <vt:lpstr>Componentes del PIB</vt:lpstr>
      <vt:lpstr>El saldo por cuenta corriente</vt:lpstr>
      <vt:lpstr>La Balanza de Pagos (1)</vt:lpstr>
      <vt:lpstr>La Balanza de Pagos (2)</vt:lpstr>
      <vt:lpstr>La Balanza de Pagos (3)</vt:lpstr>
      <vt:lpstr>En la economía mundial hay economías “ahorrantes” y “des-ahorrantes”   </vt:lpstr>
      <vt:lpstr>El tipo de cambio (1)</vt:lpstr>
      <vt:lpstr>El tipo de cambio (2)</vt:lpstr>
      <vt:lpstr>Racionalidad del intercambio financiero internacional</vt:lpstr>
      <vt:lpstr>Formas alternativas de entradas financieras</vt:lpstr>
      <vt:lpstr>El sistema monetario internacional y el mercado internacional de capitales</vt:lpstr>
      <vt:lpstr>Actores principales del sistema monetario internacional y mercados internacionales de capital </vt:lpstr>
      <vt:lpstr>Determinantes de la globalización financiera</vt:lpstr>
      <vt:lpstr>Actores principales del sistema monetario internacional: El FMI</vt:lpstr>
      <vt:lpstr>Actores principales del sistema monetario internacional: El Banco de Pagos Internacionales</vt:lpstr>
      <vt:lpstr>“La imposible trinidad” de la política macroeconómica</vt:lpstr>
      <vt:lpstr>   Muchas gracias y continuamos el próximo miércoles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Tópicos de economía internacional IN70Z.02</dc:title>
  <dc:creator>Sebastian</dc:creator>
  <cp:lastModifiedBy>userzen01</cp:lastModifiedBy>
  <cp:revision>166</cp:revision>
  <dcterms:created xsi:type="dcterms:W3CDTF">2011-05-16T12:48:47Z</dcterms:created>
  <dcterms:modified xsi:type="dcterms:W3CDTF">2012-05-18T21:04:23Z</dcterms:modified>
</cp:coreProperties>
</file>