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rts/chart3.xml" ContentType="application/vnd.openxmlformats-officedocument.drawingml.chart+xml"/>
  <Override PartName="/ppt/diagrams/layout1.xml" ContentType="application/vnd.openxmlformats-officedocument.drawingml.diagram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notesSlides/notesSlide4.xml" ContentType="application/vnd.openxmlformats-officedocument.presentationml.notesSlide+xml"/>
  <Override PartName="/ppt/diagrams/data1.xml" ContentType="application/vnd.openxmlformats-officedocument.drawingml.diagramData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608" r:id="rId1"/>
  </p:sldMasterIdLst>
  <p:notesMasterIdLst>
    <p:notesMasterId r:id="rId23"/>
  </p:notesMasterIdLst>
  <p:sldIdLst>
    <p:sldId id="256" r:id="rId2"/>
    <p:sldId id="269" r:id="rId3"/>
    <p:sldId id="332" r:id="rId4"/>
    <p:sldId id="335" r:id="rId5"/>
    <p:sldId id="333" r:id="rId6"/>
    <p:sldId id="321" r:id="rId7"/>
    <p:sldId id="327" r:id="rId8"/>
    <p:sldId id="331" r:id="rId9"/>
    <p:sldId id="326" r:id="rId10"/>
    <p:sldId id="328" r:id="rId11"/>
    <p:sldId id="314" r:id="rId12"/>
    <p:sldId id="315" r:id="rId13"/>
    <p:sldId id="317" r:id="rId14"/>
    <p:sldId id="325" r:id="rId15"/>
    <p:sldId id="322" r:id="rId16"/>
    <p:sldId id="323" r:id="rId17"/>
    <p:sldId id="329" r:id="rId18"/>
    <p:sldId id="330" r:id="rId19"/>
    <p:sldId id="312" r:id="rId20"/>
    <p:sldId id="310" r:id="rId21"/>
    <p:sldId id="257" r:id="rId22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 xmlns="">
        <p14:section name="Sección predeterminada" id="{EE6C411C-9752-4904-85B9-5730162A954B}">
          <p14:sldIdLst>
            <p14:sldId id="256"/>
            <p14:sldId id="269"/>
            <p14:sldId id="270"/>
            <p14:sldId id="271"/>
            <p14:sldId id="272"/>
            <p14:sldId id="274"/>
            <p14:sldId id="275"/>
            <p14:sldId id="259"/>
            <p14:sldId id="260"/>
            <p14:sldId id="283"/>
            <p14:sldId id="284"/>
            <p14:sldId id="285"/>
            <p14:sldId id="262"/>
            <p14:sldId id="276"/>
            <p14:sldId id="277"/>
            <p14:sldId id="278"/>
            <p14:sldId id="279"/>
            <p14:sldId id="286"/>
            <p14:sldId id="287"/>
            <p14:sldId id="280"/>
            <p14:sldId id="281"/>
            <p14:sldId id="282"/>
            <p14:sldId id="288"/>
            <p14:sldId id="289"/>
            <p14:sldId id="290"/>
            <p14:sldId id="263"/>
            <p14:sldId id="264"/>
            <p14:sldId id="265"/>
            <p14:sldId id="266"/>
            <p14:sldId id="267"/>
          </p14:sldIdLst>
        </p14:section>
        <p14:section name="Sección sin título" id="{9CC00858-A83A-4685-B4B0-93A1D3C4BCB2}">
          <p14:sldIdLst>
            <p14:sldId id="257"/>
          </p14:sldIdLst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 autoAdjust="0"/>
    <p:restoredTop sz="94709" autoAdjust="0"/>
  </p:normalViewPr>
  <p:slideViewPr>
    <p:cSldViewPr>
      <p:cViewPr varScale="1">
        <p:scale>
          <a:sx n="70" d="100"/>
          <a:sy n="70" d="100"/>
        </p:scale>
        <p:origin x="-516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\\STNW24\DATA\CI\USR\sherreros\My%20Dropbox\Documentos%20Sebasti&#225;n\Cuadros%20y%20gr&#225;ficos%20present%20UAH%20N%20Dame%20oct2011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\\STNW24\DATA\CI\USR\sherreros\My%20Dropbox\Documentos%20Sebasti&#225;n\Cuadros%20y%20gr&#225;ficos%20present%20UAH%20N%20Dame%20oct2011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\\STNW24\DATA\CI\USR\sherreros\My%20Dropbox\Documentos%20Sebasti&#225;n\Cuadros%20y%20gr&#225;ficos%20present%20UAH%20N%20Dame%20oct2011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>
        <c:manualLayout>
          <c:layoutTarget val="inner"/>
          <c:xMode val="edge"/>
          <c:yMode val="edge"/>
          <c:x val="6.9376506508115166E-2"/>
          <c:y val="2.0347112860892441E-2"/>
          <c:w val="0.93062349349188778"/>
          <c:h val="0.85899540682414965"/>
        </c:manualLayout>
      </c:layout>
      <c:barChart>
        <c:barDir val="col"/>
        <c:grouping val="clustered"/>
        <c:ser>
          <c:idx val="0"/>
          <c:order val="0"/>
          <c:spPr>
            <a:solidFill>
              <a:srgbClr val="0070C0"/>
            </a:solidFill>
            <a:ln>
              <a:noFill/>
            </a:ln>
          </c:spPr>
          <c:dPt>
            <c:idx val="9"/>
            <c:spPr>
              <a:solidFill>
                <a:srgbClr val="FF0000"/>
              </a:solidFill>
              <a:ln>
                <a:noFill/>
              </a:ln>
            </c:spPr>
          </c:dPt>
          <c:dPt>
            <c:idx val="19"/>
            <c:spPr>
              <a:solidFill>
                <a:srgbClr val="FF0000"/>
              </a:solidFill>
              <a:ln>
                <a:noFill/>
              </a:ln>
            </c:spPr>
          </c:dPt>
          <c:dPt>
            <c:idx val="21"/>
            <c:spPr>
              <a:solidFill>
                <a:srgbClr val="0070C0"/>
              </a:solidFill>
              <a:ln>
                <a:noFill/>
              </a:ln>
            </c:spPr>
          </c:dPt>
          <c:dPt>
            <c:idx val="22"/>
            <c:spPr>
              <a:solidFill>
                <a:srgbClr val="92D050"/>
              </a:solidFill>
              <a:ln>
                <a:noFill/>
              </a:ln>
            </c:spPr>
          </c:dPt>
          <c:dLbls>
            <c:dLbl>
              <c:idx val="9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</c:dLbl>
            <c:dLbl>
              <c:idx val="19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</c:dLbl>
            <c:dLbl>
              <c:idx val="21"/>
              <c:layout/>
              <c:tx>
                <c:rich>
                  <a:bodyPr/>
                  <a:lstStyle/>
                  <a:p>
                    <a:r>
                      <a:rPr lang="en-US" smtClean="0"/>
                      <a:t>6.2</a:t>
                    </a:r>
                    <a:endParaRPr lang="en-US"/>
                  </a:p>
                </c:rich>
              </c:tx>
              <c:showVal val="1"/>
            </c:dLbl>
            <c:txPr>
              <a:bodyPr/>
              <a:lstStyle/>
              <a:p>
                <a:pPr>
                  <a:defRPr sz="1400" b="1"/>
                </a:pPr>
                <a:endParaRPr lang="en-US"/>
              </a:p>
            </c:txPr>
            <c:showVal val="1"/>
          </c:dLbls>
          <c:cat>
            <c:numRef>
              <c:f>Sheet1!$A$4:$A$26</c:f>
              <c:numCache>
                <c:formatCode>General</c:formatCode>
                <c:ptCount val="23"/>
                <c:pt idx="0">
                  <c:v>1990</c:v>
                </c:pt>
                <c:pt idx="1">
                  <c:v>1991</c:v>
                </c:pt>
                <c:pt idx="2">
                  <c:v>1992</c:v>
                </c:pt>
                <c:pt idx="3">
                  <c:v>1993</c:v>
                </c:pt>
                <c:pt idx="4">
                  <c:v>1994</c:v>
                </c:pt>
                <c:pt idx="5">
                  <c:v>1995</c:v>
                </c:pt>
                <c:pt idx="6">
                  <c:v>1996</c:v>
                </c:pt>
                <c:pt idx="7">
                  <c:v>1997</c:v>
                </c:pt>
                <c:pt idx="8">
                  <c:v>1998</c:v>
                </c:pt>
                <c:pt idx="9">
                  <c:v>1999</c:v>
                </c:pt>
                <c:pt idx="10">
                  <c:v>2000</c:v>
                </c:pt>
                <c:pt idx="11">
                  <c:v>2001</c:v>
                </c:pt>
                <c:pt idx="12">
                  <c:v>2002</c:v>
                </c:pt>
                <c:pt idx="13">
                  <c:v>2003</c:v>
                </c:pt>
                <c:pt idx="14">
                  <c:v>2004</c:v>
                </c:pt>
                <c:pt idx="15">
                  <c:v>2005</c:v>
                </c:pt>
                <c:pt idx="16">
                  <c:v>2006</c:v>
                </c:pt>
                <c:pt idx="17">
                  <c:v>2007</c:v>
                </c:pt>
                <c:pt idx="18">
                  <c:v>2008</c:v>
                </c:pt>
                <c:pt idx="19">
                  <c:v>2009</c:v>
                </c:pt>
                <c:pt idx="20">
                  <c:v>2010</c:v>
                </c:pt>
                <c:pt idx="21">
                  <c:v>2011</c:v>
                </c:pt>
                <c:pt idx="22">
                  <c:v>2012</c:v>
                </c:pt>
              </c:numCache>
            </c:numRef>
          </c:cat>
          <c:val>
            <c:numRef>
              <c:f>Sheet1!$B$4:$B$26</c:f>
              <c:numCache>
                <c:formatCode>0.0</c:formatCode>
                <c:ptCount val="23"/>
                <c:pt idx="0">
                  <c:v>3.8</c:v>
                </c:pt>
                <c:pt idx="1">
                  <c:v>7.9</c:v>
                </c:pt>
                <c:pt idx="2">
                  <c:v>12.2</c:v>
                </c:pt>
                <c:pt idx="3">
                  <c:v>7</c:v>
                </c:pt>
                <c:pt idx="4">
                  <c:v>5.7</c:v>
                </c:pt>
                <c:pt idx="5">
                  <c:v>10.5</c:v>
                </c:pt>
                <c:pt idx="6">
                  <c:v>7.4</c:v>
                </c:pt>
                <c:pt idx="7">
                  <c:v>6.6</c:v>
                </c:pt>
                <c:pt idx="8">
                  <c:v>3.3</c:v>
                </c:pt>
                <c:pt idx="9">
                  <c:v>-0.70000000000000062</c:v>
                </c:pt>
                <c:pt idx="10">
                  <c:v>4.5</c:v>
                </c:pt>
                <c:pt idx="11">
                  <c:v>3.3</c:v>
                </c:pt>
                <c:pt idx="12">
                  <c:v>2.2000000000000002</c:v>
                </c:pt>
                <c:pt idx="13">
                  <c:v>4</c:v>
                </c:pt>
                <c:pt idx="14">
                  <c:v>6</c:v>
                </c:pt>
                <c:pt idx="15">
                  <c:v>5.6</c:v>
                </c:pt>
                <c:pt idx="16">
                  <c:v>4.5999999999999996</c:v>
                </c:pt>
                <c:pt idx="17">
                  <c:v>4.5999999999999996</c:v>
                </c:pt>
                <c:pt idx="18">
                  <c:v>3.7</c:v>
                </c:pt>
                <c:pt idx="19">
                  <c:v>-1.7000000000000013</c:v>
                </c:pt>
                <c:pt idx="20">
                  <c:v>5.2</c:v>
                </c:pt>
                <c:pt idx="21">
                  <c:v>6.5</c:v>
                </c:pt>
                <c:pt idx="22">
                  <c:v>4.7</c:v>
                </c:pt>
              </c:numCache>
            </c:numRef>
          </c:val>
        </c:ser>
        <c:gapWidth val="46"/>
        <c:axId val="73754112"/>
        <c:axId val="73755648"/>
      </c:barChart>
      <c:catAx>
        <c:axId val="73754112"/>
        <c:scaling>
          <c:orientation val="minMax"/>
        </c:scaling>
        <c:axPos val="b"/>
        <c:numFmt formatCode="General" sourceLinked="1"/>
        <c:tickLblPos val="low"/>
        <c:txPr>
          <a:bodyPr rot="-5400000" vert="horz"/>
          <a:lstStyle/>
          <a:p>
            <a:pPr>
              <a:defRPr sz="1400"/>
            </a:pPr>
            <a:endParaRPr lang="en-US"/>
          </a:p>
        </c:txPr>
        <c:crossAx val="73755648"/>
        <c:crosses val="autoZero"/>
        <c:auto val="1"/>
        <c:lblAlgn val="ctr"/>
        <c:lblOffset val="100"/>
        <c:tickLblSkip val="1"/>
      </c:catAx>
      <c:valAx>
        <c:axId val="73755648"/>
        <c:scaling>
          <c:orientation val="minMax"/>
        </c:scaling>
        <c:axPos val="l"/>
        <c:majorGridlines>
          <c:spPr>
            <a:ln>
              <a:prstDash val="sysDash"/>
            </a:ln>
          </c:spPr>
        </c:majorGridlines>
        <c:numFmt formatCode="0" sourceLinked="0"/>
        <c:tickLblPos val="nextTo"/>
        <c:txPr>
          <a:bodyPr/>
          <a:lstStyle/>
          <a:p>
            <a:pPr>
              <a:defRPr sz="1400"/>
            </a:pPr>
            <a:endParaRPr lang="en-US"/>
          </a:p>
        </c:txPr>
        <c:crossAx val="73754112"/>
        <c:crosses val="autoZero"/>
        <c:crossBetween val="between"/>
      </c:valAx>
    </c:plotArea>
    <c:plotVisOnly val="1"/>
    <c:dispBlanksAs val="gap"/>
  </c:chart>
  <c:spPr>
    <a:ln>
      <a:noFill/>
    </a:ln>
  </c:sp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percentStacked"/>
        <c:ser>
          <c:idx val="0"/>
          <c:order val="0"/>
          <c:tx>
            <c:strRef>
              <c:f>Sheet1!$A$71</c:f>
              <c:strCache>
                <c:ptCount val="1"/>
                <c:pt idx="0">
                  <c:v>Industry (food)</c:v>
                </c:pt>
              </c:strCache>
            </c:strRef>
          </c:tx>
          <c:spPr>
            <a:solidFill>
              <a:srgbClr val="7030A0"/>
            </a:solidFill>
          </c:spPr>
          <c:dLbls>
            <c:txPr>
              <a:bodyPr/>
              <a:lstStyle/>
              <a:p>
                <a:pPr>
                  <a:defRPr sz="1200">
                    <a:solidFill>
                      <a:schemeClr val="bg1"/>
                    </a:solidFill>
                  </a:defRPr>
                </a:pPr>
                <a:endParaRPr lang="en-US"/>
              </a:p>
            </c:txPr>
            <c:showVal val="1"/>
          </c:dLbls>
          <c:cat>
            <c:numRef>
              <c:f>Sheet1!$B$70:$I$70</c:f>
              <c:numCache>
                <c:formatCode>General</c:formatCode>
                <c:ptCount val="8"/>
                <c:pt idx="0">
                  <c:v>2003</c:v>
                </c:pt>
                <c:pt idx="1">
                  <c:v>2004</c:v>
                </c:pt>
                <c:pt idx="2">
                  <c:v>2005</c:v>
                </c:pt>
                <c:pt idx="3">
                  <c:v>2006</c:v>
                </c:pt>
                <c:pt idx="4">
                  <c:v>2007</c:v>
                </c:pt>
                <c:pt idx="5">
                  <c:v>2008</c:v>
                </c:pt>
                <c:pt idx="6">
                  <c:v>2009</c:v>
                </c:pt>
                <c:pt idx="7">
                  <c:v>2010</c:v>
                </c:pt>
              </c:numCache>
            </c:numRef>
          </c:cat>
          <c:val>
            <c:numRef>
              <c:f>Sheet1!$B$71:$I$71</c:f>
              <c:numCache>
                <c:formatCode>0.0</c:formatCode>
                <c:ptCount val="8"/>
                <c:pt idx="0">
                  <c:v>19.5</c:v>
                </c:pt>
                <c:pt idx="1">
                  <c:v>15.5</c:v>
                </c:pt>
                <c:pt idx="2">
                  <c:v>14.5</c:v>
                </c:pt>
                <c:pt idx="3">
                  <c:v>11.4</c:v>
                </c:pt>
                <c:pt idx="4">
                  <c:v>11.1</c:v>
                </c:pt>
                <c:pt idx="5">
                  <c:v>12.1</c:v>
                </c:pt>
                <c:pt idx="6">
                  <c:v>15</c:v>
                </c:pt>
                <c:pt idx="7">
                  <c:v>11.4</c:v>
                </c:pt>
              </c:numCache>
            </c:numRef>
          </c:val>
        </c:ser>
        <c:ser>
          <c:idx val="1"/>
          <c:order val="1"/>
          <c:tx>
            <c:strRef>
              <c:f>Sheet1!$A$72</c:f>
              <c:strCache>
                <c:ptCount val="1"/>
                <c:pt idx="0">
                  <c:v>Industry (non food)</c:v>
                </c:pt>
              </c:strCache>
            </c:strRef>
          </c:tx>
          <c:spPr>
            <a:solidFill>
              <a:srgbClr val="FF0000"/>
            </a:solidFill>
          </c:spPr>
          <c:dLbls>
            <c:txPr>
              <a:bodyPr/>
              <a:lstStyle/>
              <a:p>
                <a:pPr>
                  <a:defRPr sz="1200">
                    <a:solidFill>
                      <a:schemeClr val="bg1"/>
                    </a:solidFill>
                  </a:defRPr>
                </a:pPr>
                <a:endParaRPr lang="en-US"/>
              </a:p>
            </c:txPr>
            <c:showVal val="1"/>
          </c:dLbls>
          <c:cat>
            <c:numRef>
              <c:f>Sheet1!$B$70:$I$70</c:f>
              <c:numCache>
                <c:formatCode>General</c:formatCode>
                <c:ptCount val="8"/>
                <c:pt idx="0">
                  <c:v>2003</c:v>
                </c:pt>
                <c:pt idx="1">
                  <c:v>2004</c:v>
                </c:pt>
                <c:pt idx="2">
                  <c:v>2005</c:v>
                </c:pt>
                <c:pt idx="3">
                  <c:v>2006</c:v>
                </c:pt>
                <c:pt idx="4">
                  <c:v>2007</c:v>
                </c:pt>
                <c:pt idx="5">
                  <c:v>2008</c:v>
                </c:pt>
                <c:pt idx="6">
                  <c:v>2009</c:v>
                </c:pt>
                <c:pt idx="7">
                  <c:v>2010</c:v>
                </c:pt>
              </c:numCache>
            </c:numRef>
          </c:cat>
          <c:val>
            <c:numRef>
              <c:f>Sheet1!$B$72:$I$72</c:f>
              <c:numCache>
                <c:formatCode>0.0</c:formatCode>
                <c:ptCount val="8"/>
                <c:pt idx="0">
                  <c:v>27.7</c:v>
                </c:pt>
                <c:pt idx="1">
                  <c:v>23.2</c:v>
                </c:pt>
                <c:pt idx="2">
                  <c:v>22.1</c:v>
                </c:pt>
                <c:pt idx="3">
                  <c:v>18.5</c:v>
                </c:pt>
                <c:pt idx="4">
                  <c:v>19.399999999999999</c:v>
                </c:pt>
                <c:pt idx="5">
                  <c:v>21.3</c:v>
                </c:pt>
                <c:pt idx="6">
                  <c:v>19.399999999999999</c:v>
                </c:pt>
                <c:pt idx="7">
                  <c:v>18.3</c:v>
                </c:pt>
              </c:numCache>
            </c:numRef>
          </c:val>
        </c:ser>
        <c:ser>
          <c:idx val="2"/>
          <c:order val="2"/>
          <c:tx>
            <c:strRef>
              <c:f>Sheet1!$A$73</c:f>
              <c:strCache>
                <c:ptCount val="1"/>
                <c:pt idx="0">
                  <c:v>Mining (copper)</c:v>
                </c:pt>
              </c:strCache>
            </c:strRef>
          </c:tx>
          <c:spPr>
            <a:solidFill>
              <a:srgbClr val="FFC000"/>
            </a:solidFill>
          </c:spPr>
          <c:dLbls>
            <c:txPr>
              <a:bodyPr/>
              <a:lstStyle/>
              <a:p>
                <a:pPr>
                  <a:defRPr sz="1600" b="1"/>
                </a:pPr>
                <a:endParaRPr lang="en-US"/>
              </a:p>
            </c:txPr>
            <c:showVal val="1"/>
          </c:dLbls>
          <c:cat>
            <c:numRef>
              <c:f>Sheet1!$B$70:$I$70</c:f>
              <c:numCache>
                <c:formatCode>General</c:formatCode>
                <c:ptCount val="8"/>
                <c:pt idx="0">
                  <c:v>2003</c:v>
                </c:pt>
                <c:pt idx="1">
                  <c:v>2004</c:v>
                </c:pt>
                <c:pt idx="2">
                  <c:v>2005</c:v>
                </c:pt>
                <c:pt idx="3">
                  <c:v>2006</c:v>
                </c:pt>
                <c:pt idx="4">
                  <c:v>2007</c:v>
                </c:pt>
                <c:pt idx="5">
                  <c:v>2008</c:v>
                </c:pt>
                <c:pt idx="6">
                  <c:v>2009</c:v>
                </c:pt>
                <c:pt idx="7">
                  <c:v>2010</c:v>
                </c:pt>
              </c:numCache>
            </c:numRef>
          </c:cat>
          <c:val>
            <c:numRef>
              <c:f>Sheet1!$B$73:$I$73</c:f>
              <c:numCache>
                <c:formatCode>0.0</c:formatCode>
                <c:ptCount val="8"/>
                <c:pt idx="0">
                  <c:v>36.200000000000003</c:v>
                </c:pt>
                <c:pt idx="1">
                  <c:v>45.7</c:v>
                </c:pt>
                <c:pt idx="2">
                  <c:v>44.9</c:v>
                </c:pt>
                <c:pt idx="3">
                  <c:v>57</c:v>
                </c:pt>
                <c:pt idx="4">
                  <c:v>56</c:v>
                </c:pt>
                <c:pt idx="5">
                  <c:v>52.3</c:v>
                </c:pt>
                <c:pt idx="6">
                  <c:v>50.2</c:v>
                </c:pt>
                <c:pt idx="7">
                  <c:v>56.2</c:v>
                </c:pt>
              </c:numCache>
            </c:numRef>
          </c:val>
        </c:ser>
        <c:ser>
          <c:idx val="3"/>
          <c:order val="3"/>
          <c:tx>
            <c:strRef>
              <c:f>Sheet1!$A$74</c:f>
              <c:strCache>
                <c:ptCount val="1"/>
                <c:pt idx="0">
                  <c:v>Mining (rest)</c:v>
                </c:pt>
              </c:strCache>
            </c:strRef>
          </c:tx>
          <c:spPr>
            <a:solidFill>
              <a:srgbClr val="0070C0"/>
            </a:solidFill>
          </c:spPr>
          <c:dLbls>
            <c:txPr>
              <a:bodyPr/>
              <a:lstStyle/>
              <a:p>
                <a:pPr>
                  <a:defRPr sz="1200">
                    <a:solidFill>
                      <a:schemeClr val="bg1"/>
                    </a:solidFill>
                  </a:defRPr>
                </a:pPr>
                <a:endParaRPr lang="en-US"/>
              </a:p>
            </c:txPr>
            <c:showVal val="1"/>
          </c:dLbls>
          <c:cat>
            <c:numRef>
              <c:f>Sheet1!$B$70:$I$70</c:f>
              <c:numCache>
                <c:formatCode>General</c:formatCode>
                <c:ptCount val="8"/>
                <c:pt idx="0">
                  <c:v>2003</c:v>
                </c:pt>
                <c:pt idx="1">
                  <c:v>2004</c:v>
                </c:pt>
                <c:pt idx="2">
                  <c:v>2005</c:v>
                </c:pt>
                <c:pt idx="3">
                  <c:v>2006</c:v>
                </c:pt>
                <c:pt idx="4">
                  <c:v>2007</c:v>
                </c:pt>
                <c:pt idx="5">
                  <c:v>2008</c:v>
                </c:pt>
                <c:pt idx="6">
                  <c:v>2009</c:v>
                </c:pt>
                <c:pt idx="7">
                  <c:v>2010</c:v>
                </c:pt>
              </c:numCache>
            </c:numRef>
          </c:cat>
          <c:val>
            <c:numRef>
              <c:f>Sheet1!$B$74:$I$74</c:f>
              <c:numCache>
                <c:formatCode>0.0</c:formatCode>
                <c:ptCount val="8"/>
                <c:pt idx="0">
                  <c:v>6.1</c:v>
                </c:pt>
                <c:pt idx="1">
                  <c:v>7.8</c:v>
                </c:pt>
                <c:pt idx="2">
                  <c:v>11.8</c:v>
                </c:pt>
                <c:pt idx="3">
                  <c:v>7.9</c:v>
                </c:pt>
                <c:pt idx="4">
                  <c:v>8</c:v>
                </c:pt>
                <c:pt idx="5">
                  <c:v>7.5</c:v>
                </c:pt>
                <c:pt idx="6">
                  <c:v>7.2</c:v>
                </c:pt>
                <c:pt idx="7">
                  <c:v>6.9</c:v>
                </c:pt>
              </c:numCache>
            </c:numRef>
          </c:val>
        </c:ser>
        <c:ser>
          <c:idx val="4"/>
          <c:order val="4"/>
          <c:tx>
            <c:strRef>
              <c:f>Sheet1!$A$75</c:f>
              <c:strCache>
                <c:ptCount val="1"/>
                <c:pt idx="0">
                  <c:v>Agriculture, forestry &amp; fishery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</c:spPr>
          <c:dLbls>
            <c:txPr>
              <a:bodyPr/>
              <a:lstStyle/>
              <a:p>
                <a:pPr>
                  <a:defRPr sz="1200"/>
                </a:pPr>
                <a:endParaRPr lang="en-US"/>
              </a:p>
            </c:txPr>
            <c:showVal val="1"/>
          </c:dLbls>
          <c:cat>
            <c:numRef>
              <c:f>Sheet1!$B$70:$I$70</c:f>
              <c:numCache>
                <c:formatCode>General</c:formatCode>
                <c:ptCount val="8"/>
                <c:pt idx="0">
                  <c:v>2003</c:v>
                </c:pt>
                <c:pt idx="1">
                  <c:v>2004</c:v>
                </c:pt>
                <c:pt idx="2">
                  <c:v>2005</c:v>
                </c:pt>
                <c:pt idx="3">
                  <c:v>2006</c:v>
                </c:pt>
                <c:pt idx="4">
                  <c:v>2007</c:v>
                </c:pt>
                <c:pt idx="5">
                  <c:v>2008</c:v>
                </c:pt>
                <c:pt idx="6">
                  <c:v>2009</c:v>
                </c:pt>
                <c:pt idx="7">
                  <c:v>2010</c:v>
                </c:pt>
              </c:numCache>
            </c:numRef>
          </c:cat>
          <c:val>
            <c:numRef>
              <c:f>Sheet1!$B$75:$I$75</c:f>
              <c:numCache>
                <c:formatCode>0.0</c:formatCode>
                <c:ptCount val="8"/>
                <c:pt idx="0">
                  <c:v>9.5</c:v>
                </c:pt>
                <c:pt idx="1">
                  <c:v>7.1</c:v>
                </c:pt>
                <c:pt idx="2">
                  <c:v>6.1</c:v>
                </c:pt>
                <c:pt idx="3">
                  <c:v>4.5</c:v>
                </c:pt>
                <c:pt idx="4">
                  <c:v>4.5999999999999996</c:v>
                </c:pt>
                <c:pt idx="5">
                  <c:v>5.5</c:v>
                </c:pt>
                <c:pt idx="6">
                  <c:v>6.6</c:v>
                </c:pt>
                <c:pt idx="7">
                  <c:v>5.9</c:v>
                </c:pt>
              </c:numCache>
            </c:numRef>
          </c:val>
        </c:ser>
        <c:ser>
          <c:idx val="5"/>
          <c:order val="5"/>
          <c:tx>
            <c:strRef>
              <c:f>Sheet1!$A$76</c:f>
              <c:strCache>
                <c:ptCount val="1"/>
                <c:pt idx="0">
                  <c:v>Rest</c:v>
                </c:pt>
              </c:strCache>
            </c:strRef>
          </c:tx>
          <c:cat>
            <c:numRef>
              <c:f>Sheet1!$B$70:$I$70</c:f>
              <c:numCache>
                <c:formatCode>General</c:formatCode>
                <c:ptCount val="8"/>
                <c:pt idx="0">
                  <c:v>2003</c:v>
                </c:pt>
                <c:pt idx="1">
                  <c:v>2004</c:v>
                </c:pt>
                <c:pt idx="2">
                  <c:v>2005</c:v>
                </c:pt>
                <c:pt idx="3">
                  <c:v>2006</c:v>
                </c:pt>
                <c:pt idx="4">
                  <c:v>2007</c:v>
                </c:pt>
                <c:pt idx="5">
                  <c:v>2008</c:v>
                </c:pt>
                <c:pt idx="6">
                  <c:v>2009</c:v>
                </c:pt>
                <c:pt idx="7">
                  <c:v>2010</c:v>
                </c:pt>
              </c:numCache>
            </c:numRef>
          </c:cat>
          <c:val>
            <c:numRef>
              <c:f>Sheet1!$B$76:$I$76</c:f>
              <c:numCache>
                <c:formatCode>0.0</c:formatCode>
                <c:ptCount val="8"/>
                <c:pt idx="0">
                  <c:v>1</c:v>
                </c:pt>
                <c:pt idx="1">
                  <c:v>0.70000000000000062</c:v>
                </c:pt>
                <c:pt idx="2">
                  <c:v>0.60000000000000064</c:v>
                </c:pt>
                <c:pt idx="3">
                  <c:v>0.70000000000000062</c:v>
                </c:pt>
                <c:pt idx="4">
                  <c:v>0.9</c:v>
                </c:pt>
                <c:pt idx="5">
                  <c:v>1.3</c:v>
                </c:pt>
                <c:pt idx="6">
                  <c:v>1.6</c:v>
                </c:pt>
                <c:pt idx="7">
                  <c:v>1.3</c:v>
                </c:pt>
              </c:numCache>
            </c:numRef>
          </c:val>
        </c:ser>
        <c:gapWidth val="79"/>
        <c:overlap val="100"/>
        <c:axId val="73874816"/>
        <c:axId val="73892992"/>
      </c:barChart>
      <c:catAx>
        <c:axId val="73874816"/>
        <c:scaling>
          <c:orientation val="minMax"/>
        </c:scaling>
        <c:axPos val="b"/>
        <c:numFmt formatCode="General" sourceLinked="1"/>
        <c:tickLblPos val="nextTo"/>
        <c:txPr>
          <a:bodyPr/>
          <a:lstStyle/>
          <a:p>
            <a:pPr>
              <a:defRPr sz="1400"/>
            </a:pPr>
            <a:endParaRPr lang="en-US"/>
          </a:p>
        </c:txPr>
        <c:crossAx val="73892992"/>
        <c:crosses val="autoZero"/>
        <c:auto val="1"/>
        <c:lblAlgn val="ctr"/>
        <c:lblOffset val="100"/>
      </c:catAx>
      <c:valAx>
        <c:axId val="73892992"/>
        <c:scaling>
          <c:orientation val="minMax"/>
        </c:scaling>
        <c:axPos val="l"/>
        <c:majorGridlines>
          <c:spPr>
            <a:ln>
              <a:prstDash val="sysDot"/>
            </a:ln>
          </c:spPr>
        </c:majorGridlines>
        <c:numFmt formatCode="0%" sourceLinked="1"/>
        <c:tickLblPos val="nextTo"/>
        <c:txPr>
          <a:bodyPr/>
          <a:lstStyle/>
          <a:p>
            <a:pPr>
              <a:defRPr sz="1400"/>
            </a:pPr>
            <a:endParaRPr lang="en-US"/>
          </a:p>
        </c:txPr>
        <c:crossAx val="73874816"/>
        <c:crosses val="autoZero"/>
        <c:crossBetween val="between"/>
        <c:majorUnit val="0.1"/>
      </c:valAx>
    </c:plotArea>
    <c:legend>
      <c:legendPos val="b"/>
      <c:layout>
        <c:manualLayout>
          <c:xMode val="edge"/>
          <c:yMode val="edge"/>
          <c:x val="3.0064447389620892E-2"/>
          <c:y val="0.82975149653805247"/>
          <c:w val="0.92831995010524659"/>
          <c:h val="0.15116305344603931"/>
        </c:manualLayout>
      </c:layout>
      <c:txPr>
        <a:bodyPr/>
        <a:lstStyle/>
        <a:p>
          <a:pPr>
            <a:defRPr sz="1400"/>
          </a:pPr>
          <a:endParaRPr lang="en-US"/>
        </a:p>
      </c:txPr>
    </c:legend>
    <c:plotVisOnly val="1"/>
    <c:dispBlanksAs val="gap"/>
  </c:chart>
  <c:spPr>
    <a:ln>
      <a:noFill/>
    </a:ln>
  </c:sp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pieChart>
        <c:varyColors val="1"/>
        <c:ser>
          <c:idx val="0"/>
          <c:order val="0"/>
          <c:dPt>
            <c:idx val="0"/>
            <c:spPr>
              <a:solidFill>
                <a:srgbClr val="FFC000"/>
              </a:solidFill>
            </c:spPr>
          </c:dPt>
          <c:dPt>
            <c:idx val="2"/>
            <c:spPr>
              <a:solidFill>
                <a:srgbClr val="FF0000"/>
              </a:solidFill>
            </c:spPr>
          </c:dPt>
          <c:dPt>
            <c:idx val="3"/>
            <c:spPr>
              <a:solidFill>
                <a:srgbClr val="0070C0"/>
              </a:solidFill>
            </c:spPr>
          </c:dPt>
          <c:dPt>
            <c:idx val="4"/>
            <c:spPr>
              <a:solidFill>
                <a:srgbClr val="FFFF00"/>
              </a:solidFill>
            </c:spPr>
          </c:dPt>
          <c:dPt>
            <c:idx val="7"/>
            <c:spPr>
              <a:solidFill>
                <a:srgbClr val="C00000"/>
              </a:solidFill>
            </c:spPr>
          </c:dPt>
          <c:dPt>
            <c:idx val="10"/>
            <c:spPr>
              <a:solidFill>
                <a:srgbClr val="7030A0"/>
              </a:solidFill>
            </c:spPr>
          </c:dPt>
          <c:dLbls>
            <c:dLbl>
              <c:idx val="0"/>
              <c:layout>
                <c:manualLayout>
                  <c:x val="-0.16410879117638391"/>
                  <c:y val="-5.6931321084864386E-2"/>
                </c:manualLayout>
              </c:layout>
              <c:tx>
                <c:rich>
                  <a:bodyPr/>
                  <a:lstStyle/>
                  <a:p>
                    <a:pPr>
                      <a:defRPr lang="es-ES" sz="1400" b="1" noProof="0">
                        <a:solidFill>
                          <a:schemeClr val="tx1"/>
                        </a:solidFill>
                      </a:defRPr>
                    </a:pPr>
                    <a:r>
                      <a:rPr lang="es-ES" noProof="0" dirty="0" smtClean="0">
                        <a:solidFill>
                          <a:schemeClr val="tx1"/>
                        </a:solidFill>
                      </a:rPr>
                      <a:t>Cobre</a:t>
                    </a:r>
                    <a:r>
                      <a:rPr lang="es-ES" baseline="0" noProof="0" dirty="0" smtClean="0">
                        <a:solidFill>
                          <a:schemeClr val="tx1"/>
                        </a:solidFill>
                      </a:rPr>
                      <a:t> </a:t>
                    </a:r>
                  </a:p>
                  <a:p>
                    <a:pPr>
                      <a:defRPr lang="es-ES" sz="1400" b="1" noProof="0">
                        <a:solidFill>
                          <a:schemeClr val="tx1"/>
                        </a:solidFill>
                      </a:defRPr>
                    </a:pPr>
                    <a:r>
                      <a:rPr lang="en-US" dirty="0" smtClean="0">
                        <a:solidFill>
                          <a:schemeClr val="tx1"/>
                        </a:solidFill>
                      </a:rPr>
                      <a:t>58</a:t>
                    </a:r>
                    <a:r>
                      <a:rPr lang="en-US" dirty="0">
                        <a:solidFill>
                          <a:schemeClr val="tx1"/>
                        </a:solidFill>
                      </a:rPr>
                      <a:t>%</a:t>
                    </a:r>
                    <a:endParaRPr lang="en-US" dirty="0"/>
                  </a:p>
                </c:rich>
              </c:tx>
              <c:spPr/>
              <c:showCatName val="1"/>
              <c:showPercent val="1"/>
            </c:dLbl>
            <c:dLbl>
              <c:idx val="4"/>
              <c:layout>
                <c:manualLayout>
                  <c:x val="-0.20675277949806836"/>
                  <c:y val="3.4615777194517416E-2"/>
                </c:manualLayout>
              </c:layout>
              <c:tx>
                <c:rich>
                  <a:bodyPr/>
                  <a:lstStyle/>
                  <a:p>
                    <a:r>
                      <a:rPr lang="es-ES" sz="1100" b="1" noProof="0">
                        <a:solidFill>
                          <a:schemeClr val="tx1"/>
                        </a:solidFill>
                      </a:rPr>
                      <a:t>I</a:t>
                    </a:r>
                    <a:r>
                      <a:rPr lang="en-US"/>
                      <a:t>ron </a:t>
                    </a:r>
                    <a:r>
                      <a:rPr lang="en-US" smtClean="0"/>
                      <a:t>ore</a:t>
                    </a:r>
                    <a:r>
                      <a:rPr lang="en-US"/>
                      <a:t>
2%</a:t>
                    </a:r>
                  </a:p>
                </c:rich>
              </c:tx>
              <c:showCatName val="1"/>
              <c:showPercent val="1"/>
            </c:dLbl>
            <c:dLbl>
              <c:idx val="10"/>
              <c:layout>
                <c:manualLayout>
                  <c:x val="0.11620152466896699"/>
                  <c:y val="0.12086954408476715"/>
                </c:manualLayout>
              </c:layout>
              <c:tx>
                <c:rich>
                  <a:bodyPr/>
                  <a:lstStyle/>
                  <a:p>
                    <a:pPr>
                      <a:defRPr lang="es-ES" sz="1400" b="1" noProof="0">
                        <a:solidFill>
                          <a:schemeClr val="bg1"/>
                        </a:solidFill>
                      </a:defRPr>
                    </a:pPr>
                    <a:r>
                      <a:rPr lang="es-ES" noProof="0" dirty="0" smtClean="0">
                        <a:solidFill>
                          <a:schemeClr val="bg1"/>
                        </a:solidFill>
                      </a:rPr>
                      <a:t>Resto</a:t>
                    </a:r>
                  </a:p>
                  <a:p>
                    <a:pPr>
                      <a:defRPr lang="es-ES" sz="1400" b="1" noProof="0">
                        <a:solidFill>
                          <a:schemeClr val="bg1"/>
                        </a:solidFill>
                      </a:defRPr>
                    </a:pPr>
                    <a:r>
                      <a:rPr lang="en-US" dirty="0" smtClean="0">
                        <a:solidFill>
                          <a:schemeClr val="bg1"/>
                        </a:solidFill>
                      </a:rPr>
                      <a:t>30</a:t>
                    </a:r>
                    <a:r>
                      <a:rPr lang="en-US" dirty="0">
                        <a:solidFill>
                          <a:schemeClr val="bg1"/>
                        </a:solidFill>
                      </a:rPr>
                      <a:t>%</a:t>
                    </a:r>
                  </a:p>
                </c:rich>
              </c:tx>
              <c:spPr/>
              <c:showCatName val="1"/>
              <c:showPercent val="1"/>
            </c:dLbl>
            <c:txPr>
              <a:bodyPr/>
              <a:lstStyle/>
              <a:p>
                <a:pPr>
                  <a:defRPr lang="es-ES" sz="1100" b="1" noProof="0">
                    <a:solidFill>
                      <a:schemeClr val="tx1"/>
                    </a:solidFill>
                  </a:defRPr>
                </a:pPr>
                <a:endParaRPr lang="en-US"/>
              </a:p>
            </c:txPr>
            <c:showCatName val="1"/>
            <c:showPercent val="1"/>
            <c:showLeaderLines val="1"/>
          </c:dLbls>
          <c:cat>
            <c:strRef>
              <c:f>Sheet3!$B$29:$B$40</c:f>
              <c:strCache>
                <c:ptCount val="11"/>
                <c:pt idx="0">
                  <c:v>Copper</c:v>
                </c:pt>
                <c:pt idx="1">
                  <c:v>Wood pulp</c:v>
                </c:pt>
                <c:pt idx="2">
                  <c:v>Gold</c:v>
                </c:pt>
                <c:pt idx="3">
                  <c:v>Molibdenum </c:v>
                </c:pt>
                <c:pt idx="4">
                  <c:v>Iron ore</c:v>
                </c:pt>
                <c:pt idx="5">
                  <c:v>Iodine</c:v>
                </c:pt>
                <c:pt idx="6">
                  <c:v>Trout</c:v>
                </c:pt>
                <c:pt idx="7">
                  <c:v>Conyferous wood</c:v>
                </c:pt>
                <c:pt idx="8">
                  <c:v>Salmon</c:v>
                </c:pt>
                <c:pt idx="9">
                  <c:v>Grapes</c:v>
                </c:pt>
                <c:pt idx="10">
                  <c:v>Rest</c:v>
                </c:pt>
              </c:strCache>
            </c:strRef>
          </c:cat>
          <c:val>
            <c:numRef>
              <c:f>Sheet3!$C$29:$C$40</c:f>
              <c:numCache>
                <c:formatCode>0.0</c:formatCode>
                <c:ptCount val="11"/>
                <c:pt idx="0">
                  <c:v>39.515000000000001</c:v>
                </c:pt>
                <c:pt idx="1">
                  <c:v>2.2210000000000001</c:v>
                </c:pt>
                <c:pt idx="2">
                  <c:v>1.01</c:v>
                </c:pt>
                <c:pt idx="3">
                  <c:v>0.995</c:v>
                </c:pt>
                <c:pt idx="4">
                  <c:v>1.054</c:v>
                </c:pt>
                <c:pt idx="5">
                  <c:v>0.41000000000000031</c:v>
                </c:pt>
                <c:pt idx="6">
                  <c:v>0.69799999999999995</c:v>
                </c:pt>
                <c:pt idx="7">
                  <c:v>0.68700000000000061</c:v>
                </c:pt>
                <c:pt idx="8">
                  <c:v>0.38200000000000089</c:v>
                </c:pt>
                <c:pt idx="9">
                  <c:v>0.3230000000000009</c:v>
                </c:pt>
                <c:pt idx="10">
                  <c:v>20.337000000000035</c:v>
                </c:pt>
              </c:numCache>
            </c:numRef>
          </c:val>
        </c:ser>
        <c:firstSliceAng val="0"/>
      </c:pieChart>
    </c:plotArea>
    <c:plotVisOnly val="1"/>
  </c:chart>
  <c:spPr>
    <a:ln>
      <a:noFill/>
    </a:ln>
  </c:spPr>
  <c:externalData r:id="rId1"/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F08A315-099E-4F51-89F8-154A350E2421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s-MX"/>
        </a:p>
      </dgm:t>
    </dgm:pt>
    <dgm:pt modelId="{60CAE62C-8844-479E-BEA5-6B1339D3F568}">
      <dgm:prSet/>
      <dgm:spPr>
        <a:gradFill rotWithShape="0">
          <a:gsLst>
            <a:gs pos="0">
              <a:srgbClr val="0070C0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</a:gradFill>
      </dgm:spPr>
      <dgm:t>
        <a:bodyPr/>
        <a:lstStyle/>
        <a:p>
          <a:pPr rtl="0"/>
          <a:r>
            <a:rPr lang="es-MX" b="1" dirty="0" smtClean="0"/>
            <a:t>Redes empresariales:</a:t>
          </a:r>
          <a:endParaRPr lang="es-MX" b="1" dirty="0"/>
        </a:p>
      </dgm:t>
    </dgm:pt>
    <dgm:pt modelId="{B5FFEF98-0522-4A08-80FD-43415F20F8AC}" type="parTrans" cxnId="{DAAD2944-E4F8-4FF2-9E9F-C19939633B3E}">
      <dgm:prSet/>
      <dgm:spPr/>
      <dgm:t>
        <a:bodyPr/>
        <a:lstStyle/>
        <a:p>
          <a:endParaRPr lang="es-MX"/>
        </a:p>
      </dgm:t>
    </dgm:pt>
    <dgm:pt modelId="{01B34360-40B5-4855-9ABF-632E0EE64D9C}" type="sibTrans" cxnId="{DAAD2944-E4F8-4FF2-9E9F-C19939633B3E}">
      <dgm:prSet/>
      <dgm:spPr/>
      <dgm:t>
        <a:bodyPr/>
        <a:lstStyle/>
        <a:p>
          <a:endParaRPr lang="es-MX"/>
        </a:p>
      </dgm:t>
    </dgm:pt>
    <dgm:pt modelId="{F0253407-6040-4670-956A-F1867ABC6101}">
      <dgm:prSet/>
      <dgm:spPr/>
      <dgm:t>
        <a:bodyPr/>
        <a:lstStyle/>
        <a:p>
          <a:pPr rtl="0"/>
          <a:r>
            <a:rPr lang="es-MX" dirty="0" smtClean="0"/>
            <a:t>Compra conjunta de insumos</a:t>
          </a:r>
          <a:endParaRPr lang="es-MX" dirty="0"/>
        </a:p>
      </dgm:t>
    </dgm:pt>
    <dgm:pt modelId="{F9DE8E24-B9D2-44D0-8648-686A8D9696B9}" type="parTrans" cxnId="{5497697B-B61D-4FE4-A6ED-403107018B4A}">
      <dgm:prSet/>
      <dgm:spPr/>
      <dgm:t>
        <a:bodyPr/>
        <a:lstStyle/>
        <a:p>
          <a:endParaRPr lang="es-MX"/>
        </a:p>
      </dgm:t>
    </dgm:pt>
    <dgm:pt modelId="{416EA1A3-1E57-40E4-B04E-1A9B45EFA475}" type="sibTrans" cxnId="{5497697B-B61D-4FE4-A6ED-403107018B4A}">
      <dgm:prSet/>
      <dgm:spPr/>
      <dgm:t>
        <a:bodyPr/>
        <a:lstStyle/>
        <a:p>
          <a:endParaRPr lang="es-MX"/>
        </a:p>
      </dgm:t>
    </dgm:pt>
    <dgm:pt modelId="{BA3907AC-9728-46AA-9A47-A43C902B6279}">
      <dgm:prSet/>
      <dgm:spPr/>
      <dgm:t>
        <a:bodyPr/>
        <a:lstStyle/>
        <a:p>
          <a:pPr rtl="0"/>
          <a:r>
            <a:rPr lang="es-MX" dirty="0" smtClean="0"/>
            <a:t>Contratación de consultorías</a:t>
          </a:r>
          <a:endParaRPr lang="es-MX" dirty="0"/>
        </a:p>
      </dgm:t>
    </dgm:pt>
    <dgm:pt modelId="{03383DA5-5CBA-432D-A2F4-F12BE0B5A489}" type="parTrans" cxnId="{18F56237-5D68-45D0-902A-A9F517C2F927}">
      <dgm:prSet/>
      <dgm:spPr/>
      <dgm:t>
        <a:bodyPr/>
        <a:lstStyle/>
        <a:p>
          <a:endParaRPr lang="es-MX"/>
        </a:p>
      </dgm:t>
    </dgm:pt>
    <dgm:pt modelId="{0A6C9E4E-11FB-4AB9-9ADF-3F5D53931FB6}" type="sibTrans" cxnId="{18F56237-5D68-45D0-902A-A9F517C2F927}">
      <dgm:prSet/>
      <dgm:spPr/>
      <dgm:t>
        <a:bodyPr/>
        <a:lstStyle/>
        <a:p>
          <a:endParaRPr lang="es-MX"/>
        </a:p>
      </dgm:t>
    </dgm:pt>
    <dgm:pt modelId="{448B5E39-EBC6-40EA-ABE3-6303EB99F0A1}">
      <dgm:prSet/>
      <dgm:spPr/>
      <dgm:t>
        <a:bodyPr/>
        <a:lstStyle/>
        <a:p>
          <a:pPr rtl="0"/>
          <a:r>
            <a:rPr lang="es-MX" dirty="0" smtClean="0"/>
            <a:t>Venta de productos iguales para satisfacer volúmenes</a:t>
          </a:r>
          <a:endParaRPr lang="es-MX" dirty="0"/>
        </a:p>
      </dgm:t>
    </dgm:pt>
    <dgm:pt modelId="{7C7C8E5E-A940-4C1F-904B-1205A4E8367A}" type="parTrans" cxnId="{0FE63191-D8D3-466C-A3EB-71A9DE498D35}">
      <dgm:prSet/>
      <dgm:spPr/>
      <dgm:t>
        <a:bodyPr/>
        <a:lstStyle/>
        <a:p>
          <a:endParaRPr lang="es-MX"/>
        </a:p>
      </dgm:t>
    </dgm:pt>
    <dgm:pt modelId="{73EC18E9-2B18-4C01-93AE-0E1F2936140E}" type="sibTrans" cxnId="{0FE63191-D8D3-466C-A3EB-71A9DE498D35}">
      <dgm:prSet/>
      <dgm:spPr/>
      <dgm:t>
        <a:bodyPr/>
        <a:lstStyle/>
        <a:p>
          <a:endParaRPr lang="es-MX"/>
        </a:p>
      </dgm:t>
    </dgm:pt>
    <dgm:pt modelId="{E03C838A-9C41-42E2-9460-86B821A783E2}">
      <dgm:prSet/>
      <dgm:spPr/>
      <dgm:t>
        <a:bodyPr/>
        <a:lstStyle/>
        <a:p>
          <a:pPr rtl="0"/>
          <a:r>
            <a:rPr lang="es-MX" dirty="0" smtClean="0"/>
            <a:t>Adquisición y uso de maquinarias de alto costo</a:t>
          </a:r>
          <a:endParaRPr lang="es-MX" dirty="0"/>
        </a:p>
      </dgm:t>
    </dgm:pt>
    <dgm:pt modelId="{92BF5266-BB6F-4D2B-8E8E-4BE7C8491359}" type="parTrans" cxnId="{A9C080B9-73FA-4247-95A0-68B571A9CDE5}">
      <dgm:prSet/>
      <dgm:spPr/>
      <dgm:t>
        <a:bodyPr/>
        <a:lstStyle/>
        <a:p>
          <a:endParaRPr lang="es-MX"/>
        </a:p>
      </dgm:t>
    </dgm:pt>
    <dgm:pt modelId="{6429CC92-CB72-4C14-9788-8A9843C17DED}" type="sibTrans" cxnId="{A9C080B9-73FA-4247-95A0-68B571A9CDE5}">
      <dgm:prSet/>
      <dgm:spPr/>
      <dgm:t>
        <a:bodyPr/>
        <a:lstStyle/>
        <a:p>
          <a:endParaRPr lang="es-MX"/>
        </a:p>
      </dgm:t>
    </dgm:pt>
    <dgm:pt modelId="{8F460CFB-B678-4318-87E3-5615A7E8281E}">
      <dgm:prSet/>
      <dgm:spPr>
        <a:gradFill rotWithShape="0">
          <a:gsLst>
            <a:gs pos="0">
              <a:srgbClr val="0070C0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</a:gradFill>
      </dgm:spPr>
      <dgm:t>
        <a:bodyPr/>
        <a:lstStyle/>
        <a:p>
          <a:pPr rtl="0"/>
          <a:r>
            <a:rPr lang="en-US" b="1" noProof="0" dirty="0" smtClean="0"/>
            <a:t>Clusters </a:t>
          </a:r>
          <a:r>
            <a:rPr lang="es-MX" b="1" dirty="0" smtClean="0"/>
            <a:t>productivos:</a:t>
          </a:r>
          <a:endParaRPr lang="es-MX" b="1" dirty="0"/>
        </a:p>
      </dgm:t>
    </dgm:pt>
    <dgm:pt modelId="{D0249218-68F7-4352-904D-B94F6E7E2007}" type="parTrans" cxnId="{9B310F0C-D1C7-4E17-9433-2A3C3A9028F8}">
      <dgm:prSet/>
      <dgm:spPr/>
      <dgm:t>
        <a:bodyPr/>
        <a:lstStyle/>
        <a:p>
          <a:endParaRPr lang="es-MX"/>
        </a:p>
      </dgm:t>
    </dgm:pt>
    <dgm:pt modelId="{CBEFC4DD-F465-4DC7-AFFB-0E057FC4CA00}" type="sibTrans" cxnId="{9B310F0C-D1C7-4E17-9433-2A3C3A9028F8}">
      <dgm:prSet/>
      <dgm:spPr/>
      <dgm:t>
        <a:bodyPr/>
        <a:lstStyle/>
        <a:p>
          <a:endParaRPr lang="es-MX"/>
        </a:p>
      </dgm:t>
    </dgm:pt>
    <dgm:pt modelId="{4F46897F-C14E-4BAD-9543-72CFA63BBFFC}">
      <dgm:prSet/>
      <dgm:spPr/>
      <dgm:t>
        <a:bodyPr/>
        <a:lstStyle/>
        <a:p>
          <a:pPr rtl="0"/>
          <a:r>
            <a:rPr lang="es-MX" dirty="0" smtClean="0"/>
            <a:t>Generación de servicios tecnológicos especializados</a:t>
          </a:r>
          <a:endParaRPr lang="es-MX" dirty="0"/>
        </a:p>
      </dgm:t>
    </dgm:pt>
    <dgm:pt modelId="{A9895AC2-4C3C-4A17-BF1A-12076CBDF8A6}" type="parTrans" cxnId="{E43FDB69-C880-41B6-8D6A-87BE1079DA44}">
      <dgm:prSet/>
      <dgm:spPr/>
      <dgm:t>
        <a:bodyPr/>
        <a:lstStyle/>
        <a:p>
          <a:endParaRPr lang="es-MX"/>
        </a:p>
      </dgm:t>
    </dgm:pt>
    <dgm:pt modelId="{80249DEC-F984-48DD-B877-E88371716BB7}" type="sibTrans" cxnId="{E43FDB69-C880-41B6-8D6A-87BE1079DA44}">
      <dgm:prSet/>
      <dgm:spPr/>
      <dgm:t>
        <a:bodyPr/>
        <a:lstStyle/>
        <a:p>
          <a:endParaRPr lang="es-MX"/>
        </a:p>
      </dgm:t>
    </dgm:pt>
    <dgm:pt modelId="{78379203-A706-47B9-A39B-F4B7090D5A53}">
      <dgm:prSet/>
      <dgm:spPr/>
      <dgm:t>
        <a:bodyPr/>
        <a:lstStyle/>
        <a:p>
          <a:pPr rtl="0"/>
          <a:r>
            <a:rPr lang="es-MX" dirty="0" smtClean="0"/>
            <a:t>Creación de laboratorios de prueba o medición</a:t>
          </a:r>
          <a:endParaRPr lang="es-MX" dirty="0"/>
        </a:p>
      </dgm:t>
    </dgm:pt>
    <dgm:pt modelId="{C0E1EFE6-1101-4A4B-A835-0366DD10B17E}" type="parTrans" cxnId="{B0156865-068F-4E21-BF60-65E92D211EE1}">
      <dgm:prSet/>
      <dgm:spPr/>
      <dgm:t>
        <a:bodyPr/>
        <a:lstStyle/>
        <a:p>
          <a:endParaRPr lang="es-MX"/>
        </a:p>
      </dgm:t>
    </dgm:pt>
    <dgm:pt modelId="{D0CD7BBA-087C-477F-90A2-D7F4CE5295DE}" type="sibTrans" cxnId="{B0156865-068F-4E21-BF60-65E92D211EE1}">
      <dgm:prSet/>
      <dgm:spPr/>
      <dgm:t>
        <a:bodyPr/>
        <a:lstStyle/>
        <a:p>
          <a:endParaRPr lang="es-MX"/>
        </a:p>
      </dgm:t>
    </dgm:pt>
    <dgm:pt modelId="{16BD96EB-5ECC-4477-952E-E34A38B6F352}">
      <dgm:prSet/>
      <dgm:spPr/>
      <dgm:t>
        <a:bodyPr/>
        <a:lstStyle/>
        <a:p>
          <a:pPr rtl="0"/>
          <a:r>
            <a:rPr lang="es-MX" dirty="0" smtClean="0"/>
            <a:t>Creación de centros de formación especializada</a:t>
          </a:r>
          <a:endParaRPr lang="es-MX" dirty="0"/>
        </a:p>
      </dgm:t>
    </dgm:pt>
    <dgm:pt modelId="{5CF0DF75-270B-4A9A-A72E-B28D9E4E323A}" type="parTrans" cxnId="{D7FDB0AE-F09C-4D65-AD85-E33024A60F10}">
      <dgm:prSet/>
      <dgm:spPr/>
      <dgm:t>
        <a:bodyPr/>
        <a:lstStyle/>
        <a:p>
          <a:endParaRPr lang="es-MX"/>
        </a:p>
      </dgm:t>
    </dgm:pt>
    <dgm:pt modelId="{AA241E61-1BFE-442D-8006-0CD33F8E9088}" type="sibTrans" cxnId="{D7FDB0AE-F09C-4D65-AD85-E33024A60F10}">
      <dgm:prSet/>
      <dgm:spPr/>
      <dgm:t>
        <a:bodyPr/>
        <a:lstStyle/>
        <a:p>
          <a:endParaRPr lang="es-MX"/>
        </a:p>
      </dgm:t>
    </dgm:pt>
    <dgm:pt modelId="{786C9808-5BB7-458F-8EC0-DB28760AE558}">
      <dgm:prSet/>
      <dgm:spPr/>
      <dgm:t>
        <a:bodyPr/>
        <a:lstStyle/>
        <a:p>
          <a:pPr rtl="0"/>
          <a:r>
            <a:rPr lang="es-MX" dirty="0" smtClean="0"/>
            <a:t>Investigación aplicada</a:t>
          </a:r>
          <a:endParaRPr lang="es-MX" dirty="0"/>
        </a:p>
      </dgm:t>
    </dgm:pt>
    <dgm:pt modelId="{807C54A8-0191-4A4B-A908-7851BFC148D5}" type="parTrans" cxnId="{CE03B678-5A08-4E84-BC44-9DD93B9A4B2C}">
      <dgm:prSet/>
      <dgm:spPr/>
      <dgm:t>
        <a:bodyPr/>
        <a:lstStyle/>
        <a:p>
          <a:endParaRPr lang="es-MX"/>
        </a:p>
      </dgm:t>
    </dgm:pt>
    <dgm:pt modelId="{F692BFFF-CE12-40D0-8A4D-23BBE5E38A7F}" type="sibTrans" cxnId="{CE03B678-5A08-4E84-BC44-9DD93B9A4B2C}">
      <dgm:prSet/>
      <dgm:spPr/>
      <dgm:t>
        <a:bodyPr/>
        <a:lstStyle/>
        <a:p>
          <a:endParaRPr lang="es-MX"/>
        </a:p>
      </dgm:t>
    </dgm:pt>
    <dgm:pt modelId="{9929369A-ECF0-4DB1-B11F-4FDB85EB0A58}">
      <dgm:prSet/>
      <dgm:spPr/>
      <dgm:t>
        <a:bodyPr/>
        <a:lstStyle/>
        <a:p>
          <a:pPr rtl="0"/>
          <a:r>
            <a:rPr lang="es-MX" dirty="0" smtClean="0"/>
            <a:t>Establecimiento de normas de producto</a:t>
          </a:r>
          <a:endParaRPr lang="es-MX" dirty="0"/>
        </a:p>
      </dgm:t>
    </dgm:pt>
    <dgm:pt modelId="{D2823B16-A20B-4644-ACBD-EB530C3AB68B}" type="parTrans" cxnId="{D807E7CA-E71D-4DAB-A0A8-97DE5E43A860}">
      <dgm:prSet/>
      <dgm:spPr/>
      <dgm:t>
        <a:bodyPr/>
        <a:lstStyle/>
        <a:p>
          <a:endParaRPr lang="es-MX"/>
        </a:p>
      </dgm:t>
    </dgm:pt>
    <dgm:pt modelId="{0F17465F-1C6B-4B79-9044-519A093F4EA0}" type="sibTrans" cxnId="{D807E7CA-E71D-4DAB-A0A8-97DE5E43A860}">
      <dgm:prSet/>
      <dgm:spPr/>
      <dgm:t>
        <a:bodyPr/>
        <a:lstStyle/>
        <a:p>
          <a:endParaRPr lang="es-MX"/>
        </a:p>
      </dgm:t>
    </dgm:pt>
    <dgm:pt modelId="{D4CB4E37-BB10-48A6-B85E-D8B9BB10AC6F}">
      <dgm:prSet/>
      <dgm:spPr/>
      <dgm:t>
        <a:bodyPr/>
        <a:lstStyle/>
        <a:p>
          <a:pPr rtl="0"/>
          <a:r>
            <a:rPr lang="es-MX" dirty="0" smtClean="0"/>
            <a:t>Promoción de productos típicos del cluster</a:t>
          </a:r>
          <a:endParaRPr lang="es-MX" dirty="0"/>
        </a:p>
      </dgm:t>
    </dgm:pt>
    <dgm:pt modelId="{789A2657-E271-4375-B4CB-EFDBEFD92AF3}" type="parTrans" cxnId="{DD809192-A123-4459-842B-7F8D31E79430}">
      <dgm:prSet/>
      <dgm:spPr/>
      <dgm:t>
        <a:bodyPr/>
        <a:lstStyle/>
        <a:p>
          <a:endParaRPr lang="es-MX"/>
        </a:p>
      </dgm:t>
    </dgm:pt>
    <dgm:pt modelId="{EAB15361-8F79-4003-A6FE-81C0F3C18819}" type="sibTrans" cxnId="{DD809192-A123-4459-842B-7F8D31E79430}">
      <dgm:prSet/>
      <dgm:spPr/>
      <dgm:t>
        <a:bodyPr/>
        <a:lstStyle/>
        <a:p>
          <a:endParaRPr lang="es-MX"/>
        </a:p>
      </dgm:t>
    </dgm:pt>
    <dgm:pt modelId="{2A28E26F-C609-4A79-B95D-DF60CE99E1A7}">
      <dgm:prSet/>
      <dgm:spPr>
        <a:gradFill rotWithShape="0">
          <a:gsLst>
            <a:gs pos="0">
              <a:srgbClr val="0070C0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</a:gradFill>
      </dgm:spPr>
      <dgm:t>
        <a:bodyPr/>
        <a:lstStyle/>
        <a:p>
          <a:pPr rtl="0"/>
          <a:r>
            <a:rPr lang="es-MX" b="1" dirty="0" smtClean="0"/>
            <a:t>Proyectos de desarrollo territorial:</a:t>
          </a:r>
          <a:endParaRPr lang="es-MX" b="1" dirty="0"/>
        </a:p>
      </dgm:t>
    </dgm:pt>
    <dgm:pt modelId="{1C9BE0E4-A949-441B-AA5E-38AFA46F0DE5}" type="parTrans" cxnId="{1B1B5950-CD84-4B92-843C-FEC67D00017F}">
      <dgm:prSet/>
      <dgm:spPr/>
      <dgm:t>
        <a:bodyPr/>
        <a:lstStyle/>
        <a:p>
          <a:endParaRPr lang="es-MX"/>
        </a:p>
      </dgm:t>
    </dgm:pt>
    <dgm:pt modelId="{65EC7C52-65B3-4E6D-8FE9-A1D5D75CACE2}" type="sibTrans" cxnId="{1B1B5950-CD84-4B92-843C-FEC67D00017F}">
      <dgm:prSet/>
      <dgm:spPr/>
      <dgm:t>
        <a:bodyPr/>
        <a:lstStyle/>
        <a:p>
          <a:endParaRPr lang="es-MX"/>
        </a:p>
      </dgm:t>
    </dgm:pt>
    <dgm:pt modelId="{4229B09B-2074-4EA7-8926-9E330991E663}">
      <dgm:prSet/>
      <dgm:spPr/>
      <dgm:t>
        <a:bodyPr/>
        <a:lstStyle/>
        <a:p>
          <a:pPr rtl="0"/>
          <a:r>
            <a:rPr lang="es-MX" dirty="0" smtClean="0"/>
            <a:t>Construcción o mejora de la infraestructura básica</a:t>
          </a:r>
          <a:endParaRPr lang="es-MX" dirty="0"/>
        </a:p>
      </dgm:t>
    </dgm:pt>
    <dgm:pt modelId="{825AE461-BF1A-485D-A725-AA261825A426}" type="parTrans" cxnId="{E722D5DA-29E5-4FE1-903A-624D26F7F58F}">
      <dgm:prSet/>
      <dgm:spPr/>
      <dgm:t>
        <a:bodyPr/>
        <a:lstStyle/>
        <a:p>
          <a:endParaRPr lang="es-MX"/>
        </a:p>
      </dgm:t>
    </dgm:pt>
    <dgm:pt modelId="{34A56D45-DA2A-4836-99A5-9D8AD1B57366}" type="sibTrans" cxnId="{E722D5DA-29E5-4FE1-903A-624D26F7F58F}">
      <dgm:prSet/>
      <dgm:spPr/>
      <dgm:t>
        <a:bodyPr/>
        <a:lstStyle/>
        <a:p>
          <a:endParaRPr lang="es-MX"/>
        </a:p>
      </dgm:t>
    </dgm:pt>
    <dgm:pt modelId="{5FA79884-2364-4898-9C49-6F48E8B798B6}">
      <dgm:prSet/>
      <dgm:spPr/>
      <dgm:t>
        <a:bodyPr/>
        <a:lstStyle/>
        <a:p>
          <a:pPr rtl="0"/>
          <a:r>
            <a:rPr lang="es-MX" dirty="0" smtClean="0"/>
            <a:t>Mejora procedimientos administrativos/reducción de trámites municipales</a:t>
          </a:r>
          <a:endParaRPr lang="es-MX" dirty="0"/>
        </a:p>
      </dgm:t>
    </dgm:pt>
    <dgm:pt modelId="{3D9BA403-F51C-40B9-8EE3-57CD2AD5A0ED}" type="parTrans" cxnId="{C2B83023-8DE5-49C9-8740-D9CC5B0E4B0F}">
      <dgm:prSet/>
      <dgm:spPr/>
      <dgm:t>
        <a:bodyPr/>
        <a:lstStyle/>
        <a:p>
          <a:endParaRPr lang="es-MX"/>
        </a:p>
      </dgm:t>
    </dgm:pt>
    <dgm:pt modelId="{0FCB71C4-BCA0-463B-A95A-48CE1007DC64}" type="sibTrans" cxnId="{C2B83023-8DE5-49C9-8740-D9CC5B0E4B0F}">
      <dgm:prSet/>
      <dgm:spPr/>
      <dgm:t>
        <a:bodyPr/>
        <a:lstStyle/>
        <a:p>
          <a:endParaRPr lang="es-MX"/>
        </a:p>
      </dgm:t>
    </dgm:pt>
    <dgm:pt modelId="{AD9A5CCF-B920-49B4-83F0-C57EA838FFAB}">
      <dgm:prSet/>
      <dgm:spPr/>
      <dgm:t>
        <a:bodyPr/>
        <a:lstStyle/>
        <a:p>
          <a:pPr rtl="0"/>
          <a:endParaRPr lang="es-MX" dirty="0"/>
        </a:p>
      </dgm:t>
    </dgm:pt>
    <dgm:pt modelId="{9D6609A2-0F4D-453F-8373-F24261630A7C}" type="parTrans" cxnId="{CF1161A9-EE69-4A55-9B91-9E260AE264E9}">
      <dgm:prSet/>
      <dgm:spPr/>
      <dgm:t>
        <a:bodyPr/>
        <a:lstStyle/>
        <a:p>
          <a:endParaRPr lang="es-MX"/>
        </a:p>
      </dgm:t>
    </dgm:pt>
    <dgm:pt modelId="{2E3661FC-91E5-4559-AB17-7B59BB68ACD9}" type="sibTrans" cxnId="{CF1161A9-EE69-4A55-9B91-9E260AE264E9}">
      <dgm:prSet/>
      <dgm:spPr/>
      <dgm:t>
        <a:bodyPr/>
        <a:lstStyle/>
        <a:p>
          <a:endParaRPr lang="es-MX"/>
        </a:p>
      </dgm:t>
    </dgm:pt>
    <dgm:pt modelId="{75351478-5385-4B59-B203-9C5F802C6D43}" type="pres">
      <dgm:prSet presAssocID="{5F08A315-099E-4F51-89F8-154A350E2421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es-ES"/>
        </a:p>
      </dgm:t>
    </dgm:pt>
    <dgm:pt modelId="{A6E55240-4B16-46ED-AD59-648F5ABBB563}" type="pres">
      <dgm:prSet presAssocID="{60CAE62C-8844-479E-BEA5-6B1339D3F568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90195641-A54B-4815-9B93-BC8585C2C137}" type="pres">
      <dgm:prSet presAssocID="{60CAE62C-8844-479E-BEA5-6B1339D3F568}" presName="childText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AC722FB8-9B8F-4210-8425-A65E125C2178}" type="pres">
      <dgm:prSet presAssocID="{8F460CFB-B678-4318-87E3-5615A7E8281E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3192D828-2D8D-4FAC-A54B-96FDD27D2E8A}" type="pres">
      <dgm:prSet presAssocID="{8F460CFB-B678-4318-87E3-5615A7E8281E}" presName="childText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41D8D5EA-F751-4526-8091-F1239EA41B20}" type="pres">
      <dgm:prSet presAssocID="{2A28E26F-C609-4A79-B95D-DF60CE99E1A7}" presName="parentText" presStyleLbl="node1" presStyleIdx="2" presStyleCnt="3" custLinFactNeighborX="1389" custLinFactNeighborY="-2045">
        <dgm:presLayoutVars>
          <dgm:chMax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6B3BA588-FC42-4B7D-8316-3ABAB2321040}" type="pres">
      <dgm:prSet presAssocID="{2A28E26F-C609-4A79-B95D-DF60CE99E1A7}" presName="childText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</dgm:ptLst>
  <dgm:cxnLst>
    <dgm:cxn modelId="{CF1161A9-EE69-4A55-9B91-9E260AE264E9}" srcId="{2A28E26F-C609-4A79-B95D-DF60CE99E1A7}" destId="{AD9A5CCF-B920-49B4-83F0-C57EA838FFAB}" srcOrd="2" destOrd="0" parTransId="{9D6609A2-0F4D-453F-8373-F24261630A7C}" sibTransId="{2E3661FC-91E5-4559-AB17-7B59BB68ACD9}"/>
    <dgm:cxn modelId="{CE03B678-5A08-4E84-BC44-9DD93B9A4B2C}" srcId="{8F460CFB-B678-4318-87E3-5615A7E8281E}" destId="{786C9808-5BB7-458F-8EC0-DB28760AE558}" srcOrd="3" destOrd="0" parTransId="{807C54A8-0191-4A4B-A908-7851BFC148D5}" sibTransId="{F692BFFF-CE12-40D0-8A4D-23BBE5E38A7F}"/>
    <dgm:cxn modelId="{1B1B5950-CD84-4B92-843C-FEC67D00017F}" srcId="{5F08A315-099E-4F51-89F8-154A350E2421}" destId="{2A28E26F-C609-4A79-B95D-DF60CE99E1A7}" srcOrd="2" destOrd="0" parTransId="{1C9BE0E4-A949-441B-AA5E-38AFA46F0DE5}" sibTransId="{65EC7C52-65B3-4E6D-8FE9-A1D5D75CACE2}"/>
    <dgm:cxn modelId="{C2B83023-8DE5-49C9-8740-D9CC5B0E4B0F}" srcId="{2A28E26F-C609-4A79-B95D-DF60CE99E1A7}" destId="{5FA79884-2364-4898-9C49-6F48E8B798B6}" srcOrd="1" destOrd="0" parTransId="{3D9BA403-F51C-40B9-8EE3-57CD2AD5A0ED}" sibTransId="{0FCB71C4-BCA0-463B-A95A-48CE1007DC64}"/>
    <dgm:cxn modelId="{D7FDB0AE-F09C-4D65-AD85-E33024A60F10}" srcId="{8F460CFB-B678-4318-87E3-5615A7E8281E}" destId="{16BD96EB-5ECC-4477-952E-E34A38B6F352}" srcOrd="2" destOrd="0" parTransId="{5CF0DF75-270B-4A9A-A72E-B28D9E4E323A}" sibTransId="{AA241E61-1BFE-442D-8006-0CD33F8E9088}"/>
    <dgm:cxn modelId="{18F56237-5D68-45D0-902A-A9F517C2F927}" srcId="{60CAE62C-8844-479E-BEA5-6B1339D3F568}" destId="{BA3907AC-9728-46AA-9A47-A43C902B6279}" srcOrd="1" destOrd="0" parTransId="{03383DA5-5CBA-432D-A2F4-F12BE0B5A489}" sibTransId="{0A6C9E4E-11FB-4AB9-9ADF-3F5D53931FB6}"/>
    <dgm:cxn modelId="{00E6B837-6FCB-4B7A-BB8A-DB5409735C71}" type="presOf" srcId="{16BD96EB-5ECC-4477-952E-E34A38B6F352}" destId="{3192D828-2D8D-4FAC-A54B-96FDD27D2E8A}" srcOrd="0" destOrd="2" presId="urn:microsoft.com/office/officeart/2005/8/layout/vList2"/>
    <dgm:cxn modelId="{FCD83BE8-A57E-46DC-89D8-94EE084F0378}" type="presOf" srcId="{5F08A315-099E-4F51-89F8-154A350E2421}" destId="{75351478-5385-4B59-B203-9C5F802C6D43}" srcOrd="0" destOrd="0" presId="urn:microsoft.com/office/officeart/2005/8/layout/vList2"/>
    <dgm:cxn modelId="{0FE63191-D8D3-466C-A3EB-71A9DE498D35}" srcId="{60CAE62C-8844-479E-BEA5-6B1339D3F568}" destId="{448B5E39-EBC6-40EA-ABE3-6303EB99F0A1}" srcOrd="2" destOrd="0" parTransId="{7C7C8E5E-A940-4C1F-904B-1205A4E8367A}" sibTransId="{73EC18E9-2B18-4C01-93AE-0E1F2936140E}"/>
    <dgm:cxn modelId="{BA909B46-817C-4210-A7D7-2BAA209BD640}" type="presOf" srcId="{D4CB4E37-BB10-48A6-B85E-D8B9BB10AC6F}" destId="{3192D828-2D8D-4FAC-A54B-96FDD27D2E8A}" srcOrd="0" destOrd="5" presId="urn:microsoft.com/office/officeart/2005/8/layout/vList2"/>
    <dgm:cxn modelId="{6758F8CD-173E-4ADE-BA7C-22BB48003199}" type="presOf" srcId="{9929369A-ECF0-4DB1-B11F-4FDB85EB0A58}" destId="{3192D828-2D8D-4FAC-A54B-96FDD27D2E8A}" srcOrd="0" destOrd="4" presId="urn:microsoft.com/office/officeart/2005/8/layout/vList2"/>
    <dgm:cxn modelId="{E722D5DA-29E5-4FE1-903A-624D26F7F58F}" srcId="{2A28E26F-C609-4A79-B95D-DF60CE99E1A7}" destId="{4229B09B-2074-4EA7-8926-9E330991E663}" srcOrd="0" destOrd="0" parTransId="{825AE461-BF1A-485D-A725-AA261825A426}" sibTransId="{34A56D45-DA2A-4836-99A5-9D8AD1B57366}"/>
    <dgm:cxn modelId="{7328B7D8-DAF7-4B0E-97CC-80697C0F4C79}" type="presOf" srcId="{F0253407-6040-4670-956A-F1867ABC6101}" destId="{90195641-A54B-4815-9B93-BC8585C2C137}" srcOrd="0" destOrd="0" presId="urn:microsoft.com/office/officeart/2005/8/layout/vList2"/>
    <dgm:cxn modelId="{14C9DDDE-8B7E-485A-A5E4-A4B78C58C7AA}" type="presOf" srcId="{E03C838A-9C41-42E2-9460-86B821A783E2}" destId="{90195641-A54B-4815-9B93-BC8585C2C137}" srcOrd="0" destOrd="3" presId="urn:microsoft.com/office/officeart/2005/8/layout/vList2"/>
    <dgm:cxn modelId="{DD809192-A123-4459-842B-7F8D31E79430}" srcId="{8F460CFB-B678-4318-87E3-5615A7E8281E}" destId="{D4CB4E37-BB10-48A6-B85E-D8B9BB10AC6F}" srcOrd="5" destOrd="0" parTransId="{789A2657-E271-4375-B4CB-EFDBEFD92AF3}" sibTransId="{EAB15361-8F79-4003-A6FE-81C0F3C18819}"/>
    <dgm:cxn modelId="{7B7FF858-0371-4ED7-B622-37C9F7FD4B2F}" type="presOf" srcId="{4F46897F-C14E-4BAD-9543-72CFA63BBFFC}" destId="{3192D828-2D8D-4FAC-A54B-96FDD27D2E8A}" srcOrd="0" destOrd="0" presId="urn:microsoft.com/office/officeart/2005/8/layout/vList2"/>
    <dgm:cxn modelId="{138F1FEA-EFD9-48EB-8191-4C099ECDD6AB}" type="presOf" srcId="{2A28E26F-C609-4A79-B95D-DF60CE99E1A7}" destId="{41D8D5EA-F751-4526-8091-F1239EA41B20}" srcOrd="0" destOrd="0" presId="urn:microsoft.com/office/officeart/2005/8/layout/vList2"/>
    <dgm:cxn modelId="{0BA6D137-3E0D-43C5-8680-DFDA1CA0F2D3}" type="presOf" srcId="{8F460CFB-B678-4318-87E3-5615A7E8281E}" destId="{AC722FB8-9B8F-4210-8425-A65E125C2178}" srcOrd="0" destOrd="0" presId="urn:microsoft.com/office/officeart/2005/8/layout/vList2"/>
    <dgm:cxn modelId="{4CF24B87-FD6A-4C9B-8520-CEE681E7F2F5}" type="presOf" srcId="{786C9808-5BB7-458F-8EC0-DB28760AE558}" destId="{3192D828-2D8D-4FAC-A54B-96FDD27D2E8A}" srcOrd="0" destOrd="3" presId="urn:microsoft.com/office/officeart/2005/8/layout/vList2"/>
    <dgm:cxn modelId="{CDB135F1-D2D3-4816-9D4C-F83BB0B29FF2}" type="presOf" srcId="{5FA79884-2364-4898-9C49-6F48E8B798B6}" destId="{6B3BA588-FC42-4B7D-8316-3ABAB2321040}" srcOrd="0" destOrd="1" presId="urn:microsoft.com/office/officeart/2005/8/layout/vList2"/>
    <dgm:cxn modelId="{7D96F864-236A-4792-BAA0-D96C179D529F}" type="presOf" srcId="{78379203-A706-47B9-A39B-F4B7090D5A53}" destId="{3192D828-2D8D-4FAC-A54B-96FDD27D2E8A}" srcOrd="0" destOrd="1" presId="urn:microsoft.com/office/officeart/2005/8/layout/vList2"/>
    <dgm:cxn modelId="{7752CE24-4818-4641-941A-7CC40BB243E4}" type="presOf" srcId="{BA3907AC-9728-46AA-9A47-A43C902B6279}" destId="{90195641-A54B-4815-9B93-BC8585C2C137}" srcOrd="0" destOrd="1" presId="urn:microsoft.com/office/officeart/2005/8/layout/vList2"/>
    <dgm:cxn modelId="{E43FDB69-C880-41B6-8D6A-87BE1079DA44}" srcId="{8F460CFB-B678-4318-87E3-5615A7E8281E}" destId="{4F46897F-C14E-4BAD-9543-72CFA63BBFFC}" srcOrd="0" destOrd="0" parTransId="{A9895AC2-4C3C-4A17-BF1A-12076CBDF8A6}" sibTransId="{80249DEC-F984-48DD-B877-E88371716BB7}"/>
    <dgm:cxn modelId="{D807E7CA-E71D-4DAB-A0A8-97DE5E43A860}" srcId="{8F460CFB-B678-4318-87E3-5615A7E8281E}" destId="{9929369A-ECF0-4DB1-B11F-4FDB85EB0A58}" srcOrd="4" destOrd="0" parTransId="{D2823B16-A20B-4644-ACBD-EB530C3AB68B}" sibTransId="{0F17465F-1C6B-4B79-9044-519A093F4EA0}"/>
    <dgm:cxn modelId="{008DC331-8419-4F1E-9F6E-B81F8B542739}" type="presOf" srcId="{4229B09B-2074-4EA7-8926-9E330991E663}" destId="{6B3BA588-FC42-4B7D-8316-3ABAB2321040}" srcOrd="0" destOrd="0" presId="urn:microsoft.com/office/officeart/2005/8/layout/vList2"/>
    <dgm:cxn modelId="{5497697B-B61D-4FE4-A6ED-403107018B4A}" srcId="{60CAE62C-8844-479E-BEA5-6B1339D3F568}" destId="{F0253407-6040-4670-956A-F1867ABC6101}" srcOrd="0" destOrd="0" parTransId="{F9DE8E24-B9D2-44D0-8648-686A8D9696B9}" sibTransId="{416EA1A3-1E57-40E4-B04E-1A9B45EFA475}"/>
    <dgm:cxn modelId="{DAAD2944-E4F8-4FF2-9E9F-C19939633B3E}" srcId="{5F08A315-099E-4F51-89F8-154A350E2421}" destId="{60CAE62C-8844-479E-BEA5-6B1339D3F568}" srcOrd="0" destOrd="0" parTransId="{B5FFEF98-0522-4A08-80FD-43415F20F8AC}" sibTransId="{01B34360-40B5-4855-9ABF-632E0EE64D9C}"/>
    <dgm:cxn modelId="{B0156865-068F-4E21-BF60-65E92D211EE1}" srcId="{8F460CFB-B678-4318-87E3-5615A7E8281E}" destId="{78379203-A706-47B9-A39B-F4B7090D5A53}" srcOrd="1" destOrd="0" parTransId="{C0E1EFE6-1101-4A4B-A835-0366DD10B17E}" sibTransId="{D0CD7BBA-087C-477F-90A2-D7F4CE5295DE}"/>
    <dgm:cxn modelId="{80F804D0-DF02-4D72-8E2D-68532FE8C6F8}" type="presOf" srcId="{60CAE62C-8844-479E-BEA5-6B1339D3F568}" destId="{A6E55240-4B16-46ED-AD59-648F5ABBB563}" srcOrd="0" destOrd="0" presId="urn:microsoft.com/office/officeart/2005/8/layout/vList2"/>
    <dgm:cxn modelId="{85F40878-B930-45C0-BFFB-0969330ABF5B}" type="presOf" srcId="{AD9A5CCF-B920-49B4-83F0-C57EA838FFAB}" destId="{6B3BA588-FC42-4B7D-8316-3ABAB2321040}" srcOrd="0" destOrd="2" presId="urn:microsoft.com/office/officeart/2005/8/layout/vList2"/>
    <dgm:cxn modelId="{9B310F0C-D1C7-4E17-9433-2A3C3A9028F8}" srcId="{5F08A315-099E-4F51-89F8-154A350E2421}" destId="{8F460CFB-B678-4318-87E3-5615A7E8281E}" srcOrd="1" destOrd="0" parTransId="{D0249218-68F7-4352-904D-B94F6E7E2007}" sibTransId="{CBEFC4DD-F465-4DC7-AFFB-0E057FC4CA00}"/>
    <dgm:cxn modelId="{A9C080B9-73FA-4247-95A0-68B571A9CDE5}" srcId="{60CAE62C-8844-479E-BEA5-6B1339D3F568}" destId="{E03C838A-9C41-42E2-9460-86B821A783E2}" srcOrd="3" destOrd="0" parTransId="{92BF5266-BB6F-4D2B-8E8E-4BE7C8491359}" sibTransId="{6429CC92-CB72-4C14-9788-8A9843C17DED}"/>
    <dgm:cxn modelId="{0F84E2F8-40A9-4A36-8675-21E56B1477D8}" type="presOf" srcId="{448B5E39-EBC6-40EA-ABE3-6303EB99F0A1}" destId="{90195641-A54B-4815-9B93-BC8585C2C137}" srcOrd="0" destOrd="2" presId="urn:microsoft.com/office/officeart/2005/8/layout/vList2"/>
    <dgm:cxn modelId="{6A657318-2DC5-413D-B894-6B0A01B6F436}" type="presParOf" srcId="{75351478-5385-4B59-B203-9C5F802C6D43}" destId="{A6E55240-4B16-46ED-AD59-648F5ABBB563}" srcOrd="0" destOrd="0" presId="urn:microsoft.com/office/officeart/2005/8/layout/vList2"/>
    <dgm:cxn modelId="{CDA001FB-5B63-412D-8F87-E3AD520E30F5}" type="presParOf" srcId="{75351478-5385-4B59-B203-9C5F802C6D43}" destId="{90195641-A54B-4815-9B93-BC8585C2C137}" srcOrd="1" destOrd="0" presId="urn:microsoft.com/office/officeart/2005/8/layout/vList2"/>
    <dgm:cxn modelId="{1BF488B0-E7B4-4433-8B38-D0AAA28B7E00}" type="presParOf" srcId="{75351478-5385-4B59-B203-9C5F802C6D43}" destId="{AC722FB8-9B8F-4210-8425-A65E125C2178}" srcOrd="2" destOrd="0" presId="urn:microsoft.com/office/officeart/2005/8/layout/vList2"/>
    <dgm:cxn modelId="{C66BB511-B3BC-4E43-A5C2-5248BF872A70}" type="presParOf" srcId="{75351478-5385-4B59-B203-9C5F802C6D43}" destId="{3192D828-2D8D-4FAC-A54B-96FDD27D2E8A}" srcOrd="3" destOrd="0" presId="urn:microsoft.com/office/officeart/2005/8/layout/vList2"/>
    <dgm:cxn modelId="{87C23C49-F6CA-4BA7-ADB1-8D4D9E28753E}" type="presParOf" srcId="{75351478-5385-4B59-B203-9C5F802C6D43}" destId="{41D8D5EA-F751-4526-8091-F1239EA41B20}" srcOrd="4" destOrd="0" presId="urn:microsoft.com/office/officeart/2005/8/layout/vList2"/>
    <dgm:cxn modelId="{EC93692D-A20B-4C12-9416-DC0564BF663F}" type="presParOf" srcId="{75351478-5385-4B59-B203-9C5F802C6D43}" destId="{6B3BA588-FC42-4B7D-8316-3ABAB2321040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A6E55240-4B16-46ED-AD59-648F5ABBB563}">
      <dsp:nvSpPr>
        <dsp:cNvPr id="0" name=""/>
        <dsp:cNvSpPr/>
      </dsp:nvSpPr>
      <dsp:spPr>
        <a:xfrm>
          <a:off x="0" y="63677"/>
          <a:ext cx="6563071" cy="455714"/>
        </a:xfrm>
        <a:prstGeom prst="roundRect">
          <a:avLst/>
        </a:prstGeom>
        <a:gradFill rotWithShape="0">
          <a:gsLst>
            <a:gs pos="0">
              <a:srgbClr val="0070C0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</a:gra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l" defTabSz="844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1900" b="1" kern="1200" dirty="0" smtClean="0"/>
            <a:t>Redes empresariales:</a:t>
          </a:r>
          <a:endParaRPr lang="es-MX" sz="1900" b="1" kern="1200" dirty="0"/>
        </a:p>
      </dsp:txBody>
      <dsp:txXfrm>
        <a:off x="0" y="63677"/>
        <a:ext cx="6563071" cy="455714"/>
      </dsp:txXfrm>
    </dsp:sp>
    <dsp:sp modelId="{90195641-A54B-4815-9B93-BC8585C2C137}">
      <dsp:nvSpPr>
        <dsp:cNvPr id="0" name=""/>
        <dsp:cNvSpPr/>
      </dsp:nvSpPr>
      <dsp:spPr>
        <a:xfrm>
          <a:off x="0" y="519392"/>
          <a:ext cx="6563071" cy="104224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8378" tIns="24130" rIns="135128" bIns="24130" numCol="1" spcCol="1270" anchor="t" anchorCtr="0">
          <a:noAutofit/>
        </a:bodyPr>
        <a:lstStyle/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Compra conjunta de insumos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Contratación de consultorías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Venta de productos iguales para satisfacer volúmenes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Adquisición y uso de maquinarias de alto costo</a:t>
          </a:r>
          <a:endParaRPr lang="es-MX" sz="1500" kern="1200" dirty="0"/>
        </a:p>
      </dsp:txBody>
      <dsp:txXfrm>
        <a:off x="0" y="519392"/>
        <a:ext cx="6563071" cy="1042245"/>
      </dsp:txXfrm>
    </dsp:sp>
    <dsp:sp modelId="{AC722FB8-9B8F-4210-8425-A65E125C2178}">
      <dsp:nvSpPr>
        <dsp:cNvPr id="0" name=""/>
        <dsp:cNvSpPr/>
      </dsp:nvSpPr>
      <dsp:spPr>
        <a:xfrm>
          <a:off x="0" y="1561637"/>
          <a:ext cx="6563071" cy="455714"/>
        </a:xfrm>
        <a:prstGeom prst="roundRect">
          <a:avLst/>
        </a:prstGeom>
        <a:gradFill rotWithShape="0">
          <a:gsLst>
            <a:gs pos="0">
              <a:srgbClr val="0070C0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</a:gra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l" defTabSz="844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900" b="1" kern="1200" noProof="0" dirty="0" smtClean="0"/>
            <a:t>Clusters </a:t>
          </a:r>
          <a:r>
            <a:rPr lang="es-MX" sz="1900" b="1" kern="1200" dirty="0" smtClean="0"/>
            <a:t>productivos:</a:t>
          </a:r>
          <a:endParaRPr lang="es-MX" sz="1900" b="1" kern="1200" dirty="0"/>
        </a:p>
      </dsp:txBody>
      <dsp:txXfrm>
        <a:off x="0" y="1561637"/>
        <a:ext cx="6563071" cy="455714"/>
      </dsp:txXfrm>
    </dsp:sp>
    <dsp:sp modelId="{3192D828-2D8D-4FAC-A54B-96FDD27D2E8A}">
      <dsp:nvSpPr>
        <dsp:cNvPr id="0" name=""/>
        <dsp:cNvSpPr/>
      </dsp:nvSpPr>
      <dsp:spPr>
        <a:xfrm>
          <a:off x="0" y="2017352"/>
          <a:ext cx="6563071" cy="157319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8378" tIns="24130" rIns="135128" bIns="24130" numCol="1" spcCol="1270" anchor="t" anchorCtr="0">
          <a:noAutofit/>
        </a:bodyPr>
        <a:lstStyle/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Generación de servicios tecnológicos especializados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Creación de laboratorios de prueba o medición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Creación de centros de formación especializada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Investigación aplicada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Establecimiento de normas de producto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Promoción de productos típicos del cluster</a:t>
          </a:r>
          <a:endParaRPr lang="es-MX" sz="1500" kern="1200" dirty="0"/>
        </a:p>
      </dsp:txBody>
      <dsp:txXfrm>
        <a:off x="0" y="2017352"/>
        <a:ext cx="6563071" cy="1573199"/>
      </dsp:txXfrm>
    </dsp:sp>
    <dsp:sp modelId="{41D8D5EA-F751-4526-8091-F1239EA41B20}">
      <dsp:nvSpPr>
        <dsp:cNvPr id="0" name=""/>
        <dsp:cNvSpPr/>
      </dsp:nvSpPr>
      <dsp:spPr>
        <a:xfrm>
          <a:off x="0" y="3574466"/>
          <a:ext cx="6563071" cy="455714"/>
        </a:xfrm>
        <a:prstGeom prst="roundRect">
          <a:avLst/>
        </a:prstGeom>
        <a:gradFill rotWithShape="0">
          <a:gsLst>
            <a:gs pos="0">
              <a:srgbClr val="0070C0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</a:gra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l" defTabSz="8445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MX" sz="1900" b="1" kern="1200" dirty="0" smtClean="0"/>
            <a:t>Proyectos de desarrollo territorial:</a:t>
          </a:r>
          <a:endParaRPr lang="es-MX" sz="1900" b="1" kern="1200" dirty="0"/>
        </a:p>
      </dsp:txBody>
      <dsp:txXfrm>
        <a:off x="0" y="3574466"/>
        <a:ext cx="6563071" cy="455714"/>
      </dsp:txXfrm>
    </dsp:sp>
    <dsp:sp modelId="{6B3BA588-FC42-4B7D-8316-3ABAB2321040}">
      <dsp:nvSpPr>
        <dsp:cNvPr id="0" name=""/>
        <dsp:cNvSpPr/>
      </dsp:nvSpPr>
      <dsp:spPr>
        <a:xfrm>
          <a:off x="0" y="4046267"/>
          <a:ext cx="6563071" cy="78659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8378" tIns="24130" rIns="135128" bIns="24130" numCol="1" spcCol="1270" anchor="t" anchorCtr="0">
          <a:noAutofit/>
        </a:bodyPr>
        <a:lstStyle/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Construcción o mejora de la infraestructura básica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MX" sz="1500" kern="1200" dirty="0" smtClean="0"/>
            <a:t>Mejora procedimientos administrativos/reducción de trámites municipales</a:t>
          </a:r>
          <a:endParaRPr lang="es-MX" sz="1500" kern="1200" dirty="0"/>
        </a:p>
        <a:p>
          <a:pPr marL="114300" lvl="1" indent="-114300" algn="l" defTabSz="666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endParaRPr lang="es-MX" sz="1500" kern="1200" dirty="0"/>
        </a:p>
      </dsp:txBody>
      <dsp:txXfrm>
        <a:off x="0" y="4046267"/>
        <a:ext cx="6563071" cy="78659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EFD711F-685E-450A-99A1-6E9047893E05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CL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BB673E4-305D-4D9A-A113-0EE6ADEC3B95}" type="slidenum">
              <a:rPr lang="es-CL" smtClean="0"/>
              <a:pPr/>
              <a:t>‹#›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xmlns="" val="7729116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1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11619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MX" smtClean="0"/>
          </a:p>
        </p:txBody>
      </p:sp>
      <p:sp>
        <p:nvSpPr>
          <p:cNvPr id="111620" name="3 Marcador de número de diapositiva"/>
          <p:cNvSpPr txBox="1">
            <a:spLocks noGrp="1"/>
          </p:cNvSpPr>
          <p:nvPr/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b"/>
          <a:lstStyle/>
          <a:p>
            <a:pPr algn="r" eaLnBrk="0" hangingPunct="0"/>
            <a:fld id="{3483E996-94E4-4A92-9DCA-3ECD609CA034}" type="slidenum">
              <a:rPr lang="es-ES" sz="1200">
                <a:latin typeface="Times New Roman" pitchFamily="18" charset="0"/>
              </a:rPr>
              <a:pPr algn="r" eaLnBrk="0" hangingPunct="0"/>
              <a:t>3</a:t>
            </a:fld>
            <a:endParaRPr lang="es-ES" sz="120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s-E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CE12D9-C287-4AA0-9BCB-1D8DEF17F6CE}" type="slidenum">
              <a:rPr lang="es-MX" smtClean="0"/>
              <a:pPr/>
              <a:t>11</a:t>
            </a:fld>
            <a:endParaRPr lang="es-MX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CE12D9-C287-4AA0-9BCB-1D8DEF17F6CE}" type="slidenum">
              <a:rPr lang="es-MX" smtClean="0"/>
              <a:pPr/>
              <a:t>12</a:t>
            </a:fld>
            <a:endParaRPr lang="es-MX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CE12D9-C287-4AA0-9BCB-1D8DEF17F6CE}" type="slidenum">
              <a:rPr lang="es-MX" smtClean="0"/>
              <a:pPr/>
              <a:t>13</a:t>
            </a:fld>
            <a:endParaRPr lang="es-MX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CE12D9-C287-4AA0-9BCB-1D8DEF17F6CE}" type="slidenum">
              <a:rPr lang="es-MX" smtClean="0"/>
              <a:pPr/>
              <a:t>19</a:t>
            </a:fld>
            <a:endParaRPr lang="es-MX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CE12D9-C287-4AA0-9BCB-1D8DEF17F6CE}" type="slidenum">
              <a:rPr lang="es-MX" smtClean="0"/>
              <a:pPr/>
              <a:t>20</a:t>
            </a:fld>
            <a:endParaRPr lang="es-MX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11"/>
          <p:cNvGrpSpPr/>
          <p:nvPr/>
        </p:nvGrpSpPr>
        <p:grpSpPr>
          <a:xfrm>
            <a:off x="0" y="0"/>
            <a:ext cx="9144000" cy="6400800"/>
            <a:chOff x="0" y="0"/>
            <a:chExt cx="9144000" cy="6400800"/>
          </a:xfrm>
        </p:grpSpPr>
        <p:sp>
          <p:nvSpPr>
            <p:cNvPr id="16" name="Rectangle 15"/>
            <p:cNvSpPr/>
            <p:nvPr/>
          </p:nvSpPr>
          <p:spPr>
            <a:xfrm>
              <a:off x="1828800" y="4572000"/>
              <a:ext cx="68580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grpSp>
          <p:nvGrpSpPr>
            <p:cNvPr id="8" name="Group 10"/>
            <p:cNvGrpSpPr/>
            <p:nvPr/>
          </p:nvGrpSpPr>
          <p:grpSpPr>
            <a:xfrm>
              <a:off x="0" y="0"/>
              <a:ext cx="9144000" cy="6400800"/>
              <a:chOff x="0" y="0"/>
              <a:chExt cx="9144000" cy="64008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0" y="0"/>
                <a:ext cx="1828800" cy="64008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0" name="Rectangle 9"/>
              <p:cNvSpPr/>
              <p:nvPr/>
            </p:nvSpPr>
            <p:spPr>
              <a:xfrm>
                <a:off x="0" y="4572000"/>
                <a:ext cx="9144000" cy="18288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  <a:effectLst>
                <a:reflection blurRad="6350" stA="50000" endA="300" endPos="38500" dist="50800" dir="5400000" sy="-100000" algn="bl" rotWithShape="0"/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</p:grpSp>
        <p:sp>
          <p:nvSpPr>
            <p:cNvPr id="13" name="Rectangle 12"/>
            <p:cNvSpPr/>
            <p:nvPr/>
          </p:nvSpPr>
          <p:spPr>
            <a:xfrm>
              <a:off x="0" y="45720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34200" y="6553200"/>
            <a:ext cx="1676400" cy="228600"/>
          </a:xfrm>
        </p:spPr>
        <p:txBody>
          <a:bodyPr vert="horz" lIns="91440" tIns="45720" rIns="91440" bIns="45720" rtlCol="0" anchor="t" anchorCtr="0"/>
          <a:lstStyle>
            <a:lvl1pPr marL="0" algn="r" defTabSz="914400" rtl="0" eaLnBrk="1" latinLnBrk="0" hangingPunct="1">
              <a:defRPr sz="900" kern="1200" cap="small" baseline="0">
                <a:solidFill>
                  <a:sysClr val="windowText" lastClr="000000"/>
                </a:solidFill>
                <a:latin typeface="+mj-lt"/>
                <a:ea typeface="+mn-ea"/>
                <a:cs typeface="+mn-cs"/>
              </a:defRPr>
            </a:lvl1pPr>
          </a:lstStyle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891553" y="6553200"/>
            <a:ext cx="1676400" cy="228600"/>
          </a:xfrm>
        </p:spPr>
        <p:txBody>
          <a:bodyPr anchor="t" anchorCtr="0"/>
          <a:lstStyle>
            <a:lvl1pPr>
              <a:defRPr>
                <a:solidFill>
                  <a:sysClr val="windowText" lastClr="000000"/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870076" y="6553200"/>
            <a:ext cx="762000" cy="228600"/>
          </a:xfrm>
          <a:noFill/>
          <a:ln>
            <a:noFill/>
          </a:ln>
          <a:effectLst/>
        </p:spPr>
        <p:txBody>
          <a:bodyPr/>
          <a:lstStyle>
            <a:lvl1pPr algn="ctr">
              <a:defRPr sz="900" kern="1200" cap="small" baseline="0">
                <a:solidFill>
                  <a:sysClr val="windowText" lastClr="000000"/>
                </a:solidFill>
                <a:latin typeface="+mj-lt"/>
                <a:ea typeface="+mn-ea"/>
                <a:cs typeface="+mn-cs"/>
              </a:defRPr>
            </a:lvl1pPr>
          </a:lstStyle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05000" y="5867400"/>
            <a:ext cx="6570722" cy="457200"/>
          </a:xfrm>
        </p:spPr>
        <p:txBody>
          <a:bodyPr>
            <a:normAutofit/>
            <a:scene3d>
              <a:camera prst="orthographicFront"/>
              <a:lightRig rig="soft" dir="t">
                <a:rot lat="0" lon="0" rev="10800000"/>
              </a:lightRig>
            </a:scene3d>
            <a:sp3d>
              <a:contourClr>
                <a:srgbClr val="DDDDDD"/>
              </a:contourClr>
            </a:sp3d>
          </a:bodyPr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>
                    <a:alpha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05000" y="4648200"/>
            <a:ext cx="6553200" cy="1219200"/>
          </a:xfrm>
        </p:spPr>
        <p:txBody>
          <a:bodyPr anchor="b" anchorCtr="0">
            <a:noAutofit/>
          </a:bodyPr>
          <a:lstStyle>
            <a:lvl1pPr algn="l">
              <a:defRPr sz="3600"/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10"/>
          <p:cNvGrpSpPr/>
          <p:nvPr/>
        </p:nvGrpSpPr>
        <p:grpSpPr>
          <a:xfrm>
            <a:off x="0" y="0"/>
            <a:ext cx="9144000" cy="6858000"/>
            <a:chOff x="-442912" y="457200"/>
            <a:chExt cx="9144000" cy="6858000"/>
          </a:xfrm>
        </p:grpSpPr>
        <p:sp>
          <p:nvSpPr>
            <p:cNvPr id="18" name="Rectangle 17"/>
            <p:cNvSpPr/>
            <p:nvPr/>
          </p:nvSpPr>
          <p:spPr>
            <a:xfrm>
              <a:off x="-442912" y="457200"/>
              <a:ext cx="9129712" cy="16764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6872288" y="457200"/>
              <a:ext cx="1828800" cy="6858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0" name="Rectangle 19"/>
            <p:cNvSpPr/>
            <p:nvPr/>
          </p:nvSpPr>
          <p:spPr>
            <a:xfrm>
              <a:off x="6872288" y="45720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1" name="Oval 20"/>
            <p:cNvSpPr/>
            <p:nvPr/>
          </p:nvSpPr>
          <p:spPr>
            <a:xfrm>
              <a:off x="7367588" y="8763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67600" y="2298700"/>
            <a:ext cx="1447800" cy="3827463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2286000"/>
            <a:ext cx="5943600" cy="3840163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848600" y="533400"/>
            <a:ext cx="762000" cy="609600"/>
          </a:xfrm>
        </p:spPr>
        <p:txBody>
          <a:bodyPr/>
          <a:lstStyle/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10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0" y="25146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Rectangle 8"/>
            <p:cNvSpPr/>
            <p:nvPr/>
          </p:nvSpPr>
          <p:spPr>
            <a:xfrm>
              <a:off x="1828800" y="2514600"/>
              <a:ext cx="73152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05000" y="2667000"/>
            <a:ext cx="6629400" cy="1143000"/>
          </a:xfrm>
        </p:spPr>
        <p:txBody>
          <a:bodyPr vert="horz" lIns="91440" tIns="45720" rIns="91440" bIns="45720" rtlCol="0" anchor="b" anchorCtr="0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6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" y="4495800"/>
            <a:ext cx="1524000" cy="2057400"/>
          </a:xfrm>
        </p:spPr>
        <p:txBody>
          <a:bodyPr vert="horz" lIns="91440" tIns="45720" rIns="91440" bIns="45720" rtlCol="0">
            <a:normAutofit/>
          </a:bodyPr>
          <a:lstStyle>
            <a:lvl1pPr marL="0" indent="0">
              <a:lnSpc>
                <a:spcPct val="200000"/>
              </a:lnSpc>
              <a:buNone/>
              <a:defRPr sz="1600" b="1" kern="1200">
                <a:solidFill>
                  <a:srgbClr val="000000">
                    <a:alpha val="50196"/>
                  </a:srgb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l" defTabSz="914400" rtl="0" eaLnBrk="1" latinLnBrk="0" hangingPunct="1">
              <a:lnSpc>
                <a:spcPct val="150000"/>
              </a:lnSpc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31152" y="6556248"/>
            <a:ext cx="1673352" cy="228600"/>
          </a:xfrm>
        </p:spPr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892808" y="6556248"/>
            <a:ext cx="1673352" cy="228600"/>
          </a:xfrm>
        </p:spPr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867656" y="6556248"/>
            <a:ext cx="762000" cy="228600"/>
          </a:xfrm>
          <a:noFill/>
          <a:ln>
            <a:noFill/>
          </a:ln>
          <a:effectLst/>
        </p:spPr>
        <p:txBody>
          <a:bodyPr vert="horz" lIns="91440" tIns="45720" rIns="91440" bIns="45720" rtlCol="0" anchor="ctr"/>
          <a:lstStyle>
            <a:lvl1pPr marL="0" algn="ctr" defTabSz="914400" rtl="0" eaLnBrk="1" latinLnBrk="0" hangingPunct="1">
              <a:defRPr sz="900" kern="1200" cap="small" baseline="0">
                <a:solidFill>
                  <a:sysClr val="windowText" lastClr="000000"/>
                </a:solidFill>
                <a:latin typeface="+mj-lt"/>
                <a:ea typeface="+mn-ea"/>
                <a:cs typeface="+mn-cs"/>
              </a:defRPr>
            </a:lvl1pPr>
          </a:lstStyle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438400" y="2298700"/>
            <a:ext cx="2971800" cy="3827463"/>
          </a:xfrm>
        </p:spPr>
        <p:txBody>
          <a:bodyPr>
            <a:normAutofit/>
          </a:bodyPr>
          <a:lstStyle>
            <a:lvl1pPr marL="228600" indent="-228600">
              <a:defRPr sz="1800"/>
            </a:lvl1pPr>
            <a:lvl2pPr marL="457200" indent="-228600">
              <a:defRPr sz="1800"/>
            </a:lvl2pPr>
            <a:lvl3pPr marL="685800" indent="-228600">
              <a:defRPr sz="1800"/>
            </a:lvl3pPr>
            <a:lvl4pPr marL="914400" indent="-228600">
              <a:defRPr sz="1800"/>
            </a:lvl4pPr>
            <a:lvl5pPr marL="1143000" indent="-228600"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15000" y="2298700"/>
            <a:ext cx="2971800" cy="3827463"/>
          </a:xfrm>
        </p:spPr>
        <p:txBody>
          <a:bodyPr>
            <a:normAutofit/>
          </a:bodyPr>
          <a:lstStyle>
            <a:lvl1pPr marL="228600" indent="-228600">
              <a:defRPr sz="1800"/>
            </a:lvl1pPr>
            <a:lvl2pPr marL="457200" indent="-228600">
              <a:defRPr sz="1800"/>
            </a:lvl2pPr>
            <a:lvl3pPr marL="685800" indent="-228600">
              <a:defRPr sz="1800"/>
            </a:lvl3pPr>
            <a:lvl4pPr marL="914400" indent="-228600">
              <a:defRPr sz="1800"/>
            </a:lvl4pPr>
            <a:lvl5pPr marL="1143000" indent="-228600"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38400" y="2291697"/>
            <a:ext cx="2971800" cy="639762"/>
          </a:xfrm>
        </p:spPr>
        <p:txBody>
          <a:bodyPr vert="horz" lIns="91440" tIns="45720" rIns="91440" bIns="45720" rtlCol="0" anchor="ctr" anchorCtr="0">
            <a:noAutofit/>
          </a:bodyPr>
          <a:lstStyle>
            <a:lvl1pPr marL="0" indent="0">
              <a:buNone/>
              <a:defRPr sz="2200" b="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47925" y="3137647"/>
            <a:ext cx="2971800" cy="2999232"/>
          </a:xfr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715000" y="2291697"/>
            <a:ext cx="2971800" cy="639762"/>
          </a:xfrm>
        </p:spPr>
        <p:txBody>
          <a:bodyPr anchor="ctr" anchorCtr="0">
            <a:noAutofit/>
          </a:bodyPr>
          <a:lstStyle>
            <a:lvl1pPr marL="0" indent="0">
              <a:buNone/>
              <a:defRPr sz="2200" b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715000" y="3137647"/>
            <a:ext cx="2971800" cy="3001962"/>
          </a:xfr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10"/>
          <p:cNvGrpSpPr/>
          <p:nvPr/>
        </p:nvGrpSpPr>
        <p:grpSpPr>
          <a:xfrm>
            <a:off x="0" y="0"/>
            <a:ext cx="9144000" cy="1676400"/>
            <a:chOff x="0" y="0"/>
            <a:chExt cx="9144000" cy="16764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9144000" cy="16764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0" y="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Oval 9"/>
            <p:cNvSpPr/>
            <p:nvPr/>
          </p:nvSpPr>
          <p:spPr>
            <a:xfrm>
              <a:off x="495300" y="4191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9"/>
          <p:cNvGrpSpPr/>
          <p:nvPr/>
        </p:nvGrpSpPr>
        <p:grpSpPr>
          <a:xfrm>
            <a:off x="0" y="0"/>
            <a:ext cx="1828800" cy="1676400"/>
            <a:chOff x="457200" y="457200"/>
            <a:chExt cx="1828800" cy="1676400"/>
          </a:xfrm>
        </p:grpSpPr>
        <p:sp>
          <p:nvSpPr>
            <p:cNvPr id="8" name="Rectangle 7"/>
            <p:cNvSpPr/>
            <p:nvPr/>
          </p:nvSpPr>
          <p:spPr>
            <a:xfrm>
              <a:off x="457200" y="45720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Oval 8"/>
            <p:cNvSpPr/>
            <p:nvPr/>
          </p:nvSpPr>
          <p:spPr>
            <a:xfrm>
              <a:off x="952500" y="8763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41448" y="228600"/>
            <a:ext cx="6245352" cy="1143000"/>
          </a:xfrm>
        </p:spPr>
        <p:txBody>
          <a:bodyPr vert="horz" lIns="91440" tIns="45720" rIns="91440" bIns="45720" rtlCol="0" anchor="ctr">
            <a:normAutofit/>
          </a:bodyPr>
          <a:lstStyle>
            <a:lvl1pPr algn="r" defTabSz="914400" rtl="0" eaLnBrk="1" latinLnBrk="0" hangingPunct="1">
              <a:spcBef>
                <a:spcPct val="0"/>
              </a:spcBef>
              <a:buNone/>
              <a:defRPr sz="44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06624" y="2446991"/>
            <a:ext cx="5715000" cy="3531198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3031490"/>
            <a:ext cx="1524000" cy="2362200"/>
          </a:xfrm>
        </p:spPr>
        <p:txBody>
          <a:bodyPr/>
          <a:lstStyle>
            <a:lvl1pPr marL="0" indent="0">
              <a:lnSpc>
                <a:spcPct val="150000"/>
              </a:lnSpc>
              <a:buNone/>
              <a:defRPr sz="1400" b="1">
                <a:solidFill>
                  <a:srgbClr val="000000">
                    <a:alpha val="50196"/>
                  </a:srgb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41448" y="228600"/>
            <a:ext cx="6245352" cy="1143000"/>
          </a:xfrm>
        </p:spPr>
        <p:txBody>
          <a:bodyPr vert="horz" lIns="91440" tIns="45720" rIns="91440" bIns="45720" rtlCol="0" anchor="ctr">
            <a:normAutofit/>
          </a:bodyPr>
          <a:lstStyle>
            <a:lvl1pPr algn="r" defTabSz="914400" rtl="0" eaLnBrk="1" latinLnBrk="0" hangingPunct="1">
              <a:spcBef>
                <a:spcPct val="0"/>
              </a:spcBef>
              <a:buNone/>
              <a:defRPr sz="44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06624" y="2450592"/>
            <a:ext cx="5715000" cy="3529584"/>
          </a:xfrm>
          <a:noFill/>
          <a:ln w="101600" cmpd="sng">
            <a:miter lim="800000"/>
          </a:ln>
          <a:effectLst>
            <a:outerShdw blurRad="63500" sx="102000" sy="102000" algn="ctr" rotWithShape="0">
              <a:prstClr val="black">
                <a:alpha val="30000"/>
              </a:prstClr>
            </a:outerShdw>
          </a:effectLst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 smtClean="0"/>
              <a:t>Haga clic en el icono para agregar una imagen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3031489"/>
            <a:ext cx="1527048" cy="2359152"/>
          </a:xfrm>
        </p:spPr>
        <p:txBody>
          <a:bodyPr vert="horz" lIns="91440" tIns="45720" rIns="91440" bIns="45720" rtlCol="0">
            <a:normAutofit/>
          </a:bodyPr>
          <a:lstStyle>
            <a:lvl1pPr marL="0" indent="0">
              <a:lnSpc>
                <a:spcPct val="150000"/>
              </a:lnSpc>
              <a:buNone/>
              <a:defRPr sz="1400" b="1" kern="1200">
                <a:solidFill>
                  <a:srgbClr val="000000">
                    <a:alpha val="50196"/>
                  </a:srgb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lnSpc>
                <a:spcPct val="150000"/>
              </a:lnSpc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11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7" name="Rectangle 6"/>
            <p:cNvSpPr/>
            <p:nvPr/>
          </p:nvSpPr>
          <p:spPr>
            <a:xfrm>
              <a:off x="457200" y="0"/>
              <a:ext cx="8686800" cy="16764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Rectangle 8"/>
            <p:cNvSpPr/>
            <p:nvPr/>
          </p:nvSpPr>
          <p:spPr>
            <a:xfrm>
              <a:off x="0" y="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Oval 10"/>
            <p:cNvSpPr/>
            <p:nvPr/>
          </p:nvSpPr>
          <p:spPr>
            <a:xfrm>
              <a:off x="495300" y="4191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38400" y="2286000"/>
            <a:ext cx="6248400" cy="38401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1494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 cap="small" baseline="0">
                <a:solidFill>
                  <a:schemeClr val="tx1"/>
                </a:solidFill>
                <a:latin typeface="+mj-lt"/>
              </a:defRPr>
            </a:lvl1pPr>
          </a:lstStyle>
          <a:p>
            <a:fld id="{F5E6AE49-B968-4B5A-BE5D-D4000FECAEA1}" type="datetimeFigureOut">
              <a:rPr lang="es-CL" smtClean="0"/>
              <a:pPr/>
              <a:t>13-06-2012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small" baseline="0">
                <a:solidFill>
                  <a:schemeClr val="tx1"/>
                </a:solidFill>
                <a:latin typeface="+mj-lt"/>
              </a:defRPr>
            </a:lvl1pPr>
          </a:lstStyle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400" y="533400"/>
            <a:ext cx="762000" cy="609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 cap="small" baseline="0">
                <a:solidFill>
                  <a:schemeClr val="tx1"/>
                </a:solidFill>
                <a:latin typeface="+mj-lt"/>
              </a:defRPr>
            </a:lvl1pPr>
          </a:lstStyle>
          <a:p>
            <a:fld id="{F1CBFF6E-F484-47E0-A169-088F0D291E64}" type="slidenum">
              <a:rPr lang="es-CL" smtClean="0"/>
              <a:pPr/>
              <a:t>‹#›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609" r:id="rId1"/>
    <p:sldLayoutId id="2147484610" r:id="rId2"/>
    <p:sldLayoutId id="2147484611" r:id="rId3"/>
    <p:sldLayoutId id="2147484612" r:id="rId4"/>
    <p:sldLayoutId id="2147484613" r:id="rId5"/>
    <p:sldLayoutId id="2147484614" r:id="rId6"/>
    <p:sldLayoutId id="2147484615" r:id="rId7"/>
    <p:sldLayoutId id="2147484616" r:id="rId8"/>
    <p:sldLayoutId id="2147484617" r:id="rId9"/>
    <p:sldLayoutId id="2147484618" r:id="rId10"/>
    <p:sldLayoutId id="2147484619" r:id="rId11"/>
  </p:sldLayoutIdLst>
  <p:txStyles>
    <p:titleStyle>
      <a:lvl1pPr algn="r" defTabSz="914400" rtl="0" eaLnBrk="1" latinLnBrk="0" hangingPunct="1">
        <a:spcBef>
          <a:spcPct val="0"/>
        </a:spcBef>
        <a:buNone/>
        <a:defRPr sz="4400" kern="1200" cap="small" spc="20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914400" rtl="0" eaLnBrk="1" latinLnBrk="0" hangingPunct="1">
        <a:spcBef>
          <a:spcPts val="1800"/>
        </a:spcBef>
        <a:buClr>
          <a:schemeClr val="accent1"/>
        </a:buClr>
        <a:buSzPct val="80000"/>
        <a:buFont typeface="Wingdings" pitchFamily="2" charset="2"/>
        <a:buChar char="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indent="-457200" algn="l" defTabSz="914400" rtl="0" eaLnBrk="1" latinLnBrk="0" hangingPunct="1">
        <a:spcBef>
          <a:spcPts val="1800"/>
        </a:spcBef>
        <a:buClr>
          <a:schemeClr val="accent2"/>
        </a:buClr>
        <a:buSzPct val="80000"/>
        <a:buFont typeface="Wingdings" pitchFamily="2" charset="2"/>
        <a:buChar char="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457200" algn="l" defTabSz="914400" rtl="0" eaLnBrk="1" latinLnBrk="0" hangingPunct="1">
        <a:spcBef>
          <a:spcPts val="1200"/>
        </a:spcBef>
        <a:buClr>
          <a:schemeClr val="accent3"/>
        </a:buClr>
        <a:buSzPct val="80000"/>
        <a:buFont typeface="Wingdings" pitchFamily="2" charset="2"/>
        <a:buChar char="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800" indent="-457200" algn="l" defTabSz="914400" rtl="0" eaLnBrk="1" latinLnBrk="0" hangingPunct="1">
        <a:spcBef>
          <a:spcPts val="1200"/>
        </a:spcBef>
        <a:buClr>
          <a:schemeClr val="accent4"/>
        </a:buClr>
        <a:buSzPct val="80000"/>
        <a:buFont typeface="Wingdings" pitchFamily="2" charset="2"/>
        <a:buChar char="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286000" indent="-457200" algn="l" defTabSz="914400" rtl="0" eaLnBrk="1" latinLnBrk="0" hangingPunct="1">
        <a:spcBef>
          <a:spcPts val="1200"/>
        </a:spcBef>
        <a:buClr>
          <a:schemeClr val="accent5"/>
        </a:buClr>
        <a:buSzPct val="80000"/>
        <a:buFont typeface="Wingdings" pitchFamily="2" charset="2"/>
        <a:buChar char="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indent="-457200" algn="l" defTabSz="914400" rtl="0" eaLnBrk="1" latinLnBrk="0" hangingPunct="1">
        <a:spcBef>
          <a:spcPts val="1200"/>
        </a:spcBef>
        <a:buClr>
          <a:schemeClr val="accent6"/>
        </a:buClr>
        <a:buSzPct val="90000"/>
        <a:buFont typeface="Wingdings" pitchFamily="2" charset="2"/>
        <a:buChar char="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3200400" indent="-457200" algn="l" defTabSz="914400" rtl="0" eaLnBrk="1" latinLnBrk="0" hangingPunct="1">
        <a:spcBef>
          <a:spcPts val="1200"/>
        </a:spcBef>
        <a:buClr>
          <a:schemeClr val="accent1"/>
        </a:buClr>
        <a:buSzPct val="70000"/>
        <a:buFont typeface="Wingdings" pitchFamily="2" charset="2"/>
        <a:buChar char="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657600" indent="-457200" algn="l" defTabSz="914400" rtl="0" eaLnBrk="1" latinLnBrk="0" hangingPunct="1">
        <a:spcBef>
          <a:spcPts val="1200"/>
        </a:spcBef>
        <a:buClr>
          <a:schemeClr val="accent3"/>
        </a:buClr>
        <a:buFont typeface="Courier New" pitchFamily="49" charset="0"/>
        <a:buChar char="o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4114800" indent="-457200" algn="l" defTabSz="914400" rtl="0" eaLnBrk="1" latinLnBrk="0" hangingPunct="1">
        <a:spcBef>
          <a:spcPts val="12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907704" y="3068960"/>
            <a:ext cx="6624736" cy="2808312"/>
          </a:xfrm>
        </p:spPr>
        <p:txBody>
          <a:bodyPr>
            <a:noAutofit/>
          </a:bodyPr>
          <a:lstStyle/>
          <a:p>
            <a:pPr algn="ctr"/>
            <a:r>
              <a:rPr lang="es-CL" sz="3200" b="1" dirty="0" smtClean="0">
                <a:solidFill>
                  <a:schemeClr val="tx2"/>
                </a:solidFill>
                <a:latin typeface="+mj-lt"/>
              </a:rPr>
              <a:t>Tópico 10: Innovación, competitividad y diversificación exportadora</a:t>
            </a:r>
          </a:p>
          <a:p>
            <a:pPr algn="ctr"/>
            <a:endParaRPr lang="es-CL" sz="2800" dirty="0" smtClean="0">
              <a:solidFill>
                <a:schemeClr val="tx1"/>
              </a:solidFill>
              <a:latin typeface="+mj-lt"/>
            </a:endParaRPr>
          </a:p>
          <a:p>
            <a:pPr algn="ctr"/>
            <a:r>
              <a:rPr lang="es-CL" sz="2800" dirty="0" smtClean="0">
                <a:solidFill>
                  <a:schemeClr val="bg1"/>
                </a:solidFill>
                <a:latin typeface="+mj-lt"/>
              </a:rPr>
              <a:t>Profesor: Sebastián Herreros</a:t>
            </a:r>
          </a:p>
          <a:p>
            <a:pPr algn="ctr"/>
            <a:r>
              <a:rPr lang="es-CL" sz="2800" dirty="0" smtClean="0">
                <a:solidFill>
                  <a:schemeClr val="bg1"/>
                </a:solidFill>
                <a:latin typeface="+mj-lt"/>
              </a:rPr>
              <a:t>13 de junio de 2012</a:t>
            </a:r>
            <a:endParaRPr lang="es-CL" sz="28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2051720" y="1556793"/>
            <a:ext cx="6177880" cy="1152128"/>
          </a:xfrm>
        </p:spPr>
        <p:txBody>
          <a:bodyPr>
            <a:normAutofit fontScale="90000"/>
          </a:bodyPr>
          <a:lstStyle/>
          <a:p>
            <a:pPr algn="ctr"/>
            <a:r>
              <a:rPr lang="es-CL" sz="4000" b="1" dirty="0" smtClean="0"/>
              <a:t>Tópicos de economía internacional</a:t>
            </a:r>
            <a:endParaRPr lang="es-CL" sz="4000" b="1" dirty="0"/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s-CL"/>
          </a:p>
        </p:txBody>
      </p:sp>
      <p:pic>
        <p:nvPicPr>
          <p:cNvPr id="6" name="Picture 24" descr="V:\USR\sherreros\My Dropbox\Documentos Sebastián\Logo-MGPP-300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868144" y="260649"/>
            <a:ext cx="2808312" cy="1003356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xmlns="" val="3876945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07704" y="228600"/>
            <a:ext cx="6984776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s-E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Algunos ejemplos de clusters exitosos en Europa</a:t>
            </a:r>
            <a:endParaRPr lang="es-E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22530" name="Picture 2" descr="V:\USR\sherreros\My Dropbox\ClustersEuropa.jpg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339752" y="1766828"/>
            <a:ext cx="6264696" cy="4741516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1979712" y="142852"/>
            <a:ext cx="6624736" cy="1341932"/>
          </a:xfrm>
        </p:spPr>
        <p:txBody>
          <a:bodyPr>
            <a:noAutofit/>
          </a:bodyPr>
          <a:lstStyle/>
          <a:p>
            <a:pPr algn="ctr"/>
            <a:r>
              <a:rPr lang="es-ES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Existe una jerarquía de los niveles de asociatividad</a:t>
            </a:r>
            <a:endParaRPr lang="es-ES" sz="3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Oval 5"/>
          <p:cNvSpPr/>
          <p:nvPr/>
        </p:nvSpPr>
        <p:spPr>
          <a:xfrm flipV="1">
            <a:off x="785786" y="2000240"/>
            <a:ext cx="6143668" cy="3714774"/>
          </a:xfrm>
          <a:prstGeom prst="ellipse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dirty="0"/>
          </a:p>
        </p:txBody>
      </p:sp>
      <p:sp>
        <p:nvSpPr>
          <p:cNvPr id="7" name="Oval 6"/>
          <p:cNvSpPr/>
          <p:nvPr/>
        </p:nvSpPr>
        <p:spPr>
          <a:xfrm>
            <a:off x="1500166" y="3071810"/>
            <a:ext cx="4429156" cy="2571768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dirty="0"/>
          </a:p>
        </p:txBody>
      </p:sp>
      <p:sp>
        <p:nvSpPr>
          <p:cNvPr id="8" name="Oval 7"/>
          <p:cNvSpPr/>
          <p:nvPr/>
        </p:nvSpPr>
        <p:spPr>
          <a:xfrm>
            <a:off x="2428860" y="4500570"/>
            <a:ext cx="2857520" cy="1071570"/>
          </a:xfrm>
          <a:prstGeom prst="ellipse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b="1" dirty="0" smtClean="0">
                <a:solidFill>
                  <a:srgbClr val="0070C0"/>
                </a:solidFill>
              </a:rPr>
              <a:t>Redes empresariales</a:t>
            </a:r>
            <a:endParaRPr lang="es-ES" b="1" dirty="0">
              <a:solidFill>
                <a:srgbClr val="0070C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500298" y="3714752"/>
            <a:ext cx="26741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70C0"/>
                </a:solidFill>
              </a:rPr>
              <a:t>Clusters </a:t>
            </a:r>
            <a:r>
              <a:rPr lang="es-MX" b="1" dirty="0" smtClean="0">
                <a:solidFill>
                  <a:srgbClr val="0070C0"/>
                </a:solidFill>
              </a:rPr>
              <a:t>productivos</a:t>
            </a:r>
            <a:endParaRPr lang="es-MX" b="1" dirty="0">
              <a:solidFill>
                <a:srgbClr val="0070C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2357422" y="2285993"/>
            <a:ext cx="292895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b="1" dirty="0" smtClean="0">
                <a:solidFill>
                  <a:srgbClr val="0070C0"/>
                </a:solidFill>
              </a:rPr>
              <a:t>Proyectos de desarrollo territorial</a:t>
            </a:r>
            <a:endParaRPr lang="es-ES" b="1" dirty="0">
              <a:solidFill>
                <a:srgbClr val="0070C0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7286238" y="2780928"/>
            <a:ext cx="738664" cy="2448272"/>
          </a:xfrm>
          <a:prstGeom prst="rect">
            <a:avLst/>
          </a:prstGeom>
          <a:noFill/>
        </p:spPr>
        <p:txBody>
          <a:bodyPr vert="vert270" wrap="square" rtlCol="0">
            <a:spAutoFit/>
          </a:bodyPr>
          <a:lstStyle/>
          <a:p>
            <a:r>
              <a:rPr lang="es-ES" b="1" dirty="0" smtClean="0"/>
              <a:t>Mayor complejidad y carácter  de bien público</a:t>
            </a:r>
            <a:endParaRPr lang="es-ES" b="1" dirty="0"/>
          </a:p>
        </p:txBody>
      </p:sp>
      <p:sp>
        <p:nvSpPr>
          <p:cNvPr id="20" name="Up Arrow 19"/>
          <p:cNvSpPr/>
          <p:nvPr/>
        </p:nvSpPr>
        <p:spPr>
          <a:xfrm>
            <a:off x="8143900" y="2071678"/>
            <a:ext cx="484632" cy="3571900"/>
          </a:xfrm>
          <a:prstGeom prst="upArrow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403648" y="214290"/>
            <a:ext cx="7740352" cy="1198486"/>
          </a:xfrm>
        </p:spPr>
        <p:txBody>
          <a:bodyPr>
            <a:noAutofit/>
          </a:bodyPr>
          <a:lstStyle/>
          <a:p>
            <a:pPr algn="ctr"/>
            <a:r>
              <a:rPr lang="es-MX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La asociatividad permite a las empresas alcanzar múltiples objetivos</a:t>
            </a:r>
            <a:endParaRPr lang="es-MX" sz="3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2123728" y="1772816"/>
          <a:ext cx="6563072" cy="489654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123728" y="142852"/>
            <a:ext cx="6768752" cy="1143000"/>
          </a:xfrm>
        </p:spPr>
        <p:txBody>
          <a:bodyPr>
            <a:normAutofit/>
          </a:bodyPr>
          <a:lstStyle/>
          <a:p>
            <a:pPr algn="ctr"/>
            <a:r>
              <a:rPr lang="es-MX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Algunos logros de los esquemas asociativos en A. Latina</a:t>
            </a:r>
            <a:endParaRPr lang="es-MX" sz="32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1979712" y="1844824"/>
            <a:ext cx="6912768" cy="4680520"/>
          </a:xfrm>
        </p:spPr>
        <p:txBody>
          <a:bodyPr>
            <a:normAutofit fontScale="92500" lnSpcReduction="20000"/>
          </a:bodyPr>
          <a:lstStyle/>
          <a:p>
            <a:pPr>
              <a:spcBef>
                <a:spcPts val="1200"/>
              </a:spcBef>
            </a:pPr>
            <a:r>
              <a:rPr lang="es-MX" sz="2000" dirty="0" smtClean="0"/>
              <a:t>Descuentos por la compra de grandes volúmenes de insumos</a:t>
            </a:r>
          </a:p>
          <a:p>
            <a:pPr>
              <a:spcBef>
                <a:spcPts val="1200"/>
              </a:spcBef>
            </a:pPr>
            <a:r>
              <a:rPr lang="es-MX" sz="2000" dirty="0" smtClean="0"/>
              <a:t>Reducción de costos para realizar iniciativas de promoción comercial conjunta</a:t>
            </a:r>
          </a:p>
          <a:p>
            <a:pPr lvl="1">
              <a:spcBef>
                <a:spcPts val="1200"/>
              </a:spcBef>
            </a:pPr>
            <a:r>
              <a:rPr lang="es-MX" sz="1600" dirty="0" smtClean="0"/>
              <a:t>Giras, ferias, estudios de mercado, etc.</a:t>
            </a:r>
          </a:p>
          <a:p>
            <a:pPr>
              <a:spcBef>
                <a:spcPts val="1200"/>
              </a:spcBef>
            </a:pPr>
            <a:r>
              <a:rPr lang="es-MX" sz="2000" dirty="0" smtClean="0"/>
              <a:t>Creación de nuevas capacidades comerciales </a:t>
            </a:r>
          </a:p>
          <a:p>
            <a:pPr lvl="1">
              <a:spcBef>
                <a:spcPts val="1200"/>
              </a:spcBef>
            </a:pPr>
            <a:r>
              <a:rPr lang="es-MX" sz="1600" dirty="0" smtClean="0"/>
              <a:t>Instalación de puntos de venta en común</a:t>
            </a:r>
          </a:p>
          <a:p>
            <a:pPr lvl="1">
              <a:spcBef>
                <a:spcPts val="1200"/>
              </a:spcBef>
            </a:pPr>
            <a:r>
              <a:rPr lang="es-MX" sz="1600" dirty="0" smtClean="0"/>
              <a:t>Formación de empresas comercializadoras mancomunadas</a:t>
            </a:r>
          </a:p>
          <a:p>
            <a:pPr lvl="1">
              <a:spcBef>
                <a:spcPts val="1200"/>
              </a:spcBef>
            </a:pPr>
            <a:r>
              <a:rPr lang="es-MX" sz="1600" dirty="0" smtClean="0"/>
              <a:t>Asociación de empresas para participar en licitaciones</a:t>
            </a:r>
          </a:p>
          <a:p>
            <a:pPr>
              <a:spcBef>
                <a:spcPts val="1200"/>
              </a:spcBef>
            </a:pPr>
            <a:r>
              <a:rPr lang="es-MX" sz="2000" dirty="0" smtClean="0"/>
              <a:t>Penetración en mercados más exigentes</a:t>
            </a:r>
          </a:p>
          <a:p>
            <a:pPr lvl="1">
              <a:spcBef>
                <a:spcPts val="1200"/>
              </a:spcBef>
            </a:pPr>
            <a:r>
              <a:rPr lang="es-MX" sz="1600" dirty="0" smtClean="0"/>
              <a:t>Convenios con clientes industriales, supermercados</a:t>
            </a:r>
          </a:p>
          <a:p>
            <a:pPr lvl="1">
              <a:spcBef>
                <a:spcPts val="1200"/>
              </a:spcBef>
            </a:pPr>
            <a:r>
              <a:rPr lang="es-MX" sz="1600" dirty="0" smtClean="0"/>
              <a:t>Subcontratación con exportadores directos</a:t>
            </a:r>
          </a:p>
          <a:p>
            <a:pPr>
              <a:spcBef>
                <a:spcPts val="1200"/>
              </a:spcBef>
            </a:pPr>
            <a:r>
              <a:rPr lang="es-MX" sz="2000" dirty="0" smtClean="0"/>
              <a:t>Mejora en condiciones de comercialización</a:t>
            </a:r>
          </a:p>
          <a:p>
            <a:pPr lvl="1">
              <a:spcBef>
                <a:spcPts val="1200"/>
              </a:spcBef>
            </a:pPr>
            <a:r>
              <a:rPr lang="es-MX" sz="1600" dirty="0" smtClean="0"/>
              <a:t>Formalización del trato con clientes y menor número de intermediarios</a:t>
            </a:r>
          </a:p>
          <a:p>
            <a:pPr lvl="1"/>
            <a:endParaRPr lang="es-MX" sz="1600" dirty="0" smtClean="0"/>
          </a:p>
          <a:p>
            <a:endParaRPr lang="es-MX" sz="2000" dirty="0" smtClean="0"/>
          </a:p>
          <a:p>
            <a:pPr>
              <a:buNone/>
            </a:pPr>
            <a:endParaRPr lang="es-MX" sz="20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s-ES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La institucionalidad para la innovación tiene una breve historia en Chile</a:t>
            </a:r>
            <a:endParaRPr lang="es-ES" sz="3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51720" y="1916832"/>
            <a:ext cx="6768752" cy="4536504"/>
          </a:xfrm>
        </p:spPr>
        <p:txBody>
          <a:bodyPr>
            <a:normAutofit fontScale="85000" lnSpcReduction="20000"/>
          </a:bodyPr>
          <a:lstStyle/>
          <a:p>
            <a:r>
              <a:rPr lang="es-ES" dirty="0" smtClean="0"/>
              <a:t>Creación del Consejo Nacional de Innovación para la Competitividad (CNIC) en noviembre de 2005</a:t>
            </a:r>
          </a:p>
          <a:p>
            <a:r>
              <a:rPr lang="es-ES" dirty="0" smtClean="0"/>
              <a:t>Entre 2007 y 2008 el CNIC propone  al gobierno una Estrategia Nacional de Innovación</a:t>
            </a:r>
          </a:p>
          <a:p>
            <a:r>
              <a:rPr lang="es-ES" dirty="0" smtClean="0"/>
              <a:t>En marzo de 2010 el CNIC propone la Agenda de Innovación y Competitividad 2010-2020, con 5 ejes:</a:t>
            </a:r>
          </a:p>
          <a:p>
            <a:pPr lvl="1">
              <a:buFont typeface="+mj-lt"/>
              <a:buAutoNum type="arabicPeriod"/>
            </a:pPr>
            <a:r>
              <a:rPr lang="es-ES" dirty="0" smtClean="0"/>
              <a:t>Fortalecimiento de la innovación empresarial</a:t>
            </a:r>
          </a:p>
          <a:p>
            <a:pPr lvl="1">
              <a:buFont typeface="+mj-lt"/>
              <a:buAutoNum type="arabicPeriod"/>
            </a:pPr>
            <a:r>
              <a:rPr lang="es-ES" dirty="0" smtClean="0"/>
              <a:t>Desarrollo de K humano en todos los niveles</a:t>
            </a:r>
          </a:p>
          <a:p>
            <a:pPr lvl="1">
              <a:buFont typeface="+mj-lt"/>
              <a:buAutoNum type="arabicPeriod"/>
            </a:pPr>
            <a:r>
              <a:rPr lang="es-ES" dirty="0" smtClean="0"/>
              <a:t>Generación de capacidades de ciencia de base con orientación estratégica</a:t>
            </a:r>
          </a:p>
          <a:p>
            <a:pPr lvl="1">
              <a:buFont typeface="+mj-lt"/>
              <a:buAutoNum type="arabicPeriod"/>
            </a:pPr>
            <a:r>
              <a:rPr lang="es-ES" dirty="0" smtClean="0"/>
              <a:t>Fortalecimiento de la “Tercera misión” de las universidades</a:t>
            </a:r>
          </a:p>
          <a:p>
            <a:pPr lvl="1">
              <a:buFont typeface="+mj-lt"/>
              <a:buAutoNum type="arabicPeriod"/>
            </a:pPr>
            <a:r>
              <a:rPr lang="es-ES" dirty="0" smtClean="0"/>
              <a:t>Consolidación de una institucionalidad adecuada para el fomento de la innovación</a:t>
            </a:r>
            <a:endParaRPr lang="es-E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s-E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¿Hacia dónde orientar los esfuerzos?</a:t>
            </a:r>
            <a:endParaRPr lang="es-E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63688" y="1772816"/>
            <a:ext cx="7200800" cy="4896544"/>
          </a:xfrm>
        </p:spPr>
        <p:txBody>
          <a:bodyPr>
            <a:normAutofit fontScale="85000" lnSpcReduction="20000"/>
          </a:bodyPr>
          <a:lstStyle/>
          <a:p>
            <a:pPr>
              <a:spcBef>
                <a:spcPts val="1200"/>
              </a:spcBef>
            </a:pPr>
            <a:r>
              <a:rPr lang="es-ES" dirty="0" smtClean="0"/>
              <a:t>Prescripciones informes OCDE están en línea con las de autores como Carlota Pérez y la experiencia de países como Australia, Canadá, Nueva Zelandia: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“Hay futuro”  en los RR.NN. si se los </a:t>
            </a:r>
            <a:r>
              <a:rPr lang="es-ES" dirty="0" err="1" smtClean="0"/>
              <a:t>descomoditiza</a:t>
            </a:r>
            <a:r>
              <a:rPr lang="es-ES" dirty="0" smtClean="0"/>
              <a:t>, diferenciándolos por calidad, inocuidad, sostenibilidad ambiental, etc. 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Ejemplos: Alimentos </a:t>
            </a:r>
            <a:r>
              <a:rPr lang="es-ES" dirty="0" smtClean="0"/>
              <a:t>orgánicos y/o con baja huella de carbono, </a:t>
            </a:r>
            <a:r>
              <a:rPr lang="es-ES" dirty="0" smtClean="0"/>
              <a:t>aceros “boutique”, combustibles limpios, madera anti termitas, etc.</a:t>
            </a:r>
          </a:p>
          <a:p>
            <a:pPr>
              <a:spcBef>
                <a:spcPts val="1200"/>
              </a:spcBef>
            </a:pPr>
            <a:r>
              <a:rPr lang="es-ES" dirty="0" smtClean="0"/>
              <a:t>Estudio de R. </a:t>
            </a:r>
            <a:r>
              <a:rPr lang="es-ES" dirty="0" err="1" smtClean="0"/>
              <a:t>Haussman</a:t>
            </a:r>
            <a:r>
              <a:rPr lang="es-ES" dirty="0" smtClean="0"/>
              <a:t> y B. </a:t>
            </a:r>
            <a:r>
              <a:rPr lang="es-ES" dirty="0" err="1" smtClean="0"/>
              <a:t>Klinger</a:t>
            </a:r>
            <a:r>
              <a:rPr lang="es-ES" dirty="0" smtClean="0"/>
              <a:t> toma posición contraria: la concentración en RR.NN. no genera las capacidades para una transformación a una economía más diversificada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No bastan mejoras incrementales sobre actual matriz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Estado debe intervenir mucho más para promover actividades más sofisticadas (ej. en alta tecnología)</a:t>
            </a:r>
          </a:p>
          <a:p>
            <a:pPr>
              <a:spcBef>
                <a:spcPts val="1200"/>
              </a:spcBef>
            </a:pPr>
            <a:r>
              <a:rPr lang="es-ES" dirty="0" smtClean="0"/>
              <a:t>CNIC optó por primer camino, combinando políticas horizontales con elementos de selectividad 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Generar economías dinámicas en torno a actividades en que Chile ya tiene ventajas comparativas estáticas</a:t>
            </a:r>
          </a:p>
          <a:p>
            <a:pPr>
              <a:spcBef>
                <a:spcPts val="1200"/>
              </a:spcBef>
            </a:pPr>
            <a:endParaRPr lang="es-E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23728" y="228600"/>
            <a:ext cx="6563072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s-E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CORFO definió 5 clusters</a:t>
            </a:r>
            <a:endParaRPr lang="es-E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07704" y="1844824"/>
            <a:ext cx="6984776" cy="4752528"/>
          </a:xfrm>
        </p:spPr>
        <p:txBody>
          <a:bodyPr>
            <a:normAutofit fontScale="92500" lnSpcReduction="10000"/>
          </a:bodyPr>
          <a:lstStyle/>
          <a:p>
            <a:pPr>
              <a:buFont typeface="Wingdings" pitchFamily="2" charset="2"/>
              <a:buChar char="Ø"/>
            </a:pPr>
            <a:r>
              <a:rPr lang="es-ES" dirty="0" smtClean="0"/>
              <a:t>Criterios: sectores en que i) existen ventajas comparativas; ii) con alto potencial de crecimiento; y iii) gran potencial de desarrollo de actividades relacionadas con mayor contenido de conocimiento</a:t>
            </a:r>
            <a:endParaRPr lang="es-ES" dirty="0" smtClean="0"/>
          </a:p>
          <a:p>
            <a:pPr lvl="1">
              <a:buFont typeface="+mj-lt"/>
              <a:buAutoNum type="arabicPeriod"/>
            </a:pPr>
            <a:r>
              <a:rPr lang="es-ES" dirty="0" smtClean="0"/>
              <a:t>Alimentario</a:t>
            </a:r>
            <a:r>
              <a:rPr lang="es-ES" dirty="0" smtClean="0"/>
              <a:t>: Vitivinícola, frutícola, aves y cerdos, carnes rojas, alimentos procesados</a:t>
            </a:r>
          </a:p>
          <a:p>
            <a:pPr lvl="1">
              <a:buFont typeface="+mj-lt"/>
              <a:buAutoNum type="arabicPeriod"/>
            </a:pPr>
            <a:r>
              <a:rPr lang="es-ES" dirty="0" smtClean="0"/>
              <a:t>Acuícola</a:t>
            </a:r>
          </a:p>
          <a:p>
            <a:pPr lvl="1">
              <a:buFont typeface="+mj-lt"/>
              <a:buAutoNum type="arabicPeriod"/>
            </a:pPr>
            <a:r>
              <a:rPr lang="es-ES" dirty="0" smtClean="0"/>
              <a:t>Turismo de intereses especiales</a:t>
            </a:r>
          </a:p>
          <a:p>
            <a:pPr lvl="1">
              <a:buFont typeface="+mj-lt"/>
              <a:buAutoNum type="arabicPeriod"/>
            </a:pPr>
            <a:r>
              <a:rPr lang="es-ES" dirty="0" smtClean="0"/>
              <a:t>Servicios globales</a:t>
            </a:r>
          </a:p>
          <a:p>
            <a:pPr lvl="1">
              <a:buFont typeface="+mj-lt"/>
              <a:buAutoNum type="arabicPeriod"/>
            </a:pPr>
            <a:r>
              <a:rPr lang="es-ES" dirty="0" smtClean="0"/>
              <a:t>Minero</a:t>
            </a:r>
          </a:p>
          <a:p>
            <a:pPr>
              <a:buFont typeface="Wingdings" pitchFamily="2" charset="2"/>
              <a:buChar char="Ø"/>
            </a:pPr>
            <a:r>
              <a:rPr lang="es-ES" dirty="0" smtClean="0"/>
              <a:t>Cada uno definió un Consejo Estratégico público-privado, una Agenda Estratégica y Grupos de Trabajo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s-E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Ejemplos de programas bajo cada cluster (1)</a:t>
            </a:r>
            <a:endParaRPr lang="es-E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63688" y="1772816"/>
            <a:ext cx="7056784" cy="4752528"/>
          </a:xfrm>
        </p:spPr>
        <p:txBody>
          <a:bodyPr>
            <a:normAutofit fontScale="85000" lnSpcReduction="20000"/>
          </a:bodyPr>
          <a:lstStyle/>
          <a:p>
            <a:pPr>
              <a:spcBef>
                <a:spcPts val="1200"/>
              </a:spcBef>
            </a:pPr>
            <a:r>
              <a:rPr lang="es-ES" b="1" dirty="0" smtClean="0"/>
              <a:t>Alimentario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Mejoramiento genético (fruta fresca, vino)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Sanidad e inocuidad (fruta, carnes)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Sustentabilidad ambiental (vino, alimentos procesados)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Inteligencia de mercado (todos)</a:t>
            </a:r>
          </a:p>
          <a:p>
            <a:pPr>
              <a:spcBef>
                <a:spcPts val="1200"/>
              </a:spcBef>
            </a:pPr>
            <a:r>
              <a:rPr lang="es-ES" b="1" dirty="0" smtClean="0"/>
              <a:t>Acuícola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Diversificación de especies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Mejoramiento sanitario</a:t>
            </a:r>
          </a:p>
          <a:p>
            <a:pPr>
              <a:spcBef>
                <a:spcPts val="1200"/>
              </a:spcBef>
            </a:pPr>
            <a:r>
              <a:rPr lang="es-ES" b="1" dirty="0" smtClean="0"/>
              <a:t>Turismo de intereses especiales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Determinación 15 perfiles ocupacionales más críticos y sus competencias asociadas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Capacitación en inglés, conectividad digital, promoción internacional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Gestión sustentable, mejoramiento calidad</a:t>
            </a:r>
            <a:endParaRPr lang="es-E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Ejemplos de programas bajo cada cluster (2)</a:t>
            </a:r>
            <a:endParaRPr lang="es-E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23728" y="1988840"/>
            <a:ext cx="6768752" cy="4536504"/>
          </a:xfrm>
        </p:spPr>
        <p:txBody>
          <a:bodyPr>
            <a:normAutofit fontScale="92500" lnSpcReduction="10000"/>
          </a:bodyPr>
          <a:lstStyle/>
          <a:p>
            <a:r>
              <a:rPr lang="es-ES" b="1" dirty="0" smtClean="0"/>
              <a:t>Servicios globales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Formación en inglés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Difusión carreras tecnológicas u oportunidades laborales que ofrece el sector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Línea de crédito para carreras TI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Promoción internacional (ferias, visitas a empresas)</a:t>
            </a:r>
          </a:p>
          <a:p>
            <a:pPr>
              <a:spcBef>
                <a:spcPts val="1200"/>
              </a:spcBef>
            </a:pPr>
            <a:r>
              <a:rPr lang="es-ES" b="1" dirty="0" smtClean="0"/>
              <a:t>Minero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Innovación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Desarrollo de capital humano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Desarrollo de proveedores</a:t>
            </a:r>
          </a:p>
          <a:p>
            <a:pPr lvl="1">
              <a:spcBef>
                <a:spcPts val="1200"/>
              </a:spcBef>
            </a:pPr>
            <a:r>
              <a:rPr lang="es-ES" dirty="0" smtClean="0"/>
              <a:t>Asociatividad </a:t>
            </a:r>
            <a:endParaRPr lang="es-E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79712" y="274638"/>
            <a:ext cx="6707088" cy="1210146"/>
          </a:xfrm>
        </p:spPr>
        <p:txBody>
          <a:bodyPr>
            <a:noAutofit/>
          </a:bodyPr>
          <a:lstStyle/>
          <a:p>
            <a:pPr algn="ctr"/>
            <a:r>
              <a:rPr lang="es-MX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Algunas acciones para fomentar la innovación</a:t>
            </a:r>
            <a:endParaRPr lang="es-MX" sz="3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1907704" y="1772816"/>
            <a:ext cx="7056784" cy="4824536"/>
          </a:xfrm>
        </p:spPr>
        <p:txBody>
          <a:bodyPr>
            <a:normAutofit lnSpcReduction="10000"/>
          </a:bodyPr>
          <a:lstStyle/>
          <a:p>
            <a:pPr>
              <a:spcBef>
                <a:spcPts val="1200"/>
              </a:spcBef>
            </a:pPr>
            <a:r>
              <a:rPr lang="es-MX" sz="2000" dirty="0" smtClean="0"/>
              <a:t>Privilegiar generación de conocimiento:</a:t>
            </a:r>
          </a:p>
          <a:p>
            <a:pPr lvl="1">
              <a:spcBef>
                <a:spcPts val="1200"/>
              </a:spcBef>
              <a:buFont typeface="Wingdings" pitchFamily="2" charset="2"/>
              <a:buChar char="Ø"/>
            </a:pPr>
            <a:r>
              <a:rPr lang="es-MX" sz="1800" dirty="0" smtClean="0"/>
              <a:t>Que se vincule rápido con la inversión y la producción</a:t>
            </a:r>
          </a:p>
          <a:p>
            <a:pPr lvl="1">
              <a:spcBef>
                <a:spcPts val="1200"/>
              </a:spcBef>
              <a:buFont typeface="Wingdings" pitchFamily="2" charset="2"/>
              <a:buChar char="Ø"/>
            </a:pPr>
            <a:r>
              <a:rPr lang="es-MX" sz="1800" dirty="0" smtClean="0"/>
              <a:t>Que se traduzca en nuevos productos, servicios o estrategias</a:t>
            </a:r>
          </a:p>
          <a:p>
            <a:pPr marL="457200" indent="-457200">
              <a:spcBef>
                <a:spcPts val="1200"/>
              </a:spcBef>
            </a:pPr>
            <a:r>
              <a:rPr lang="es-MX" sz="2000" dirty="0" smtClean="0"/>
              <a:t>Fomentar la patentabilidad</a:t>
            </a:r>
          </a:p>
          <a:p>
            <a:pPr marL="457200" indent="-457200">
              <a:spcBef>
                <a:spcPts val="1200"/>
              </a:spcBef>
            </a:pPr>
            <a:r>
              <a:rPr lang="es-MX" sz="2000" dirty="0" smtClean="0"/>
              <a:t>Fomentar relación estrecha entre empresas, universidades y centros tecnológicos mediante “negocios tecnológicos” </a:t>
            </a:r>
          </a:p>
          <a:p>
            <a:pPr marL="457200" indent="-457200">
              <a:spcBef>
                <a:spcPts val="1200"/>
              </a:spcBef>
            </a:pPr>
            <a:r>
              <a:rPr lang="es-MX" sz="2000" dirty="0" smtClean="0"/>
              <a:t>Promover la innovación vinculada al procesamiento de RR.NN.</a:t>
            </a:r>
          </a:p>
          <a:p>
            <a:pPr marL="457200" indent="-457200">
              <a:spcBef>
                <a:spcPts val="1200"/>
              </a:spcBef>
            </a:pPr>
            <a:r>
              <a:rPr lang="es-MX" sz="2000" dirty="0" smtClean="0"/>
              <a:t>Apoyar esfuerzos de agrupaciones de PYMEs</a:t>
            </a:r>
          </a:p>
          <a:p>
            <a:pPr marL="457200" indent="-457200">
              <a:spcBef>
                <a:spcPts val="1200"/>
              </a:spcBef>
            </a:pPr>
            <a:r>
              <a:rPr lang="es-MX" sz="2000" dirty="0" smtClean="0"/>
              <a:t>Privilegiar formación de RR.HH. calificados en nichos donde cada país tiene o puede generar ventajas competitivas  </a:t>
            </a:r>
            <a:endParaRPr lang="es-MX" sz="2000" dirty="0" smtClean="0"/>
          </a:p>
          <a:p>
            <a:pPr marL="457200" indent="-457200">
              <a:spcBef>
                <a:spcPts val="1200"/>
              </a:spcBef>
            </a:pPr>
            <a:r>
              <a:rPr lang="es-MX" sz="2000" dirty="0" smtClean="0"/>
              <a:t>En suma, desarrollar un “ecosistema para la innovación”</a:t>
            </a:r>
            <a:endParaRPr lang="es-MX" sz="2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s-CL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Tópicos de la sesión de hoy</a:t>
            </a:r>
            <a:endParaRPr lang="es-CL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051720" y="1988840"/>
            <a:ext cx="6840760" cy="4536504"/>
          </a:xfrm>
        </p:spPr>
        <p:txBody>
          <a:bodyPr>
            <a:normAutofit/>
          </a:bodyPr>
          <a:lstStyle/>
          <a:p>
            <a:pPr>
              <a:spcBef>
                <a:spcPts val="1200"/>
              </a:spcBef>
              <a:buFont typeface="+mj-lt"/>
              <a:buAutoNum type="arabicPeriod"/>
            </a:pPr>
            <a:r>
              <a:rPr lang="es-CL" sz="2400" dirty="0" smtClean="0">
                <a:latin typeface="+mj-lt"/>
              </a:rPr>
              <a:t>Innovación, competitividad y diversificación exportadora en Chile: ¿Dónde estamos?</a:t>
            </a:r>
          </a:p>
          <a:p>
            <a:pPr>
              <a:spcBef>
                <a:spcPts val="1200"/>
              </a:spcBef>
              <a:buFont typeface="+mj-lt"/>
              <a:buAutoNum type="arabicPeriod"/>
            </a:pPr>
            <a:r>
              <a:rPr lang="es-CL" sz="2400" dirty="0" smtClean="0">
                <a:latin typeface="+mj-lt"/>
              </a:rPr>
              <a:t>Esquemas asociativos: Redes empresariales, clusters productivos, proyectos de desarrollo territorial</a:t>
            </a:r>
          </a:p>
          <a:p>
            <a:pPr>
              <a:spcBef>
                <a:spcPts val="1200"/>
              </a:spcBef>
              <a:buFont typeface="+mj-lt"/>
              <a:buAutoNum type="arabicPeriod"/>
            </a:pPr>
            <a:r>
              <a:rPr lang="es-CL" sz="2400" dirty="0" smtClean="0">
                <a:latin typeface="+mj-lt"/>
              </a:rPr>
              <a:t>¿Qué se ha hecho? ¿Cómo seguir?</a:t>
            </a:r>
          </a:p>
          <a:p>
            <a:pPr>
              <a:spcBef>
                <a:spcPts val="1200"/>
              </a:spcBef>
              <a:buFont typeface="+mj-lt"/>
              <a:buAutoNum type="arabicPeriod"/>
            </a:pPr>
            <a:r>
              <a:rPr lang="es-CL" sz="2400" dirty="0" smtClean="0">
                <a:latin typeface="+mj-lt"/>
              </a:rPr>
              <a:t>Recapitulación</a:t>
            </a:r>
          </a:p>
          <a:p>
            <a:pPr>
              <a:spcBef>
                <a:spcPts val="1200"/>
              </a:spcBef>
              <a:buFont typeface="+mj-lt"/>
              <a:buAutoNum type="arabicPeriod"/>
            </a:pPr>
            <a:endParaRPr lang="es-CL" sz="2400" dirty="0" smtClean="0">
              <a:latin typeface="+mj-lt"/>
            </a:endParaRPr>
          </a:p>
          <a:p>
            <a:pPr>
              <a:spcBef>
                <a:spcPts val="1200"/>
              </a:spcBef>
              <a:buFont typeface="+mj-lt"/>
              <a:buAutoNum type="arabicPeriod"/>
            </a:pPr>
            <a:endParaRPr lang="es-CL" sz="24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919198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2051720" y="260648"/>
            <a:ext cx="6840760" cy="1008112"/>
          </a:xfrm>
        </p:spPr>
        <p:txBody>
          <a:bodyPr>
            <a:normAutofit fontScale="90000"/>
          </a:bodyPr>
          <a:lstStyle/>
          <a:p>
            <a:pPr algn="ctr"/>
            <a:r>
              <a:rPr lang="es-AR" sz="2800" b="1" dirty="0" smtClean="0">
                <a:solidFill>
                  <a:schemeClr val="bg1"/>
                </a:solidFill>
              </a:rPr>
              <a:t/>
            </a:r>
            <a:br>
              <a:rPr lang="es-AR" sz="2800" b="1" dirty="0" smtClean="0">
                <a:solidFill>
                  <a:schemeClr val="bg1"/>
                </a:solidFill>
              </a:rPr>
            </a:br>
            <a:r>
              <a:rPr lang="es-AR" sz="40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Recapitulando…</a:t>
            </a:r>
            <a:endParaRPr lang="en-US" sz="49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07704" y="1772816"/>
            <a:ext cx="7056784" cy="4896544"/>
          </a:xfrm>
        </p:spPr>
        <p:txBody>
          <a:bodyPr>
            <a:normAutofit fontScale="92500" lnSpcReduction="20000"/>
          </a:bodyPr>
          <a:lstStyle/>
          <a:p>
            <a:pPr marL="457200" indent="-457200">
              <a:spcBef>
                <a:spcPts val="1200"/>
              </a:spcBef>
              <a:buFont typeface="+mj-lt"/>
              <a:buAutoNum type="arabicPeriod"/>
            </a:pPr>
            <a:r>
              <a:rPr lang="es-AR" sz="2000" dirty="0" smtClean="0"/>
              <a:t>Pasar </a:t>
            </a:r>
            <a:r>
              <a:rPr lang="es-AR" sz="2000" b="1" dirty="0" smtClean="0">
                <a:solidFill>
                  <a:schemeClr val="accent6"/>
                </a:solidFill>
              </a:rPr>
              <a:t>de la apertura comercial </a:t>
            </a:r>
            <a:r>
              <a:rPr lang="es-AR" sz="2000" dirty="0" smtClean="0"/>
              <a:t>y la orientación exportadora </a:t>
            </a:r>
            <a:r>
              <a:rPr lang="es-AR" sz="2000" b="1" dirty="0" smtClean="0">
                <a:solidFill>
                  <a:schemeClr val="accent6"/>
                </a:solidFill>
              </a:rPr>
              <a:t>a las estrategias de internacionalización</a:t>
            </a:r>
          </a:p>
          <a:p>
            <a:pPr lvl="1">
              <a:spcBef>
                <a:spcPts val="1200"/>
              </a:spcBef>
              <a:buFont typeface="Wingdings" pitchFamily="2" charset="2"/>
              <a:buChar char="§"/>
            </a:pPr>
            <a:r>
              <a:rPr lang="es-MX" sz="1800" b="1" dirty="0" smtClean="0">
                <a:solidFill>
                  <a:schemeClr val="accent6"/>
                </a:solidFill>
              </a:rPr>
              <a:t>Pymes</a:t>
            </a:r>
            <a:r>
              <a:rPr lang="es-MX" sz="1800" dirty="0" smtClean="0"/>
              <a:t> pueden ser </a:t>
            </a:r>
            <a:r>
              <a:rPr lang="es-MX" sz="1800" b="1" dirty="0" smtClean="0">
                <a:solidFill>
                  <a:schemeClr val="accent6"/>
                </a:solidFill>
              </a:rPr>
              <a:t>exportadoras indirectas</a:t>
            </a:r>
            <a:r>
              <a:rPr lang="es-MX" sz="1800" dirty="0" smtClean="0"/>
              <a:t>, encadenándose con empresas exportadoras más grandes</a:t>
            </a:r>
            <a:endParaRPr lang="es-AR" sz="1800" dirty="0" smtClean="0"/>
          </a:p>
          <a:p>
            <a:pPr marL="457200" indent="-457200">
              <a:spcBef>
                <a:spcPts val="1200"/>
              </a:spcBef>
              <a:buFont typeface="+mj-lt"/>
              <a:buAutoNum type="arabicPeriod"/>
            </a:pPr>
            <a:r>
              <a:rPr lang="es-AR" sz="2000" dirty="0" smtClean="0"/>
              <a:t>Fomentar la incorporación de conocimiento mediante la </a:t>
            </a:r>
            <a:r>
              <a:rPr lang="es-AR" sz="2000" b="1" dirty="0" smtClean="0">
                <a:solidFill>
                  <a:schemeClr val="accent6"/>
                </a:solidFill>
              </a:rPr>
              <a:t>innovación</a:t>
            </a:r>
            <a:r>
              <a:rPr lang="es-AR" sz="2000" dirty="0" smtClean="0"/>
              <a:t> </a:t>
            </a:r>
          </a:p>
          <a:p>
            <a:pPr marL="457200" indent="-457200">
              <a:spcBef>
                <a:spcPts val="600"/>
              </a:spcBef>
              <a:buFont typeface="+mj-lt"/>
              <a:buAutoNum type="arabicPeriod"/>
            </a:pPr>
            <a:r>
              <a:rPr lang="es-AR" sz="2000" dirty="0" smtClean="0"/>
              <a:t>Fomentar la </a:t>
            </a:r>
            <a:r>
              <a:rPr lang="es-AR" sz="2000" b="1" dirty="0" smtClean="0">
                <a:solidFill>
                  <a:schemeClr val="accent6"/>
                </a:solidFill>
              </a:rPr>
              <a:t>asociatividad</a:t>
            </a:r>
            <a:r>
              <a:rPr lang="es-AR" sz="2000" dirty="0" smtClean="0"/>
              <a:t>: </a:t>
            </a:r>
          </a:p>
          <a:p>
            <a:pPr marL="857250" lvl="1" indent="-457200">
              <a:spcBef>
                <a:spcPts val="600"/>
              </a:spcBef>
              <a:buFont typeface="Wingdings" pitchFamily="2" charset="2"/>
              <a:buChar char="ü"/>
            </a:pPr>
            <a:r>
              <a:rPr lang="es-AR" sz="2000" dirty="0" smtClean="0"/>
              <a:t>entre Pymes</a:t>
            </a:r>
          </a:p>
          <a:p>
            <a:pPr marL="857250" lvl="1" indent="-457200">
              <a:spcBef>
                <a:spcPts val="600"/>
              </a:spcBef>
              <a:buFont typeface="Wingdings" pitchFamily="2" charset="2"/>
              <a:buChar char="ü"/>
            </a:pPr>
            <a:r>
              <a:rPr lang="es-AR" sz="2000" dirty="0" smtClean="0"/>
              <a:t>entre Pymes y grandes empresas </a:t>
            </a:r>
          </a:p>
          <a:p>
            <a:pPr marL="857250" lvl="1" indent="-457200">
              <a:spcBef>
                <a:spcPts val="600"/>
              </a:spcBef>
              <a:buFont typeface="Wingdings" pitchFamily="2" charset="2"/>
              <a:buChar char="ü"/>
            </a:pPr>
            <a:r>
              <a:rPr lang="es-AR" sz="2000" dirty="0" smtClean="0"/>
              <a:t>entre </a:t>
            </a:r>
            <a:r>
              <a:rPr lang="es-AR" dirty="0" smtClean="0"/>
              <a:t>empresas</a:t>
            </a:r>
            <a:r>
              <a:rPr lang="es-AR" sz="2000" dirty="0" smtClean="0"/>
              <a:t> </a:t>
            </a:r>
            <a:r>
              <a:rPr lang="es-AR" sz="2000" dirty="0" smtClean="0"/>
              <a:t>y su entorno (alianzas público-privadas)</a:t>
            </a:r>
          </a:p>
          <a:p>
            <a:pPr marL="457200" indent="-457200">
              <a:spcBef>
                <a:spcPts val="1200"/>
              </a:spcBef>
              <a:buFont typeface="+mj-lt"/>
              <a:buAutoNum type="arabicPeriod"/>
            </a:pPr>
            <a:r>
              <a:rPr lang="es-AR" sz="2000" dirty="0" smtClean="0"/>
              <a:t>Fortalecer la </a:t>
            </a:r>
            <a:r>
              <a:rPr lang="es-AR" sz="2000" b="1" dirty="0" smtClean="0">
                <a:solidFill>
                  <a:schemeClr val="accent6"/>
                </a:solidFill>
              </a:rPr>
              <a:t>coordinación inter-agencias </a:t>
            </a:r>
            <a:r>
              <a:rPr lang="es-AR" sz="2000" dirty="0" smtClean="0"/>
              <a:t>y el </a:t>
            </a:r>
            <a:r>
              <a:rPr lang="es-AR" sz="2000" b="1" dirty="0" smtClean="0">
                <a:solidFill>
                  <a:schemeClr val="accent6"/>
                </a:solidFill>
              </a:rPr>
              <a:t>enfoque integrado de políticas</a:t>
            </a:r>
          </a:p>
          <a:p>
            <a:pPr>
              <a:spcBef>
                <a:spcPts val="1200"/>
              </a:spcBef>
              <a:buFont typeface="+mj-lt"/>
              <a:buAutoNum type="arabicPeriod"/>
            </a:pPr>
            <a:r>
              <a:rPr lang="es-MX" sz="2000" dirty="0" smtClean="0"/>
              <a:t>Hay </a:t>
            </a:r>
            <a:r>
              <a:rPr lang="es-MX" sz="2000" b="1" dirty="0" smtClean="0">
                <a:solidFill>
                  <a:schemeClr val="accent6"/>
                </a:solidFill>
              </a:rPr>
              <a:t>experiencias interesantes </a:t>
            </a:r>
            <a:r>
              <a:rPr lang="es-MX" sz="2000" dirty="0" smtClean="0"/>
              <a:t>(Australia, NZ, Singapur, Malasia, nórdicos, Irlanda) pero </a:t>
            </a:r>
            <a:r>
              <a:rPr lang="es-MX" sz="2000" b="1" dirty="0" smtClean="0">
                <a:solidFill>
                  <a:schemeClr val="accent6"/>
                </a:solidFill>
              </a:rPr>
              <a:t>adaptación NO PUEDE ser mecánica</a:t>
            </a:r>
            <a:r>
              <a:rPr lang="es-MX" sz="2000" dirty="0" smtClean="0"/>
              <a:t> </a:t>
            </a:r>
          </a:p>
          <a:p>
            <a:pPr>
              <a:spcBef>
                <a:spcPts val="1200"/>
              </a:spcBef>
              <a:buFont typeface="+mj-lt"/>
              <a:buAutoNum type="arabicPeriod"/>
            </a:pPr>
            <a:r>
              <a:rPr lang="es-ES" sz="1800" dirty="0" smtClean="0"/>
              <a:t>Cambio de enfoque en Chile a partir de 2011: </a:t>
            </a:r>
            <a:r>
              <a:rPr lang="es-ES" sz="2000" b="1" dirty="0" smtClean="0">
                <a:solidFill>
                  <a:schemeClr val="accent6"/>
                </a:solidFill>
              </a:rPr>
              <a:t>¿de vuelta a la horizontalidad pura?</a:t>
            </a:r>
          </a:p>
          <a:p>
            <a:pPr>
              <a:spcBef>
                <a:spcPts val="1200"/>
              </a:spcBef>
              <a:buFont typeface="+mj-lt"/>
              <a:buAutoNum type="arabicPeriod"/>
            </a:pPr>
            <a:endParaRPr lang="es-MX" sz="2000" dirty="0" smtClean="0"/>
          </a:p>
          <a:p>
            <a:pPr marL="457200" indent="-457200">
              <a:spcBef>
                <a:spcPts val="1200"/>
              </a:spcBef>
              <a:buFont typeface="+mj-lt"/>
              <a:buAutoNum type="arabicPeriod"/>
            </a:pPr>
            <a:endParaRPr lang="es-AR" sz="2000" b="1" dirty="0" smtClean="0">
              <a:solidFill>
                <a:schemeClr val="accent6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s-CL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Muchas gracias</a:t>
            </a:r>
            <a:endParaRPr lang="es-CL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4 Marcador de texto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xmlns="" val="3416212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4" name="Rectangle 7"/>
          <p:cNvSpPr>
            <a:spLocks noGrp="1" noChangeArrowheads="1"/>
          </p:cNvSpPr>
          <p:nvPr>
            <p:ph type="title"/>
          </p:nvPr>
        </p:nvSpPr>
        <p:spPr>
          <a:xfrm>
            <a:off x="2051720" y="228600"/>
            <a:ext cx="6840760" cy="1143000"/>
          </a:xfrm>
        </p:spPr>
        <p:txBody>
          <a:bodyPr>
            <a:noAutofit/>
          </a:bodyPr>
          <a:lstStyle/>
          <a:p>
            <a:pPr algn="ctr"/>
            <a:r>
              <a:rPr lang="es-ES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El crecimiento de la economía chilena se ha ralentizado desde fines de los 90</a:t>
            </a:r>
            <a:endParaRPr lang="es-CL" sz="3200" b="1" dirty="0" smtClean="0">
              <a:solidFill>
                <a:schemeClr val="accent4"/>
              </a:solidFill>
            </a:endParaRPr>
          </a:p>
        </p:txBody>
      </p:sp>
      <p:sp>
        <p:nvSpPr>
          <p:cNvPr id="110596" name="Text Box 22"/>
          <p:cNvSpPr txBox="1">
            <a:spLocks noChangeArrowheads="1"/>
          </p:cNvSpPr>
          <p:nvPr/>
        </p:nvSpPr>
        <p:spPr bwMode="auto">
          <a:xfrm>
            <a:off x="3032125" y="1560513"/>
            <a:ext cx="1841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endParaRPr lang="es-CL"/>
          </a:p>
        </p:txBody>
      </p:sp>
      <p:sp>
        <p:nvSpPr>
          <p:cNvPr id="110597" name="Text Box 35"/>
          <p:cNvSpPr txBox="1">
            <a:spLocks noChangeArrowheads="1"/>
          </p:cNvSpPr>
          <p:nvPr/>
        </p:nvSpPr>
        <p:spPr bwMode="auto">
          <a:xfrm>
            <a:off x="2195736" y="1700808"/>
            <a:ext cx="6264696" cy="7386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es-CL" sz="2400" dirty="0" smtClean="0">
                <a:latin typeface="+mj-lt"/>
              </a:rPr>
              <a:t>Chile: Variación anual del PIB, 1990-2012 (%)</a:t>
            </a:r>
          </a:p>
          <a:p>
            <a:endParaRPr lang="en-US" b="1" dirty="0"/>
          </a:p>
        </p:txBody>
      </p:sp>
      <p:sp>
        <p:nvSpPr>
          <p:cNvPr id="110598" name="Text Box 36"/>
          <p:cNvSpPr txBox="1">
            <a:spLocks noChangeArrowheads="1"/>
          </p:cNvSpPr>
          <p:nvPr/>
        </p:nvSpPr>
        <p:spPr bwMode="auto">
          <a:xfrm>
            <a:off x="1835696" y="6453336"/>
            <a:ext cx="640871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s-CL" sz="1400" dirty="0" smtClean="0"/>
              <a:t>Fuente: Banco Central de Chile. El valor para 2012 es una proyección del FMI. </a:t>
            </a:r>
            <a:endParaRPr lang="es-CL" sz="1400" dirty="0"/>
          </a:p>
        </p:txBody>
      </p:sp>
      <p:graphicFrame>
        <p:nvGraphicFramePr>
          <p:cNvPr id="8" name="Chart 7"/>
          <p:cNvGraphicFramePr/>
          <p:nvPr/>
        </p:nvGraphicFramePr>
        <p:xfrm>
          <a:off x="1763688" y="2132856"/>
          <a:ext cx="6984776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63688" y="188640"/>
            <a:ext cx="6984776" cy="1152128"/>
          </a:xfrm>
        </p:spPr>
        <p:txBody>
          <a:bodyPr>
            <a:no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mbria" pitchFamily="18" charset="0"/>
              </a:rPr>
              <a:t>E</a:t>
            </a:r>
            <a:r>
              <a:rPr lang="es-CL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mbria" pitchFamily="18" charset="0"/>
              </a:rPr>
              <a:t>l </a:t>
            </a:r>
            <a:r>
              <a:rPr lang="es-CL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mbria" pitchFamily="18" charset="0"/>
              </a:rPr>
              <a:t>cobre todavía representa más de la mitad de las exportaciones chilenas </a:t>
            </a:r>
            <a:endParaRPr lang="es-CL" sz="3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ambria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600200" y="6400800"/>
            <a:ext cx="696665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CL" sz="1400" dirty="0" smtClean="0"/>
              <a:t>Fuente: Pro Chile, basado en cifras del Banco Central. </a:t>
            </a:r>
            <a:endParaRPr lang="es-CL" sz="1400" dirty="0"/>
          </a:p>
        </p:txBody>
      </p:sp>
      <p:sp>
        <p:nvSpPr>
          <p:cNvPr id="6" name="TextBox 5"/>
          <p:cNvSpPr txBox="1"/>
          <p:nvPr/>
        </p:nvSpPr>
        <p:spPr>
          <a:xfrm>
            <a:off x="914400" y="1628799"/>
            <a:ext cx="7906072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L" sz="2000" b="1" dirty="0" smtClean="0">
                <a:latin typeface="Cambria" pitchFamily="18" charset="0"/>
              </a:rPr>
              <a:t>Distribución de las exportaciones chilenas por sector, 2003-2010</a:t>
            </a:r>
          </a:p>
          <a:p>
            <a:pPr algn="ctr"/>
            <a:r>
              <a:rPr lang="es-CL" i="1" dirty="0" smtClean="0">
                <a:latin typeface="Cambria" pitchFamily="18" charset="0"/>
              </a:rPr>
              <a:t>(En porcentajes de las exportaciones totales)</a:t>
            </a:r>
            <a:endParaRPr lang="es-CL" i="1" dirty="0">
              <a:latin typeface="Cambria" pitchFamily="18" charset="0"/>
            </a:endParaRPr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</p:nvPr>
        </p:nvGraphicFramePr>
        <p:xfrm>
          <a:off x="457200" y="2132856"/>
          <a:ext cx="8147248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="" xmlns:p14="http://schemas.microsoft.com/office/powerpoint/2010/main" val="10699245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23" name="Rectangle 7"/>
          <p:cNvSpPr>
            <a:spLocks noGrp="1" noChangeArrowheads="1"/>
          </p:cNvSpPr>
          <p:nvPr>
            <p:ph type="title"/>
          </p:nvPr>
        </p:nvSpPr>
        <p:spPr>
          <a:xfrm>
            <a:off x="1835696" y="188640"/>
            <a:ext cx="7056784" cy="1296144"/>
          </a:xfrm>
        </p:spPr>
        <p:txBody>
          <a:bodyPr>
            <a:noAutofit/>
          </a:bodyPr>
          <a:lstStyle/>
          <a:p>
            <a:pPr algn="ctr"/>
            <a:r>
              <a:rPr lang="es-CL" sz="2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mbria" pitchFamily="18" charset="0"/>
              </a:rPr>
              <a:t>Y los 10 principales productos (todos basados en RR.NN.) representan 70% de las exportaciones totales</a:t>
            </a:r>
          </a:p>
        </p:txBody>
      </p:sp>
      <p:sp>
        <p:nvSpPr>
          <p:cNvPr id="86025" name="Text Box 9"/>
          <p:cNvSpPr txBox="1">
            <a:spLocks noChangeArrowheads="1"/>
          </p:cNvSpPr>
          <p:nvPr/>
        </p:nvSpPr>
        <p:spPr bwMode="auto">
          <a:xfrm>
            <a:off x="395536" y="1700808"/>
            <a:ext cx="8568952" cy="6771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/>
            <a:r>
              <a:rPr lang="es-CL" sz="2000" b="1" dirty="0" smtClean="0">
                <a:latin typeface="Cambria" pitchFamily="18" charset="0"/>
              </a:rPr>
              <a:t>Chile: Composición por producto de las exportaciones de bienes (2010)</a:t>
            </a:r>
          </a:p>
          <a:p>
            <a:pPr algn="ctr"/>
            <a:r>
              <a:rPr lang="en-US" i="1" dirty="0" smtClean="0">
                <a:latin typeface="Cambria" pitchFamily="18" charset="0"/>
              </a:rPr>
              <a:t>(</a:t>
            </a:r>
            <a:r>
              <a:rPr lang="es-CL" i="1" dirty="0" smtClean="0">
                <a:latin typeface="Cambria" pitchFamily="18" charset="0"/>
              </a:rPr>
              <a:t>En porcentajes de las exportaciones totales)</a:t>
            </a:r>
            <a:endParaRPr lang="es-CL" i="1" dirty="0">
              <a:latin typeface="Cambria" pitchFamily="18" charset="0"/>
            </a:endParaRPr>
          </a:p>
        </p:txBody>
      </p:sp>
      <p:sp>
        <p:nvSpPr>
          <p:cNvPr id="86026" name="Text Box 10"/>
          <p:cNvSpPr txBox="1">
            <a:spLocks noChangeArrowheads="1"/>
          </p:cNvSpPr>
          <p:nvPr/>
        </p:nvSpPr>
        <p:spPr bwMode="auto">
          <a:xfrm>
            <a:off x="2051720" y="6335713"/>
            <a:ext cx="4536504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s-CL" sz="1400" dirty="0" smtClean="0"/>
              <a:t>Fuente: Pro Chile, basado en cifras del Banco  Central. </a:t>
            </a:r>
          </a:p>
          <a:p>
            <a:endParaRPr lang="es-ES" sz="1400" dirty="0"/>
          </a:p>
        </p:txBody>
      </p:sp>
      <p:graphicFrame>
        <p:nvGraphicFramePr>
          <p:cNvPr id="6" name="Chart 5"/>
          <p:cNvGraphicFramePr/>
          <p:nvPr/>
        </p:nvGraphicFramePr>
        <p:xfrm>
          <a:off x="1143000" y="1988840"/>
          <a:ext cx="6957392" cy="4259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6588225" y="2636912"/>
            <a:ext cx="2016224" cy="175432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r>
              <a:rPr lang="es-ES" dirty="0" smtClean="0"/>
              <a:t>Las 15 principales empresas exportadoras (13 mineras) representan el 55% del total exportado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xmlns="" val="3634237203"/>
      </p:ext>
    </p:extLst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s-E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El Diagnóstico (1)</a:t>
            </a:r>
            <a:endParaRPr lang="es-E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35696" y="1772816"/>
            <a:ext cx="7128792" cy="4824536"/>
          </a:xfrm>
        </p:spPr>
        <p:txBody>
          <a:bodyPr>
            <a:noAutofit/>
          </a:bodyPr>
          <a:lstStyle/>
          <a:p>
            <a:pPr>
              <a:spcBef>
                <a:spcPts val="1200"/>
              </a:spcBef>
            </a:pPr>
            <a:r>
              <a:rPr lang="es-ES" sz="1800" dirty="0" smtClean="0"/>
              <a:t>Reformas de los 70 a mediados de los 90 impulsaron la productividad, pero su impacto ya se agotó </a:t>
            </a:r>
          </a:p>
          <a:p>
            <a:pPr>
              <a:spcBef>
                <a:spcPts val="1200"/>
              </a:spcBef>
            </a:pPr>
            <a:r>
              <a:rPr lang="es-ES" sz="1800" dirty="0" smtClean="0"/>
              <a:t>Excesiva especialización en pocos sectores de materias primas con ventajas comparativas estáticas es insuficiente para que Chile tenga un crecimiento alto y sostenido, con grados crecientes de equidad</a:t>
            </a:r>
          </a:p>
          <a:p>
            <a:pPr>
              <a:spcBef>
                <a:spcPts val="1200"/>
              </a:spcBef>
            </a:pPr>
            <a:r>
              <a:rPr lang="es-ES" sz="1800" dirty="0" smtClean="0"/>
              <a:t>Cultura empresarial rentista, baja valoración de la innovación como factor de competitividad</a:t>
            </a:r>
          </a:p>
          <a:p>
            <a:pPr marL="457200" lvl="1">
              <a:spcBef>
                <a:spcPts val="1200"/>
              </a:spcBef>
              <a:buClr>
                <a:schemeClr val="accent1"/>
              </a:buClr>
              <a:buFont typeface="Wingdings" pitchFamily="2" charset="2"/>
              <a:buChar char=""/>
            </a:pPr>
            <a:r>
              <a:rPr lang="es-ES" sz="1800" dirty="0" smtClean="0"/>
              <a:t>Bajo gasto en I+D (0,5-0,7% del PIB); casi exclusivamente estatal; financiamiento público poco vinculado a necesidades de los sectores productivos</a:t>
            </a:r>
          </a:p>
          <a:p>
            <a:pPr>
              <a:spcBef>
                <a:spcPts val="1200"/>
              </a:spcBef>
            </a:pPr>
            <a:r>
              <a:rPr lang="es-ES" sz="1800" dirty="0" smtClean="0"/>
              <a:t>Investigación científica no siempre es funcional a las necesidades del país </a:t>
            </a:r>
          </a:p>
          <a:p>
            <a:pPr>
              <a:spcBef>
                <a:spcPts val="1200"/>
              </a:spcBef>
            </a:pPr>
            <a:r>
              <a:rPr lang="es-ES" sz="1800" dirty="0" smtClean="0"/>
              <a:t>Deficiencias en mercado de capitales para financiar emprendimientos innovadores (capital de riesgo, capital semilla, inversionistas ángeles)</a:t>
            </a:r>
          </a:p>
          <a:p>
            <a:pPr>
              <a:spcBef>
                <a:spcPts val="1200"/>
              </a:spcBef>
            </a:pPr>
            <a:endParaRPr lang="es-ES" sz="2000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s-E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El Diagnóstico (2)</a:t>
            </a:r>
            <a:endParaRPr lang="es-E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07704" y="1772816"/>
            <a:ext cx="7056784" cy="4896544"/>
          </a:xfrm>
        </p:spPr>
        <p:txBody>
          <a:bodyPr>
            <a:normAutofit fontScale="77500" lnSpcReduction="20000"/>
          </a:bodyPr>
          <a:lstStyle/>
          <a:p>
            <a:pPr>
              <a:spcBef>
                <a:spcPts val="1200"/>
              </a:spcBef>
              <a:buFont typeface="Wingdings" pitchFamily="2" charset="2"/>
              <a:buChar char="q"/>
            </a:pPr>
            <a:r>
              <a:rPr lang="es-ES" sz="2300" dirty="0" smtClean="0"/>
              <a:t>Excesiva concentración de capacidades en Santiago, especialmente en capital humano avanzado</a:t>
            </a:r>
          </a:p>
          <a:p>
            <a:pPr lvl="1">
              <a:spcBef>
                <a:spcPts val="1200"/>
              </a:spcBef>
              <a:buFont typeface="Wingdings" pitchFamily="2" charset="2"/>
              <a:buChar char="§"/>
            </a:pPr>
            <a:r>
              <a:rPr lang="es-ES" dirty="0" smtClean="0"/>
              <a:t>Limitando el desarrollo de </a:t>
            </a:r>
            <a:r>
              <a:rPr lang="es-ES" i="1" dirty="0" smtClean="0"/>
              <a:t>clusters</a:t>
            </a:r>
            <a:r>
              <a:rPr lang="es-ES" dirty="0" smtClean="0"/>
              <a:t> de innovación en sectores de RR.NN.</a:t>
            </a:r>
          </a:p>
          <a:p>
            <a:pPr>
              <a:spcBef>
                <a:spcPts val="1200"/>
              </a:spcBef>
              <a:buFont typeface="Wingdings" pitchFamily="2" charset="2"/>
              <a:buChar char="q"/>
            </a:pPr>
            <a:r>
              <a:rPr lang="es-ES" sz="2300" dirty="0" smtClean="0"/>
              <a:t>Insuficiente capital humano avanzado</a:t>
            </a:r>
          </a:p>
          <a:p>
            <a:pPr lvl="1">
              <a:spcBef>
                <a:spcPts val="1200"/>
              </a:spcBef>
              <a:buFont typeface="Wingdings" pitchFamily="2" charset="2"/>
              <a:buChar char="§"/>
            </a:pPr>
            <a:r>
              <a:rPr lang="es-ES" dirty="0" smtClean="0"/>
              <a:t>Deficiente calidad de la educación superior</a:t>
            </a:r>
          </a:p>
          <a:p>
            <a:pPr lvl="1">
              <a:spcBef>
                <a:spcPts val="1200"/>
              </a:spcBef>
              <a:buFont typeface="Wingdings" pitchFamily="2" charset="2"/>
              <a:buChar char="§"/>
            </a:pPr>
            <a:r>
              <a:rPr lang="es-ES" dirty="0" smtClean="0"/>
              <a:t>Sesgos contra educación técnica</a:t>
            </a:r>
          </a:p>
          <a:p>
            <a:pPr>
              <a:spcBef>
                <a:spcPts val="1200"/>
              </a:spcBef>
              <a:buFont typeface="Wingdings" pitchFamily="2" charset="2"/>
              <a:buChar char="q"/>
            </a:pPr>
            <a:r>
              <a:rPr lang="es-ES" sz="2300" dirty="0" smtClean="0"/>
              <a:t>Escasa vinculación entre los componentes del sistema de innovación</a:t>
            </a:r>
          </a:p>
          <a:p>
            <a:pPr lvl="1">
              <a:spcBef>
                <a:spcPts val="1200"/>
              </a:spcBef>
              <a:buFont typeface="Wingdings" pitchFamily="2" charset="2"/>
              <a:buChar char="§"/>
            </a:pPr>
            <a:r>
              <a:rPr lang="es-ES" dirty="0" smtClean="0"/>
              <a:t>Escasa cooperación entre empresas y entre éstas y universidades e institutos de investigación</a:t>
            </a:r>
          </a:p>
          <a:p>
            <a:pPr>
              <a:spcBef>
                <a:spcPts val="1200"/>
              </a:spcBef>
              <a:buFont typeface="Wingdings" pitchFamily="2" charset="2"/>
              <a:buChar char="q"/>
            </a:pPr>
            <a:r>
              <a:rPr lang="es-ES" sz="2300" dirty="0" smtClean="0"/>
              <a:t>Duplicaciones e ineficiencias en la institucionalidad pública</a:t>
            </a:r>
          </a:p>
          <a:p>
            <a:pPr>
              <a:spcBef>
                <a:spcPts val="1200"/>
              </a:spcBef>
              <a:buFont typeface="Wingdings" pitchFamily="2" charset="2"/>
              <a:buChar char="q"/>
            </a:pPr>
            <a:r>
              <a:rPr lang="es-ES" sz="2300" dirty="0" smtClean="0"/>
              <a:t>En este contexto, el Estado tiene un rol fundamental en dos áreas:</a:t>
            </a:r>
          </a:p>
          <a:p>
            <a:pPr lvl="1">
              <a:spcBef>
                <a:spcPts val="1200"/>
              </a:spcBef>
              <a:buFont typeface="+mj-lt"/>
              <a:buAutoNum type="arabicPeriod"/>
            </a:pPr>
            <a:r>
              <a:rPr lang="es-ES" b="1" dirty="0" smtClean="0"/>
              <a:t>Desarrollar capital humano de calidad</a:t>
            </a:r>
            <a:r>
              <a:rPr lang="es-ES" dirty="0" smtClean="0"/>
              <a:t>, aumentando la calidad de la formación en todos los niveles y cerrando brechas</a:t>
            </a:r>
          </a:p>
          <a:p>
            <a:pPr lvl="1">
              <a:spcBef>
                <a:spcPts val="1200"/>
              </a:spcBef>
              <a:buFont typeface="+mj-lt"/>
              <a:buAutoNum type="arabicPeriod"/>
            </a:pPr>
            <a:r>
              <a:rPr lang="es-ES" b="1" dirty="0" smtClean="0"/>
              <a:t>Promover  clusters de innovación en los sectores de RR.NN.</a:t>
            </a:r>
            <a:r>
              <a:rPr lang="es-ES" dirty="0" smtClean="0"/>
              <a:t> a través de una mayor diversificación y agregación de valor y conocimiento, e incorporando no solo bienes sino también servicios asociados 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63688" y="142852"/>
            <a:ext cx="6984776" cy="1143008"/>
          </a:xfrm>
        </p:spPr>
        <p:txBody>
          <a:bodyPr>
            <a:normAutofit/>
          </a:bodyPr>
          <a:lstStyle/>
          <a:p>
            <a:pPr algn="ctr"/>
            <a:r>
              <a:rPr lang="es-ES" sz="3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Estas limitaciones impactan más fuertemente a las Pymes</a:t>
            </a:r>
            <a:endParaRPr lang="es-ES" sz="3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35696" y="1772816"/>
            <a:ext cx="7128792" cy="4752528"/>
          </a:xfrm>
        </p:spPr>
        <p:txBody>
          <a:bodyPr>
            <a:normAutofit fontScale="92500" lnSpcReduction="10000"/>
          </a:bodyPr>
          <a:lstStyle/>
          <a:p>
            <a:pPr>
              <a:spcBef>
                <a:spcPts val="600"/>
              </a:spcBef>
              <a:buFont typeface="Wingdings" pitchFamily="2" charset="2"/>
              <a:buChar char="Ø"/>
            </a:pPr>
            <a:r>
              <a:rPr lang="es-ES" sz="2000" dirty="0" smtClean="0"/>
              <a:t>Pymes representan alta proporción de empresas exportadoras pero mucho menor de las exportaciones</a:t>
            </a:r>
          </a:p>
          <a:p>
            <a:pPr>
              <a:spcBef>
                <a:spcPts val="600"/>
              </a:spcBef>
              <a:buFont typeface="Wingdings" pitchFamily="2" charset="2"/>
              <a:buChar char="Ø"/>
            </a:pPr>
            <a:r>
              <a:rPr lang="es-ES" sz="2000" dirty="0" smtClean="0"/>
              <a:t>Alta </a:t>
            </a:r>
            <a:r>
              <a:rPr lang="es-ES" sz="2000" dirty="0" smtClean="0"/>
              <a:t>dependencia de un cliente principal y de 1-2 </a:t>
            </a:r>
            <a:r>
              <a:rPr lang="es-ES" sz="2000" dirty="0" smtClean="0"/>
              <a:t>mercados</a:t>
            </a:r>
          </a:p>
          <a:p>
            <a:pPr>
              <a:spcBef>
                <a:spcPts val="600"/>
              </a:spcBef>
              <a:buFont typeface="Wingdings" pitchFamily="2" charset="2"/>
              <a:buChar char="Ø"/>
            </a:pPr>
            <a:r>
              <a:rPr lang="es-ES" sz="2000" dirty="0" smtClean="0"/>
              <a:t>Pymes enfrentan diversas barreras a su internacionalización:</a:t>
            </a:r>
          </a:p>
          <a:p>
            <a:pPr lvl="1">
              <a:spcBef>
                <a:spcPts val="600"/>
              </a:spcBef>
            </a:pPr>
            <a:r>
              <a:rPr lang="es-ES" sz="1800" dirty="0" smtClean="0"/>
              <a:t>Alta informalidad, bajo nivel de profesionalización</a:t>
            </a:r>
          </a:p>
          <a:p>
            <a:pPr lvl="1">
              <a:spcBef>
                <a:spcPts val="600"/>
              </a:spcBef>
            </a:pPr>
            <a:r>
              <a:rPr lang="es-ES" sz="1800" dirty="0" smtClean="0"/>
              <a:t>Escaso acceso al crédito y a tecnologías de punta</a:t>
            </a:r>
          </a:p>
          <a:p>
            <a:pPr lvl="1">
              <a:spcBef>
                <a:spcPts val="600"/>
              </a:spcBef>
            </a:pPr>
            <a:r>
              <a:rPr lang="es-ES" sz="1800" dirty="0" smtClean="0"/>
              <a:t>Escaso conocimiento de oportunidades de negocios en mercados externos</a:t>
            </a:r>
          </a:p>
          <a:p>
            <a:pPr lvl="1">
              <a:spcBef>
                <a:spcPts val="600"/>
              </a:spcBef>
            </a:pPr>
            <a:r>
              <a:rPr lang="es-ES" sz="1800" dirty="0" smtClean="0"/>
              <a:t>Escaso conocimiento de programas de apoyo a la internacionalización en sus propios países</a:t>
            </a:r>
          </a:p>
          <a:p>
            <a:pPr lvl="1">
              <a:spcBef>
                <a:spcPts val="600"/>
              </a:spcBef>
            </a:pPr>
            <a:r>
              <a:rPr lang="es-ES" sz="1800" dirty="0" smtClean="0"/>
              <a:t>Menor capacidad que empresas grandes de sortear trabas burocráticas al comercio</a:t>
            </a:r>
            <a:endParaRPr lang="es-MX" sz="1800" u="sng" dirty="0" smtClean="0"/>
          </a:p>
          <a:p>
            <a:pPr>
              <a:spcBef>
                <a:spcPts val="600"/>
              </a:spcBef>
            </a:pPr>
            <a:r>
              <a:rPr lang="es-MX" sz="2000" dirty="0" smtClean="0"/>
              <a:t>Combinación de limitaciones: (i) propias; (ii) derivadas de la estructura del mercado; y (iii) derivadas de las políticas públicas</a:t>
            </a:r>
          </a:p>
          <a:p>
            <a:pPr>
              <a:spcBef>
                <a:spcPts val="600"/>
              </a:spcBef>
            </a:pPr>
            <a:r>
              <a:rPr lang="es-MX" sz="2000" dirty="0" smtClean="0"/>
              <a:t>La respuesta muchas veces es </a:t>
            </a:r>
            <a:r>
              <a:rPr lang="es-MX" sz="2000" dirty="0" smtClean="0"/>
              <a:t>la </a:t>
            </a:r>
            <a:r>
              <a:rPr lang="es-MX" sz="2000" b="1" dirty="0" smtClean="0"/>
              <a:t>Asociatividad</a:t>
            </a:r>
            <a:endParaRPr lang="es-MX" sz="2000" b="1" dirty="0" smtClean="0"/>
          </a:p>
          <a:p>
            <a:pPr>
              <a:buFont typeface="Wingdings" pitchFamily="2" charset="2"/>
              <a:buChar char="Ø"/>
            </a:pPr>
            <a:endParaRPr lang="es-ES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¿Qué son los clusters?</a:t>
            </a:r>
            <a:endParaRPr lang="es-E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51720" y="1916832"/>
            <a:ext cx="6840760" cy="4209331"/>
          </a:xfrm>
        </p:spPr>
        <p:txBody>
          <a:bodyPr>
            <a:normAutofit fontScale="92500" lnSpcReduction="20000"/>
          </a:bodyPr>
          <a:lstStyle/>
          <a:p>
            <a:r>
              <a:rPr lang="es-ES_tradnl" dirty="0" smtClean="0"/>
              <a:t>Grupos de empresas, generalmente del mismo sector económico, que comparten experiencias y buenas prácticas y actúan conjuntamente para alcanzar el marco competitivo más favorable para desarrollar sus actividades</a:t>
            </a:r>
          </a:p>
          <a:p>
            <a:r>
              <a:rPr lang="es-ES_tradnl" dirty="0" smtClean="0"/>
              <a:t>Están basados en la innovación y la cooperación.  La clave de su éxito es alcanzar una masa crítica de recursos en el área geográfica donde se han establecido</a:t>
            </a:r>
          </a:p>
          <a:p>
            <a:r>
              <a:rPr lang="es-ES_tradnl" dirty="0" smtClean="0"/>
              <a:t>Generalmente implican una estrecha colaboración entre:</a:t>
            </a:r>
          </a:p>
          <a:p>
            <a:pPr lvl="1"/>
            <a:r>
              <a:rPr lang="es-ES_tradnl" dirty="0" smtClean="0"/>
              <a:t>Empresas</a:t>
            </a:r>
          </a:p>
          <a:p>
            <a:pPr lvl="1"/>
            <a:r>
              <a:rPr lang="es-ES_tradnl" dirty="0" smtClean="0"/>
              <a:t>Universidades</a:t>
            </a:r>
          </a:p>
          <a:p>
            <a:pPr lvl="1"/>
            <a:r>
              <a:rPr lang="es-ES_tradnl" dirty="0" smtClean="0"/>
              <a:t>Autoridades  regionales y locales</a:t>
            </a:r>
            <a:endParaRPr lang="es-ES_trad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d">
  <a:themeElements>
    <a:clrScheme name="Mod">
      <a:dk1>
        <a:sysClr val="windowText" lastClr="000000"/>
      </a:dk1>
      <a:lt1>
        <a:sysClr val="window" lastClr="FFFFFF"/>
      </a:lt1>
      <a:dk2>
        <a:srgbClr val="065218"/>
      </a:dk2>
      <a:lt2>
        <a:srgbClr val="EDF3AE"/>
      </a:lt2>
      <a:accent1>
        <a:srgbClr val="8FCB17"/>
      </a:accent1>
      <a:accent2>
        <a:srgbClr val="769F11"/>
      </a:accent2>
      <a:accent3>
        <a:srgbClr val="D4E336"/>
      </a:accent3>
      <a:accent4>
        <a:srgbClr val="0C8228"/>
      </a:accent4>
      <a:accent5>
        <a:srgbClr val="C0EDA8"/>
      </a:accent5>
      <a:accent6>
        <a:srgbClr val="3B4F18"/>
      </a:accent6>
      <a:hlink>
        <a:srgbClr val="0A6A21"/>
      </a:hlink>
      <a:folHlink>
        <a:srgbClr val="406EA5"/>
      </a:folHlink>
    </a:clrScheme>
    <a:fontScheme name="Office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ransmisión de listas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>
            <a:satMod val="125000"/>
          </a:schemeClr>
        </a:solidFill>
        <a:solidFill>
          <a:schemeClr val="phClr">
            <a:shade val="30000"/>
            <a:satMod val="150000"/>
          </a:schemeClr>
        </a:solidFill>
        <a:gradFill>
          <a:gsLst>
            <a:gs pos="0">
              <a:schemeClr val="phClr">
                <a:tint val="100000"/>
                <a:shade val="80000"/>
                <a:satMod val="135000"/>
              </a:schemeClr>
            </a:gs>
            <a:gs pos="55000">
              <a:schemeClr val="phClr">
                <a:tint val="70000"/>
                <a:shade val="100000"/>
                <a:satMod val="150000"/>
              </a:schemeClr>
            </a:gs>
            <a:gs pos="100000">
              <a:schemeClr val="phClr">
                <a:tint val="70000"/>
                <a:shade val="100000"/>
                <a:satMod val="15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TC010274804[[fn=Tema Contemporáneo]]</Template>
  <TotalTime>1214</TotalTime>
  <Words>1562</Words>
  <Application>Microsoft Office PowerPoint</Application>
  <PresentationFormat>On-screen Show (4:3)</PresentationFormat>
  <Paragraphs>179</Paragraphs>
  <Slides>21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Mod</vt:lpstr>
      <vt:lpstr>Tópicos de economía internacional</vt:lpstr>
      <vt:lpstr>Tópicos de la sesión de hoy</vt:lpstr>
      <vt:lpstr>El crecimiento de la economía chilena se ha ralentizado desde fines de los 90</vt:lpstr>
      <vt:lpstr>El cobre todavía representa más de la mitad de las exportaciones chilenas </vt:lpstr>
      <vt:lpstr>Y los 10 principales productos (todos basados en RR.NN.) representan 70% de las exportaciones totales</vt:lpstr>
      <vt:lpstr>El Diagnóstico (1)</vt:lpstr>
      <vt:lpstr>El Diagnóstico (2)</vt:lpstr>
      <vt:lpstr>Estas limitaciones impactan más fuertemente a las Pymes</vt:lpstr>
      <vt:lpstr>¿Qué son los clusters?</vt:lpstr>
      <vt:lpstr>Algunos ejemplos de clusters exitosos en Europa</vt:lpstr>
      <vt:lpstr>Existe una jerarquía de los niveles de asociatividad</vt:lpstr>
      <vt:lpstr>La asociatividad permite a las empresas alcanzar múltiples objetivos</vt:lpstr>
      <vt:lpstr>Algunos logros de los esquemas asociativos en A. Latina</vt:lpstr>
      <vt:lpstr>La institucionalidad para la innovación tiene una breve historia en Chile</vt:lpstr>
      <vt:lpstr>¿Hacia dónde orientar los esfuerzos?</vt:lpstr>
      <vt:lpstr>CORFO definió 5 clusters</vt:lpstr>
      <vt:lpstr>Ejemplos de programas bajo cada cluster (1)</vt:lpstr>
      <vt:lpstr>Ejemplos de programas bajo cada cluster (2)</vt:lpstr>
      <vt:lpstr>Algunas acciones para fomentar la innovación</vt:lpstr>
      <vt:lpstr> Recapitulando…</vt:lpstr>
      <vt:lpstr>Muchas gracias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Tópicos de economía internacional</dc:title>
  <dc:creator>Sebastian</dc:creator>
  <cp:lastModifiedBy>userzen01</cp:lastModifiedBy>
  <cp:revision>132</cp:revision>
  <dcterms:created xsi:type="dcterms:W3CDTF">2011-04-02T16:17:59Z</dcterms:created>
  <dcterms:modified xsi:type="dcterms:W3CDTF">2012-06-13T19:35:42Z</dcterms:modified>
</cp:coreProperties>
</file>