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48"/>
  </p:notesMasterIdLst>
  <p:sldIdLst>
    <p:sldId id="257" r:id="rId3"/>
    <p:sldId id="288" r:id="rId4"/>
    <p:sldId id="303" r:id="rId5"/>
    <p:sldId id="301" r:id="rId6"/>
    <p:sldId id="302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1" r:id="rId24"/>
    <p:sldId id="293" r:id="rId25"/>
    <p:sldId id="323" r:id="rId26"/>
    <p:sldId id="290" r:id="rId27"/>
    <p:sldId id="291" r:id="rId28"/>
    <p:sldId id="292" r:id="rId29"/>
    <p:sldId id="324" r:id="rId30"/>
    <p:sldId id="265" r:id="rId31"/>
    <p:sldId id="271" r:id="rId32"/>
    <p:sldId id="295" r:id="rId33"/>
    <p:sldId id="296" r:id="rId34"/>
    <p:sldId id="274" r:id="rId35"/>
    <p:sldId id="273" r:id="rId36"/>
    <p:sldId id="300" r:id="rId37"/>
    <p:sldId id="299" r:id="rId38"/>
    <p:sldId id="297" r:id="rId39"/>
    <p:sldId id="298" r:id="rId40"/>
    <p:sldId id="280" r:id="rId41"/>
    <p:sldId id="322" r:id="rId42"/>
    <p:sldId id="282" r:id="rId43"/>
    <p:sldId id="284" r:id="rId44"/>
    <p:sldId id="285" r:id="rId45"/>
    <p:sldId id="277" r:id="rId46"/>
    <p:sldId id="259" r:id="rId4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9" d="100"/>
        <a:sy n="79" d="100"/>
      </p:scale>
      <p:origin x="0" y="45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://www.imf.org/external/pubs/ft/weo/2011/02/weodata/weoreptc.aspx?sy=2000&amp;ey=2012&amp;scsm=1&amp;ssd=1&amp;sort=country&amp;ds=.&amp;br=1&amp;c=228&amp;s=NGDPD&amp;grp=0&amp;a=&amp;pr.x=63&amp;pr.y=14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6.9376506508115124E-2"/>
          <c:y val="2.0347112860892413E-2"/>
          <c:w val="0.93062349349188611"/>
          <c:h val="0.8589954068241481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dPt>
            <c:idx val="21"/>
            <c:spPr>
              <a:solidFill>
                <a:schemeClr val="accent1"/>
              </a:solidFill>
              <a:ln>
                <a:noFill/>
              </a:ln>
            </c:spPr>
          </c:dPt>
          <c:dPt>
            <c:idx val="22"/>
            <c:spPr>
              <a:solidFill>
                <a:srgbClr val="FFFF00"/>
              </a:solidFill>
              <a:ln>
                <a:noFill/>
              </a:ln>
            </c:spPr>
          </c:dPt>
          <c:dLbls>
            <c:dLbl>
              <c:idx val="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>
              <c:idx val="1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>
              <c:idx val="21"/>
              <c:layout/>
              <c:tx>
                <c:rich>
                  <a:bodyPr/>
                  <a:lstStyle/>
                  <a:p>
                    <a:r>
                      <a:rPr lang="en-US" smtClean="0"/>
                      <a:t>6.2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numRef>
              <c:f>Sheet1!$A$4:$A$26</c:f>
              <c:numCache>
                <c:formatCode>General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Sheet1!$B$4:$B$26</c:f>
              <c:numCache>
                <c:formatCode>0.0</c:formatCode>
                <c:ptCount val="23"/>
                <c:pt idx="0">
                  <c:v>3.8</c:v>
                </c:pt>
                <c:pt idx="1">
                  <c:v>7.9</c:v>
                </c:pt>
                <c:pt idx="2">
                  <c:v>12.2</c:v>
                </c:pt>
                <c:pt idx="3">
                  <c:v>7</c:v>
                </c:pt>
                <c:pt idx="4">
                  <c:v>5.7</c:v>
                </c:pt>
                <c:pt idx="5">
                  <c:v>10.5</c:v>
                </c:pt>
                <c:pt idx="6">
                  <c:v>7.4</c:v>
                </c:pt>
                <c:pt idx="7">
                  <c:v>6.6</c:v>
                </c:pt>
                <c:pt idx="8">
                  <c:v>3.3</c:v>
                </c:pt>
                <c:pt idx="9">
                  <c:v>-0.70000000000000062</c:v>
                </c:pt>
                <c:pt idx="10">
                  <c:v>4.5</c:v>
                </c:pt>
                <c:pt idx="11">
                  <c:v>3.3</c:v>
                </c:pt>
                <c:pt idx="12">
                  <c:v>2.2000000000000002</c:v>
                </c:pt>
                <c:pt idx="13">
                  <c:v>4</c:v>
                </c:pt>
                <c:pt idx="14">
                  <c:v>6</c:v>
                </c:pt>
                <c:pt idx="15">
                  <c:v>5.6</c:v>
                </c:pt>
                <c:pt idx="16">
                  <c:v>4.5999999999999996</c:v>
                </c:pt>
                <c:pt idx="17">
                  <c:v>4.5999999999999996</c:v>
                </c:pt>
                <c:pt idx="18">
                  <c:v>3.7</c:v>
                </c:pt>
                <c:pt idx="19">
                  <c:v>-1.7000000000000008</c:v>
                </c:pt>
                <c:pt idx="20">
                  <c:v>5.2</c:v>
                </c:pt>
                <c:pt idx="21">
                  <c:v>6.5</c:v>
                </c:pt>
                <c:pt idx="22">
                  <c:v>4.7</c:v>
                </c:pt>
              </c:numCache>
            </c:numRef>
          </c:val>
        </c:ser>
        <c:gapWidth val="46"/>
        <c:axId val="80298368"/>
        <c:axId val="80299904"/>
      </c:barChart>
      <c:lineChart>
        <c:grouping val="standard"/>
        <c:ser>
          <c:idx val="1"/>
          <c:order val="1"/>
          <c:marker>
            <c:symbol val="none"/>
          </c:marker>
          <c:val>
            <c:numRef>
              <c:f>Sheet1!$C$4:$C$26</c:f>
              <c:numCache>
                <c:formatCode>0.0</c:formatCode>
                <c:ptCount val="23"/>
                <c:pt idx="0">
                  <c:v>5.0333333333333483</c:v>
                </c:pt>
                <c:pt idx="1">
                  <c:v>5.0333333333333483</c:v>
                </c:pt>
                <c:pt idx="2">
                  <c:v>5.0333333333333483</c:v>
                </c:pt>
                <c:pt idx="3">
                  <c:v>5.0333333333333483</c:v>
                </c:pt>
                <c:pt idx="4">
                  <c:v>5.0333333333333483</c:v>
                </c:pt>
                <c:pt idx="5">
                  <c:v>5.0333333333333483</c:v>
                </c:pt>
                <c:pt idx="6">
                  <c:v>5.0333333333333483</c:v>
                </c:pt>
                <c:pt idx="7">
                  <c:v>5.0333333333333483</c:v>
                </c:pt>
                <c:pt idx="8">
                  <c:v>5.0333333333333483</c:v>
                </c:pt>
                <c:pt idx="9">
                  <c:v>5.0333333333333483</c:v>
                </c:pt>
                <c:pt idx="10">
                  <c:v>5.0333333333333483</c:v>
                </c:pt>
                <c:pt idx="11">
                  <c:v>5.0333333333333483</c:v>
                </c:pt>
                <c:pt idx="12">
                  <c:v>5.0333333333333483</c:v>
                </c:pt>
                <c:pt idx="13">
                  <c:v>5.0333333333333483</c:v>
                </c:pt>
                <c:pt idx="14">
                  <c:v>5.0333333333333483</c:v>
                </c:pt>
                <c:pt idx="15">
                  <c:v>5.0333333333333483</c:v>
                </c:pt>
                <c:pt idx="16">
                  <c:v>5.0333333333333483</c:v>
                </c:pt>
                <c:pt idx="17">
                  <c:v>5.0333333333333483</c:v>
                </c:pt>
                <c:pt idx="18">
                  <c:v>5.0333333333333483</c:v>
                </c:pt>
                <c:pt idx="19">
                  <c:v>5.0333333333333483</c:v>
                </c:pt>
                <c:pt idx="20">
                  <c:v>5.0333333333333483</c:v>
                </c:pt>
              </c:numCache>
            </c:numRef>
          </c:val>
        </c:ser>
        <c:marker val="1"/>
        <c:axId val="80298368"/>
        <c:axId val="80299904"/>
      </c:lineChart>
      <c:catAx>
        <c:axId val="80298368"/>
        <c:scaling>
          <c:orientation val="minMax"/>
        </c:scaling>
        <c:axPos val="b"/>
        <c:numFmt formatCode="General" sourceLinked="1"/>
        <c:tickLblPos val="low"/>
        <c:txPr>
          <a:bodyPr rot="-5400000" vert="horz"/>
          <a:lstStyle/>
          <a:p>
            <a:pPr>
              <a:defRPr sz="1200"/>
            </a:pPr>
            <a:endParaRPr lang="en-US"/>
          </a:p>
        </c:txPr>
        <c:crossAx val="80299904"/>
        <c:crosses val="autoZero"/>
        <c:auto val="1"/>
        <c:lblAlgn val="ctr"/>
        <c:lblOffset val="100"/>
        <c:tickLblSkip val="1"/>
      </c:catAx>
      <c:valAx>
        <c:axId val="80299904"/>
        <c:scaling>
          <c:orientation val="minMax"/>
        </c:scaling>
        <c:axPos val="l"/>
        <c:majorGridlines>
          <c:spPr>
            <a:ln>
              <a:prstDash val="sysDash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0298368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Sheet1!$A$71</c:f>
              <c:strCache>
                <c:ptCount val="1"/>
                <c:pt idx="0">
                  <c:v>Industry (food)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Sheet1!$B$71:$I$71</c:f>
              <c:numCache>
                <c:formatCode>0.0</c:formatCode>
                <c:ptCount val="8"/>
                <c:pt idx="0">
                  <c:v>19.5</c:v>
                </c:pt>
                <c:pt idx="1">
                  <c:v>15.5</c:v>
                </c:pt>
                <c:pt idx="2">
                  <c:v>14.5</c:v>
                </c:pt>
                <c:pt idx="3">
                  <c:v>11.4</c:v>
                </c:pt>
                <c:pt idx="4">
                  <c:v>11.1</c:v>
                </c:pt>
                <c:pt idx="5">
                  <c:v>12.1</c:v>
                </c:pt>
                <c:pt idx="6">
                  <c:v>15</c:v>
                </c:pt>
                <c:pt idx="7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Sheet1!$A$72</c:f>
              <c:strCache>
                <c:ptCount val="1"/>
                <c:pt idx="0">
                  <c:v>Industry (non food)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Sheet1!$B$72:$I$72</c:f>
              <c:numCache>
                <c:formatCode>0.0</c:formatCode>
                <c:ptCount val="8"/>
                <c:pt idx="0">
                  <c:v>27.7</c:v>
                </c:pt>
                <c:pt idx="1">
                  <c:v>23.2</c:v>
                </c:pt>
                <c:pt idx="2">
                  <c:v>22.1</c:v>
                </c:pt>
                <c:pt idx="3">
                  <c:v>18.5</c:v>
                </c:pt>
                <c:pt idx="4">
                  <c:v>19.399999999999999</c:v>
                </c:pt>
                <c:pt idx="5">
                  <c:v>21.3</c:v>
                </c:pt>
                <c:pt idx="6">
                  <c:v>19.399999999999999</c:v>
                </c:pt>
                <c:pt idx="7">
                  <c:v>18.3</c:v>
                </c:pt>
              </c:numCache>
            </c:numRef>
          </c:val>
        </c:ser>
        <c:ser>
          <c:idx val="2"/>
          <c:order val="2"/>
          <c:tx>
            <c:strRef>
              <c:f>Sheet1!$A$73</c:f>
              <c:strCache>
                <c:ptCount val="1"/>
                <c:pt idx="0">
                  <c:v>Mining (copper)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Sheet1!$B$73:$I$73</c:f>
              <c:numCache>
                <c:formatCode>0.0</c:formatCode>
                <c:ptCount val="8"/>
                <c:pt idx="0">
                  <c:v>36.200000000000003</c:v>
                </c:pt>
                <c:pt idx="1">
                  <c:v>45.7</c:v>
                </c:pt>
                <c:pt idx="2">
                  <c:v>44.9</c:v>
                </c:pt>
                <c:pt idx="3">
                  <c:v>57</c:v>
                </c:pt>
                <c:pt idx="4">
                  <c:v>56</c:v>
                </c:pt>
                <c:pt idx="5">
                  <c:v>52.3</c:v>
                </c:pt>
                <c:pt idx="6">
                  <c:v>50.2</c:v>
                </c:pt>
                <c:pt idx="7">
                  <c:v>56.2</c:v>
                </c:pt>
              </c:numCache>
            </c:numRef>
          </c:val>
        </c:ser>
        <c:ser>
          <c:idx val="3"/>
          <c:order val="3"/>
          <c:tx>
            <c:strRef>
              <c:f>Sheet1!$A$74</c:f>
              <c:strCache>
                <c:ptCount val="1"/>
                <c:pt idx="0">
                  <c:v>Mining (rest)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Sheet1!$B$74:$I$74</c:f>
              <c:numCache>
                <c:formatCode>0.0</c:formatCode>
                <c:ptCount val="8"/>
                <c:pt idx="0">
                  <c:v>6.1</c:v>
                </c:pt>
                <c:pt idx="1">
                  <c:v>7.8</c:v>
                </c:pt>
                <c:pt idx="2">
                  <c:v>11.8</c:v>
                </c:pt>
                <c:pt idx="3">
                  <c:v>7.9</c:v>
                </c:pt>
                <c:pt idx="4">
                  <c:v>8</c:v>
                </c:pt>
                <c:pt idx="5">
                  <c:v>7.5</c:v>
                </c:pt>
                <c:pt idx="6">
                  <c:v>7.2</c:v>
                </c:pt>
                <c:pt idx="7">
                  <c:v>6.9</c:v>
                </c:pt>
              </c:numCache>
            </c:numRef>
          </c:val>
        </c:ser>
        <c:ser>
          <c:idx val="4"/>
          <c:order val="4"/>
          <c:tx>
            <c:strRef>
              <c:f>Sheet1!$A$75</c:f>
              <c:strCache>
                <c:ptCount val="1"/>
                <c:pt idx="0">
                  <c:v>Agriculture, forestry &amp; fishery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Sheet1!$B$75:$I$75</c:f>
              <c:numCache>
                <c:formatCode>0.0</c:formatCode>
                <c:ptCount val="8"/>
                <c:pt idx="0">
                  <c:v>9.5</c:v>
                </c:pt>
                <c:pt idx="1">
                  <c:v>7.1</c:v>
                </c:pt>
                <c:pt idx="2">
                  <c:v>6.1</c:v>
                </c:pt>
                <c:pt idx="3">
                  <c:v>4.5</c:v>
                </c:pt>
                <c:pt idx="4">
                  <c:v>4.5999999999999996</c:v>
                </c:pt>
                <c:pt idx="5">
                  <c:v>5.5</c:v>
                </c:pt>
                <c:pt idx="6">
                  <c:v>6.6</c:v>
                </c:pt>
                <c:pt idx="7">
                  <c:v>5.9</c:v>
                </c:pt>
              </c:numCache>
            </c:numRef>
          </c:val>
        </c:ser>
        <c:ser>
          <c:idx val="5"/>
          <c:order val="5"/>
          <c:tx>
            <c:strRef>
              <c:f>Sheet1!$A$76</c:f>
              <c:strCache>
                <c:ptCount val="1"/>
                <c:pt idx="0">
                  <c:v>Rest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Sheet1!$B$76:$I$76</c:f>
              <c:numCache>
                <c:formatCode>0.0</c:formatCode>
                <c:ptCount val="8"/>
                <c:pt idx="0">
                  <c:v>1</c:v>
                </c:pt>
                <c:pt idx="1">
                  <c:v>0.70000000000000062</c:v>
                </c:pt>
                <c:pt idx="2">
                  <c:v>0.60000000000000064</c:v>
                </c:pt>
                <c:pt idx="3">
                  <c:v>0.70000000000000062</c:v>
                </c:pt>
                <c:pt idx="4">
                  <c:v>0.9</c:v>
                </c:pt>
                <c:pt idx="5">
                  <c:v>1.3</c:v>
                </c:pt>
                <c:pt idx="6">
                  <c:v>1.6</c:v>
                </c:pt>
                <c:pt idx="7">
                  <c:v>1.3</c:v>
                </c:pt>
              </c:numCache>
            </c:numRef>
          </c:val>
        </c:ser>
        <c:gapWidth val="79"/>
        <c:overlap val="100"/>
        <c:axId val="80900480"/>
        <c:axId val="80902016"/>
      </c:barChart>
      <c:catAx>
        <c:axId val="80900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902016"/>
        <c:crosses val="autoZero"/>
        <c:auto val="1"/>
        <c:lblAlgn val="ctr"/>
        <c:lblOffset val="100"/>
      </c:catAx>
      <c:valAx>
        <c:axId val="80902016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0%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900480"/>
        <c:crosses val="autoZero"/>
        <c:crossBetween val="between"/>
        <c:majorUnit val="0.1"/>
      </c:valAx>
    </c:plotArea>
    <c:legend>
      <c:legendPos val="b"/>
      <c:layout>
        <c:manualLayout>
          <c:xMode val="edge"/>
          <c:yMode val="edge"/>
          <c:x val="3.0064447389620889E-2"/>
          <c:y val="0.82975149653805003"/>
          <c:w val="0.92831995010524659"/>
          <c:h val="0.151163053446039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6410879117638391"/>
                  <c:y val="-5.6931321084864386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4"/>
              <c:layout>
                <c:manualLayout>
                  <c:x val="-0.20675277949806836"/>
                  <c:y val="3.4615777194517409E-2"/>
                </c:manualLayout>
              </c:layout>
              <c:tx>
                <c:rich>
                  <a:bodyPr/>
                  <a:lstStyle/>
                  <a:p>
                    <a:r>
                      <a:rPr lang="en-US" sz="1100" b="1"/>
                      <a:t>I</a:t>
                    </a:r>
                    <a:r>
                      <a:rPr lang="en-US"/>
                      <a:t>ron </a:t>
                    </a:r>
                    <a:r>
                      <a:rPr lang="en-US" smtClean="0"/>
                      <a:t>ore</a:t>
                    </a:r>
                    <a:r>
                      <a:rPr lang="en-US"/>
                      <a:t>
2%</a:t>
                    </a:r>
                  </a:p>
                </c:rich>
              </c:tx>
              <c:showCatName val="1"/>
              <c:showPercent val="1"/>
            </c:dLbl>
            <c:dLbl>
              <c:idx val="10"/>
              <c:layout>
                <c:manualLayout>
                  <c:x val="0.11620152466896699"/>
                  <c:y val="0.12086954408476715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en-US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Sheet3!$B$29:$B$40</c:f>
              <c:strCache>
                <c:ptCount val="11"/>
                <c:pt idx="0">
                  <c:v>Copper</c:v>
                </c:pt>
                <c:pt idx="1">
                  <c:v>Wood pulp</c:v>
                </c:pt>
                <c:pt idx="2">
                  <c:v>Gold</c:v>
                </c:pt>
                <c:pt idx="3">
                  <c:v>Molibdenum </c:v>
                </c:pt>
                <c:pt idx="4">
                  <c:v>Iron ore</c:v>
                </c:pt>
                <c:pt idx="5">
                  <c:v>Iodine</c:v>
                </c:pt>
                <c:pt idx="6">
                  <c:v>Trout</c:v>
                </c:pt>
                <c:pt idx="7">
                  <c:v>Conyferous wood</c:v>
                </c:pt>
                <c:pt idx="8">
                  <c:v>Salmon</c:v>
                </c:pt>
                <c:pt idx="9">
                  <c:v>Grapes</c:v>
                </c:pt>
                <c:pt idx="10">
                  <c:v>Rest</c:v>
                </c:pt>
              </c:strCache>
            </c:strRef>
          </c:cat>
          <c:val>
            <c:numRef>
              <c:f>Sheet3!$C$29:$C$40</c:f>
              <c:numCache>
                <c:formatCode>0.0</c:formatCode>
                <c:ptCount val="11"/>
                <c:pt idx="0">
                  <c:v>39.515000000000001</c:v>
                </c:pt>
                <c:pt idx="1">
                  <c:v>2.2210000000000001</c:v>
                </c:pt>
                <c:pt idx="2">
                  <c:v>1.01</c:v>
                </c:pt>
                <c:pt idx="3">
                  <c:v>0.995</c:v>
                </c:pt>
                <c:pt idx="4">
                  <c:v>1.054</c:v>
                </c:pt>
                <c:pt idx="5">
                  <c:v>0.41000000000000031</c:v>
                </c:pt>
                <c:pt idx="6">
                  <c:v>0.69799999999999995</c:v>
                </c:pt>
                <c:pt idx="7">
                  <c:v>0.68700000000000061</c:v>
                </c:pt>
                <c:pt idx="8">
                  <c:v>0.38200000000000051</c:v>
                </c:pt>
                <c:pt idx="9">
                  <c:v>0.32300000000000051</c:v>
                </c:pt>
                <c:pt idx="10">
                  <c:v>20.337000000000028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Sheet1!$B$49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Sheet1!$A$50:$A$55</c:f>
              <c:strCache>
                <c:ptCount val="6"/>
                <c:pt idx="0">
                  <c:v>Brazil</c:v>
                </c:pt>
                <c:pt idx="1">
                  <c:v>Mexico</c:v>
                </c:pt>
                <c:pt idx="2">
                  <c:v>Chile</c:v>
                </c:pt>
                <c:pt idx="3">
                  <c:v>Peru</c:v>
                </c:pt>
                <c:pt idx="4">
                  <c:v>Colombia</c:v>
                </c:pt>
                <c:pt idx="5">
                  <c:v>Argentina</c:v>
                </c:pt>
              </c:strCache>
            </c:strRef>
          </c:cat>
          <c:val>
            <c:numRef>
              <c:f>Sheet1!$B$50:$B$55</c:f>
              <c:numCache>
                <c:formatCode>0.0</c:formatCode>
                <c:ptCount val="6"/>
                <c:pt idx="0">
                  <c:v>34.6</c:v>
                </c:pt>
                <c:pt idx="1">
                  <c:v>29.7</c:v>
                </c:pt>
                <c:pt idx="2">
                  <c:v>12.534000000000001</c:v>
                </c:pt>
                <c:pt idx="3">
                  <c:v>5.4909999999999997</c:v>
                </c:pt>
                <c:pt idx="4">
                  <c:v>9.0489999999999995</c:v>
                </c:pt>
                <c:pt idx="5">
                  <c:v>6.4729999999999999</c:v>
                </c:pt>
              </c:numCache>
            </c:numRef>
          </c:val>
        </c:ser>
        <c:ser>
          <c:idx val="1"/>
          <c:order val="1"/>
          <c:tx>
            <c:strRef>
              <c:f>Sheet1!$C$49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Sheet1!$A$50:$A$55</c:f>
              <c:strCache>
                <c:ptCount val="6"/>
                <c:pt idx="0">
                  <c:v>Brazil</c:v>
                </c:pt>
                <c:pt idx="1">
                  <c:v>Mexico</c:v>
                </c:pt>
                <c:pt idx="2">
                  <c:v>Chile</c:v>
                </c:pt>
                <c:pt idx="3">
                  <c:v>Peru</c:v>
                </c:pt>
                <c:pt idx="4">
                  <c:v>Colombia</c:v>
                </c:pt>
                <c:pt idx="5">
                  <c:v>Argentina</c:v>
                </c:pt>
              </c:strCache>
            </c:strRef>
          </c:cat>
          <c:val>
            <c:numRef>
              <c:f>Sheet1!$C$50:$C$55</c:f>
              <c:numCache>
                <c:formatCode>0.0</c:formatCode>
                <c:ptCount val="6"/>
                <c:pt idx="0">
                  <c:v>45.1</c:v>
                </c:pt>
                <c:pt idx="1">
                  <c:v>26.3</c:v>
                </c:pt>
                <c:pt idx="2">
                  <c:v>15.181000000000001</c:v>
                </c:pt>
                <c:pt idx="3">
                  <c:v>6.9239999999999995</c:v>
                </c:pt>
                <c:pt idx="4">
                  <c:v>10.583</c:v>
                </c:pt>
                <c:pt idx="5">
                  <c:v>9.7260000000000009</c:v>
                </c:pt>
              </c:numCache>
            </c:numRef>
          </c:val>
        </c:ser>
        <c:ser>
          <c:idx val="2"/>
          <c:order val="2"/>
          <c:tx>
            <c:strRef>
              <c:f>Sheet1!$D$49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Sheet1!$A$50:$A$55</c:f>
              <c:strCache>
                <c:ptCount val="6"/>
                <c:pt idx="0">
                  <c:v>Brazil</c:v>
                </c:pt>
                <c:pt idx="1">
                  <c:v>Mexico</c:v>
                </c:pt>
                <c:pt idx="2">
                  <c:v>Chile</c:v>
                </c:pt>
                <c:pt idx="3">
                  <c:v>Peru</c:v>
                </c:pt>
                <c:pt idx="4">
                  <c:v>Colombia</c:v>
                </c:pt>
                <c:pt idx="5">
                  <c:v>Argentina</c:v>
                </c:pt>
              </c:strCache>
            </c:strRef>
          </c:cat>
          <c:val>
            <c:numRef>
              <c:f>Sheet1!$D$50:$D$55</c:f>
              <c:numCache>
                <c:formatCode>0.0</c:formatCode>
                <c:ptCount val="6"/>
                <c:pt idx="0">
                  <c:v>25.949000000000002</c:v>
                </c:pt>
                <c:pt idx="1">
                  <c:v>15.3</c:v>
                </c:pt>
                <c:pt idx="2">
                  <c:v>12.9</c:v>
                </c:pt>
                <c:pt idx="3">
                  <c:v>5.6</c:v>
                </c:pt>
                <c:pt idx="4">
                  <c:v>7.1</c:v>
                </c:pt>
                <c:pt idx="5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Sheet1!$E$49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strRef>
              <c:f>Sheet1!$A$50:$A$55</c:f>
              <c:strCache>
                <c:ptCount val="6"/>
                <c:pt idx="0">
                  <c:v>Brazil</c:v>
                </c:pt>
                <c:pt idx="1">
                  <c:v>Mexico</c:v>
                </c:pt>
                <c:pt idx="2">
                  <c:v>Chile</c:v>
                </c:pt>
                <c:pt idx="3">
                  <c:v>Peru</c:v>
                </c:pt>
                <c:pt idx="4">
                  <c:v>Colombia</c:v>
                </c:pt>
                <c:pt idx="5">
                  <c:v>Argentina</c:v>
                </c:pt>
              </c:strCache>
            </c:strRef>
          </c:cat>
          <c:val>
            <c:numRef>
              <c:f>Sheet1!$E$50:$E$55</c:f>
              <c:numCache>
                <c:formatCode>0.0</c:formatCode>
                <c:ptCount val="6"/>
                <c:pt idx="0">
                  <c:v>48.4</c:v>
                </c:pt>
                <c:pt idx="1">
                  <c:v>18.7</c:v>
                </c:pt>
                <c:pt idx="2">
                  <c:v>15.1</c:v>
                </c:pt>
                <c:pt idx="3">
                  <c:v>7.3</c:v>
                </c:pt>
                <c:pt idx="4">
                  <c:v>6.8</c:v>
                </c:pt>
                <c:pt idx="5">
                  <c:v>6.3</c:v>
                </c:pt>
              </c:numCache>
            </c:numRef>
          </c:val>
        </c:ser>
        <c:axId val="79571584"/>
        <c:axId val="79581568"/>
      </c:barChart>
      <c:catAx>
        <c:axId val="7957158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9581568"/>
        <c:crosses val="autoZero"/>
        <c:auto val="1"/>
        <c:lblAlgn val="ctr"/>
        <c:lblOffset val="100"/>
      </c:catAx>
      <c:valAx>
        <c:axId val="79581568"/>
        <c:scaling>
          <c:orientation val="minMax"/>
        </c:scaling>
        <c:axPos val="b"/>
        <c:majorGridlines>
          <c:spPr>
            <a:ln>
              <a:prstDash val="sysDot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9571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676525590551178"/>
          <c:y val="5.0956421395601567E-2"/>
          <c:w val="0.41879019028871389"/>
          <c:h val="0.15670784686397018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dPt>
            <c:idx val="4"/>
            <c:spPr>
              <a:solidFill>
                <a:schemeClr val="accent2"/>
              </a:solidFill>
            </c:spPr>
          </c:dPt>
          <c:dLbls>
            <c:numFmt formatCode="#,##0.0" sourceLinked="0"/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Sheet1!$A$94:$A$104</c:f>
              <c:strCache>
                <c:ptCount val="11"/>
                <c:pt idx="0">
                  <c:v>Argentina</c:v>
                </c:pt>
                <c:pt idx="1">
                  <c:v>Brazil</c:v>
                </c:pt>
                <c:pt idx="2">
                  <c:v>Peru</c:v>
                </c:pt>
                <c:pt idx="3">
                  <c:v>Colombia</c:v>
                </c:pt>
                <c:pt idx="4">
                  <c:v>USA</c:v>
                </c:pt>
                <c:pt idx="5">
                  <c:v>Uruguay</c:v>
                </c:pt>
                <c:pt idx="6">
                  <c:v>Panama</c:v>
                </c:pt>
                <c:pt idx="7">
                  <c:v>Mexico</c:v>
                </c:pt>
                <c:pt idx="8">
                  <c:v>Australia</c:v>
                </c:pt>
                <c:pt idx="9">
                  <c:v>Venezuela</c:v>
                </c:pt>
                <c:pt idx="10">
                  <c:v>Others</c:v>
                </c:pt>
              </c:strCache>
            </c:strRef>
          </c:cat>
          <c:val>
            <c:numRef>
              <c:f>Sheet1!$B$94:$B$104</c:f>
              <c:numCache>
                <c:formatCode>General</c:formatCode>
                <c:ptCount val="11"/>
                <c:pt idx="0">
                  <c:v>16.195</c:v>
                </c:pt>
                <c:pt idx="1">
                  <c:v>11.678000000000001</c:v>
                </c:pt>
                <c:pt idx="2">
                  <c:v>11.098000000000001</c:v>
                </c:pt>
                <c:pt idx="3">
                  <c:v>8.4250000000000007</c:v>
                </c:pt>
                <c:pt idx="4">
                  <c:v>4.1159999999999872</c:v>
                </c:pt>
                <c:pt idx="5">
                  <c:v>1.6519999999999968</c:v>
                </c:pt>
                <c:pt idx="6">
                  <c:v>0.84600000000000064</c:v>
                </c:pt>
                <c:pt idx="7">
                  <c:v>0.81799999999999995</c:v>
                </c:pt>
                <c:pt idx="8">
                  <c:v>0.74300000000000144</c:v>
                </c:pt>
                <c:pt idx="9">
                  <c:v>0.59199999999999997</c:v>
                </c:pt>
                <c:pt idx="10">
                  <c:v>4.0679999999999872</c:v>
                </c:pt>
              </c:numCache>
            </c:numRef>
          </c:val>
        </c:ser>
        <c:gapWidth val="72"/>
        <c:axId val="80487168"/>
        <c:axId val="80488704"/>
      </c:barChart>
      <c:catAx>
        <c:axId val="8048716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0488704"/>
        <c:crosses val="autoZero"/>
        <c:auto val="1"/>
        <c:lblAlgn val="ctr"/>
        <c:lblOffset val="100"/>
      </c:catAx>
      <c:valAx>
        <c:axId val="80488704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487168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Sheet1!$A$109:$A$113</c:f>
              <c:strCache>
                <c:ptCount val="5"/>
                <c:pt idx="0">
                  <c:v>Services</c:v>
                </c:pt>
                <c:pt idx="1">
                  <c:v>Energy</c:v>
                </c:pt>
                <c:pt idx="2">
                  <c:v>Industry</c:v>
                </c:pt>
                <c:pt idx="3">
                  <c:v>Mining</c:v>
                </c:pt>
                <c:pt idx="4">
                  <c:v>Agriculture</c:v>
                </c:pt>
              </c:strCache>
            </c:strRef>
          </c:cat>
          <c:val>
            <c:numRef>
              <c:f>Sheet1!$B$109:$B$113</c:f>
              <c:numCache>
                <c:formatCode>General</c:formatCode>
                <c:ptCount val="5"/>
                <c:pt idx="0">
                  <c:v>40</c:v>
                </c:pt>
                <c:pt idx="1">
                  <c:v>27</c:v>
                </c:pt>
                <c:pt idx="2">
                  <c:v>25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plotArea>
      <c:layout/>
      <c:barChart>
        <c:barDir val="bar"/>
        <c:grouping val="clustered"/>
        <c:ser>
          <c:idx val="0"/>
          <c:order val="0"/>
          <c:spPr>
            <a:solidFill>
              <a:srgbClr val="FFC000"/>
            </a:solidFill>
          </c:spPr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3"/>
            <c:spPr>
              <a:solidFill>
                <a:srgbClr val="0070C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1"/>
                        </a:solidFill>
                      </a:rPr>
                      <a:t>1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b="1" dirty="0"/>
                      <a:t>30</a:t>
                    </a:r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Val val="1"/>
          </c:dLbls>
          <c:cat>
            <c:strRef>
              <c:f>Sheet6!$G$6:$G$29</c:f>
              <c:strCache>
                <c:ptCount val="24"/>
                <c:pt idx="0">
                  <c:v>Switzerland</c:v>
                </c:pt>
                <c:pt idx="1">
                  <c:v>Chile</c:v>
                </c:pt>
                <c:pt idx="2">
                  <c:v>Barbados</c:v>
                </c:pt>
                <c:pt idx="3">
                  <c:v>Panama</c:v>
                </c:pt>
                <c:pt idx="4">
                  <c:v>Costa Rica</c:v>
                </c:pt>
                <c:pt idx="5">
                  <c:v>Brazil</c:v>
                </c:pt>
                <c:pt idx="6">
                  <c:v>Uruguay</c:v>
                </c:pt>
                <c:pt idx="7">
                  <c:v>Mexico</c:v>
                </c:pt>
                <c:pt idx="8">
                  <c:v>Colombia</c:v>
                </c:pt>
                <c:pt idx="9">
                  <c:v>Peru</c:v>
                </c:pt>
                <c:pt idx="10">
                  <c:v>Guatemala</c:v>
                </c:pt>
                <c:pt idx="11">
                  <c:v>El Salvador</c:v>
                </c:pt>
                <c:pt idx="12">
                  <c:v>Trinidad and Tobago</c:v>
                </c:pt>
                <c:pt idx="13">
                  <c:v>Argentina</c:v>
                </c:pt>
                <c:pt idx="14">
                  <c:v>Honduras</c:v>
                </c:pt>
                <c:pt idx="15">
                  <c:v>Jamaica</c:v>
                </c:pt>
                <c:pt idx="16">
                  <c:v>Dominican Republic</c:v>
                </c:pt>
                <c:pt idx="17">
                  <c:v>Ecuador</c:v>
                </c:pt>
                <c:pt idx="18">
                  <c:v>Bolivia</c:v>
                </c:pt>
                <c:pt idx="19">
                  <c:v>Guyana</c:v>
                </c:pt>
                <c:pt idx="20">
                  <c:v>Nicaragua</c:v>
                </c:pt>
                <c:pt idx="21">
                  <c:v>Paraguay</c:v>
                </c:pt>
                <c:pt idx="22">
                  <c:v>Venezuela</c:v>
                </c:pt>
                <c:pt idx="23">
                  <c:v>Chad</c:v>
                </c:pt>
              </c:strCache>
            </c:strRef>
          </c:cat>
          <c:val>
            <c:numRef>
              <c:f>Sheet6!$H$6:$H$29</c:f>
              <c:numCache>
                <c:formatCode>General</c:formatCode>
                <c:ptCount val="24"/>
                <c:pt idx="0">
                  <c:v>1</c:v>
                </c:pt>
                <c:pt idx="1">
                  <c:v>30</c:v>
                </c:pt>
                <c:pt idx="2">
                  <c:v>43</c:v>
                </c:pt>
                <c:pt idx="3">
                  <c:v>53</c:v>
                </c:pt>
                <c:pt idx="4">
                  <c:v>56</c:v>
                </c:pt>
                <c:pt idx="5">
                  <c:v>58</c:v>
                </c:pt>
                <c:pt idx="6">
                  <c:v>64</c:v>
                </c:pt>
                <c:pt idx="7">
                  <c:v>66</c:v>
                </c:pt>
                <c:pt idx="8">
                  <c:v>68</c:v>
                </c:pt>
                <c:pt idx="9">
                  <c:v>73</c:v>
                </c:pt>
                <c:pt idx="10">
                  <c:v>78</c:v>
                </c:pt>
                <c:pt idx="11">
                  <c:v>82</c:v>
                </c:pt>
                <c:pt idx="12">
                  <c:v>84</c:v>
                </c:pt>
                <c:pt idx="13">
                  <c:v>87</c:v>
                </c:pt>
                <c:pt idx="14">
                  <c:v>91</c:v>
                </c:pt>
                <c:pt idx="15">
                  <c:v>95</c:v>
                </c:pt>
                <c:pt idx="16">
                  <c:v>101</c:v>
                </c:pt>
                <c:pt idx="17">
                  <c:v>105</c:v>
                </c:pt>
                <c:pt idx="18">
                  <c:v>108</c:v>
                </c:pt>
                <c:pt idx="19">
                  <c:v>110</c:v>
                </c:pt>
                <c:pt idx="20">
                  <c:v>112</c:v>
                </c:pt>
                <c:pt idx="21">
                  <c:v>120</c:v>
                </c:pt>
                <c:pt idx="22">
                  <c:v>122</c:v>
                </c:pt>
                <c:pt idx="23">
                  <c:v>139</c:v>
                </c:pt>
              </c:numCache>
            </c:numRef>
          </c:val>
        </c:ser>
        <c:gapWidth val="88"/>
        <c:axId val="44599168"/>
        <c:axId val="44600704"/>
      </c:barChart>
      <c:catAx>
        <c:axId val="44599168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4600704"/>
        <c:crosses val="autoZero"/>
        <c:auto val="1"/>
        <c:lblAlgn val="ctr"/>
        <c:lblOffset val="100"/>
        <c:tickLblSkip val="1"/>
      </c:catAx>
      <c:valAx>
        <c:axId val="44600704"/>
        <c:scaling>
          <c:orientation val="minMax"/>
          <c:max val="140"/>
        </c:scaling>
        <c:axPos val="b"/>
        <c:majorGridlines>
          <c:spPr>
            <a:ln>
              <a:prstDash val="sysDot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4599168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numRef>
              <c:f>weoreptc!$J$1:$P$1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weoreptc!$J$5:$P$5</c:f>
              <c:numCache>
                <c:formatCode>0.0</c:formatCode>
                <c:ptCount val="7"/>
                <c:pt idx="0">
                  <c:v>56.359967800278007</c:v>
                </c:pt>
                <c:pt idx="1">
                  <c:v>58.493820063236392</c:v>
                </c:pt>
                <c:pt idx="2">
                  <c:v>63.131863640079558</c:v>
                </c:pt>
                <c:pt idx="3">
                  <c:v>66.770167427701679</c:v>
                </c:pt>
                <c:pt idx="4">
                  <c:v>74.17675814449629</c:v>
                </c:pt>
                <c:pt idx="5">
                  <c:v>56.115322295271262</c:v>
                </c:pt>
                <c:pt idx="6">
                  <c:v>59.695325604159542</c:v>
                </c:pt>
              </c:numCache>
            </c:numRef>
          </c:val>
        </c:ser>
        <c:gapWidth val="51"/>
        <c:axId val="80641408"/>
        <c:axId val="80647296"/>
      </c:barChart>
      <c:catAx>
        <c:axId val="80641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647296"/>
        <c:crosses val="autoZero"/>
        <c:auto val="1"/>
        <c:lblAlgn val="ctr"/>
        <c:lblOffset val="100"/>
      </c:catAx>
      <c:valAx>
        <c:axId val="80647296"/>
        <c:scaling>
          <c:orientation val="minMax"/>
        </c:scaling>
        <c:axPos val="l"/>
        <c:majorGridlines>
          <c:spPr>
            <a:ln>
              <a:prstDash val="sysDash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641408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1"/>
              <c:layout>
                <c:manualLayout>
                  <c:x val="-0.20095328083989553"/>
                  <c:y val="-0.2141813994948747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70C0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2"/>
              <c:layout>
                <c:manualLayout>
                  <c:x val="0.14029374453193408"/>
                  <c:y val="-6.8598352289297157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3"/>
              <c:layout>
                <c:manualLayout>
                  <c:x val="0.1775356006031161"/>
                  <c:y val="0.19773473500796568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/>
                      <a:t>Rest 
3%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Sheet8!$N$8:$N$12</c:f>
              <c:strCache>
                <c:ptCount val="5"/>
                <c:pt idx="0">
                  <c:v>North America</c:v>
                </c:pt>
                <c:pt idx="1">
                  <c:v>Asia</c:v>
                </c:pt>
                <c:pt idx="2">
                  <c:v>Europe</c:v>
                </c:pt>
                <c:pt idx="3">
                  <c:v>Latin America</c:v>
                </c:pt>
                <c:pt idx="4">
                  <c:v>Rest of the world</c:v>
                </c:pt>
              </c:strCache>
            </c:strRef>
          </c:cat>
          <c:val>
            <c:numRef>
              <c:f>Sheet8!$O$8:$O$12</c:f>
              <c:numCache>
                <c:formatCode>#,##0.0</c:formatCode>
                <c:ptCount val="5"/>
                <c:pt idx="0">
                  <c:v>7929.5444058999992</c:v>
                </c:pt>
                <c:pt idx="1">
                  <c:v>32921.691270519928</c:v>
                </c:pt>
                <c:pt idx="2">
                  <c:v>13134.051279479991</c:v>
                </c:pt>
                <c:pt idx="3">
                  <c:v>11619.981054390024</c:v>
                </c:pt>
                <c:pt idx="4">
                  <c:v>1819.51386988999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3564610673665792"/>
                  <c:y val="0.22625255176436279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1"/>
              <c:layout>
                <c:manualLayout>
                  <c:x val="-0.19801564898727306"/>
                  <c:y val="-0.1711346821578021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70C0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2"/>
              <c:layout>
                <c:manualLayout>
                  <c:x val="9.5911198600174996E-2"/>
                  <c:y val="-0.1853328229804609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3"/>
              <c:layout>
                <c:manualLayout>
                  <c:x val="0.18750951443569586"/>
                  <c:y val="0.12430409740449111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Sheet9!$N$9:$N$13</c:f>
              <c:strCache>
                <c:ptCount val="5"/>
                <c:pt idx="0">
                  <c:v>North America</c:v>
                </c:pt>
                <c:pt idx="1">
                  <c:v>Asia</c:v>
                </c:pt>
                <c:pt idx="2">
                  <c:v>Europe</c:v>
                </c:pt>
                <c:pt idx="3">
                  <c:v>Latin America</c:v>
                </c:pt>
                <c:pt idx="4">
                  <c:v>Rest</c:v>
                </c:pt>
              </c:strCache>
            </c:strRef>
          </c:cat>
          <c:val>
            <c:numRef>
              <c:f>Sheet9!$O$9:$O$13</c:f>
              <c:numCache>
                <c:formatCode>#,##0.0</c:formatCode>
                <c:ptCount val="5"/>
                <c:pt idx="0">
                  <c:v>10084.680591570064</c:v>
                </c:pt>
                <c:pt idx="1">
                  <c:v>16746.740459569977</c:v>
                </c:pt>
                <c:pt idx="2">
                  <c:v>7991.8439709899994</c:v>
                </c:pt>
                <c:pt idx="3">
                  <c:v>16530.996070230005</c:v>
                </c:pt>
                <c:pt idx="4">
                  <c:v>1518.0035434600031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040828325123927"/>
          <c:y val="9.7015102129311026E-2"/>
          <c:w val="0.74285788310933865"/>
          <c:h val="0.73507596613362725"/>
        </c:manualLayout>
      </c:layout>
      <c:barChart>
        <c:barDir val="col"/>
        <c:grouping val="clustered"/>
        <c:ser>
          <c:idx val="0"/>
          <c:order val="0"/>
          <c:tx>
            <c:v>1975</c:v>
          </c:tx>
          <c:spPr>
            <a:gradFill rotWithShape="0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Sheet1!$B$39:$D$39</c:f>
              <c:strCache>
                <c:ptCount val="3"/>
                <c:pt idx="0">
                  <c:v>Productos exportados</c:v>
                </c:pt>
                <c:pt idx="1">
                  <c:v>Empresas exportadoras</c:v>
                </c:pt>
                <c:pt idx="2">
                  <c:v>Mercados de destino</c:v>
                </c:pt>
              </c:strCache>
            </c:strRef>
          </c:cat>
          <c:val>
            <c:numRef>
              <c:f>Sheet1!$B$40:$D$40</c:f>
              <c:numCache>
                <c:formatCode>#,##0</c:formatCode>
                <c:ptCount val="3"/>
                <c:pt idx="0">
                  <c:v>200</c:v>
                </c:pt>
                <c:pt idx="1">
                  <c:v>200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Sheet1!$A$41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Sheet1!$B$39:$D$39</c:f>
              <c:strCache>
                <c:ptCount val="3"/>
                <c:pt idx="0">
                  <c:v>Productos exportados</c:v>
                </c:pt>
                <c:pt idx="1">
                  <c:v>Empresas exportadoras</c:v>
                </c:pt>
                <c:pt idx="2">
                  <c:v>Mercados de destino</c:v>
                </c:pt>
              </c:strCache>
            </c:strRef>
          </c:cat>
          <c:val>
            <c:numRef>
              <c:f>Sheet1!$B$41:$D$41</c:f>
              <c:numCache>
                <c:formatCode>#,##0</c:formatCode>
                <c:ptCount val="3"/>
                <c:pt idx="0">
                  <c:v>5019</c:v>
                </c:pt>
                <c:pt idx="1">
                  <c:v>7672</c:v>
                </c:pt>
                <c:pt idx="2">
                  <c:v>197</c:v>
                </c:pt>
              </c:numCache>
            </c:numRef>
          </c:val>
        </c:ser>
        <c:axId val="80808576"/>
        <c:axId val="80818560"/>
      </c:barChart>
      <c:catAx>
        <c:axId val="8080857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0818560"/>
        <c:crosses val="autoZero"/>
        <c:auto val="1"/>
        <c:lblAlgn val="ctr"/>
        <c:lblOffset val="100"/>
        <c:tickLblSkip val="1"/>
        <c:tickMarkSkip val="1"/>
      </c:catAx>
      <c:valAx>
        <c:axId val="8081856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ot"/>
            </a:ln>
          </c:spPr>
        </c:majorGridlines>
        <c:numFmt formatCode="#,##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0808576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322203515848692"/>
          <c:y val="0.38432914169310994"/>
          <c:w val="0.12121669020902442"/>
          <c:h val="0.16044815293610734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51997-BB79-4644-88B1-BA25D757335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C8E3B5-F5BD-421B-9B86-E1E69B4DD90B}">
      <dgm:prSet phldrT="[Text]" custT="1"/>
      <dgm:spPr/>
      <dgm:t>
        <a:bodyPr/>
        <a:lstStyle/>
        <a:p>
          <a:r>
            <a:rPr lang="es-ES" sz="1600" b="1" dirty="0" smtClean="0">
              <a:solidFill>
                <a:schemeClr val="bg1"/>
              </a:solidFill>
            </a:rPr>
            <a:t>Apertura</a:t>
          </a:r>
          <a:endParaRPr lang="es-ES" sz="1600" b="1" dirty="0">
            <a:solidFill>
              <a:schemeClr val="bg1"/>
            </a:solidFill>
          </a:endParaRPr>
        </a:p>
      </dgm:t>
    </dgm:pt>
    <dgm:pt modelId="{25483C77-F786-4EE5-8FC3-08DBCF10F288}" type="parTrans" cxnId="{B2778EB4-330B-4B41-A108-9C9F75644B17}">
      <dgm:prSet/>
      <dgm:spPr/>
      <dgm:t>
        <a:bodyPr/>
        <a:lstStyle/>
        <a:p>
          <a:endParaRPr lang="es-ES"/>
        </a:p>
      </dgm:t>
    </dgm:pt>
    <dgm:pt modelId="{5B323D3A-3100-4C18-98B7-E751C71FB1E0}" type="sibTrans" cxnId="{B2778EB4-330B-4B41-A108-9C9F75644B17}">
      <dgm:prSet/>
      <dgm:spPr/>
      <dgm:t>
        <a:bodyPr/>
        <a:lstStyle/>
        <a:p>
          <a:endParaRPr lang="es-ES"/>
        </a:p>
      </dgm:t>
    </dgm:pt>
    <dgm:pt modelId="{3175AB6C-20F1-4503-A8E8-28D8BD02FCA1}">
      <dgm:prSet phldrT="[Text]" custT="1"/>
      <dgm:spPr/>
      <dgm:t>
        <a:bodyPr/>
        <a:lstStyle/>
        <a:p>
          <a:r>
            <a:rPr lang="es-ES" sz="1400" b="1" dirty="0" smtClean="0"/>
            <a:t>Mayor competencia</a:t>
          </a:r>
          <a:endParaRPr lang="es-ES" sz="1400" b="1" dirty="0"/>
        </a:p>
      </dgm:t>
    </dgm:pt>
    <dgm:pt modelId="{1264E478-50A4-4F1E-AAAA-C2C0450DD862}" type="parTrans" cxnId="{1051B7EB-3893-4FDD-95D8-864076E0DBE8}">
      <dgm:prSet/>
      <dgm:spPr/>
      <dgm:t>
        <a:bodyPr/>
        <a:lstStyle/>
        <a:p>
          <a:endParaRPr lang="es-ES"/>
        </a:p>
      </dgm:t>
    </dgm:pt>
    <dgm:pt modelId="{0F8A49CA-B2AF-4F89-86D4-9264DEC46A16}" type="sibTrans" cxnId="{1051B7EB-3893-4FDD-95D8-864076E0DBE8}">
      <dgm:prSet/>
      <dgm:spPr/>
      <dgm:t>
        <a:bodyPr/>
        <a:lstStyle/>
        <a:p>
          <a:endParaRPr lang="es-ES"/>
        </a:p>
      </dgm:t>
    </dgm:pt>
    <dgm:pt modelId="{B5B9E8CE-144C-40DD-BE48-48A4AFEA7A55}">
      <dgm:prSet phldrT="[Text]" custT="1"/>
      <dgm:spPr/>
      <dgm:t>
        <a:bodyPr/>
        <a:lstStyle/>
        <a:p>
          <a:r>
            <a:rPr lang="es-ES" sz="1400" b="1" dirty="0" smtClean="0"/>
            <a:t>Mayor Innovación/</a:t>
          </a:r>
        </a:p>
        <a:p>
          <a:r>
            <a:rPr lang="es-ES" sz="1400" b="1" dirty="0" smtClean="0"/>
            <a:t>Incorporación tecnología</a:t>
          </a:r>
          <a:endParaRPr lang="es-ES" sz="1400" b="1" dirty="0"/>
        </a:p>
      </dgm:t>
    </dgm:pt>
    <dgm:pt modelId="{298C93C0-ADE4-4E91-A69E-B27E84C8F0AB}" type="parTrans" cxnId="{790FC7CE-DA9A-46EC-AB11-32A78D76E5FF}">
      <dgm:prSet/>
      <dgm:spPr/>
      <dgm:t>
        <a:bodyPr/>
        <a:lstStyle/>
        <a:p>
          <a:endParaRPr lang="es-ES"/>
        </a:p>
      </dgm:t>
    </dgm:pt>
    <dgm:pt modelId="{E69DAC00-467E-4E72-9EB1-BC9B224132DF}" type="sibTrans" cxnId="{790FC7CE-DA9A-46EC-AB11-32A78D76E5FF}">
      <dgm:prSet/>
      <dgm:spPr/>
      <dgm:t>
        <a:bodyPr/>
        <a:lstStyle/>
        <a:p>
          <a:endParaRPr lang="es-ES"/>
        </a:p>
      </dgm:t>
    </dgm:pt>
    <dgm:pt modelId="{13D00D0E-A7B2-48D2-925C-42937F8C01F8}">
      <dgm:prSet custT="1"/>
      <dgm:spPr/>
      <dgm:t>
        <a:bodyPr/>
        <a:lstStyle/>
        <a:p>
          <a:r>
            <a:rPr lang="es-ES" sz="1400" b="1" dirty="0" smtClean="0"/>
            <a:t>Aumento productividad</a:t>
          </a:r>
          <a:endParaRPr lang="es-ES" sz="1400" b="1" dirty="0"/>
        </a:p>
      </dgm:t>
    </dgm:pt>
    <dgm:pt modelId="{23AB47CD-59B6-40EA-8297-EF1AE916737F}" type="parTrans" cxnId="{2AFACE68-AB03-4501-A116-2219AB546976}">
      <dgm:prSet/>
      <dgm:spPr/>
      <dgm:t>
        <a:bodyPr/>
        <a:lstStyle/>
        <a:p>
          <a:endParaRPr lang="es-ES"/>
        </a:p>
      </dgm:t>
    </dgm:pt>
    <dgm:pt modelId="{48702D5D-1B7C-4859-9AF3-378AE1F34A36}" type="sibTrans" cxnId="{2AFACE68-AB03-4501-A116-2219AB546976}">
      <dgm:prSet/>
      <dgm:spPr/>
      <dgm:t>
        <a:bodyPr/>
        <a:lstStyle/>
        <a:p>
          <a:endParaRPr lang="es-ES"/>
        </a:p>
      </dgm:t>
    </dgm:pt>
    <dgm:pt modelId="{F8AE8595-0666-4F27-AB90-9BB071C9E4A9}">
      <dgm:prSet custT="1"/>
      <dgm:spPr/>
      <dgm:t>
        <a:bodyPr/>
        <a:lstStyle/>
        <a:p>
          <a:r>
            <a:rPr lang="es-ES" sz="1600" b="1" dirty="0" smtClean="0"/>
            <a:t>Mayor crecimiento</a:t>
          </a:r>
          <a:endParaRPr lang="es-ES" sz="1600" b="1" dirty="0"/>
        </a:p>
      </dgm:t>
    </dgm:pt>
    <dgm:pt modelId="{FA8D0139-A414-45D8-B9C7-D903DFCE8560}" type="parTrans" cxnId="{C27D4039-74AD-4B6C-B6EC-3BFAB58DC076}">
      <dgm:prSet/>
      <dgm:spPr/>
      <dgm:t>
        <a:bodyPr/>
        <a:lstStyle/>
        <a:p>
          <a:endParaRPr lang="es-ES"/>
        </a:p>
      </dgm:t>
    </dgm:pt>
    <dgm:pt modelId="{29A5938F-DE18-4058-B300-AEDCE836BEC8}" type="sibTrans" cxnId="{C27D4039-74AD-4B6C-B6EC-3BFAB58DC076}">
      <dgm:prSet/>
      <dgm:spPr/>
      <dgm:t>
        <a:bodyPr/>
        <a:lstStyle/>
        <a:p>
          <a:endParaRPr lang="es-ES"/>
        </a:p>
      </dgm:t>
    </dgm:pt>
    <dgm:pt modelId="{02851C5F-0EC9-462B-A69C-F50A96ED6811}" type="pres">
      <dgm:prSet presAssocID="{8FE51997-BB79-4644-88B1-BA25D757335B}" presName="Name0" presStyleCnt="0">
        <dgm:presLayoutVars>
          <dgm:dir/>
          <dgm:resizeHandles val="exact"/>
        </dgm:presLayoutVars>
      </dgm:prSet>
      <dgm:spPr/>
    </dgm:pt>
    <dgm:pt modelId="{71BD7949-A12D-4EF1-9F82-2920D930DCAF}" type="pres">
      <dgm:prSet presAssocID="{9DC8E3B5-F5BD-421B-9B86-E1E69B4DD90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680048C-9FAA-4094-BA3B-76B829BD6641}" type="pres">
      <dgm:prSet presAssocID="{5B323D3A-3100-4C18-98B7-E751C71FB1E0}" presName="sibTrans" presStyleLbl="sibTrans2D1" presStyleIdx="0" presStyleCnt="4"/>
      <dgm:spPr/>
      <dgm:t>
        <a:bodyPr/>
        <a:lstStyle/>
        <a:p>
          <a:endParaRPr lang="es-CL"/>
        </a:p>
      </dgm:t>
    </dgm:pt>
    <dgm:pt modelId="{2270145A-2E3C-421A-A9CA-84BB4E9485F0}" type="pres">
      <dgm:prSet presAssocID="{5B323D3A-3100-4C18-98B7-E751C71FB1E0}" presName="connectorText" presStyleLbl="sibTrans2D1" presStyleIdx="0" presStyleCnt="4"/>
      <dgm:spPr/>
      <dgm:t>
        <a:bodyPr/>
        <a:lstStyle/>
        <a:p>
          <a:endParaRPr lang="es-CL"/>
        </a:p>
      </dgm:t>
    </dgm:pt>
    <dgm:pt modelId="{4A888971-7BE7-4B51-81A3-233697D4FE18}" type="pres">
      <dgm:prSet presAssocID="{3175AB6C-20F1-4503-A8E8-28D8BD02FCA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402E42B-0CDF-44CA-946F-0B39AC2A65CE}" type="pres">
      <dgm:prSet presAssocID="{0F8A49CA-B2AF-4F89-86D4-9264DEC46A16}" presName="sibTrans" presStyleLbl="sibTrans2D1" presStyleIdx="1" presStyleCnt="4"/>
      <dgm:spPr/>
      <dgm:t>
        <a:bodyPr/>
        <a:lstStyle/>
        <a:p>
          <a:endParaRPr lang="es-CL"/>
        </a:p>
      </dgm:t>
    </dgm:pt>
    <dgm:pt modelId="{22B8B0CF-43DD-41E9-AF73-BD4BD5A438FC}" type="pres">
      <dgm:prSet presAssocID="{0F8A49CA-B2AF-4F89-86D4-9264DEC46A16}" presName="connectorText" presStyleLbl="sibTrans2D1" presStyleIdx="1" presStyleCnt="4"/>
      <dgm:spPr/>
      <dgm:t>
        <a:bodyPr/>
        <a:lstStyle/>
        <a:p>
          <a:endParaRPr lang="es-CL"/>
        </a:p>
      </dgm:t>
    </dgm:pt>
    <dgm:pt modelId="{C377A47B-1528-4AA5-803C-1EC7A141FCD2}" type="pres">
      <dgm:prSet presAssocID="{B5B9E8CE-144C-40DD-BE48-48A4AFEA7A5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C233D5-E380-4EA0-B40C-CA3E4577E970}" type="pres">
      <dgm:prSet presAssocID="{E69DAC00-467E-4E72-9EB1-BC9B224132DF}" presName="sibTrans" presStyleLbl="sibTrans2D1" presStyleIdx="2" presStyleCnt="4"/>
      <dgm:spPr/>
      <dgm:t>
        <a:bodyPr/>
        <a:lstStyle/>
        <a:p>
          <a:endParaRPr lang="es-CL"/>
        </a:p>
      </dgm:t>
    </dgm:pt>
    <dgm:pt modelId="{4CA6E951-B72C-4D16-9EA7-C7B19D2D3FCE}" type="pres">
      <dgm:prSet presAssocID="{E69DAC00-467E-4E72-9EB1-BC9B224132DF}" presName="connectorText" presStyleLbl="sibTrans2D1" presStyleIdx="2" presStyleCnt="4"/>
      <dgm:spPr/>
      <dgm:t>
        <a:bodyPr/>
        <a:lstStyle/>
        <a:p>
          <a:endParaRPr lang="es-CL"/>
        </a:p>
      </dgm:t>
    </dgm:pt>
    <dgm:pt modelId="{2DB0897C-7314-482F-BC7C-9A6ECAAFFD0D}" type="pres">
      <dgm:prSet presAssocID="{13D00D0E-A7B2-48D2-925C-42937F8C01F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48E2AE4-AC0E-4C8E-8C0C-09919EEA8049}" type="pres">
      <dgm:prSet presAssocID="{48702D5D-1B7C-4859-9AF3-378AE1F34A36}" presName="sibTrans" presStyleLbl="sibTrans2D1" presStyleIdx="3" presStyleCnt="4"/>
      <dgm:spPr/>
      <dgm:t>
        <a:bodyPr/>
        <a:lstStyle/>
        <a:p>
          <a:endParaRPr lang="es-CL"/>
        </a:p>
      </dgm:t>
    </dgm:pt>
    <dgm:pt modelId="{212C967E-5B46-48CE-A645-569C6794E8A7}" type="pres">
      <dgm:prSet presAssocID="{48702D5D-1B7C-4859-9AF3-378AE1F34A36}" presName="connectorText" presStyleLbl="sibTrans2D1" presStyleIdx="3" presStyleCnt="4"/>
      <dgm:spPr/>
      <dgm:t>
        <a:bodyPr/>
        <a:lstStyle/>
        <a:p>
          <a:endParaRPr lang="es-CL"/>
        </a:p>
      </dgm:t>
    </dgm:pt>
    <dgm:pt modelId="{4E09A9D0-2624-47B7-A136-B1B8223661D5}" type="pres">
      <dgm:prSet presAssocID="{F8AE8595-0666-4F27-AB90-9BB071C9E4A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9A07A4B-621B-41A5-AA73-0244326229BE}" type="presOf" srcId="{13D00D0E-A7B2-48D2-925C-42937F8C01F8}" destId="{2DB0897C-7314-482F-BC7C-9A6ECAAFFD0D}" srcOrd="0" destOrd="0" presId="urn:microsoft.com/office/officeart/2005/8/layout/process1"/>
    <dgm:cxn modelId="{11FE9DE5-72A7-4654-94D1-83C31D42B400}" type="presOf" srcId="{5B323D3A-3100-4C18-98B7-E751C71FB1E0}" destId="{2270145A-2E3C-421A-A9CA-84BB4E9485F0}" srcOrd="1" destOrd="0" presId="urn:microsoft.com/office/officeart/2005/8/layout/process1"/>
    <dgm:cxn modelId="{F59EBFE3-903F-47EA-AE91-4790D90311E8}" type="presOf" srcId="{0F8A49CA-B2AF-4F89-86D4-9264DEC46A16}" destId="{7402E42B-0CDF-44CA-946F-0B39AC2A65CE}" srcOrd="0" destOrd="0" presId="urn:microsoft.com/office/officeart/2005/8/layout/process1"/>
    <dgm:cxn modelId="{7216E7BD-330A-44F9-A7B3-9B15EF377C8B}" type="presOf" srcId="{E69DAC00-467E-4E72-9EB1-BC9B224132DF}" destId="{51C233D5-E380-4EA0-B40C-CA3E4577E970}" srcOrd="0" destOrd="0" presId="urn:microsoft.com/office/officeart/2005/8/layout/process1"/>
    <dgm:cxn modelId="{1051B7EB-3893-4FDD-95D8-864076E0DBE8}" srcId="{8FE51997-BB79-4644-88B1-BA25D757335B}" destId="{3175AB6C-20F1-4503-A8E8-28D8BD02FCA1}" srcOrd="1" destOrd="0" parTransId="{1264E478-50A4-4F1E-AAAA-C2C0450DD862}" sibTransId="{0F8A49CA-B2AF-4F89-86D4-9264DEC46A16}"/>
    <dgm:cxn modelId="{033E71AE-5314-41E3-9EFC-F71C5D5BE86A}" type="presOf" srcId="{B5B9E8CE-144C-40DD-BE48-48A4AFEA7A55}" destId="{C377A47B-1528-4AA5-803C-1EC7A141FCD2}" srcOrd="0" destOrd="0" presId="urn:microsoft.com/office/officeart/2005/8/layout/process1"/>
    <dgm:cxn modelId="{790FC7CE-DA9A-46EC-AB11-32A78D76E5FF}" srcId="{8FE51997-BB79-4644-88B1-BA25D757335B}" destId="{B5B9E8CE-144C-40DD-BE48-48A4AFEA7A55}" srcOrd="2" destOrd="0" parTransId="{298C93C0-ADE4-4E91-A69E-B27E84C8F0AB}" sibTransId="{E69DAC00-467E-4E72-9EB1-BC9B224132DF}"/>
    <dgm:cxn modelId="{F785FB8E-7B04-4D2A-B75A-D587BB62EBC4}" type="presOf" srcId="{8FE51997-BB79-4644-88B1-BA25D757335B}" destId="{02851C5F-0EC9-462B-A69C-F50A96ED6811}" srcOrd="0" destOrd="0" presId="urn:microsoft.com/office/officeart/2005/8/layout/process1"/>
    <dgm:cxn modelId="{DC0E2EAF-83C6-4858-B9E1-3A9DD5A24A68}" type="presOf" srcId="{F8AE8595-0666-4F27-AB90-9BB071C9E4A9}" destId="{4E09A9D0-2624-47B7-A136-B1B8223661D5}" srcOrd="0" destOrd="0" presId="urn:microsoft.com/office/officeart/2005/8/layout/process1"/>
    <dgm:cxn modelId="{4D13E629-BA00-4619-AC9F-33CD9F316B57}" type="presOf" srcId="{3175AB6C-20F1-4503-A8E8-28D8BD02FCA1}" destId="{4A888971-7BE7-4B51-81A3-233697D4FE18}" srcOrd="0" destOrd="0" presId="urn:microsoft.com/office/officeart/2005/8/layout/process1"/>
    <dgm:cxn modelId="{FDE9067D-AD75-4D42-A5D9-B1935B88A2D9}" type="presOf" srcId="{E69DAC00-467E-4E72-9EB1-BC9B224132DF}" destId="{4CA6E951-B72C-4D16-9EA7-C7B19D2D3FCE}" srcOrd="1" destOrd="0" presId="urn:microsoft.com/office/officeart/2005/8/layout/process1"/>
    <dgm:cxn modelId="{9E8E38C9-421F-46A0-9129-B58AAE36F2EB}" type="presOf" srcId="{5B323D3A-3100-4C18-98B7-E751C71FB1E0}" destId="{5680048C-9FAA-4094-BA3B-76B829BD6641}" srcOrd="0" destOrd="0" presId="urn:microsoft.com/office/officeart/2005/8/layout/process1"/>
    <dgm:cxn modelId="{9965CB7B-4A29-454A-BF88-9ECFE1B8BEBC}" type="presOf" srcId="{0F8A49CA-B2AF-4F89-86D4-9264DEC46A16}" destId="{22B8B0CF-43DD-41E9-AF73-BD4BD5A438FC}" srcOrd="1" destOrd="0" presId="urn:microsoft.com/office/officeart/2005/8/layout/process1"/>
    <dgm:cxn modelId="{C27D4039-74AD-4B6C-B6EC-3BFAB58DC076}" srcId="{8FE51997-BB79-4644-88B1-BA25D757335B}" destId="{F8AE8595-0666-4F27-AB90-9BB071C9E4A9}" srcOrd="4" destOrd="0" parTransId="{FA8D0139-A414-45D8-B9C7-D903DFCE8560}" sibTransId="{29A5938F-DE18-4058-B300-AEDCE836BEC8}"/>
    <dgm:cxn modelId="{12CE4040-A58E-49A9-9D6C-331C72F0301A}" type="presOf" srcId="{9DC8E3B5-F5BD-421B-9B86-E1E69B4DD90B}" destId="{71BD7949-A12D-4EF1-9F82-2920D930DCAF}" srcOrd="0" destOrd="0" presId="urn:microsoft.com/office/officeart/2005/8/layout/process1"/>
    <dgm:cxn modelId="{B2778EB4-330B-4B41-A108-9C9F75644B17}" srcId="{8FE51997-BB79-4644-88B1-BA25D757335B}" destId="{9DC8E3B5-F5BD-421B-9B86-E1E69B4DD90B}" srcOrd="0" destOrd="0" parTransId="{25483C77-F786-4EE5-8FC3-08DBCF10F288}" sibTransId="{5B323D3A-3100-4C18-98B7-E751C71FB1E0}"/>
    <dgm:cxn modelId="{A49F5D0F-AB6D-4C21-9166-08D0DC92EB11}" type="presOf" srcId="{48702D5D-1B7C-4859-9AF3-378AE1F34A36}" destId="{212C967E-5B46-48CE-A645-569C6794E8A7}" srcOrd="1" destOrd="0" presId="urn:microsoft.com/office/officeart/2005/8/layout/process1"/>
    <dgm:cxn modelId="{0478D3FF-7F57-4C20-9567-497E7720C95E}" type="presOf" srcId="{48702D5D-1B7C-4859-9AF3-378AE1F34A36}" destId="{548E2AE4-AC0E-4C8E-8C0C-09919EEA8049}" srcOrd="0" destOrd="0" presId="urn:microsoft.com/office/officeart/2005/8/layout/process1"/>
    <dgm:cxn modelId="{2AFACE68-AB03-4501-A116-2219AB546976}" srcId="{8FE51997-BB79-4644-88B1-BA25D757335B}" destId="{13D00D0E-A7B2-48D2-925C-42937F8C01F8}" srcOrd="3" destOrd="0" parTransId="{23AB47CD-59B6-40EA-8297-EF1AE916737F}" sibTransId="{48702D5D-1B7C-4859-9AF3-378AE1F34A36}"/>
    <dgm:cxn modelId="{99C13181-5C8F-4EFA-BE1B-38833B2FFC84}" type="presParOf" srcId="{02851C5F-0EC9-462B-A69C-F50A96ED6811}" destId="{71BD7949-A12D-4EF1-9F82-2920D930DCAF}" srcOrd="0" destOrd="0" presId="urn:microsoft.com/office/officeart/2005/8/layout/process1"/>
    <dgm:cxn modelId="{F291DDE0-4145-4204-8638-4E6E40676588}" type="presParOf" srcId="{02851C5F-0EC9-462B-A69C-F50A96ED6811}" destId="{5680048C-9FAA-4094-BA3B-76B829BD6641}" srcOrd="1" destOrd="0" presId="urn:microsoft.com/office/officeart/2005/8/layout/process1"/>
    <dgm:cxn modelId="{A4A2089A-C888-4482-8320-98EFB60FDD3E}" type="presParOf" srcId="{5680048C-9FAA-4094-BA3B-76B829BD6641}" destId="{2270145A-2E3C-421A-A9CA-84BB4E9485F0}" srcOrd="0" destOrd="0" presId="urn:microsoft.com/office/officeart/2005/8/layout/process1"/>
    <dgm:cxn modelId="{6BE0B2F9-C825-4FFD-8DE7-64B7C22AEC8D}" type="presParOf" srcId="{02851C5F-0EC9-462B-A69C-F50A96ED6811}" destId="{4A888971-7BE7-4B51-81A3-233697D4FE18}" srcOrd="2" destOrd="0" presId="urn:microsoft.com/office/officeart/2005/8/layout/process1"/>
    <dgm:cxn modelId="{80FDC4DD-6D01-4022-BB27-96AF2F0D64EB}" type="presParOf" srcId="{02851C5F-0EC9-462B-A69C-F50A96ED6811}" destId="{7402E42B-0CDF-44CA-946F-0B39AC2A65CE}" srcOrd="3" destOrd="0" presId="urn:microsoft.com/office/officeart/2005/8/layout/process1"/>
    <dgm:cxn modelId="{73B7B3B5-AC03-4B43-9BD4-BA4659EFE1A4}" type="presParOf" srcId="{7402E42B-0CDF-44CA-946F-0B39AC2A65CE}" destId="{22B8B0CF-43DD-41E9-AF73-BD4BD5A438FC}" srcOrd="0" destOrd="0" presId="urn:microsoft.com/office/officeart/2005/8/layout/process1"/>
    <dgm:cxn modelId="{A1E380B8-EC71-4C7B-85F1-D74E7CC63A7A}" type="presParOf" srcId="{02851C5F-0EC9-462B-A69C-F50A96ED6811}" destId="{C377A47B-1528-4AA5-803C-1EC7A141FCD2}" srcOrd="4" destOrd="0" presId="urn:microsoft.com/office/officeart/2005/8/layout/process1"/>
    <dgm:cxn modelId="{0E0488D1-6711-4519-B921-56AB392FDB4B}" type="presParOf" srcId="{02851C5F-0EC9-462B-A69C-F50A96ED6811}" destId="{51C233D5-E380-4EA0-B40C-CA3E4577E970}" srcOrd="5" destOrd="0" presId="urn:microsoft.com/office/officeart/2005/8/layout/process1"/>
    <dgm:cxn modelId="{59E115DA-5A79-407A-B505-3769908BA4F5}" type="presParOf" srcId="{51C233D5-E380-4EA0-B40C-CA3E4577E970}" destId="{4CA6E951-B72C-4D16-9EA7-C7B19D2D3FCE}" srcOrd="0" destOrd="0" presId="urn:microsoft.com/office/officeart/2005/8/layout/process1"/>
    <dgm:cxn modelId="{9251D6E8-08AD-42FB-9131-35C847BB8A04}" type="presParOf" srcId="{02851C5F-0EC9-462B-A69C-F50A96ED6811}" destId="{2DB0897C-7314-482F-BC7C-9A6ECAAFFD0D}" srcOrd="6" destOrd="0" presId="urn:microsoft.com/office/officeart/2005/8/layout/process1"/>
    <dgm:cxn modelId="{0362AEA2-8E01-4A52-901E-CA1590151B42}" type="presParOf" srcId="{02851C5F-0EC9-462B-A69C-F50A96ED6811}" destId="{548E2AE4-AC0E-4C8E-8C0C-09919EEA8049}" srcOrd="7" destOrd="0" presId="urn:microsoft.com/office/officeart/2005/8/layout/process1"/>
    <dgm:cxn modelId="{C3EC9552-D197-4383-9087-20A2F52C20CE}" type="presParOf" srcId="{548E2AE4-AC0E-4C8E-8C0C-09919EEA8049}" destId="{212C967E-5B46-48CE-A645-569C6794E8A7}" srcOrd="0" destOrd="0" presId="urn:microsoft.com/office/officeart/2005/8/layout/process1"/>
    <dgm:cxn modelId="{92E2ECF1-A4FF-4ABD-A1D5-937FA060ED81}" type="presParOf" srcId="{02851C5F-0EC9-462B-A69C-F50A96ED6811}" destId="{4E09A9D0-2624-47B7-A136-B1B8223661D5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BD7949-A12D-4EF1-9F82-2920D930DCAF}">
      <dsp:nvSpPr>
        <dsp:cNvPr id="0" name=""/>
        <dsp:cNvSpPr/>
      </dsp:nvSpPr>
      <dsp:spPr>
        <a:xfrm>
          <a:off x="3973" y="302711"/>
          <a:ext cx="1231660" cy="1050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bg1"/>
              </a:solidFill>
            </a:rPr>
            <a:t>Apertura</a:t>
          </a:r>
          <a:endParaRPr lang="es-ES" sz="1600" b="1" kern="1200" dirty="0">
            <a:solidFill>
              <a:schemeClr val="bg1"/>
            </a:solidFill>
          </a:endParaRPr>
        </a:p>
      </dsp:txBody>
      <dsp:txXfrm>
        <a:off x="3973" y="302711"/>
        <a:ext cx="1231660" cy="1050760"/>
      </dsp:txXfrm>
    </dsp:sp>
    <dsp:sp modelId="{5680048C-9FAA-4094-BA3B-76B829BD6641}">
      <dsp:nvSpPr>
        <dsp:cNvPr id="0" name=""/>
        <dsp:cNvSpPr/>
      </dsp:nvSpPr>
      <dsp:spPr>
        <a:xfrm>
          <a:off x="1358799" y="675366"/>
          <a:ext cx="261111" cy="305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1358799" y="675366"/>
        <a:ext cx="261111" cy="305451"/>
      </dsp:txXfrm>
    </dsp:sp>
    <dsp:sp modelId="{4A888971-7BE7-4B51-81A3-233697D4FE18}">
      <dsp:nvSpPr>
        <dsp:cNvPr id="0" name=""/>
        <dsp:cNvSpPr/>
      </dsp:nvSpPr>
      <dsp:spPr>
        <a:xfrm>
          <a:off x="1728297" y="302711"/>
          <a:ext cx="1231660" cy="1050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Mayor competencia</a:t>
          </a:r>
          <a:endParaRPr lang="es-ES" sz="1400" b="1" kern="1200" dirty="0"/>
        </a:p>
      </dsp:txBody>
      <dsp:txXfrm>
        <a:off x="1728297" y="302711"/>
        <a:ext cx="1231660" cy="1050760"/>
      </dsp:txXfrm>
    </dsp:sp>
    <dsp:sp modelId="{7402E42B-0CDF-44CA-946F-0B39AC2A65CE}">
      <dsp:nvSpPr>
        <dsp:cNvPr id="0" name=""/>
        <dsp:cNvSpPr/>
      </dsp:nvSpPr>
      <dsp:spPr>
        <a:xfrm>
          <a:off x="3083123" y="675366"/>
          <a:ext cx="261111" cy="305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3083123" y="675366"/>
        <a:ext cx="261111" cy="305451"/>
      </dsp:txXfrm>
    </dsp:sp>
    <dsp:sp modelId="{C377A47B-1528-4AA5-803C-1EC7A141FCD2}">
      <dsp:nvSpPr>
        <dsp:cNvPr id="0" name=""/>
        <dsp:cNvSpPr/>
      </dsp:nvSpPr>
      <dsp:spPr>
        <a:xfrm>
          <a:off x="3452621" y="302711"/>
          <a:ext cx="1231660" cy="1050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Mayor Innovación/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Incorporación tecnología</a:t>
          </a:r>
          <a:endParaRPr lang="es-ES" sz="1400" b="1" kern="1200" dirty="0"/>
        </a:p>
      </dsp:txBody>
      <dsp:txXfrm>
        <a:off x="3452621" y="302711"/>
        <a:ext cx="1231660" cy="1050760"/>
      </dsp:txXfrm>
    </dsp:sp>
    <dsp:sp modelId="{51C233D5-E380-4EA0-B40C-CA3E4577E970}">
      <dsp:nvSpPr>
        <dsp:cNvPr id="0" name=""/>
        <dsp:cNvSpPr/>
      </dsp:nvSpPr>
      <dsp:spPr>
        <a:xfrm>
          <a:off x="4807448" y="675366"/>
          <a:ext cx="261111" cy="305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4807448" y="675366"/>
        <a:ext cx="261111" cy="305451"/>
      </dsp:txXfrm>
    </dsp:sp>
    <dsp:sp modelId="{2DB0897C-7314-482F-BC7C-9A6ECAAFFD0D}">
      <dsp:nvSpPr>
        <dsp:cNvPr id="0" name=""/>
        <dsp:cNvSpPr/>
      </dsp:nvSpPr>
      <dsp:spPr>
        <a:xfrm>
          <a:off x="5176946" y="302711"/>
          <a:ext cx="1231660" cy="1050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Aumento productividad</a:t>
          </a:r>
          <a:endParaRPr lang="es-ES" sz="1400" b="1" kern="1200" dirty="0"/>
        </a:p>
      </dsp:txBody>
      <dsp:txXfrm>
        <a:off x="5176946" y="302711"/>
        <a:ext cx="1231660" cy="1050760"/>
      </dsp:txXfrm>
    </dsp:sp>
    <dsp:sp modelId="{548E2AE4-AC0E-4C8E-8C0C-09919EEA8049}">
      <dsp:nvSpPr>
        <dsp:cNvPr id="0" name=""/>
        <dsp:cNvSpPr/>
      </dsp:nvSpPr>
      <dsp:spPr>
        <a:xfrm>
          <a:off x="6531772" y="675366"/>
          <a:ext cx="261111" cy="305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6531772" y="675366"/>
        <a:ext cx="261111" cy="305451"/>
      </dsp:txXfrm>
    </dsp:sp>
    <dsp:sp modelId="{4E09A9D0-2624-47B7-A136-B1B8223661D5}">
      <dsp:nvSpPr>
        <dsp:cNvPr id="0" name=""/>
        <dsp:cNvSpPr/>
      </dsp:nvSpPr>
      <dsp:spPr>
        <a:xfrm>
          <a:off x="6901270" y="302711"/>
          <a:ext cx="1231660" cy="1050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Mayor crecimiento</a:t>
          </a:r>
          <a:endParaRPr lang="es-ES" sz="1600" b="1" kern="1200" dirty="0"/>
        </a:p>
      </dsp:txBody>
      <dsp:txXfrm>
        <a:off x="6901270" y="302711"/>
        <a:ext cx="1231660" cy="1050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4E4D5-0337-4AAE-9F77-050F74F7D018}" type="datetimeFigureOut">
              <a:rPr lang="es-CL" smtClean="0"/>
              <a:pPr/>
              <a:t>11-04-2012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503E8-C651-4E4E-A3E4-061B623FAC56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993600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3886579" y="8686801"/>
            <a:ext cx="297142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75" tIns="45038" rIns="90075" bIns="45038" anchor="b"/>
          <a:lstStyle>
            <a:lvl1pPr defTabSz="9017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017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17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17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17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43A014E-634D-4453-A66C-055A8E85A0F3}" type="slidenum">
              <a:rPr lang="de-DE" sz="1200">
                <a:latin typeface="Tahoma" charset="0"/>
              </a:rPr>
              <a:pPr algn="r"/>
              <a:t>29</a:t>
            </a:fld>
            <a:endParaRPr lang="de-DE" sz="1200">
              <a:latin typeface="Tahoma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1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L" smtClean="0">
              <a:latin typeface="Tahoma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90ABF-EE5A-4646-98EA-3C96349732ED}" type="slidenum">
              <a:rPr lang="es-ES" smtClean="0"/>
              <a:pPr/>
              <a:t>40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25CAF0-704C-4297-A212-89A2893981C0}" type="slidenum">
              <a:rPr lang="en-US"/>
              <a:pPr/>
              <a:t>44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3" tIns="45717" rIns="91433" bIns="45717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544F71-A708-4447-87CC-8112A61F0F89}" type="slidenum">
              <a:rPr lang="es-ES" smtClean="0"/>
              <a:pPr/>
              <a:t>30</a:t>
            </a:fld>
            <a:endParaRPr lang="es-ES" smtClean="0"/>
          </a:p>
        </p:txBody>
      </p:sp>
      <p:sp>
        <p:nvSpPr>
          <p:cNvPr id="348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4697D-088F-4FA6-9485-9FD14C6BA2E8}" type="slidenum">
              <a:rPr lang="en-US"/>
              <a:pPr/>
              <a:t>32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EB29B-6663-4F21-B64D-CB16472A046F}" type="slidenum">
              <a:rPr lang="en-US"/>
              <a:pPr/>
              <a:t>33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3" tIns="45717" rIns="91433" bIns="45717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F01AD8-0356-46E8-8A7E-04EE2D349B71}" type="slidenum">
              <a:rPr lang="en-US"/>
              <a:pPr/>
              <a:t>34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11620" name="3 Marcador de número de diapositiva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3483E996-94E4-4A92-9DCA-3ECD609CA034}" type="slidenum">
              <a:rPr lang="es-ES" sz="1200">
                <a:latin typeface="Times New Roman" pitchFamily="18" charset="0"/>
              </a:rPr>
              <a:pPr algn="r" eaLnBrk="0" hangingPunct="0"/>
              <a:t>35</a:t>
            </a:fld>
            <a:endParaRPr lang="es-E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dirty="0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E5BC32-DAD8-4A3A-ADF1-B6F4CB6B60E9}" type="slidenum">
              <a:rPr lang="es-ES" smtClean="0"/>
              <a:pPr/>
              <a:t>37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11-04-2012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1141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29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544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472" y="275012"/>
            <a:ext cx="8356660" cy="57363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472" y="6244625"/>
            <a:ext cx="2133962" cy="476589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9512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182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722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301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090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2494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385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84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590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6556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918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5284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84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9125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355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09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803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52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41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24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11-04-2012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68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B1F150-3327-4FC2-A519-0CDE6609729B}" type="slidenum">
              <a:rPr lang="es-CL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CL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49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501008"/>
            <a:ext cx="6624736" cy="2137792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</a:rPr>
              <a:t>Tópico II: Crecimiento económico y comercio</a:t>
            </a:r>
          </a:p>
          <a:p>
            <a:pPr algn="ctr"/>
            <a:endParaRPr lang="es-CL" sz="2800" dirty="0" smtClean="0">
              <a:solidFill>
                <a:schemeClr val="tx1"/>
              </a:solidFill>
            </a:endParaRPr>
          </a:p>
          <a:p>
            <a:pPr algn="ctr"/>
            <a:r>
              <a:rPr lang="es-CL" sz="2800" b="1" dirty="0" smtClean="0">
                <a:solidFill>
                  <a:schemeClr val="bg1"/>
                </a:solidFill>
              </a:rPr>
              <a:t>Profesor: Sebastián Herreros</a:t>
            </a:r>
          </a:p>
          <a:p>
            <a:pPr algn="ctr"/>
            <a:r>
              <a:rPr lang="es-CL" sz="2800" b="1" dirty="0" smtClean="0">
                <a:solidFill>
                  <a:schemeClr val="bg1"/>
                </a:solidFill>
              </a:rPr>
              <a:t>11 de abril de 2012</a:t>
            </a:r>
            <a:endParaRPr lang="es-CL" sz="2800" b="1" dirty="0">
              <a:solidFill>
                <a:schemeClr val="bg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700808"/>
            <a:ext cx="6048672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>
                <a:latin typeface="+mn-lt"/>
              </a:rPr>
              <a:t>Tópicos de economía internacional</a:t>
            </a:r>
            <a:br>
              <a:rPr lang="es-CL" sz="4000" b="1" dirty="0" smtClean="0">
                <a:latin typeface="+mn-lt"/>
              </a:rPr>
            </a:br>
            <a:r>
              <a:rPr lang="es-CL" b="1" dirty="0" smtClean="0">
                <a:latin typeface="+mn-lt"/>
              </a:rPr>
              <a:t>IN70Z.02</a:t>
            </a:r>
            <a:endParaRPr lang="es-CL" b="1" dirty="0"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1046" name="AutoShape 22" descr="https://mail-attachment.googleusercontent.com/attachment/?saduie=AG9B_P9SaIVFIdG4m51lXiQH4sYo&amp;attid=0.1&amp;disp=emb&amp;view=att&amp;th=13684182ba8100d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48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6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 empírica del modelo H-O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844674"/>
            <a:ext cx="7416824" cy="4824686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H-O explica bien el comercio Norte-Sur “clásico”: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Países industrializados exportan a países en desarrollo manufacturas intensivas en capital (físico y humano)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Países en desarrollo exportan a países industrializados recursos naturales y manufacturas intensivas en RR.NN. y trabajo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Pero aún cerca de 40% del comercio mundial es </a:t>
            </a:r>
            <a:r>
              <a:rPr lang="es-CL" u="sng" dirty="0" smtClean="0"/>
              <a:t>entre países industrializados</a:t>
            </a:r>
            <a:r>
              <a:rPr lang="es-CL" dirty="0" smtClean="0"/>
              <a:t>, que tienen dotaciones similares de factores 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Y </a:t>
            </a:r>
            <a:r>
              <a:rPr lang="es-CL" dirty="0" smtClean="0"/>
              <a:t>sobre 25% del </a:t>
            </a:r>
            <a:r>
              <a:rPr lang="es-CL" dirty="0" smtClean="0"/>
              <a:t>comercio actual es intra-industrial (países intercambian manufacturas similares, por ejemplo automóviles)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Es preciso relajar algunos de los supuestos de Ricardo y H-O para explicar esta dinámica: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Economías de escala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Competencia imperfecta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Rol de la tecnología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Demanda por bienes diferenciados</a:t>
            </a:r>
          </a:p>
          <a:p>
            <a:pPr fontAlgn="auto">
              <a:spcAft>
                <a:spcPts val="0"/>
              </a:spcAft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195770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07088" cy="1143000"/>
          </a:xfrm>
        </p:spPr>
        <p:txBody>
          <a:bodyPr>
            <a:noAutofit/>
          </a:bodyPr>
          <a:lstStyle/>
          <a:p>
            <a:pPr algn="ctr"/>
            <a:r>
              <a:rPr lang="es-C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Teorías contemporáneas: Introducción</a:t>
            </a:r>
            <a:endParaRPr lang="es-CL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1844824"/>
            <a:ext cx="6912768" cy="482453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Teorías clásicas parten del supuesto de rendimientos constantes a escala: 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Si duplico los factores de producción, se duplica el producto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Pero en el mundo real muchas industrias se caracterizan por </a:t>
            </a:r>
            <a:r>
              <a:rPr lang="es-CL" u="sng" dirty="0" smtClean="0"/>
              <a:t>rendimientos crecientes a escala</a:t>
            </a:r>
            <a:r>
              <a:rPr lang="es-CL" dirty="0" smtClean="0"/>
              <a:t> (conocidos también como </a:t>
            </a:r>
            <a:r>
              <a:rPr lang="es-CL" u="sng" dirty="0" smtClean="0"/>
              <a:t>economías de escala</a:t>
            </a:r>
            <a:r>
              <a:rPr lang="es-CL" dirty="0" smtClean="0"/>
              <a:t>):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Si duplico los factores de producción, el producto aumenta más del doble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Mientras más produzco, me hago más eficiente y reduzco mi costo por unidad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Desde </a:t>
            </a:r>
            <a:r>
              <a:rPr lang="es-CL" dirty="0" smtClean="0"/>
              <a:t>los años 80 </a:t>
            </a:r>
            <a:r>
              <a:rPr lang="es-CL" dirty="0" smtClean="0"/>
              <a:t>nuevas teorías buscan explicar el comercio intra-industrial (P. </a:t>
            </a:r>
            <a:r>
              <a:rPr lang="es-CL" dirty="0" err="1" smtClean="0"/>
              <a:t>Krugman</a:t>
            </a:r>
            <a:r>
              <a:rPr lang="es-CL" dirty="0" smtClean="0"/>
              <a:t>, W. </a:t>
            </a:r>
            <a:r>
              <a:rPr lang="es-CL" dirty="0" err="1" smtClean="0"/>
              <a:t>Ethier</a:t>
            </a:r>
            <a:r>
              <a:rPr lang="es-CL" dirty="0" smtClean="0"/>
              <a:t>, E. </a:t>
            </a:r>
            <a:r>
              <a:rPr lang="es-CL" dirty="0" err="1" smtClean="0"/>
              <a:t>Helpman</a:t>
            </a:r>
            <a:r>
              <a:rPr lang="es-CL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Teorías rompen con supuestos clásicos como la competencia perfecta, rendimientos constantes a escala, productos homogéneos</a:t>
            </a:r>
          </a:p>
          <a:p>
            <a:pPr>
              <a:spcBef>
                <a:spcPts val="1200"/>
              </a:spcBef>
            </a:pPr>
            <a:endParaRPr lang="es-CL" dirty="0" smtClean="0"/>
          </a:p>
          <a:p>
            <a:pPr>
              <a:spcBef>
                <a:spcPts val="1200"/>
              </a:spcBef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3640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Rendimientos crecientes a escala: Un ejemplo</a:t>
            </a:r>
            <a:endParaRPr lang="es-CL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6244699"/>
              </p:ext>
            </p:extLst>
          </p:nvPr>
        </p:nvGraphicFramePr>
        <p:xfrm>
          <a:off x="2627784" y="2852936"/>
          <a:ext cx="590465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219"/>
                <a:gridCol w="1968219"/>
                <a:gridCol w="1968219"/>
              </a:tblGrid>
              <a:tr h="529972">
                <a:tc>
                  <a:txBody>
                    <a:bodyPr/>
                    <a:lstStyle/>
                    <a:p>
                      <a:r>
                        <a:rPr lang="es-CL" dirty="0" smtClean="0"/>
                        <a:t>Producción (unidades)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Trabajo</a:t>
                      </a:r>
                      <a:r>
                        <a:rPr lang="es-CL" baseline="0" dirty="0" smtClean="0"/>
                        <a:t> requerido</a:t>
                      </a:r>
                    </a:p>
                    <a:p>
                      <a:r>
                        <a:rPr lang="es-CL" baseline="0" dirty="0" smtClean="0"/>
                        <a:t>(horas hombre)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H-H por unidad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1,5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1,33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1,25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25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30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1,2</a:t>
                      </a:r>
                      <a:endParaRPr lang="es-CL" dirty="0"/>
                    </a:p>
                  </a:txBody>
                  <a:tcPr/>
                </a:tc>
              </a:tr>
              <a:tr h="302841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30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35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1,167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059832" y="184482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Relación de factores y producto en la industria de los televisores</a:t>
            </a:r>
            <a:endParaRPr lang="es-CL" sz="2000" b="1" dirty="0"/>
          </a:p>
        </p:txBody>
      </p:sp>
    </p:spTree>
    <p:extLst>
      <p:ext uri="{BB962C8B-B14F-4D97-AF65-F5344CB8AC3E}">
        <p14:creationId xmlns:p14="http://schemas.microsoft.com/office/powerpoint/2010/main" xmlns="" val="6430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L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</a:t>
            </a:r>
            <a:r>
              <a:rPr lang="es-CL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rendimientos crecientes a escala pueden ser un determinante del comercio?</a:t>
            </a:r>
            <a:endParaRPr lang="es-CL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35696" y="1772816"/>
            <a:ext cx="7056784" cy="460851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Supongamos que existen 2 países (Chile y Argentina), ambos con la misma tecnología para producir televisores mostrada en el ejemplo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En ambos países producir 10 </a:t>
            </a:r>
            <a:r>
              <a:rPr lang="es-CL" dirty="0" err="1" smtClean="0"/>
              <a:t>TVs</a:t>
            </a:r>
            <a:r>
              <a:rPr lang="es-CL" dirty="0" smtClean="0"/>
              <a:t> requiere 15 horas hombre de trabajo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Si Chile dedica 30 horas (15+15) a producir </a:t>
            </a:r>
            <a:r>
              <a:rPr lang="es-CL" dirty="0" err="1" smtClean="0"/>
              <a:t>TVs</a:t>
            </a:r>
            <a:r>
              <a:rPr lang="es-CL" dirty="0" smtClean="0"/>
              <a:t>, podrá producir 25 </a:t>
            </a:r>
            <a:r>
              <a:rPr lang="es-CL" dirty="0" err="1" smtClean="0"/>
              <a:t>TVs</a:t>
            </a:r>
            <a:r>
              <a:rPr lang="es-CL" dirty="0" smtClean="0"/>
              <a:t> (25% más que los 20 que los dos países producen en total con las mismas 30 horas)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Para poder hacerlo, Chile debe abandonar la producción de otros bienes, la cual puede ser asumida por Argentina (y así también obtener rendimientos </a:t>
            </a:r>
            <a:r>
              <a:rPr lang="es-CL" dirty="0"/>
              <a:t>c</a:t>
            </a:r>
            <a:r>
              <a:rPr lang="es-CL" dirty="0" smtClean="0"/>
              <a:t>recientes a escala)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Cada país producirá una gama limitada de productos (beneficiándose de economías de escala) e importará el resto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El comercio permite a cada país beneficiarse de las economías de escala sin renunciar al consumo de ciertos bienes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72146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Economías de escala externas e internas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772816"/>
            <a:ext cx="6912768" cy="4824536"/>
          </a:xfrm>
        </p:spPr>
        <p:txBody>
          <a:bodyPr>
            <a:normAutofit/>
          </a:bodyPr>
          <a:lstStyle/>
          <a:p>
            <a:r>
              <a:rPr lang="es-CL" b="1" dirty="0" smtClean="0"/>
              <a:t>Economías de escala externas: </a:t>
            </a:r>
            <a:r>
              <a:rPr lang="es-CL" dirty="0" smtClean="0"/>
              <a:t>Cuando el costo por unidad se reduce al aumentar el tamaño </a:t>
            </a:r>
            <a:r>
              <a:rPr lang="es-CL" u="sng" dirty="0" smtClean="0"/>
              <a:t>de la </a:t>
            </a:r>
            <a:r>
              <a:rPr lang="es-CL" u="sng" dirty="0" smtClean="0"/>
              <a:t>industria</a:t>
            </a:r>
            <a:endParaRPr lang="es-CL" u="sng" dirty="0" smtClean="0"/>
          </a:p>
          <a:p>
            <a:r>
              <a:rPr lang="es-CL" b="1" dirty="0" smtClean="0"/>
              <a:t>Economías de escala internas: </a:t>
            </a:r>
            <a:r>
              <a:rPr lang="es-CL" dirty="0" smtClean="0"/>
              <a:t>Cuando el costo por unidad se reduce al aumentar el tamaño </a:t>
            </a:r>
            <a:r>
              <a:rPr lang="es-CL" u="sng" dirty="0" smtClean="0"/>
              <a:t>de la </a:t>
            </a:r>
            <a:r>
              <a:rPr lang="es-CL" u="sng" dirty="0" smtClean="0"/>
              <a:t>empresa</a:t>
            </a:r>
            <a:endParaRPr lang="es-CL" u="sng" dirty="0" smtClean="0"/>
          </a:p>
          <a:p>
            <a:r>
              <a:rPr lang="es-CL" dirty="0" smtClean="0"/>
              <a:t>Una industria en que las economías de escala solo son externas estará conformada por muchas empresas pequeñas y será de </a:t>
            </a:r>
            <a:r>
              <a:rPr lang="es-CL" b="1" dirty="0" smtClean="0"/>
              <a:t>competencia perfecta</a:t>
            </a:r>
          </a:p>
          <a:p>
            <a:r>
              <a:rPr lang="es-CL" dirty="0" smtClean="0"/>
              <a:t>Una industria en que las economías de escala son internas estará conformada por pocas empresas grandes, llevando a una estructura de </a:t>
            </a:r>
            <a:r>
              <a:rPr lang="es-CL" b="1" dirty="0" smtClean="0"/>
              <a:t>competencia imperfecta </a:t>
            </a:r>
          </a:p>
        </p:txBody>
      </p:sp>
    </p:spTree>
    <p:extLst>
      <p:ext uri="{BB962C8B-B14F-4D97-AF65-F5344CB8AC3E}">
        <p14:creationId xmlns:p14="http://schemas.microsoft.com/office/powerpoint/2010/main" xmlns="" val="393159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 perfecta vs imperfecta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916832"/>
            <a:ext cx="6984776" cy="453650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CL" b="1" dirty="0" smtClean="0"/>
              <a:t>Competencia perfecta:</a:t>
            </a:r>
            <a:r>
              <a:rPr lang="es-CL" dirty="0" smtClean="0"/>
              <a:t> Existen muchos compradores y vendedores, así que ninguno puede influir en los precios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s-CL" dirty="0" smtClean="0">
                <a:sym typeface="Wingdings" pitchFamily="2" charset="2"/>
              </a:rPr>
              <a:t> Todos son tomadores de precios</a:t>
            </a:r>
          </a:p>
          <a:p>
            <a:pPr>
              <a:spcBef>
                <a:spcPts val="1200"/>
              </a:spcBef>
            </a:pPr>
            <a:r>
              <a:rPr lang="es-CL" b="1" dirty="0" smtClean="0">
                <a:sym typeface="Wingdings" pitchFamily="2" charset="2"/>
              </a:rPr>
              <a:t>Competencia imperfecta: </a:t>
            </a:r>
            <a:r>
              <a:rPr lang="es-CL" dirty="0" smtClean="0">
                <a:sym typeface="Wingdings" pitchFamily="2" charset="2"/>
              </a:rPr>
              <a:t>El mercado está compuesto por pocas empresas, cada una de las cuales puede influir en los precios. Se da en dos tipos de industrias:</a:t>
            </a:r>
          </a:p>
          <a:p>
            <a:pPr lvl="1">
              <a:spcBef>
                <a:spcPts val="1200"/>
              </a:spcBef>
            </a:pPr>
            <a:r>
              <a:rPr lang="es-CL" dirty="0" smtClean="0">
                <a:sym typeface="Wingdings" pitchFamily="2" charset="2"/>
              </a:rPr>
              <a:t>Aquellas compuestas por pocas empresas grandes (Ej. Airbus y Boeing en los aviones civiles de gran tamaño)</a:t>
            </a:r>
          </a:p>
          <a:p>
            <a:pPr lvl="1">
              <a:spcBef>
                <a:spcPts val="1200"/>
              </a:spcBef>
            </a:pPr>
            <a:r>
              <a:rPr lang="es-CL" dirty="0" smtClean="0">
                <a:sym typeface="Wingdings" pitchFamily="2" charset="2"/>
              </a:rPr>
              <a:t>Aquellas en que el producto es altamente diferenciado</a:t>
            </a:r>
          </a:p>
          <a:p>
            <a:pPr>
              <a:spcBef>
                <a:spcPts val="1200"/>
              </a:spcBef>
            </a:pPr>
            <a:r>
              <a:rPr lang="es-CL" dirty="0" smtClean="0">
                <a:sym typeface="Wingdings" pitchFamily="2" charset="2"/>
              </a:rPr>
              <a:t>Un caso particular de la competencia imperfecta es la </a:t>
            </a:r>
            <a:r>
              <a:rPr lang="es-CL" b="1" dirty="0" smtClean="0">
                <a:sym typeface="Wingdings" pitchFamily="2" charset="2"/>
              </a:rPr>
              <a:t>competencia monopolística:</a:t>
            </a:r>
            <a:r>
              <a:rPr lang="es-CL" dirty="0" smtClean="0">
                <a:sym typeface="Wingdings" pitchFamily="2" charset="2"/>
              </a:rPr>
              <a:t> cada empresa dentro de la industria puede diferenciar su producto del de sus competidores  La sustitución existe pero no es perfecta</a:t>
            </a:r>
          </a:p>
          <a:p>
            <a:pPr lvl="1">
              <a:spcBef>
                <a:spcPts val="1200"/>
              </a:spcBef>
            </a:pPr>
            <a:r>
              <a:rPr lang="es-CL" dirty="0" smtClean="0">
                <a:sym typeface="Wingdings" pitchFamily="2" charset="2"/>
              </a:rPr>
              <a:t> Ej. Industria automotriz </a:t>
            </a: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xmlns="" val="13875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Economías de escala y ventaja comparativa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1916832"/>
            <a:ext cx="6707088" cy="420933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s-CL" dirty="0" smtClean="0"/>
              <a:t>Supongamos 2 países: </a:t>
            </a:r>
            <a:r>
              <a:rPr lang="es-CL" b="1" dirty="0" smtClean="0"/>
              <a:t>Nacional</a:t>
            </a:r>
            <a:r>
              <a:rPr lang="es-CL" dirty="0" smtClean="0"/>
              <a:t> y </a:t>
            </a:r>
            <a:r>
              <a:rPr lang="es-CL" b="1" dirty="0" smtClean="0"/>
              <a:t>Extranjero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2 factores de producción: Trabajo (L) y Capital (K)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2 bienes: tela y alimentos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La industria de la tela (textil) es intensiva en K, los alimentos en L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Nacional es más abundante en K que Extranjero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Si los alimentos y la tela son industrias de competencia perfecta, H-O nos dice que: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Nacional exportará tela e importará alimentos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01108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Economías de escala y ventaja </a:t>
            </a: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comparativa (2)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1844824"/>
            <a:ext cx="6984776" cy="4392488"/>
          </a:xfrm>
        </p:spPr>
        <p:txBody>
          <a:bodyPr/>
          <a:lstStyle/>
          <a:p>
            <a:r>
              <a:rPr lang="es-CL" dirty="0" smtClean="0"/>
              <a:t>Si la industria textil es de competencia monopolística:</a:t>
            </a:r>
          </a:p>
          <a:p>
            <a:pPr lvl="1"/>
            <a:r>
              <a:rPr lang="es-CL" dirty="0" smtClean="0"/>
              <a:t>Nacional será un exportador </a:t>
            </a:r>
            <a:r>
              <a:rPr lang="es-CL" u="sng" dirty="0" smtClean="0"/>
              <a:t>neto</a:t>
            </a:r>
            <a:r>
              <a:rPr lang="es-CL" dirty="0" smtClean="0"/>
              <a:t> de tela (exportará más que lo que importa)</a:t>
            </a:r>
          </a:p>
          <a:p>
            <a:pPr lvl="1"/>
            <a:r>
              <a:rPr lang="es-CL" dirty="0" smtClean="0"/>
              <a:t>Extranjero exportará alimentos y algo de tela</a:t>
            </a:r>
          </a:p>
          <a:p>
            <a:pPr lvl="1"/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2987824" y="4365104"/>
            <a:ext cx="108012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Nacional</a:t>
            </a:r>
            <a:endParaRPr lang="es-CL" b="1" dirty="0"/>
          </a:p>
        </p:txBody>
      </p:sp>
      <p:sp>
        <p:nvSpPr>
          <p:cNvPr id="5" name="4 Rectángulo"/>
          <p:cNvSpPr/>
          <p:nvPr/>
        </p:nvSpPr>
        <p:spPr>
          <a:xfrm>
            <a:off x="2987824" y="5661248"/>
            <a:ext cx="1202432" cy="914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Extranjero</a:t>
            </a:r>
            <a:endParaRPr lang="es-CL" b="1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190256" y="4822304"/>
            <a:ext cx="1965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283968" y="6118448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4572000" y="5445224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355976" y="4822304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4716016" y="547037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V="1">
            <a:off x="5796136" y="4822304"/>
            <a:ext cx="0" cy="622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errar llave"/>
          <p:cNvSpPr/>
          <p:nvPr/>
        </p:nvSpPr>
        <p:spPr>
          <a:xfrm>
            <a:off x="6300192" y="4822304"/>
            <a:ext cx="144016" cy="6229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9" name="18 Cerrar llave"/>
          <p:cNvSpPr/>
          <p:nvPr/>
        </p:nvSpPr>
        <p:spPr>
          <a:xfrm>
            <a:off x="6300192" y="5470376"/>
            <a:ext cx="144016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20 CuadroTexto"/>
          <p:cNvSpPr txBox="1"/>
          <p:nvPr/>
        </p:nvSpPr>
        <p:spPr>
          <a:xfrm>
            <a:off x="4283968" y="44529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Tela</a:t>
            </a:r>
            <a:endParaRPr lang="es-CL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580112" y="4365104"/>
            <a:ext cx="1201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Alimentos</a:t>
            </a:r>
            <a:endParaRPr lang="es-CL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580679" y="4840516"/>
            <a:ext cx="2232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Comercio interindustrial</a:t>
            </a:r>
            <a:endParaRPr lang="es-CL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588224" y="5620763"/>
            <a:ext cx="280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Comercio intraindustrial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55055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Economías de escala y ventaja comparativa </a:t>
            </a: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23728" y="1916832"/>
            <a:ext cx="6768752" cy="453650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El comercio </a:t>
            </a:r>
            <a:r>
              <a:rPr lang="es-CL" b="1" dirty="0" smtClean="0"/>
              <a:t>interindustrial (tela por alimentos) </a:t>
            </a:r>
            <a:r>
              <a:rPr lang="es-CL" dirty="0" smtClean="0"/>
              <a:t>refleja la </a:t>
            </a:r>
            <a:r>
              <a:rPr lang="es-CL" b="1" dirty="0" smtClean="0"/>
              <a:t>ventaja comparativa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El comercio </a:t>
            </a:r>
            <a:r>
              <a:rPr lang="es-CL" b="1" dirty="0" smtClean="0"/>
              <a:t>intraindustrial (tela por tela) </a:t>
            </a:r>
            <a:r>
              <a:rPr lang="es-CL" dirty="0" smtClean="0"/>
              <a:t>no refleja la ventaja comparativa, sino la presencia de </a:t>
            </a:r>
            <a:r>
              <a:rPr lang="es-CL" b="1" dirty="0" smtClean="0"/>
              <a:t>economías de escala y bienes diferenciados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El patrón de comercio intraindustrial es impredecible: el modelo </a:t>
            </a:r>
            <a:r>
              <a:rPr lang="es-CL" u="sng" dirty="0" smtClean="0"/>
              <a:t>no nos dice qué país producirá qu</a:t>
            </a:r>
            <a:r>
              <a:rPr lang="es-CL" u="sng" dirty="0"/>
              <a:t>é</a:t>
            </a:r>
            <a:r>
              <a:rPr lang="es-CL" u="sng" dirty="0" smtClean="0"/>
              <a:t> productos de la industria textil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La importancia relativa del comercio interindustrial vs el intraindustrial dependerá de qué tan similares son los países: 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Si las relaciones K/L son muy parecidas, prevalecerá el comercio intraindustrial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Si las relaciones K/L son muy distintas, prevalecerá el comercio interindustrial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06446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tan importante es el comercio intraindustrial?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844824"/>
            <a:ext cx="6768752" cy="453650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Aprox. 25%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del comercio mundial es intraindustrial</a:t>
            </a:r>
          </a:p>
          <a:p>
            <a:r>
              <a:rPr lang="es-ES" dirty="0" smtClean="0"/>
              <a:t>Especialmente importante en el comercio manufacturero entre países industrializados</a:t>
            </a:r>
          </a:p>
          <a:p>
            <a:r>
              <a:rPr lang="es-ES" dirty="0" smtClean="0"/>
              <a:t>Pero también </a:t>
            </a:r>
            <a:r>
              <a:rPr lang="es-ES" u="sng" dirty="0" smtClean="0"/>
              <a:t>entre PED</a:t>
            </a:r>
            <a:r>
              <a:rPr lang="es-ES" dirty="0" smtClean="0"/>
              <a:t> (ej. cadenas de valor </a:t>
            </a:r>
            <a:r>
              <a:rPr lang="es-ES" dirty="0" err="1" smtClean="0"/>
              <a:t>intra</a:t>
            </a:r>
            <a:r>
              <a:rPr lang="es-ES" dirty="0" smtClean="0"/>
              <a:t>-asiáticas) </a:t>
            </a:r>
            <a:r>
              <a:rPr lang="es-ES" u="sng" dirty="0" smtClean="0"/>
              <a:t>y entre PED y PD 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Comercio intra-industrial se dará en sectores donde: (i) hay mucha diferenciación de productos, y (ii) hay economías de escala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También se dará más entre países con un nivel de desarrollo similar (similares dotaciones de factores) y/o  niveles elevados de ingreso (mayor demanda de productos diferenciados)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xmlns="" val="225365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916832"/>
            <a:ext cx="6707088" cy="4392488"/>
          </a:xfrm>
        </p:spPr>
        <p:txBody>
          <a:bodyPr>
            <a:normAutofit fontScale="92500" lnSpcReduction="20000"/>
          </a:bodyPr>
          <a:lstStyle/>
          <a:p>
            <a:r>
              <a:rPr lang="es-ES" sz="2800" dirty="0" smtClean="0"/>
              <a:t>Principales teorías explicativas del comercio internacional</a:t>
            </a:r>
          </a:p>
          <a:p>
            <a:r>
              <a:rPr lang="es-ES" sz="2800" dirty="0" smtClean="0"/>
              <a:t>Comercio y crecimiento</a:t>
            </a:r>
          </a:p>
          <a:p>
            <a:pPr lvl="1"/>
            <a:r>
              <a:rPr lang="es-ES" sz="2800" dirty="0" smtClean="0"/>
              <a:t>El debate teórico</a:t>
            </a:r>
          </a:p>
          <a:p>
            <a:pPr lvl="1"/>
            <a:r>
              <a:rPr lang="es-ES" sz="2800" dirty="0" smtClean="0"/>
              <a:t>La evidencia empírica (Asia del Este vs América Latina)</a:t>
            </a:r>
          </a:p>
          <a:p>
            <a:pPr lvl="1"/>
            <a:r>
              <a:rPr lang="es-ES" sz="2800" dirty="0" smtClean="0"/>
              <a:t>Lecciones de política</a:t>
            </a:r>
          </a:p>
          <a:p>
            <a:pPr lvl="1"/>
            <a:r>
              <a:rPr lang="es-ES" sz="2800" dirty="0" smtClean="0"/>
              <a:t>La experiencia chilena</a:t>
            </a:r>
          </a:p>
          <a:p>
            <a:pPr lvl="1">
              <a:buNone/>
            </a:pPr>
            <a:r>
              <a:rPr lang="es-ES" sz="2800" dirty="0" smtClean="0">
                <a:latin typeface="+mj-lt"/>
              </a:rPr>
              <a:t> </a:t>
            </a:r>
            <a:endParaRPr lang="es-E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12768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tan importante es el comercio intraindustrial? (2)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12768" cy="4680520"/>
          </a:xfrm>
        </p:spPr>
        <p:txBody>
          <a:bodyPr>
            <a:normAutofit/>
          </a:bodyPr>
          <a:lstStyle/>
          <a:p>
            <a:r>
              <a:rPr lang="es-ES" dirty="0" smtClean="0"/>
              <a:t>El comercio intraindustrial no implica cambios fuertes en la distribución de la renta entre factores al interior de los países</a:t>
            </a:r>
          </a:p>
          <a:p>
            <a:pPr lvl="1"/>
            <a:r>
              <a:rPr lang="es-ES" dirty="0" smtClean="0"/>
              <a:t>“No genera perdedores”</a:t>
            </a:r>
          </a:p>
          <a:p>
            <a:pPr lvl="1"/>
            <a:r>
              <a:rPr lang="es-ES" dirty="0" smtClean="0"/>
              <a:t>Liberalización arancelaria en el GATT entre los 50 y los 80 fue principalmente en manufacturas comerciadas entre países industrializados</a:t>
            </a:r>
          </a:p>
          <a:p>
            <a:r>
              <a:rPr lang="es-ES" dirty="0" smtClean="0"/>
              <a:t>Por el contrario, el comercio inter-industrial (entre países “ricos” y “pobres”) es políticamente controvertido</a:t>
            </a:r>
          </a:p>
          <a:p>
            <a:pPr lvl="1"/>
            <a:r>
              <a:rPr lang="es-ES" dirty="0" smtClean="0"/>
              <a:t>Ej. Apertura a los textiles o calzado chino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378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economías externas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6984776" cy="460851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Las economías de escala también pueden ser </a:t>
            </a:r>
            <a:r>
              <a:rPr lang="es-ES" u="sng" dirty="0" smtClean="0"/>
              <a:t>externas a cada empresa individual</a:t>
            </a:r>
            <a:r>
              <a:rPr lang="es-ES" dirty="0" smtClean="0"/>
              <a:t>, dependiendo del tamaño de la industria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Distritos industriales (clusters) son un ejemplo: Aglomeración física de empresas de un mismo sector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Informática (</a:t>
            </a:r>
            <a:r>
              <a:rPr lang="es-ES" dirty="0" err="1" smtClean="0"/>
              <a:t>Silicon</a:t>
            </a:r>
            <a:r>
              <a:rPr lang="es-ES" dirty="0" smtClean="0"/>
              <a:t> Valley)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Industria servicios financieros (NY y Londres)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industria del cine (Hollywood y Bombay) 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A. Marshall: Un grupo de empresas puede ser más eficiente que una aislada por 3 motivos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Habilidad de apoyar a proveedores especializados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Creación de un mercado laboral especializado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Desbordamientos (</a:t>
            </a:r>
            <a:r>
              <a:rPr lang="en-US" i="1" dirty="0" smtClean="0"/>
              <a:t>spillovers</a:t>
            </a:r>
            <a:r>
              <a:rPr lang="es-ES" dirty="0" smtClean="0"/>
              <a:t>) de conocimiento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6078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Comercio y crecimiento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885129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/>
          </p:nvPr>
        </p:nvSpPr>
        <p:spPr bwMode="auto">
          <a:xfrm>
            <a:off x="1979712" y="228600"/>
            <a:ext cx="6984776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s-CL" sz="3200" b="1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Comercio y crecimiento: la evidencia empírica</a:t>
            </a:r>
          </a:p>
        </p:txBody>
      </p:sp>
      <p:sp>
        <p:nvSpPr>
          <p:cNvPr id="142339" name="Rectangle 3"/>
          <p:cNvSpPr>
            <a:spLocks noGrp="1"/>
          </p:cNvSpPr>
          <p:nvPr>
            <p:ph idx="4294967295"/>
          </p:nvPr>
        </p:nvSpPr>
        <p:spPr>
          <a:xfrm>
            <a:off x="107504" y="1772816"/>
            <a:ext cx="8928993" cy="496855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s-CL" sz="2400" dirty="0" smtClean="0"/>
              <a:t>Debate: ¿hay correlación o causalidad entre apertura y crecimiento?</a:t>
            </a:r>
          </a:p>
          <a:p>
            <a:pPr>
              <a:spcBef>
                <a:spcPts val="800"/>
              </a:spcBef>
            </a:pPr>
            <a:r>
              <a:rPr lang="es-CL" sz="2400" dirty="0" smtClean="0"/>
              <a:t>En general, existe correlación positiva entre ambos </a:t>
            </a:r>
          </a:p>
          <a:p>
            <a:pPr>
              <a:spcBef>
                <a:spcPts val="800"/>
              </a:spcBef>
            </a:pPr>
            <a:r>
              <a:rPr lang="es-CL" sz="2400" dirty="0" smtClean="0"/>
              <a:t>¿Por qué crecen más las economías abiertas?</a:t>
            </a:r>
          </a:p>
          <a:p>
            <a:pPr>
              <a:spcBef>
                <a:spcPts val="800"/>
              </a:spcBef>
            </a:pPr>
            <a:r>
              <a:rPr lang="es-CL" sz="2400" dirty="0" smtClean="0"/>
              <a:t>Por factores estáticos (reasignación de factores) y sobre todo dinámicos:</a:t>
            </a:r>
          </a:p>
          <a:p>
            <a:pPr>
              <a:spcBef>
                <a:spcPts val="800"/>
              </a:spcBef>
            </a:pPr>
            <a:endParaRPr lang="es-CL" sz="2400" dirty="0" smtClean="0"/>
          </a:p>
          <a:p>
            <a:pPr>
              <a:spcBef>
                <a:spcPts val="800"/>
              </a:spcBef>
              <a:buNone/>
            </a:pPr>
            <a:endParaRPr lang="es-CL" sz="2400" dirty="0" smtClean="0"/>
          </a:p>
          <a:p>
            <a:pPr lvl="1">
              <a:spcBef>
                <a:spcPts val="800"/>
              </a:spcBef>
            </a:pPr>
            <a:endParaRPr lang="es-CL" sz="2200" dirty="0" smtClean="0"/>
          </a:p>
          <a:p>
            <a:pPr>
              <a:spcBef>
                <a:spcPts val="800"/>
              </a:spcBef>
            </a:pPr>
            <a:endParaRPr lang="es-CL" sz="2400" dirty="0" smtClean="0"/>
          </a:p>
          <a:p>
            <a:pPr>
              <a:spcBef>
                <a:spcPts val="800"/>
              </a:spcBef>
            </a:pPr>
            <a:r>
              <a:rPr lang="es-CL" sz="2400" dirty="0" smtClean="0"/>
              <a:t>Apertura también ayuda al control de la inflación y a reducir corrupción</a:t>
            </a:r>
          </a:p>
          <a:p>
            <a:pPr>
              <a:spcBef>
                <a:spcPts val="800"/>
              </a:spcBef>
            </a:pPr>
            <a:r>
              <a:rPr lang="es-CL" sz="2400" dirty="0"/>
              <a:t>Apertura </a:t>
            </a:r>
            <a:r>
              <a:rPr lang="es-CL" sz="2400" u="sng" dirty="0"/>
              <a:t>per se</a:t>
            </a:r>
            <a:r>
              <a:rPr lang="es-CL" sz="2400" dirty="0"/>
              <a:t> no conduce al crecimiento. Sí lo facilita, </a:t>
            </a:r>
            <a:r>
              <a:rPr lang="es-CL" sz="2400" u="sng" dirty="0"/>
              <a:t>en compañía de otras </a:t>
            </a:r>
            <a:r>
              <a:rPr lang="es-CL" sz="2400" u="sng" dirty="0" smtClean="0"/>
              <a:t>políticas</a:t>
            </a:r>
            <a:r>
              <a:rPr lang="es-CL" sz="2400" dirty="0" smtClean="0"/>
              <a:t>: </a:t>
            </a:r>
          </a:p>
          <a:p>
            <a:pPr lvl="1">
              <a:spcBef>
                <a:spcPts val="800"/>
              </a:spcBef>
            </a:pPr>
            <a:r>
              <a:rPr lang="es-CL" sz="2100" dirty="0"/>
              <a:t>E</a:t>
            </a:r>
            <a:r>
              <a:rPr lang="es-CL" sz="2100" dirty="0" smtClean="0"/>
              <a:t>stabilidad </a:t>
            </a:r>
            <a:r>
              <a:rPr lang="es-CL" sz="2100" dirty="0"/>
              <a:t>macro, </a:t>
            </a:r>
            <a:r>
              <a:rPr lang="es-CL" sz="2100" dirty="0" smtClean="0"/>
              <a:t>cumplimiento </a:t>
            </a:r>
            <a:r>
              <a:rPr lang="es-CL" sz="2100" dirty="0"/>
              <a:t>de los </a:t>
            </a:r>
            <a:r>
              <a:rPr lang="es-CL" sz="2100" dirty="0" smtClean="0"/>
              <a:t>contratos (</a:t>
            </a:r>
            <a:r>
              <a:rPr lang="es-CL" sz="2100" i="1" dirty="0" smtClean="0"/>
              <a:t>rule of </a:t>
            </a:r>
            <a:r>
              <a:rPr lang="es-CL" sz="2100" i="1" dirty="0" err="1" smtClean="0"/>
              <a:t>law</a:t>
            </a:r>
            <a:r>
              <a:rPr lang="es-CL" sz="2100" dirty="0" smtClean="0"/>
              <a:t>), compensación y rentrenamiento para trabajadores desplazados, educación, internacionalización, ciencia y tecnología, etc.  </a:t>
            </a:r>
            <a:endParaRPr lang="es-CL" sz="2800" dirty="0" smtClean="0">
              <a:latin typeface="+mj-lt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888084395"/>
              </p:ext>
            </p:extLst>
          </p:nvPr>
        </p:nvGraphicFramePr>
        <p:xfrm>
          <a:off x="539552" y="3212976"/>
          <a:ext cx="8136904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0971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vs Asia del Este: El caso de A. Latina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424936" cy="482453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s-ES" sz="2300" dirty="0" smtClean="0"/>
              <a:t>Industrialización por Sustitución de Importaciones (ISI) por más de 5 décadas (1930s-mediados/fines 1980s)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Motivada por: (i) escasez de bienes importados producto de la Segunda Guerra Mundial, (ii) necesidad de absorber mano de obra proveniente del campo, (iii) objetivo de industrialización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Aranceles altos y con alta dispersión, cuotas, permisos, prohibiciones de importar, múltiples tipos de cambio, subsidios, asignación selectiva del crédito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Creó las bases de la industrialización pero también una cultura rentista</a:t>
            </a:r>
          </a:p>
          <a:p>
            <a:pPr>
              <a:spcBef>
                <a:spcPts val="1200"/>
              </a:spcBef>
            </a:pPr>
            <a:r>
              <a:rPr lang="es-ES" sz="2300" dirty="0" smtClean="0"/>
              <a:t>Liberalización de las M desde mediados 80s fue rápida (2-3 años) y abrupta: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Desmantelamiento restricciones cuantitativas y otras barreras no </a:t>
            </a:r>
            <a:r>
              <a:rPr lang="es-ES" dirty="0" smtClean="0"/>
              <a:t>arancelarias</a:t>
            </a:r>
            <a:endParaRPr lang="es-ES" dirty="0" smtClean="0"/>
          </a:p>
          <a:p>
            <a:pPr lvl="1">
              <a:spcBef>
                <a:spcPts val="1200"/>
              </a:spcBef>
            </a:pPr>
            <a:r>
              <a:rPr lang="es-ES" dirty="0" smtClean="0"/>
              <a:t>Rebaja sustancial del nivel arancelario medio y de la dispersión </a:t>
            </a:r>
            <a:r>
              <a:rPr lang="es-ES" dirty="0" smtClean="0"/>
              <a:t>arancelaria</a:t>
            </a:r>
            <a:endParaRPr lang="es-ES" dirty="0" smtClean="0"/>
          </a:p>
          <a:p>
            <a:pPr>
              <a:spcBef>
                <a:spcPts val="1200"/>
              </a:spcBef>
            </a:pPr>
            <a:r>
              <a:rPr lang="es-ES" sz="2300" dirty="0" smtClean="0"/>
              <a:t>Acompañada por apertura de la cuenta de capital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Entradas de capital en los 90 implicaron apreciaciones cambiarias que redujeron aún más la protección del sector sustituidor de importaciones y redujeron la competitividad del </a:t>
            </a:r>
            <a:r>
              <a:rPr lang="es-ES" spc="-150" dirty="0" smtClean="0"/>
              <a:t>sector exportador  </a:t>
            </a:r>
            <a:endParaRPr lang="es-ES" spc="-1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vs Asia del Este: El caso de Corea y Taiwán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8" cy="4824536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s-ES" dirty="0" smtClean="0"/>
              <a:t>Nivel de desarrollo similar o menor al de A. Latina en los 50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Desde los 50 comienzan estrategia de </a:t>
            </a:r>
            <a:r>
              <a:rPr lang="es-ES" u="sng" dirty="0" smtClean="0"/>
              <a:t>desarrollo industrial exportador</a:t>
            </a:r>
            <a:r>
              <a:rPr lang="es-ES" dirty="0" smtClean="0"/>
              <a:t>, </a:t>
            </a:r>
            <a:r>
              <a:rPr lang="es-ES" u="sng" dirty="0" smtClean="0"/>
              <a:t>superpuesta</a:t>
            </a:r>
            <a:r>
              <a:rPr lang="es-ES" dirty="0" smtClean="0"/>
              <a:t> al régimen de ISI: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Junto con mantener barreras altas a la importación, gobiernos “apostaron” por determinadas industrias y les otorgaron incentivos como acceso a crédito barato, restituciones de aranceles e impuestos e incluso creación de monopolios temporales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Incentivos fueron transitorios y sujetos a cumplimiento de metas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Hasta los 90, lograron impedir apreciaciones fuertes del TCR o al menos que éste fluctuara demasiado, mediante: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Restricciones al ingreso de capitales extranjeros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Estabilidad macroeconómica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7056784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vs Asia del Este: Recapitulación (1)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1000"/>
              </a:spcBef>
            </a:pPr>
            <a:r>
              <a:rPr lang="es-ES" dirty="0" smtClean="0"/>
              <a:t>Teóricamente, la liberalización de las M puede incentivar las X vía: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Acceso a nuevos insumos y tecnología a menor costo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Depreciación TC por aumento M inducido por reducción barreras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En la práctica, esto puede no ocurrir:</a:t>
            </a:r>
          </a:p>
          <a:p>
            <a:pPr lvl="1"/>
            <a:r>
              <a:rPr lang="es-ES" dirty="0" smtClean="0"/>
              <a:t>Liberalización demasiado abrupta puede generar desempleo en vez de expansión de sectores competitivos internacionalmente</a:t>
            </a:r>
          </a:p>
          <a:p>
            <a:pPr lvl="1"/>
            <a:r>
              <a:rPr lang="es-ES" dirty="0" smtClean="0"/>
              <a:t>Si liberalización de las M coincide con apertura cuenta K, puede generarse una apreciación real del TC: i) doble golpe al sector competitivo con M; y ii) pérdida de competitividad sector exportador</a:t>
            </a:r>
          </a:p>
          <a:p>
            <a:pPr lvl="1"/>
            <a:r>
              <a:rPr lang="es-ES" dirty="0" smtClean="0"/>
              <a:t>Reorientación de factores productivos puede verse entorpecida ante fallas del mercado de capitales (ej. insuficiente acceso a crédito para Pymes)   </a:t>
            </a:r>
          </a:p>
          <a:p>
            <a:endParaRPr lang="es-E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vs Asia del Este: Recapitulación (2)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8136904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1000"/>
              </a:spcBef>
            </a:pPr>
            <a:r>
              <a:rPr lang="es-ES" dirty="0" smtClean="0"/>
              <a:t>Es preferible un enfoque gradual de apertura a uno  abrupto, para facilitar la reconversión productiva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Anunciar calendario de recortes arancelarios desde el primer día, para dar credibilidad a la reforma y promover la reconversión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Arancel único no es necesariamente óptimo,  aunque baja dispersión arancelaria es preferible para evitar </a:t>
            </a:r>
            <a:r>
              <a:rPr lang="es-ES" i="1" dirty="0" err="1" smtClean="0"/>
              <a:t>rent</a:t>
            </a:r>
            <a:r>
              <a:rPr lang="es-ES" i="1" dirty="0" smtClean="0"/>
              <a:t> </a:t>
            </a:r>
            <a:r>
              <a:rPr lang="es-ES" i="1" dirty="0" err="1" smtClean="0"/>
              <a:t>seeking</a:t>
            </a:r>
            <a:endParaRPr lang="es-ES" i="1" dirty="0" smtClean="0"/>
          </a:p>
          <a:p>
            <a:pPr>
              <a:spcBef>
                <a:spcPts val="1000"/>
              </a:spcBef>
            </a:pPr>
            <a:r>
              <a:rPr lang="es-ES" dirty="0" smtClean="0"/>
              <a:t>Es fundamental evitar apreciación y volatilidad excesivas del TCR</a:t>
            </a:r>
          </a:p>
          <a:p>
            <a:pPr lvl="1">
              <a:spcBef>
                <a:spcPts val="1000"/>
              </a:spcBef>
            </a:pPr>
            <a:r>
              <a:rPr lang="es-ES" dirty="0" smtClean="0"/>
              <a:t>Conveniencia de mantener </a:t>
            </a:r>
            <a:r>
              <a:rPr lang="es-ES" dirty="0" smtClean="0"/>
              <a:t>opción de aplicar regulaciones </a:t>
            </a:r>
            <a:r>
              <a:rPr lang="es-ES" dirty="0" smtClean="0"/>
              <a:t>a flujos de K de corto plazo (ej. encaje)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Subsidios a las X jugaron algún rol en Asia (pero hoy están prohibidos por la OMC)  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Selectividad puede ser preferible a neutralidad estricta</a:t>
            </a:r>
          </a:p>
          <a:p>
            <a:pPr>
              <a:spcBef>
                <a:spcPts val="1000"/>
              </a:spcBef>
            </a:pPr>
            <a:endParaRPr lang="es-ES" dirty="0" smtClean="0">
              <a:latin typeface="+mj-lt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Latina vs Asia del Este: Recapitulación (3)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128792" cy="489654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Gradualismo y pragmatismo de Corea, Taiwán parece haber sido superior a la apertura brusca de A. Latina 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Pero no todo se explica por diferencias de política comercial o industrial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Las políticas comerciales e industriales de los distintos países asiáticos no han sido uniformes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Desde los 50, los países del este de Asia lograron mantener: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Estabilidad macroeconómica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Altas tasas de ahorro e inversión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Niveles crecientes de cobertura y calidad de la educación pública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Rol de política comercial/industrial en su mejor desempeño sobre A. Latina o el Sur de Asia es muy controvertido  </a:t>
            </a:r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28600"/>
            <a:ext cx="7056784" cy="1143000"/>
          </a:xfrm>
          <a:noFill/>
        </p:spPr>
        <p:txBody>
          <a:bodyPr>
            <a:noAutofit/>
          </a:bodyPr>
          <a:lstStyle/>
          <a:p>
            <a:pPr marL="484632" indent="0" algn="l" eaLnBrk="1" fontAlgn="auto" hangingPunct="1">
              <a:spcAft>
                <a:spcPts val="0"/>
              </a:spcAft>
              <a:defRPr/>
            </a:pP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Comercio y crecimiento: recapitulación</a:t>
            </a:r>
            <a:endParaRPr lang="es-CL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2051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700808"/>
            <a:ext cx="7128792" cy="496855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</a:pPr>
            <a:r>
              <a:rPr lang="es-CL" sz="2400" dirty="0" smtClean="0"/>
              <a:t>Apertura es más que rebaja arancelaria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“</a:t>
            </a:r>
            <a:r>
              <a:rPr lang="es-CL" dirty="0" err="1" smtClean="0"/>
              <a:t>Get</a:t>
            </a:r>
            <a:r>
              <a:rPr lang="es-CL" dirty="0" smtClean="0"/>
              <a:t> </a:t>
            </a:r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prices</a:t>
            </a:r>
            <a:r>
              <a:rPr lang="es-CL" dirty="0" smtClean="0"/>
              <a:t> </a:t>
            </a:r>
            <a:r>
              <a:rPr lang="es-CL" dirty="0" err="1" smtClean="0"/>
              <a:t>right</a:t>
            </a:r>
            <a:r>
              <a:rPr lang="es-CL" dirty="0" smtClean="0"/>
              <a:t>” es sólo parte de la historia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Superar el “liberalismo ingenuo”</a:t>
            </a:r>
          </a:p>
          <a:p>
            <a:pPr>
              <a:spcBef>
                <a:spcPts val="600"/>
              </a:spcBef>
            </a:pPr>
            <a:r>
              <a:rPr lang="es-CL" sz="2400" dirty="0" smtClean="0"/>
              <a:t>Apertura requiere complementos de política y de instituciones</a:t>
            </a:r>
          </a:p>
          <a:p>
            <a:pPr>
              <a:spcBef>
                <a:spcPts val="600"/>
              </a:spcBef>
            </a:pPr>
            <a:r>
              <a:rPr lang="es-CL" sz="2400" dirty="0" smtClean="0"/>
              <a:t>Funciona mejor si hay: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políticas macroeconómicas adecuadas (TC competitivo, control inflación)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instituciones que estimulen la competencia y garanticen cumplimiento de contratos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políticas adecuadas de fomento productivo, C y T, innovación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una población bien educada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adecuada infraestructura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s-CL" dirty="0" smtClean="0"/>
              <a:t>redes de seguridad social </a:t>
            </a:r>
          </a:p>
        </p:txBody>
      </p:sp>
      <p:sp>
        <p:nvSpPr>
          <p:cNvPr id="136196" name="5 Marcador de número de diapositiva"/>
          <p:cNvSpPr txBox="1">
            <a:spLocks noGrp="1"/>
          </p:cNvSpPr>
          <p:nvPr/>
        </p:nvSpPr>
        <p:spPr bwMode="auto">
          <a:xfrm>
            <a:off x="7589838" y="6481763"/>
            <a:ext cx="50323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B761DD52-C5C3-4F67-9B95-4B472FA98840}" type="slidenum">
              <a:rPr lang="es-CL" sz="1200" smtClean="0"/>
              <a:pPr algn="ctr" eaLnBrk="1" hangingPunct="1"/>
              <a:t>29</a:t>
            </a:fld>
            <a:endParaRPr lang="es-CL" sz="1200"/>
          </a:p>
        </p:txBody>
      </p:sp>
    </p:spTree>
    <p:extLst>
      <p:ext uri="{BB962C8B-B14F-4D97-AF65-F5344CB8AC3E}">
        <p14:creationId xmlns:p14="http://schemas.microsoft.com/office/powerpoint/2010/main" xmlns="" val="2180364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7059488" cy="1626096"/>
          </a:xfrm>
        </p:spPr>
        <p:txBody>
          <a:bodyPr/>
          <a:lstStyle/>
          <a:p>
            <a:r>
              <a:rPr lang="es-CL" b="1" dirty="0" smtClean="0">
                <a:solidFill>
                  <a:schemeClr val="bg1"/>
                </a:solidFill>
              </a:rPr>
              <a:t>Principales teorías explicativas del comercio internacional</a:t>
            </a:r>
            <a:endParaRPr lang="es-CL" b="1" dirty="0">
              <a:solidFill>
                <a:schemeClr val="bg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13268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147248" cy="1290538"/>
          </a:xfrm>
        </p:spPr>
        <p:txBody>
          <a:bodyPr>
            <a:normAutofit/>
          </a:bodyPr>
          <a:lstStyle/>
          <a:p>
            <a:pPr eaLnBrk="1" hangingPunct="1"/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reforma de la política comercial: Chile, 1973-79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Empezó al menos una década antes que en el resto de A. Latina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Fue más profunda y amplia: De arancel promedio de 94% (1973) a arancel parejo de 10% (1979), unificación tipos de cambio, eliminación restricciones cuantitativas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1</a:t>
            </a:r>
            <a:r>
              <a:rPr lang="es-CL" sz="2400" baseline="30000" dirty="0" smtClean="0"/>
              <a:t>er</a:t>
            </a:r>
            <a:r>
              <a:rPr lang="es-CL" sz="2400" dirty="0" smtClean="0"/>
              <a:t> país en el mundo en consolidar todos sus aranceles en el GATT: 35% parejo (1979)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Apertura fue parte de un conjunto amplio de reformas, incluyendo desregulación, privatización, apertura a I extranjera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Desde 1976, fuerte apreciación TCR de la mano de apertura de la cuenta de capital, fijación TCN (1979) para </a:t>
            </a:r>
            <a:r>
              <a:rPr lang="es-CL" sz="2400" spc="-150" dirty="0" smtClean="0"/>
              <a:t>combatir inflación 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s-CL" sz="2400" dirty="0" smtClean="0"/>
              <a:t>Fuertes aumentos M, pérdida competitividad X 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es-CL" sz="2400" dirty="0" smtClean="0">
              <a:latin typeface="+mj-lt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es-CL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5102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reforma de la política comercial: Chile, 1982-88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352928" cy="475252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ES" dirty="0" smtClean="0"/>
              <a:t>1982: Estallido crisis de la deuda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1982-1984: Aranceles aumentan hasta 35%, pero parejo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Alguna selectividad: creación bandas de precios, uso AD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1985: Reducción aranceles a 20% en 4 meses, y nueva reducción a 15% en 1988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Se establecen subsidios a la exportación, como el reintegro simplificado, sistemas de pagos diferidos/exención de aranceles sobre insumos/bienes de K importados, etc.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Segunda reforma estuvo acompañada por depreciación real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Combinación depreciación real y subsidios a la X ayudó a generar boom exportador y crecimiento de la economía</a:t>
            </a:r>
          </a:p>
          <a:p>
            <a:pPr>
              <a:spcBef>
                <a:spcPts val="600"/>
              </a:spcBef>
            </a:pPr>
            <a:r>
              <a:rPr lang="es-ES" u="sng" dirty="0" smtClean="0"/>
              <a:t>Segunda reforma fue más pragmática y más exitosa que la primera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Chile: evolución tipo de cambio real y arancel medio y máximo, 1973-2003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folHlink"/>
              </a:buClr>
              <a:buNone/>
            </a:pPr>
            <a:endParaRPr lang="en-US" sz="2400" b="1" dirty="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lum brigh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78746"/>
            <a:ext cx="7704856" cy="527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33746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81000"/>
            <a:ext cx="8712968" cy="1143000"/>
          </a:xfrm>
        </p:spPr>
        <p:txBody>
          <a:bodyPr>
            <a:noAutofit/>
          </a:bodyPr>
          <a:lstStyle/>
          <a:p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reforma de la política comercial: Chile, 1990 hasta el presente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72816"/>
            <a:ext cx="8812088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s-CL" sz="2400" dirty="0" smtClean="0"/>
              <a:t>Continuó apertura unilateral: reducción de aranceles a 11% (1991) y a 6% (1999-2003)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s-CL" sz="2400" dirty="0" smtClean="0"/>
              <a:t>Pero se incorporó la noción de </a:t>
            </a:r>
            <a:r>
              <a:rPr lang="es-CL" sz="2400" b="1" dirty="0" smtClean="0"/>
              <a:t>reciprocidad</a:t>
            </a:r>
            <a:r>
              <a:rPr lang="es-CL" sz="2400" dirty="0" smtClean="0"/>
              <a:t> mediante negociaciones comerciales, en varias etapas:</a:t>
            </a:r>
            <a:endParaRPr lang="es-CL" sz="2400" b="1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s-CL" dirty="0" smtClean="0"/>
              <a:t>Regionalismo </a:t>
            </a:r>
            <a:r>
              <a:rPr lang="es-CL" dirty="0"/>
              <a:t>abierto, énfasis en A. Latina ( 1990-99)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s-CL" dirty="0" smtClean="0"/>
              <a:t>TLCs </a:t>
            </a:r>
            <a:r>
              <a:rPr lang="es-CL" dirty="0"/>
              <a:t>con mega-mercados </a:t>
            </a:r>
            <a:r>
              <a:rPr lang="es-CL" dirty="0" smtClean="0"/>
              <a:t>(EE.UU., UE, Corea) (2000-03</a:t>
            </a:r>
            <a:r>
              <a:rPr lang="es-CL" dirty="0"/>
              <a:t>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s-CL" dirty="0"/>
              <a:t>Orientación estratégica al Asia </a:t>
            </a:r>
            <a:r>
              <a:rPr lang="es-CL" dirty="0" smtClean="0"/>
              <a:t>(desde 2004)</a:t>
            </a:r>
            <a:endParaRPr lang="es-C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s-CL" sz="2400" dirty="0" smtClean="0"/>
              <a:t>También continuó activa participación en GATT y OMC: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s-CL" dirty="0" smtClean="0"/>
              <a:t>Ronda Uruguay (1986-1994), Ronda de Doha (2011-??)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s-CL" sz="2400" dirty="0" smtClean="0"/>
              <a:t>En síntesis: estrategia “en todos los frentes”: unilateral, bilateral, regional, multilateral 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xmlns="" val="32091154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74638"/>
            <a:ext cx="7056784" cy="1066130"/>
          </a:xfrm>
        </p:spPr>
        <p:txBody>
          <a:bodyPr>
            <a:noAutofit/>
          </a:bodyPr>
          <a:lstStyle/>
          <a:p>
            <a:pPr algn="ctr"/>
            <a:r>
              <a:rPr lang="es-ES_tradn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 es hoy una economía altamente internacionalizada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844824"/>
            <a:ext cx="7416824" cy="482453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/>
              <a:t>(X+M) / </a:t>
            </a:r>
            <a:r>
              <a:rPr lang="es-ES_tradnl" sz="2400" dirty="0" smtClean="0"/>
              <a:t>PIB ≅ 70%</a:t>
            </a:r>
            <a:endParaRPr lang="es-ES_tradnl" sz="2400" dirty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/>
              <a:t>X crecen 30 veces en 30 años 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/>
              <a:t>Arancel </a:t>
            </a:r>
            <a:r>
              <a:rPr lang="es-ES_tradnl" sz="2400" dirty="0" smtClean="0"/>
              <a:t>efectivo promedio &lt;1% </a:t>
            </a:r>
            <a:endParaRPr lang="es-ES_tradnl" sz="2400" dirty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Otorga Trato Nacional en inversiones y servicios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21 acuerdos </a:t>
            </a:r>
            <a:r>
              <a:rPr lang="es-ES_tradnl" sz="2400" dirty="0"/>
              <a:t>comerciales con </a:t>
            </a:r>
            <a:r>
              <a:rPr lang="es-ES_tradnl" sz="2400" dirty="0" smtClean="0"/>
              <a:t>58 </a:t>
            </a:r>
            <a:r>
              <a:rPr lang="es-ES_tradnl" sz="2400" dirty="0"/>
              <a:t>países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dirty="0"/>
              <a:t>Acceso preferencial al </a:t>
            </a:r>
            <a:r>
              <a:rPr lang="es-ES_tradnl" dirty="0" smtClean="0"/>
              <a:t>63% </a:t>
            </a:r>
            <a:r>
              <a:rPr lang="es-ES_tradnl" dirty="0" smtClean="0"/>
              <a:t>de la población y </a:t>
            </a:r>
            <a:r>
              <a:rPr lang="es-ES_tradnl" dirty="0" smtClean="0"/>
              <a:t>86</a:t>
            </a:r>
            <a:r>
              <a:rPr lang="es-ES_tradnl" dirty="0"/>
              <a:t>% del PIB mundial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IED </a:t>
            </a:r>
            <a:r>
              <a:rPr lang="es-ES_tradnl" sz="2400" dirty="0"/>
              <a:t>en Chile </a:t>
            </a:r>
            <a:r>
              <a:rPr lang="es-ES_tradnl" sz="2400" dirty="0" smtClean="0"/>
              <a:t>es importante receptor de IED e inversionista en el exterior</a:t>
            </a:r>
            <a:endParaRPr lang="es-ES_tradnl" sz="2400" dirty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Política </a:t>
            </a:r>
            <a:r>
              <a:rPr lang="es-ES_tradnl" sz="2400" dirty="0"/>
              <a:t>de inserción internacional, eje central de </a:t>
            </a:r>
            <a:r>
              <a:rPr lang="es-ES_tradnl" sz="2400" dirty="0" smtClean="0"/>
              <a:t>su estrategia de desarrollo 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Exportaciones “han tirado del carro” de la economía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xmlns="" val="40839270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763688" y="122238"/>
            <a:ext cx="7151712" cy="1295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CL" sz="3200" b="1" dirty="0" smtClean="0">
                <a:solidFill>
                  <a:schemeClr val="accent4"/>
                </a:solidFill>
              </a:rPr>
              <a:t>Chile ha exhibido un crecimiento sostenido en las últimas dos décadas y media</a:t>
            </a:r>
          </a:p>
        </p:txBody>
      </p:sp>
      <p:sp>
        <p:nvSpPr>
          <p:cNvPr id="110596" name="Text Box 22"/>
          <p:cNvSpPr txBox="1">
            <a:spLocks noChangeArrowheads="1"/>
          </p:cNvSpPr>
          <p:nvPr/>
        </p:nvSpPr>
        <p:spPr bwMode="auto">
          <a:xfrm>
            <a:off x="30321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110597" name="Text Box 35"/>
          <p:cNvSpPr txBox="1">
            <a:spLocks noChangeArrowheads="1"/>
          </p:cNvSpPr>
          <p:nvPr/>
        </p:nvSpPr>
        <p:spPr bwMode="auto">
          <a:xfrm>
            <a:off x="1979712" y="1556792"/>
            <a:ext cx="61926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400" dirty="0" smtClean="0">
                <a:latin typeface="+mj-lt"/>
              </a:rPr>
              <a:t>Chile: Variación anual del PIB, 1990-2012 (%)</a:t>
            </a:r>
          </a:p>
          <a:p>
            <a:endParaRPr lang="en-US" b="1" dirty="0"/>
          </a:p>
        </p:txBody>
      </p:sp>
      <p:sp>
        <p:nvSpPr>
          <p:cNvPr id="110598" name="Text Box 36"/>
          <p:cNvSpPr txBox="1">
            <a:spLocks noChangeArrowheads="1"/>
          </p:cNvSpPr>
          <p:nvPr/>
        </p:nvSpPr>
        <p:spPr bwMode="auto">
          <a:xfrm>
            <a:off x="1835696" y="6381328"/>
            <a:ext cx="6408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1400" dirty="0" smtClean="0"/>
              <a:t>Fuente: Banco Central de Chile. El valor para 2012 es una proyección del FMI. </a:t>
            </a:r>
            <a:endParaRPr lang="es-CL" sz="1400" dirty="0"/>
          </a:p>
        </p:txBody>
      </p:sp>
      <p:sp>
        <p:nvSpPr>
          <p:cNvPr id="14" name="Rectangular Callout 13"/>
          <p:cNvSpPr/>
          <p:nvPr/>
        </p:nvSpPr>
        <p:spPr>
          <a:xfrm>
            <a:off x="7092280" y="2348880"/>
            <a:ext cx="1008112" cy="648072"/>
          </a:xfrm>
          <a:prstGeom prst="wedgeRectCallout">
            <a:avLst>
              <a:gd name="adj1" fmla="val -68792"/>
              <a:gd name="adj2" fmla="val 182219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rgbClr val="002060"/>
                </a:solidFill>
              </a:rPr>
              <a:t>Promedio 1990-2010: 5.0%</a:t>
            </a:r>
            <a:endParaRPr lang="es-CL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1259632" y="1916832"/>
          <a:ext cx="691276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869504" y="1484784"/>
            <a:ext cx="7239000" cy="0"/>
          </a:xfrm>
          <a:prstGeom prst="line">
            <a:avLst/>
          </a:prstGeom>
          <a:noFill/>
          <a:ln w="57150">
            <a:solidFill>
              <a:srgbClr val="AFBD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1" name="Rectangle 7"/>
          <p:cNvSpPr>
            <a:spLocks noGrp="1" noChangeArrowheads="1"/>
          </p:cNvSpPr>
          <p:nvPr>
            <p:ph type="title"/>
          </p:nvPr>
        </p:nvSpPr>
        <p:spPr>
          <a:xfrm>
            <a:off x="1763688" y="122238"/>
            <a:ext cx="7128792" cy="1096962"/>
          </a:xfrm>
        </p:spPr>
        <p:txBody>
          <a:bodyPr>
            <a:normAutofit/>
          </a:bodyPr>
          <a:lstStyle/>
          <a:p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 es el tercer principal receptor de IED en A. Latina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1907704" y="6381328"/>
            <a:ext cx="41370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/>
              <a:t>Fuente: UNCTAD, base de </a:t>
            </a:r>
            <a:r>
              <a:rPr lang="en-US" sz="1400" dirty="0" err="1" smtClean="0"/>
              <a:t>datos</a:t>
            </a:r>
            <a:r>
              <a:rPr lang="en-US" sz="1400" dirty="0" smtClean="0"/>
              <a:t> UNCTADSTAT.</a:t>
            </a:r>
            <a:endParaRPr lang="en-US" sz="1400" dirty="0"/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2422525" y="1179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990600" y="1628800"/>
            <a:ext cx="701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b="1" dirty="0" smtClean="0">
                <a:latin typeface="+mj-lt"/>
              </a:rPr>
              <a:t>América Latina: Principales receptores de IED, 2007-2010</a:t>
            </a:r>
          </a:p>
          <a:p>
            <a:pPr algn="ctr"/>
            <a:r>
              <a:rPr lang="es-CL" i="1" dirty="0" smtClean="0">
                <a:latin typeface="+mj-lt"/>
              </a:rPr>
              <a:t>(Miles de millones de dólares) </a:t>
            </a:r>
            <a:endParaRPr lang="es-CL" i="1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2267744" y="2204864"/>
          <a:ext cx="576064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251520" y="76200"/>
            <a:ext cx="8712968" cy="12954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Chile tiene un tercio de su PIB invertido en el exterior</a:t>
            </a:r>
          </a:p>
        </p:txBody>
      </p:sp>
      <p:sp>
        <p:nvSpPr>
          <p:cNvPr id="23555" name="3 CuadroTexto"/>
          <p:cNvSpPr txBox="1">
            <a:spLocks noChangeArrowheads="1"/>
          </p:cNvSpPr>
          <p:nvPr/>
        </p:nvSpPr>
        <p:spPr bwMode="auto">
          <a:xfrm>
            <a:off x="685800" y="6324600"/>
            <a:ext cx="15383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Fuente</a:t>
            </a:r>
            <a:r>
              <a:rPr lang="en-US" sz="1400" dirty="0"/>
              <a:t>: </a:t>
            </a:r>
            <a:r>
              <a:rPr lang="en-US" sz="1400" dirty="0" smtClean="0"/>
              <a:t>DIRECON.</a:t>
            </a:r>
            <a:endParaRPr lang="en-US" sz="1400" dirty="0"/>
          </a:p>
        </p:txBody>
      </p:sp>
      <p:sp>
        <p:nvSpPr>
          <p:cNvPr id="23557" name="6 CuadroTexto"/>
          <p:cNvSpPr txBox="1">
            <a:spLocks noChangeArrowheads="1"/>
          </p:cNvSpPr>
          <p:nvPr/>
        </p:nvSpPr>
        <p:spPr bwMode="auto">
          <a:xfrm>
            <a:off x="1259632" y="1268760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solidFill>
                  <a:schemeClr val="bg1"/>
                </a:solidFill>
                <a:latin typeface="Cambria" pitchFamily="18" charset="0"/>
              </a:rPr>
              <a:t>Chile: Inversión directa en el exterior, 1990 a junio de 2011</a:t>
            </a:r>
            <a:endParaRPr lang="es-CL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3558" name="7 CuadroTexto"/>
          <p:cNvSpPr txBox="1">
            <a:spLocks noChangeArrowheads="1"/>
          </p:cNvSpPr>
          <p:nvPr/>
        </p:nvSpPr>
        <p:spPr bwMode="auto">
          <a:xfrm>
            <a:off x="2590800" y="2514600"/>
            <a:ext cx="1981200" cy="120032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dirty="0" smtClean="0"/>
              <a:t>Total inversión en el exterior: 60.200 millones de dólares</a:t>
            </a:r>
            <a:endParaRPr lang="es-CL" dirty="0"/>
          </a:p>
        </p:txBody>
      </p:sp>
      <p:sp>
        <p:nvSpPr>
          <p:cNvPr id="23559" name="9 CuadroTexto"/>
          <p:cNvSpPr txBox="1">
            <a:spLocks noChangeArrowheads="1"/>
          </p:cNvSpPr>
          <p:nvPr/>
        </p:nvSpPr>
        <p:spPr bwMode="auto">
          <a:xfrm>
            <a:off x="5791200" y="1752600"/>
            <a:ext cx="2871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b="1" dirty="0" smtClean="0">
                <a:latin typeface="Cambria" pitchFamily="18" charset="0"/>
              </a:rPr>
              <a:t>Por sector</a:t>
            </a:r>
          </a:p>
          <a:p>
            <a:pPr algn="ctr"/>
            <a:r>
              <a:rPr lang="es-CL" dirty="0" smtClean="0">
                <a:latin typeface="Cambria" pitchFamily="18" charset="0"/>
              </a:rPr>
              <a:t>(Porcentajes)</a:t>
            </a:r>
            <a:endParaRPr lang="es-CL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772816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latin typeface="Cambria" pitchFamily="18" charset="0"/>
              </a:rPr>
              <a:t>Por principales países de destino </a:t>
            </a:r>
          </a:p>
          <a:p>
            <a:pPr algn="ctr"/>
            <a:r>
              <a:rPr lang="es-CL" dirty="0" smtClean="0">
                <a:latin typeface="Cambria" pitchFamily="18" charset="0"/>
              </a:rPr>
              <a:t>(Miles de millones de dólares)</a:t>
            </a:r>
            <a:endParaRPr lang="es-CL" dirty="0">
              <a:latin typeface="Cambria" pitchFamily="18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395536" y="2492896"/>
          <a:ext cx="468052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5029200" y="2590800"/>
          <a:ext cx="3962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8615813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0"/>
            <a:ext cx="7056784" cy="1268760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Chile encabeza a América Latina en rankings de competitividad 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457200" y="1772816"/>
            <a:ext cx="830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b="1" dirty="0" smtClean="0">
                <a:latin typeface="Cambria" pitchFamily="18" charset="0"/>
              </a:rPr>
              <a:t>Países seleccionados: Posición en Índice Global de Competitividad 2010-2011</a:t>
            </a:r>
            <a:endParaRPr lang="es-CL" b="1" dirty="0">
              <a:latin typeface="Cambria" pitchFamily="18" charset="0"/>
            </a:endParaRP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1371600" y="6411913"/>
            <a:ext cx="715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400" dirty="0" smtClean="0"/>
              <a:t>Fuente: Foro Económico Mundial</a:t>
            </a:r>
            <a:r>
              <a:rPr lang="en-US" sz="1400" dirty="0" smtClean="0"/>
              <a:t>, The </a:t>
            </a:r>
            <a:r>
              <a:rPr lang="en-US" sz="1400" dirty="0"/>
              <a:t>Global Competitiveness Report </a:t>
            </a:r>
            <a:r>
              <a:rPr lang="en-US" sz="1400" dirty="0" smtClean="0"/>
              <a:t>2010-2011. </a:t>
            </a:r>
            <a:endParaRPr lang="en-US" sz="14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683568" y="2132856"/>
          <a:ext cx="784887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608004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122238"/>
            <a:ext cx="8610600" cy="1096962"/>
          </a:xfrm>
        </p:spPr>
        <p:txBody>
          <a:bodyPr>
            <a:normAutofit/>
          </a:bodyPr>
          <a:lstStyle/>
          <a:p>
            <a:pPr algn="l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comercio representa un alto porcentaje del producto de Chile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685800" y="6324600"/>
            <a:ext cx="82066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CL" sz="1400" dirty="0" smtClean="0"/>
              <a:t>Fuente:  Banco Central de Chile. </a:t>
            </a:r>
            <a:endParaRPr lang="es-CL" sz="1400" dirty="0"/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13557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78870" name="Text Box 22"/>
          <p:cNvSpPr txBox="1">
            <a:spLocks noChangeArrowheads="1"/>
          </p:cNvSpPr>
          <p:nvPr/>
        </p:nvSpPr>
        <p:spPr bwMode="auto">
          <a:xfrm>
            <a:off x="1763688" y="1698624"/>
            <a:ext cx="6408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/>
              <a:t>Chile: Participación del comercio exterior en el PIB </a:t>
            </a:r>
          </a:p>
          <a:p>
            <a:pPr algn="ctr"/>
            <a:r>
              <a:rPr lang="es-CL" sz="2000" i="1" dirty="0" smtClean="0"/>
              <a:t>(En porcentajes)</a:t>
            </a:r>
            <a:r>
              <a:rPr lang="es-CL" i="1" dirty="0" smtClean="0"/>
              <a:t> </a:t>
            </a:r>
            <a:endParaRPr lang="es-CL" i="1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979712" y="2204864"/>
          <a:ext cx="684076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15799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896472" cy="135902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primera aproximación: El modelo de gravedad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075" y="1916113"/>
            <a:ext cx="6696075" cy="460851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sz="2400" dirty="0" smtClean="0"/>
              <a:t>El comercio entre 2 países (i y j) se puede predecir con bastante precisión por la ecuación:</a:t>
            </a:r>
          </a:p>
          <a:p>
            <a:pPr algn="ctr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2400" dirty="0" err="1" smtClean="0"/>
              <a:t>T</a:t>
            </a:r>
            <a:r>
              <a:rPr lang="es-ES" sz="2400" baseline="-25000" dirty="0" err="1" smtClean="0"/>
              <a:t>ij</a:t>
            </a:r>
            <a:r>
              <a:rPr lang="es-ES" sz="2400" dirty="0" smtClean="0"/>
              <a:t> = A x (</a:t>
            </a:r>
            <a:r>
              <a:rPr lang="es-ES" sz="2400" dirty="0" err="1" smtClean="0"/>
              <a:t>Y</a:t>
            </a:r>
            <a:r>
              <a:rPr lang="es-ES" sz="2400" baseline="-25000" dirty="0" err="1" smtClean="0"/>
              <a:t>i</a:t>
            </a:r>
            <a:r>
              <a:rPr lang="es-ES" sz="2400" dirty="0" smtClean="0"/>
              <a:t> x </a:t>
            </a:r>
            <a:r>
              <a:rPr lang="es-ES" sz="2400" dirty="0" err="1" smtClean="0"/>
              <a:t>Y</a:t>
            </a:r>
            <a:r>
              <a:rPr lang="es-ES" sz="2400" baseline="-25000" dirty="0" err="1" smtClean="0"/>
              <a:t>j</a:t>
            </a:r>
            <a:r>
              <a:rPr lang="es-ES" sz="2400" dirty="0" smtClean="0"/>
              <a:t>)/</a:t>
            </a:r>
            <a:r>
              <a:rPr lang="es-ES" sz="2400" dirty="0" err="1" smtClean="0"/>
              <a:t>D</a:t>
            </a:r>
            <a:r>
              <a:rPr lang="es-ES" sz="2400" baseline="-25000" dirty="0" err="1" smtClean="0"/>
              <a:t>ij</a:t>
            </a:r>
            <a:r>
              <a:rPr lang="es-ES" sz="2400" baseline="-25000" dirty="0" smtClean="0"/>
              <a:t> </a:t>
            </a:r>
            <a:endParaRPr lang="es-ES" sz="2400" dirty="0" smtClean="0"/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sz="2400" dirty="0" smtClean="0"/>
              <a:t>Donde: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smtClean="0"/>
              <a:t>A es una constante  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err="1" smtClean="0"/>
              <a:t>T</a:t>
            </a:r>
            <a:r>
              <a:rPr lang="es-ES" baseline="-25000" dirty="0" err="1" smtClean="0"/>
              <a:t>ij</a:t>
            </a:r>
            <a:r>
              <a:rPr lang="es-ES" dirty="0" smtClean="0"/>
              <a:t> es el valor del comercio entre i y j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err="1" smtClean="0"/>
              <a:t>Y</a:t>
            </a:r>
            <a:r>
              <a:rPr lang="es-ES" baseline="-25000" dirty="0" err="1" smtClean="0"/>
              <a:t>i</a:t>
            </a:r>
            <a:r>
              <a:rPr lang="es-ES" baseline="-25000" dirty="0" smtClean="0"/>
              <a:t> </a:t>
            </a:r>
            <a:r>
              <a:rPr lang="es-ES" dirty="0" smtClean="0"/>
              <a:t>es el valor del PIB de i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err="1" smtClean="0"/>
              <a:t>Y</a:t>
            </a:r>
            <a:r>
              <a:rPr lang="es-ES" baseline="-25000" dirty="0" err="1" smtClean="0"/>
              <a:t>j</a:t>
            </a:r>
            <a:r>
              <a:rPr lang="es-ES" dirty="0" smtClean="0"/>
              <a:t> es el valor del PIB de j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err="1" smtClean="0"/>
              <a:t>D</a:t>
            </a:r>
            <a:r>
              <a:rPr lang="es-ES" baseline="-25000" dirty="0" err="1" smtClean="0"/>
              <a:t>ij</a:t>
            </a:r>
            <a:r>
              <a:rPr lang="es-ES" dirty="0" smtClean="0"/>
              <a:t> es la distancia entre i y j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smtClean="0"/>
              <a:t>Asumiendo que todo lo demás permanece constante, el valor del comercio entre dos países: 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smtClean="0"/>
              <a:t>aumenta mientras mayores sean sus economías; y 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dirty="0" smtClean="0"/>
              <a:t>disminuye mientras mayor sea la distancia entre ellas </a:t>
            </a:r>
          </a:p>
          <a:p>
            <a:pPr fontAlgn="auto">
              <a:spcAft>
                <a:spcPts val="0"/>
              </a:spcAft>
              <a:defRPr/>
            </a:pPr>
            <a:endParaRPr lang="es-ES" baseline="-25000" dirty="0" smtClean="0"/>
          </a:p>
          <a:p>
            <a:pPr fontAlgn="auto">
              <a:spcAft>
                <a:spcPts val="0"/>
              </a:spcAft>
              <a:defRPr/>
            </a:pPr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xmlns="" val="10398202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Título"/>
          <p:cNvSpPr>
            <a:spLocks noGrp="1"/>
          </p:cNvSpPr>
          <p:nvPr>
            <p:ph type="title"/>
          </p:nvPr>
        </p:nvSpPr>
        <p:spPr>
          <a:xfrm>
            <a:off x="1691680" y="152400"/>
            <a:ext cx="7223720" cy="1295400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Asia representa la mitad de las exportaciones chilenas y un tercio de sus importaciones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270125" y="5903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979712" y="6248399"/>
            <a:ext cx="46805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CL" sz="1400" dirty="0" smtClean="0"/>
              <a:t>Fuente: Servicio Nacional de Aduanas de Chile.  </a:t>
            </a:r>
          </a:p>
          <a:p>
            <a:r>
              <a:rPr lang="en-US" sz="1400" dirty="0" smtClean="0"/>
              <a:t>. </a:t>
            </a:r>
            <a:endParaRPr lang="en-US" sz="1400" dirty="0"/>
          </a:p>
          <a:p>
            <a:endParaRPr lang="es-E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1524000"/>
            <a:ext cx="830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/>
              <a:t>Participación de regiones seleccionadas en el comercio exterior de Chile (2010)</a:t>
            </a:r>
            <a:endParaRPr lang="es-CL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1905000"/>
            <a:ext cx="173928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Exportaciones</a:t>
            </a:r>
            <a:endParaRPr lang="es-E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1905000"/>
            <a:ext cx="162339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Importaciones</a:t>
            </a:r>
            <a:endParaRPr lang="es-ES" i="1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</p:nvPr>
        </p:nvGraphicFramePr>
        <p:xfrm>
          <a:off x="685800" y="2209800"/>
          <a:ext cx="3810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ontent Placeholder 18"/>
          <p:cNvGraphicFramePr>
            <a:graphicFrameLocks noGrp="1"/>
          </p:cNvGraphicFramePr>
          <p:nvPr>
            <p:ph sz="half" idx="2"/>
          </p:nvPr>
        </p:nvGraphicFramePr>
        <p:xfrm>
          <a:off x="4648200" y="2133600"/>
          <a:ext cx="4038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CL" sz="35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Las exportaciones chilenas se han diversificado mucho en las últimas tres décadas</a:t>
            </a: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533400" y="1484313"/>
            <a:ext cx="746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b="1" dirty="0" smtClean="0">
                <a:latin typeface="Cambria" pitchFamily="18" charset="0"/>
              </a:rPr>
              <a:t>Chile: Número de productos exportados, empresas exportadoras y mercados de exportación, 1975 y 2011</a:t>
            </a:r>
            <a:endParaRPr lang="es-CL" b="1" dirty="0">
              <a:latin typeface="Cambria" pitchFamily="18" charset="0"/>
            </a:endParaRP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990600" y="6248400"/>
            <a:ext cx="14766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err="1" smtClean="0"/>
              <a:t>Fuente</a:t>
            </a:r>
            <a:r>
              <a:rPr lang="en-US" sz="1400" dirty="0"/>
              <a:t>: Pro </a:t>
            </a:r>
            <a:r>
              <a:rPr lang="en-US" sz="1400" dirty="0" smtClean="0"/>
              <a:t>Chile.</a:t>
            </a:r>
            <a:endParaRPr lang="en-US" sz="1400" dirty="0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6461125" y="2551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7467600" y="1981199"/>
            <a:ext cx="1524000" cy="3108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CL" sz="1400" b="1" dirty="0" smtClean="0"/>
              <a:t>Chile ya es un “”jugador global” en algunos sectores de alimentos:</a:t>
            </a:r>
          </a:p>
          <a:p>
            <a:pPr>
              <a:buFontTx/>
              <a:buChar char="•"/>
            </a:pPr>
            <a:r>
              <a:rPr lang="es-CL" sz="1400" b="1" dirty="0" smtClean="0"/>
              <a:t>3</a:t>
            </a:r>
            <a:r>
              <a:rPr lang="es-CL" sz="1400" b="1" baseline="30000" dirty="0" smtClean="0"/>
              <a:t>er</a:t>
            </a:r>
            <a:r>
              <a:rPr lang="es-CL" sz="1400" b="1" dirty="0" smtClean="0"/>
              <a:t> mayor exportador de fruta fresca</a:t>
            </a:r>
          </a:p>
          <a:p>
            <a:pPr>
              <a:buFontTx/>
              <a:buChar char="•"/>
            </a:pPr>
            <a:r>
              <a:rPr lang="es-CL" sz="1400" b="1" dirty="0" smtClean="0"/>
              <a:t>4</a:t>
            </a:r>
            <a:r>
              <a:rPr lang="es-CL" sz="1400" b="1" baseline="30000" dirty="0" smtClean="0"/>
              <a:t>to</a:t>
            </a:r>
            <a:r>
              <a:rPr lang="es-CL" sz="1400" b="1" dirty="0" smtClean="0"/>
              <a:t> mayor exportador de pescado</a:t>
            </a:r>
          </a:p>
          <a:p>
            <a:pPr>
              <a:buFontTx/>
              <a:buChar char="•"/>
            </a:pPr>
            <a:r>
              <a:rPr lang="es-CL" sz="1400" b="1" dirty="0" smtClean="0"/>
              <a:t>5</a:t>
            </a:r>
            <a:r>
              <a:rPr lang="es-CL" sz="1400" b="1" baseline="30000" dirty="0" smtClean="0"/>
              <a:t>to</a:t>
            </a:r>
            <a:r>
              <a:rPr lang="es-CL" sz="1400" b="1" dirty="0" smtClean="0"/>
              <a:t> mayor exportador de vino</a:t>
            </a:r>
            <a:endParaRPr lang="es-CL" sz="1400" b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899592" y="2152650"/>
          <a:ext cx="6480720" cy="4156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115616" y="1412776"/>
            <a:ext cx="7239000" cy="0"/>
          </a:xfrm>
          <a:prstGeom prst="line">
            <a:avLst/>
          </a:prstGeom>
          <a:noFill/>
          <a:ln w="57150">
            <a:solidFill>
              <a:srgbClr val="AFBD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03896379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P</a:t>
            </a:r>
            <a:r>
              <a:rPr lang="es-CL" sz="32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ero el cobre todavía representa más de la mitad de las exportaciones chilenas </a:t>
            </a:r>
            <a:endParaRPr lang="es-CL" sz="3200" b="1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6400800"/>
            <a:ext cx="6966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Fuente: Pro Chile, basado en cifras del Banco Central. </a:t>
            </a:r>
            <a:endParaRPr lang="es-CL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447801"/>
            <a:ext cx="7906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>
                <a:latin typeface="Cambria" pitchFamily="18" charset="0"/>
              </a:rPr>
              <a:t>Distribución de las exportaciones chilenas por sector, 2003-2010</a:t>
            </a:r>
          </a:p>
          <a:p>
            <a:pPr algn="ctr"/>
            <a:r>
              <a:rPr lang="es-CL" i="1" dirty="0" smtClean="0">
                <a:latin typeface="Cambria" pitchFamily="18" charset="0"/>
              </a:rPr>
              <a:t>(En porcentajes de las exportaciones totales)</a:t>
            </a:r>
            <a:endParaRPr lang="es-CL" i="1" dirty="0">
              <a:latin typeface="Cambria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2132856"/>
          <a:ext cx="814724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AFBD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0699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12968" cy="1008112"/>
          </a:xfrm>
        </p:spPr>
        <p:txBody>
          <a:bodyPr>
            <a:noAutofit/>
          </a:bodyPr>
          <a:lstStyle/>
          <a:p>
            <a:r>
              <a:rPr lang="es-CL" sz="26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Y </a:t>
            </a:r>
            <a:r>
              <a:rPr lang="es-CL" sz="26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los 10 principales productos </a:t>
            </a:r>
            <a:r>
              <a:rPr lang="es-CL" sz="26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(todos basados en RR.NN.) representan </a:t>
            </a:r>
            <a:r>
              <a:rPr lang="es-CL" sz="26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70% de las exportaciones totales</a:t>
            </a:r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395536" y="1484784"/>
            <a:ext cx="856895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Cambria" pitchFamily="18" charset="0"/>
              </a:rPr>
              <a:t>Chile: Composición por producto de las exportaciones de bienes (2010)</a:t>
            </a:r>
          </a:p>
          <a:p>
            <a:pPr algn="ctr"/>
            <a:r>
              <a:rPr lang="en-US" i="1" dirty="0" smtClean="0">
                <a:latin typeface="Cambria" pitchFamily="18" charset="0"/>
              </a:rPr>
              <a:t>(</a:t>
            </a:r>
            <a:r>
              <a:rPr lang="es-CL" i="1" dirty="0" smtClean="0">
                <a:latin typeface="Cambria" pitchFamily="18" charset="0"/>
              </a:rPr>
              <a:t>En porcentajes de las exportaciones totales)</a:t>
            </a:r>
            <a:endParaRPr lang="es-CL" i="1" dirty="0">
              <a:latin typeface="Cambria" pitchFamily="18" charset="0"/>
            </a:endParaRP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1127125" y="6335713"/>
            <a:ext cx="42794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 dirty="0" smtClean="0"/>
              <a:t>Fuente: Pro Chile, basado en cifras del Banco  Central. </a:t>
            </a:r>
          </a:p>
          <a:p>
            <a:endParaRPr lang="es-ES" sz="14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143000" y="1988840"/>
          <a:ext cx="6957392" cy="425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AFBD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8" name="TextBox 7"/>
          <p:cNvSpPr txBox="1"/>
          <p:nvPr/>
        </p:nvSpPr>
        <p:spPr>
          <a:xfrm>
            <a:off x="6588225" y="2636912"/>
            <a:ext cx="2016224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L</a:t>
            </a:r>
            <a:r>
              <a:rPr lang="es-ES" dirty="0" smtClean="0"/>
              <a:t>as 15 principales empresas exportadoras (13 mineras) representan el 55% del total exportado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3423720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28600"/>
            <a:ext cx="7992888" cy="1143000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Pese al alto grado de internacionalización de la economía chilena, persisten debilidades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1844824"/>
            <a:ext cx="8352159" cy="46805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s-CL" sz="2400" dirty="0"/>
              <a:t>Elevada concentración </a:t>
            </a:r>
            <a:r>
              <a:rPr lang="es-CL" sz="2400" dirty="0" smtClean="0"/>
              <a:t>X en RR.NN. </a:t>
            </a:r>
            <a:r>
              <a:rPr lang="es-CL" sz="2400" dirty="0"/>
              <a:t>con baja </a:t>
            </a:r>
            <a:r>
              <a:rPr lang="es-CL" sz="2400" dirty="0" smtClean="0"/>
              <a:t>elaboración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Impacto negativo apreciación cambiaria sobre otros sectores transables</a:t>
            </a:r>
            <a:r>
              <a:rPr lang="es-CL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Desafíos ambientales y de sustentabilidad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Tentación de la complacencia</a:t>
            </a:r>
            <a:endParaRPr lang="es-CL" dirty="0"/>
          </a:p>
          <a:p>
            <a:pPr>
              <a:lnSpc>
                <a:spcPct val="90000"/>
              </a:lnSpc>
            </a:pPr>
            <a:r>
              <a:rPr lang="es-CL" sz="2400" dirty="0"/>
              <a:t>Débiles eslabonamientos entre X y resto de la economía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Baja incorporación directa o indirecta de las PYMES al esfuerzo </a:t>
            </a:r>
            <a:r>
              <a:rPr lang="es-CL" sz="2400" dirty="0" smtClean="0"/>
              <a:t>exportador (excepto hacia A. Latina)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Modesto </a:t>
            </a:r>
            <a:r>
              <a:rPr lang="es-CL" sz="2400" dirty="0" smtClean="0"/>
              <a:t>aprovechamiento </a:t>
            </a:r>
            <a:r>
              <a:rPr lang="es-CL" sz="2400" dirty="0"/>
              <a:t>de oportunidades abiertas por los </a:t>
            </a:r>
            <a:r>
              <a:rPr lang="es-CL" sz="2400" dirty="0" smtClean="0"/>
              <a:t>TLC 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 smtClean="0"/>
              <a:t>Reducida </a:t>
            </a:r>
            <a:r>
              <a:rPr lang="es-CL" sz="2400" dirty="0"/>
              <a:t>incorporación de conocimiento a </a:t>
            </a:r>
            <a:r>
              <a:rPr lang="es-CL" sz="2400" dirty="0" smtClean="0"/>
              <a:t>exportaciones</a:t>
            </a:r>
          </a:p>
          <a:p>
            <a:pPr>
              <a:lnSpc>
                <a:spcPct val="90000"/>
              </a:lnSpc>
            </a:pPr>
            <a:r>
              <a:rPr lang="es-CL" sz="2400" dirty="0" smtClean="0"/>
              <a:t>Rezago en I+D (aprox. 0,4% PIB vs &gt;2% promedio OCDE)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Impacto ocupacional y distributivo directo de la actividad exportadora es limitado</a:t>
            </a:r>
          </a:p>
          <a:p>
            <a:pPr>
              <a:lnSpc>
                <a:spcPct val="90000"/>
              </a:lnSpc>
            </a:pP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xmlns="" val="249368891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hasta el próximo miércoles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843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050" y="228600"/>
            <a:ext cx="6913563" cy="132819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Teorías clásicas (1)</a:t>
            </a:r>
            <a:endParaRPr lang="es-CL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6375" y="1916113"/>
            <a:ext cx="7210425" cy="4681537"/>
          </a:xfrm>
        </p:spPr>
        <p:txBody>
          <a:bodyPr rtlCol="0">
            <a:normAutofit/>
          </a:bodyPr>
          <a:lstStyle/>
          <a:p>
            <a:pPr marL="4680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CL" b="1" dirty="0" smtClean="0"/>
              <a:t>A. Smith (S. XVIII): </a:t>
            </a:r>
            <a:r>
              <a:rPr lang="es-CL" dirty="0" smtClean="0"/>
              <a:t>Un país debe exportar aquellos bienes que produce más barato que los demás e importar aquellos que produce más caro: </a:t>
            </a:r>
            <a:r>
              <a:rPr lang="es-CL" u="sng" dirty="0" smtClean="0"/>
              <a:t>Ventaja absoluta</a:t>
            </a:r>
          </a:p>
          <a:p>
            <a:pPr marL="4680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CL" b="1" dirty="0" smtClean="0"/>
              <a:t>D. Ricardo (comienzos S. XIX): </a:t>
            </a:r>
            <a:r>
              <a:rPr lang="es-CL" dirty="0" smtClean="0"/>
              <a:t>Un país debe especializarse en la producción y exportación de aquellos bienes en que sea comparativamente más eficiente: </a:t>
            </a:r>
            <a:r>
              <a:rPr lang="es-CL" u="sng" dirty="0" smtClean="0"/>
              <a:t>Ventaja relativa</a:t>
            </a:r>
            <a:r>
              <a:rPr lang="es-CL" dirty="0" smtClean="0"/>
              <a:t> o </a:t>
            </a:r>
            <a:r>
              <a:rPr lang="es-CL" u="sng" dirty="0" smtClean="0"/>
              <a:t>comparativa</a:t>
            </a:r>
          </a:p>
          <a:p>
            <a:pPr marL="4680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CL" b="1" dirty="0"/>
              <a:t>E</a:t>
            </a:r>
            <a:r>
              <a:rPr lang="es-CL" b="1" dirty="0" smtClean="0"/>
              <a:t>. </a:t>
            </a:r>
            <a:r>
              <a:rPr lang="es-CL" b="1" dirty="0" err="1" smtClean="0"/>
              <a:t>Heckscher</a:t>
            </a:r>
            <a:r>
              <a:rPr lang="es-CL" b="1" dirty="0" smtClean="0"/>
              <a:t> - B. </a:t>
            </a:r>
            <a:r>
              <a:rPr lang="es-CL" b="1" dirty="0" err="1" smtClean="0"/>
              <a:t>Ohlin</a:t>
            </a:r>
            <a:r>
              <a:rPr lang="es-CL" b="1" dirty="0" smtClean="0"/>
              <a:t> (1930s): </a:t>
            </a:r>
            <a:r>
              <a:rPr lang="es-CL" dirty="0" smtClean="0"/>
              <a:t>Un país se especializará en aquellos bienes que utilicen intensivamente el factor de producción que sea relativamente abundante en ese país</a:t>
            </a:r>
          </a:p>
        </p:txBody>
      </p:sp>
    </p:spTree>
    <p:extLst>
      <p:ext uri="{BB962C8B-B14F-4D97-AF65-F5344CB8AC3E}">
        <p14:creationId xmlns:p14="http://schemas.microsoft.com/office/powerpoint/2010/main" xmlns="" val="209830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modelo ricardiano: Un ejemplo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850" y="1844675"/>
            <a:ext cx="8640763" cy="4752975"/>
          </a:xfrm>
        </p:spPr>
        <p:txBody>
          <a:bodyPr rtlCol="0">
            <a:normAutofit/>
          </a:bodyPr>
          <a:lstStyle/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Para Ricardo, la única causa del comercio son las diferencias en la productividad del trabajo entre distintos países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Supongamos 2 países (A y B), </a:t>
            </a:r>
            <a:r>
              <a:rPr lang="es-CL" dirty="0"/>
              <a:t>2</a:t>
            </a:r>
            <a:r>
              <a:rPr lang="es-CL" dirty="0" smtClean="0"/>
              <a:t> productos (queso y vino) y 1 factor de producción (trabajo, L)</a:t>
            </a:r>
          </a:p>
          <a:p>
            <a:pPr lvl="1"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b="1" dirty="0" smtClean="0"/>
              <a:t>País A: </a:t>
            </a:r>
            <a:r>
              <a:rPr lang="es-CL" dirty="0"/>
              <a:t>1</a:t>
            </a:r>
            <a:r>
              <a:rPr lang="es-CL" dirty="0" smtClean="0"/>
              <a:t> kg de queso requiere 10 hrs. de L y </a:t>
            </a:r>
            <a:r>
              <a:rPr lang="es-CL" dirty="0"/>
              <a:t>1</a:t>
            </a:r>
            <a:r>
              <a:rPr lang="es-CL" dirty="0" smtClean="0"/>
              <a:t> lt. de vino, 15 hrs. de L</a:t>
            </a:r>
          </a:p>
          <a:p>
            <a:pPr lvl="1"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b="1" dirty="0" smtClean="0"/>
              <a:t>País B:</a:t>
            </a:r>
            <a:r>
              <a:rPr lang="es-CL" dirty="0" smtClean="0"/>
              <a:t> </a:t>
            </a:r>
            <a:r>
              <a:rPr lang="es-CL" dirty="0"/>
              <a:t>1</a:t>
            </a:r>
            <a:r>
              <a:rPr lang="es-CL" dirty="0" smtClean="0"/>
              <a:t> kg de queso requiere 15 hrs. de L y </a:t>
            </a:r>
            <a:r>
              <a:rPr lang="es-CL" dirty="0"/>
              <a:t>1</a:t>
            </a:r>
            <a:r>
              <a:rPr lang="es-CL" dirty="0" smtClean="0"/>
              <a:t> lt. de vino, 30 hrs. de L</a:t>
            </a:r>
          </a:p>
          <a:p>
            <a:pPr lvl="1"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A tiene ventaja </a:t>
            </a:r>
            <a:r>
              <a:rPr lang="es-CL" u="sng" dirty="0" smtClean="0"/>
              <a:t>absoluta</a:t>
            </a:r>
            <a:r>
              <a:rPr lang="es-CL" dirty="0" smtClean="0"/>
              <a:t> en los dos bienes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En A, producir </a:t>
            </a:r>
            <a:r>
              <a:rPr lang="es-CL" dirty="0"/>
              <a:t>1</a:t>
            </a:r>
            <a:r>
              <a:rPr lang="es-CL" dirty="0" smtClean="0"/>
              <a:t> kilo de queso cuesta 0,66 (10/15) litros de vino y producir </a:t>
            </a:r>
            <a:r>
              <a:rPr lang="es-CL" dirty="0"/>
              <a:t>1</a:t>
            </a:r>
            <a:r>
              <a:rPr lang="es-CL" dirty="0" smtClean="0"/>
              <a:t> litro de vino cuesta 1,5 (15/10) kilos de queso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En B, producir </a:t>
            </a:r>
            <a:r>
              <a:rPr lang="es-CL" dirty="0"/>
              <a:t>1</a:t>
            </a:r>
            <a:r>
              <a:rPr lang="es-CL" dirty="0" smtClean="0"/>
              <a:t> kilo de queso cuesta 0,5 (15/30) litros de vino y producir </a:t>
            </a:r>
            <a:r>
              <a:rPr lang="es-CL" dirty="0"/>
              <a:t>1</a:t>
            </a:r>
            <a:r>
              <a:rPr lang="es-CL" dirty="0" smtClean="0"/>
              <a:t> litro de vino cuesta 2 (30/15) kilos de queso</a:t>
            </a:r>
          </a:p>
          <a:p>
            <a:pPr lvl="1"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es-CL" dirty="0" smtClean="0"/>
              <a:t>A tiene ventaja </a:t>
            </a:r>
            <a:r>
              <a:rPr lang="es-CL" u="sng" dirty="0" smtClean="0"/>
              <a:t>comparativa</a:t>
            </a:r>
            <a:r>
              <a:rPr lang="es-CL" dirty="0" smtClean="0"/>
              <a:t> en vino y B la tiene en queso</a:t>
            </a:r>
          </a:p>
        </p:txBody>
      </p:sp>
    </p:spTree>
    <p:extLst>
      <p:ext uri="{BB962C8B-B14F-4D97-AF65-F5344CB8AC3E}">
        <p14:creationId xmlns:p14="http://schemas.microsoft.com/office/powerpoint/2010/main" xmlns="" val="32308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modelo ricardiano: Un ejemplo (Cont.)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16113"/>
            <a:ext cx="8496622" cy="468153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Por lo tanto, A exportará vino e importará queso, y B hará lo contrario</a:t>
            </a:r>
          </a:p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Tras abrirse al comercio, la relación de intercambio entre queso  y vino se ubicará entre la que prevalece en A (1,5 Kg de queso por litro de vino) y la que prevalece en B (2 Kg de queso por litro de vino)</a:t>
            </a:r>
          </a:p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Suponiendo una relación de intercambio de 1,75 Kg queso/lt. vino: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s-CL" b="1" dirty="0" smtClean="0"/>
              <a:t>A gana</a:t>
            </a:r>
            <a:r>
              <a:rPr lang="es-CL" dirty="0" smtClean="0"/>
              <a:t>, porque importar 1 Kg de queso le cuesta 0,57 (1/1,75) litros de vino, en vez de 0,66 litros en autarquía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s-CL" b="1" dirty="0" smtClean="0"/>
              <a:t>B gana</a:t>
            </a:r>
            <a:r>
              <a:rPr lang="es-CL" dirty="0" smtClean="0"/>
              <a:t>, porque importar 1 litro de vino le cuesta 1,75 Kg de queso, en vez de 2 Kg en autarquía  </a:t>
            </a:r>
          </a:p>
          <a:p>
            <a:pPr fontAlgn="auto">
              <a:spcAft>
                <a:spcPts val="0"/>
              </a:spcAft>
              <a:defRPr/>
            </a:pPr>
            <a:r>
              <a:rPr lang="es-CL" b="1" dirty="0" smtClean="0"/>
              <a:t>Se asume especialización completa:</a:t>
            </a:r>
            <a:r>
              <a:rPr lang="es-CL" dirty="0" smtClean="0"/>
              <a:t> A producirá sólo vino y B sólo queso</a:t>
            </a:r>
          </a:p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El modelo no predice </a:t>
            </a:r>
            <a:r>
              <a:rPr lang="es-CL" b="1" dirty="0" smtClean="0"/>
              <a:t>cuál será exactamente </a:t>
            </a:r>
            <a:r>
              <a:rPr lang="es-CL" dirty="0" smtClean="0"/>
              <a:t>la relación de intercambio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22321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 empírica del modelo ricardiano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3238"/>
            <a:ext cx="7129487" cy="4824114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800" dirty="0" smtClean="0"/>
              <a:t>La evidencia empírica respalda la importancia de la ventaja comparativa como factor explicativo de los flujos de comercio, </a:t>
            </a:r>
            <a:r>
              <a:rPr lang="es-ES" sz="2800" u="sng" dirty="0" smtClean="0"/>
              <a:t>pero</a:t>
            </a:r>
            <a:r>
              <a:rPr lang="es-ES" sz="2800" dirty="0" smtClean="0"/>
              <a:t>: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sz="2200" dirty="0" smtClean="0"/>
              <a:t>El modelo ricardiano predice un grado extremo de especialización que no se observa en la realidad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sz="2200" dirty="0" smtClean="0"/>
              <a:t>Indica que los países “como un todo” ganan con el comercio, pero ignora que al interior de cada país habrá ganadores y perdedores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ES" sz="2200" dirty="0" smtClean="0"/>
              <a:t>Considera un solo factor de producción (el trabajo), ignorando la importancia de otros (como la dotación de capital o RR.NN.) en la determinación de los flujos de comercio 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sz="2200" dirty="0" smtClean="0"/>
              <a:t>Explica bien el comercio inter-industrial (cuando los países exportan productos distintos de los que importan) pero no el intra-industrial (cuando exportan e importan los mismos productos)</a:t>
            </a:r>
          </a:p>
          <a:p>
            <a:pPr lvl="1" fontAlgn="auto">
              <a:spcAft>
                <a:spcPts val="0"/>
              </a:spcAft>
              <a:defRPr/>
            </a:pPr>
            <a:endParaRPr lang="es-ES" dirty="0" smtClean="0"/>
          </a:p>
          <a:p>
            <a:pPr lvl="1" fontAlgn="auto">
              <a:spcAft>
                <a:spcPts val="0"/>
              </a:spcAft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8804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7056784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modelo Heckscher-Ohlin (H-O)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675"/>
            <a:ext cx="7056784" cy="4680669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Para H-O, el comercio se produce debido a las diferentes dotaciones de factores de los países (tierra, RR.NN., capital físico o humano)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Un país tenderá a exportar aquellos bienes que utilicen intensivamente el factor de producción que sea relativamente abundante en ese país</a:t>
            </a:r>
          </a:p>
          <a:p>
            <a:pPr marL="914400" lvl="2" fontAlgn="auto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"/>
              <a:defRPr/>
            </a:pPr>
            <a:r>
              <a:rPr lang="es-CL" sz="2000" dirty="0" smtClean="0"/>
              <a:t>Ej. China exporta manufacturas intensivas en mano de obra, Suiza exporta manufacturas intensivas en capital </a:t>
            </a:r>
          </a:p>
          <a:p>
            <a:pPr marL="457200" lvl="1" fontAlgn="auto"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"/>
              <a:defRPr/>
            </a:pPr>
            <a:r>
              <a:rPr lang="es-CL" sz="2200" dirty="0" smtClean="0"/>
              <a:t>Los propietarios de los factores abundantes ganan con el comercio y los propietarios de los factores escasos pierden (aunque las ganancias exceden a las pérdidas) 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Se acerca más a la realidad que modelo ricardiano: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Al incorporar varios factores de producción (y el tema de la distribución de la renta </a:t>
            </a:r>
            <a:r>
              <a:rPr lang="es-CL" u="sng" dirty="0" smtClean="0"/>
              <a:t>entre factores</a:t>
            </a:r>
            <a:r>
              <a:rPr lang="es-CL" dirty="0" smtClean="0"/>
              <a:t>)</a:t>
            </a:r>
          </a:p>
          <a:p>
            <a:pPr lvl="1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s-CL" dirty="0" smtClean="0"/>
              <a:t>Al no suponer especialización total</a:t>
            </a:r>
          </a:p>
          <a:p>
            <a:pPr fontAlgn="auto">
              <a:spcAft>
                <a:spcPts val="0"/>
              </a:spcAft>
              <a:defRPr/>
            </a:pPr>
            <a:endParaRPr lang="es-CL" dirty="0" smtClean="0"/>
          </a:p>
          <a:p>
            <a:pPr fontAlgn="auto">
              <a:spcAft>
                <a:spcPts val="0"/>
              </a:spcAft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223472164"/>
      </p:ext>
    </p:extLst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3897</Words>
  <Application>Microsoft Office PowerPoint</Application>
  <PresentationFormat>On-screen Show (4:3)</PresentationFormat>
  <Paragraphs>362</Paragraphs>
  <Slides>45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Mod</vt:lpstr>
      <vt:lpstr>Office Theme</vt:lpstr>
      <vt:lpstr>   Tópicos de economía internacional IN70Z.02</vt:lpstr>
      <vt:lpstr>Temas de la clase de hoy</vt:lpstr>
      <vt:lpstr>Principales teorías explicativas del comercio internacional</vt:lpstr>
      <vt:lpstr>Una primera aproximación: El modelo de gravedad</vt:lpstr>
      <vt:lpstr>Teorías clásicas (1)</vt:lpstr>
      <vt:lpstr>El modelo ricardiano: Un ejemplo</vt:lpstr>
      <vt:lpstr>El modelo ricardiano: Un ejemplo (Cont.)</vt:lpstr>
      <vt:lpstr>Evidencia empírica del modelo ricardiano</vt:lpstr>
      <vt:lpstr>El modelo Heckscher-Ohlin (H-O)</vt:lpstr>
      <vt:lpstr>Evidencia empírica del modelo H-O</vt:lpstr>
      <vt:lpstr>Teorías contemporáneas: Introducción</vt:lpstr>
      <vt:lpstr>Rendimientos crecientes a escala: Un ejemplo</vt:lpstr>
      <vt:lpstr>¿Cómo los rendimientos crecientes a escala pueden ser un determinante del comercio?</vt:lpstr>
      <vt:lpstr>Economías de escala externas e internas</vt:lpstr>
      <vt:lpstr>Competencia perfecta vs imperfecta</vt:lpstr>
      <vt:lpstr>Economías de escala y ventaja comparativa</vt:lpstr>
      <vt:lpstr>Economías de escala y ventaja comparativa (2)</vt:lpstr>
      <vt:lpstr>Economías de escala y ventaja comparativa (3)</vt:lpstr>
      <vt:lpstr>¿Qué tan importante es el comercio intraindustrial?</vt:lpstr>
      <vt:lpstr>¿Qué tan importante es el comercio intraindustrial? (2)</vt:lpstr>
      <vt:lpstr>las economías externas</vt:lpstr>
      <vt:lpstr>Comercio y crecimiento</vt:lpstr>
      <vt:lpstr>Comercio y crecimiento: la evidencia empírica</vt:lpstr>
      <vt:lpstr>A. Latina vs Asia del Este: El caso de A. Latina</vt:lpstr>
      <vt:lpstr>A. Latina vs Asia del Este: El caso de Corea y Taiwán</vt:lpstr>
      <vt:lpstr>A. Latina vs Asia del Este: Recapitulación (1)</vt:lpstr>
      <vt:lpstr>A. Latina vs Asia del Este: Recapitulación (2)</vt:lpstr>
      <vt:lpstr>A. Latina vs Asia del Este: Recapitulación (3)</vt:lpstr>
      <vt:lpstr>Comercio y crecimiento: recapitulación</vt:lpstr>
      <vt:lpstr>La reforma de la política comercial: Chile, 1973-79</vt:lpstr>
      <vt:lpstr>La reforma de la política comercial: Chile, 1982-88</vt:lpstr>
      <vt:lpstr>Chile: evolución tipo de cambio real y arancel medio y máximo, 1973-2003</vt:lpstr>
      <vt:lpstr>La reforma de la política comercial: Chile, 1990 hasta el presente</vt:lpstr>
      <vt:lpstr>Chile es hoy una economía altamente internacionalizada</vt:lpstr>
      <vt:lpstr>Chile ha exhibido un crecimiento sostenido en las últimas dos décadas y media</vt:lpstr>
      <vt:lpstr>Chile es el tercer principal receptor de IED en A. Latina </vt:lpstr>
      <vt:lpstr>Chile tiene un tercio de su PIB invertido en el exterior</vt:lpstr>
      <vt:lpstr>Chile encabeza a América Latina en rankings de competitividad </vt:lpstr>
      <vt:lpstr>El comercio representa un alto porcentaje del producto de Chile</vt:lpstr>
      <vt:lpstr>Asia representa la mitad de las exportaciones chilenas y un tercio de sus importaciones</vt:lpstr>
      <vt:lpstr>Las exportaciones chilenas se han diversificado mucho en las últimas tres décadas</vt:lpstr>
      <vt:lpstr>Pero el cobre todavía representa más de la mitad de las exportaciones chilenas </vt:lpstr>
      <vt:lpstr>Y los 10 principales productos (todos basados en RR.NN.) representan 70% de las exportaciones totales</vt:lpstr>
      <vt:lpstr>Pese al alto grado de internacionalización de la economía chilena, persisten debilidades</vt:lpstr>
      <vt:lpstr>Muchas gracias y hasta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</dc:title>
  <dc:creator>Sebastian</dc:creator>
  <cp:lastModifiedBy>userzen01</cp:lastModifiedBy>
  <cp:revision>103</cp:revision>
  <dcterms:created xsi:type="dcterms:W3CDTF">2011-04-09T21:03:41Z</dcterms:created>
  <dcterms:modified xsi:type="dcterms:W3CDTF">2012-04-11T17:25:58Z</dcterms:modified>
</cp:coreProperties>
</file>