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7"/>
  </p:notesMasterIdLst>
  <p:sldIdLst>
    <p:sldId id="257" r:id="rId2"/>
    <p:sldId id="259" r:id="rId3"/>
    <p:sldId id="260" r:id="rId4"/>
    <p:sldId id="261" r:id="rId5"/>
    <p:sldId id="262" r:id="rId6"/>
    <p:sldId id="265" r:id="rId7"/>
    <p:sldId id="266" r:id="rId8"/>
    <p:sldId id="264" r:id="rId9"/>
    <p:sldId id="267" r:id="rId10"/>
    <p:sldId id="268" r:id="rId11"/>
    <p:sldId id="270" r:id="rId12"/>
    <p:sldId id="271" r:id="rId13"/>
    <p:sldId id="272" r:id="rId14"/>
    <p:sldId id="273" r:id="rId15"/>
    <p:sldId id="258" r:id="rId16"/>
  </p:sldIdLst>
  <p:sldSz cx="9144000" cy="6858000" type="screen4x3"/>
  <p:notesSz cx="6858000" cy="9144000"/>
  <p:defaultTextStyle>
    <a:defPPr>
      <a:defRPr lang="es-C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69C7853C-536D-4A76-A0AE-DD22124D55A5}" styleName="Estilo temático 1 - Énfasis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D113A9D2-9D6B-4929-AA2D-F23B5EE8CBE7}" styleName="Estilo temático 2 - Énfasis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0E3FDE45-AF77-4B5C-9715-49D594BDF05E}" styleName="Estilo claro 1 - Acento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L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4ECB081-3674-4612-BDF9-3A268F69BBE5}" type="datetimeFigureOut">
              <a:rPr lang="es-CL" smtClean="0"/>
              <a:pPr/>
              <a:t>06-06-2012</a:t>
            </a:fld>
            <a:endParaRPr lang="es-CL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CL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55DC86-2BD1-45C3-8826-A383A798D382}" type="slidenum">
              <a:rPr lang="es-CL" smtClean="0"/>
              <a:pPr/>
              <a:t>‹#›</a:t>
            </a:fld>
            <a:endParaRPr lang="es-CL"/>
          </a:p>
        </p:txBody>
      </p:sp>
    </p:spTree>
    <p:extLst>
      <p:ext uri="{BB962C8B-B14F-4D97-AF65-F5344CB8AC3E}">
        <p14:creationId xmlns="" xmlns:p14="http://schemas.microsoft.com/office/powerpoint/2010/main" val="928202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97843" eaLnBrk="0" hangingPunct="0">
              <a:defRPr sz="3900" b="1">
                <a:solidFill>
                  <a:srgbClr val="6600CC"/>
                </a:solidFill>
                <a:latin typeface="Maiandra GD" pitchFamily="34" charset="0"/>
              </a:defRPr>
            </a:lvl1pPr>
            <a:lvl2pPr marL="730766" indent="-281064" defTabSz="897843" eaLnBrk="0" hangingPunct="0">
              <a:defRPr sz="3900" b="1">
                <a:solidFill>
                  <a:srgbClr val="6600CC"/>
                </a:solidFill>
                <a:latin typeface="Maiandra GD" pitchFamily="34" charset="0"/>
              </a:defRPr>
            </a:lvl2pPr>
            <a:lvl3pPr marL="1124255" indent="-224851" defTabSz="897843" eaLnBrk="0" hangingPunct="0">
              <a:defRPr sz="3900" b="1">
                <a:solidFill>
                  <a:srgbClr val="6600CC"/>
                </a:solidFill>
                <a:latin typeface="Maiandra GD" pitchFamily="34" charset="0"/>
              </a:defRPr>
            </a:lvl3pPr>
            <a:lvl4pPr marL="1573957" indent="-224851" defTabSz="897843" eaLnBrk="0" hangingPunct="0">
              <a:defRPr sz="3900" b="1">
                <a:solidFill>
                  <a:srgbClr val="6600CC"/>
                </a:solidFill>
                <a:latin typeface="Maiandra GD" pitchFamily="34" charset="0"/>
              </a:defRPr>
            </a:lvl4pPr>
            <a:lvl5pPr marL="2023659" indent="-224851" defTabSz="897843" eaLnBrk="0" hangingPunct="0">
              <a:defRPr sz="3900" b="1">
                <a:solidFill>
                  <a:srgbClr val="6600CC"/>
                </a:solidFill>
                <a:latin typeface="Maiandra GD" pitchFamily="34" charset="0"/>
              </a:defRPr>
            </a:lvl5pPr>
            <a:lvl6pPr marL="2473361" indent="-224851" defTabSz="897843" eaLnBrk="0" fontAlgn="base" hangingPunct="0">
              <a:spcBef>
                <a:spcPct val="0"/>
              </a:spcBef>
              <a:spcAft>
                <a:spcPct val="0"/>
              </a:spcAft>
              <a:defRPr sz="3900" b="1">
                <a:solidFill>
                  <a:srgbClr val="6600CC"/>
                </a:solidFill>
                <a:latin typeface="Maiandra GD" pitchFamily="34" charset="0"/>
              </a:defRPr>
            </a:lvl6pPr>
            <a:lvl7pPr marL="2923062" indent="-224851" defTabSz="897843" eaLnBrk="0" fontAlgn="base" hangingPunct="0">
              <a:spcBef>
                <a:spcPct val="0"/>
              </a:spcBef>
              <a:spcAft>
                <a:spcPct val="0"/>
              </a:spcAft>
              <a:defRPr sz="3900" b="1">
                <a:solidFill>
                  <a:srgbClr val="6600CC"/>
                </a:solidFill>
                <a:latin typeface="Maiandra GD" pitchFamily="34" charset="0"/>
              </a:defRPr>
            </a:lvl7pPr>
            <a:lvl8pPr marL="3372764" indent="-224851" defTabSz="897843" eaLnBrk="0" fontAlgn="base" hangingPunct="0">
              <a:spcBef>
                <a:spcPct val="0"/>
              </a:spcBef>
              <a:spcAft>
                <a:spcPct val="0"/>
              </a:spcAft>
              <a:defRPr sz="3900" b="1">
                <a:solidFill>
                  <a:srgbClr val="6600CC"/>
                </a:solidFill>
                <a:latin typeface="Maiandra GD" pitchFamily="34" charset="0"/>
              </a:defRPr>
            </a:lvl8pPr>
            <a:lvl9pPr marL="3822466" indent="-224851" defTabSz="897843" eaLnBrk="0" fontAlgn="base" hangingPunct="0">
              <a:spcBef>
                <a:spcPct val="0"/>
              </a:spcBef>
              <a:spcAft>
                <a:spcPct val="0"/>
              </a:spcAft>
              <a:defRPr sz="3900" b="1">
                <a:solidFill>
                  <a:srgbClr val="6600CC"/>
                </a:solidFill>
                <a:latin typeface="Maiandra GD" pitchFamily="34" charset="0"/>
              </a:defRPr>
            </a:lvl9pPr>
          </a:lstStyle>
          <a:p>
            <a:pPr eaLnBrk="1" hangingPunct="1"/>
            <a:fld id="{D74B1D56-40A4-47A8-A21B-F9B3FA81AF18}" type="slidenum">
              <a:rPr lang="en-US" sz="1200" b="0">
                <a:solidFill>
                  <a:schemeClr val="tx1"/>
                </a:solidFill>
                <a:latin typeface="Arial" charset="0"/>
              </a:rPr>
              <a:pPr eaLnBrk="1" hangingPunct="1"/>
              <a:t>2</a:t>
            </a:fld>
            <a:endParaRPr lang="en-US" sz="1200" b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317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s-ES" smtClean="0">
              <a:latin typeface="Arial" charset="0"/>
            </a:endParaRPr>
          </a:p>
          <a:p>
            <a:pPr eaLnBrk="1" hangingPunct="1"/>
            <a:endParaRPr lang="es-ES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315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13316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02DED950-F995-4CE6-A44B-2D88BA2C654C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1"/>
          <p:cNvGrpSpPr/>
          <p:nvPr/>
        </p:nvGrpSpPr>
        <p:grpSpPr>
          <a:xfrm>
            <a:off x="0" y="0"/>
            <a:ext cx="9144000" cy="6400800"/>
            <a:chOff x="0" y="0"/>
            <a:chExt cx="9144000" cy="6400800"/>
          </a:xfrm>
        </p:grpSpPr>
        <p:sp>
          <p:nvSpPr>
            <p:cNvPr id="16" name="Rectangle 15"/>
            <p:cNvSpPr/>
            <p:nvPr/>
          </p:nvSpPr>
          <p:spPr>
            <a:xfrm>
              <a:off x="1828800" y="4572000"/>
              <a:ext cx="6858000" cy="18288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>
                <a:solidFill>
                  <a:prstClr val="white"/>
                </a:solidFill>
              </a:endParaRPr>
            </a:p>
          </p:txBody>
        </p:sp>
        <p:grpSp>
          <p:nvGrpSpPr>
            <p:cNvPr id="8" name="Group 10"/>
            <p:cNvGrpSpPr/>
            <p:nvPr/>
          </p:nvGrpSpPr>
          <p:grpSpPr>
            <a:xfrm>
              <a:off x="0" y="0"/>
              <a:ext cx="9144000" cy="6400800"/>
              <a:chOff x="0" y="0"/>
              <a:chExt cx="9144000" cy="6400800"/>
            </a:xfrm>
          </p:grpSpPr>
          <p:sp>
            <p:nvSpPr>
              <p:cNvPr id="15" name="Rectangle 14"/>
              <p:cNvSpPr/>
              <p:nvPr/>
            </p:nvSpPr>
            <p:spPr>
              <a:xfrm>
                <a:off x="0" y="0"/>
                <a:ext cx="1828800" cy="6400800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>
                  <a:solidFill>
                    <a:prstClr val="white"/>
                  </a:solidFill>
                </a:endParaRPr>
              </a:p>
            </p:txBody>
          </p:sp>
          <p:sp>
            <p:nvSpPr>
              <p:cNvPr id="10" name="Rectangle 9"/>
              <p:cNvSpPr/>
              <p:nvPr/>
            </p:nvSpPr>
            <p:spPr>
              <a:xfrm>
                <a:off x="0" y="4572000"/>
                <a:ext cx="9144000" cy="1828800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  <a:effectLst>
                <a:reflection blurRad="6350" stA="50000" endA="300" endPos="38500" dist="50800" dir="5400000" sy="-100000" algn="bl" rotWithShape="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13" name="Rectangle 12"/>
            <p:cNvSpPr/>
            <p:nvPr/>
          </p:nvSpPr>
          <p:spPr>
            <a:xfrm>
              <a:off x="0" y="4572000"/>
              <a:ext cx="1828800" cy="1828800"/>
            </a:xfrm>
            <a:prstGeom prst="rect">
              <a:avLst/>
            </a:prstGeom>
            <a:solidFill>
              <a:schemeClr val="accent2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>
                <a:solidFill>
                  <a:prstClr val="white"/>
                </a:solidFill>
              </a:endParaRPr>
            </a:p>
          </p:txBody>
        </p:sp>
      </p:grp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34200" y="6553200"/>
            <a:ext cx="1676400" cy="228600"/>
          </a:xfrm>
        </p:spPr>
        <p:txBody>
          <a:bodyPr vert="horz" lIns="91440" tIns="45720" rIns="91440" bIns="45720" rtlCol="0" anchor="t" anchorCtr="0"/>
          <a:lstStyle>
            <a:lvl1pPr marL="0" algn="r" defTabSz="914400" rtl="0" eaLnBrk="1" latinLnBrk="0" hangingPunct="1">
              <a:defRPr sz="900" kern="1200" cap="small" baseline="0">
                <a:solidFill>
                  <a:sysClr val="windowText" lastClr="000000"/>
                </a:solidFill>
                <a:latin typeface="+mj-lt"/>
                <a:ea typeface="+mn-ea"/>
                <a:cs typeface="+mn-cs"/>
              </a:defRPr>
            </a:lvl1pPr>
          </a:lstStyle>
          <a:p>
            <a:fld id="{F5E6AE49-B968-4B5A-BE5D-D4000FECAEA1}" type="datetimeFigureOut">
              <a:rPr lang="es-CL" smtClean="0"/>
              <a:pPr/>
              <a:t>06-06-2012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891553" y="6553200"/>
            <a:ext cx="1676400" cy="228600"/>
          </a:xfrm>
        </p:spPr>
        <p:txBody>
          <a:bodyPr anchor="t" anchorCtr="0"/>
          <a:lstStyle>
            <a:lvl1pPr>
              <a:defRPr>
                <a:solidFill>
                  <a:sysClr val="windowText" lastClr="000000"/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870076" y="6553200"/>
            <a:ext cx="762000" cy="228600"/>
          </a:xfrm>
          <a:noFill/>
          <a:ln>
            <a:noFill/>
          </a:ln>
          <a:effectLst/>
        </p:spPr>
        <p:txBody>
          <a:bodyPr/>
          <a:lstStyle>
            <a:lvl1pPr algn="ctr">
              <a:defRPr sz="900" kern="1200" cap="small" baseline="0">
                <a:solidFill>
                  <a:sysClr val="windowText" lastClr="000000"/>
                </a:solidFill>
                <a:latin typeface="+mj-lt"/>
                <a:ea typeface="+mn-ea"/>
                <a:cs typeface="+mn-cs"/>
              </a:defRPr>
            </a:lvl1pPr>
          </a:lstStyle>
          <a:p>
            <a:fld id="{F1CBFF6E-F484-47E0-A169-088F0D291E64}" type="slidenum">
              <a:rPr lang="es-CL" smtClean="0"/>
              <a:pPr/>
              <a:t>‹#›</a:t>
            </a:fld>
            <a:endParaRPr lang="es-CL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05000" y="5867400"/>
            <a:ext cx="6570722" cy="457200"/>
          </a:xfrm>
        </p:spPr>
        <p:txBody>
          <a:bodyPr>
            <a:normAutofit/>
            <a:scene3d>
              <a:camera prst="orthographicFront"/>
              <a:lightRig rig="soft" dir="t">
                <a:rot lat="0" lon="0" rev="10800000"/>
              </a:lightRig>
            </a:scene3d>
            <a:sp3d>
              <a:contourClr>
                <a:srgbClr val="DDDDDD"/>
              </a:contourClr>
            </a:sp3d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>
                    <a:alpha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05000" y="4648200"/>
            <a:ext cx="6553200" cy="1219200"/>
          </a:xfrm>
        </p:spPr>
        <p:txBody>
          <a:bodyPr anchor="b" anchorCtr="0">
            <a:noAutofit/>
          </a:bodyPr>
          <a:lstStyle>
            <a:lvl1pPr algn="l">
              <a:defRPr sz="3600"/>
            </a:lvl1pPr>
          </a:lstStyle>
          <a:p>
            <a:r>
              <a:rPr lang="es-ES" smtClean="0"/>
              <a:t>Haga clic para modificar el estilo de título del patrón</a:t>
            </a:r>
            <a:endParaRPr/>
          </a:p>
        </p:txBody>
      </p:sp>
    </p:spTree>
    <p:extLst>
      <p:ext uri="{BB962C8B-B14F-4D97-AF65-F5344CB8AC3E}">
        <p14:creationId xmlns="" xmlns:p14="http://schemas.microsoft.com/office/powerpoint/2010/main" val="26154378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6AE49-B968-4B5A-BE5D-D4000FECAEA1}" type="datetimeFigureOut">
              <a:rPr lang="es-CL" smtClean="0">
                <a:solidFill>
                  <a:prstClr val="black"/>
                </a:solidFill>
              </a:rPr>
              <a:pPr/>
              <a:t>06-06-2012</a:t>
            </a:fld>
            <a:endParaRPr lang="es-CL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CBFF6E-F484-47E0-A169-088F0D291E64}" type="slidenum">
              <a:rPr lang="es-CL" smtClean="0">
                <a:solidFill>
                  <a:prstClr val="black"/>
                </a:solidFill>
              </a:rPr>
              <a:pPr/>
              <a:t>‹#›</a:t>
            </a:fld>
            <a:endParaRPr lang="es-C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8947686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0"/>
          <p:cNvGrpSpPr/>
          <p:nvPr/>
        </p:nvGrpSpPr>
        <p:grpSpPr>
          <a:xfrm>
            <a:off x="0" y="0"/>
            <a:ext cx="9144000" cy="6858000"/>
            <a:chOff x="-442912" y="457200"/>
            <a:chExt cx="9144000" cy="6858000"/>
          </a:xfrm>
        </p:grpSpPr>
        <p:sp>
          <p:nvSpPr>
            <p:cNvPr id="18" name="Rectangle 17"/>
            <p:cNvSpPr/>
            <p:nvPr/>
          </p:nvSpPr>
          <p:spPr>
            <a:xfrm>
              <a:off x="-442912" y="457200"/>
              <a:ext cx="9129712" cy="16764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ffectLst>
              <a:reflection blurRad="6350" stA="50000" endA="300" endPos="38500" dist="508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>
                <a:solidFill>
                  <a:prstClr val="white"/>
                </a:solidFill>
              </a:endParaRPr>
            </a:p>
          </p:txBody>
        </p:sp>
        <p:sp>
          <p:nvSpPr>
            <p:cNvPr id="19" name="Rectangle 18"/>
            <p:cNvSpPr/>
            <p:nvPr/>
          </p:nvSpPr>
          <p:spPr>
            <a:xfrm>
              <a:off x="6872288" y="457200"/>
              <a:ext cx="1828800" cy="68580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>
                <a:solidFill>
                  <a:prstClr val="white"/>
                </a:solidFill>
              </a:endParaRPr>
            </a:p>
          </p:txBody>
        </p:sp>
        <p:sp>
          <p:nvSpPr>
            <p:cNvPr id="20" name="Rectangle 19"/>
            <p:cNvSpPr/>
            <p:nvPr/>
          </p:nvSpPr>
          <p:spPr>
            <a:xfrm>
              <a:off x="6872288" y="457200"/>
              <a:ext cx="1828800" cy="16764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>
                <a:solidFill>
                  <a:prstClr val="white"/>
                </a:solidFill>
              </a:endParaRPr>
            </a:p>
          </p:txBody>
        </p:sp>
        <p:sp>
          <p:nvSpPr>
            <p:cNvPr id="21" name="Oval 20"/>
            <p:cNvSpPr/>
            <p:nvPr/>
          </p:nvSpPr>
          <p:spPr>
            <a:xfrm>
              <a:off x="7367588" y="876300"/>
              <a:ext cx="838200" cy="838200"/>
            </a:xfrm>
            <a:prstGeom prst="ellipse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>
                <a:solidFill>
                  <a:prstClr val="white"/>
                </a:solidFill>
              </a:endParaRPr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467600" y="2298700"/>
            <a:ext cx="1447800" cy="3827463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2286000"/>
            <a:ext cx="5943600" cy="3840163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6AE49-B968-4B5A-BE5D-D4000FECAEA1}" type="datetimeFigureOut">
              <a:rPr lang="es-CL" smtClean="0">
                <a:solidFill>
                  <a:prstClr val="black"/>
                </a:solidFill>
              </a:rPr>
              <a:pPr/>
              <a:t>06-06-2012</a:t>
            </a:fld>
            <a:endParaRPr lang="es-CL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848600" y="533400"/>
            <a:ext cx="762000" cy="609600"/>
          </a:xfrm>
        </p:spPr>
        <p:txBody>
          <a:bodyPr/>
          <a:lstStyle/>
          <a:p>
            <a:fld id="{F1CBFF6E-F484-47E0-A169-088F0D291E64}" type="slidenum">
              <a:rPr lang="es-CL" smtClean="0">
                <a:solidFill>
                  <a:prstClr val="black"/>
                </a:solidFill>
              </a:rPr>
              <a:pPr/>
              <a:t>‹#›</a:t>
            </a:fld>
            <a:endParaRPr lang="es-C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77810454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ítulo y tabl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6595" y="274638"/>
            <a:ext cx="8230810" cy="11430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abla"/>
          <p:cNvSpPr>
            <a:spLocks noGrp="1"/>
          </p:cNvSpPr>
          <p:nvPr>
            <p:ph type="tbl" idx="1"/>
          </p:nvPr>
        </p:nvSpPr>
        <p:spPr>
          <a:xfrm>
            <a:off x="456595" y="1600201"/>
            <a:ext cx="8230810" cy="4525963"/>
          </a:xfrm>
        </p:spPr>
        <p:txBody>
          <a:bodyPr/>
          <a:lstStyle/>
          <a:p>
            <a:pPr lvl="0"/>
            <a:endParaRPr lang="es-ES" noProof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394CAD-B753-4CFA-886D-A0F54787AA9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3508940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6AE49-B968-4B5A-BE5D-D4000FECAEA1}" type="datetimeFigureOut">
              <a:rPr lang="es-CL" smtClean="0">
                <a:solidFill>
                  <a:prstClr val="black"/>
                </a:solidFill>
              </a:rPr>
              <a:pPr/>
              <a:t>06-06-2012</a:t>
            </a:fld>
            <a:endParaRPr lang="es-CL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CBFF6E-F484-47E0-A169-088F0D291E64}" type="slidenum">
              <a:rPr lang="es-CL" smtClean="0">
                <a:solidFill>
                  <a:prstClr val="black"/>
                </a:solidFill>
              </a:rPr>
              <a:pPr/>
              <a:t>‹#›</a:t>
            </a:fld>
            <a:endParaRPr lang="es-C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7331910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10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7" name="Rectangle 6"/>
            <p:cNvSpPr/>
            <p:nvPr/>
          </p:nvSpPr>
          <p:spPr>
            <a:xfrm>
              <a:off x="0" y="0"/>
              <a:ext cx="1828800" cy="68580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>
                <a:solidFill>
                  <a:prstClr val="white"/>
                </a:solidFill>
              </a:endParaRPr>
            </a:p>
          </p:txBody>
        </p:sp>
        <p:sp>
          <p:nvSpPr>
            <p:cNvPr id="8" name="Rectangle 7"/>
            <p:cNvSpPr/>
            <p:nvPr/>
          </p:nvSpPr>
          <p:spPr>
            <a:xfrm>
              <a:off x="0" y="2514600"/>
              <a:ext cx="1828800" cy="1828800"/>
            </a:xfrm>
            <a:prstGeom prst="rect">
              <a:avLst/>
            </a:prstGeom>
            <a:solidFill>
              <a:schemeClr val="accent2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>
                <a:solidFill>
                  <a:prstClr val="white"/>
                </a:solidFill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1828800" y="2514600"/>
              <a:ext cx="7315200" cy="18288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>
              <a:reflection blurRad="6350" stA="50000" endA="300" endPos="38500" dist="508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>
                <a:solidFill>
                  <a:prstClr val="white"/>
                </a:solidFill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05000" y="2667000"/>
            <a:ext cx="6629400" cy="1143000"/>
          </a:xfrm>
        </p:spPr>
        <p:txBody>
          <a:bodyPr vert="horz" lIns="91440" tIns="45720" rIns="91440" bIns="45720" rtlCol="0" anchor="b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 cap="small" spc="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400" y="4495800"/>
            <a:ext cx="1524000" cy="2057400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lnSpc>
                <a:spcPct val="200000"/>
              </a:lnSpc>
              <a:buNone/>
              <a:defRPr sz="1600" b="1" kern="1200">
                <a:solidFill>
                  <a:srgbClr val="000000">
                    <a:alpha val="50196"/>
                  </a:srgb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lvl="0" indent="0" algn="l" defTabSz="914400" rtl="0" eaLnBrk="1" latinLnBrk="0" hangingPunct="1">
              <a:lnSpc>
                <a:spcPct val="150000"/>
              </a:lnSpc>
              <a:spcBef>
                <a:spcPts val="1800"/>
              </a:spcBef>
              <a:buClr>
                <a:schemeClr val="accent1"/>
              </a:buClr>
              <a:buSzPct val="80000"/>
              <a:buFont typeface="Wingdings" pitchFamily="2" charset="2"/>
              <a:buNone/>
            </a:pPr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31152" y="6556248"/>
            <a:ext cx="1673352" cy="228600"/>
          </a:xfrm>
        </p:spPr>
        <p:txBody>
          <a:bodyPr/>
          <a:lstStyle/>
          <a:p>
            <a:fld id="{F5E6AE49-B968-4B5A-BE5D-D4000FECAEA1}" type="datetimeFigureOut">
              <a:rPr lang="es-CL" smtClean="0">
                <a:solidFill>
                  <a:prstClr val="black"/>
                </a:solidFill>
              </a:rPr>
              <a:pPr/>
              <a:t>06-06-2012</a:t>
            </a:fld>
            <a:endParaRPr lang="es-CL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892808" y="6556248"/>
            <a:ext cx="1673352" cy="228600"/>
          </a:xfrm>
        </p:spPr>
        <p:txBody>
          <a:bodyPr/>
          <a:lstStyle/>
          <a:p>
            <a:endParaRPr lang="es-CL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867656" y="6556248"/>
            <a:ext cx="762000" cy="228600"/>
          </a:xfrm>
          <a:noFill/>
          <a:ln>
            <a:noFill/>
          </a:ln>
          <a:effectLst/>
        </p:spPr>
        <p:txBody>
          <a:bodyPr vert="horz" lIns="91440" tIns="45720" rIns="91440" bIns="45720" rtlCol="0" anchor="ctr"/>
          <a:lstStyle>
            <a:lvl1pPr marL="0" algn="ctr" defTabSz="914400" rtl="0" eaLnBrk="1" latinLnBrk="0" hangingPunct="1">
              <a:defRPr sz="900" kern="1200" cap="small" baseline="0">
                <a:solidFill>
                  <a:sysClr val="windowText" lastClr="000000"/>
                </a:solidFill>
                <a:latin typeface="+mj-lt"/>
                <a:ea typeface="+mn-ea"/>
                <a:cs typeface="+mn-cs"/>
              </a:defRPr>
            </a:lvl1pPr>
          </a:lstStyle>
          <a:p>
            <a:fld id="{F1CBFF6E-F484-47E0-A169-088F0D291E64}" type="slidenum">
              <a:rPr lang="es-CL" smtClean="0"/>
              <a:pPr/>
              <a:t>‹#›</a:t>
            </a:fld>
            <a:endParaRPr lang="es-CL"/>
          </a:p>
        </p:txBody>
      </p:sp>
    </p:spTree>
    <p:extLst>
      <p:ext uri="{BB962C8B-B14F-4D97-AF65-F5344CB8AC3E}">
        <p14:creationId xmlns="" xmlns:p14="http://schemas.microsoft.com/office/powerpoint/2010/main" val="31050353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38400" y="228600"/>
            <a:ext cx="6248400" cy="11430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438400" y="2298700"/>
            <a:ext cx="2971800" cy="3827463"/>
          </a:xfrm>
        </p:spPr>
        <p:txBody>
          <a:bodyPr>
            <a:normAutofit/>
          </a:bodyPr>
          <a:lstStyle>
            <a:lvl1pPr marL="228600" indent="-228600">
              <a:defRPr sz="1800"/>
            </a:lvl1pPr>
            <a:lvl2pPr marL="457200" indent="-228600">
              <a:defRPr sz="1800"/>
            </a:lvl2pPr>
            <a:lvl3pPr marL="685800" indent="-228600">
              <a:defRPr sz="1800"/>
            </a:lvl3pPr>
            <a:lvl4pPr marL="914400" indent="-228600">
              <a:defRPr sz="1800"/>
            </a:lvl4pPr>
            <a:lvl5pPr marL="1143000" indent="-228600"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715000" y="2298700"/>
            <a:ext cx="2971800" cy="3827463"/>
          </a:xfrm>
        </p:spPr>
        <p:txBody>
          <a:bodyPr>
            <a:normAutofit/>
          </a:bodyPr>
          <a:lstStyle>
            <a:lvl1pPr marL="228600" indent="-228600">
              <a:defRPr sz="1800"/>
            </a:lvl1pPr>
            <a:lvl2pPr marL="457200" indent="-228600">
              <a:defRPr sz="1800"/>
            </a:lvl2pPr>
            <a:lvl3pPr marL="685800" indent="-228600">
              <a:defRPr sz="1800"/>
            </a:lvl3pPr>
            <a:lvl4pPr marL="914400" indent="-228600">
              <a:defRPr sz="1800"/>
            </a:lvl4pPr>
            <a:lvl5pPr marL="1143000" indent="-228600"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6AE49-B968-4B5A-BE5D-D4000FECAEA1}" type="datetimeFigureOut">
              <a:rPr lang="es-CL" smtClean="0">
                <a:solidFill>
                  <a:prstClr val="black"/>
                </a:solidFill>
              </a:rPr>
              <a:pPr/>
              <a:t>06-06-2012</a:t>
            </a:fld>
            <a:endParaRPr lang="es-CL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CBFF6E-F484-47E0-A169-088F0D291E64}" type="slidenum">
              <a:rPr lang="es-CL" smtClean="0">
                <a:solidFill>
                  <a:prstClr val="black"/>
                </a:solidFill>
              </a:rPr>
              <a:pPr/>
              <a:t>‹#›</a:t>
            </a:fld>
            <a:endParaRPr lang="es-C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7185639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38400" y="228600"/>
            <a:ext cx="6248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38400" y="2291697"/>
            <a:ext cx="2971800" cy="639762"/>
          </a:xfrm>
        </p:spPr>
        <p:txBody>
          <a:bodyPr vert="horz" lIns="91440" tIns="45720" rIns="91440" bIns="45720" rtlCol="0" anchor="ctr" anchorCtr="0">
            <a:noAutofit/>
          </a:bodyPr>
          <a:lstStyle>
            <a:lvl1pPr marL="0" indent="0">
              <a:buNone/>
              <a:defRPr sz="2200" b="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spcBef>
                <a:spcPts val="1800"/>
              </a:spcBef>
              <a:buClr>
                <a:schemeClr val="accent1"/>
              </a:buClr>
              <a:buSzPct val="80000"/>
              <a:buFont typeface="Wingdings" pitchFamily="2" charset="2"/>
              <a:buNone/>
            </a:pPr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447925" y="3137647"/>
            <a:ext cx="2971800" cy="2999232"/>
          </a:xfr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buSzPct val="80000"/>
              <a:buFont typeface="Wingdings" pitchFamily="2" charset="2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buSzPct val="80000"/>
              <a:buFont typeface="Wingdings" pitchFamily="2" charset="2"/>
              <a:tabLst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buSzPct val="80000"/>
              <a:buFont typeface="Wingdings" pitchFamily="2" charset="2"/>
              <a:tabLst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buSzPct val="80000"/>
              <a:buFont typeface="Wingdings" pitchFamily="2" charset="2"/>
              <a:tabLst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914400" rtl="0" eaLnBrk="1" latinLnBrk="0" hangingPunct="1">
              <a:buSzPct val="80000"/>
              <a:buFont typeface="Wingdings" pitchFamily="2" charset="2"/>
              <a:tabLst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715000" y="2291697"/>
            <a:ext cx="2971800" cy="639762"/>
          </a:xfrm>
        </p:spPr>
        <p:txBody>
          <a:bodyPr anchor="ctr" anchorCtr="0">
            <a:noAutofit/>
          </a:bodyPr>
          <a:lstStyle>
            <a:lvl1pPr marL="0" indent="0">
              <a:buNone/>
              <a:defRPr sz="22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715000" y="3137647"/>
            <a:ext cx="2971800" cy="3001962"/>
          </a:xfr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buSzPct val="80000"/>
              <a:buFont typeface="Wingdings" pitchFamily="2" charset="2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buSzPct val="80000"/>
              <a:buFont typeface="Wingdings" pitchFamily="2" charset="2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buSzPct val="80000"/>
              <a:buFont typeface="Wingdings" pitchFamily="2" charset="2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buSzPct val="80000"/>
              <a:buFont typeface="Wingdings" pitchFamily="2" charset="2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914400" rtl="0" eaLnBrk="1" latinLnBrk="0" hangingPunct="1">
              <a:buSzPct val="80000"/>
              <a:buFont typeface="Wingdings" pitchFamily="2" charset="2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6AE49-B968-4B5A-BE5D-D4000FECAEA1}" type="datetimeFigureOut">
              <a:rPr lang="es-CL" smtClean="0">
                <a:solidFill>
                  <a:prstClr val="black"/>
                </a:solidFill>
              </a:rPr>
              <a:pPr/>
              <a:t>06-06-2012</a:t>
            </a:fld>
            <a:endParaRPr lang="es-CL">
              <a:solidFill>
                <a:prstClr val="black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>
              <a:solidFill>
                <a:prstClr val="black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CBFF6E-F484-47E0-A169-088F0D291E64}" type="slidenum">
              <a:rPr lang="es-CL" smtClean="0">
                <a:solidFill>
                  <a:prstClr val="black"/>
                </a:solidFill>
              </a:rPr>
              <a:pPr/>
              <a:t>‹#›</a:t>
            </a:fld>
            <a:endParaRPr lang="es-C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8107447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10"/>
          <p:cNvGrpSpPr/>
          <p:nvPr/>
        </p:nvGrpSpPr>
        <p:grpSpPr>
          <a:xfrm>
            <a:off x="0" y="0"/>
            <a:ext cx="9144000" cy="1676400"/>
            <a:chOff x="0" y="0"/>
            <a:chExt cx="9144000" cy="1676400"/>
          </a:xfrm>
        </p:grpSpPr>
        <p:sp>
          <p:nvSpPr>
            <p:cNvPr id="7" name="Rectangle 6"/>
            <p:cNvSpPr/>
            <p:nvPr/>
          </p:nvSpPr>
          <p:spPr>
            <a:xfrm>
              <a:off x="0" y="0"/>
              <a:ext cx="9144000" cy="16764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>
              <a:reflection blurRad="6350" stA="50000" endA="300" endPos="38500" dist="508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>
                <a:solidFill>
                  <a:prstClr val="white"/>
                </a:solidFill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0" y="0"/>
              <a:ext cx="1828800" cy="16764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>
                <a:solidFill>
                  <a:prstClr val="white"/>
                </a:solidFill>
              </a:endParaRPr>
            </a:p>
          </p:txBody>
        </p:sp>
        <p:sp>
          <p:nvSpPr>
            <p:cNvPr id="10" name="Oval 9"/>
            <p:cNvSpPr/>
            <p:nvPr/>
          </p:nvSpPr>
          <p:spPr>
            <a:xfrm>
              <a:off x="495300" y="419100"/>
              <a:ext cx="838200" cy="838200"/>
            </a:xfrm>
            <a:prstGeom prst="ellipse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>
                <a:solidFill>
                  <a:prstClr val="white"/>
                </a:solidFill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6AE49-B968-4B5A-BE5D-D4000FECAEA1}" type="datetimeFigureOut">
              <a:rPr lang="es-CL" smtClean="0">
                <a:solidFill>
                  <a:prstClr val="black"/>
                </a:solidFill>
              </a:rPr>
              <a:pPr/>
              <a:t>06-06-2012</a:t>
            </a:fld>
            <a:endParaRPr lang="es-CL">
              <a:solidFill>
                <a:prstClr val="black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CBFF6E-F484-47E0-A169-088F0D291E64}" type="slidenum">
              <a:rPr lang="es-CL" smtClean="0">
                <a:solidFill>
                  <a:prstClr val="black"/>
                </a:solidFill>
              </a:rPr>
              <a:pPr/>
              <a:t>‹#›</a:t>
            </a:fld>
            <a:endParaRPr lang="es-C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6266627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9"/>
          <p:cNvGrpSpPr/>
          <p:nvPr/>
        </p:nvGrpSpPr>
        <p:grpSpPr>
          <a:xfrm>
            <a:off x="0" y="0"/>
            <a:ext cx="1828800" cy="1676400"/>
            <a:chOff x="457200" y="457200"/>
            <a:chExt cx="1828800" cy="1676400"/>
          </a:xfrm>
        </p:grpSpPr>
        <p:sp>
          <p:nvSpPr>
            <p:cNvPr id="8" name="Rectangle 7"/>
            <p:cNvSpPr/>
            <p:nvPr/>
          </p:nvSpPr>
          <p:spPr>
            <a:xfrm>
              <a:off x="457200" y="457200"/>
              <a:ext cx="1828800" cy="16764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>
              <a:reflection blurRad="6350" stA="50000" endA="300" endPos="38500" dist="508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>
                <a:solidFill>
                  <a:prstClr val="white"/>
                </a:solidFill>
              </a:endParaRPr>
            </a:p>
          </p:txBody>
        </p:sp>
        <p:sp>
          <p:nvSpPr>
            <p:cNvPr id="9" name="Oval 8"/>
            <p:cNvSpPr/>
            <p:nvPr/>
          </p:nvSpPr>
          <p:spPr>
            <a:xfrm>
              <a:off x="952500" y="876300"/>
              <a:ext cx="838200" cy="838200"/>
            </a:xfrm>
            <a:prstGeom prst="ellipse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>
                <a:solidFill>
                  <a:prstClr val="white"/>
                </a:solidFill>
              </a:endParaRPr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6AE49-B968-4B5A-BE5D-D4000FECAEA1}" type="datetimeFigureOut">
              <a:rPr lang="es-CL" smtClean="0">
                <a:solidFill>
                  <a:prstClr val="black"/>
                </a:solidFill>
              </a:rPr>
              <a:pPr/>
              <a:t>06-06-2012</a:t>
            </a:fld>
            <a:endParaRPr lang="es-CL">
              <a:solidFill>
                <a:prstClr val="black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>
              <a:solidFill>
                <a:prstClr val="black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CBFF6E-F484-47E0-A169-088F0D291E64}" type="slidenum">
              <a:rPr lang="es-CL" smtClean="0">
                <a:solidFill>
                  <a:prstClr val="black"/>
                </a:solidFill>
              </a:rPr>
              <a:pPr/>
              <a:t>‹#›</a:t>
            </a:fld>
            <a:endParaRPr lang="es-C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8792943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41448" y="228600"/>
            <a:ext cx="6245352" cy="1143000"/>
          </a:xfrm>
        </p:spPr>
        <p:txBody>
          <a:bodyPr vert="horz" lIns="91440" tIns="45720" rIns="91440" bIns="45720" rtlCol="0" anchor="ctr">
            <a:normAutofit/>
          </a:bodyPr>
          <a:lstStyle>
            <a:lvl1pPr algn="r" defTabSz="914400" rtl="0" eaLnBrk="1" latinLnBrk="0" hangingPunct="1">
              <a:spcBef>
                <a:spcPct val="0"/>
              </a:spcBef>
              <a:buNone/>
              <a:defRPr sz="4400" kern="1200" cap="small" spc="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06624" y="2446991"/>
            <a:ext cx="5715000" cy="3531198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3031490"/>
            <a:ext cx="1524000" cy="2362200"/>
          </a:xfrm>
        </p:spPr>
        <p:txBody>
          <a:bodyPr/>
          <a:lstStyle>
            <a:lvl1pPr marL="0" indent="0">
              <a:lnSpc>
                <a:spcPct val="150000"/>
              </a:lnSpc>
              <a:buNone/>
              <a:defRPr sz="1400" b="1">
                <a:solidFill>
                  <a:srgbClr val="000000">
                    <a:alpha val="50196"/>
                  </a:srgb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6AE49-B968-4B5A-BE5D-D4000FECAEA1}" type="datetimeFigureOut">
              <a:rPr lang="es-CL" smtClean="0">
                <a:solidFill>
                  <a:prstClr val="black"/>
                </a:solidFill>
              </a:rPr>
              <a:pPr/>
              <a:t>06-06-2012</a:t>
            </a:fld>
            <a:endParaRPr lang="es-CL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CBFF6E-F484-47E0-A169-088F0D291E64}" type="slidenum">
              <a:rPr lang="es-CL" smtClean="0">
                <a:solidFill>
                  <a:prstClr val="black"/>
                </a:solidFill>
              </a:rPr>
              <a:pPr/>
              <a:t>‹#›</a:t>
            </a:fld>
            <a:endParaRPr lang="es-C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6172995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41448" y="228600"/>
            <a:ext cx="6245352" cy="1143000"/>
          </a:xfrm>
        </p:spPr>
        <p:txBody>
          <a:bodyPr vert="horz" lIns="91440" tIns="45720" rIns="91440" bIns="45720" rtlCol="0" anchor="ctr">
            <a:normAutofit/>
          </a:bodyPr>
          <a:lstStyle>
            <a:lvl1pPr algn="r" defTabSz="914400" rtl="0" eaLnBrk="1" latinLnBrk="0" hangingPunct="1">
              <a:spcBef>
                <a:spcPct val="0"/>
              </a:spcBef>
              <a:buNone/>
              <a:defRPr sz="4400" kern="1200" cap="small" spc="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706624" y="2450592"/>
            <a:ext cx="5715000" cy="3529584"/>
          </a:xfrm>
          <a:noFill/>
          <a:ln w="101600" cmpd="sng">
            <a:miter lim="800000"/>
          </a:ln>
          <a:effectLst>
            <a:outerShdw blurRad="63500" sx="102000" sy="102000" algn="ctr" rotWithShape="0">
              <a:prstClr val="black">
                <a:alpha val="30000"/>
              </a:prstClr>
            </a:outerShdw>
          </a:effectLst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3031489"/>
            <a:ext cx="1527048" cy="2359152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lnSpc>
                <a:spcPct val="150000"/>
              </a:lnSpc>
              <a:buNone/>
              <a:defRPr sz="1400" b="1" kern="1200">
                <a:solidFill>
                  <a:srgbClr val="000000">
                    <a:alpha val="50196"/>
                  </a:srgb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lnSpc>
                <a:spcPct val="150000"/>
              </a:lnSpc>
              <a:spcBef>
                <a:spcPts val="1800"/>
              </a:spcBef>
              <a:buClr>
                <a:schemeClr val="accent1"/>
              </a:buClr>
              <a:buSzPct val="80000"/>
              <a:buFont typeface="Wingdings" pitchFamily="2" charset="2"/>
              <a:buNone/>
            </a:pPr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6AE49-B968-4B5A-BE5D-D4000FECAEA1}" type="datetimeFigureOut">
              <a:rPr lang="es-CL" smtClean="0">
                <a:solidFill>
                  <a:prstClr val="black"/>
                </a:solidFill>
              </a:rPr>
              <a:pPr/>
              <a:t>06-06-2012</a:t>
            </a:fld>
            <a:endParaRPr lang="es-CL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CBFF6E-F484-47E0-A169-088F0D291E64}" type="slidenum">
              <a:rPr lang="es-CL" smtClean="0">
                <a:solidFill>
                  <a:prstClr val="black"/>
                </a:solidFill>
              </a:rPr>
              <a:pPr/>
              <a:t>‹#›</a:t>
            </a:fld>
            <a:endParaRPr lang="es-C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2925608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11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7" name="Rectangle 6"/>
            <p:cNvSpPr/>
            <p:nvPr/>
          </p:nvSpPr>
          <p:spPr>
            <a:xfrm>
              <a:off x="457200" y="0"/>
              <a:ext cx="8686800" cy="16764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>
              <a:reflection blurRad="6350" stA="50000" endA="300" endPos="38500" dist="508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>
                <a:solidFill>
                  <a:prstClr val="white"/>
                </a:solidFill>
              </a:endParaRPr>
            </a:p>
          </p:txBody>
        </p:sp>
        <p:sp>
          <p:nvSpPr>
            <p:cNvPr id="8" name="Rectangle 7"/>
            <p:cNvSpPr/>
            <p:nvPr/>
          </p:nvSpPr>
          <p:spPr>
            <a:xfrm>
              <a:off x="0" y="0"/>
              <a:ext cx="1828800" cy="68580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>
                <a:solidFill>
                  <a:prstClr val="white"/>
                </a:solidFill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0" y="0"/>
              <a:ext cx="1828800" cy="16764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>
                <a:solidFill>
                  <a:prstClr val="white"/>
                </a:solidFill>
              </a:endParaRPr>
            </a:p>
          </p:txBody>
        </p:sp>
        <p:sp>
          <p:nvSpPr>
            <p:cNvPr id="11" name="Oval 10"/>
            <p:cNvSpPr/>
            <p:nvPr/>
          </p:nvSpPr>
          <p:spPr>
            <a:xfrm>
              <a:off x="495300" y="419100"/>
              <a:ext cx="838200" cy="838200"/>
            </a:xfrm>
            <a:prstGeom prst="ellipse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>
                <a:solidFill>
                  <a:prstClr val="white"/>
                </a:solidFill>
              </a:endParaRPr>
            </a:p>
          </p:txBody>
        </p:sp>
      </p:grp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38400" y="2286000"/>
            <a:ext cx="6248400" cy="38401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438400" y="228600"/>
            <a:ext cx="6248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149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cap="small" baseline="0">
                <a:solidFill>
                  <a:schemeClr val="tx1"/>
                </a:solidFill>
                <a:latin typeface="+mj-lt"/>
              </a:defRPr>
            </a:lvl1pPr>
          </a:lstStyle>
          <a:p>
            <a:fld id="{F5E6AE49-B968-4B5A-BE5D-D4000FECAEA1}" type="datetimeFigureOut">
              <a:rPr lang="es-CL" smtClean="0">
                <a:solidFill>
                  <a:prstClr val="black"/>
                </a:solidFill>
              </a:rPr>
              <a:pPr/>
              <a:t>06-06-2012</a:t>
            </a:fld>
            <a:endParaRPr lang="es-CL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4384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cap="small" baseline="0">
                <a:solidFill>
                  <a:schemeClr val="tx1"/>
                </a:solidFill>
                <a:latin typeface="+mj-lt"/>
              </a:defRPr>
            </a:lvl1pPr>
          </a:lstStyle>
          <a:p>
            <a:endParaRPr lang="es-CL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400" y="533400"/>
            <a:ext cx="762000" cy="609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 cap="small" baseline="0">
                <a:solidFill>
                  <a:schemeClr val="tx1"/>
                </a:solidFill>
                <a:latin typeface="+mj-lt"/>
              </a:defRPr>
            </a:lvl1pPr>
          </a:lstStyle>
          <a:p>
            <a:fld id="{F1CBFF6E-F484-47E0-A169-088F0D291E64}" type="slidenum">
              <a:rPr lang="es-CL" smtClean="0">
                <a:solidFill>
                  <a:prstClr val="black"/>
                </a:solidFill>
              </a:rPr>
              <a:pPr/>
              <a:t>‹#›</a:t>
            </a:fld>
            <a:endParaRPr lang="es-C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1179692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3" r:id="rId12"/>
  </p:sldLayoutIdLst>
  <p:txStyles>
    <p:titleStyle>
      <a:lvl1pPr algn="r" defTabSz="914400" rtl="0" eaLnBrk="1" latinLnBrk="0" hangingPunct="1">
        <a:spcBef>
          <a:spcPct val="0"/>
        </a:spcBef>
        <a:buNone/>
        <a:defRPr sz="4400" kern="1200" cap="small" spc="20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914400" rtl="0" eaLnBrk="1" latinLnBrk="0" hangingPunct="1">
        <a:spcBef>
          <a:spcPts val="1800"/>
        </a:spcBef>
        <a:buClr>
          <a:schemeClr val="accent1"/>
        </a:buClr>
        <a:buSzPct val="80000"/>
        <a:buFont typeface="Wingdings" pitchFamily="2" charset="2"/>
        <a:buChar char="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indent="-457200" algn="l" defTabSz="914400" rtl="0" eaLnBrk="1" latinLnBrk="0" hangingPunct="1">
        <a:spcBef>
          <a:spcPts val="1800"/>
        </a:spcBef>
        <a:buClr>
          <a:schemeClr val="accent2"/>
        </a:buClr>
        <a:buSzPct val="80000"/>
        <a:buFont typeface="Wingdings" pitchFamily="2" charset="2"/>
        <a:buChar char="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457200" algn="l" defTabSz="914400" rtl="0" eaLnBrk="1" latinLnBrk="0" hangingPunct="1">
        <a:spcBef>
          <a:spcPts val="1200"/>
        </a:spcBef>
        <a:buClr>
          <a:schemeClr val="accent3"/>
        </a:buClr>
        <a:buSzPct val="80000"/>
        <a:buFont typeface="Wingdings" pitchFamily="2" charset="2"/>
        <a:buChar char="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800" indent="-457200" algn="l" defTabSz="914400" rtl="0" eaLnBrk="1" latinLnBrk="0" hangingPunct="1">
        <a:spcBef>
          <a:spcPts val="1200"/>
        </a:spcBef>
        <a:buClr>
          <a:schemeClr val="accent4"/>
        </a:buClr>
        <a:buSzPct val="80000"/>
        <a:buFont typeface="Wingdings" pitchFamily="2" charset="2"/>
        <a:buChar char="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286000" indent="-457200" algn="l" defTabSz="914400" rtl="0" eaLnBrk="1" latinLnBrk="0" hangingPunct="1">
        <a:spcBef>
          <a:spcPts val="1200"/>
        </a:spcBef>
        <a:buClr>
          <a:schemeClr val="accent5"/>
        </a:buClr>
        <a:buSzPct val="80000"/>
        <a:buFont typeface="Wingdings" pitchFamily="2" charset="2"/>
        <a:buChar char="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indent="-457200" algn="l" defTabSz="914400" rtl="0" eaLnBrk="1" latinLnBrk="0" hangingPunct="1">
        <a:spcBef>
          <a:spcPts val="1200"/>
        </a:spcBef>
        <a:buClr>
          <a:schemeClr val="accent6"/>
        </a:buClr>
        <a:buSzPct val="90000"/>
        <a:buFont typeface="Wingdings" pitchFamily="2" charset="2"/>
        <a:buChar char="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3200400" indent="-457200" algn="l" defTabSz="914400" rtl="0" eaLnBrk="1" latinLnBrk="0" hangingPunct="1">
        <a:spcBef>
          <a:spcPts val="1200"/>
        </a:spcBef>
        <a:buClr>
          <a:schemeClr val="accent1"/>
        </a:buClr>
        <a:buSzPct val="70000"/>
        <a:buFont typeface="Wingdings" pitchFamily="2" charset="2"/>
        <a:buChar char="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657600" indent="-457200" algn="l" defTabSz="914400" rtl="0" eaLnBrk="1" latinLnBrk="0" hangingPunct="1">
        <a:spcBef>
          <a:spcPts val="1200"/>
        </a:spcBef>
        <a:buClr>
          <a:schemeClr val="accent3"/>
        </a:buClr>
        <a:buFont typeface="Courier New" pitchFamily="49" charset="0"/>
        <a:buChar char="o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4114800" indent="-457200" algn="l" defTabSz="914400" rtl="0" eaLnBrk="1" latinLnBrk="0" hangingPunct="1">
        <a:spcBef>
          <a:spcPts val="12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907704" y="3356992"/>
            <a:ext cx="6624736" cy="2281808"/>
          </a:xfrm>
        </p:spPr>
        <p:txBody>
          <a:bodyPr>
            <a:noAutofit/>
          </a:bodyPr>
          <a:lstStyle/>
          <a:p>
            <a:pPr algn="ctr"/>
            <a:r>
              <a:rPr lang="es-CL" sz="3200" b="1" dirty="0" smtClean="0">
                <a:solidFill>
                  <a:schemeClr val="tx2"/>
                </a:solidFill>
                <a:latin typeface="+mj-lt"/>
              </a:rPr>
              <a:t>Tópico IX: Crisis financieras internacionales</a:t>
            </a:r>
          </a:p>
          <a:p>
            <a:pPr algn="ctr"/>
            <a:endParaRPr lang="es-CL" sz="2800" dirty="0" smtClean="0">
              <a:solidFill>
                <a:schemeClr val="tx1"/>
              </a:solidFill>
              <a:latin typeface="+mj-lt"/>
            </a:endParaRPr>
          </a:p>
          <a:p>
            <a:pPr algn="ctr"/>
            <a:r>
              <a:rPr lang="es-CL" sz="2800" dirty="0" smtClean="0">
                <a:solidFill>
                  <a:schemeClr val="bg1"/>
                </a:solidFill>
                <a:latin typeface="+mj-lt"/>
              </a:rPr>
              <a:t>Profesor: Sebastián Herreros</a:t>
            </a:r>
          </a:p>
          <a:p>
            <a:pPr algn="ctr"/>
            <a:r>
              <a:rPr lang="es-CL" sz="2800" dirty="0" smtClean="0">
                <a:solidFill>
                  <a:schemeClr val="bg1"/>
                </a:solidFill>
                <a:latin typeface="+mj-lt"/>
              </a:rPr>
              <a:t>6 de junio de 2012</a:t>
            </a:r>
            <a:endParaRPr lang="es-CL" sz="28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2051720" y="1340768"/>
            <a:ext cx="6336704" cy="1800200"/>
          </a:xfrm>
        </p:spPr>
        <p:txBody>
          <a:bodyPr>
            <a:normAutofit fontScale="90000"/>
          </a:bodyPr>
          <a:lstStyle/>
          <a:p>
            <a:pPr algn="ctr"/>
            <a:r>
              <a:rPr lang="es-CL" sz="4000" b="1" dirty="0" smtClean="0"/>
              <a:t>Tópicos de economía internacional</a:t>
            </a:r>
            <a:br>
              <a:rPr lang="es-CL" sz="4000" b="1" dirty="0" smtClean="0"/>
            </a:br>
            <a:r>
              <a:rPr lang="es-CL" b="1" dirty="0" smtClean="0"/>
              <a:t>IN70Z.02</a:t>
            </a:r>
            <a:endParaRPr lang="es-CL" b="1" dirty="0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CL" dirty="0">
              <a:solidFill>
                <a:prstClr val="black"/>
              </a:solidFill>
            </a:endParaRPr>
          </a:p>
        </p:txBody>
      </p:sp>
      <p:pic>
        <p:nvPicPr>
          <p:cNvPr id="6" name="Picture 24" descr="V:\USR\sherreros\My Dropbox\Documentos Sebastián\Logo-MGPP-3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68144" y="260649"/>
            <a:ext cx="2808312" cy="100335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1468952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9712" y="228600"/>
            <a:ext cx="6707088" cy="1143000"/>
          </a:xfrm>
        </p:spPr>
        <p:txBody>
          <a:bodyPr>
            <a:noAutofit/>
          </a:bodyPr>
          <a:lstStyle/>
          <a:p>
            <a:pPr algn="ctr"/>
            <a:r>
              <a:rPr lang="es-ES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¿Cómo hacer menos probable una repetición de la gran crisis?</a:t>
            </a:r>
            <a:endParaRPr lang="es-ES" sz="32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07704" y="1772816"/>
            <a:ext cx="6912768" cy="4896544"/>
          </a:xfrm>
        </p:spPr>
        <p:txBody>
          <a:bodyPr>
            <a:normAutofit fontScale="77500" lnSpcReduction="20000"/>
          </a:bodyPr>
          <a:lstStyle/>
          <a:p>
            <a:pPr>
              <a:spcBef>
                <a:spcPts val="800"/>
              </a:spcBef>
            </a:pPr>
            <a:r>
              <a:rPr lang="es-ES" sz="2300" b="1" dirty="0" smtClean="0"/>
              <a:t>Mejorar regulación </a:t>
            </a:r>
            <a:r>
              <a:rPr lang="es-ES" sz="2300" dirty="0" smtClean="0"/>
              <a:t>de todos los segmentos del sector financiero en países OCDE, a nivel nacional y mediante una mayor coordinación internacional:</a:t>
            </a:r>
          </a:p>
          <a:p>
            <a:pPr lvl="1">
              <a:spcBef>
                <a:spcPts val="800"/>
              </a:spcBef>
            </a:pPr>
            <a:r>
              <a:rPr lang="es-ES" dirty="0" smtClean="0"/>
              <a:t>Mayores requisitos de capitalización para bancos</a:t>
            </a:r>
          </a:p>
          <a:p>
            <a:pPr lvl="1">
              <a:spcBef>
                <a:spcPts val="800"/>
              </a:spcBef>
            </a:pPr>
            <a:r>
              <a:rPr lang="es-ES" dirty="0" smtClean="0"/>
              <a:t>Mayor fiscalización nuevos instrumentos</a:t>
            </a:r>
          </a:p>
          <a:p>
            <a:pPr lvl="1">
              <a:spcBef>
                <a:spcPts val="800"/>
              </a:spcBef>
            </a:pPr>
            <a:r>
              <a:rPr lang="es-ES" dirty="0" smtClean="0"/>
              <a:t>Acordar </a:t>
            </a:r>
            <a:r>
              <a:rPr lang="es-ES" b="1" dirty="0" smtClean="0"/>
              <a:t>quién</a:t>
            </a:r>
            <a:r>
              <a:rPr lang="es-ES" dirty="0" smtClean="0"/>
              <a:t> fiscaliza a los bancos con operaciones internacionales</a:t>
            </a:r>
          </a:p>
          <a:p>
            <a:pPr lvl="1">
              <a:spcBef>
                <a:spcPts val="800"/>
              </a:spcBef>
            </a:pPr>
            <a:r>
              <a:rPr lang="es-ES" dirty="0" smtClean="0"/>
              <a:t>Aumentar transparencia, por ejemplo en la contabilidad </a:t>
            </a:r>
          </a:p>
          <a:p>
            <a:pPr lvl="1">
              <a:spcBef>
                <a:spcPts val="800"/>
              </a:spcBef>
            </a:pPr>
            <a:r>
              <a:rPr lang="es-ES" dirty="0" smtClean="0"/>
              <a:t>Limitar incentivos a toma excesiva de riesgos</a:t>
            </a:r>
          </a:p>
          <a:p>
            <a:pPr lvl="1">
              <a:spcBef>
                <a:spcPts val="800"/>
              </a:spcBef>
            </a:pPr>
            <a:r>
              <a:rPr lang="es-ES" dirty="0" smtClean="0"/>
              <a:t>Limitar la tendencia a las burbujas</a:t>
            </a:r>
          </a:p>
          <a:p>
            <a:pPr>
              <a:spcBef>
                <a:spcPts val="800"/>
              </a:spcBef>
            </a:pPr>
            <a:r>
              <a:rPr lang="es-ES" sz="2300" b="1" dirty="0" smtClean="0"/>
              <a:t>Limitar volatilidad </a:t>
            </a:r>
            <a:r>
              <a:rPr lang="es-ES" sz="2300" dirty="0" smtClean="0"/>
              <a:t>financiera y evitar </a:t>
            </a:r>
            <a:r>
              <a:rPr lang="es-ES" sz="2300" dirty="0" smtClean="0"/>
              <a:t>“efectos contagio</a:t>
            </a:r>
            <a:r>
              <a:rPr lang="es-ES" sz="2300" dirty="0" smtClean="0"/>
              <a:t>”</a:t>
            </a:r>
          </a:p>
          <a:p>
            <a:pPr lvl="1">
              <a:spcBef>
                <a:spcPts val="800"/>
              </a:spcBef>
            </a:pPr>
            <a:r>
              <a:rPr lang="es-ES" sz="2100" dirty="0" smtClean="0"/>
              <a:t>Uso de restricciones a flujos de K de corto plazo</a:t>
            </a:r>
          </a:p>
          <a:p>
            <a:pPr lvl="1">
              <a:spcBef>
                <a:spcPts val="800"/>
              </a:spcBef>
            </a:pPr>
            <a:r>
              <a:rPr lang="es-ES" sz="2100" dirty="0" smtClean="0"/>
              <a:t>¿Impuesto a transacciones financieras internacionales?</a:t>
            </a:r>
            <a:endParaRPr lang="es-ES" sz="2100" dirty="0" smtClean="0"/>
          </a:p>
          <a:p>
            <a:pPr>
              <a:spcBef>
                <a:spcPts val="800"/>
              </a:spcBef>
            </a:pPr>
            <a:r>
              <a:rPr lang="es-ES" sz="2300" b="1" dirty="0" smtClean="0"/>
              <a:t>Reducir desequilibrios: </a:t>
            </a:r>
            <a:r>
              <a:rPr lang="es-ES" sz="2300" dirty="0" smtClean="0"/>
              <a:t>EE.UU. debe exportar más y consumir menos, China lo contrario</a:t>
            </a:r>
          </a:p>
          <a:p>
            <a:pPr>
              <a:spcBef>
                <a:spcPts val="800"/>
              </a:spcBef>
            </a:pPr>
            <a:r>
              <a:rPr lang="es-ES" sz="2300" dirty="0" smtClean="0"/>
              <a:t>¿Reducir el rol del dólar como principal moneda de reserva?</a:t>
            </a:r>
          </a:p>
          <a:p>
            <a:pPr>
              <a:spcBef>
                <a:spcPts val="800"/>
              </a:spcBef>
            </a:pPr>
            <a:r>
              <a:rPr lang="es-ES" sz="2300" dirty="0" smtClean="0"/>
              <a:t>¿Reducir el peso del sistema financiero en la economía mundial?</a:t>
            </a:r>
          </a:p>
          <a:p>
            <a:pPr lvl="1">
              <a:spcBef>
                <a:spcPts val="1200"/>
              </a:spcBef>
            </a:pPr>
            <a:endParaRPr lang="es-E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s-E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 </a:t>
            </a:r>
            <a:r>
              <a:rPr lang="es-E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crisis de la zona Euro: Antecedentes (1</a:t>
            </a:r>
            <a:r>
              <a:rPr lang="es-E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  <a:endParaRPr lang="es-E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35696" y="1772816"/>
            <a:ext cx="7128792" cy="4896544"/>
          </a:xfrm>
        </p:spPr>
        <p:txBody>
          <a:bodyPr>
            <a:normAutofit fontScale="92500" lnSpcReduction="20000"/>
          </a:bodyPr>
          <a:lstStyle/>
          <a:p>
            <a:pPr>
              <a:spcBef>
                <a:spcPts val="800"/>
              </a:spcBef>
            </a:pPr>
            <a:r>
              <a:rPr lang="es-ES" dirty="0" smtClean="0"/>
              <a:t>Ya desde los 70 los países de la UE habían establecido un sistema de paridades fijas entre sus monedas (</a:t>
            </a:r>
            <a:r>
              <a:rPr lang="es-ES" dirty="0" smtClean="0"/>
              <a:t>S</a:t>
            </a:r>
            <a:r>
              <a:rPr lang="es-ES" dirty="0" smtClean="0"/>
              <a:t>istema Monetario Europeo) </a:t>
            </a:r>
          </a:p>
          <a:p>
            <a:pPr>
              <a:spcBef>
                <a:spcPts val="800"/>
              </a:spcBef>
            </a:pPr>
            <a:r>
              <a:rPr lang="es-ES" dirty="0" smtClean="0"/>
              <a:t>Tratado </a:t>
            </a:r>
            <a:r>
              <a:rPr lang="es-ES" dirty="0" smtClean="0"/>
              <a:t>de Maastricht (1991) dispuso el paso a una Unión Económica y Monetaria (UEM) el </a:t>
            </a:r>
            <a:r>
              <a:rPr lang="es-ES" dirty="0" smtClean="0"/>
              <a:t>01.01.1999</a:t>
            </a:r>
          </a:p>
          <a:p>
            <a:pPr lvl="1">
              <a:spcBef>
                <a:spcPts val="800"/>
              </a:spcBef>
            </a:pPr>
            <a:r>
              <a:rPr lang="es-ES" sz="1900" dirty="0" smtClean="0"/>
              <a:t>Se crean el Euro y el Banco Central Europeo</a:t>
            </a:r>
            <a:endParaRPr lang="es-ES" sz="1900" dirty="0" smtClean="0"/>
          </a:p>
          <a:p>
            <a:pPr>
              <a:spcBef>
                <a:spcPts val="800"/>
              </a:spcBef>
            </a:pPr>
            <a:r>
              <a:rPr lang="es-ES" dirty="0" smtClean="0"/>
              <a:t>Motivaciones:</a:t>
            </a:r>
          </a:p>
          <a:p>
            <a:pPr lvl="1">
              <a:spcBef>
                <a:spcPts val="800"/>
              </a:spcBef>
            </a:pPr>
            <a:r>
              <a:rPr lang="es-ES" sz="1900" dirty="0" smtClean="0"/>
              <a:t>Mayor integración mercados de bienes y servicios</a:t>
            </a:r>
          </a:p>
          <a:p>
            <a:pPr lvl="1">
              <a:spcBef>
                <a:spcPts val="800"/>
              </a:spcBef>
            </a:pPr>
            <a:r>
              <a:rPr lang="es-ES" sz="1900" dirty="0" smtClean="0"/>
              <a:t>Reforzar </a:t>
            </a:r>
            <a:r>
              <a:rPr lang="es-ES" sz="1900" dirty="0" smtClean="0"/>
              <a:t>la cooperación e integración política</a:t>
            </a:r>
            <a:endParaRPr lang="es-ES" dirty="0" smtClean="0"/>
          </a:p>
          <a:p>
            <a:pPr>
              <a:spcBef>
                <a:spcPts val="800"/>
              </a:spcBef>
            </a:pPr>
            <a:r>
              <a:rPr lang="es-ES" dirty="0" smtClean="0"/>
              <a:t>Para acceder a la UEM, Maastricht fijó criterios:</a:t>
            </a:r>
          </a:p>
          <a:p>
            <a:pPr lvl="1">
              <a:spcBef>
                <a:spcPts val="800"/>
              </a:spcBef>
            </a:pPr>
            <a:r>
              <a:rPr lang="es-ES" sz="1900" dirty="0" smtClean="0"/>
              <a:t>Inflación no debe exceder en más de 1,5 puntos la media de los 3 miembros de la UE con menor inflación</a:t>
            </a:r>
          </a:p>
          <a:p>
            <a:pPr lvl="1">
              <a:spcBef>
                <a:spcPts val="800"/>
              </a:spcBef>
            </a:pPr>
            <a:r>
              <a:rPr lang="es-ES" sz="1900" dirty="0" smtClean="0"/>
              <a:t>Déficit público no superior a 3% del PIB</a:t>
            </a:r>
          </a:p>
          <a:p>
            <a:pPr lvl="1">
              <a:spcBef>
                <a:spcPts val="800"/>
              </a:spcBef>
            </a:pPr>
            <a:r>
              <a:rPr lang="es-ES" sz="1900" dirty="0" smtClean="0"/>
              <a:t>Deuda pública no superior a 60% del PIB</a:t>
            </a:r>
          </a:p>
          <a:p>
            <a:pPr>
              <a:spcBef>
                <a:spcPts val="800"/>
              </a:spcBef>
            </a:pPr>
            <a:r>
              <a:rPr lang="es-ES" dirty="0" smtClean="0"/>
              <a:t>Sistema contemplaba </a:t>
            </a:r>
            <a:r>
              <a:rPr lang="es-ES" dirty="0" smtClean="0"/>
              <a:t>sanciones por incumplimiento, </a:t>
            </a:r>
            <a:r>
              <a:rPr lang="es-ES" dirty="0" smtClean="0"/>
              <a:t>reforzadas por el Pacto de Estabilidad y Crecimiento de 1997 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s-E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 crisis de la zona Euro: </a:t>
            </a:r>
            <a:r>
              <a:rPr lang="es-E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Antecedentes (</a:t>
            </a:r>
            <a:r>
              <a:rPr lang="es-E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es-E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  <a:endParaRPr lang="es-E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35696" y="1844824"/>
            <a:ext cx="7056784" cy="4752528"/>
          </a:xfrm>
        </p:spPr>
        <p:txBody>
          <a:bodyPr>
            <a:normAutofit fontScale="85000" lnSpcReduction="10000"/>
          </a:bodyPr>
          <a:lstStyle/>
          <a:p>
            <a:pPr>
              <a:spcBef>
                <a:spcPts val="1200"/>
              </a:spcBef>
            </a:pPr>
            <a:r>
              <a:rPr lang="es-ES" sz="2100" dirty="0" smtClean="0"/>
              <a:t>En 1999 ingresaron al Euro todos los miembros de la UE excepto:</a:t>
            </a:r>
          </a:p>
          <a:p>
            <a:pPr lvl="1">
              <a:spcBef>
                <a:spcPts val="600"/>
              </a:spcBef>
            </a:pPr>
            <a:r>
              <a:rPr lang="es-ES" sz="2100" dirty="0" smtClean="0"/>
              <a:t>R. Unido, Dinamarca y Suecia que optaron por no hacerlo</a:t>
            </a:r>
          </a:p>
          <a:p>
            <a:pPr lvl="1">
              <a:spcBef>
                <a:spcPts val="600"/>
              </a:spcBef>
            </a:pPr>
            <a:r>
              <a:rPr lang="es-ES" sz="2100" dirty="0" smtClean="0"/>
              <a:t>Grecia (que no cumplió criterios de Maastricht pero fue admitida en 2001)</a:t>
            </a:r>
          </a:p>
          <a:p>
            <a:pPr>
              <a:spcBef>
                <a:spcPts val="1200"/>
              </a:spcBef>
            </a:pPr>
            <a:r>
              <a:rPr lang="es-ES" sz="2100" dirty="0" smtClean="0"/>
              <a:t>2007-2011: Ingresan </a:t>
            </a:r>
            <a:r>
              <a:rPr lang="es-ES" sz="2100" dirty="0" smtClean="0"/>
              <a:t>Eslovaquia</a:t>
            </a:r>
            <a:r>
              <a:rPr lang="es-ES" sz="2100" dirty="0" smtClean="0"/>
              <a:t>, Eslovenia, Estonia, Malta y Chipre</a:t>
            </a:r>
          </a:p>
          <a:p>
            <a:pPr>
              <a:spcBef>
                <a:spcPts val="1200"/>
              </a:spcBef>
            </a:pPr>
            <a:r>
              <a:rPr lang="es-ES" sz="2100" dirty="0" smtClean="0"/>
              <a:t>Se fijaron paridades (en una banda de +/- 15%) entre el Euro y las monedas de los miembros de la UE fuera de la UEM</a:t>
            </a:r>
          </a:p>
          <a:p>
            <a:pPr>
              <a:spcBef>
                <a:spcPts val="1200"/>
              </a:spcBef>
            </a:pPr>
            <a:r>
              <a:rPr lang="es-ES" sz="2100" dirty="0" smtClean="0"/>
              <a:t>Muchos miembros de la UEM han incumplido los criterios de déficit y deuda pública (incluida Alemania)</a:t>
            </a:r>
          </a:p>
          <a:p>
            <a:pPr>
              <a:spcBef>
                <a:spcPts val="1200"/>
              </a:spcBef>
            </a:pPr>
            <a:r>
              <a:rPr lang="es-ES" sz="2100" dirty="0" smtClean="0"/>
              <a:t>Impacto de la UEM es controvertido:</a:t>
            </a:r>
          </a:p>
          <a:p>
            <a:pPr lvl="1">
              <a:spcBef>
                <a:spcPts val="1200"/>
              </a:spcBef>
            </a:pPr>
            <a:r>
              <a:rPr lang="es-ES" sz="2100" dirty="0" smtClean="0"/>
              <a:t>Pérdida de autonomía nacional en política monetaria (total) y fiscal (parcial) es fuertemente </a:t>
            </a:r>
            <a:r>
              <a:rPr lang="es-ES" sz="2100" dirty="0" smtClean="0"/>
              <a:t>resistido:</a:t>
            </a:r>
            <a:r>
              <a:rPr lang="es-ES" sz="2100" dirty="0" smtClean="0"/>
              <a:t> </a:t>
            </a:r>
            <a:r>
              <a:rPr lang="es-ES" sz="2100" dirty="0" smtClean="0"/>
              <a:t>Déficit </a:t>
            </a:r>
            <a:r>
              <a:rPr lang="es-ES" sz="2100" dirty="0" smtClean="0"/>
              <a:t>democrático </a:t>
            </a:r>
            <a:endParaRPr lang="es-ES" sz="2100" dirty="0" smtClean="0"/>
          </a:p>
          <a:p>
            <a:pPr lvl="1">
              <a:spcBef>
                <a:spcPts val="1200"/>
              </a:spcBef>
            </a:pPr>
            <a:r>
              <a:rPr lang="es-ES" sz="2100" dirty="0" smtClean="0"/>
              <a:t>Al mismo tiempo,  una política monetaria común no funciona bien sin política fiscal  y regulación </a:t>
            </a:r>
            <a:r>
              <a:rPr lang="es-ES" sz="2100" dirty="0" smtClean="0"/>
              <a:t> </a:t>
            </a:r>
            <a:r>
              <a:rPr lang="es-ES" sz="2100" dirty="0" smtClean="0"/>
              <a:t>bancaria comunes </a:t>
            </a:r>
            <a:endParaRPr lang="es-ES" sz="2100" dirty="0" smtClean="0"/>
          </a:p>
          <a:p>
            <a:endParaRPr lang="es-E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51720" y="228600"/>
            <a:ext cx="663508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s-E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 crisis de la zona Euro</a:t>
            </a:r>
            <a:r>
              <a:rPr lang="es-E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Eventos desde 2010 </a:t>
            </a:r>
            <a:endParaRPr lang="es-E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63688" y="1700808"/>
            <a:ext cx="7128792" cy="4968552"/>
          </a:xfrm>
        </p:spPr>
        <p:txBody>
          <a:bodyPr>
            <a:noAutofit/>
          </a:bodyPr>
          <a:lstStyle/>
          <a:p>
            <a:pPr>
              <a:spcBef>
                <a:spcPts val="600"/>
              </a:spcBef>
            </a:pPr>
            <a:r>
              <a:rPr lang="es-ES" sz="1800" dirty="0" smtClean="0"/>
              <a:t>Para países con menor tradición de solidez macroeconómica, compartir la misma moneda con Alemania les implicó menores costos de endeudamiento</a:t>
            </a:r>
          </a:p>
          <a:p>
            <a:pPr>
              <a:spcBef>
                <a:spcPts val="600"/>
              </a:spcBef>
            </a:pPr>
            <a:r>
              <a:rPr lang="es-ES" sz="1800" dirty="0" smtClean="0"/>
              <a:t>Esto generó excesivo endeudamiento público y privado y burbujas </a:t>
            </a:r>
            <a:r>
              <a:rPr lang="es-ES" sz="1800" dirty="0" smtClean="0"/>
              <a:t>inmobiliarias</a:t>
            </a:r>
            <a:endParaRPr lang="es-ES" sz="1800" dirty="0" smtClean="0"/>
          </a:p>
          <a:p>
            <a:pPr>
              <a:spcBef>
                <a:spcPts val="600"/>
              </a:spcBef>
            </a:pPr>
            <a:r>
              <a:rPr lang="es-ES" sz="1800" dirty="0" smtClean="0"/>
              <a:t>Crisis financiera mundial en 2008-09 llevó a un mayor gasto público y a un aumento de la deuda pública en Europa</a:t>
            </a:r>
          </a:p>
          <a:p>
            <a:pPr>
              <a:spcBef>
                <a:spcPts val="600"/>
              </a:spcBef>
            </a:pPr>
            <a:r>
              <a:rPr lang="es-ES" sz="1800" dirty="0" smtClean="0"/>
              <a:t>Crisis estalla en 2010 al revelarse el sobreendeudamiento de Grecia y surgir temores por situaciones similares en Irlanda, Portugal, Italia y España</a:t>
            </a:r>
          </a:p>
          <a:p>
            <a:pPr>
              <a:spcBef>
                <a:spcPts val="600"/>
              </a:spcBef>
            </a:pPr>
            <a:r>
              <a:rPr lang="es-ES" sz="1800" dirty="0" smtClean="0"/>
              <a:t>Sector bancario se ve enfrentado a gran cantidad de préstamos malos y exige mayores tasas de interés para comprar bonos de estos </a:t>
            </a:r>
            <a:r>
              <a:rPr lang="es-ES" sz="1800" dirty="0" smtClean="0"/>
              <a:t>países</a:t>
            </a:r>
          </a:p>
          <a:p>
            <a:pPr>
              <a:spcBef>
                <a:spcPts val="600"/>
              </a:spcBef>
            </a:pPr>
            <a:r>
              <a:rPr lang="es-ES" sz="1800" dirty="0" smtClean="0"/>
              <a:t>Se aprueban planes de rescate en 2010 y 2011, con intervención de la UE, BCE y FMI, ligados a “compromisos de austeridad”</a:t>
            </a:r>
          </a:p>
          <a:p>
            <a:pPr>
              <a:spcBef>
                <a:spcPts val="600"/>
              </a:spcBef>
            </a:pPr>
            <a:r>
              <a:rPr lang="es-ES" sz="1800" dirty="0" smtClean="0"/>
              <a:t>En octubre de 2011 se acuerda reducir en 50% valor deuda soberana griega </a:t>
            </a:r>
            <a:endParaRPr lang="es-ES" sz="1800" dirty="0" smtClean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9712" y="228600"/>
            <a:ext cx="6707088" cy="1143000"/>
          </a:xfrm>
        </p:spPr>
        <p:txBody>
          <a:bodyPr>
            <a:noAutofit/>
          </a:bodyPr>
          <a:lstStyle/>
          <a:p>
            <a:pPr algn="ctr"/>
            <a:r>
              <a:rPr lang="es-ES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 crisis de la zona Euro</a:t>
            </a:r>
            <a:r>
              <a:rPr lang="es-ES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 Desafíos hacia adelante</a:t>
            </a:r>
            <a:endParaRPr lang="es-E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35696" y="1844824"/>
            <a:ext cx="7128792" cy="4752528"/>
          </a:xfrm>
        </p:spPr>
        <p:txBody>
          <a:bodyPr/>
          <a:lstStyle/>
          <a:p>
            <a:pPr>
              <a:spcBef>
                <a:spcPts val="600"/>
              </a:spcBef>
            </a:pPr>
            <a:r>
              <a:rPr lang="es-ES" sz="2000" dirty="0" smtClean="0"/>
              <a:t>Tras más de 2 años, la crisis no se ha resuelto y sigue amenazando con ampliarse  </a:t>
            </a:r>
          </a:p>
          <a:p>
            <a:pPr>
              <a:spcBef>
                <a:spcPts val="600"/>
              </a:spcBef>
            </a:pPr>
            <a:r>
              <a:rPr lang="es-ES" sz="2000" dirty="0" smtClean="0"/>
              <a:t>Necesidad </a:t>
            </a:r>
            <a:r>
              <a:rPr lang="es-ES" sz="2000" dirty="0" smtClean="0"/>
              <a:t>de ajuste fiscal para reducir la deuda </a:t>
            </a:r>
            <a:r>
              <a:rPr lang="es-ES" sz="2000" dirty="0" smtClean="0"/>
              <a:t>pública/déficit fiscal </a:t>
            </a:r>
            <a:r>
              <a:rPr lang="es-ES" sz="2000" dirty="0" smtClean="0"/>
              <a:t>limita posibilidades de recuperación económica e impone grandes costos sociales, con consecuencias políticas: </a:t>
            </a:r>
          </a:p>
          <a:p>
            <a:pPr lvl="1">
              <a:spcBef>
                <a:spcPts val="600"/>
              </a:spcBef>
            </a:pPr>
            <a:r>
              <a:rPr lang="es-ES" sz="1800" dirty="0" smtClean="0"/>
              <a:t>Caen gobiernos en Grecia, Irlanda, España, Francia, Italia</a:t>
            </a:r>
          </a:p>
          <a:p>
            <a:pPr>
              <a:spcBef>
                <a:spcPts val="600"/>
              </a:spcBef>
            </a:pPr>
            <a:r>
              <a:rPr lang="es-ES" sz="2000" dirty="0" smtClean="0"/>
              <a:t>Visiones contrastadas: pro-austeridad (Alemania</a:t>
            </a:r>
            <a:r>
              <a:rPr lang="es-ES" sz="2000" dirty="0" smtClean="0"/>
              <a:t>) vs pro-crecimiento (Francia)</a:t>
            </a:r>
            <a:endParaRPr lang="es-ES" sz="2000" dirty="0" smtClean="0"/>
          </a:p>
          <a:p>
            <a:pPr>
              <a:spcBef>
                <a:spcPts val="600"/>
              </a:spcBef>
            </a:pPr>
            <a:r>
              <a:rPr lang="es-ES" sz="2000" dirty="0" smtClean="0"/>
              <a:t>Para que la UEM sea viable a futuro, pareciera necesario reforzarla:</a:t>
            </a:r>
            <a:endParaRPr lang="es-ES" sz="2000" dirty="0" smtClean="0"/>
          </a:p>
          <a:p>
            <a:pPr lvl="1">
              <a:spcBef>
                <a:spcPts val="600"/>
              </a:spcBef>
            </a:pPr>
            <a:r>
              <a:rPr lang="es-ES" sz="1600" dirty="0" smtClean="0"/>
              <a:t>Mayor </a:t>
            </a:r>
            <a:r>
              <a:rPr lang="es-ES" sz="1600" dirty="0" smtClean="0"/>
              <a:t>coordinación de políticas </a:t>
            </a:r>
            <a:r>
              <a:rPr lang="es-ES" sz="1600" dirty="0" smtClean="0"/>
              <a:t>fiscales</a:t>
            </a:r>
          </a:p>
          <a:p>
            <a:pPr lvl="1">
              <a:spcBef>
                <a:spcPts val="600"/>
              </a:spcBef>
            </a:pPr>
            <a:r>
              <a:rPr lang="es-ES" sz="1600" dirty="0" smtClean="0"/>
              <a:t>Regulación </a:t>
            </a:r>
            <a:r>
              <a:rPr lang="es-ES" sz="1600" dirty="0" smtClean="0"/>
              <a:t>bancaria </a:t>
            </a:r>
            <a:r>
              <a:rPr lang="es-ES" sz="1600" dirty="0" smtClean="0"/>
              <a:t>común</a:t>
            </a:r>
          </a:p>
          <a:p>
            <a:pPr lvl="1">
              <a:spcBef>
                <a:spcPts val="600"/>
              </a:spcBef>
            </a:pPr>
            <a:r>
              <a:rPr lang="es-ES" sz="1600" dirty="0" smtClean="0"/>
              <a:t>Afinar mecanismos de respuesta colectiva a crisis nacionales, como por ejemplo la emisión </a:t>
            </a:r>
            <a:r>
              <a:rPr lang="es-ES" sz="1600" dirty="0" smtClean="0"/>
              <a:t>de </a:t>
            </a:r>
            <a:r>
              <a:rPr lang="es-ES" sz="1600" dirty="0" smtClean="0"/>
              <a:t>eurobonos</a:t>
            </a:r>
            <a:endParaRPr lang="es-ES" sz="1600" dirty="0" smtClean="0"/>
          </a:p>
          <a:p>
            <a:endParaRPr lang="es-E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/>
          </p:nvPr>
        </p:nvSpPr>
        <p:spPr>
          <a:xfrm>
            <a:off x="1905000" y="2636912"/>
            <a:ext cx="6629400" cy="1224136"/>
          </a:xfrm>
        </p:spPr>
        <p:txBody>
          <a:bodyPr/>
          <a:lstStyle/>
          <a:p>
            <a:pPr algn="ctr"/>
            <a:r>
              <a:rPr lang="es-CL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s-CL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s-CL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s-CL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s-CL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s-CL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s-CL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Muchas gracias y continuamos el próximo miércoles</a:t>
            </a:r>
            <a:endParaRPr lang="es-CL" sz="32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4 Marcador de texto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="" xmlns:p14="http://schemas.microsoft.com/office/powerpoint/2010/main" val="669247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s-E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Temas de la clase de hoy</a:t>
            </a:r>
            <a:endParaRPr lang="es-ES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7410" name="Rectangle 3"/>
          <p:cNvSpPr>
            <a:spLocks noGrp="1" noChangeArrowheads="1"/>
          </p:cNvSpPr>
          <p:nvPr>
            <p:ph idx="1"/>
          </p:nvPr>
        </p:nvSpPr>
        <p:spPr>
          <a:xfrm>
            <a:off x="2051720" y="1916832"/>
            <a:ext cx="6840760" cy="4209331"/>
          </a:xfrm>
        </p:spPr>
        <p:txBody>
          <a:bodyPr>
            <a:noAutofit/>
          </a:bodyPr>
          <a:lstStyle/>
          <a:p>
            <a:pPr marL="0" indent="0">
              <a:lnSpc>
                <a:spcPct val="90000"/>
              </a:lnSpc>
              <a:spcBef>
                <a:spcPts val="1200"/>
              </a:spcBef>
              <a:defRPr/>
            </a:pPr>
            <a:r>
              <a:rPr lang="es-ES" sz="28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Tipos de crisis financieras</a:t>
            </a:r>
          </a:p>
          <a:p>
            <a:pPr marL="0" indent="0">
              <a:lnSpc>
                <a:spcPct val="90000"/>
              </a:lnSpc>
              <a:spcBef>
                <a:spcPts val="1200"/>
              </a:spcBef>
              <a:defRPr/>
            </a:pPr>
            <a:r>
              <a:rPr lang="es-ES" sz="28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La crisis de la deuda</a:t>
            </a:r>
          </a:p>
          <a:p>
            <a:pPr marL="0" indent="0">
              <a:lnSpc>
                <a:spcPct val="90000"/>
              </a:lnSpc>
              <a:spcBef>
                <a:spcPts val="1200"/>
              </a:spcBef>
              <a:defRPr/>
            </a:pPr>
            <a:r>
              <a:rPr lang="es-ES" sz="28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La gran crisis de 2008-2009</a:t>
            </a:r>
          </a:p>
          <a:p>
            <a:pPr marL="0" indent="0">
              <a:lnSpc>
                <a:spcPct val="90000"/>
              </a:lnSpc>
              <a:spcBef>
                <a:spcPts val="1200"/>
              </a:spcBef>
              <a:defRPr/>
            </a:pPr>
            <a:r>
              <a:rPr lang="es-ES" sz="28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La crisis de la zona Euro</a:t>
            </a:r>
            <a:endParaRPr lang="es-ES" sz="280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78620586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Las crisis financieras</a:t>
            </a:r>
            <a:endParaRPr lang="es-ES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79712" y="1772816"/>
            <a:ext cx="6912768" cy="4752528"/>
          </a:xfrm>
        </p:spPr>
        <p:txBody>
          <a:bodyPr>
            <a:normAutofit fontScale="92500" lnSpcReduction="10000"/>
          </a:bodyPr>
          <a:lstStyle/>
          <a:p>
            <a:r>
              <a:rPr lang="es-ES" dirty="0" smtClean="0"/>
              <a:t>Son de 3 tipos: cambiaria, bancaria y de deuda</a:t>
            </a:r>
          </a:p>
          <a:p>
            <a:r>
              <a:rPr lang="es-ES" b="1" dirty="0" smtClean="0"/>
              <a:t>Crisis cambiaria: </a:t>
            </a:r>
            <a:r>
              <a:rPr lang="es-ES" dirty="0" smtClean="0"/>
              <a:t>Cuando la moneda nacional se ve sometida a fuertes presiones vendedoras en el mercado, obligando a cambiar las políticas económicas del gobierno</a:t>
            </a:r>
          </a:p>
          <a:p>
            <a:r>
              <a:rPr lang="es-ES" b="1" dirty="0" smtClean="0"/>
              <a:t>Crisis bancaria: </a:t>
            </a:r>
            <a:r>
              <a:rPr lang="es-ES" dirty="0" smtClean="0"/>
              <a:t>Cuando una parte importante del sistema financiero nacional se vuelve insolvente</a:t>
            </a:r>
          </a:p>
          <a:p>
            <a:r>
              <a:rPr lang="es-ES" b="1" dirty="0" smtClean="0"/>
              <a:t>Crisis de deuda:</a:t>
            </a:r>
            <a:r>
              <a:rPr lang="es-ES" dirty="0" smtClean="0"/>
              <a:t> Incapacidad de hacer frente al pago de compromisos adquiridos en divisas. Puede ser:</a:t>
            </a:r>
          </a:p>
          <a:p>
            <a:pPr lvl="1"/>
            <a:r>
              <a:rPr lang="es-ES" b="1" dirty="0" smtClean="0"/>
              <a:t>De liquidez: </a:t>
            </a:r>
            <a:r>
              <a:rPr lang="es-ES" dirty="0" smtClean="0"/>
              <a:t>Escasez temporal de moneda extranjera</a:t>
            </a:r>
          </a:p>
          <a:p>
            <a:pPr lvl="1"/>
            <a:r>
              <a:rPr lang="es-ES" b="1" dirty="0" smtClean="0"/>
              <a:t>De solvencia: </a:t>
            </a:r>
            <a:r>
              <a:rPr lang="es-ES" dirty="0" smtClean="0"/>
              <a:t>Incapacidad estructural de pagar</a:t>
            </a:r>
          </a:p>
          <a:p>
            <a:pPr lvl="1"/>
            <a:r>
              <a:rPr lang="es-ES" dirty="0" smtClean="0"/>
              <a:t>No siempre es fácil distinguir una de la otra</a:t>
            </a:r>
          </a:p>
          <a:p>
            <a:endParaRPr lang="es-E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 crisis de la deuda (1)</a:t>
            </a:r>
            <a:endParaRPr lang="es-ES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07704" y="1844824"/>
            <a:ext cx="6912768" cy="4680520"/>
          </a:xfrm>
        </p:spPr>
        <p:txBody>
          <a:bodyPr>
            <a:normAutofit lnSpcReduction="10000"/>
          </a:bodyPr>
          <a:lstStyle/>
          <a:p>
            <a:r>
              <a:rPr lang="es-ES" dirty="0" smtClean="0"/>
              <a:t>Crisis petrolera de 1973 generó grandes superávits en CC para países petroleros, los que fueron canalizados a los PED (especialmente A. Latina) a través del sistema financiero internacional</a:t>
            </a:r>
          </a:p>
          <a:p>
            <a:r>
              <a:rPr lang="es-ES" dirty="0" smtClean="0"/>
              <a:t>Ciclo se repite tras nueva crisis petrolera en 1979</a:t>
            </a:r>
          </a:p>
          <a:p>
            <a:r>
              <a:rPr lang="es-ES" dirty="0" smtClean="0"/>
              <a:t>Deuda externa de PED pasa de US$ 90 billones en 1972 a US$ 462 billones en 1981</a:t>
            </a:r>
          </a:p>
          <a:p>
            <a:r>
              <a:rPr lang="es-ES" dirty="0" smtClean="0"/>
              <a:t>Precio del petróleo se triplica y países industrializados entran en “estanflación” (bajo crecimiento con alta inflación)</a:t>
            </a:r>
          </a:p>
          <a:p>
            <a:r>
              <a:rPr lang="es-ES" dirty="0" smtClean="0"/>
              <a:t>EE.UU. opta por política monetaria contractiva para controlar la inflación (“</a:t>
            </a:r>
            <a:r>
              <a:rPr lang="es-ES" dirty="0" err="1" smtClean="0"/>
              <a:t>Volcker</a:t>
            </a:r>
            <a:r>
              <a:rPr lang="es-ES" dirty="0" smtClean="0"/>
              <a:t> shock”) </a:t>
            </a:r>
            <a:endParaRPr lang="es-E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 crisis de la deuda (2)</a:t>
            </a:r>
            <a:endParaRPr lang="es-E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07704" y="1772816"/>
            <a:ext cx="7056784" cy="4824536"/>
          </a:xfrm>
        </p:spPr>
        <p:txBody>
          <a:bodyPr>
            <a:normAutofit fontScale="92500" lnSpcReduction="20000"/>
          </a:bodyPr>
          <a:lstStyle/>
          <a:p>
            <a:pPr>
              <a:spcBef>
                <a:spcPts val="800"/>
              </a:spcBef>
            </a:pPr>
            <a:r>
              <a:rPr lang="es-ES" dirty="0" smtClean="0"/>
              <a:t>Alza de tipos de interés en EE.UU.:</a:t>
            </a:r>
          </a:p>
          <a:p>
            <a:pPr lvl="1">
              <a:spcBef>
                <a:spcPts val="800"/>
              </a:spcBef>
            </a:pPr>
            <a:r>
              <a:rPr lang="es-ES" dirty="0" smtClean="0"/>
              <a:t>Aumentó el costo de nuevos préstamos</a:t>
            </a:r>
          </a:p>
          <a:p>
            <a:pPr lvl="1">
              <a:spcBef>
                <a:spcPts val="800"/>
              </a:spcBef>
            </a:pPr>
            <a:r>
              <a:rPr lang="es-ES" dirty="0" smtClean="0"/>
              <a:t>Aumentó el costo de gran parte de los antiguos</a:t>
            </a:r>
          </a:p>
          <a:p>
            <a:pPr lvl="1">
              <a:spcBef>
                <a:spcPts val="800"/>
              </a:spcBef>
            </a:pPr>
            <a:r>
              <a:rPr lang="es-ES" dirty="0" smtClean="0"/>
              <a:t>Indujo una fuerte apreciación del dólar, aumentando aún más el costo de servir la deuda externa</a:t>
            </a:r>
          </a:p>
          <a:p>
            <a:pPr>
              <a:spcBef>
                <a:spcPts val="800"/>
              </a:spcBef>
            </a:pPr>
            <a:r>
              <a:rPr lang="es-ES" dirty="0" smtClean="0"/>
              <a:t>Recesión en PD post shock petrolero y alza de intereses implicó caída de la demanda por exportaciones de A. Latina, agravada por aumento del proteccionismo </a:t>
            </a:r>
          </a:p>
          <a:p>
            <a:pPr>
              <a:spcBef>
                <a:spcPts val="800"/>
              </a:spcBef>
            </a:pPr>
            <a:r>
              <a:rPr lang="es-ES" dirty="0" smtClean="0"/>
              <a:t>En 1982 México declara el default y le siguen otros países</a:t>
            </a:r>
          </a:p>
          <a:p>
            <a:pPr>
              <a:spcBef>
                <a:spcPts val="800"/>
              </a:spcBef>
            </a:pPr>
            <a:r>
              <a:rPr lang="es-ES" dirty="0" smtClean="0"/>
              <a:t>Crisis es vista inicialmente como de liquidez, no de solvencia</a:t>
            </a:r>
          </a:p>
          <a:p>
            <a:pPr lvl="1">
              <a:spcBef>
                <a:spcPts val="800"/>
              </a:spcBef>
            </a:pPr>
            <a:r>
              <a:rPr lang="es-ES" dirty="0" smtClean="0"/>
              <a:t>Se propone reestructuración, no condonación parcial</a:t>
            </a:r>
          </a:p>
          <a:p>
            <a:pPr lvl="1">
              <a:spcBef>
                <a:spcPts val="800"/>
              </a:spcBef>
            </a:pPr>
            <a:r>
              <a:rPr lang="es-ES" dirty="0" smtClean="0"/>
              <a:t>FMI entra con sus programas de ajuste</a:t>
            </a:r>
          </a:p>
          <a:p>
            <a:pPr lvl="1">
              <a:spcBef>
                <a:spcPts val="800"/>
              </a:spcBef>
            </a:pPr>
            <a:r>
              <a:rPr lang="es-ES" dirty="0" smtClean="0"/>
              <a:t>Crisis sólo se resuelve cuando se acepta condonación parcial de la deuda (Plan Brady, 1988)</a:t>
            </a:r>
          </a:p>
          <a:p>
            <a:pPr lvl="1">
              <a:spcBef>
                <a:spcPts val="800"/>
              </a:spcBef>
            </a:pPr>
            <a:r>
              <a:rPr lang="es-ES" dirty="0" smtClean="0"/>
              <a:t>Crisis de la deuda implicó la “década perdida” de A. Latina</a:t>
            </a:r>
          </a:p>
          <a:p>
            <a:pPr lvl="1">
              <a:spcBef>
                <a:spcPts val="600"/>
              </a:spcBef>
            </a:pPr>
            <a:endParaRPr lang="es-ES" dirty="0" smtClean="0"/>
          </a:p>
          <a:p>
            <a:pPr lvl="1">
              <a:spcBef>
                <a:spcPts val="600"/>
              </a:spcBef>
            </a:pP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s-E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 gran crisis mundial de 2008-2009</a:t>
            </a:r>
            <a:endParaRPr lang="es-ES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79712" y="1844824"/>
            <a:ext cx="6912768" cy="4824536"/>
          </a:xfrm>
        </p:spPr>
        <p:txBody>
          <a:bodyPr>
            <a:normAutofit fontScale="85000" lnSpcReduction="10000"/>
          </a:bodyPr>
          <a:lstStyle/>
          <a:p>
            <a:pPr>
              <a:spcBef>
                <a:spcPts val="1200"/>
              </a:spcBef>
            </a:pPr>
            <a:r>
              <a:rPr lang="es-ES" dirty="0" smtClean="0"/>
              <a:t>Fenómeno complejo y aún no bien comprendido</a:t>
            </a:r>
          </a:p>
          <a:p>
            <a:pPr>
              <a:spcBef>
                <a:spcPts val="1200"/>
              </a:spcBef>
            </a:pPr>
            <a:r>
              <a:rPr lang="es-ES" dirty="0" smtClean="0"/>
              <a:t>Hay causas inmediatas y causas estructurales</a:t>
            </a:r>
          </a:p>
          <a:p>
            <a:pPr>
              <a:spcBef>
                <a:spcPts val="1200"/>
              </a:spcBef>
            </a:pPr>
            <a:r>
              <a:rPr lang="es-ES" dirty="0" smtClean="0"/>
              <a:t>Causas inmediatas:</a:t>
            </a:r>
          </a:p>
          <a:p>
            <a:pPr>
              <a:spcBef>
                <a:spcPts val="1200"/>
              </a:spcBef>
              <a:buFont typeface="+mj-lt"/>
              <a:buAutoNum type="arabicPeriod"/>
            </a:pPr>
            <a:r>
              <a:rPr lang="es-ES" dirty="0" smtClean="0"/>
              <a:t>Fallas de mercado </a:t>
            </a:r>
          </a:p>
          <a:p>
            <a:pPr lvl="1">
              <a:spcBef>
                <a:spcPts val="1200"/>
              </a:spcBef>
              <a:buFont typeface="Wingdings" pitchFamily="2" charset="2"/>
              <a:buChar char="§"/>
            </a:pPr>
            <a:r>
              <a:rPr lang="es-ES" dirty="0" smtClean="0"/>
              <a:t>Asimetrías de información </a:t>
            </a:r>
          </a:p>
          <a:p>
            <a:pPr lvl="1">
              <a:spcBef>
                <a:spcPts val="1200"/>
              </a:spcBef>
              <a:buFont typeface="Wingdings" pitchFamily="2" charset="2"/>
              <a:buChar char="§"/>
            </a:pPr>
            <a:r>
              <a:rPr lang="es-ES" dirty="0" smtClean="0"/>
              <a:t>“Demasiado grande para caer” (o para ser rescatado)</a:t>
            </a:r>
          </a:p>
          <a:p>
            <a:pPr lvl="1">
              <a:spcBef>
                <a:spcPts val="1200"/>
              </a:spcBef>
              <a:buFont typeface="Wingdings" pitchFamily="2" charset="2"/>
              <a:buChar char="§"/>
            </a:pPr>
            <a:r>
              <a:rPr lang="es-ES" dirty="0" smtClean="0"/>
              <a:t>Burbujas especulativas  </a:t>
            </a:r>
          </a:p>
          <a:p>
            <a:pPr lvl="1">
              <a:spcBef>
                <a:spcPts val="1200"/>
              </a:spcBef>
              <a:buFont typeface="Wingdings" pitchFamily="2" charset="2"/>
              <a:buChar char="§"/>
            </a:pPr>
            <a:r>
              <a:rPr lang="es-ES" dirty="0" smtClean="0"/>
              <a:t>Incentivos perversos agencias clasificadoras de riesgo</a:t>
            </a:r>
          </a:p>
          <a:p>
            <a:pPr>
              <a:spcBef>
                <a:spcPts val="1200"/>
              </a:spcBef>
              <a:buFont typeface="+mj-lt"/>
              <a:buAutoNum type="arabicPeriod"/>
            </a:pPr>
            <a:r>
              <a:rPr lang="es-ES" dirty="0" smtClean="0"/>
              <a:t>Fallas del Estado</a:t>
            </a:r>
          </a:p>
          <a:p>
            <a:pPr lvl="1">
              <a:spcBef>
                <a:spcPts val="1200"/>
              </a:spcBef>
              <a:buFont typeface="Wingdings" pitchFamily="2" charset="2"/>
              <a:buChar char="§"/>
            </a:pPr>
            <a:r>
              <a:rPr lang="es-ES" dirty="0" smtClean="0"/>
              <a:t>Política monetaria demasiado expansiva en EE.UU.</a:t>
            </a:r>
          </a:p>
          <a:p>
            <a:pPr lvl="1">
              <a:spcBef>
                <a:spcPts val="1200"/>
              </a:spcBef>
              <a:buFont typeface="Wingdings" pitchFamily="2" charset="2"/>
              <a:buChar char="§"/>
            </a:pPr>
            <a:r>
              <a:rPr lang="es-ES" dirty="0" smtClean="0"/>
              <a:t>Deficiente regulación de la industria de los ss. financieros</a:t>
            </a:r>
          </a:p>
          <a:p>
            <a:pPr lvl="1">
              <a:spcBef>
                <a:spcPts val="1200"/>
              </a:spcBef>
              <a:buFont typeface="Wingdings" pitchFamily="2" charset="2"/>
              <a:buChar char="§"/>
            </a:pPr>
            <a:r>
              <a:rPr lang="es-ES" dirty="0" smtClean="0"/>
              <a:t>Apoyo político a la desregulación debido a influencia Wall  St.</a:t>
            </a:r>
          </a:p>
          <a:p>
            <a:pPr lvl="1">
              <a:spcBef>
                <a:spcPts val="1200"/>
              </a:spcBef>
              <a:buFont typeface="+mj-lt"/>
              <a:buAutoNum type="arabicPeriod"/>
            </a:pPr>
            <a:endParaRPr lang="es-ES" dirty="0" smtClean="0"/>
          </a:p>
          <a:p>
            <a:pPr>
              <a:spcBef>
                <a:spcPts val="1200"/>
              </a:spcBef>
              <a:buNone/>
            </a:pPr>
            <a:endParaRPr lang="es-ES" dirty="0" smtClean="0"/>
          </a:p>
          <a:p>
            <a:endParaRPr lang="es-E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s-E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 gran crisis de 2008-2009 (Cont.)</a:t>
            </a:r>
            <a:endParaRPr lang="es-E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07704" y="1844824"/>
            <a:ext cx="6840760" cy="4680520"/>
          </a:xfrm>
        </p:spPr>
        <p:txBody>
          <a:bodyPr>
            <a:normAutofit fontScale="92500"/>
          </a:bodyPr>
          <a:lstStyle/>
          <a:p>
            <a:pPr>
              <a:buFont typeface="Wingdings" pitchFamily="2" charset="2"/>
              <a:buChar char="§"/>
            </a:pPr>
            <a:r>
              <a:rPr lang="es-ES" dirty="0" smtClean="0"/>
              <a:t>Causas estructurales:</a:t>
            </a:r>
          </a:p>
          <a:p>
            <a:pPr lvl="1">
              <a:buFont typeface="+mj-lt"/>
              <a:buAutoNum type="arabicPeriod"/>
            </a:pPr>
            <a:r>
              <a:rPr lang="es-ES" dirty="0" smtClean="0"/>
              <a:t>Acumulación de desequilibrios globales en los flujos de comercio y capital entre “países ahorrantes” y los EE.UU. </a:t>
            </a:r>
          </a:p>
          <a:p>
            <a:pPr lvl="1">
              <a:buFont typeface="+mj-lt"/>
              <a:buAutoNum type="arabicPeriod"/>
            </a:pPr>
            <a:r>
              <a:rPr lang="es-ES" dirty="0" smtClean="0"/>
              <a:t> Prevalencia creciente del “capitalismo financiero” por  sobre el “capitalismo productivo</a:t>
            </a:r>
            <a:r>
              <a:rPr lang="es-ES" dirty="0" smtClean="0"/>
              <a:t>”, especialmente </a:t>
            </a:r>
            <a:r>
              <a:rPr lang="es-ES" dirty="0" smtClean="0"/>
              <a:t>en EE.UU</a:t>
            </a:r>
            <a:r>
              <a:rPr lang="es-ES" dirty="0" smtClean="0"/>
              <a:t>., Reino Unido </a:t>
            </a:r>
            <a:endParaRPr lang="es-ES" dirty="0" smtClean="0"/>
          </a:p>
          <a:p>
            <a:pPr lvl="1">
              <a:buFont typeface="+mj-lt"/>
              <a:buAutoNum type="arabicPeriod"/>
            </a:pPr>
            <a:r>
              <a:rPr lang="es-ES" dirty="0" smtClean="0"/>
              <a:t>Aumento de la inequidad en países OCDE (utilidades de las empresas crecen más que los sueldos) ha llevado a un aumento del endeudamiento de los hogares</a:t>
            </a:r>
          </a:p>
          <a:p>
            <a:pPr>
              <a:buFont typeface="Wingdings" pitchFamily="2" charset="2"/>
              <a:buChar char="§"/>
            </a:pPr>
            <a:r>
              <a:rPr lang="es-ES" dirty="0" smtClean="0"/>
              <a:t>Primera gran crisis internacional desde el </a:t>
            </a:r>
            <a:r>
              <a:rPr lang="es-ES" i="1" dirty="0" err="1" smtClean="0"/>
              <a:t>crash</a:t>
            </a:r>
            <a:r>
              <a:rPr lang="es-ES" i="1" dirty="0" smtClean="0"/>
              <a:t> </a:t>
            </a:r>
            <a:r>
              <a:rPr lang="es-ES" dirty="0" smtClean="0"/>
              <a:t>de 1929 en tener su origen  claramente en los países industrializados </a:t>
            </a:r>
          </a:p>
          <a:p>
            <a:endParaRPr lang="es-ES" dirty="0" smtClean="0"/>
          </a:p>
          <a:p>
            <a:endParaRPr lang="es-E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403648" y="228600"/>
            <a:ext cx="7488832" cy="1143000"/>
          </a:xfrm>
        </p:spPr>
        <p:txBody>
          <a:bodyPr>
            <a:noAutofit/>
          </a:bodyPr>
          <a:lstStyle/>
          <a:p>
            <a:pPr algn="ctr"/>
            <a:r>
              <a:rPr lang="es-ES" sz="3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 crisis de 2008-2009 se incubó en los desequilibrios globales que la precedieron (y que aún no se corrigen) </a:t>
            </a:r>
            <a:endParaRPr lang="es-ES" sz="3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741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9712" y="2197585"/>
            <a:ext cx="6840760" cy="41117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Box 6"/>
          <p:cNvSpPr txBox="1"/>
          <p:nvPr/>
        </p:nvSpPr>
        <p:spPr>
          <a:xfrm>
            <a:off x="2411760" y="1700809"/>
            <a:ext cx="629577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b="1" dirty="0" smtClean="0"/>
              <a:t>Saldos en cuenta corriente países seleccionados, 2000-2014</a:t>
            </a:r>
          </a:p>
          <a:p>
            <a:pPr algn="ctr"/>
            <a:r>
              <a:rPr lang="es-ES" dirty="0" smtClean="0"/>
              <a:t>(Miles de millones de dólares)</a:t>
            </a:r>
            <a:endParaRPr lang="es-ES" dirty="0"/>
          </a:p>
        </p:txBody>
      </p:sp>
      <p:sp>
        <p:nvSpPr>
          <p:cNvPr id="8" name="TextBox 7"/>
          <p:cNvSpPr txBox="1"/>
          <p:nvPr/>
        </p:nvSpPr>
        <p:spPr>
          <a:xfrm>
            <a:off x="1907704" y="6237312"/>
            <a:ext cx="69847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dirty="0" smtClean="0"/>
              <a:t>Fuente: FMI, </a:t>
            </a:r>
            <a:r>
              <a:rPr lang="en-US" sz="1400" dirty="0" smtClean="0"/>
              <a:t>World Economic Outlook Database</a:t>
            </a:r>
            <a:r>
              <a:rPr lang="es-ES" sz="1400" dirty="0" smtClean="0"/>
              <a:t>, abril de 2011. Los valores posteriores a 2010 son estimaciones, excepto para Rusia (estimaciones parten en 2010).</a:t>
            </a:r>
            <a:endParaRPr lang="es-ES" sz="1400" dirty="0"/>
          </a:p>
        </p:txBody>
      </p:sp>
      <p:sp>
        <p:nvSpPr>
          <p:cNvPr id="9" name="Oval 8"/>
          <p:cNvSpPr/>
          <p:nvPr/>
        </p:nvSpPr>
        <p:spPr>
          <a:xfrm>
            <a:off x="5148064" y="2708920"/>
            <a:ext cx="360040" cy="1872208"/>
          </a:xfrm>
          <a:prstGeom prst="ellipse">
            <a:avLst/>
          </a:prstGeom>
          <a:solidFill>
            <a:srgbClr val="FFFF00">
              <a:alpha val="11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1 Título"/>
          <p:cNvSpPr>
            <a:spLocks noGrp="1"/>
          </p:cNvSpPr>
          <p:nvPr>
            <p:ph type="title"/>
          </p:nvPr>
        </p:nvSpPr>
        <p:spPr>
          <a:xfrm>
            <a:off x="2051719" y="188640"/>
            <a:ext cx="6624737" cy="1008112"/>
          </a:xfrm>
          <a:noFill/>
        </p:spPr>
        <p:txBody>
          <a:bodyPr rtlCol="0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s-ES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Rasgos de la postcrisis  </a:t>
            </a:r>
          </a:p>
        </p:txBody>
      </p:sp>
      <p:sp>
        <p:nvSpPr>
          <p:cNvPr id="4099" name="2 Marcador de contenido"/>
          <p:cNvSpPr>
            <a:spLocks noGrp="1"/>
          </p:cNvSpPr>
          <p:nvPr>
            <p:ph idx="1"/>
          </p:nvPr>
        </p:nvSpPr>
        <p:spPr>
          <a:xfrm>
            <a:off x="1763688" y="1772816"/>
            <a:ext cx="7056784" cy="4824536"/>
          </a:xfrm>
        </p:spPr>
        <p:txBody>
          <a:bodyPr>
            <a:normAutofit fontScale="92500"/>
          </a:bodyPr>
          <a:lstStyle/>
          <a:p>
            <a:pPr>
              <a:spcBef>
                <a:spcPts val="1200"/>
              </a:spcBef>
            </a:pPr>
            <a:r>
              <a:rPr lang="es-ES" sz="2400" dirty="0" smtClean="0"/>
              <a:t>Recuperación débil, heterogénea por regiones, con riesgo de recaída y tentaciones proteccionistas</a:t>
            </a:r>
          </a:p>
          <a:p>
            <a:pPr>
              <a:spcBef>
                <a:spcPts val="1200"/>
              </a:spcBef>
            </a:pPr>
            <a:r>
              <a:rPr lang="es-ES" sz="2400" dirty="0" smtClean="0"/>
              <a:t>Potencial </a:t>
            </a:r>
            <a:r>
              <a:rPr lang="es-ES" sz="2400" dirty="0" smtClean="0"/>
              <a:t>de crecimiento se ha </a:t>
            </a:r>
            <a:r>
              <a:rPr lang="es-ES" sz="2400" dirty="0" smtClean="0"/>
              <a:t>reducido, especialmente en EE.UU., Europa </a:t>
            </a:r>
            <a:endParaRPr lang="es-ES" sz="2400" dirty="0" smtClean="0"/>
          </a:p>
          <a:p>
            <a:pPr>
              <a:spcBef>
                <a:spcPts val="1200"/>
              </a:spcBef>
            </a:pPr>
            <a:r>
              <a:rPr lang="es-ES" sz="2400" dirty="0" smtClean="0"/>
              <a:t>En la UE</a:t>
            </a:r>
            <a:r>
              <a:rPr lang="es-ES" sz="2400" dirty="0" smtClean="0"/>
              <a:t>, alto desempleo coincide con necesidad de reducir déficit fiscal</a:t>
            </a:r>
          </a:p>
          <a:p>
            <a:pPr>
              <a:spcBef>
                <a:spcPts val="1200"/>
              </a:spcBef>
            </a:pPr>
            <a:r>
              <a:rPr lang="es-ES" sz="2400" dirty="0" smtClean="0"/>
              <a:t>Divergencias de política </a:t>
            </a:r>
            <a:r>
              <a:rPr lang="es-ES" sz="2400" dirty="0" smtClean="0"/>
              <a:t>monetaria </a:t>
            </a:r>
            <a:r>
              <a:rPr lang="es-ES" sz="2400" dirty="0" smtClean="0"/>
              <a:t>al interior del G20:</a:t>
            </a:r>
          </a:p>
          <a:p>
            <a:pPr lvl="1">
              <a:spcBef>
                <a:spcPts val="1200"/>
              </a:spcBef>
            </a:pPr>
            <a:r>
              <a:rPr lang="es-ES" sz="2200" dirty="0" smtClean="0"/>
              <a:t>B</a:t>
            </a:r>
            <a:r>
              <a:rPr lang="es-ES" sz="2200" dirty="0" smtClean="0"/>
              <a:t>ajas tasas de interés en países industrializados</a:t>
            </a:r>
          </a:p>
          <a:p>
            <a:pPr lvl="1">
              <a:spcBef>
                <a:spcPts val="1200"/>
              </a:spcBef>
            </a:pPr>
            <a:r>
              <a:rPr lang="es-ES" sz="2200" dirty="0" smtClean="0"/>
              <a:t>Altas tasas de interés en países emergentes </a:t>
            </a:r>
            <a:endParaRPr lang="es-ES" sz="2200" dirty="0" smtClean="0"/>
          </a:p>
          <a:p>
            <a:pPr lvl="1">
              <a:spcBef>
                <a:spcPts val="1200"/>
              </a:spcBef>
            </a:pPr>
            <a:r>
              <a:rPr lang="es-ES" sz="2200" dirty="0" smtClean="0"/>
              <a:t>Estímulos al </a:t>
            </a:r>
            <a:r>
              <a:rPr lang="es-ES" sz="2200" dirty="0" smtClean="0"/>
              <a:t>“</a:t>
            </a:r>
            <a:r>
              <a:rPr lang="es-ES" sz="2200" dirty="0" err="1" smtClean="0"/>
              <a:t>carry</a:t>
            </a:r>
            <a:r>
              <a:rPr lang="es-ES" sz="2200" dirty="0" smtClean="0"/>
              <a:t> trade” y</a:t>
            </a:r>
            <a:r>
              <a:rPr lang="es-ES" sz="2200" dirty="0" smtClean="0"/>
              <a:t> a la a</a:t>
            </a:r>
            <a:r>
              <a:rPr lang="es-ES" sz="2200" dirty="0" smtClean="0"/>
              <a:t>preciación </a:t>
            </a:r>
            <a:r>
              <a:rPr lang="es-ES" sz="2200" dirty="0" smtClean="0"/>
              <a:t>de monedas </a:t>
            </a:r>
            <a:r>
              <a:rPr lang="es-ES" sz="2200" dirty="0" smtClean="0"/>
              <a:t>de países emergentes</a:t>
            </a:r>
            <a:endParaRPr lang="es-ES" sz="2200" dirty="0" smtClean="0"/>
          </a:p>
          <a:p>
            <a:pPr>
              <a:spcBef>
                <a:spcPts val="1200"/>
              </a:spcBef>
            </a:pPr>
            <a:endParaRPr lang="es-E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d">
  <a:themeElements>
    <a:clrScheme name="Mod">
      <a:dk1>
        <a:sysClr val="windowText" lastClr="000000"/>
      </a:dk1>
      <a:lt1>
        <a:sysClr val="window" lastClr="FFFFFF"/>
      </a:lt1>
      <a:dk2>
        <a:srgbClr val="065218"/>
      </a:dk2>
      <a:lt2>
        <a:srgbClr val="EDF3AE"/>
      </a:lt2>
      <a:accent1>
        <a:srgbClr val="8FCB17"/>
      </a:accent1>
      <a:accent2>
        <a:srgbClr val="769F11"/>
      </a:accent2>
      <a:accent3>
        <a:srgbClr val="D4E336"/>
      </a:accent3>
      <a:accent4>
        <a:srgbClr val="0C8228"/>
      </a:accent4>
      <a:accent5>
        <a:srgbClr val="C0EDA8"/>
      </a:accent5>
      <a:accent6>
        <a:srgbClr val="3B4F18"/>
      </a:accent6>
      <a:hlink>
        <a:srgbClr val="0A6A21"/>
      </a:hlink>
      <a:folHlink>
        <a:srgbClr val="406EA5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ransmisión de listas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>
            <a:satMod val="125000"/>
          </a:schemeClr>
        </a:solidFill>
        <a:solidFill>
          <a:schemeClr val="phClr">
            <a:shade val="30000"/>
            <a:satMod val="150000"/>
          </a:schemeClr>
        </a:solidFill>
        <a:gradFill>
          <a:gsLst>
            <a:gs pos="0">
              <a:schemeClr val="phClr">
                <a:tint val="100000"/>
                <a:shade val="80000"/>
                <a:satMod val="135000"/>
              </a:schemeClr>
            </a:gs>
            <a:gs pos="55000">
              <a:schemeClr val="phClr">
                <a:tint val="70000"/>
                <a:shade val="100000"/>
                <a:satMod val="150000"/>
              </a:schemeClr>
            </a:gs>
            <a:gs pos="100000">
              <a:schemeClr val="phClr">
                <a:tint val="70000"/>
                <a:shade val="100000"/>
                <a:satMod val="15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1607</TotalTime>
  <Words>1414</Words>
  <Application>Microsoft Office PowerPoint</Application>
  <PresentationFormat>On-screen Show (4:3)</PresentationFormat>
  <Paragraphs>124</Paragraphs>
  <Slides>15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Mod</vt:lpstr>
      <vt:lpstr>Tópicos de economía internacional IN70Z.02</vt:lpstr>
      <vt:lpstr>Temas de la clase de hoy</vt:lpstr>
      <vt:lpstr>Las crisis financieras</vt:lpstr>
      <vt:lpstr>La crisis de la deuda (1)</vt:lpstr>
      <vt:lpstr>La crisis de la deuda (2)</vt:lpstr>
      <vt:lpstr>La gran crisis mundial de 2008-2009</vt:lpstr>
      <vt:lpstr>La gran crisis de 2008-2009 (Cont.)</vt:lpstr>
      <vt:lpstr>La crisis de 2008-2009 se incubó en los desequilibrios globales que la precedieron (y que aún no se corrigen) </vt:lpstr>
      <vt:lpstr>Rasgos de la postcrisis  </vt:lpstr>
      <vt:lpstr>¿Cómo hacer menos probable una repetición de la gran crisis?</vt:lpstr>
      <vt:lpstr>La crisis de la zona Euro: Antecedentes (1)</vt:lpstr>
      <vt:lpstr>La crisis de la zona Euro: Antecedentes (2)</vt:lpstr>
      <vt:lpstr>La crisis de la zona Euro: Eventos desde 2010 </vt:lpstr>
      <vt:lpstr>La crisis de la zona Euro:  Desafíos hacia adelante</vt:lpstr>
      <vt:lpstr>   Muchas gracias y continuamos el próximo miércoles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Tópicos de economía internacional IN70Z.02</dc:title>
  <dc:creator>Sebastian</dc:creator>
  <cp:lastModifiedBy>userzen01</cp:lastModifiedBy>
  <cp:revision>173</cp:revision>
  <dcterms:created xsi:type="dcterms:W3CDTF">2011-05-16T12:48:47Z</dcterms:created>
  <dcterms:modified xsi:type="dcterms:W3CDTF">2012-06-06T19:00:53Z</dcterms:modified>
</cp:coreProperties>
</file>