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9" r:id="rId3"/>
    <p:sldId id="260" r:id="rId4"/>
    <p:sldId id="270" r:id="rId5"/>
    <p:sldId id="282" r:id="rId6"/>
    <p:sldId id="279" r:id="rId7"/>
    <p:sldId id="280" r:id="rId8"/>
    <p:sldId id="278" r:id="rId9"/>
    <p:sldId id="283" r:id="rId10"/>
    <p:sldId id="284" r:id="rId11"/>
    <p:sldId id="266" r:id="rId12"/>
    <p:sldId id="275" r:id="rId13"/>
    <p:sldId id="262" r:id="rId14"/>
    <p:sldId id="271" r:id="rId15"/>
    <p:sldId id="272" r:id="rId16"/>
    <p:sldId id="273" r:id="rId17"/>
    <p:sldId id="281" r:id="rId18"/>
    <p:sldId id="277" r:id="rId19"/>
    <p:sldId id="274" r:id="rId20"/>
    <p:sldId id="268" r:id="rId21"/>
    <p:sldId id="269" r:id="rId22"/>
    <p:sldId id="276" r:id="rId23"/>
    <p:sldId id="258" r:id="rId2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18" autoAdjust="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omparaci&#243;n%20flujos%20IED%20y%20exportaciones%20mundiales%202000%20a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Flujos%20mundiales%20IED%201970-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Flujos%20mundiales%20IED%201970-2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Sheet1!$A$14</c:f>
              <c:strCache>
                <c:ptCount val="1"/>
                <c:pt idx="0">
                  <c:v>Exportaciones mundiales de bienes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Sheet1!$B$13:$M$13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Sheet1!$B$14:$M$14</c:f>
              <c:numCache>
                <c:formatCode>General</c:formatCode>
                <c:ptCount val="12"/>
                <c:pt idx="0">
                  <c:v>6.4560000000000004</c:v>
                </c:pt>
                <c:pt idx="1">
                  <c:v>6.1909999999999981</c:v>
                </c:pt>
                <c:pt idx="2">
                  <c:v>6.492</c:v>
                </c:pt>
                <c:pt idx="3">
                  <c:v>7.5860000000000003</c:v>
                </c:pt>
                <c:pt idx="4">
                  <c:v>9.218</c:v>
                </c:pt>
                <c:pt idx="5">
                  <c:v>10.489000000000004</c:v>
                </c:pt>
                <c:pt idx="6">
                  <c:v>12.113</c:v>
                </c:pt>
                <c:pt idx="7">
                  <c:v>14.012</c:v>
                </c:pt>
                <c:pt idx="8">
                  <c:v>16.132000000000001</c:v>
                </c:pt>
                <c:pt idx="9">
                  <c:v>12.531000000000001</c:v>
                </c:pt>
                <c:pt idx="10">
                  <c:v>15.254</c:v>
                </c:pt>
                <c:pt idx="11">
                  <c:v>18.216999999999999</c:v>
                </c:pt>
              </c:numCache>
            </c:numRef>
          </c:val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Flujos mundiales de IED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Sheet1!$B$13:$M$13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Sheet1!$B$15:$M$15</c:f>
              <c:numCache>
                <c:formatCode>0.0</c:formatCode>
                <c:ptCount val="12"/>
                <c:pt idx="0">
                  <c:v>1.402680223065905</c:v>
                </c:pt>
                <c:pt idx="1">
                  <c:v>0.82617710574218917</c:v>
                </c:pt>
                <c:pt idx="2">
                  <c:v>0.62687382639390654</c:v>
                </c:pt>
                <c:pt idx="3">
                  <c:v>0.57278962490952912</c:v>
                </c:pt>
                <c:pt idx="4">
                  <c:v>0.7423863181480761</c:v>
                </c:pt>
                <c:pt idx="5">
                  <c:v>0.98259337368808464</c:v>
                </c:pt>
                <c:pt idx="6">
                  <c:v>1.4618626880674661</c:v>
                </c:pt>
                <c:pt idx="7">
                  <c:v>1.9709395720194662</c:v>
                </c:pt>
                <c:pt idx="8">
                  <c:v>1.7441009771500702</c:v>
                </c:pt>
                <c:pt idx="9">
                  <c:v>1.1850301351797701</c:v>
                </c:pt>
                <c:pt idx="10">
                  <c:v>1.2896999999999996</c:v>
                </c:pt>
                <c:pt idx="11">
                  <c:v>1.5085999999999995</c:v>
                </c:pt>
              </c:numCache>
            </c:numRef>
          </c:val>
        </c:ser>
        <c:gapWidth val="51"/>
        <c:axId val="70605440"/>
        <c:axId val="70615424"/>
      </c:barChart>
      <c:catAx>
        <c:axId val="706054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615424"/>
        <c:crosses val="autoZero"/>
        <c:auto val="1"/>
        <c:lblAlgn val="ctr"/>
        <c:lblOffset val="100"/>
      </c:catAx>
      <c:valAx>
        <c:axId val="70615424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605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562642169728786"/>
          <c:y val="0.11034339457567796"/>
          <c:w val="0.31493881378657307"/>
          <c:h val="0.27176410875927198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stacked"/>
        <c:ser>
          <c:idx val="0"/>
          <c:order val="0"/>
          <c:tx>
            <c:strRef>
              <c:f>Gráficos!$K$18</c:f>
              <c:strCache>
                <c:ptCount val="1"/>
                <c:pt idx="0">
                  <c:v>Economías en desarrollo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Gráficos!$L$16:$AQ$16</c:f>
              <c:strCach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strCache>
            </c:strRef>
          </c:cat>
          <c:val>
            <c:numRef>
              <c:f>Gráficos!$L$18:$AQ$18</c:f>
              <c:numCache>
                <c:formatCode>0.0</c:formatCode>
                <c:ptCount val="32"/>
                <c:pt idx="0">
                  <c:v>7.4789217474837999</c:v>
                </c:pt>
                <c:pt idx="1">
                  <c:v>24.045846734751596</c:v>
                </c:pt>
                <c:pt idx="2">
                  <c:v>26.376825836568802</c:v>
                </c:pt>
                <c:pt idx="3">
                  <c:v>17.5694831094996</c:v>
                </c:pt>
                <c:pt idx="4">
                  <c:v>17.609787906708799</c:v>
                </c:pt>
                <c:pt idx="5">
                  <c:v>14.187903141491297</c:v>
                </c:pt>
                <c:pt idx="6">
                  <c:v>15.778327742851692</c:v>
                </c:pt>
                <c:pt idx="7">
                  <c:v>21.790973092786299</c:v>
                </c:pt>
                <c:pt idx="8">
                  <c:v>30.420638881916286</c:v>
                </c:pt>
                <c:pt idx="9">
                  <c:v>30.729587762783499</c:v>
                </c:pt>
                <c:pt idx="10">
                  <c:v>34.853153024138003</c:v>
                </c:pt>
                <c:pt idx="11">
                  <c:v>39.8343305124408</c:v>
                </c:pt>
                <c:pt idx="12">
                  <c:v>53.075578924249918</c:v>
                </c:pt>
                <c:pt idx="13">
                  <c:v>76.738520678553201</c:v>
                </c:pt>
                <c:pt idx="14">
                  <c:v>103.37976517097157</c:v>
                </c:pt>
                <c:pt idx="15">
                  <c:v>115.80054638788427</c:v>
                </c:pt>
                <c:pt idx="16">
                  <c:v>146.64866311057452</c:v>
                </c:pt>
                <c:pt idx="17">
                  <c:v>190.64971745847819</c:v>
                </c:pt>
                <c:pt idx="18">
                  <c:v>190.73077607068404</c:v>
                </c:pt>
                <c:pt idx="19">
                  <c:v>228.87632537716536</c:v>
                </c:pt>
                <c:pt idx="20">
                  <c:v>257.62510579317001</c:v>
                </c:pt>
                <c:pt idx="21">
                  <c:v>215.62309382028562</c:v>
                </c:pt>
                <c:pt idx="22">
                  <c:v>174.8759524303097</c:v>
                </c:pt>
                <c:pt idx="23">
                  <c:v>183.58989740815258</c:v>
                </c:pt>
                <c:pt idx="24">
                  <c:v>293.12357047993652</c:v>
                </c:pt>
                <c:pt idx="25">
                  <c:v>332.30684932606073</c:v>
                </c:pt>
                <c:pt idx="26">
                  <c:v>429.45857625414857</c:v>
                </c:pt>
                <c:pt idx="27">
                  <c:v>573.03177627549201</c:v>
                </c:pt>
                <c:pt idx="28">
                  <c:v>658.00218623689955</c:v>
                </c:pt>
                <c:pt idx="29">
                  <c:v>510.5776705868729</c:v>
                </c:pt>
                <c:pt idx="30">
                  <c:v>583.9</c:v>
                </c:pt>
                <c:pt idx="31">
                  <c:v>663.7</c:v>
                </c:pt>
              </c:numCache>
            </c:numRef>
          </c:val>
        </c:ser>
        <c:ser>
          <c:idx val="1"/>
          <c:order val="1"/>
          <c:tx>
            <c:strRef>
              <c:f>Gráficos!$K$19</c:f>
              <c:strCache>
                <c:ptCount val="1"/>
                <c:pt idx="0">
                  <c:v>Economías en transición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Gráficos!$L$16:$AQ$16</c:f>
              <c:strCach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strCache>
            </c:strRef>
          </c:cat>
          <c:val>
            <c:numRef>
              <c:f>Gráficos!$L$19:$AQ$19</c:f>
              <c:numCache>
                <c:formatCode>0.0</c:formatCode>
                <c:ptCount val="32"/>
                <c:pt idx="0">
                  <c:v>2.3600000000000006E-2</c:v>
                </c:pt>
                <c:pt idx="1">
                  <c:v>1.2600000000000004E-2</c:v>
                </c:pt>
                <c:pt idx="2">
                  <c:v>3.0000000000000014E-4</c:v>
                </c:pt>
                <c:pt idx="3">
                  <c:v>1.7999999999999999E-2</c:v>
                </c:pt>
                <c:pt idx="4">
                  <c:v>-8.0000000000000054E-3</c:v>
                </c:pt>
                <c:pt idx="5">
                  <c:v>1.4999999999999998E-2</c:v>
                </c:pt>
                <c:pt idx="6">
                  <c:v>-2.8000000000000001E-2</c:v>
                </c:pt>
                <c:pt idx="7">
                  <c:v>7.0000000000000019E-3</c:v>
                </c:pt>
                <c:pt idx="8">
                  <c:v>2.240000000000001E-2</c:v>
                </c:pt>
                <c:pt idx="9">
                  <c:v>1.8300010000000005E-2</c:v>
                </c:pt>
                <c:pt idx="10">
                  <c:v>7.5200012999999996E-2</c:v>
                </c:pt>
                <c:pt idx="11">
                  <c:v>0.203520013</c:v>
                </c:pt>
                <c:pt idx="12">
                  <c:v>1.6640813080999999</c:v>
                </c:pt>
                <c:pt idx="13">
                  <c:v>3.1430888097374008</c:v>
                </c:pt>
                <c:pt idx="14">
                  <c:v>2.0453283984207</c:v>
                </c:pt>
                <c:pt idx="15">
                  <c:v>4.1067084510017002</c:v>
                </c:pt>
                <c:pt idx="16">
                  <c:v>5.8711337970462001</c:v>
                </c:pt>
                <c:pt idx="17">
                  <c:v>10.349269325192001</c:v>
                </c:pt>
                <c:pt idx="18">
                  <c:v>8.1101629672512985</c:v>
                </c:pt>
                <c:pt idx="19">
                  <c:v>8.5897341174270068</c:v>
                </c:pt>
                <c:pt idx="20">
                  <c:v>7.0231370158877979</c:v>
                </c:pt>
                <c:pt idx="21">
                  <c:v>9.512959253866704</c:v>
                </c:pt>
                <c:pt idx="22">
                  <c:v>11.2661338415306</c:v>
                </c:pt>
                <c:pt idx="23">
                  <c:v>20.026259632633291</c:v>
                </c:pt>
                <c:pt idx="24">
                  <c:v>30.433110140362892</c:v>
                </c:pt>
                <c:pt idx="25">
                  <c:v>31.115958115294017</c:v>
                </c:pt>
                <c:pt idx="26">
                  <c:v>54.516424951124584</c:v>
                </c:pt>
                <c:pt idx="27">
                  <c:v>91.089792707445739</c:v>
                </c:pt>
                <c:pt idx="28">
                  <c:v>120.98616995733043</c:v>
                </c:pt>
                <c:pt idx="29">
                  <c:v>71.61785324437183</c:v>
                </c:pt>
                <c:pt idx="30">
                  <c:v>70.2</c:v>
                </c:pt>
                <c:pt idx="31">
                  <c:v>91.7</c:v>
                </c:pt>
              </c:numCache>
            </c:numRef>
          </c:val>
        </c:ser>
        <c:ser>
          <c:idx val="2"/>
          <c:order val="2"/>
          <c:tx>
            <c:strRef>
              <c:f>Gráficos!$K$20</c:f>
              <c:strCache>
                <c:ptCount val="1"/>
                <c:pt idx="0">
                  <c:v>Economías desarrolladas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Gráficos!$L$16:$AQ$16</c:f>
              <c:strCach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strCache>
            </c:strRef>
          </c:cat>
          <c:val>
            <c:numRef>
              <c:f>Gráficos!$L$20:$AQ$20</c:f>
              <c:numCache>
                <c:formatCode>0.0</c:formatCode>
                <c:ptCount val="32"/>
                <c:pt idx="0">
                  <c:v>46.5758088018056</c:v>
                </c:pt>
                <c:pt idx="1">
                  <c:v>45.511798605994095</c:v>
                </c:pt>
                <c:pt idx="2">
                  <c:v>31.682121248191283</c:v>
                </c:pt>
                <c:pt idx="3">
                  <c:v>32.680269834065697</c:v>
                </c:pt>
                <c:pt idx="4">
                  <c:v>39.237131057830098</c:v>
                </c:pt>
                <c:pt idx="5">
                  <c:v>41.663201834488511</c:v>
                </c:pt>
                <c:pt idx="6">
                  <c:v>70.628038794910637</c:v>
                </c:pt>
                <c:pt idx="7">
                  <c:v>114.84320198080744</c:v>
                </c:pt>
                <c:pt idx="8">
                  <c:v>133.58043025269612</c:v>
                </c:pt>
                <c:pt idx="9">
                  <c:v>166.52843382060118</c:v>
                </c:pt>
                <c:pt idx="10">
                  <c:v>172.52633760339836</c:v>
                </c:pt>
                <c:pt idx="11">
                  <c:v>114.03532990998232</c:v>
                </c:pt>
                <c:pt idx="12">
                  <c:v>111.14120940984654</c:v>
                </c:pt>
                <c:pt idx="13">
                  <c:v>143.43476419118051</c:v>
                </c:pt>
                <c:pt idx="14">
                  <c:v>150.575131589574</c:v>
                </c:pt>
                <c:pt idx="15">
                  <c:v>222.4841679339489</c:v>
                </c:pt>
                <c:pt idx="16">
                  <c:v>236.03497169283287</c:v>
                </c:pt>
                <c:pt idx="17">
                  <c:v>285.39002575771428</c:v>
                </c:pt>
                <c:pt idx="18">
                  <c:v>508.74258589664367</c:v>
                </c:pt>
                <c:pt idx="19">
                  <c:v>852.13122769600068</c:v>
                </c:pt>
                <c:pt idx="20">
                  <c:v>1138.0319802568467</c:v>
                </c:pt>
                <c:pt idx="21">
                  <c:v>601.0410526680372</c:v>
                </c:pt>
                <c:pt idx="22">
                  <c:v>440.73174012206584</c:v>
                </c:pt>
                <c:pt idx="23">
                  <c:v>369.17346786874322</c:v>
                </c:pt>
                <c:pt idx="24">
                  <c:v>418.82963752777641</c:v>
                </c:pt>
                <c:pt idx="25">
                  <c:v>619.17056624673</c:v>
                </c:pt>
                <c:pt idx="26">
                  <c:v>977.88768686219362</c:v>
                </c:pt>
                <c:pt idx="27">
                  <c:v>1306.818003036529</c:v>
                </c:pt>
                <c:pt idx="28">
                  <c:v>965.11262095584016</c:v>
                </c:pt>
                <c:pt idx="29">
                  <c:v>602.83461134852462</c:v>
                </c:pt>
                <c:pt idx="30">
                  <c:v>635.6</c:v>
                </c:pt>
                <c:pt idx="31">
                  <c:v>753.2</c:v>
                </c:pt>
              </c:numCache>
            </c:numRef>
          </c:val>
        </c:ser>
        <c:axId val="70699264"/>
        <c:axId val="70709248"/>
      </c:areaChart>
      <c:catAx>
        <c:axId val="706992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709248"/>
        <c:crosses val="autoZero"/>
        <c:auto val="1"/>
        <c:lblAlgn val="ctr"/>
        <c:lblOffset val="100"/>
        <c:tickLblSkip val="1"/>
      </c:catAx>
      <c:valAx>
        <c:axId val="70709248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6992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5923663798407123"/>
          <c:y val="9.6646252551764511E-2"/>
          <c:w val="0.37687449303721393"/>
          <c:h val="0.25115157480314959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4031102005866248"/>
                  <c:y val="-8.1058123171499612E-3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2.0249225951232172E-2"/>
                  <c:y val="-9.9512972985364906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132123278839572"/>
                  <c:y val="-0.17649543569233081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>
                        <a:solidFill>
                          <a:schemeClr val="bg1"/>
                        </a:solidFill>
                      </a:rPr>
                      <a:t>A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sia y Oceanía
392.9
26%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6.8987823346706514E-2"/>
                  <c:y val="6.2289154820540281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Gráficos!$A$37:$A$41</c:f>
              <c:strCache>
                <c:ptCount val="5"/>
                <c:pt idx="0">
                  <c:v>Economías desarrolladas</c:v>
                </c:pt>
                <c:pt idx="1">
                  <c:v>Africa</c:v>
                </c:pt>
                <c:pt idx="2">
                  <c:v>A. Latina y Caribe</c:v>
                </c:pt>
                <c:pt idx="3">
                  <c:v>Asia y Oceanía</c:v>
                </c:pt>
                <c:pt idx="4">
                  <c:v>Economías en transición</c:v>
                </c:pt>
              </c:strCache>
            </c:strRef>
          </c:cat>
          <c:val>
            <c:numRef>
              <c:f>Gráficos!$B$37:$B$41</c:f>
              <c:numCache>
                <c:formatCode>General</c:formatCode>
                <c:ptCount val="5"/>
                <c:pt idx="0">
                  <c:v>753.2</c:v>
                </c:pt>
                <c:pt idx="1">
                  <c:v>54.4</c:v>
                </c:pt>
                <c:pt idx="2">
                  <c:v>216.4</c:v>
                </c:pt>
                <c:pt idx="3">
                  <c:v>392.9</c:v>
                </c:pt>
                <c:pt idx="4">
                  <c:v>91.7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Sheet1!$B$5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Sheet1!$A$6:$A$11</c:f>
              <c:strCache>
                <c:ptCount val="6"/>
                <c:pt idx="0">
                  <c:v>Brasil</c:v>
                </c:pt>
                <c:pt idx="1">
                  <c:v>México</c:v>
                </c:pt>
                <c:pt idx="2">
                  <c:v>Chile</c:v>
                </c:pt>
                <c:pt idx="3">
                  <c:v>Colombia</c:v>
                </c:pt>
                <c:pt idx="4">
                  <c:v>Perú</c:v>
                </c:pt>
                <c:pt idx="5">
                  <c:v>Argentina</c:v>
                </c:pt>
              </c:strCache>
            </c:strRef>
          </c:cat>
          <c:val>
            <c:numRef>
              <c:f>Sheet1!$B$6:$B$11</c:f>
              <c:numCache>
                <c:formatCode>0.0</c:formatCode>
                <c:ptCount val="6"/>
                <c:pt idx="0">
                  <c:v>48.51</c:v>
                </c:pt>
                <c:pt idx="1">
                  <c:v>20.21</c:v>
                </c:pt>
                <c:pt idx="2">
                  <c:v>15.1</c:v>
                </c:pt>
                <c:pt idx="3">
                  <c:v>6.9</c:v>
                </c:pt>
                <c:pt idx="4">
                  <c:v>7.33</c:v>
                </c:pt>
                <c:pt idx="5">
                  <c:v>7.06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Sheet1!$A$6:$A$11</c:f>
              <c:strCache>
                <c:ptCount val="6"/>
                <c:pt idx="0">
                  <c:v>Brasil</c:v>
                </c:pt>
                <c:pt idx="1">
                  <c:v>México</c:v>
                </c:pt>
                <c:pt idx="2">
                  <c:v>Chile</c:v>
                </c:pt>
                <c:pt idx="3">
                  <c:v>Colombia</c:v>
                </c:pt>
                <c:pt idx="4">
                  <c:v>Perú</c:v>
                </c:pt>
                <c:pt idx="5">
                  <c:v>Argentina</c:v>
                </c:pt>
              </c:strCache>
            </c:strRef>
          </c:cat>
          <c:val>
            <c:numRef>
              <c:f>Sheet1!$C$6:$C$11</c:f>
              <c:numCache>
                <c:formatCode>0.0</c:formatCode>
                <c:ptCount val="6"/>
                <c:pt idx="0">
                  <c:v>66.66</c:v>
                </c:pt>
                <c:pt idx="1">
                  <c:v>19.439999999999987</c:v>
                </c:pt>
                <c:pt idx="2">
                  <c:v>17.3</c:v>
                </c:pt>
                <c:pt idx="3">
                  <c:v>13.23</c:v>
                </c:pt>
                <c:pt idx="4">
                  <c:v>7.6599999999999975</c:v>
                </c:pt>
                <c:pt idx="5">
                  <c:v>7.24</c:v>
                </c:pt>
              </c:numCache>
            </c:numRef>
          </c:val>
        </c:ser>
        <c:axId val="77585792"/>
        <c:axId val="79525760"/>
      </c:barChart>
      <c:catAx>
        <c:axId val="7758579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9525760"/>
        <c:crosses val="autoZero"/>
        <c:auto val="1"/>
        <c:lblAlgn val="ctr"/>
        <c:lblOffset val="100"/>
      </c:catAx>
      <c:valAx>
        <c:axId val="79525760"/>
        <c:scaling>
          <c:orientation val="minMax"/>
        </c:scaling>
        <c:axPos val="b"/>
        <c:majorGridlines>
          <c:spPr>
            <a:ln>
              <a:prstDash val="sysDot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7585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259864391951079"/>
          <c:y val="0.22183836395450568"/>
          <c:w val="0.10351246719160105"/>
          <c:h val="0.16743438320210008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Sheet1!$C$3</c:f>
              <c:strCache>
                <c:ptCount val="1"/>
                <c:pt idx="0">
                  <c:v>Recursos naturales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multiLvlStrRef>
              <c:f>Sheet1!$A$4:$B$9</c:f>
              <c:multiLvlStrCache>
                <c:ptCount val="6"/>
                <c:lvl>
                  <c:pt idx="0">
                    <c:v>2006-2010</c:v>
                  </c:pt>
                  <c:pt idx="1">
                    <c:v>2011</c:v>
                  </c:pt>
                  <c:pt idx="2">
                    <c:v>2006-2010</c:v>
                  </c:pt>
                  <c:pt idx="3">
                    <c:v>2011</c:v>
                  </c:pt>
                  <c:pt idx="4">
                    <c:v>2006-2010</c:v>
                  </c:pt>
                  <c:pt idx="5">
                    <c:v>2011</c:v>
                  </c:pt>
                </c:lvl>
                <c:lvl>
                  <c:pt idx="0">
                    <c:v>A. del Sur  (sin Brasil)</c:v>
                  </c:pt>
                  <c:pt idx="2">
                    <c:v>México, Centroamérica y Caribe</c:v>
                  </c:pt>
                  <c:pt idx="4">
                    <c:v>Brasil</c:v>
                  </c:pt>
                </c:lvl>
              </c:multiLvlStrCache>
            </c:multiLvlStrRef>
          </c:cat>
          <c:val>
            <c:numRef>
              <c:f>Sheet1!$C$4:$C$9</c:f>
              <c:numCache>
                <c:formatCode>General</c:formatCode>
                <c:ptCount val="6"/>
                <c:pt idx="0">
                  <c:v>42</c:v>
                </c:pt>
                <c:pt idx="1">
                  <c:v>57</c:v>
                </c:pt>
                <c:pt idx="2">
                  <c:v>9</c:v>
                </c:pt>
                <c:pt idx="3">
                  <c:v>8</c:v>
                </c:pt>
                <c:pt idx="4">
                  <c:v>26</c:v>
                </c:pt>
                <c:pt idx="5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Manufacturas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multiLvlStrRef>
              <c:f>Sheet1!$A$4:$B$9</c:f>
              <c:multiLvlStrCache>
                <c:ptCount val="6"/>
                <c:lvl>
                  <c:pt idx="0">
                    <c:v>2006-2010</c:v>
                  </c:pt>
                  <c:pt idx="1">
                    <c:v>2011</c:v>
                  </c:pt>
                  <c:pt idx="2">
                    <c:v>2006-2010</c:v>
                  </c:pt>
                  <c:pt idx="3">
                    <c:v>2011</c:v>
                  </c:pt>
                  <c:pt idx="4">
                    <c:v>2006-2010</c:v>
                  </c:pt>
                  <c:pt idx="5">
                    <c:v>2011</c:v>
                  </c:pt>
                </c:lvl>
                <c:lvl>
                  <c:pt idx="0">
                    <c:v>A. del Sur  (sin Brasil)</c:v>
                  </c:pt>
                  <c:pt idx="2">
                    <c:v>México, Centroamérica y Caribe</c:v>
                  </c:pt>
                  <c:pt idx="4">
                    <c:v>Brasil</c:v>
                  </c:pt>
                </c:lvl>
              </c:multiLvlStrCache>
            </c:multiLvlStrRef>
          </c:cat>
          <c:val>
            <c:numRef>
              <c:f>Sheet1!$D$4:$D$9</c:f>
              <c:numCache>
                <c:formatCode>General</c:formatCode>
                <c:ptCount val="6"/>
                <c:pt idx="0">
                  <c:v>20</c:v>
                </c:pt>
                <c:pt idx="1">
                  <c:v>7</c:v>
                </c:pt>
                <c:pt idx="2">
                  <c:v>36</c:v>
                </c:pt>
                <c:pt idx="3">
                  <c:v>40</c:v>
                </c:pt>
                <c:pt idx="4">
                  <c:v>41</c:v>
                </c:pt>
                <c:pt idx="5">
                  <c:v>46</c:v>
                </c:pt>
              </c:numCache>
            </c:numRef>
          </c:val>
        </c:ser>
        <c:ser>
          <c:idx val="2"/>
          <c:order val="2"/>
          <c:tx>
            <c:strRef>
              <c:f>Sheet1!$E$3</c:f>
              <c:strCache>
                <c:ptCount val="1"/>
                <c:pt idx="0">
                  <c:v>Servicios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multiLvlStrRef>
              <c:f>Sheet1!$A$4:$B$9</c:f>
              <c:multiLvlStrCache>
                <c:ptCount val="6"/>
                <c:lvl>
                  <c:pt idx="0">
                    <c:v>2006-2010</c:v>
                  </c:pt>
                  <c:pt idx="1">
                    <c:v>2011</c:v>
                  </c:pt>
                  <c:pt idx="2">
                    <c:v>2006-2010</c:v>
                  </c:pt>
                  <c:pt idx="3">
                    <c:v>2011</c:v>
                  </c:pt>
                  <c:pt idx="4">
                    <c:v>2006-2010</c:v>
                  </c:pt>
                  <c:pt idx="5">
                    <c:v>2011</c:v>
                  </c:pt>
                </c:lvl>
                <c:lvl>
                  <c:pt idx="0">
                    <c:v>A. del Sur  (sin Brasil)</c:v>
                  </c:pt>
                  <c:pt idx="2">
                    <c:v>México, Centroamérica y Caribe</c:v>
                  </c:pt>
                  <c:pt idx="4">
                    <c:v>Brasil</c:v>
                  </c:pt>
                </c:lvl>
              </c:multiLvlStrCache>
            </c:multiLvlStrRef>
          </c:cat>
          <c:val>
            <c:numRef>
              <c:f>Sheet1!$E$4:$E$9</c:f>
              <c:numCache>
                <c:formatCode>General</c:formatCode>
                <c:ptCount val="6"/>
                <c:pt idx="0">
                  <c:v>38</c:v>
                </c:pt>
                <c:pt idx="1">
                  <c:v>36</c:v>
                </c:pt>
                <c:pt idx="2">
                  <c:v>56</c:v>
                </c:pt>
                <c:pt idx="3">
                  <c:v>53</c:v>
                </c:pt>
                <c:pt idx="4">
                  <c:v>33</c:v>
                </c:pt>
                <c:pt idx="5">
                  <c:v>44</c:v>
                </c:pt>
              </c:numCache>
            </c:numRef>
          </c:val>
        </c:ser>
        <c:gapWidth val="51"/>
        <c:overlap val="100"/>
        <c:axId val="40660352"/>
        <c:axId val="41170816"/>
      </c:barChart>
      <c:catAx>
        <c:axId val="40660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1170816"/>
        <c:crosses val="autoZero"/>
        <c:auto val="1"/>
        <c:lblAlgn val="ctr"/>
        <c:lblOffset val="100"/>
      </c:catAx>
      <c:valAx>
        <c:axId val="41170816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0%" sourceLinked="1"/>
        <c:tickLblPos val="nextTo"/>
        <c:crossAx val="4066035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CB081-3674-4612-BDF9-3A268F69BBE5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DC86-2BD1-45C3-8826-A383A798D382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9282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D74B1D56-40A4-47A8-A21B-F9B3FA81AF18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15437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476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8104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595" y="274638"/>
            <a:ext cx="823081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6595" y="1600201"/>
            <a:ext cx="8230810" cy="4525963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94CAD-B753-4CFA-886D-A0F54787A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089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19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10503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856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74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66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929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29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256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16-05-2012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79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501008"/>
            <a:ext cx="6624736" cy="2137792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VII: Inversión extranjera y empresas multinacionales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16 de mayo de 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39752" y="1484784"/>
            <a:ext cx="561662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689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7056784" cy="1143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IED no se distribuye sectorialmente de manera homogénea en toda América Latina y el Caribe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23728" y="2286000"/>
          <a:ext cx="6563072" cy="4095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1772816"/>
            <a:ext cx="738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Distribución sectorial de la IED recibida en </a:t>
            </a:r>
            <a:r>
              <a:rPr lang="es-ES" b="1" dirty="0" smtClean="0"/>
              <a:t>A. Latina y el Caribe, 2006-2011</a:t>
            </a:r>
          </a:p>
          <a:p>
            <a:pPr algn="ctr"/>
            <a:r>
              <a:rPr lang="es-ES" i="1" dirty="0" smtClean="0"/>
              <a:t>(En porcentajes)</a:t>
            </a:r>
            <a:endParaRPr lang="es-E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6381328"/>
            <a:ext cx="7009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CEPAL, La Inversión Extranjera Directa en América Latina y el Caribe 2011.</a:t>
            </a:r>
            <a:endParaRPr lang="es-E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847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3600" dirty="0" smtClean="0"/>
              <a:t/>
            </a:r>
            <a:br>
              <a:rPr lang="es-CL" sz="3600" dirty="0" smtClean="0"/>
            </a:b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un número creciente de multinacionales latinoamericanas (“Translatinas”)</a:t>
            </a: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6984776" cy="4752528"/>
          </a:xfrm>
        </p:spPr>
        <p:txBody>
          <a:bodyPr>
            <a:normAutofit fontScale="92500"/>
          </a:bodyPr>
          <a:lstStyle/>
          <a:p>
            <a:pPr>
              <a:spcBef>
                <a:spcPts val="1000"/>
              </a:spcBef>
            </a:pPr>
            <a:r>
              <a:rPr lang="es-CL" sz="2600" dirty="0" smtClean="0"/>
              <a:t>Brasil: Vale do Rio Doce, PETROBRAS, EMBRAER, Gerdau, Camargo </a:t>
            </a:r>
            <a:r>
              <a:rPr lang="es-CL" sz="2600" dirty="0" err="1" smtClean="0"/>
              <a:t>Correia</a:t>
            </a:r>
            <a:r>
              <a:rPr lang="es-CL" sz="2600" dirty="0" smtClean="0"/>
              <a:t>, </a:t>
            </a:r>
            <a:r>
              <a:rPr lang="es-CL" sz="2600" dirty="0" err="1" smtClean="0"/>
              <a:t>Odebrecht</a:t>
            </a:r>
            <a:r>
              <a:rPr lang="es-CL" sz="2600" dirty="0" smtClean="0"/>
              <a:t>, Banco </a:t>
            </a:r>
            <a:r>
              <a:rPr lang="es-CL" sz="2600" dirty="0" err="1" smtClean="0"/>
              <a:t>Itaú</a:t>
            </a:r>
            <a:r>
              <a:rPr lang="es-CL" sz="2600" dirty="0" smtClean="0"/>
              <a:t>, TAM, etc.</a:t>
            </a:r>
          </a:p>
          <a:p>
            <a:pPr>
              <a:spcBef>
                <a:spcPts val="1000"/>
              </a:spcBef>
            </a:pPr>
            <a:r>
              <a:rPr lang="es-CL" sz="2600" dirty="0" smtClean="0"/>
              <a:t>México: TELMEX, América Móvil, PEMEX, CEMEX, Bimbo, </a:t>
            </a:r>
            <a:r>
              <a:rPr lang="es-CL" sz="2600" dirty="0" err="1" smtClean="0"/>
              <a:t>Cinépolis</a:t>
            </a:r>
            <a:endParaRPr lang="es-CL" sz="2600" dirty="0" smtClean="0"/>
          </a:p>
          <a:p>
            <a:pPr>
              <a:spcBef>
                <a:spcPts val="1000"/>
              </a:spcBef>
            </a:pPr>
            <a:r>
              <a:rPr lang="es-CL" sz="2600" dirty="0" smtClean="0"/>
              <a:t>Chile: LAN, Concha y Toro, CENCOSUD, Sonda, </a:t>
            </a:r>
            <a:r>
              <a:rPr lang="es-CL" sz="2600" dirty="0" err="1" smtClean="0"/>
              <a:t>Falabella</a:t>
            </a:r>
            <a:r>
              <a:rPr lang="es-CL" sz="2600" dirty="0" smtClean="0"/>
              <a:t>, CMPC, Arauco, </a:t>
            </a:r>
            <a:r>
              <a:rPr lang="es-CL" sz="2600" dirty="0" err="1" smtClean="0"/>
              <a:t>Sudam</a:t>
            </a:r>
            <a:r>
              <a:rPr lang="es-CL" sz="2600" dirty="0" smtClean="0"/>
              <a:t>. Vapores</a:t>
            </a:r>
          </a:p>
          <a:p>
            <a:pPr>
              <a:spcBef>
                <a:spcPts val="1000"/>
              </a:spcBef>
            </a:pPr>
            <a:r>
              <a:rPr lang="es-CL" sz="2600" dirty="0" smtClean="0"/>
              <a:t>Argentina: </a:t>
            </a:r>
            <a:r>
              <a:rPr lang="es-CL" sz="2600" dirty="0" err="1" smtClean="0"/>
              <a:t>Arcor</a:t>
            </a:r>
            <a:r>
              <a:rPr lang="es-CL" sz="2600" dirty="0" smtClean="0"/>
              <a:t>, Laboratorios </a:t>
            </a:r>
            <a:r>
              <a:rPr lang="es-CL" sz="2600" dirty="0" err="1" smtClean="0"/>
              <a:t>Bagó</a:t>
            </a:r>
            <a:r>
              <a:rPr lang="es-CL" sz="2600" dirty="0" smtClean="0"/>
              <a:t>, </a:t>
            </a:r>
            <a:r>
              <a:rPr lang="es-CL" sz="2600" dirty="0" err="1" smtClean="0"/>
              <a:t>Tenaris</a:t>
            </a:r>
            <a:endParaRPr lang="es-CL" sz="2600" dirty="0" smtClean="0"/>
          </a:p>
          <a:p>
            <a:pPr>
              <a:spcBef>
                <a:spcPts val="800"/>
              </a:spcBef>
            </a:pPr>
            <a:r>
              <a:rPr lang="es-CL" sz="2600" dirty="0" smtClean="0"/>
              <a:t>La mayoría corresponde a industrias extractivas (minería, petróleo, gas), pero aparecen cada vez más compañías de servicios, farmacéuticas, etc.  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04664"/>
            <a:ext cx="62484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Translatinas (2)</a:t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6840760" cy="4752528"/>
          </a:xfrm>
        </p:spPr>
        <p:txBody>
          <a:bodyPr/>
          <a:lstStyle/>
          <a:p>
            <a:r>
              <a:rPr lang="es-ES" dirty="0" smtClean="0"/>
              <a:t>De las 66 empresas más internacionalizadas de A. Latina (ranking multilatinas 2010 América Economía):</a:t>
            </a:r>
          </a:p>
          <a:p>
            <a:pPr lvl="1"/>
            <a:r>
              <a:rPr lang="es-ES" dirty="0" smtClean="0"/>
              <a:t>27 son de Brasil, 15 de México, 11 de Chile, 4 Argentina</a:t>
            </a:r>
          </a:p>
          <a:p>
            <a:pPr lvl="1"/>
            <a:r>
              <a:rPr lang="es-ES" dirty="0" smtClean="0"/>
              <a:t>53 tiene operaciones fuera de la región</a:t>
            </a:r>
          </a:p>
          <a:p>
            <a:pPr lvl="1"/>
            <a:r>
              <a:rPr lang="es-ES" dirty="0" smtClean="0"/>
              <a:t>Vale do Rio Doce opera ya en 38 países, CEMEX en 35</a:t>
            </a:r>
          </a:p>
          <a:p>
            <a:pPr lvl="1"/>
            <a:r>
              <a:rPr lang="es-ES" dirty="0" smtClean="0"/>
              <a:t>La mayoría de sus operaciones son en la </a:t>
            </a:r>
            <a:r>
              <a:rPr lang="es-ES" dirty="0" smtClean="0"/>
              <a:t>región</a:t>
            </a:r>
            <a:r>
              <a:rPr lang="es-ES" dirty="0" smtClean="0"/>
              <a:t>, pero muchas han entrado en EE.UU., Europa e incluso Asia</a:t>
            </a:r>
          </a:p>
          <a:p>
            <a:r>
              <a:rPr lang="es-ES" dirty="0" smtClean="0"/>
              <a:t>Antecedente directo: Privatizaciones y apertura a la economía mundial en los 80 y 90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74035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Teorías explicativas de la IED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916832"/>
            <a:ext cx="6840760" cy="4536504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ES" dirty="0" smtClean="0"/>
              <a:t>Modelo neoclásico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Teoría ecléctica o paradigma OLI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Teoría de la inversión internacional en cartera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Teoría de la ventaja </a:t>
            </a:r>
            <a:r>
              <a:rPr lang="es-ES" dirty="0" smtClean="0"/>
              <a:t>monopolística</a:t>
            </a:r>
          </a:p>
          <a:p>
            <a:r>
              <a:rPr lang="es-ES" dirty="0" smtClean="0"/>
              <a:t>Modelo </a:t>
            </a:r>
            <a:r>
              <a:rPr lang="es-ES" dirty="0" smtClean="0"/>
              <a:t>neoclásico:</a:t>
            </a:r>
          </a:p>
          <a:p>
            <a:pPr lvl="1"/>
            <a:r>
              <a:rPr lang="es-ES" dirty="0" smtClean="0"/>
              <a:t>K se desplazará desde donde es abundante (países desarrollados) a donde es escaso (PED) buscando mejores rentabilidades</a:t>
            </a:r>
          </a:p>
          <a:p>
            <a:pPr lvl="1"/>
            <a:r>
              <a:rPr lang="es-ES" dirty="0" smtClean="0"/>
              <a:t>Pero gran parte de la IED es </a:t>
            </a:r>
            <a:r>
              <a:rPr lang="es-ES" u="sng" dirty="0" smtClean="0"/>
              <a:t>entre países desarrollados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paradigma OLI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72816"/>
            <a:ext cx="7200800" cy="475252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Marco conceptual más aceptado actualmente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Desarrollado por John </a:t>
            </a:r>
            <a:r>
              <a:rPr lang="es-ES" dirty="0" err="1" smtClean="0"/>
              <a:t>Dunning</a:t>
            </a:r>
            <a:r>
              <a:rPr lang="es-ES" dirty="0" smtClean="0"/>
              <a:t> en los 80 y 90</a:t>
            </a:r>
          </a:p>
          <a:p>
            <a:pPr algn="ctr">
              <a:spcBef>
                <a:spcPts val="1200"/>
              </a:spcBef>
            </a:pPr>
            <a:r>
              <a:rPr lang="es-ES" b="1" dirty="0" smtClean="0"/>
              <a:t>IED = O + L + I</a:t>
            </a:r>
          </a:p>
          <a:p>
            <a:pPr lvl="1">
              <a:spcBef>
                <a:spcPts val="1200"/>
              </a:spcBef>
            </a:pPr>
            <a:r>
              <a:rPr lang="es-ES" b="1" dirty="0" err="1" smtClean="0"/>
              <a:t>O</a:t>
            </a:r>
            <a:r>
              <a:rPr lang="es-ES" dirty="0" err="1" smtClean="0"/>
              <a:t>wnership</a:t>
            </a:r>
            <a:r>
              <a:rPr lang="es-ES" dirty="0" smtClean="0"/>
              <a:t> (Propiedad)</a:t>
            </a:r>
          </a:p>
          <a:p>
            <a:pPr lvl="1">
              <a:spcBef>
                <a:spcPts val="1200"/>
              </a:spcBef>
            </a:pPr>
            <a:r>
              <a:rPr lang="es-ES" b="1" dirty="0" err="1" smtClean="0"/>
              <a:t>L</a:t>
            </a:r>
            <a:r>
              <a:rPr lang="es-ES" dirty="0" err="1" smtClean="0"/>
              <a:t>ocation</a:t>
            </a:r>
            <a:r>
              <a:rPr lang="es-ES" dirty="0" smtClean="0"/>
              <a:t> (Localización)</a:t>
            </a:r>
          </a:p>
          <a:p>
            <a:pPr lvl="1">
              <a:spcBef>
                <a:spcPts val="1200"/>
              </a:spcBef>
            </a:pPr>
            <a:r>
              <a:rPr lang="es-ES" b="1" dirty="0" err="1" smtClean="0"/>
              <a:t>I</a:t>
            </a:r>
            <a:r>
              <a:rPr lang="es-ES" dirty="0" err="1" smtClean="0"/>
              <a:t>nternalization</a:t>
            </a:r>
            <a:r>
              <a:rPr lang="es-ES" dirty="0" smtClean="0"/>
              <a:t> (Internalización)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Decisiones de IED se explican por una o más de </a:t>
            </a:r>
            <a:r>
              <a:rPr lang="es-ES" dirty="0" smtClean="0"/>
              <a:t>3 </a:t>
            </a:r>
            <a:r>
              <a:rPr lang="es-ES" dirty="0" smtClean="0"/>
              <a:t>causas:</a:t>
            </a:r>
          </a:p>
          <a:p>
            <a:pPr lvl="1">
              <a:spcBef>
                <a:spcPts val="1200"/>
              </a:spcBef>
            </a:pPr>
            <a:r>
              <a:rPr lang="es-ES" b="1" dirty="0" smtClean="0"/>
              <a:t>Propiedad: </a:t>
            </a:r>
            <a:r>
              <a:rPr lang="es-ES" dirty="0" smtClean="0"/>
              <a:t>La empresa posee activos tangibles o intangibles (marca, tecnología, capital, etc.) que le dan una ventaja sobre competidores y que más que compensan los costos de incursionar en un mercado extranjero</a:t>
            </a:r>
            <a:endParaRPr lang="es-ES" u="sng" dirty="0" smtClean="0"/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paradigma OLI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988840"/>
            <a:ext cx="6912768" cy="4464496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ES" b="1" dirty="0" smtClean="0"/>
              <a:t>Localización:</a:t>
            </a:r>
            <a:r>
              <a:rPr lang="es-ES" dirty="0" smtClean="0"/>
              <a:t> Hay países que tienen ventajas como origen o destino de la IED</a:t>
            </a:r>
          </a:p>
          <a:p>
            <a:pPr lvl="1">
              <a:spcBef>
                <a:spcPts val="1200"/>
              </a:spcBef>
            </a:pPr>
            <a:r>
              <a:rPr lang="es-ES" u="sng" dirty="0" smtClean="0"/>
              <a:t>Ventajas como origen: </a:t>
            </a:r>
            <a:r>
              <a:rPr lang="es-ES" dirty="0" smtClean="0"/>
              <a:t>Alto PIB por habitante, altas tasas de ahorro, mercados financieros desarrollados, alto nivel tecnológico, K humano altamente capacitado</a:t>
            </a:r>
          </a:p>
          <a:p>
            <a:pPr lvl="1">
              <a:spcBef>
                <a:spcPts val="1200"/>
              </a:spcBef>
            </a:pPr>
            <a:r>
              <a:rPr lang="es-ES" u="sng" dirty="0" smtClean="0"/>
              <a:t>Ventajas como destino: </a:t>
            </a:r>
          </a:p>
          <a:p>
            <a:pPr lvl="2"/>
            <a:r>
              <a:rPr lang="es-ES" dirty="0" smtClean="0"/>
              <a:t>Mano de obra abundante y/o altamente calificada</a:t>
            </a:r>
          </a:p>
          <a:p>
            <a:pPr lvl="2"/>
            <a:r>
              <a:rPr lang="es-ES" dirty="0" smtClean="0"/>
              <a:t>Mercado interno amplio</a:t>
            </a:r>
          </a:p>
          <a:p>
            <a:pPr lvl="2"/>
            <a:r>
              <a:rPr lang="es-ES" dirty="0" smtClean="0"/>
              <a:t>Abundancia de materias primas</a:t>
            </a:r>
          </a:p>
          <a:p>
            <a:pPr lvl="2"/>
            <a:r>
              <a:rPr lang="es-ES" dirty="0" smtClean="0"/>
              <a:t>Infraestructura adecuada</a:t>
            </a:r>
          </a:p>
          <a:p>
            <a:pPr lvl="2"/>
            <a:r>
              <a:rPr lang="es-ES" dirty="0" smtClean="0"/>
              <a:t>Marco institucional/regulatorio favorable</a:t>
            </a:r>
          </a:p>
          <a:p>
            <a:pPr lvl="2"/>
            <a:r>
              <a:rPr lang="es-ES" dirty="0" smtClean="0"/>
              <a:t>Condiciones tributarias atractivas</a:t>
            </a:r>
          </a:p>
          <a:p>
            <a:pPr lvl="2"/>
            <a:r>
              <a:rPr lang="es-ES" dirty="0" smtClean="0"/>
              <a:t>Cercanía y/o acceso privilegiado a mercados de interés       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paradigma OLI (3)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72816"/>
            <a:ext cx="7200800" cy="475252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ES" b="1" dirty="0" smtClean="0"/>
              <a:t>Internalización: </a:t>
            </a:r>
            <a:r>
              <a:rPr lang="es-ES" dirty="0" smtClean="0"/>
              <a:t>La empresa busca reducir sus costos de transacción al invertir directamente en vez de abastecer el mercado vía exportaciones, franquicias o licencias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Ej. Asimetrías de información al negociar contratos de licencias, franquicias o exportación con empresas locales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Posibilidad de que el socio local se apropie de recursos estratégicos como tecnología, </a:t>
            </a:r>
            <a:r>
              <a:rPr lang="en-US" dirty="0" smtClean="0"/>
              <a:t>know how</a:t>
            </a:r>
            <a:r>
              <a:rPr lang="es-ES" dirty="0" smtClean="0"/>
              <a:t>, etc.  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Complementando el paradigma OLI: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La </a:t>
            </a:r>
            <a:r>
              <a:rPr lang="es-ES" u="sng" dirty="0" smtClean="0"/>
              <a:t>teoría de la inversión internacional en cartera </a:t>
            </a:r>
            <a:r>
              <a:rPr lang="es-ES" dirty="0" smtClean="0"/>
              <a:t>predice que las empresas invertirán en otros países y actividades para atenuar el impacto de los ciclos económicos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La </a:t>
            </a:r>
            <a:r>
              <a:rPr lang="es-ES" u="sng" dirty="0" smtClean="0"/>
              <a:t>teoría de la ventaja monopolística</a:t>
            </a:r>
            <a:r>
              <a:rPr lang="es-ES" dirty="0" smtClean="0"/>
              <a:t> predice que las empresas que dominan su mercado nacional entrarán a otros, previendo que pueden perder la posición dominante en su mercado de origen dada la mayor competencia</a:t>
            </a:r>
          </a:p>
          <a:p>
            <a:pPr lvl="1">
              <a:spcBef>
                <a:spcPts val="1200"/>
              </a:spcBef>
            </a:pPr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paradigma OLI 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(Final)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916832"/>
            <a:ext cx="6768752" cy="4464496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 err="1" smtClean="0"/>
              <a:t>Dunning</a:t>
            </a:r>
            <a:r>
              <a:rPr lang="es-ES" sz="2400" dirty="0" smtClean="0"/>
              <a:t> concluye que las </a:t>
            </a:r>
            <a:r>
              <a:rPr lang="es-ES" sz="2400" dirty="0" smtClean="0"/>
              <a:t>empresas </a:t>
            </a:r>
            <a:r>
              <a:rPr lang="es-ES" sz="2400" dirty="0" smtClean="0"/>
              <a:t>multinacionales efectúan </a:t>
            </a:r>
            <a:r>
              <a:rPr lang="es-ES" sz="2400" dirty="0" smtClean="0"/>
              <a:t>IED </a:t>
            </a:r>
            <a:r>
              <a:rPr lang="es-ES" sz="2400" dirty="0" smtClean="0"/>
              <a:t>con los siguientes objetivos:</a:t>
            </a:r>
            <a:endParaRPr lang="es-ES" sz="2400" dirty="0" smtClean="0"/>
          </a:p>
          <a:p>
            <a:r>
              <a:rPr lang="es-ES" sz="2400" dirty="0" smtClean="0"/>
              <a:t>Búsqueda de mercados</a:t>
            </a:r>
          </a:p>
          <a:p>
            <a:pPr lvl="1"/>
            <a:r>
              <a:rPr lang="es-ES" dirty="0" smtClean="0"/>
              <a:t>Países con alto PIB, alta población o ambos</a:t>
            </a:r>
          </a:p>
          <a:p>
            <a:r>
              <a:rPr lang="es-ES" sz="2400" dirty="0" smtClean="0"/>
              <a:t>Búsqueda de recursos naturales</a:t>
            </a:r>
          </a:p>
          <a:p>
            <a:pPr lvl="1"/>
            <a:r>
              <a:rPr lang="es-ES" dirty="0" smtClean="0"/>
              <a:t>Minería, energía, alimentos</a:t>
            </a:r>
          </a:p>
          <a:p>
            <a:r>
              <a:rPr lang="es-ES" sz="2400" dirty="0" smtClean="0"/>
              <a:t>Búsqueda de eficiencia</a:t>
            </a:r>
          </a:p>
          <a:p>
            <a:pPr lvl="1"/>
            <a:r>
              <a:rPr lang="es-ES" dirty="0" smtClean="0"/>
              <a:t>Localizar operaciones en países donde éstas se pueden hacer al menor costo o de manera más eficiente (lógica de cadenas de valor)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 y beneficios de la IED para países receptores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72816"/>
            <a:ext cx="7200800" cy="4896544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IED puede aportar capital, puestos de trabajo, tecnología, </a:t>
            </a:r>
            <a:r>
              <a:rPr lang="es-ES" dirty="0" err="1" smtClean="0"/>
              <a:t>know</a:t>
            </a:r>
            <a:r>
              <a:rPr lang="es-ES" dirty="0" smtClean="0"/>
              <a:t> </a:t>
            </a:r>
            <a:r>
              <a:rPr lang="es-ES" dirty="0" err="1" smtClean="0"/>
              <a:t>how</a:t>
            </a:r>
            <a:r>
              <a:rPr lang="es-ES" dirty="0" smtClean="0"/>
              <a:t>, innovación, especialmente en PED</a:t>
            </a:r>
          </a:p>
          <a:p>
            <a:r>
              <a:rPr lang="es-ES" dirty="0" smtClean="0"/>
              <a:t>También puede generar mayor competencia, beneficiando a los consumidores</a:t>
            </a:r>
          </a:p>
          <a:p>
            <a:r>
              <a:rPr lang="es-ES" dirty="0" smtClean="0"/>
              <a:t>Generalmente las prácticas laborales y medioambientales de empresas inversionistas extranjeras son mejores que las de sus competidoras locales, al menos en PED  </a:t>
            </a:r>
          </a:p>
          <a:p>
            <a:r>
              <a:rPr lang="es-ES" dirty="0" smtClean="0"/>
              <a:t>IED suele estar asociada al comercio y a la capacidad de participar en cadenas globales o regionales de valor</a:t>
            </a:r>
          </a:p>
          <a:p>
            <a:r>
              <a:rPr lang="es-ES" dirty="0" smtClean="0"/>
              <a:t>Pero la competencia por atraer IED puede implicar concesiones excesivas por los países anfitriones (tributarias, laborales, ambientales, etc.)</a:t>
            </a:r>
          </a:p>
          <a:p>
            <a:r>
              <a:rPr lang="es-ES" dirty="0" smtClean="0"/>
              <a:t>Los costos y beneficios varían según el sector: la IED “de enclave” (común en minería, hidrocarburos) suele generar menos empleo y “derrames tecnológicos” hacia el resto de la economía</a:t>
            </a:r>
          </a:p>
          <a:p>
            <a:r>
              <a:rPr lang="es-ES" dirty="0" smtClean="0"/>
              <a:t>El Estado tiene un rol en negociar con las multinacionales para generar una distribución adecuada de beneficios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63508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 y beneficios de la IED para países 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receptores (2)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72816"/>
            <a:ext cx="7992888" cy="4896544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Globalización ha influido en actitudes ante la IED en todo el mundo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En los PED: De una actitud recelosa a una de buscar atraer IED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En los PD: Aumenta la resistencia a la IED que involucra a PED y </a:t>
            </a:r>
            <a:r>
              <a:rPr lang="es-ES" spc="-150" dirty="0" smtClean="0"/>
              <a:t>en transición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La IED </a:t>
            </a:r>
            <a:r>
              <a:rPr lang="es-ES" u="sng" dirty="0" smtClean="0"/>
              <a:t>en</a:t>
            </a:r>
            <a:r>
              <a:rPr lang="es-ES" dirty="0" smtClean="0"/>
              <a:t> PED es vista como “exportar trabajos” a países que compiten deslealmente con bajos estándares laborales y/o medioambientales (la “deslocalización”) pese a que las multinacionales suelen mantener “en casa” las actividades que generan más valor (I+D, diseño, finanzas, marketing, etc.)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La IED </a:t>
            </a:r>
            <a:r>
              <a:rPr lang="es-ES" u="sng" dirty="0" smtClean="0"/>
              <a:t>desde</a:t>
            </a:r>
            <a:r>
              <a:rPr lang="es-ES" dirty="0" smtClean="0"/>
              <a:t> algunos PED es vista con sospecha y se argumentan incluso razones de seguridad nacional para rechazarla. (</a:t>
            </a:r>
            <a:r>
              <a:rPr lang="es-ES" dirty="0" err="1" smtClean="0"/>
              <a:t>esp</a:t>
            </a:r>
            <a:r>
              <a:rPr lang="es-ES" dirty="0" smtClean="0"/>
              <a:t>. en EE.UU.) Ejemplos: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2005: Rechazo gobierno a compra de UNOCAL por CNOOC de China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2006: Rechazo Congreso a administración de 6 puertos por </a:t>
            </a:r>
            <a:r>
              <a:rPr lang="es-ES" dirty="0" err="1" smtClean="0"/>
              <a:t>Dubai</a:t>
            </a:r>
            <a:r>
              <a:rPr lang="es-ES" dirty="0" smtClean="0"/>
              <a:t> </a:t>
            </a:r>
            <a:r>
              <a:rPr lang="es-ES" dirty="0" err="1" smtClean="0"/>
              <a:t>Ports</a:t>
            </a:r>
            <a:r>
              <a:rPr lang="es-ES" dirty="0" smtClean="0"/>
              <a:t> </a:t>
            </a:r>
            <a:r>
              <a:rPr lang="es-ES" dirty="0" err="1" smtClean="0"/>
              <a:t>World</a:t>
            </a:r>
            <a:r>
              <a:rPr lang="es-ES" dirty="0" smtClean="0"/>
              <a:t>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2008-2010: Rechazo gobierno a compra por </a:t>
            </a:r>
            <a:r>
              <a:rPr lang="es-ES" dirty="0" err="1" smtClean="0"/>
              <a:t>Huawei</a:t>
            </a:r>
            <a:r>
              <a:rPr lang="es-ES" dirty="0" smtClean="0"/>
              <a:t> de participaciones en 3M, Motorola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907704" y="1772816"/>
            <a:ext cx="6984776" cy="4824536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endParaRPr lang="es-C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es-C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Concepto de la Inversión Extranjera Directa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s-C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Evolución reciente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s-C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Teorías explicativas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s-C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Costos y beneficios para los países receptores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s-C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Desafíos de la regulación de la IED</a:t>
            </a:r>
          </a:p>
          <a:p>
            <a:pPr marL="457200" lvl="1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C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C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786205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de la regulación de la IED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6912768" cy="4680520"/>
          </a:xfrm>
        </p:spPr>
        <p:txBody>
          <a:bodyPr/>
          <a:lstStyle/>
          <a:p>
            <a:r>
              <a:rPr lang="es-ES" dirty="0" smtClean="0"/>
              <a:t>Regulación multilateral IED ha resultado controvertida:</a:t>
            </a:r>
          </a:p>
          <a:p>
            <a:pPr lvl="1"/>
            <a:r>
              <a:rPr lang="es-ES" dirty="0" smtClean="0"/>
              <a:t>Esfuerzos fallidos en 1929 (Liga de las Naciones) y 1947 (Conferencia de La Habana, antecesora del GATT)</a:t>
            </a:r>
          </a:p>
          <a:p>
            <a:pPr lvl="1"/>
            <a:r>
              <a:rPr lang="es-ES" dirty="0" smtClean="0"/>
              <a:t>OMC no tiene un acuerdo comprensivo sobre inversión, aunque distintos acuerdos la abordan parcialmente: MIC, AGCS, ADPIC, etc.</a:t>
            </a:r>
          </a:p>
          <a:p>
            <a:pPr lvl="1"/>
            <a:r>
              <a:rPr lang="es-ES" dirty="0" smtClean="0"/>
              <a:t>Negociaciones para un Acuerdo Multilateral sobre Inversión en la OCDE (1995-98) fracasaron ante oposición de grupos de la sociedad civil</a:t>
            </a:r>
            <a:endParaRPr lang="es-ES" b="1" dirty="0" smtClean="0">
              <a:solidFill>
                <a:srgbClr val="FF0000"/>
              </a:solidFill>
            </a:endParaRPr>
          </a:p>
          <a:p>
            <a:pPr lvl="1"/>
            <a:r>
              <a:rPr lang="es-ES" dirty="0" smtClean="0"/>
              <a:t>Idea de lanzar negociaciones sobre inversión en la </a:t>
            </a:r>
            <a:r>
              <a:rPr lang="es-ES" dirty="0" smtClean="0"/>
              <a:t>Ronda de Doha de la OMC fue </a:t>
            </a:r>
            <a:r>
              <a:rPr lang="es-ES" dirty="0" smtClean="0"/>
              <a:t>rechazada en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de la regulación de la IED (2)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72816"/>
            <a:ext cx="7272808" cy="489654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800"/>
              </a:spcBef>
            </a:pPr>
            <a:r>
              <a:rPr lang="es-ES" dirty="0" smtClean="0"/>
              <a:t>En ausencia de un marco multilateral, han proliferado los acuerdos bilaterales de promoción y protección de inversiones (APPI):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2.275 en 2007, involucrando a cerca de 170 países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Un APPI típico 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Otorga trato Nación Más Favorecida a inversionista extranjero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Permite la libre repatriación de utilidades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Restringe el uso de requisitos de desempeño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Establece compensación “pronta y apropiada” por expropiación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Establece arbitraje internacional inversionista-Estado (ej. CIADI)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Capítulos sobre inversión TLCs (especialmente de EE.UU.) tienen disposiciones similares pero han ido más allá en </a:t>
            </a:r>
            <a:r>
              <a:rPr lang="es-ES" spc="-150" dirty="0" smtClean="0"/>
              <a:t>algunos aspectos: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Trato Nacional, Tratamiento Justo y Equitativo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APPIs y TLCs pueden servir para atraer IED pero también implican pérdidas de espacio regulatorio: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Solución de controversias inversionista-Estado es particularmente controvertida, en países desarrollados y PED  </a:t>
            </a:r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84076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¿Regulación bilateral o multilateral?</a:t>
            </a:r>
            <a:endParaRPr lang="es-E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128792" cy="4752528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Los países en desarrollo aceptan términos mucho más estrictos bilateralmente en los APPI que los que están dispuestos a aceptar multilateralmente</a:t>
            </a:r>
          </a:p>
          <a:p>
            <a:r>
              <a:rPr lang="es-ES" dirty="0" smtClean="0"/>
              <a:t>APPIs son más comunes en países que atraen IED en manufacturas livianas que en aquellos que la atraen en petróleo y minerales (donde el inversionista tiene menos opciones)   </a:t>
            </a:r>
          </a:p>
          <a:p>
            <a:r>
              <a:rPr lang="es-ES" dirty="0" smtClean="0"/>
              <a:t>Debate APPIs vs regulación multilateral es análogo al de TLCs vs OMC (“</a:t>
            </a:r>
            <a:r>
              <a:rPr lang="es-ES" dirty="0" err="1" smtClean="0"/>
              <a:t>building</a:t>
            </a:r>
            <a:r>
              <a:rPr lang="es-ES" dirty="0" smtClean="0"/>
              <a:t> blocks” vs “</a:t>
            </a:r>
            <a:r>
              <a:rPr lang="es-ES" dirty="0" err="1" smtClean="0"/>
              <a:t>stumbling</a:t>
            </a:r>
            <a:r>
              <a:rPr lang="es-ES" dirty="0" smtClean="0"/>
              <a:t> blocks”) </a:t>
            </a:r>
          </a:p>
          <a:p>
            <a:r>
              <a:rPr lang="es-ES" dirty="0" smtClean="0"/>
              <a:t>Negociación multilateral es preferible para PED porque permitiría resultados más balanceados</a:t>
            </a:r>
          </a:p>
          <a:p>
            <a:r>
              <a:rPr lang="es-ES" dirty="0" smtClean="0"/>
              <a:t>A medida que  los PED comienzan a invertir más en el exterior, su oposición a un acuerdo multilateral puede reducirse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hasta el próximo miércoles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692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69127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IED: Conceptos básicos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844824"/>
            <a:ext cx="7128792" cy="475252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IED: Inversión de largo plazo por parte de una entidad de un país o economía en una empresa residente en otra economía, mediante la cual la primera busca adquirir control de la segunda (UNCTAD)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Control no necesariamente implica control absoluto (más de 50% del capital), sino “capacidad de decisión” en las operaciones de la empresa en que se invierte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IED es distinta de la inversión de cartera (inversión financiera que no se hace para asumir control de las operaciones de una empresa)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IED </a:t>
            </a:r>
            <a:r>
              <a:rPr lang="es-ES" dirty="0" smtClean="0"/>
              <a:t>se puede materializar por varias vías:</a:t>
            </a:r>
            <a:endParaRPr lang="es-ES" dirty="0" smtClean="0"/>
          </a:p>
          <a:p>
            <a:pPr lvl="1">
              <a:spcBef>
                <a:spcPts val="1200"/>
              </a:spcBef>
            </a:pPr>
            <a:r>
              <a:rPr lang="es-ES" dirty="0" smtClean="0"/>
              <a:t>Aportes frescos de capital</a:t>
            </a:r>
            <a:endParaRPr lang="es-ES" dirty="0" smtClean="0"/>
          </a:p>
          <a:p>
            <a:pPr lvl="1">
              <a:spcBef>
                <a:spcPts val="1200"/>
              </a:spcBef>
            </a:pPr>
            <a:r>
              <a:rPr lang="es-ES" dirty="0" smtClean="0"/>
              <a:t>Reinversión de utilidades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Préstamos intra-compañía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768752" cy="1143000"/>
          </a:xfrm>
        </p:spPr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IED: Conceptos básicos (2)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844824"/>
            <a:ext cx="6840760" cy="4752528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IED puede implicar: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Creación de una empresa nueva </a:t>
            </a:r>
            <a:r>
              <a:rPr lang="es-ES" i="1" dirty="0" smtClean="0"/>
              <a:t>(</a:t>
            </a:r>
            <a:r>
              <a:rPr lang="en-US" i="1" dirty="0" err="1" smtClean="0"/>
              <a:t>greenfield</a:t>
            </a:r>
            <a:r>
              <a:rPr lang="en-US" i="1" dirty="0" smtClean="0"/>
              <a:t> investment</a:t>
            </a:r>
            <a:r>
              <a:rPr lang="es-ES" i="1" dirty="0" smtClean="0"/>
              <a:t>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Adquisición o participación en una empresa ya instalada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Los acuerdos comerciales con empresas locales (ej. franquicias) </a:t>
            </a:r>
            <a:r>
              <a:rPr lang="es-ES" dirty="0" smtClean="0">
                <a:sym typeface="Wingdings" pitchFamily="2" charset="2"/>
              </a:rPr>
              <a:t>no son estrictamente IED</a:t>
            </a:r>
          </a:p>
          <a:p>
            <a:pPr>
              <a:spcBef>
                <a:spcPts val="1200"/>
              </a:spcBef>
            </a:pPr>
            <a:r>
              <a:rPr lang="es-ES" dirty="0" smtClean="0">
                <a:sym typeface="Wingdings" pitchFamily="2" charset="2"/>
              </a:rPr>
              <a:t>Relación entre la matriz y la destinataria de la inversión puede tomar varias formas:</a:t>
            </a:r>
          </a:p>
          <a:p>
            <a:pPr lvl="1">
              <a:spcBef>
                <a:spcPts val="1200"/>
              </a:spcBef>
            </a:pPr>
            <a:r>
              <a:rPr lang="es-ES" dirty="0" smtClean="0">
                <a:sym typeface="Wingdings" pitchFamily="2" charset="2"/>
              </a:rPr>
              <a:t>Sucursal: No tiene autonomía frente a la matriz</a:t>
            </a:r>
          </a:p>
          <a:p>
            <a:pPr lvl="1">
              <a:spcBef>
                <a:spcPts val="1200"/>
              </a:spcBef>
            </a:pPr>
            <a:r>
              <a:rPr lang="es-ES" dirty="0" smtClean="0">
                <a:sym typeface="Wingdings" pitchFamily="2" charset="2"/>
              </a:rPr>
              <a:t>Filial: Alguna autonomía frente a la matriz</a:t>
            </a:r>
          </a:p>
          <a:p>
            <a:pPr lvl="1">
              <a:spcBef>
                <a:spcPts val="1200"/>
              </a:spcBef>
            </a:pPr>
            <a:r>
              <a:rPr lang="es-ES" dirty="0" smtClean="0">
                <a:sym typeface="Wingdings" pitchFamily="2" charset="2"/>
              </a:rPr>
              <a:t>Empresa conjunta (</a:t>
            </a:r>
            <a:r>
              <a:rPr lang="en-US" i="1" dirty="0" smtClean="0">
                <a:sym typeface="Wingdings" pitchFamily="2" charset="2"/>
              </a:rPr>
              <a:t>joint venture</a:t>
            </a:r>
            <a:r>
              <a:rPr lang="es-ES" dirty="0" smtClean="0">
                <a:sym typeface="Wingdings" pitchFamily="2" charset="2"/>
              </a:rPr>
              <a:t>) con un inversionista local: Ambos participan en la propiedad y capacidad de decisión de la empresa nueva 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12768" cy="1143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Desde 2000 los flujos mundiales de IED han representado en promedio un 11% de las exportaciones mundiales de bienes  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95736" y="2492896"/>
          <a:ext cx="669674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39752" y="1772816"/>
            <a:ext cx="64087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Exportaciones mundiales de bienes y flujos mundiales de entrada de IED, 2000-2011</a:t>
            </a:r>
          </a:p>
          <a:p>
            <a:pPr algn="ctr"/>
            <a:r>
              <a:rPr lang="es-ES" dirty="0" smtClean="0"/>
              <a:t>(En billones de dólares corrientes)</a:t>
            </a:r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6381328"/>
            <a:ext cx="5040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OMC para las exportaciones, UNCTAD para la IED.</a:t>
            </a:r>
            <a:endParaRPr lang="es-E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28600"/>
            <a:ext cx="7272808" cy="1143000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economías en desarrollo y en transición ya reciben la mitad de los flujos mundiales de IED 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7704" y="2348880"/>
          <a:ext cx="662473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07704" y="1772816"/>
            <a:ext cx="6984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Flujos de entrada de IED, economías mundial y por grupos, 1980-2011</a:t>
            </a:r>
          </a:p>
          <a:p>
            <a:pPr algn="ctr"/>
            <a:r>
              <a:rPr lang="es-ES" dirty="0" smtClean="0"/>
              <a:t>(Miles de millones de dólares corrientes)</a:t>
            </a:r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6453337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UNCTAD.</a:t>
            </a:r>
          </a:p>
          <a:p>
            <a:endParaRPr lang="es-ES" dirty="0"/>
          </a:p>
        </p:txBody>
      </p:sp>
      <p:sp>
        <p:nvSpPr>
          <p:cNvPr id="8" name="Right Brace 7"/>
          <p:cNvSpPr/>
          <p:nvPr/>
        </p:nvSpPr>
        <p:spPr>
          <a:xfrm>
            <a:off x="8388424" y="4941168"/>
            <a:ext cx="72008" cy="9361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8460432" y="522920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50%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84076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Asia y América Latina absorben 91% de la IED que se dirige a economías en desarrollo 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2286000" y="2204864"/>
          <a:ext cx="639045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1772816"/>
            <a:ext cx="64807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Distribución de los flujos de IED por región, 2011</a:t>
            </a:r>
          </a:p>
          <a:p>
            <a:pPr algn="ctr"/>
            <a:r>
              <a:rPr lang="es-ES" dirty="0" smtClean="0"/>
              <a:t>(En miles de millones de dólares y porcentajes)</a:t>
            </a:r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6237313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UNCTAD</a:t>
            </a:r>
            <a:r>
              <a:rPr lang="es-ES" sz="1400" dirty="0" smtClean="0"/>
              <a:t>. América Latina y el Caribe incluye a los centros financieros del Caribe.</a:t>
            </a:r>
            <a:endParaRPr lang="es-ES" sz="14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orígenes y destinos de la IED mundial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9" y="170080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10 principales receptores de IED en 2011</a:t>
            </a:r>
          </a:p>
          <a:p>
            <a:pPr algn="ctr"/>
            <a:r>
              <a:rPr lang="es-ES" dirty="0" smtClean="0"/>
              <a:t>(Miles de millones de dólares)</a:t>
            </a:r>
            <a:endParaRPr lang="es-ES" dirty="0"/>
          </a:p>
        </p:txBody>
      </p:sp>
      <p:sp>
        <p:nvSpPr>
          <p:cNvPr id="11" name="TextBox 10"/>
          <p:cNvSpPr txBox="1"/>
          <p:nvPr/>
        </p:nvSpPr>
        <p:spPr>
          <a:xfrm>
            <a:off x="4385277" y="1700808"/>
            <a:ext cx="4579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10 principales orígenes de IED en 2010</a:t>
            </a:r>
          </a:p>
          <a:p>
            <a:pPr algn="ctr"/>
            <a:r>
              <a:rPr lang="es-ES" dirty="0" smtClean="0"/>
              <a:t>(Miles de millones de dólares)</a:t>
            </a:r>
          </a:p>
          <a:p>
            <a:endParaRPr lang="es-ES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1" y="5373216"/>
            <a:ext cx="23762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UNCTAD, </a:t>
            </a:r>
            <a:r>
              <a:rPr lang="en-US" sz="1400" dirty="0" smtClean="0"/>
              <a:t>World Investment Report 2011 y Global Investment Trends Monitor No 24 (</a:t>
            </a:r>
            <a:r>
              <a:rPr lang="en-US" sz="1400" dirty="0" err="1" smtClean="0"/>
              <a:t>enero</a:t>
            </a:r>
            <a:r>
              <a:rPr lang="en-US" sz="1400" dirty="0" smtClean="0"/>
              <a:t> de 2012).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5805264"/>
            <a:ext cx="612068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En 2011 los países en desarrollo y en transición fueron el </a:t>
            </a:r>
            <a:r>
              <a:rPr lang="es-ES" b="1" dirty="0" smtClean="0"/>
              <a:t>origen</a:t>
            </a:r>
            <a:r>
              <a:rPr lang="es-ES" dirty="0" smtClean="0"/>
              <a:t> del 29% de los flujos totales de IED </a:t>
            </a:r>
            <a:endParaRPr lang="es-E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39" y="2420888"/>
            <a:ext cx="474405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151" y="2564904"/>
            <a:ext cx="446651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1143000"/>
          </a:xfrm>
        </p:spPr>
        <p:txBody>
          <a:bodyPr>
            <a:noAutofit/>
          </a:bodyPr>
          <a:lstStyle/>
          <a:p>
            <a:pPr algn="ctr"/>
            <a:r>
              <a:rPr lang="es-E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2011 ALC recibió US$ 153.500 millones de IED, superando su máximo previo de US$ 137.000 en 2008. Brasil recibió un 43% del total</a:t>
            </a:r>
            <a:endParaRPr lang="es-E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772816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Países seleccionados: Ingresos netos de IED, 2010-2011</a:t>
            </a:r>
          </a:p>
          <a:p>
            <a:pPr algn="ctr"/>
            <a:r>
              <a:rPr lang="es-ES" i="1" dirty="0" smtClean="0"/>
              <a:t>(En miles de millones de dólares)</a:t>
            </a:r>
          </a:p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6093296"/>
            <a:ext cx="6228184" cy="307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CEPAL, La inversión extranjera directa en América Latina y el Caribe 2011.</a:t>
            </a:r>
            <a:endParaRPr lang="es-E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772816"/>
            <a:ext cx="1872208" cy="258532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Principales inversionistas extranjeros en ALC en 2011:</a:t>
            </a:r>
          </a:p>
          <a:p>
            <a:r>
              <a:rPr lang="es-ES" dirty="0" smtClean="0"/>
              <a:t>Holanda: 21%</a:t>
            </a:r>
          </a:p>
          <a:p>
            <a:r>
              <a:rPr lang="es-ES" dirty="0" smtClean="0"/>
              <a:t>EE.UU. : 18%</a:t>
            </a:r>
          </a:p>
          <a:p>
            <a:r>
              <a:rPr lang="es-ES" dirty="0" smtClean="0"/>
              <a:t>España: 14%</a:t>
            </a:r>
          </a:p>
          <a:p>
            <a:r>
              <a:rPr lang="es-ES" dirty="0" smtClean="0"/>
              <a:t>A. Latina: 9%</a:t>
            </a:r>
          </a:p>
          <a:p>
            <a:r>
              <a:rPr lang="es-ES" dirty="0" smtClean="0"/>
              <a:t>Japón: 8%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4437112"/>
            <a:ext cx="2232248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La IED </a:t>
            </a:r>
            <a:r>
              <a:rPr lang="es-ES" b="1" dirty="0" smtClean="0"/>
              <a:t>originada</a:t>
            </a:r>
            <a:r>
              <a:rPr lang="es-ES" dirty="0" smtClean="0"/>
              <a:t> en ALC alcanzó US$ 22.600 millones. Chile fue en 2011 el principal inversionista externo de la región</a:t>
            </a:r>
            <a:endParaRPr lang="es-E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438400" y="2286000"/>
          <a:ext cx="6248400" cy="384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1977</Words>
  <Application>Microsoft Office PowerPoint</Application>
  <PresentationFormat>On-screen Show (4:3)</PresentationFormat>
  <Paragraphs>171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</vt:lpstr>
      <vt:lpstr>    Tópicos de economía internacional IN70Z.02</vt:lpstr>
      <vt:lpstr>Temas de la clase de hoy</vt:lpstr>
      <vt:lpstr>La IED: Conceptos básicos</vt:lpstr>
      <vt:lpstr>La IED: Conceptos básicos (2)</vt:lpstr>
      <vt:lpstr>Desde 2000 los flujos mundiales de IED han representado en promedio un 11% de las exportaciones mundiales de bienes  </vt:lpstr>
      <vt:lpstr>las economías en desarrollo y en transición ya reciben la mitad de los flujos mundiales de IED </vt:lpstr>
      <vt:lpstr>Asia y América Latina absorben 91% de la IED que se dirige a economías en desarrollo </vt:lpstr>
      <vt:lpstr>Principales orígenes y destinos de la IED mundial</vt:lpstr>
      <vt:lpstr>En 2011 ALC recibió US$ 153.500 millones de IED, superando su máximo previo de US$ 137.000 en 2008. Brasil recibió un 43% del total</vt:lpstr>
      <vt:lpstr>La IED no se distribuye sectorialmente de manera homogénea en toda América Latina y el Caribe</vt:lpstr>
      <vt:lpstr> Hay un número creciente de multinacionales latinoamericanas (“Translatinas”) </vt:lpstr>
      <vt:lpstr>Las Translatinas (2) </vt:lpstr>
      <vt:lpstr>Teorías explicativas de la IED</vt:lpstr>
      <vt:lpstr>El paradigma OLI</vt:lpstr>
      <vt:lpstr>El paradigma OLI (2)</vt:lpstr>
      <vt:lpstr>El paradigma OLI (3)</vt:lpstr>
      <vt:lpstr>El paradigma OLI (Final)</vt:lpstr>
      <vt:lpstr>Costos y beneficios de la IED para países receptores</vt:lpstr>
      <vt:lpstr>Costos y beneficios de la IED para países receptores (2)</vt:lpstr>
      <vt:lpstr>Desafíos de la regulación de la IED (1)</vt:lpstr>
      <vt:lpstr>Desafíos de la regulación de la IED (2)</vt:lpstr>
      <vt:lpstr>¿Regulación bilateral o multilateral?</vt:lpstr>
      <vt:lpstr>Muchas gracias y hasta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 IN70Z.02</dc:title>
  <dc:creator>Sebastian</dc:creator>
  <cp:lastModifiedBy>userzen01</cp:lastModifiedBy>
  <cp:revision>139</cp:revision>
  <dcterms:created xsi:type="dcterms:W3CDTF">2011-05-16T12:48:47Z</dcterms:created>
  <dcterms:modified xsi:type="dcterms:W3CDTF">2012-05-16T18:34:39Z</dcterms:modified>
</cp:coreProperties>
</file>