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1"/>
  </p:notesMasterIdLst>
  <p:handoutMasterIdLst>
    <p:handoutMasterId r:id="rId32"/>
  </p:handoutMasterIdLst>
  <p:sldIdLst>
    <p:sldId id="287" r:id="rId2"/>
    <p:sldId id="288" r:id="rId3"/>
    <p:sldId id="289"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 id="303" r:id="rId18"/>
    <p:sldId id="304" r:id="rId19"/>
    <p:sldId id="305" r:id="rId20"/>
    <p:sldId id="306" r:id="rId21"/>
    <p:sldId id="307" r:id="rId22"/>
    <p:sldId id="308" r:id="rId23"/>
    <p:sldId id="309" r:id="rId24"/>
    <p:sldId id="313" r:id="rId25"/>
    <p:sldId id="314" r:id="rId26"/>
    <p:sldId id="315" r:id="rId27"/>
    <p:sldId id="316" r:id="rId28"/>
    <p:sldId id="317" r:id="rId29"/>
    <p:sldId id="318" r:id="rId30"/>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47" d="100"/>
          <a:sy n="47" d="100"/>
        </p:scale>
        <p:origin x="-1286"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E99C42-7334-4932-89EA-43CF195A5A36}" type="datetimeFigureOut">
              <a:rPr lang="es-CL" smtClean="0"/>
              <a:pPr/>
              <a:t>17-04-2012</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A23C49-E11C-442B-B5D2-23CEFFB530BA}" type="slidenum">
              <a:rPr lang="es-CL" smtClean="0"/>
              <a:pPr/>
              <a:t>‹Nº›</a:t>
            </a:fld>
            <a:endParaRPr lang="es-CL"/>
          </a:p>
        </p:txBody>
      </p:sp>
    </p:spTree>
    <p:extLst>
      <p:ext uri="{BB962C8B-B14F-4D97-AF65-F5344CB8AC3E}">
        <p14:creationId xmlns:p14="http://schemas.microsoft.com/office/powerpoint/2010/main" val="39783563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E28F72-0449-4516-AA46-FDEAB2C98955}" type="datetimeFigureOut">
              <a:rPr lang="es-CL" smtClean="0"/>
              <a:pPr/>
              <a:t>17-04-2012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079E32-5F77-402A-A935-587ABD3A994D}" type="slidenum">
              <a:rPr lang="es-CL" smtClean="0"/>
              <a:pPr/>
              <a:t>‹Nº›</a:t>
            </a:fld>
            <a:endParaRPr lang="es-CL"/>
          </a:p>
        </p:txBody>
      </p:sp>
    </p:spTree>
    <p:extLst>
      <p:ext uri="{BB962C8B-B14F-4D97-AF65-F5344CB8AC3E}">
        <p14:creationId xmlns:p14="http://schemas.microsoft.com/office/powerpoint/2010/main" val="2729983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10</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11</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12</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13</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14</a:t>
            </a:fld>
            <a:endParaRPr lang="es-C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15</a:t>
            </a:fld>
            <a:endParaRPr lang="es-C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16</a:t>
            </a:fld>
            <a:endParaRPr lang="es-C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17</a:t>
            </a:fld>
            <a:endParaRPr lang="es-C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18</a:t>
            </a:fld>
            <a:endParaRPr lang="es-C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19</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a:t>
            </a:fld>
            <a:endParaRPr lang="es-C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20</a:t>
            </a:fld>
            <a:endParaRPr lang="es-C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21</a:t>
            </a:fld>
            <a:endParaRPr lang="es-C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22</a:t>
            </a:fld>
            <a:endParaRPr lang="es-C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23</a:t>
            </a:fld>
            <a:endParaRPr lang="es-C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24</a:t>
            </a:fld>
            <a:endParaRPr lang="es-C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25</a:t>
            </a:fld>
            <a:endParaRPr lang="es-C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26</a:t>
            </a:fld>
            <a:endParaRPr lang="es-C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27</a:t>
            </a:fld>
            <a:endParaRPr lang="es-C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28</a:t>
            </a:fld>
            <a:endParaRPr lang="es-C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29</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3</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4</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5</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6</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7</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8</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FB079E32-5F77-402A-A935-587ABD3A994D}" type="slidenum">
              <a:rPr lang="es-CL" smtClean="0"/>
              <a:pPr/>
              <a:t>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FA3DA73-CCCC-42B1-9AD9-6990D7B1BC0C}" type="datetimeFigureOut">
              <a:rPr lang="es-CL" smtClean="0"/>
              <a:pPr/>
              <a:t>17-04-2012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50A720C5-E8CB-4987-BDC8-A8CCFD3CBE0A}"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A3DA73-CCCC-42B1-9AD9-6990D7B1BC0C}" type="datetimeFigureOut">
              <a:rPr lang="es-CL" smtClean="0"/>
              <a:pPr/>
              <a:t>17-04-2012</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A720C5-E8CB-4987-BDC8-A8CCFD3CBE0A}"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Documento_de_Microsoft_Word_97-20031.doc"/><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3.bin"/><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4.bin"/><Relationship Id="rId5" Type="http://schemas.openxmlformats.org/officeDocument/2006/relationships/image" Target="../media/image2.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22.emf"/></Relationships>
</file>

<file path=ppt/slides/_rels/slide2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23.emf"/></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4.emf"/><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png"/><Relationship Id="rId7"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2.png"/><Relationship Id="rId9"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9.wmf"/><Relationship Id="rId3" Type="http://schemas.openxmlformats.org/officeDocument/2006/relationships/notesSlide" Target="../notesSlides/notesSlide3.xml"/><Relationship Id="rId7" Type="http://schemas.openxmlformats.org/officeDocument/2006/relationships/image" Target="../media/image5.wmf"/><Relationship Id="rId12"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image" Target="../media/image7.wmf"/><Relationship Id="rId5" Type="http://schemas.openxmlformats.org/officeDocument/2006/relationships/image" Target="../media/image2.png"/><Relationship Id="rId10" Type="http://schemas.openxmlformats.org/officeDocument/2006/relationships/image" Target="../media/image6.wmf"/><Relationship Id="rId4" Type="http://schemas.openxmlformats.org/officeDocument/2006/relationships/image" Target="../media/image1.png"/><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9 Título"/>
          <p:cNvSpPr>
            <a:spLocks noGrp="1"/>
          </p:cNvSpPr>
          <p:nvPr>
            <p:ph type="title"/>
          </p:nvPr>
        </p:nvSpPr>
        <p:spPr/>
        <p:txBody>
          <a:bodyPr>
            <a:normAutofit fontScale="90000"/>
          </a:bodyPr>
          <a:lstStyle/>
          <a:p>
            <a:r>
              <a:rPr lang="es-CL" dirty="0" smtClean="0"/>
              <a:t>Tópicos </a:t>
            </a:r>
            <a:r>
              <a:rPr lang="es-CL" dirty="0" smtClean="0"/>
              <a:t>de gestión de la ejecución de proyectos</a:t>
            </a:r>
            <a:endParaRPr lang="es-CL" dirty="0"/>
          </a:p>
        </p:txBody>
      </p:sp>
      <p:sp>
        <p:nvSpPr>
          <p:cNvPr id="11" name="10 Marcador de contenido"/>
          <p:cNvSpPr>
            <a:spLocks noGrp="1"/>
          </p:cNvSpPr>
          <p:nvPr>
            <p:ph idx="1"/>
          </p:nvPr>
        </p:nvSpPr>
        <p:spPr/>
        <p:txBody>
          <a:bodyPr>
            <a:normAutofit fontScale="85000" lnSpcReduction="20000"/>
          </a:bodyPr>
          <a:lstStyle/>
          <a:p>
            <a:r>
              <a:rPr lang="es-CL" dirty="0" smtClean="0"/>
              <a:t>Objetivo del módulo: </a:t>
            </a:r>
          </a:p>
          <a:p>
            <a:pPr>
              <a:buNone/>
            </a:pPr>
            <a:r>
              <a:rPr lang="es-CL" dirty="0" smtClean="0"/>
              <a:t>	Que los participantes obtengan nociones generales de gestión de proyectos</a:t>
            </a:r>
          </a:p>
          <a:p>
            <a:r>
              <a:rPr lang="es-CL" dirty="0" smtClean="0"/>
              <a:t>Contenidos:</a:t>
            </a:r>
          </a:p>
          <a:p>
            <a:pPr algn="just">
              <a:buNone/>
            </a:pPr>
            <a:r>
              <a:rPr lang="es-PY" dirty="0" smtClean="0"/>
              <a:t>	-Introducción a la Gestión de la Ejecución de Proyectos</a:t>
            </a:r>
            <a:endParaRPr lang="es-CL" sz="2800" dirty="0" smtClean="0"/>
          </a:p>
          <a:p>
            <a:pPr algn="just">
              <a:buNone/>
            </a:pPr>
            <a:r>
              <a:rPr lang="es-PY" dirty="0" smtClean="0"/>
              <a:t>	-</a:t>
            </a:r>
            <a:r>
              <a:rPr lang="es-CL" dirty="0" smtClean="0"/>
              <a:t>Objetivos: Fines, Propósitos, Componentes y actividades</a:t>
            </a:r>
            <a:endParaRPr lang="es-CL" sz="2800" dirty="0" smtClean="0"/>
          </a:p>
          <a:p>
            <a:pPr algn="just">
              <a:buNone/>
            </a:pPr>
            <a:r>
              <a:rPr lang="es-CL" dirty="0" smtClean="0"/>
              <a:t>	-Programación de actividades: Red de actividades, asignación de recursos, Ruta Crítica y Diagrama Gantt.</a:t>
            </a:r>
            <a:endParaRPr lang="es-CL" sz="2800" dirty="0" smtClean="0"/>
          </a:p>
          <a:p>
            <a:pPr algn="just">
              <a:buNone/>
            </a:pPr>
            <a:r>
              <a:rPr lang="es-CL" dirty="0" smtClean="0"/>
              <a:t>	-Sistemas de información para el seguimiento de proyectos</a:t>
            </a:r>
            <a:endParaRPr lang="es-CL"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928662" y="428604"/>
            <a:ext cx="7772400" cy="179526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chemeClr val="tx1"/>
                </a:solidFill>
                <a:effectLst/>
                <a:uLnTx/>
                <a:uFillTx/>
                <a:latin typeface="+mj-lt"/>
                <a:ea typeface="+mj-ea"/>
                <a:cs typeface="+mj-cs"/>
              </a:rPr>
              <a:t>MEDIOS DE VERIFICACIÓN</a:t>
            </a:r>
            <a:br>
              <a:rPr kumimoji="0" lang="es-ES" sz="3200" b="1"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571472" y="1643050"/>
            <a:ext cx="7934324" cy="2752732"/>
          </a:xfrm>
          <a:prstGeom prst="rect">
            <a:avLst/>
          </a:prstGeom>
        </p:spPr>
        <p:txBody>
          <a:bodyPr vert="horz" lIns="91440" tIns="45720" rIns="91440" bIns="45720" rtlCol="0">
            <a:normAutofit fontScale="85000" lnSpcReduction="10000"/>
          </a:bodyPr>
          <a:lstStyle/>
          <a:p>
            <a:pPr marL="444500" marR="0" lvl="1" indent="12700" algn="just" defTabSz="914400" rtl="0" eaLnBrk="1" fontAlgn="auto" latinLnBrk="0" hangingPunct="1">
              <a:lnSpc>
                <a:spcPct val="100000"/>
              </a:lnSpc>
              <a:spcBef>
                <a:spcPct val="20000"/>
              </a:spcBef>
              <a:spcAft>
                <a:spcPts val="0"/>
              </a:spcAft>
              <a:buClrTx/>
              <a:buSzTx/>
              <a:tabLst/>
              <a:defRPr/>
            </a:pPr>
            <a:r>
              <a:rPr kumimoji="0" lang="es-ES" sz="2800" b="0" i="0" u="none" strike="noStrike" kern="1200" cap="none" spc="0" normalizeH="0" baseline="0" noProof="0" dirty="0" smtClean="0">
                <a:ln>
                  <a:noFill/>
                </a:ln>
                <a:solidFill>
                  <a:schemeClr val="tx1"/>
                </a:solidFill>
                <a:effectLst/>
                <a:uLnTx/>
                <a:uFillTx/>
                <a:latin typeface="+mn-lt"/>
                <a:ea typeface="+mn-ea"/>
                <a:cs typeface="+mn-cs"/>
              </a:rPr>
              <a:t>La columna de Medios de Verificación contiene datos de dónde puede la entidad ejecutora o el evaluador obtener información sobre la situación, el desempeño o comportamiento de cada indicador durante la ejecución del proyecto. Ello requiere que los diseñadores del proyecto identifiquen fuentes de información o dispongan que se recoja información, posiblemente como </a:t>
            </a:r>
            <a:r>
              <a:rPr kumimoji="0" lang="es-ES" sz="2800" b="1" i="0" u="none" strike="noStrike" kern="1200" cap="none" spc="0" normalizeH="0" baseline="0" noProof="0" dirty="0" smtClean="0">
                <a:ln>
                  <a:noFill/>
                </a:ln>
                <a:solidFill>
                  <a:schemeClr val="tx1"/>
                </a:solidFill>
                <a:effectLst/>
                <a:uLnTx/>
                <a:uFillTx/>
                <a:latin typeface="+mn-lt"/>
                <a:ea typeface="+mn-ea"/>
                <a:cs typeface="+mn-cs"/>
              </a:rPr>
              <a:t>actividad </a:t>
            </a:r>
            <a:r>
              <a:rPr kumimoji="0" lang="es-ES" sz="2800" b="0" i="0" u="none" strike="noStrike" kern="1200" cap="none" spc="0" normalizeH="0" baseline="0" noProof="0" dirty="0" smtClean="0">
                <a:ln>
                  <a:noFill/>
                </a:ln>
                <a:solidFill>
                  <a:schemeClr val="tx1"/>
                </a:solidFill>
                <a:effectLst/>
                <a:uLnTx/>
                <a:uFillTx/>
                <a:latin typeface="+mn-lt"/>
                <a:ea typeface="+mn-ea"/>
                <a:cs typeface="+mn-cs"/>
              </a:rPr>
              <a:t>del proyecto, con su costo correspondiente.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528"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p:cTn id="11"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1">
                                            <p:txEl>
                                              <p:pRg st="0" end="0"/>
                                            </p:txEl>
                                          </p:spTgt>
                                        </p:tgtEl>
                                        <p:attrNameLst>
                                          <p:attrName>ppt_h</p:attrName>
                                        </p:attrNameLst>
                                      </p:cBhvr>
                                      <p:tavLst>
                                        <p:tav tm="0">
                                          <p:val>
                                            <p:fltVal val="0"/>
                                          </p:val>
                                        </p:tav>
                                        <p:tav tm="100000">
                                          <p:val>
                                            <p:strVal val="#ppt_h"/>
                                          </p:val>
                                        </p:tav>
                                      </p:tavLst>
                                    </p:anim>
                                    <p:anim calcmode="lin" valueType="num">
                                      <p:cBhvr>
                                        <p:cTn id="13" dur="500" fill="hold"/>
                                        <p:tgtEl>
                                          <p:spTgt spid="11">
                                            <p:txEl>
                                              <p:pRg st="0" end="0"/>
                                            </p:txEl>
                                          </p:spTgt>
                                        </p:tgtEl>
                                        <p:attrNameLst>
                                          <p:attrName>ppt_x</p:attrName>
                                        </p:attrNameLst>
                                      </p:cBhvr>
                                      <p:tavLst>
                                        <p:tav tm="0">
                                          <p:val>
                                            <p:fltVal val="0.5"/>
                                          </p:val>
                                        </p:tav>
                                        <p:tav tm="100000">
                                          <p:val>
                                            <p:strVal val="#ppt_x"/>
                                          </p:val>
                                        </p:tav>
                                      </p:tavLst>
                                    </p:anim>
                                    <p:anim calcmode="lin" valueType="num">
                                      <p:cBhvr>
                                        <p:cTn id="14" dur="500" fill="hold"/>
                                        <p:tgtEl>
                                          <p:spTgt spid="11">
                                            <p:txEl>
                                              <p:pRg st="0" end="0"/>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685800" y="609600"/>
            <a:ext cx="7772400" cy="685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smtClean="0">
                <a:ln>
                  <a:noFill/>
                </a:ln>
                <a:solidFill>
                  <a:schemeClr val="tx1"/>
                </a:solidFill>
                <a:effectLst/>
                <a:uLnTx/>
                <a:uFillTx/>
                <a:latin typeface="+mj-lt"/>
                <a:ea typeface="+mj-ea"/>
                <a:cs typeface="+mj-cs"/>
              </a:rPr>
              <a:t>SUPUESTOS</a:t>
            </a:r>
            <a:br>
              <a:rPr kumimoji="0" lang="es-ES" sz="3200" b="1" i="0" u="none" strike="noStrike" kern="1200" cap="none" spc="0" normalizeH="0" baseline="0" noProof="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609600" y="1143000"/>
            <a:ext cx="7924800" cy="4643454"/>
          </a:xfrm>
          <a:prstGeom prst="rect">
            <a:avLst/>
          </a:prstGeom>
        </p:spPr>
        <p:txBody>
          <a:bodyPr vert="horz" lIns="91440" tIns="45720" rIns="91440" bIns="45720" rtlCol="0">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Existen situaciones que están fuera del control de la gerencia o entidad ejecutora del proyecto y que suponen riesgos para éste , es decir, es posible que aún cumpliendo nuestras actividades, por ejemplo, no podamos cumplir con producir resultados (productos) si estos riesgos ocurren. La columna de supuestos se refiere a la pregunta, </a:t>
            </a:r>
            <a:r>
              <a:rPr kumimoji="0" lang="es-ES" sz="2000" b="1" i="0" u="none" strike="noStrike" kern="1200" cap="none" spc="0" normalizeH="0" baseline="0" noProof="0" dirty="0" smtClean="0">
                <a:ln>
                  <a:noFill/>
                </a:ln>
                <a:solidFill>
                  <a:schemeClr val="tx1"/>
                </a:solidFill>
                <a:effectLst/>
                <a:uLnTx/>
                <a:uFillTx/>
                <a:latin typeface="+mn-lt"/>
                <a:ea typeface="+mn-ea"/>
                <a:cs typeface="+mn-cs"/>
              </a:rPr>
              <a:t>cómo podemos manejar los riesgos?</a:t>
            </a:r>
          </a:p>
          <a:p>
            <a:pPr marL="1143000" marR="0" lvl="2" indent="-228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000" b="1"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Los riesgos existen: financieros, sociales, políticos, ambientales, institucionales climatológicos, </a:t>
            </a:r>
            <a:r>
              <a:rPr kumimoji="0" lang="es-ES" sz="2000" b="0" i="0" u="none" strike="noStrike" kern="1200" cap="none" spc="0" normalizeH="0" baseline="0" noProof="0" dirty="0" err="1" smtClean="0">
                <a:ln>
                  <a:noFill/>
                </a:ln>
                <a:solidFill>
                  <a:schemeClr val="tx1"/>
                </a:solidFill>
                <a:effectLst/>
                <a:uLnTx/>
                <a:uFillTx/>
                <a:latin typeface="+mn-lt"/>
                <a:ea typeface="+mn-ea"/>
                <a:cs typeface="+mn-cs"/>
              </a:rPr>
              <a:t>etc</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 y pueden llevar a que el proyecto fracase. El equipo de diseño del proyecto debe identificar los riesgos en cada fase, actividades, componentes propósito y fin.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El riesgo se expresa, convencionalmente, como un </a:t>
            </a:r>
            <a:r>
              <a:rPr kumimoji="0" lang="es-ES" sz="2000" b="1" i="0" u="none" strike="noStrike" kern="1200" cap="none" spc="0" normalizeH="0" baseline="0" noProof="0" dirty="0" smtClean="0">
                <a:ln>
                  <a:noFill/>
                </a:ln>
                <a:solidFill>
                  <a:schemeClr val="tx1"/>
                </a:solidFill>
                <a:effectLst/>
                <a:uLnTx/>
                <a:uFillTx/>
                <a:latin typeface="+mn-lt"/>
                <a:ea typeface="+mn-ea"/>
                <a:cs typeface="+mn-cs"/>
              </a:rPr>
              <a:t>supuesto</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 que debe ocurrir, es decir, como un riesgo negado u objetivo, para poder continuar con el nivel siguiente en la jerarquía de objetivos.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iterate type="wd">
                                    <p:tmPct val="100000"/>
                                  </p:iterate>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strips(downLeft)">
                                      <p:cBhvr>
                                        <p:cTn id="11" dur="300"/>
                                        <p:tgtEl>
                                          <p:spTgt spid="11">
                                            <p:txEl>
                                              <p:pRg st="0" end="0"/>
                                            </p:txEl>
                                          </p:spTgt>
                                        </p:tgtEl>
                                      </p:cBhvr>
                                    </p:animEffect>
                                  </p:childTnLst>
                                </p:cTn>
                              </p:par>
                              <p:par>
                                <p:cTn id="12" presetID="18" presetClass="entr" presetSubtype="12" fill="hold" grpId="0" nodeType="withEffect">
                                  <p:stCondLst>
                                    <p:cond delay="0"/>
                                  </p:stCondLst>
                                  <p:iterate type="wd">
                                    <p:tmPct val="100000"/>
                                  </p:iterate>
                                  <p:childTnLst>
                                    <p:set>
                                      <p:cBhvr>
                                        <p:cTn id="13" dur="1" fill="hold">
                                          <p:stCondLst>
                                            <p:cond delay="0"/>
                                          </p:stCondLst>
                                        </p:cTn>
                                        <p:tgtEl>
                                          <p:spTgt spid="11">
                                            <p:txEl>
                                              <p:pRg st="2" end="2"/>
                                            </p:txEl>
                                          </p:spTgt>
                                        </p:tgtEl>
                                        <p:attrNameLst>
                                          <p:attrName>style.visibility</p:attrName>
                                        </p:attrNameLst>
                                      </p:cBhvr>
                                      <p:to>
                                        <p:strVal val="visible"/>
                                      </p:to>
                                    </p:set>
                                    <p:animEffect transition="in" filter="strips(downLeft)">
                                      <p:cBhvr>
                                        <p:cTn id="14" dur="300"/>
                                        <p:tgtEl>
                                          <p:spTgt spid="11">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iterate type="wd">
                                    <p:tmPct val="100000"/>
                                  </p:iterate>
                                  <p:childTnLst>
                                    <p:set>
                                      <p:cBhvr>
                                        <p:cTn id="18" dur="1" fill="hold">
                                          <p:stCondLst>
                                            <p:cond delay="0"/>
                                          </p:stCondLst>
                                        </p:cTn>
                                        <p:tgtEl>
                                          <p:spTgt spid="11">
                                            <p:txEl>
                                              <p:pRg st="4" end="4"/>
                                            </p:txEl>
                                          </p:spTgt>
                                        </p:tgtEl>
                                        <p:attrNameLst>
                                          <p:attrName>style.visibility</p:attrName>
                                        </p:attrNameLst>
                                      </p:cBhvr>
                                      <p:to>
                                        <p:strVal val="visible"/>
                                      </p:to>
                                    </p:set>
                                    <p:animEffect transition="in" filter="strips(downLeft)">
                                      <p:cBhvr>
                                        <p:cTn id="19" dur="3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714348" y="714356"/>
            <a:ext cx="77724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mj-lt"/>
                <a:ea typeface="+mj-ea"/>
                <a:cs typeface="+mj-cs"/>
              </a:rPr>
              <a:t>Una matriz de Marco lógico tiene una doble lógica:</a:t>
            </a:r>
            <a:r>
              <a:rPr kumimoji="0" lang="es-ES" sz="4400" b="0" i="0" u="none" strike="noStrike" kern="1200" cap="none" spc="0" normalizeH="0" baseline="0" noProof="0" dirty="0" smtClean="0">
                <a:ln>
                  <a:noFill/>
                </a:ln>
                <a:solidFill>
                  <a:schemeClr val="tx1"/>
                </a:solidFill>
                <a:effectLst/>
                <a:uLnTx/>
                <a:uFillTx/>
                <a:latin typeface="+mj-lt"/>
                <a:ea typeface="+mj-ea"/>
                <a:cs typeface="+mj-cs"/>
              </a:rPr>
              <a:t> </a:t>
            </a:r>
            <a:br>
              <a:rPr kumimoji="0" lang="es-ES" sz="4400" b="0"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533400" y="1676400"/>
            <a:ext cx="7924800" cy="4038616"/>
          </a:xfrm>
          <a:prstGeom prst="rect">
            <a:avLst/>
          </a:prstGeom>
        </p:spPr>
        <p:txBody>
          <a:bodyPr vert="horz" lIns="91440" tIns="45720" rIns="91440" bIns="45720" rtlCol="0">
            <a:normAutofit fontScale="92500"/>
          </a:bodyPr>
          <a:lstStyle/>
          <a:p>
            <a:pPr marL="342900" marR="0" lvl="0" indent="-342900" algn="just"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1. La primera, vertical, que nos muestra las relaciones causa efecto entre nuestros objetivos de distinto nivel.</a:t>
            </a:r>
          </a:p>
          <a:p>
            <a:pPr marL="342900" marR="0" lvl="0" indent="-342900" algn="just"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Para cumplir el Fin, es </a:t>
            </a:r>
            <a:r>
              <a:rPr kumimoji="0" lang="es-ES" sz="2400" b="1" i="0" u="none" strike="noStrike" kern="1200" cap="none" spc="0" normalizeH="0" baseline="0" noProof="0" dirty="0" smtClean="0">
                <a:ln>
                  <a:noFill/>
                </a:ln>
                <a:solidFill>
                  <a:schemeClr val="tx1"/>
                </a:solidFill>
                <a:effectLst/>
                <a:uLnTx/>
                <a:uFillTx/>
                <a:latin typeface="+mn-lt"/>
                <a:ea typeface="+mn-ea"/>
                <a:cs typeface="+mn-cs"/>
              </a:rPr>
              <a:t>necesario </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que se cumpla el Propósito; para cumplir el Propósito, es necesario que se produzcan los resultados (componentes o productos). Para cumplir con los productos, es necesario realizar las actividades (para realizar las actividades es necesario contar con los insumos). </a:t>
            </a:r>
          </a:p>
          <a:p>
            <a:pPr marL="342900" marR="0" lvl="0" indent="-342900" algn="just"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Si empezamos desde abajo, leemos: es </a:t>
            </a:r>
            <a:r>
              <a:rPr kumimoji="0" lang="es-ES" sz="2400" b="1" i="0" u="none" strike="noStrike" kern="1200" cap="none" spc="0" normalizeH="0" baseline="0" noProof="0" dirty="0" smtClean="0">
                <a:ln>
                  <a:noFill/>
                </a:ln>
                <a:solidFill>
                  <a:schemeClr val="tx1"/>
                </a:solidFill>
                <a:effectLst/>
                <a:uLnTx/>
                <a:uFillTx/>
                <a:latin typeface="+mn-lt"/>
                <a:ea typeface="+mn-ea"/>
                <a:cs typeface="+mn-cs"/>
              </a:rPr>
              <a:t>necesario</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realizar las actividades para producir resultados, y así sucesivamente.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grpId="0" nodeType="clickEffect">
                                  <p:stCondLst>
                                    <p:cond delay="0"/>
                                  </p:stCondLst>
                                  <p:iterate type="wd">
                                    <p:tmPct val="100000"/>
                                  </p:iterate>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right)">
                                      <p:cBhvr>
                                        <p:cTn id="11" dur="300"/>
                                        <p:tgtEl>
                                          <p:spTgt spid="1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iterate type="wd">
                                    <p:tmPct val="100000"/>
                                  </p:iterate>
                                  <p:childTnLst>
                                    <p:set>
                                      <p:cBhvr>
                                        <p:cTn id="15" dur="1" fill="hold">
                                          <p:stCondLst>
                                            <p:cond delay="0"/>
                                          </p:stCondLst>
                                        </p:cTn>
                                        <p:tgtEl>
                                          <p:spTgt spid="11">
                                            <p:txEl>
                                              <p:pRg st="2" end="2"/>
                                            </p:txEl>
                                          </p:spTgt>
                                        </p:tgtEl>
                                        <p:attrNameLst>
                                          <p:attrName>style.visibility</p:attrName>
                                        </p:attrNameLst>
                                      </p:cBhvr>
                                      <p:to>
                                        <p:strVal val="visible"/>
                                      </p:to>
                                    </p:set>
                                    <p:animEffect transition="in" filter="wipe(right)">
                                      <p:cBhvr>
                                        <p:cTn id="16" dur="300"/>
                                        <p:tgtEl>
                                          <p:spTgt spid="11">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iterate type="wd">
                                    <p:tmPct val="100000"/>
                                  </p:iterate>
                                  <p:childTnLst>
                                    <p:set>
                                      <p:cBhvr>
                                        <p:cTn id="20" dur="1" fill="hold">
                                          <p:stCondLst>
                                            <p:cond delay="0"/>
                                          </p:stCondLst>
                                        </p:cTn>
                                        <p:tgtEl>
                                          <p:spTgt spid="11">
                                            <p:txEl>
                                              <p:pRg st="4" end="4"/>
                                            </p:txEl>
                                          </p:spTgt>
                                        </p:tgtEl>
                                        <p:attrNameLst>
                                          <p:attrName>style.visibility</p:attrName>
                                        </p:attrNameLst>
                                      </p:cBhvr>
                                      <p:to>
                                        <p:strVal val="visible"/>
                                      </p:to>
                                    </p:set>
                                    <p:animEffect transition="in" filter="wipe(right)">
                                      <p:cBhvr>
                                        <p:cTn id="21" dur="3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3" descr="Rectangle: Click to edit Master text styles&#10;Second level&#10;Third level&#10;Fourth level&#10;Fifth level"/>
          <p:cNvSpPr txBox="1">
            <a:spLocks noChangeArrowheads="1"/>
          </p:cNvSpPr>
          <p:nvPr/>
        </p:nvSpPr>
        <p:spPr>
          <a:xfrm>
            <a:off x="571472" y="1447800"/>
            <a:ext cx="7786742" cy="3481398"/>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800" b="0" i="0" u="none" strike="noStrike" kern="1200" cap="none" spc="0" normalizeH="0" baseline="0" noProof="0" smtClean="0">
                <a:ln>
                  <a:noFill/>
                </a:ln>
                <a:solidFill>
                  <a:schemeClr val="tx1"/>
                </a:solidFill>
                <a:effectLst/>
                <a:uLnTx/>
                <a:uFillTx/>
                <a:latin typeface="+mn-lt"/>
                <a:ea typeface="+mn-ea"/>
                <a:cs typeface="+mn-cs"/>
              </a:rPr>
              <a:t>2. La segunda, horizontal, que nos muestra que no es </a:t>
            </a:r>
            <a:r>
              <a:rPr kumimoji="0" lang="es-ES" sz="2800" b="1" i="0" u="none" strike="noStrike" kern="1200" cap="none" spc="0" normalizeH="0" baseline="0" noProof="0" smtClean="0">
                <a:ln>
                  <a:noFill/>
                </a:ln>
                <a:solidFill>
                  <a:schemeClr val="tx1"/>
                </a:solidFill>
                <a:effectLst/>
                <a:uLnTx/>
                <a:uFillTx/>
                <a:latin typeface="+mn-lt"/>
                <a:ea typeface="+mn-ea"/>
                <a:cs typeface="+mn-cs"/>
              </a:rPr>
              <a:t>suficiente </a:t>
            </a:r>
            <a:r>
              <a:rPr kumimoji="0" lang="es-ES" sz="2800" b="0" i="0" u="none" strike="noStrike" kern="1200" cap="none" spc="0" normalizeH="0" baseline="0" noProof="0" smtClean="0">
                <a:ln>
                  <a:noFill/>
                </a:ln>
                <a:solidFill>
                  <a:schemeClr val="tx1"/>
                </a:solidFill>
                <a:effectLst/>
                <a:uLnTx/>
                <a:uFillTx/>
                <a:latin typeface="+mn-lt"/>
                <a:ea typeface="+mn-ea"/>
                <a:cs typeface="+mn-cs"/>
              </a:rPr>
              <a:t>cumplir con las actividades para obtener los productos sino que además deben ocurrir los supuestos de nivel de actividad para contar entonces con las condiciones </a:t>
            </a:r>
            <a:r>
              <a:rPr kumimoji="0" lang="es-ES" sz="2800" b="1" i="0" u="none" strike="noStrike" kern="1200" cap="none" spc="0" normalizeH="0" baseline="0" noProof="0" smtClean="0">
                <a:ln>
                  <a:noFill/>
                </a:ln>
                <a:solidFill>
                  <a:schemeClr val="tx1"/>
                </a:solidFill>
                <a:effectLst/>
                <a:uLnTx/>
                <a:uFillTx/>
                <a:latin typeface="+mn-lt"/>
                <a:ea typeface="+mn-ea"/>
                <a:cs typeface="+mn-cs"/>
              </a:rPr>
              <a:t>necesarias y suficientes</a:t>
            </a:r>
            <a:r>
              <a:rPr kumimoji="0" lang="es-ES" sz="2800" b="0" i="0" u="none" strike="noStrike" kern="1200" cap="none" spc="0" normalizeH="0" baseline="0" noProof="0" smtClean="0">
                <a:ln>
                  <a:noFill/>
                </a:ln>
                <a:solidFill>
                  <a:schemeClr val="tx1"/>
                </a:solidFill>
                <a:effectLst/>
                <a:uLnTx/>
                <a:uFillTx/>
                <a:latin typeface="+mn-lt"/>
                <a:ea typeface="+mn-ea"/>
                <a:cs typeface="+mn-cs"/>
              </a:rPr>
              <a:t>.</a:t>
            </a:r>
            <a:endParaRPr kumimoji="0" lang="es-E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iterate type="wd">
                                    <p:tmPct val="100000"/>
                                  </p:iterate>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4"/>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5"/>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762000" y="609600"/>
            <a:ext cx="7772400" cy="11430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smtClean="0">
                <a:ln>
                  <a:noFill/>
                </a:ln>
                <a:solidFill>
                  <a:schemeClr val="tx1"/>
                </a:solidFill>
                <a:effectLst/>
                <a:uLnTx/>
                <a:uFillTx/>
                <a:latin typeface="+mj-lt"/>
                <a:ea typeface="+mj-ea"/>
                <a:cs typeface="+mj-cs"/>
              </a:rPr>
              <a:t>La lógica de la Matriz de Marco Lógico</a:t>
            </a:r>
            <a:br>
              <a:rPr kumimoji="0" lang="es-ES" sz="3200" b="1" i="0" u="none" strike="noStrike" kern="1200" cap="none" spc="0" normalizeH="0" baseline="0" noProof="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smtClean="0">
              <a:ln>
                <a:noFill/>
              </a:ln>
              <a:solidFill>
                <a:schemeClr val="tx1"/>
              </a:solidFill>
              <a:effectLst/>
              <a:uLnTx/>
              <a:uFillTx/>
              <a:latin typeface="+mj-lt"/>
              <a:ea typeface="+mj-ea"/>
              <a:cs typeface="+mj-cs"/>
            </a:endParaRPr>
          </a:p>
        </p:txBody>
      </p:sp>
      <p:graphicFrame>
        <p:nvGraphicFramePr>
          <p:cNvPr id="11" name="Object 2"/>
          <p:cNvGraphicFramePr>
            <a:graphicFrameLocks noChangeAspect="1"/>
          </p:cNvGraphicFramePr>
          <p:nvPr/>
        </p:nvGraphicFramePr>
        <p:xfrm>
          <a:off x="685800" y="1524000"/>
          <a:ext cx="7620000" cy="4038600"/>
        </p:xfrm>
        <a:graphic>
          <a:graphicData uri="http://schemas.openxmlformats.org/presentationml/2006/ole">
            <mc:AlternateContent xmlns:mc="http://schemas.openxmlformats.org/markup-compatibility/2006">
              <mc:Choice xmlns:v="urn:schemas-microsoft-com:vml" Requires="v">
                <p:oleObj spid="_x0000_s71684" name="Documento" r:id="rId6" imgW="5707440" imgH="2949480" progId="Word.Document.8">
                  <p:embed/>
                </p:oleObj>
              </mc:Choice>
              <mc:Fallback>
                <p:oleObj name="Documento" r:id="rId6" imgW="5707440" imgH="2949480" progId="Word.Document.8">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1524000"/>
                        <a:ext cx="76200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9" presetClass="entr" presetSubtype="1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0" fill="hold"/>
                                        <p:tgtEl>
                                          <p:spTgt spid="11"/>
                                        </p:tgtEl>
                                        <p:attrNameLst>
                                          <p:attrName>ppt_w</p:attrName>
                                        </p:attrNameLst>
                                      </p:cBhvr>
                                      <p:tavLst>
                                        <p:tav tm="0" fmla="#ppt_w*sin(2.5*pi*$)">
                                          <p:val>
                                            <p:fltVal val="0"/>
                                          </p:val>
                                        </p:tav>
                                        <p:tav tm="100000">
                                          <p:val>
                                            <p:fltVal val="1"/>
                                          </p:val>
                                        </p:tav>
                                      </p:tavLst>
                                    </p:anim>
                                    <p:anim calcmode="lin" valueType="num">
                                      <p:cBhvr>
                                        <p:cTn id="12" dur="5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a:spLocks noChangeArrowheads="1"/>
          </p:cNvSpPr>
          <p:nvPr/>
        </p:nvSpPr>
        <p:spPr bwMode="auto">
          <a:xfrm>
            <a:off x="4724400" y="3048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1" name="Rectangle 3"/>
          <p:cNvSpPr>
            <a:spLocks noChangeArrowheads="1"/>
          </p:cNvSpPr>
          <p:nvPr/>
        </p:nvSpPr>
        <p:spPr bwMode="auto">
          <a:xfrm>
            <a:off x="6324600" y="3048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2" name="Rectangle 4"/>
          <p:cNvSpPr>
            <a:spLocks noChangeArrowheads="1"/>
          </p:cNvSpPr>
          <p:nvPr/>
        </p:nvSpPr>
        <p:spPr bwMode="auto">
          <a:xfrm>
            <a:off x="4724400" y="5334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3" name="Rectangle 5"/>
          <p:cNvSpPr>
            <a:spLocks noChangeArrowheads="1"/>
          </p:cNvSpPr>
          <p:nvPr/>
        </p:nvSpPr>
        <p:spPr bwMode="auto">
          <a:xfrm>
            <a:off x="6324600" y="5334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4" name="Rectangle 6"/>
          <p:cNvSpPr>
            <a:spLocks noChangeArrowheads="1"/>
          </p:cNvSpPr>
          <p:nvPr/>
        </p:nvSpPr>
        <p:spPr bwMode="auto">
          <a:xfrm>
            <a:off x="4724400" y="4191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5" name="Rectangle 7"/>
          <p:cNvSpPr>
            <a:spLocks noChangeArrowheads="1"/>
          </p:cNvSpPr>
          <p:nvPr/>
        </p:nvSpPr>
        <p:spPr bwMode="auto">
          <a:xfrm>
            <a:off x="6324600" y="4191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6" name="Rectangle 8"/>
          <p:cNvSpPr>
            <a:spLocks noChangeArrowheads="1"/>
          </p:cNvSpPr>
          <p:nvPr/>
        </p:nvSpPr>
        <p:spPr bwMode="auto">
          <a:xfrm>
            <a:off x="3200400" y="3048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7" name="Rectangle 9"/>
          <p:cNvSpPr>
            <a:spLocks noChangeArrowheads="1"/>
          </p:cNvSpPr>
          <p:nvPr/>
        </p:nvSpPr>
        <p:spPr bwMode="auto">
          <a:xfrm>
            <a:off x="4724400" y="1905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18" name="Rectangle 10"/>
          <p:cNvSpPr>
            <a:spLocks noChangeArrowheads="1"/>
          </p:cNvSpPr>
          <p:nvPr/>
        </p:nvSpPr>
        <p:spPr bwMode="auto">
          <a:xfrm>
            <a:off x="6324600" y="1905000"/>
            <a:ext cx="1371600" cy="914400"/>
          </a:xfrm>
          <a:prstGeom prst="rect">
            <a:avLst/>
          </a:prstGeom>
          <a:noFill/>
          <a:ln w="9525">
            <a:solidFill>
              <a:schemeClr val="folHlink"/>
            </a:solidFill>
            <a:miter lim="800000"/>
            <a:headEnd/>
            <a:tailEnd/>
          </a:ln>
        </p:spPr>
        <p:txBody>
          <a:bodyPr wrap="none" anchor="ctr"/>
          <a:lstStyle/>
          <a:p>
            <a:pPr algn="ctr" eaLnBrk="0" hangingPunct="0"/>
            <a:endParaRPr lang="es-ES">
              <a:latin typeface="Times New Roman" pitchFamily="18" charset="0"/>
            </a:endParaRPr>
          </a:p>
        </p:txBody>
      </p:sp>
      <p:sp>
        <p:nvSpPr>
          <p:cNvPr id="19" name="Rectangle 11"/>
          <p:cNvSpPr>
            <a:spLocks noChangeArrowheads="1"/>
          </p:cNvSpPr>
          <p:nvPr/>
        </p:nvSpPr>
        <p:spPr bwMode="auto">
          <a:xfrm>
            <a:off x="3200400" y="1905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20" name="Rectangle 12"/>
          <p:cNvSpPr>
            <a:spLocks noChangeArrowheads="1"/>
          </p:cNvSpPr>
          <p:nvPr/>
        </p:nvSpPr>
        <p:spPr bwMode="auto">
          <a:xfrm>
            <a:off x="1600200" y="5334000"/>
            <a:ext cx="1371600" cy="914400"/>
          </a:xfrm>
          <a:prstGeom prst="rect">
            <a:avLst/>
          </a:prstGeom>
          <a:noFill/>
          <a:ln w="9525">
            <a:solidFill>
              <a:schemeClr val="folHlink"/>
            </a:solidFill>
            <a:miter lim="800000"/>
            <a:headEnd/>
            <a:tailEnd/>
          </a:ln>
        </p:spPr>
        <p:txBody>
          <a:bodyPr wrap="none" anchor="ctr"/>
          <a:lstStyle/>
          <a:p>
            <a:pPr algn="ctr" eaLnBrk="0" hangingPunct="0"/>
            <a:endParaRPr lang="es-ES" sz="1600">
              <a:solidFill>
                <a:schemeClr val="accent2"/>
              </a:solidFill>
              <a:latin typeface="Times New Roman" pitchFamily="18" charset="0"/>
            </a:endParaRPr>
          </a:p>
        </p:txBody>
      </p:sp>
      <p:sp>
        <p:nvSpPr>
          <p:cNvPr id="21" name="Rectangle 13"/>
          <p:cNvSpPr>
            <a:spLocks noChangeArrowheads="1"/>
          </p:cNvSpPr>
          <p:nvPr/>
        </p:nvSpPr>
        <p:spPr bwMode="auto">
          <a:xfrm>
            <a:off x="3200400" y="5334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22" name="Rectangle 14"/>
          <p:cNvSpPr>
            <a:spLocks noChangeArrowheads="1"/>
          </p:cNvSpPr>
          <p:nvPr/>
        </p:nvSpPr>
        <p:spPr bwMode="auto">
          <a:xfrm>
            <a:off x="3200400" y="4191000"/>
            <a:ext cx="1371600" cy="914400"/>
          </a:xfrm>
          <a:prstGeom prst="rect">
            <a:avLst/>
          </a:prstGeom>
          <a:noFill/>
          <a:ln w="9525">
            <a:solidFill>
              <a:schemeClr val="folHlink"/>
            </a:solidFill>
            <a:miter lim="800000"/>
            <a:headEnd/>
            <a:tailEnd/>
          </a:ln>
        </p:spPr>
        <p:txBody>
          <a:bodyPr wrap="none" anchor="ctr"/>
          <a:lstStyle/>
          <a:p>
            <a:endParaRPr lang="es-ES"/>
          </a:p>
        </p:txBody>
      </p:sp>
      <p:sp>
        <p:nvSpPr>
          <p:cNvPr id="23" name="Rectangle 15"/>
          <p:cNvSpPr>
            <a:spLocks noChangeArrowheads="1"/>
          </p:cNvSpPr>
          <p:nvPr/>
        </p:nvSpPr>
        <p:spPr bwMode="auto">
          <a:xfrm>
            <a:off x="4724400" y="1066800"/>
            <a:ext cx="1371600" cy="609600"/>
          </a:xfrm>
          <a:prstGeom prst="rect">
            <a:avLst/>
          </a:prstGeom>
          <a:noFill/>
          <a:ln w="9525">
            <a:solidFill>
              <a:schemeClr val="folHlink"/>
            </a:solidFill>
            <a:miter lim="800000"/>
            <a:headEnd/>
            <a:tailEnd/>
          </a:ln>
        </p:spPr>
        <p:txBody>
          <a:bodyPr wrap="none" anchor="ctr"/>
          <a:lstStyle/>
          <a:p>
            <a:pPr algn="ctr" eaLnBrk="0" hangingPunct="0"/>
            <a:endParaRPr lang="es-ES_tradnl" sz="1600">
              <a:latin typeface="Comic Sans MS" pitchFamily="66" charset="0"/>
            </a:endParaRPr>
          </a:p>
        </p:txBody>
      </p:sp>
      <p:sp>
        <p:nvSpPr>
          <p:cNvPr id="24" name="Rectangle 16"/>
          <p:cNvSpPr>
            <a:spLocks noChangeArrowheads="1"/>
          </p:cNvSpPr>
          <p:nvPr/>
        </p:nvSpPr>
        <p:spPr bwMode="auto">
          <a:xfrm>
            <a:off x="6324600" y="1066800"/>
            <a:ext cx="1371600" cy="609600"/>
          </a:xfrm>
          <a:prstGeom prst="rect">
            <a:avLst/>
          </a:prstGeom>
          <a:noFill/>
          <a:ln w="9525">
            <a:solidFill>
              <a:schemeClr val="folHlink"/>
            </a:solidFill>
            <a:miter lim="800000"/>
            <a:headEnd/>
            <a:tailEnd/>
          </a:ln>
        </p:spPr>
        <p:txBody>
          <a:bodyPr wrap="none" anchor="ctr"/>
          <a:lstStyle/>
          <a:p>
            <a:pPr algn="ctr" eaLnBrk="0" hangingPunct="0"/>
            <a:endParaRPr lang="es-ES_tradnl" sz="1600">
              <a:latin typeface="Comic Sans MS" pitchFamily="66" charset="0"/>
            </a:endParaRPr>
          </a:p>
        </p:txBody>
      </p:sp>
      <p:sp>
        <p:nvSpPr>
          <p:cNvPr id="25" name="Rectangle 17"/>
          <p:cNvSpPr>
            <a:spLocks noChangeArrowheads="1"/>
          </p:cNvSpPr>
          <p:nvPr/>
        </p:nvSpPr>
        <p:spPr bwMode="auto">
          <a:xfrm>
            <a:off x="3200400" y="1066800"/>
            <a:ext cx="1371600" cy="609600"/>
          </a:xfrm>
          <a:prstGeom prst="rect">
            <a:avLst/>
          </a:prstGeom>
          <a:noFill/>
          <a:ln w="9525">
            <a:solidFill>
              <a:schemeClr val="folHlink"/>
            </a:solidFill>
            <a:miter lim="800000"/>
            <a:headEnd/>
            <a:tailEnd/>
          </a:ln>
        </p:spPr>
        <p:txBody>
          <a:bodyPr wrap="none" anchor="ctr"/>
          <a:lstStyle/>
          <a:p>
            <a:pPr algn="ctr" eaLnBrk="0" hangingPunct="0"/>
            <a:endParaRPr lang="es-ES_tradnl" sz="1600">
              <a:latin typeface="Comic Sans MS" pitchFamily="66" charset="0"/>
            </a:endParaRPr>
          </a:p>
        </p:txBody>
      </p:sp>
      <p:grpSp>
        <p:nvGrpSpPr>
          <p:cNvPr id="26" name="Group 18"/>
          <p:cNvGrpSpPr>
            <a:grpSpLocks/>
          </p:cNvGrpSpPr>
          <p:nvPr/>
        </p:nvGrpSpPr>
        <p:grpSpPr bwMode="auto">
          <a:xfrm>
            <a:off x="1600200" y="3048000"/>
            <a:ext cx="1371600" cy="914400"/>
            <a:chOff x="1008" y="1920"/>
            <a:chExt cx="864" cy="576"/>
          </a:xfrm>
        </p:grpSpPr>
        <p:sp>
          <p:nvSpPr>
            <p:cNvPr id="27" name="Rectangle 19"/>
            <p:cNvSpPr>
              <a:spLocks noChangeArrowheads="1"/>
            </p:cNvSpPr>
            <p:nvPr/>
          </p:nvSpPr>
          <p:spPr bwMode="auto">
            <a:xfrm>
              <a:off x="1008" y="1920"/>
              <a:ext cx="864" cy="576"/>
            </a:xfrm>
            <a:prstGeom prst="rect">
              <a:avLst/>
            </a:prstGeom>
            <a:solidFill>
              <a:srgbClr val="3399FF"/>
            </a:solidFill>
            <a:ln w="9525">
              <a:solidFill>
                <a:schemeClr val="tx1"/>
              </a:solidFill>
              <a:miter lim="800000"/>
              <a:headEnd/>
              <a:tailEnd/>
            </a:ln>
          </p:spPr>
          <p:txBody>
            <a:bodyPr wrap="none" anchor="ctr"/>
            <a:lstStyle/>
            <a:p>
              <a:pPr algn="ctr" eaLnBrk="0" hangingPunct="0"/>
              <a:endParaRPr lang="es-ES" sz="1600">
                <a:solidFill>
                  <a:schemeClr val="bg1"/>
                </a:solidFill>
                <a:latin typeface="Times New Roman" pitchFamily="18" charset="0"/>
              </a:endParaRPr>
            </a:p>
          </p:txBody>
        </p:sp>
        <p:sp>
          <p:nvSpPr>
            <p:cNvPr id="28" name="Text Box 20"/>
            <p:cNvSpPr txBox="1">
              <a:spLocks noChangeArrowheads="1"/>
            </p:cNvSpPr>
            <p:nvPr/>
          </p:nvSpPr>
          <p:spPr bwMode="auto">
            <a:xfrm>
              <a:off x="1046" y="1959"/>
              <a:ext cx="643" cy="212"/>
            </a:xfrm>
            <a:prstGeom prst="rect">
              <a:avLst/>
            </a:prstGeom>
            <a:solidFill>
              <a:srgbClr val="3399FF"/>
            </a:solidFill>
            <a:ln w="9525">
              <a:noFill/>
              <a:miter lim="800000"/>
              <a:headEnd/>
              <a:tailEnd/>
            </a:ln>
          </p:spPr>
          <p:txBody>
            <a:bodyPr wrap="none">
              <a:spAutoFit/>
            </a:bodyPr>
            <a:lstStyle/>
            <a:p>
              <a:pPr eaLnBrk="0" hangingPunct="0"/>
              <a:r>
                <a:rPr lang="es-ES_tradnl" sz="1600" b="1">
                  <a:solidFill>
                    <a:schemeClr val="bg1"/>
                  </a:solidFill>
                  <a:latin typeface="Times New Roman" pitchFamily="18" charset="0"/>
                </a:rPr>
                <a:t>Propósito</a:t>
              </a:r>
              <a:endParaRPr lang="es-ES_tradnl" sz="1600">
                <a:solidFill>
                  <a:schemeClr val="bg1"/>
                </a:solidFill>
                <a:latin typeface="Times New Roman" pitchFamily="18" charset="0"/>
              </a:endParaRPr>
            </a:p>
          </p:txBody>
        </p:sp>
      </p:grpSp>
      <p:sp>
        <p:nvSpPr>
          <p:cNvPr id="29" name="Text Box 22"/>
          <p:cNvSpPr txBox="1">
            <a:spLocks noChangeArrowheads="1"/>
          </p:cNvSpPr>
          <p:nvPr/>
        </p:nvSpPr>
        <p:spPr bwMode="auto">
          <a:xfrm>
            <a:off x="2843213" y="233363"/>
            <a:ext cx="3865562" cy="457200"/>
          </a:xfrm>
          <a:prstGeom prst="rect">
            <a:avLst/>
          </a:prstGeom>
          <a:noFill/>
          <a:ln w="9525">
            <a:noFill/>
            <a:miter lim="800000"/>
            <a:headEnd/>
            <a:tailEnd/>
          </a:ln>
        </p:spPr>
        <p:txBody>
          <a:bodyPr wrap="none">
            <a:spAutoFit/>
          </a:bodyPr>
          <a:lstStyle/>
          <a:p>
            <a:pPr algn="ctr" eaLnBrk="0" hangingPunct="0"/>
            <a:r>
              <a:rPr lang="es-ES_tradnl" sz="2400">
                <a:latin typeface="Comic Sans MS" pitchFamily="66" charset="0"/>
              </a:rPr>
              <a:t>Tenga claros los objetivos</a:t>
            </a:r>
          </a:p>
        </p:txBody>
      </p:sp>
      <p:sp>
        <p:nvSpPr>
          <p:cNvPr id="30" name="Rectangle 23"/>
          <p:cNvSpPr>
            <a:spLocks noChangeArrowheads="1"/>
          </p:cNvSpPr>
          <p:nvPr/>
        </p:nvSpPr>
        <p:spPr bwMode="auto">
          <a:xfrm>
            <a:off x="1600200" y="1066800"/>
            <a:ext cx="1371600" cy="609600"/>
          </a:xfrm>
          <a:prstGeom prst="rect">
            <a:avLst/>
          </a:prstGeom>
          <a:noFill/>
          <a:ln w="9525">
            <a:solidFill>
              <a:schemeClr val="tx1"/>
            </a:solidFill>
            <a:miter lim="800000"/>
            <a:headEnd/>
            <a:tailEnd/>
          </a:ln>
        </p:spPr>
        <p:txBody>
          <a:bodyPr wrap="none" anchor="ctr"/>
          <a:lstStyle/>
          <a:p>
            <a:pPr algn="ctr" eaLnBrk="0" hangingPunct="0"/>
            <a:r>
              <a:rPr lang="es-ES_tradnl" sz="1600" b="1">
                <a:latin typeface="Comic Sans MS" pitchFamily="66" charset="0"/>
              </a:rPr>
              <a:t>Nivel de</a:t>
            </a:r>
          </a:p>
          <a:p>
            <a:pPr algn="ctr" eaLnBrk="0" hangingPunct="0"/>
            <a:r>
              <a:rPr lang="es-ES_tradnl" sz="1600" b="1">
                <a:latin typeface="Comic Sans MS" pitchFamily="66" charset="0"/>
              </a:rPr>
              <a:t>Objetivo</a:t>
            </a:r>
          </a:p>
        </p:txBody>
      </p:sp>
      <p:pic>
        <p:nvPicPr>
          <p:cNvPr id="31" name="Picture 25" descr="CRTA1223"/>
          <p:cNvPicPr>
            <a:picLocks noChangeAspect="1" noChangeArrowheads="1"/>
          </p:cNvPicPr>
          <p:nvPr/>
        </p:nvPicPr>
        <p:blipFill>
          <a:blip r:embed="rId5"/>
          <a:srcRect/>
          <a:stretch>
            <a:fillRect/>
          </a:stretch>
        </p:blipFill>
        <p:spPr bwMode="auto">
          <a:xfrm>
            <a:off x="7315200" y="3200400"/>
            <a:ext cx="1566863" cy="1752600"/>
          </a:xfrm>
          <a:prstGeom prst="rect">
            <a:avLst/>
          </a:prstGeom>
          <a:noFill/>
          <a:ln w="9525">
            <a:noFill/>
            <a:miter lim="800000"/>
            <a:headEnd/>
            <a:tailEnd/>
          </a:ln>
        </p:spPr>
      </p:pic>
      <p:grpSp>
        <p:nvGrpSpPr>
          <p:cNvPr id="32" name="Group 26"/>
          <p:cNvGrpSpPr>
            <a:grpSpLocks/>
          </p:cNvGrpSpPr>
          <p:nvPr/>
        </p:nvGrpSpPr>
        <p:grpSpPr bwMode="auto">
          <a:xfrm>
            <a:off x="1600200" y="1905000"/>
            <a:ext cx="1371600" cy="914400"/>
            <a:chOff x="1008" y="1920"/>
            <a:chExt cx="864" cy="576"/>
          </a:xfrm>
        </p:grpSpPr>
        <p:sp>
          <p:nvSpPr>
            <p:cNvPr id="33" name="Rectangle 27"/>
            <p:cNvSpPr>
              <a:spLocks noChangeArrowheads="1"/>
            </p:cNvSpPr>
            <p:nvPr/>
          </p:nvSpPr>
          <p:spPr bwMode="auto">
            <a:xfrm>
              <a:off x="1008" y="1920"/>
              <a:ext cx="864" cy="576"/>
            </a:xfrm>
            <a:prstGeom prst="rect">
              <a:avLst/>
            </a:prstGeom>
            <a:solidFill>
              <a:srgbClr val="3399FF"/>
            </a:solidFill>
            <a:ln w="9525">
              <a:solidFill>
                <a:schemeClr val="tx1"/>
              </a:solidFill>
              <a:miter lim="800000"/>
              <a:headEnd/>
              <a:tailEnd/>
            </a:ln>
          </p:spPr>
          <p:txBody>
            <a:bodyPr wrap="none" anchor="ctr"/>
            <a:lstStyle/>
            <a:p>
              <a:pPr algn="ctr" eaLnBrk="0" hangingPunct="0"/>
              <a:endParaRPr lang="es-ES" sz="1600">
                <a:solidFill>
                  <a:schemeClr val="bg1"/>
                </a:solidFill>
                <a:latin typeface="Times New Roman" pitchFamily="18" charset="0"/>
              </a:endParaRPr>
            </a:p>
          </p:txBody>
        </p:sp>
        <p:sp>
          <p:nvSpPr>
            <p:cNvPr id="34" name="Text Box 28"/>
            <p:cNvSpPr txBox="1">
              <a:spLocks noChangeArrowheads="1"/>
            </p:cNvSpPr>
            <p:nvPr/>
          </p:nvSpPr>
          <p:spPr bwMode="auto">
            <a:xfrm>
              <a:off x="1046" y="1959"/>
              <a:ext cx="408" cy="212"/>
            </a:xfrm>
            <a:prstGeom prst="rect">
              <a:avLst/>
            </a:prstGeom>
            <a:solidFill>
              <a:srgbClr val="3399FF"/>
            </a:solidFill>
            <a:ln w="9525">
              <a:noFill/>
              <a:miter lim="800000"/>
              <a:headEnd/>
              <a:tailEnd/>
            </a:ln>
          </p:spPr>
          <p:txBody>
            <a:bodyPr wrap="none">
              <a:spAutoFit/>
            </a:bodyPr>
            <a:lstStyle/>
            <a:p>
              <a:pPr eaLnBrk="0" hangingPunct="0"/>
              <a:r>
                <a:rPr lang="es-ES_tradnl" sz="1600" b="1">
                  <a:solidFill>
                    <a:schemeClr val="bg1"/>
                  </a:solidFill>
                  <a:latin typeface="Times New Roman" pitchFamily="18" charset="0"/>
                </a:rPr>
                <a:t>Fines</a:t>
              </a:r>
              <a:endParaRPr lang="es-ES_tradnl" sz="1600">
                <a:solidFill>
                  <a:schemeClr val="bg1"/>
                </a:solidFill>
                <a:latin typeface="Times New Roman" pitchFamily="18" charset="0"/>
              </a:endParaRPr>
            </a:p>
          </p:txBody>
        </p:sp>
      </p:grpSp>
      <p:grpSp>
        <p:nvGrpSpPr>
          <p:cNvPr id="35" name="Group 29"/>
          <p:cNvGrpSpPr>
            <a:grpSpLocks/>
          </p:cNvGrpSpPr>
          <p:nvPr/>
        </p:nvGrpSpPr>
        <p:grpSpPr bwMode="auto">
          <a:xfrm>
            <a:off x="1600200" y="4191000"/>
            <a:ext cx="1371600" cy="914400"/>
            <a:chOff x="960" y="2640"/>
            <a:chExt cx="864" cy="576"/>
          </a:xfrm>
        </p:grpSpPr>
        <p:sp>
          <p:nvSpPr>
            <p:cNvPr id="36" name="Rectangle 30"/>
            <p:cNvSpPr>
              <a:spLocks noChangeArrowheads="1"/>
            </p:cNvSpPr>
            <p:nvPr/>
          </p:nvSpPr>
          <p:spPr bwMode="auto">
            <a:xfrm>
              <a:off x="960" y="2640"/>
              <a:ext cx="864" cy="576"/>
            </a:xfrm>
            <a:prstGeom prst="rect">
              <a:avLst/>
            </a:prstGeom>
            <a:solidFill>
              <a:srgbClr val="3399FF"/>
            </a:solidFill>
            <a:ln w="9525">
              <a:solidFill>
                <a:schemeClr val="tx1"/>
              </a:solidFill>
              <a:miter lim="800000"/>
              <a:headEnd/>
              <a:tailEnd/>
            </a:ln>
          </p:spPr>
          <p:txBody>
            <a:bodyPr wrap="none" anchor="ctr"/>
            <a:lstStyle/>
            <a:p>
              <a:pPr algn="ctr" eaLnBrk="0" hangingPunct="0"/>
              <a:endParaRPr lang="es-ES" sz="1600">
                <a:solidFill>
                  <a:schemeClr val="bg1"/>
                </a:solidFill>
                <a:latin typeface="Times New Roman" pitchFamily="18" charset="0"/>
              </a:endParaRPr>
            </a:p>
          </p:txBody>
        </p:sp>
        <p:sp>
          <p:nvSpPr>
            <p:cNvPr id="37" name="Text Box 31"/>
            <p:cNvSpPr txBox="1">
              <a:spLocks noChangeArrowheads="1"/>
            </p:cNvSpPr>
            <p:nvPr/>
          </p:nvSpPr>
          <p:spPr bwMode="auto">
            <a:xfrm>
              <a:off x="960" y="2688"/>
              <a:ext cx="863" cy="520"/>
            </a:xfrm>
            <a:prstGeom prst="rect">
              <a:avLst/>
            </a:prstGeom>
            <a:solidFill>
              <a:srgbClr val="3399FF"/>
            </a:solidFill>
            <a:ln w="9525">
              <a:noFill/>
              <a:miter lim="800000"/>
              <a:headEnd/>
              <a:tailEnd/>
            </a:ln>
          </p:spPr>
          <p:txBody>
            <a:bodyPr wrap="none">
              <a:spAutoFit/>
            </a:bodyPr>
            <a:lstStyle/>
            <a:p>
              <a:pPr eaLnBrk="0" hangingPunct="0"/>
              <a:r>
                <a:rPr lang="es-ES_tradnl" sz="1600" b="1">
                  <a:solidFill>
                    <a:schemeClr val="bg1"/>
                  </a:solidFill>
                  <a:latin typeface="Times New Roman" pitchFamily="18" charset="0"/>
                </a:rPr>
                <a:t>Componentes</a:t>
              </a:r>
            </a:p>
            <a:p>
              <a:pPr eaLnBrk="0" hangingPunct="0"/>
              <a:r>
                <a:rPr lang="es-ES_tradnl" sz="1600" b="1">
                  <a:solidFill>
                    <a:schemeClr val="bg1"/>
                  </a:solidFill>
                  <a:latin typeface="Times New Roman" pitchFamily="18" charset="0"/>
                </a:rPr>
                <a:t>(Productos)</a:t>
              </a:r>
            </a:p>
            <a:p>
              <a:pPr eaLnBrk="0" hangingPunct="0"/>
              <a:endParaRPr lang="es-ES_tradnl" sz="1600">
                <a:solidFill>
                  <a:schemeClr val="bg1"/>
                </a:solidFill>
                <a:latin typeface="Times New Roman" pitchFamily="18" charset="0"/>
              </a:endParaRPr>
            </a:p>
          </p:txBody>
        </p:sp>
      </p:grpSp>
      <p:sp>
        <p:nvSpPr>
          <p:cNvPr id="38" name="Text Box 32"/>
          <p:cNvSpPr txBox="1">
            <a:spLocks noChangeArrowheads="1"/>
          </p:cNvSpPr>
          <p:nvPr/>
        </p:nvSpPr>
        <p:spPr bwMode="auto">
          <a:xfrm>
            <a:off x="3352800" y="2667000"/>
            <a:ext cx="3762375" cy="457200"/>
          </a:xfrm>
          <a:prstGeom prst="rect">
            <a:avLst/>
          </a:prstGeom>
          <a:solidFill>
            <a:srgbClr val="FF99CC"/>
          </a:solidFill>
          <a:ln w="9525">
            <a:noFill/>
            <a:miter lim="800000"/>
            <a:headEnd/>
            <a:tailEnd/>
          </a:ln>
        </p:spPr>
        <p:txBody>
          <a:bodyPr wrap="none">
            <a:spAutoFit/>
          </a:bodyPr>
          <a:lstStyle/>
          <a:p>
            <a:r>
              <a:rPr lang="es-ES_tradnl" sz="2400" b="1"/>
              <a:t>Para qué es el proyecto</a:t>
            </a:r>
            <a:endParaRPr lang="es-ES" sz="2400" b="1"/>
          </a:p>
        </p:txBody>
      </p:sp>
      <p:sp>
        <p:nvSpPr>
          <p:cNvPr id="39" name="Text Box 33"/>
          <p:cNvSpPr txBox="1">
            <a:spLocks noChangeArrowheads="1"/>
          </p:cNvSpPr>
          <p:nvPr/>
        </p:nvSpPr>
        <p:spPr bwMode="auto">
          <a:xfrm>
            <a:off x="3352800" y="4419600"/>
            <a:ext cx="3878263" cy="457200"/>
          </a:xfrm>
          <a:prstGeom prst="rect">
            <a:avLst/>
          </a:prstGeom>
          <a:solidFill>
            <a:srgbClr val="CCECFF"/>
          </a:solidFill>
          <a:ln w="9525">
            <a:noFill/>
            <a:miter lim="800000"/>
            <a:headEnd/>
            <a:tailEnd/>
          </a:ln>
        </p:spPr>
        <p:txBody>
          <a:bodyPr wrap="none">
            <a:spAutoFit/>
          </a:bodyPr>
          <a:lstStyle/>
          <a:p>
            <a:r>
              <a:rPr lang="es-ES_tradnl" sz="2400" b="1"/>
              <a:t>Lo que se debe entregar</a:t>
            </a:r>
            <a:endParaRPr lang="es-ES" sz="2400" b="1"/>
          </a:p>
        </p:txBody>
      </p:sp>
      <p:sp>
        <p:nvSpPr>
          <p:cNvPr id="40" name="AutoShape 34"/>
          <p:cNvSpPr>
            <a:spLocks/>
          </p:cNvSpPr>
          <p:nvPr/>
        </p:nvSpPr>
        <p:spPr bwMode="auto">
          <a:xfrm>
            <a:off x="3048000" y="1828800"/>
            <a:ext cx="228600" cy="2209800"/>
          </a:xfrm>
          <a:prstGeom prst="rightBrace">
            <a:avLst>
              <a:gd name="adj1" fmla="val 80556"/>
              <a:gd name="adj2" fmla="val 50000"/>
            </a:avLst>
          </a:prstGeom>
          <a:noFill/>
          <a:ln w="28575">
            <a:solidFill>
              <a:schemeClr val="tx1"/>
            </a:solidFill>
            <a:round/>
            <a:headEnd/>
            <a:tailEnd/>
          </a:ln>
        </p:spPr>
        <p:txBody>
          <a:bodyPr wrap="none" anchor="ctr"/>
          <a:lstStyle/>
          <a:p>
            <a:endParaRPr lang="es-ES"/>
          </a:p>
        </p:txBody>
      </p:sp>
      <p:sp>
        <p:nvSpPr>
          <p:cNvPr id="41" name="AutoShape 35"/>
          <p:cNvSpPr>
            <a:spLocks/>
          </p:cNvSpPr>
          <p:nvPr/>
        </p:nvSpPr>
        <p:spPr bwMode="auto">
          <a:xfrm>
            <a:off x="3048000" y="4114800"/>
            <a:ext cx="228600" cy="1143000"/>
          </a:xfrm>
          <a:prstGeom prst="rightBrace">
            <a:avLst>
              <a:gd name="adj1" fmla="val 41667"/>
              <a:gd name="adj2" fmla="val 50000"/>
            </a:avLst>
          </a:prstGeom>
          <a:noFill/>
          <a:ln w="28575">
            <a:solidFill>
              <a:schemeClr val="tx1"/>
            </a:solidFill>
            <a:round/>
            <a:headEnd/>
            <a:tailEnd/>
          </a:ln>
        </p:spPr>
        <p:txBody>
          <a:bodyPr wrap="none" anchor="ctr"/>
          <a:lstStyle/>
          <a:p>
            <a:endParaRPr lang="es-ES"/>
          </a:p>
        </p:txBody>
      </p:sp>
      <p:sp>
        <p:nvSpPr>
          <p:cNvPr id="42" name="Text Box 23"/>
          <p:cNvSpPr txBox="1">
            <a:spLocks noChangeArrowheads="1"/>
          </p:cNvSpPr>
          <p:nvPr/>
        </p:nvSpPr>
        <p:spPr bwMode="auto">
          <a:xfrm>
            <a:off x="360363" y="5835650"/>
            <a:ext cx="8388350" cy="441325"/>
          </a:xfrm>
          <a:prstGeom prst="rect">
            <a:avLst/>
          </a:prstGeom>
          <a:noFill/>
          <a:ln w="9525">
            <a:noFill/>
            <a:miter lim="800000"/>
            <a:headEnd/>
            <a:tailEnd/>
          </a:ln>
        </p:spPr>
        <p:txBody>
          <a:bodyPr>
            <a:spAutoFit/>
          </a:bodyPr>
          <a:lstStyle/>
          <a:p>
            <a:pPr algn="just" eaLnBrk="0" hangingPunct="0">
              <a:lnSpc>
                <a:spcPct val="125000"/>
              </a:lnSpc>
            </a:pPr>
            <a:r>
              <a:rPr kumimoji="1" lang="es-ES_tradnl" sz="2000" i="1">
                <a:latin typeface="Times New Roman" pitchFamily="18" charset="0"/>
              </a:rPr>
              <a:t>Tomado de presentación de Héctor Sanín Ángel (Gerencial Ltda.)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1000" fill="hold"/>
                                        <p:tgtEl>
                                          <p:spTgt spid="32"/>
                                        </p:tgtEl>
                                        <p:attrNameLst>
                                          <p:attrName>ppt_w</p:attrName>
                                        </p:attrNameLst>
                                      </p:cBhvr>
                                      <p:tavLst>
                                        <p:tav tm="0">
                                          <p:val>
                                            <p:fltVal val="0"/>
                                          </p:val>
                                        </p:tav>
                                        <p:tav tm="100000">
                                          <p:val>
                                            <p:strVal val="#ppt_w"/>
                                          </p:val>
                                        </p:tav>
                                      </p:tavLst>
                                    </p:anim>
                                    <p:anim calcmode="lin" valueType="num">
                                      <p:cBhvr>
                                        <p:cTn id="16" dur="1000" fill="hold"/>
                                        <p:tgtEl>
                                          <p:spTgt spid="32"/>
                                        </p:tgtEl>
                                        <p:attrNameLst>
                                          <p:attrName>ppt_h</p:attrName>
                                        </p:attrNameLst>
                                      </p:cBhvr>
                                      <p:tavLst>
                                        <p:tav tm="0">
                                          <p:val>
                                            <p:fltVal val="0"/>
                                          </p:val>
                                        </p:tav>
                                        <p:tav tm="100000">
                                          <p:val>
                                            <p:strVal val="#ppt_h"/>
                                          </p:val>
                                        </p:tav>
                                      </p:tavLst>
                                    </p:anim>
                                    <p:anim calcmode="lin" valueType="num">
                                      <p:cBhvr>
                                        <p:cTn id="17"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pic>
        <p:nvPicPr>
          <p:cNvPr id="44" name="43 Imagen" descr="ec2.png"/>
          <p:cNvPicPr>
            <a:picLocks noChangeAspect="1"/>
          </p:cNvPicPr>
          <p:nvPr/>
        </p:nvPicPr>
        <p:blipFill>
          <a:blip r:embed="rId5"/>
          <a:stretch>
            <a:fillRect/>
          </a:stretch>
        </p:blipFill>
        <p:spPr>
          <a:xfrm>
            <a:off x="204577" y="222769"/>
            <a:ext cx="8734846" cy="641246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Line 2"/>
          <p:cNvSpPr>
            <a:spLocks noChangeShapeType="1"/>
          </p:cNvSpPr>
          <p:nvPr/>
        </p:nvSpPr>
        <p:spPr bwMode="auto">
          <a:xfrm>
            <a:off x="4541826" y="2052629"/>
            <a:ext cx="1587" cy="161925"/>
          </a:xfrm>
          <a:prstGeom prst="line">
            <a:avLst/>
          </a:prstGeom>
          <a:noFill/>
          <a:ln w="14288">
            <a:solidFill>
              <a:srgbClr val="FFFFFF"/>
            </a:solidFill>
            <a:round/>
            <a:headEnd/>
            <a:tailEnd/>
          </a:ln>
        </p:spPr>
        <p:txBody>
          <a:bodyPr/>
          <a:lstStyle/>
          <a:p>
            <a:endParaRPr lang="es-CL"/>
          </a:p>
        </p:txBody>
      </p:sp>
      <p:sp>
        <p:nvSpPr>
          <p:cNvPr id="11" name="Line 3"/>
          <p:cNvSpPr>
            <a:spLocks noChangeShapeType="1"/>
          </p:cNvSpPr>
          <p:nvPr/>
        </p:nvSpPr>
        <p:spPr bwMode="auto">
          <a:xfrm>
            <a:off x="2857488" y="2214554"/>
            <a:ext cx="1588" cy="161925"/>
          </a:xfrm>
          <a:prstGeom prst="line">
            <a:avLst/>
          </a:prstGeom>
          <a:noFill/>
          <a:ln w="14288">
            <a:solidFill>
              <a:srgbClr val="FFFFFF"/>
            </a:solidFill>
            <a:round/>
            <a:headEnd/>
            <a:tailEnd/>
          </a:ln>
        </p:spPr>
        <p:txBody>
          <a:bodyPr/>
          <a:lstStyle/>
          <a:p>
            <a:endParaRPr lang="es-CL"/>
          </a:p>
        </p:txBody>
      </p:sp>
      <p:sp>
        <p:nvSpPr>
          <p:cNvPr id="12" name="Line 4"/>
          <p:cNvSpPr>
            <a:spLocks noChangeShapeType="1"/>
          </p:cNvSpPr>
          <p:nvPr/>
        </p:nvSpPr>
        <p:spPr bwMode="auto">
          <a:xfrm>
            <a:off x="5105388" y="2214554"/>
            <a:ext cx="1588" cy="161925"/>
          </a:xfrm>
          <a:prstGeom prst="line">
            <a:avLst/>
          </a:prstGeom>
          <a:noFill/>
          <a:ln w="14288">
            <a:solidFill>
              <a:srgbClr val="FFFFFF"/>
            </a:solidFill>
            <a:round/>
            <a:headEnd/>
            <a:tailEnd/>
          </a:ln>
        </p:spPr>
        <p:txBody>
          <a:bodyPr/>
          <a:lstStyle/>
          <a:p>
            <a:endParaRPr lang="es-CL"/>
          </a:p>
        </p:txBody>
      </p:sp>
      <p:sp>
        <p:nvSpPr>
          <p:cNvPr id="13" name="Line 5"/>
          <p:cNvSpPr>
            <a:spLocks noChangeShapeType="1"/>
          </p:cNvSpPr>
          <p:nvPr/>
        </p:nvSpPr>
        <p:spPr bwMode="auto">
          <a:xfrm>
            <a:off x="7351701" y="2214554"/>
            <a:ext cx="1587" cy="161925"/>
          </a:xfrm>
          <a:prstGeom prst="line">
            <a:avLst/>
          </a:prstGeom>
          <a:noFill/>
          <a:ln w="14288">
            <a:solidFill>
              <a:srgbClr val="FFFFFF"/>
            </a:solidFill>
            <a:round/>
            <a:headEnd/>
            <a:tailEnd/>
          </a:ln>
        </p:spPr>
        <p:txBody>
          <a:bodyPr/>
          <a:lstStyle/>
          <a:p>
            <a:endParaRPr lang="es-CL"/>
          </a:p>
        </p:txBody>
      </p:sp>
      <p:sp>
        <p:nvSpPr>
          <p:cNvPr id="14" name="Line 6"/>
          <p:cNvSpPr>
            <a:spLocks noChangeShapeType="1"/>
          </p:cNvSpPr>
          <p:nvPr/>
        </p:nvSpPr>
        <p:spPr bwMode="auto">
          <a:xfrm>
            <a:off x="2857488" y="2214554"/>
            <a:ext cx="1684338" cy="1588"/>
          </a:xfrm>
          <a:prstGeom prst="line">
            <a:avLst/>
          </a:prstGeom>
          <a:noFill/>
          <a:ln w="14288">
            <a:solidFill>
              <a:srgbClr val="FFFFFF"/>
            </a:solidFill>
            <a:round/>
            <a:headEnd/>
            <a:tailEnd/>
          </a:ln>
        </p:spPr>
        <p:txBody>
          <a:bodyPr/>
          <a:lstStyle/>
          <a:p>
            <a:endParaRPr lang="es-CL"/>
          </a:p>
        </p:txBody>
      </p:sp>
      <p:sp>
        <p:nvSpPr>
          <p:cNvPr id="15" name="Line 7"/>
          <p:cNvSpPr>
            <a:spLocks noChangeShapeType="1"/>
          </p:cNvSpPr>
          <p:nvPr/>
        </p:nvSpPr>
        <p:spPr bwMode="auto">
          <a:xfrm>
            <a:off x="4541826" y="2214554"/>
            <a:ext cx="563562" cy="1588"/>
          </a:xfrm>
          <a:prstGeom prst="line">
            <a:avLst/>
          </a:prstGeom>
          <a:noFill/>
          <a:ln w="14288">
            <a:solidFill>
              <a:srgbClr val="FFFFFF"/>
            </a:solidFill>
            <a:round/>
            <a:headEnd/>
            <a:tailEnd/>
          </a:ln>
        </p:spPr>
        <p:txBody>
          <a:bodyPr/>
          <a:lstStyle/>
          <a:p>
            <a:endParaRPr lang="es-CL"/>
          </a:p>
        </p:txBody>
      </p:sp>
      <p:sp>
        <p:nvSpPr>
          <p:cNvPr id="16" name="Line 8"/>
          <p:cNvSpPr>
            <a:spLocks noChangeShapeType="1"/>
          </p:cNvSpPr>
          <p:nvPr/>
        </p:nvSpPr>
        <p:spPr bwMode="auto">
          <a:xfrm>
            <a:off x="5105388" y="2214554"/>
            <a:ext cx="2246313" cy="1588"/>
          </a:xfrm>
          <a:prstGeom prst="line">
            <a:avLst/>
          </a:prstGeom>
          <a:noFill/>
          <a:ln w="14288">
            <a:solidFill>
              <a:srgbClr val="FFFFFF"/>
            </a:solidFill>
            <a:round/>
            <a:headEnd/>
            <a:tailEnd/>
          </a:ln>
        </p:spPr>
        <p:txBody>
          <a:bodyPr/>
          <a:lstStyle/>
          <a:p>
            <a:endParaRPr lang="es-CL"/>
          </a:p>
        </p:txBody>
      </p:sp>
      <p:sp>
        <p:nvSpPr>
          <p:cNvPr id="17" name="Line 9"/>
          <p:cNvSpPr>
            <a:spLocks noChangeShapeType="1"/>
          </p:cNvSpPr>
          <p:nvPr/>
        </p:nvSpPr>
        <p:spPr bwMode="auto">
          <a:xfrm>
            <a:off x="2857488" y="2735254"/>
            <a:ext cx="1588" cy="161925"/>
          </a:xfrm>
          <a:prstGeom prst="line">
            <a:avLst/>
          </a:prstGeom>
          <a:noFill/>
          <a:ln w="14288">
            <a:solidFill>
              <a:srgbClr val="FFFFFF"/>
            </a:solidFill>
            <a:round/>
            <a:headEnd/>
            <a:tailEnd/>
          </a:ln>
        </p:spPr>
        <p:txBody>
          <a:bodyPr/>
          <a:lstStyle/>
          <a:p>
            <a:endParaRPr lang="es-CL"/>
          </a:p>
        </p:txBody>
      </p:sp>
      <p:sp>
        <p:nvSpPr>
          <p:cNvPr id="18" name="Line 10"/>
          <p:cNvSpPr>
            <a:spLocks noChangeShapeType="1"/>
          </p:cNvSpPr>
          <p:nvPr/>
        </p:nvSpPr>
        <p:spPr bwMode="auto">
          <a:xfrm>
            <a:off x="1730363" y="2897179"/>
            <a:ext cx="1588" cy="160338"/>
          </a:xfrm>
          <a:prstGeom prst="line">
            <a:avLst/>
          </a:prstGeom>
          <a:noFill/>
          <a:ln w="14288">
            <a:solidFill>
              <a:srgbClr val="FFFFFF"/>
            </a:solidFill>
            <a:round/>
            <a:headEnd/>
            <a:tailEnd/>
          </a:ln>
        </p:spPr>
        <p:txBody>
          <a:bodyPr/>
          <a:lstStyle/>
          <a:p>
            <a:endParaRPr lang="es-CL"/>
          </a:p>
        </p:txBody>
      </p:sp>
      <p:sp>
        <p:nvSpPr>
          <p:cNvPr id="19" name="Line 11"/>
          <p:cNvSpPr>
            <a:spLocks noChangeShapeType="1"/>
          </p:cNvSpPr>
          <p:nvPr/>
        </p:nvSpPr>
        <p:spPr bwMode="auto">
          <a:xfrm>
            <a:off x="3978263" y="2897179"/>
            <a:ext cx="1588" cy="160338"/>
          </a:xfrm>
          <a:prstGeom prst="line">
            <a:avLst/>
          </a:prstGeom>
          <a:noFill/>
          <a:ln w="14288">
            <a:solidFill>
              <a:srgbClr val="FFFFFF"/>
            </a:solidFill>
            <a:round/>
            <a:headEnd/>
            <a:tailEnd/>
          </a:ln>
        </p:spPr>
        <p:txBody>
          <a:bodyPr/>
          <a:lstStyle/>
          <a:p>
            <a:endParaRPr lang="es-CL"/>
          </a:p>
        </p:txBody>
      </p:sp>
      <p:sp>
        <p:nvSpPr>
          <p:cNvPr id="20" name="Line 12"/>
          <p:cNvSpPr>
            <a:spLocks noChangeShapeType="1"/>
          </p:cNvSpPr>
          <p:nvPr/>
        </p:nvSpPr>
        <p:spPr bwMode="auto">
          <a:xfrm>
            <a:off x="1730363" y="2897179"/>
            <a:ext cx="1127125" cy="1588"/>
          </a:xfrm>
          <a:prstGeom prst="line">
            <a:avLst/>
          </a:prstGeom>
          <a:noFill/>
          <a:ln w="14288">
            <a:solidFill>
              <a:srgbClr val="FFFFFF"/>
            </a:solidFill>
            <a:round/>
            <a:headEnd/>
            <a:tailEnd/>
          </a:ln>
        </p:spPr>
        <p:txBody>
          <a:bodyPr/>
          <a:lstStyle/>
          <a:p>
            <a:endParaRPr lang="es-CL"/>
          </a:p>
        </p:txBody>
      </p:sp>
      <p:sp>
        <p:nvSpPr>
          <p:cNvPr id="21" name="Line 13"/>
          <p:cNvSpPr>
            <a:spLocks noChangeShapeType="1"/>
          </p:cNvSpPr>
          <p:nvPr/>
        </p:nvSpPr>
        <p:spPr bwMode="auto">
          <a:xfrm>
            <a:off x="2857488" y="2897179"/>
            <a:ext cx="1120775" cy="1588"/>
          </a:xfrm>
          <a:prstGeom prst="line">
            <a:avLst/>
          </a:prstGeom>
          <a:noFill/>
          <a:ln w="14288">
            <a:solidFill>
              <a:srgbClr val="FFFFFF"/>
            </a:solidFill>
            <a:round/>
            <a:headEnd/>
            <a:tailEnd/>
          </a:ln>
        </p:spPr>
        <p:txBody>
          <a:bodyPr/>
          <a:lstStyle/>
          <a:p>
            <a:endParaRPr lang="es-CL"/>
          </a:p>
        </p:txBody>
      </p:sp>
      <p:sp>
        <p:nvSpPr>
          <p:cNvPr id="22" name="Rectangle 14"/>
          <p:cNvSpPr>
            <a:spLocks noChangeArrowheads="1"/>
          </p:cNvSpPr>
          <p:nvPr/>
        </p:nvSpPr>
        <p:spPr bwMode="auto">
          <a:xfrm>
            <a:off x="695313" y="3057517"/>
            <a:ext cx="2078038" cy="358775"/>
          </a:xfrm>
          <a:prstGeom prst="rect">
            <a:avLst/>
          </a:prstGeom>
          <a:solidFill>
            <a:srgbClr val="00FFFF"/>
          </a:solidFill>
          <a:ln w="9525">
            <a:noFill/>
            <a:miter lim="800000"/>
            <a:headEnd/>
            <a:tailEnd/>
          </a:ln>
        </p:spPr>
        <p:txBody>
          <a:bodyPr/>
          <a:lstStyle/>
          <a:p>
            <a:endParaRPr lang="es-ES"/>
          </a:p>
        </p:txBody>
      </p:sp>
      <p:sp>
        <p:nvSpPr>
          <p:cNvPr id="23" name="Rectangle 15"/>
          <p:cNvSpPr>
            <a:spLocks noChangeArrowheads="1"/>
          </p:cNvSpPr>
          <p:nvPr/>
        </p:nvSpPr>
        <p:spPr bwMode="auto">
          <a:xfrm>
            <a:off x="758813" y="3114667"/>
            <a:ext cx="2006600"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MACROACTIVIDAD 1</a:t>
            </a:r>
            <a:endParaRPr lang="es-ES" sz="2400">
              <a:solidFill>
                <a:schemeClr val="bg1"/>
              </a:solidFill>
              <a:latin typeface="Times New Roman" pitchFamily="18" charset="0"/>
            </a:endParaRPr>
          </a:p>
        </p:txBody>
      </p:sp>
      <p:sp>
        <p:nvSpPr>
          <p:cNvPr id="24" name="Rectangle 16"/>
          <p:cNvSpPr>
            <a:spLocks noChangeArrowheads="1"/>
          </p:cNvSpPr>
          <p:nvPr/>
        </p:nvSpPr>
        <p:spPr bwMode="auto">
          <a:xfrm>
            <a:off x="695313" y="3057517"/>
            <a:ext cx="2078038" cy="358775"/>
          </a:xfrm>
          <a:prstGeom prst="rect">
            <a:avLst/>
          </a:prstGeom>
          <a:noFill/>
          <a:ln w="14288">
            <a:solidFill>
              <a:srgbClr val="000000"/>
            </a:solidFill>
            <a:miter lim="800000"/>
            <a:headEnd/>
            <a:tailEnd/>
          </a:ln>
        </p:spPr>
        <p:txBody>
          <a:bodyPr/>
          <a:lstStyle/>
          <a:p>
            <a:endParaRPr lang="es-ES"/>
          </a:p>
        </p:txBody>
      </p:sp>
      <p:sp>
        <p:nvSpPr>
          <p:cNvPr id="25" name="Line 17"/>
          <p:cNvSpPr>
            <a:spLocks noChangeShapeType="1"/>
          </p:cNvSpPr>
          <p:nvPr/>
        </p:nvSpPr>
        <p:spPr bwMode="auto">
          <a:xfrm>
            <a:off x="3978263" y="3416292"/>
            <a:ext cx="1588" cy="161925"/>
          </a:xfrm>
          <a:prstGeom prst="line">
            <a:avLst/>
          </a:prstGeom>
          <a:noFill/>
          <a:ln w="14288">
            <a:solidFill>
              <a:srgbClr val="FFFFFF"/>
            </a:solidFill>
            <a:round/>
            <a:headEnd/>
            <a:tailEnd/>
          </a:ln>
        </p:spPr>
        <p:txBody>
          <a:bodyPr/>
          <a:lstStyle/>
          <a:p>
            <a:endParaRPr lang="es-CL"/>
          </a:p>
        </p:txBody>
      </p:sp>
      <p:sp>
        <p:nvSpPr>
          <p:cNvPr id="26" name="Line 18"/>
          <p:cNvSpPr>
            <a:spLocks noChangeShapeType="1"/>
          </p:cNvSpPr>
          <p:nvPr/>
        </p:nvSpPr>
        <p:spPr bwMode="auto">
          <a:xfrm>
            <a:off x="2716201" y="3578217"/>
            <a:ext cx="1587" cy="161925"/>
          </a:xfrm>
          <a:prstGeom prst="line">
            <a:avLst/>
          </a:prstGeom>
          <a:noFill/>
          <a:ln w="14288">
            <a:solidFill>
              <a:srgbClr val="FFFFFF"/>
            </a:solidFill>
            <a:round/>
            <a:headEnd/>
            <a:tailEnd/>
          </a:ln>
        </p:spPr>
        <p:txBody>
          <a:bodyPr/>
          <a:lstStyle/>
          <a:p>
            <a:endParaRPr lang="es-CL"/>
          </a:p>
        </p:txBody>
      </p:sp>
      <p:sp>
        <p:nvSpPr>
          <p:cNvPr id="27" name="Line 19"/>
          <p:cNvSpPr>
            <a:spLocks noChangeShapeType="1"/>
          </p:cNvSpPr>
          <p:nvPr/>
        </p:nvSpPr>
        <p:spPr bwMode="auto">
          <a:xfrm>
            <a:off x="3978263" y="3578217"/>
            <a:ext cx="1588" cy="161925"/>
          </a:xfrm>
          <a:prstGeom prst="line">
            <a:avLst/>
          </a:prstGeom>
          <a:noFill/>
          <a:ln w="14288">
            <a:solidFill>
              <a:srgbClr val="FFFFFF"/>
            </a:solidFill>
            <a:round/>
            <a:headEnd/>
            <a:tailEnd/>
          </a:ln>
        </p:spPr>
        <p:txBody>
          <a:bodyPr/>
          <a:lstStyle/>
          <a:p>
            <a:endParaRPr lang="es-CL"/>
          </a:p>
        </p:txBody>
      </p:sp>
      <p:sp>
        <p:nvSpPr>
          <p:cNvPr id="28" name="Line 20"/>
          <p:cNvSpPr>
            <a:spLocks noChangeShapeType="1"/>
          </p:cNvSpPr>
          <p:nvPr/>
        </p:nvSpPr>
        <p:spPr bwMode="auto">
          <a:xfrm>
            <a:off x="5238738" y="3578217"/>
            <a:ext cx="1588" cy="161925"/>
          </a:xfrm>
          <a:prstGeom prst="line">
            <a:avLst/>
          </a:prstGeom>
          <a:noFill/>
          <a:ln w="14288">
            <a:solidFill>
              <a:srgbClr val="FFFFFF"/>
            </a:solidFill>
            <a:round/>
            <a:headEnd/>
            <a:tailEnd/>
          </a:ln>
        </p:spPr>
        <p:txBody>
          <a:bodyPr/>
          <a:lstStyle/>
          <a:p>
            <a:endParaRPr lang="es-CL"/>
          </a:p>
        </p:txBody>
      </p:sp>
      <p:sp>
        <p:nvSpPr>
          <p:cNvPr id="29" name="Line 21"/>
          <p:cNvSpPr>
            <a:spLocks noChangeShapeType="1"/>
          </p:cNvSpPr>
          <p:nvPr/>
        </p:nvSpPr>
        <p:spPr bwMode="auto">
          <a:xfrm>
            <a:off x="2716201" y="3578217"/>
            <a:ext cx="1262062" cy="1587"/>
          </a:xfrm>
          <a:prstGeom prst="line">
            <a:avLst/>
          </a:prstGeom>
          <a:noFill/>
          <a:ln w="14288">
            <a:solidFill>
              <a:srgbClr val="FFFFFF"/>
            </a:solidFill>
            <a:round/>
            <a:headEnd/>
            <a:tailEnd/>
          </a:ln>
        </p:spPr>
        <p:txBody>
          <a:bodyPr/>
          <a:lstStyle/>
          <a:p>
            <a:endParaRPr lang="es-CL"/>
          </a:p>
        </p:txBody>
      </p:sp>
      <p:sp>
        <p:nvSpPr>
          <p:cNvPr id="30" name="Line 22"/>
          <p:cNvSpPr>
            <a:spLocks noChangeShapeType="1"/>
          </p:cNvSpPr>
          <p:nvPr/>
        </p:nvSpPr>
        <p:spPr bwMode="auto">
          <a:xfrm>
            <a:off x="3978263" y="3578217"/>
            <a:ext cx="1260475" cy="1587"/>
          </a:xfrm>
          <a:prstGeom prst="line">
            <a:avLst/>
          </a:prstGeom>
          <a:noFill/>
          <a:ln w="14288">
            <a:solidFill>
              <a:srgbClr val="FFFFFF"/>
            </a:solidFill>
            <a:round/>
            <a:headEnd/>
            <a:tailEnd/>
          </a:ln>
        </p:spPr>
        <p:txBody>
          <a:bodyPr/>
          <a:lstStyle/>
          <a:p>
            <a:endParaRPr lang="es-CL"/>
          </a:p>
        </p:txBody>
      </p:sp>
      <p:sp>
        <p:nvSpPr>
          <p:cNvPr id="31" name="Rectangle 23"/>
          <p:cNvSpPr>
            <a:spLocks noChangeArrowheads="1"/>
          </p:cNvSpPr>
          <p:nvPr/>
        </p:nvSpPr>
        <p:spPr bwMode="auto">
          <a:xfrm>
            <a:off x="2174863" y="3740142"/>
            <a:ext cx="1092200" cy="358775"/>
          </a:xfrm>
          <a:prstGeom prst="rect">
            <a:avLst/>
          </a:prstGeom>
          <a:solidFill>
            <a:srgbClr val="00FFFF"/>
          </a:solidFill>
          <a:ln w="9525">
            <a:noFill/>
            <a:miter lim="800000"/>
            <a:headEnd/>
            <a:tailEnd/>
          </a:ln>
        </p:spPr>
        <p:txBody>
          <a:bodyPr/>
          <a:lstStyle/>
          <a:p>
            <a:endParaRPr lang="es-ES"/>
          </a:p>
        </p:txBody>
      </p:sp>
      <p:sp>
        <p:nvSpPr>
          <p:cNvPr id="32" name="Rectangle 24"/>
          <p:cNvSpPr>
            <a:spLocks noChangeArrowheads="1"/>
          </p:cNvSpPr>
          <p:nvPr/>
        </p:nvSpPr>
        <p:spPr bwMode="auto">
          <a:xfrm>
            <a:off x="2259001" y="3797292"/>
            <a:ext cx="935037"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Actividad1</a:t>
            </a:r>
            <a:endParaRPr lang="es-ES" sz="2400">
              <a:solidFill>
                <a:schemeClr val="bg1"/>
              </a:solidFill>
              <a:latin typeface="Times New Roman" pitchFamily="18" charset="0"/>
            </a:endParaRPr>
          </a:p>
        </p:txBody>
      </p:sp>
      <p:sp>
        <p:nvSpPr>
          <p:cNvPr id="33" name="Rectangle 25"/>
          <p:cNvSpPr>
            <a:spLocks noChangeArrowheads="1"/>
          </p:cNvSpPr>
          <p:nvPr/>
        </p:nvSpPr>
        <p:spPr bwMode="auto">
          <a:xfrm>
            <a:off x="2174863" y="3740142"/>
            <a:ext cx="1092200" cy="358775"/>
          </a:xfrm>
          <a:prstGeom prst="rect">
            <a:avLst/>
          </a:prstGeom>
          <a:noFill/>
          <a:ln w="14288">
            <a:solidFill>
              <a:srgbClr val="000000"/>
            </a:solidFill>
            <a:miter lim="800000"/>
            <a:headEnd/>
            <a:tailEnd/>
          </a:ln>
        </p:spPr>
        <p:txBody>
          <a:bodyPr/>
          <a:lstStyle/>
          <a:p>
            <a:endParaRPr lang="es-ES"/>
          </a:p>
        </p:txBody>
      </p:sp>
      <p:sp>
        <p:nvSpPr>
          <p:cNvPr id="34" name="Rectangle 26"/>
          <p:cNvSpPr>
            <a:spLocks noChangeArrowheads="1"/>
          </p:cNvSpPr>
          <p:nvPr/>
        </p:nvSpPr>
        <p:spPr bwMode="auto">
          <a:xfrm>
            <a:off x="3435338" y="3740142"/>
            <a:ext cx="1092200" cy="358775"/>
          </a:xfrm>
          <a:prstGeom prst="rect">
            <a:avLst/>
          </a:prstGeom>
          <a:solidFill>
            <a:srgbClr val="00FFFF"/>
          </a:solidFill>
          <a:ln w="9525">
            <a:noFill/>
            <a:miter lim="800000"/>
            <a:headEnd/>
            <a:tailEnd/>
          </a:ln>
        </p:spPr>
        <p:txBody>
          <a:bodyPr/>
          <a:lstStyle/>
          <a:p>
            <a:endParaRPr lang="es-ES"/>
          </a:p>
        </p:txBody>
      </p:sp>
      <p:sp>
        <p:nvSpPr>
          <p:cNvPr id="35" name="Rectangle 27"/>
          <p:cNvSpPr>
            <a:spLocks noChangeArrowheads="1"/>
          </p:cNvSpPr>
          <p:nvPr/>
        </p:nvSpPr>
        <p:spPr bwMode="auto">
          <a:xfrm>
            <a:off x="3498838" y="3797292"/>
            <a:ext cx="992188"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Actividad 2</a:t>
            </a:r>
            <a:endParaRPr lang="es-ES" sz="2400">
              <a:solidFill>
                <a:schemeClr val="bg1"/>
              </a:solidFill>
              <a:latin typeface="Times New Roman" pitchFamily="18" charset="0"/>
            </a:endParaRPr>
          </a:p>
        </p:txBody>
      </p:sp>
      <p:sp>
        <p:nvSpPr>
          <p:cNvPr id="36" name="Rectangle 28"/>
          <p:cNvSpPr>
            <a:spLocks noChangeArrowheads="1"/>
          </p:cNvSpPr>
          <p:nvPr/>
        </p:nvSpPr>
        <p:spPr bwMode="auto">
          <a:xfrm>
            <a:off x="3435338" y="3740142"/>
            <a:ext cx="1092200" cy="358775"/>
          </a:xfrm>
          <a:prstGeom prst="rect">
            <a:avLst/>
          </a:prstGeom>
          <a:noFill/>
          <a:ln w="14288">
            <a:solidFill>
              <a:srgbClr val="000000"/>
            </a:solidFill>
            <a:miter lim="800000"/>
            <a:headEnd/>
            <a:tailEnd/>
          </a:ln>
        </p:spPr>
        <p:txBody>
          <a:bodyPr/>
          <a:lstStyle/>
          <a:p>
            <a:endParaRPr lang="es-ES"/>
          </a:p>
        </p:txBody>
      </p:sp>
      <p:sp>
        <p:nvSpPr>
          <p:cNvPr id="37" name="Rectangle 29"/>
          <p:cNvSpPr>
            <a:spLocks noChangeArrowheads="1"/>
          </p:cNvSpPr>
          <p:nvPr/>
        </p:nvSpPr>
        <p:spPr bwMode="auto">
          <a:xfrm>
            <a:off x="4695813" y="3740142"/>
            <a:ext cx="1092200" cy="358775"/>
          </a:xfrm>
          <a:prstGeom prst="rect">
            <a:avLst/>
          </a:prstGeom>
          <a:solidFill>
            <a:srgbClr val="00FFFF"/>
          </a:solidFill>
          <a:ln w="9525">
            <a:noFill/>
            <a:miter lim="800000"/>
            <a:headEnd/>
            <a:tailEnd/>
          </a:ln>
        </p:spPr>
        <p:txBody>
          <a:bodyPr/>
          <a:lstStyle/>
          <a:p>
            <a:endParaRPr lang="es-ES"/>
          </a:p>
        </p:txBody>
      </p:sp>
      <p:sp>
        <p:nvSpPr>
          <p:cNvPr id="38" name="Rectangle 30"/>
          <p:cNvSpPr>
            <a:spLocks noChangeArrowheads="1"/>
          </p:cNvSpPr>
          <p:nvPr/>
        </p:nvSpPr>
        <p:spPr bwMode="auto">
          <a:xfrm>
            <a:off x="4781538" y="3797292"/>
            <a:ext cx="935038"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Actividad3</a:t>
            </a:r>
            <a:endParaRPr lang="es-ES" sz="2400">
              <a:solidFill>
                <a:schemeClr val="bg1"/>
              </a:solidFill>
              <a:latin typeface="Times New Roman" pitchFamily="18" charset="0"/>
            </a:endParaRPr>
          </a:p>
        </p:txBody>
      </p:sp>
      <p:sp>
        <p:nvSpPr>
          <p:cNvPr id="39" name="Rectangle 31"/>
          <p:cNvSpPr>
            <a:spLocks noChangeArrowheads="1"/>
          </p:cNvSpPr>
          <p:nvPr/>
        </p:nvSpPr>
        <p:spPr bwMode="auto">
          <a:xfrm>
            <a:off x="4695813" y="3740142"/>
            <a:ext cx="1092200" cy="358775"/>
          </a:xfrm>
          <a:prstGeom prst="rect">
            <a:avLst/>
          </a:prstGeom>
          <a:noFill/>
          <a:ln w="14288">
            <a:solidFill>
              <a:srgbClr val="000000"/>
            </a:solidFill>
            <a:miter lim="800000"/>
            <a:headEnd/>
            <a:tailEnd/>
          </a:ln>
        </p:spPr>
        <p:txBody>
          <a:bodyPr/>
          <a:lstStyle/>
          <a:p>
            <a:endParaRPr lang="es-ES"/>
          </a:p>
        </p:txBody>
      </p:sp>
      <p:sp>
        <p:nvSpPr>
          <p:cNvPr id="40" name="Rectangle 32"/>
          <p:cNvSpPr>
            <a:spLocks noChangeArrowheads="1"/>
          </p:cNvSpPr>
          <p:nvPr/>
        </p:nvSpPr>
        <p:spPr bwMode="auto">
          <a:xfrm>
            <a:off x="2941626" y="3057517"/>
            <a:ext cx="2079625" cy="358775"/>
          </a:xfrm>
          <a:prstGeom prst="rect">
            <a:avLst/>
          </a:prstGeom>
          <a:solidFill>
            <a:srgbClr val="00FFFF"/>
          </a:solidFill>
          <a:ln w="9525">
            <a:noFill/>
            <a:miter lim="800000"/>
            <a:headEnd/>
            <a:tailEnd/>
          </a:ln>
        </p:spPr>
        <p:txBody>
          <a:bodyPr/>
          <a:lstStyle/>
          <a:p>
            <a:endParaRPr lang="es-ES"/>
          </a:p>
        </p:txBody>
      </p:sp>
      <p:sp>
        <p:nvSpPr>
          <p:cNvPr id="41" name="Rectangle 33"/>
          <p:cNvSpPr>
            <a:spLocks noChangeArrowheads="1"/>
          </p:cNvSpPr>
          <p:nvPr/>
        </p:nvSpPr>
        <p:spPr bwMode="auto">
          <a:xfrm>
            <a:off x="3005126" y="3114667"/>
            <a:ext cx="2006600"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MACROACTIVIDAD 2</a:t>
            </a:r>
            <a:endParaRPr lang="es-ES" sz="2400">
              <a:solidFill>
                <a:schemeClr val="bg1"/>
              </a:solidFill>
              <a:latin typeface="Times New Roman" pitchFamily="18" charset="0"/>
            </a:endParaRPr>
          </a:p>
        </p:txBody>
      </p:sp>
      <p:sp>
        <p:nvSpPr>
          <p:cNvPr id="42" name="Rectangle 34"/>
          <p:cNvSpPr>
            <a:spLocks noChangeArrowheads="1"/>
          </p:cNvSpPr>
          <p:nvPr/>
        </p:nvSpPr>
        <p:spPr bwMode="auto">
          <a:xfrm>
            <a:off x="2941626" y="3057517"/>
            <a:ext cx="2079625" cy="358775"/>
          </a:xfrm>
          <a:prstGeom prst="rect">
            <a:avLst/>
          </a:prstGeom>
          <a:noFill/>
          <a:ln w="14288">
            <a:solidFill>
              <a:srgbClr val="000000"/>
            </a:solidFill>
            <a:miter lim="800000"/>
            <a:headEnd/>
            <a:tailEnd/>
          </a:ln>
        </p:spPr>
        <p:txBody>
          <a:bodyPr/>
          <a:lstStyle/>
          <a:p>
            <a:endParaRPr lang="es-ES"/>
          </a:p>
        </p:txBody>
      </p:sp>
      <p:sp>
        <p:nvSpPr>
          <p:cNvPr id="43" name="Rectangle 35"/>
          <p:cNvSpPr>
            <a:spLocks noChangeArrowheads="1"/>
          </p:cNvSpPr>
          <p:nvPr/>
        </p:nvSpPr>
        <p:spPr bwMode="auto">
          <a:xfrm>
            <a:off x="1822438" y="2376479"/>
            <a:ext cx="2078038" cy="358775"/>
          </a:xfrm>
          <a:prstGeom prst="rect">
            <a:avLst/>
          </a:prstGeom>
          <a:solidFill>
            <a:srgbClr val="00FFFF"/>
          </a:solidFill>
          <a:ln w="9525">
            <a:noFill/>
            <a:miter lim="800000"/>
            <a:headEnd/>
            <a:tailEnd/>
          </a:ln>
        </p:spPr>
        <p:txBody>
          <a:bodyPr/>
          <a:lstStyle/>
          <a:p>
            <a:endParaRPr lang="es-ES"/>
          </a:p>
        </p:txBody>
      </p:sp>
      <p:sp>
        <p:nvSpPr>
          <p:cNvPr id="44" name="Rectangle 36"/>
          <p:cNvSpPr>
            <a:spLocks noChangeArrowheads="1"/>
          </p:cNvSpPr>
          <p:nvPr/>
        </p:nvSpPr>
        <p:spPr bwMode="auto">
          <a:xfrm>
            <a:off x="2068501" y="2432042"/>
            <a:ext cx="1624012"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COMPONENTE 1</a:t>
            </a:r>
            <a:endParaRPr lang="es-ES" sz="2400">
              <a:solidFill>
                <a:schemeClr val="bg1"/>
              </a:solidFill>
              <a:latin typeface="Times New Roman" pitchFamily="18" charset="0"/>
            </a:endParaRPr>
          </a:p>
        </p:txBody>
      </p:sp>
      <p:sp>
        <p:nvSpPr>
          <p:cNvPr id="45" name="Rectangle 37"/>
          <p:cNvSpPr>
            <a:spLocks noChangeArrowheads="1"/>
          </p:cNvSpPr>
          <p:nvPr/>
        </p:nvSpPr>
        <p:spPr bwMode="auto">
          <a:xfrm>
            <a:off x="1822438" y="2376479"/>
            <a:ext cx="2078038" cy="358775"/>
          </a:xfrm>
          <a:prstGeom prst="rect">
            <a:avLst/>
          </a:prstGeom>
          <a:noFill/>
          <a:ln w="14288">
            <a:solidFill>
              <a:srgbClr val="000000"/>
            </a:solidFill>
            <a:miter lim="800000"/>
            <a:headEnd/>
            <a:tailEnd/>
          </a:ln>
        </p:spPr>
        <p:txBody>
          <a:bodyPr/>
          <a:lstStyle/>
          <a:p>
            <a:endParaRPr lang="es-ES"/>
          </a:p>
        </p:txBody>
      </p:sp>
      <p:sp>
        <p:nvSpPr>
          <p:cNvPr id="46" name="Rectangle 38"/>
          <p:cNvSpPr>
            <a:spLocks noChangeArrowheads="1"/>
          </p:cNvSpPr>
          <p:nvPr/>
        </p:nvSpPr>
        <p:spPr bwMode="auto">
          <a:xfrm>
            <a:off x="4068751" y="2376479"/>
            <a:ext cx="2079625" cy="358775"/>
          </a:xfrm>
          <a:prstGeom prst="rect">
            <a:avLst/>
          </a:prstGeom>
          <a:solidFill>
            <a:srgbClr val="00FFFF"/>
          </a:solidFill>
          <a:ln w="9525">
            <a:noFill/>
            <a:miter lim="800000"/>
            <a:headEnd/>
            <a:tailEnd/>
          </a:ln>
        </p:spPr>
        <p:txBody>
          <a:bodyPr/>
          <a:lstStyle/>
          <a:p>
            <a:endParaRPr lang="es-ES"/>
          </a:p>
        </p:txBody>
      </p:sp>
      <p:sp>
        <p:nvSpPr>
          <p:cNvPr id="47" name="Rectangle 39"/>
          <p:cNvSpPr>
            <a:spLocks noChangeArrowheads="1"/>
          </p:cNvSpPr>
          <p:nvPr/>
        </p:nvSpPr>
        <p:spPr bwMode="auto">
          <a:xfrm>
            <a:off x="4316401" y="2432042"/>
            <a:ext cx="1624012"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COMPONENTE 2</a:t>
            </a:r>
            <a:endParaRPr lang="es-ES" sz="2400">
              <a:solidFill>
                <a:schemeClr val="bg1"/>
              </a:solidFill>
              <a:latin typeface="Times New Roman" pitchFamily="18" charset="0"/>
            </a:endParaRPr>
          </a:p>
        </p:txBody>
      </p:sp>
      <p:sp>
        <p:nvSpPr>
          <p:cNvPr id="48" name="Rectangle 40"/>
          <p:cNvSpPr>
            <a:spLocks noChangeArrowheads="1"/>
          </p:cNvSpPr>
          <p:nvPr/>
        </p:nvSpPr>
        <p:spPr bwMode="auto">
          <a:xfrm>
            <a:off x="4068751" y="2376479"/>
            <a:ext cx="2079625" cy="358775"/>
          </a:xfrm>
          <a:prstGeom prst="rect">
            <a:avLst/>
          </a:prstGeom>
          <a:noFill/>
          <a:ln w="14288">
            <a:solidFill>
              <a:srgbClr val="000000"/>
            </a:solidFill>
            <a:miter lim="800000"/>
            <a:headEnd/>
            <a:tailEnd/>
          </a:ln>
        </p:spPr>
        <p:txBody>
          <a:bodyPr/>
          <a:lstStyle/>
          <a:p>
            <a:endParaRPr lang="es-ES"/>
          </a:p>
        </p:txBody>
      </p:sp>
      <p:sp>
        <p:nvSpPr>
          <p:cNvPr id="49" name="Rectangle 41"/>
          <p:cNvSpPr>
            <a:spLocks noChangeArrowheads="1"/>
          </p:cNvSpPr>
          <p:nvPr/>
        </p:nvSpPr>
        <p:spPr bwMode="auto">
          <a:xfrm>
            <a:off x="6316651" y="2376479"/>
            <a:ext cx="2078037" cy="358775"/>
          </a:xfrm>
          <a:prstGeom prst="rect">
            <a:avLst/>
          </a:prstGeom>
          <a:solidFill>
            <a:srgbClr val="00FFFF"/>
          </a:solidFill>
          <a:ln w="9525">
            <a:noFill/>
            <a:miter lim="800000"/>
            <a:headEnd/>
            <a:tailEnd/>
          </a:ln>
        </p:spPr>
        <p:txBody>
          <a:bodyPr/>
          <a:lstStyle/>
          <a:p>
            <a:endParaRPr lang="es-ES"/>
          </a:p>
        </p:txBody>
      </p:sp>
      <p:sp>
        <p:nvSpPr>
          <p:cNvPr id="50" name="Rectangle 42"/>
          <p:cNvSpPr>
            <a:spLocks noChangeArrowheads="1"/>
          </p:cNvSpPr>
          <p:nvPr/>
        </p:nvSpPr>
        <p:spPr bwMode="auto">
          <a:xfrm>
            <a:off x="6562713" y="2432042"/>
            <a:ext cx="1624013"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COMPONENTE 3</a:t>
            </a:r>
            <a:endParaRPr lang="es-ES" sz="2400">
              <a:solidFill>
                <a:schemeClr val="bg1"/>
              </a:solidFill>
              <a:latin typeface="Times New Roman" pitchFamily="18" charset="0"/>
            </a:endParaRPr>
          </a:p>
        </p:txBody>
      </p:sp>
      <p:sp>
        <p:nvSpPr>
          <p:cNvPr id="51" name="Rectangle 43"/>
          <p:cNvSpPr>
            <a:spLocks noChangeArrowheads="1"/>
          </p:cNvSpPr>
          <p:nvPr/>
        </p:nvSpPr>
        <p:spPr bwMode="auto">
          <a:xfrm>
            <a:off x="6316651" y="2376479"/>
            <a:ext cx="2078037" cy="358775"/>
          </a:xfrm>
          <a:prstGeom prst="rect">
            <a:avLst/>
          </a:prstGeom>
          <a:noFill/>
          <a:ln w="14288">
            <a:solidFill>
              <a:srgbClr val="000000"/>
            </a:solidFill>
            <a:miter lim="800000"/>
            <a:headEnd/>
            <a:tailEnd/>
          </a:ln>
        </p:spPr>
        <p:txBody>
          <a:bodyPr/>
          <a:lstStyle/>
          <a:p>
            <a:endParaRPr lang="es-ES"/>
          </a:p>
        </p:txBody>
      </p:sp>
      <p:sp>
        <p:nvSpPr>
          <p:cNvPr id="52" name="Rectangle 44"/>
          <p:cNvSpPr>
            <a:spLocks noChangeArrowheads="1"/>
          </p:cNvSpPr>
          <p:nvPr/>
        </p:nvSpPr>
        <p:spPr bwMode="auto">
          <a:xfrm>
            <a:off x="3929051" y="1693854"/>
            <a:ext cx="1231900" cy="358775"/>
          </a:xfrm>
          <a:prstGeom prst="rect">
            <a:avLst/>
          </a:prstGeom>
          <a:solidFill>
            <a:srgbClr val="00FFFF"/>
          </a:solidFill>
          <a:ln w="9525">
            <a:noFill/>
            <a:miter lim="800000"/>
            <a:headEnd/>
            <a:tailEnd/>
          </a:ln>
        </p:spPr>
        <p:txBody>
          <a:bodyPr/>
          <a:lstStyle/>
          <a:p>
            <a:endParaRPr lang="es-ES"/>
          </a:p>
        </p:txBody>
      </p:sp>
      <p:sp>
        <p:nvSpPr>
          <p:cNvPr id="53" name="Rectangle 45"/>
          <p:cNvSpPr>
            <a:spLocks noChangeArrowheads="1"/>
          </p:cNvSpPr>
          <p:nvPr/>
        </p:nvSpPr>
        <p:spPr bwMode="auto">
          <a:xfrm>
            <a:off x="3992551" y="1749417"/>
            <a:ext cx="1138237" cy="244475"/>
          </a:xfrm>
          <a:prstGeom prst="rect">
            <a:avLst/>
          </a:prstGeom>
          <a:noFill/>
          <a:ln w="9525">
            <a:noFill/>
            <a:miter lim="800000"/>
            <a:headEnd/>
            <a:tailEnd/>
          </a:ln>
        </p:spPr>
        <p:txBody>
          <a:bodyPr wrap="none" lIns="0" tIns="0" rIns="0" bIns="0">
            <a:spAutoFit/>
          </a:bodyPr>
          <a:lstStyle/>
          <a:p>
            <a:r>
              <a:rPr lang="es-ES" sz="1600">
                <a:solidFill>
                  <a:schemeClr val="bg1"/>
                </a:solidFill>
                <a:latin typeface="Arial" charset="0"/>
              </a:rPr>
              <a:t>PROYECTO</a:t>
            </a:r>
            <a:endParaRPr lang="es-ES" sz="2400">
              <a:solidFill>
                <a:schemeClr val="bg1"/>
              </a:solidFill>
              <a:latin typeface="Times New Roman" pitchFamily="18" charset="0"/>
            </a:endParaRPr>
          </a:p>
        </p:txBody>
      </p:sp>
      <p:sp>
        <p:nvSpPr>
          <p:cNvPr id="54" name="Rectangle 46"/>
          <p:cNvSpPr>
            <a:spLocks noChangeArrowheads="1"/>
          </p:cNvSpPr>
          <p:nvPr/>
        </p:nvSpPr>
        <p:spPr bwMode="auto">
          <a:xfrm>
            <a:off x="3929051" y="1693854"/>
            <a:ext cx="1231900" cy="358775"/>
          </a:xfrm>
          <a:prstGeom prst="rect">
            <a:avLst/>
          </a:prstGeom>
          <a:noFill/>
          <a:ln w="14288">
            <a:solidFill>
              <a:srgbClr val="000000"/>
            </a:solidFill>
            <a:miter lim="800000"/>
            <a:headEnd/>
            <a:tailEnd/>
          </a:ln>
        </p:spPr>
        <p:txBody>
          <a:bodyPr/>
          <a:lstStyle/>
          <a:p>
            <a:endParaRPr lang="es-ES"/>
          </a:p>
        </p:txBody>
      </p:sp>
      <p:sp>
        <p:nvSpPr>
          <p:cNvPr id="55" name="Text Box 47"/>
          <p:cNvSpPr txBox="1">
            <a:spLocks noChangeArrowheads="1"/>
          </p:cNvSpPr>
          <p:nvPr/>
        </p:nvSpPr>
        <p:spPr bwMode="auto">
          <a:xfrm>
            <a:off x="377795" y="4783149"/>
            <a:ext cx="4025900" cy="396875"/>
          </a:xfrm>
          <a:prstGeom prst="rect">
            <a:avLst/>
          </a:prstGeom>
          <a:noFill/>
          <a:ln w="9525">
            <a:noFill/>
            <a:miter lim="800000"/>
            <a:headEnd/>
            <a:tailEnd/>
          </a:ln>
        </p:spPr>
        <p:txBody>
          <a:bodyPr wrap="none">
            <a:spAutoFit/>
          </a:bodyPr>
          <a:lstStyle/>
          <a:p>
            <a:pPr eaLnBrk="0" hangingPunct="0"/>
            <a:r>
              <a:rPr lang="es-ES_tradnl" sz="2000" dirty="0">
                <a:solidFill>
                  <a:schemeClr val="tx2"/>
                </a:solidFill>
                <a:latin typeface="Times New Roman" pitchFamily="18" charset="0"/>
              </a:rPr>
              <a:t>* </a:t>
            </a:r>
            <a:r>
              <a:rPr lang="es-ES_tradnl" sz="2000" dirty="0" err="1">
                <a:solidFill>
                  <a:schemeClr val="tx2"/>
                </a:solidFill>
                <a:latin typeface="Times New Roman" pitchFamily="18" charset="0"/>
              </a:rPr>
              <a:t>Work</a:t>
            </a:r>
            <a:r>
              <a:rPr lang="es-ES_tradnl" sz="2000" dirty="0">
                <a:solidFill>
                  <a:schemeClr val="tx2"/>
                </a:solidFill>
                <a:latin typeface="Times New Roman" pitchFamily="18" charset="0"/>
              </a:rPr>
              <a:t> </a:t>
            </a:r>
            <a:r>
              <a:rPr lang="es-ES_tradnl" sz="2000" dirty="0" err="1">
                <a:solidFill>
                  <a:schemeClr val="tx2"/>
                </a:solidFill>
                <a:latin typeface="Times New Roman" pitchFamily="18" charset="0"/>
              </a:rPr>
              <a:t>Breakdown</a:t>
            </a:r>
            <a:r>
              <a:rPr lang="es-ES_tradnl" sz="2000" dirty="0">
                <a:solidFill>
                  <a:schemeClr val="tx2"/>
                </a:solidFill>
                <a:latin typeface="Times New Roman" pitchFamily="18" charset="0"/>
              </a:rPr>
              <a:t> </a:t>
            </a:r>
            <a:r>
              <a:rPr lang="es-ES_tradnl" sz="2000" dirty="0" err="1">
                <a:solidFill>
                  <a:schemeClr val="tx2"/>
                </a:solidFill>
                <a:latin typeface="Times New Roman" pitchFamily="18" charset="0"/>
              </a:rPr>
              <a:t>Structure</a:t>
            </a:r>
            <a:r>
              <a:rPr lang="es-ES_tradnl" sz="2000" dirty="0">
                <a:solidFill>
                  <a:schemeClr val="tx2"/>
                </a:solidFill>
                <a:latin typeface="Times New Roman" pitchFamily="18" charset="0"/>
              </a:rPr>
              <a:t> (WBS) </a:t>
            </a:r>
          </a:p>
        </p:txBody>
      </p:sp>
      <p:sp>
        <p:nvSpPr>
          <p:cNvPr id="56" name="Text Box 48"/>
          <p:cNvSpPr txBox="1">
            <a:spLocks noChangeArrowheads="1"/>
          </p:cNvSpPr>
          <p:nvPr/>
        </p:nvSpPr>
        <p:spPr bwMode="auto">
          <a:xfrm>
            <a:off x="1066800" y="533400"/>
            <a:ext cx="7267575" cy="762000"/>
          </a:xfrm>
          <a:prstGeom prst="rect">
            <a:avLst/>
          </a:prstGeom>
          <a:noFill/>
          <a:ln w="9525">
            <a:noFill/>
            <a:miter lim="800000"/>
            <a:headEnd/>
            <a:tailEnd/>
          </a:ln>
        </p:spPr>
        <p:txBody>
          <a:bodyPr wrap="none">
            <a:spAutoFit/>
          </a:bodyPr>
          <a:lstStyle/>
          <a:p>
            <a:pPr eaLnBrk="0" hangingPunct="0"/>
            <a:r>
              <a:rPr lang="es-ES_tradnl" sz="2000" b="1" u="sng">
                <a:solidFill>
                  <a:schemeClr val="tx2"/>
                </a:solidFill>
                <a:latin typeface="Times New Roman" pitchFamily="18" charset="0"/>
              </a:rPr>
              <a:t>Pasos para el diseño organizacional del proyecto</a:t>
            </a:r>
            <a:endParaRPr lang="es-ES_tradnl" sz="2400" b="1">
              <a:solidFill>
                <a:schemeClr val="tx2"/>
              </a:solidFill>
              <a:latin typeface="Times New Roman" pitchFamily="18" charset="0"/>
            </a:endParaRPr>
          </a:p>
          <a:p>
            <a:pPr eaLnBrk="0" hangingPunct="0"/>
            <a:r>
              <a:rPr lang="es-ES_tradnl" sz="2400" b="1">
                <a:solidFill>
                  <a:schemeClr val="tx2"/>
                </a:solidFill>
                <a:latin typeface="Times New Roman" pitchFamily="18" charset="0"/>
              </a:rPr>
              <a:t>2. Ajustar la Estructura Analítica del Proyecto - EAP*</a:t>
            </a:r>
          </a:p>
        </p:txBody>
      </p:sp>
      <p:sp>
        <p:nvSpPr>
          <p:cNvPr id="57" name="Text Box 23"/>
          <p:cNvSpPr txBox="1">
            <a:spLocks noChangeArrowheads="1"/>
          </p:cNvSpPr>
          <p:nvPr/>
        </p:nvSpPr>
        <p:spPr bwMode="auto">
          <a:xfrm>
            <a:off x="357158" y="5143512"/>
            <a:ext cx="8388350" cy="441325"/>
          </a:xfrm>
          <a:prstGeom prst="rect">
            <a:avLst/>
          </a:prstGeom>
          <a:noFill/>
          <a:ln w="9525">
            <a:noFill/>
            <a:miter lim="800000"/>
            <a:headEnd/>
            <a:tailEnd/>
          </a:ln>
        </p:spPr>
        <p:txBody>
          <a:bodyPr>
            <a:spAutoFit/>
          </a:bodyPr>
          <a:lstStyle/>
          <a:p>
            <a:pPr algn="just" eaLnBrk="0" hangingPunct="0">
              <a:lnSpc>
                <a:spcPct val="125000"/>
              </a:lnSpc>
            </a:pPr>
            <a:r>
              <a:rPr kumimoji="1" lang="es-ES_tradnl" sz="2000" i="1">
                <a:latin typeface="Times New Roman" pitchFamily="18" charset="0"/>
              </a:rPr>
              <a:t>Tomado de presentación de Héctor Sanín Ángel (Gerencial Ltda.)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Text Box 48"/>
          <p:cNvSpPr txBox="1">
            <a:spLocks noChangeArrowheads="1"/>
          </p:cNvSpPr>
          <p:nvPr/>
        </p:nvSpPr>
        <p:spPr bwMode="auto">
          <a:xfrm>
            <a:off x="1066800" y="533400"/>
            <a:ext cx="7473950" cy="769938"/>
          </a:xfrm>
          <a:prstGeom prst="rect">
            <a:avLst/>
          </a:prstGeom>
          <a:noFill/>
          <a:ln w="9525">
            <a:noFill/>
            <a:miter lim="800000"/>
            <a:headEnd/>
            <a:tailEnd/>
          </a:ln>
        </p:spPr>
        <p:txBody>
          <a:bodyPr wrap="none">
            <a:spAutoFit/>
          </a:bodyPr>
          <a:lstStyle/>
          <a:p>
            <a:pPr eaLnBrk="0" hangingPunct="0"/>
            <a:r>
              <a:rPr lang="es-ES_tradnl" sz="2000" b="1" u="sng" dirty="0">
                <a:latin typeface="Times New Roman" pitchFamily="18" charset="0"/>
              </a:rPr>
              <a:t>Pasos para el detalle de actividades</a:t>
            </a:r>
            <a:endParaRPr lang="es-ES_tradnl" sz="2400" b="1" dirty="0">
              <a:latin typeface="Times New Roman" pitchFamily="18" charset="0"/>
            </a:endParaRPr>
          </a:p>
          <a:p>
            <a:pPr eaLnBrk="0" hangingPunct="0"/>
            <a:r>
              <a:rPr lang="es-ES_tradnl" sz="2400" b="1" dirty="0">
                <a:latin typeface="Times New Roman" pitchFamily="18" charset="0"/>
              </a:rPr>
              <a:t>Para cada una de las componentes analizar los procesos</a:t>
            </a:r>
          </a:p>
        </p:txBody>
      </p:sp>
      <p:pic>
        <p:nvPicPr>
          <p:cNvPr id="11" name="Imagen 3"/>
          <p:cNvPicPr>
            <a:picLocks noChangeAspect="1" noChangeArrowheads="1"/>
          </p:cNvPicPr>
          <p:nvPr/>
        </p:nvPicPr>
        <p:blipFill>
          <a:blip r:embed="rId5"/>
          <a:srcRect/>
          <a:stretch>
            <a:fillRect/>
          </a:stretch>
        </p:blipFill>
        <p:spPr bwMode="auto">
          <a:xfrm>
            <a:off x="1258888" y="2205038"/>
            <a:ext cx="6192837"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9 Título"/>
          <p:cNvSpPr>
            <a:spLocks noGrp="1"/>
          </p:cNvSpPr>
          <p:nvPr>
            <p:ph type="title"/>
          </p:nvPr>
        </p:nvSpPr>
        <p:spPr/>
        <p:txBody>
          <a:bodyPr>
            <a:normAutofit fontScale="90000"/>
          </a:bodyPr>
          <a:lstStyle/>
          <a:p>
            <a:r>
              <a:rPr lang="es-ES" dirty="0" smtClean="0">
                <a:latin typeface="Arial" charset="0"/>
              </a:rPr>
              <a:t>HERRAMIENTAS PROGRAMACIÓN Y </a:t>
            </a:r>
            <a:r>
              <a:rPr lang="es-ES" dirty="0" smtClean="0">
                <a:latin typeface="Arial" charset="0"/>
              </a:rPr>
              <a:t>CONTROL</a:t>
            </a:r>
            <a:br>
              <a:rPr lang="es-ES" dirty="0" smtClean="0">
                <a:latin typeface="Arial" charset="0"/>
              </a:rPr>
            </a:br>
            <a:endParaRPr lang="es-CL" dirty="0"/>
          </a:p>
        </p:txBody>
      </p:sp>
      <p:sp>
        <p:nvSpPr>
          <p:cNvPr id="11" name="10 Marcador de texto"/>
          <p:cNvSpPr>
            <a:spLocks noGrp="1"/>
          </p:cNvSpPr>
          <p:nvPr>
            <p:ph type="body" idx="1"/>
          </p:nvPr>
        </p:nvSpPr>
        <p:spPr/>
        <p:txBody>
          <a:bodyPr/>
          <a:lstStyle/>
          <a:p>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AutoShape 3"/>
          <p:cNvSpPr>
            <a:spLocks noChangeArrowheads="1"/>
          </p:cNvSpPr>
          <p:nvPr/>
        </p:nvSpPr>
        <p:spPr bwMode="auto">
          <a:xfrm>
            <a:off x="1485900" y="3028950"/>
            <a:ext cx="1752600" cy="719138"/>
          </a:xfrm>
          <a:prstGeom prst="flowChartAlternateProcess">
            <a:avLst/>
          </a:prstGeom>
          <a:noFill/>
          <a:ln w="12700">
            <a:solidFill>
              <a:schemeClr val="tx1"/>
            </a:solidFill>
            <a:miter lim="800000"/>
            <a:headEnd/>
            <a:tailEnd/>
          </a:ln>
        </p:spPr>
        <p:txBody>
          <a:bodyPr wrap="none" anchor="ctr"/>
          <a:lstStyle/>
          <a:p>
            <a:pPr algn="ctr" eaLnBrk="0" hangingPunct="0">
              <a:lnSpc>
                <a:spcPct val="125000"/>
              </a:lnSpc>
            </a:pPr>
            <a:endParaRPr kumimoji="1" lang="es-ES_tradnl" sz="2400">
              <a:latin typeface="Times New Roman" pitchFamily="18" charset="0"/>
            </a:endParaRPr>
          </a:p>
          <a:p>
            <a:pPr algn="ctr" eaLnBrk="0" hangingPunct="0">
              <a:lnSpc>
                <a:spcPct val="125000"/>
              </a:lnSpc>
            </a:pPr>
            <a:r>
              <a:rPr kumimoji="1" lang="es-ES_tradnl" sz="2400">
                <a:latin typeface="Times New Roman" pitchFamily="18" charset="0"/>
              </a:rPr>
              <a:t>Prefactibilidad</a:t>
            </a:r>
          </a:p>
          <a:p>
            <a:pPr algn="ctr" eaLnBrk="0" hangingPunct="0">
              <a:lnSpc>
                <a:spcPct val="125000"/>
              </a:lnSpc>
            </a:pPr>
            <a:endParaRPr kumimoji="1" lang="es-ES_tradnl" sz="2400">
              <a:latin typeface="Times New Roman" pitchFamily="18" charset="0"/>
            </a:endParaRPr>
          </a:p>
        </p:txBody>
      </p:sp>
      <p:grpSp>
        <p:nvGrpSpPr>
          <p:cNvPr id="11" name="Group 4"/>
          <p:cNvGrpSpPr>
            <a:grpSpLocks/>
          </p:cNvGrpSpPr>
          <p:nvPr/>
        </p:nvGrpSpPr>
        <p:grpSpPr bwMode="auto">
          <a:xfrm>
            <a:off x="1466850" y="381000"/>
            <a:ext cx="7315200" cy="1390650"/>
            <a:chOff x="912" y="252"/>
            <a:chExt cx="4608" cy="876"/>
          </a:xfrm>
        </p:grpSpPr>
        <p:sp>
          <p:nvSpPr>
            <p:cNvPr id="12" name="AutoShape 5"/>
            <p:cNvSpPr>
              <a:spLocks noChangeArrowheads="1"/>
            </p:cNvSpPr>
            <p:nvPr/>
          </p:nvSpPr>
          <p:spPr bwMode="auto">
            <a:xfrm>
              <a:off x="2016" y="396"/>
              <a:ext cx="1248" cy="528"/>
            </a:xfrm>
            <a:prstGeom prst="flowChartAlternateProcess">
              <a:avLst/>
            </a:prstGeom>
            <a:noFill/>
            <a:ln w="9525">
              <a:noFill/>
              <a:miter lim="800000"/>
              <a:headEnd/>
              <a:tailEnd/>
            </a:ln>
          </p:spPr>
          <p:txBody>
            <a:bodyPr wrap="none" anchor="ctr"/>
            <a:lstStyle/>
            <a:p>
              <a:endParaRPr lang="es-ES"/>
            </a:p>
          </p:txBody>
        </p:sp>
        <p:sp>
          <p:nvSpPr>
            <p:cNvPr id="13" name="AutoShape 6"/>
            <p:cNvSpPr>
              <a:spLocks noChangeArrowheads="1"/>
            </p:cNvSpPr>
            <p:nvPr/>
          </p:nvSpPr>
          <p:spPr bwMode="auto">
            <a:xfrm>
              <a:off x="2256" y="396"/>
              <a:ext cx="1104" cy="528"/>
            </a:xfrm>
            <a:prstGeom prst="flowChartAlternateProcess">
              <a:avLst/>
            </a:prstGeom>
            <a:noFill/>
            <a:ln w="9525">
              <a:noFill/>
              <a:miter lim="800000"/>
              <a:headEnd/>
              <a:tailEnd/>
            </a:ln>
          </p:spPr>
          <p:txBody>
            <a:bodyPr wrap="none" anchor="ctr"/>
            <a:lstStyle/>
            <a:p>
              <a:pPr algn="ctr" eaLnBrk="0" hangingPunct="0">
                <a:lnSpc>
                  <a:spcPct val="125000"/>
                </a:lnSpc>
              </a:pPr>
              <a:endParaRPr kumimoji="1" lang="es-ES_tradnl" sz="2400">
                <a:latin typeface="Times New Roman" pitchFamily="18" charset="0"/>
              </a:endParaRPr>
            </a:p>
          </p:txBody>
        </p:sp>
        <p:sp>
          <p:nvSpPr>
            <p:cNvPr id="14" name="AutoShape 7"/>
            <p:cNvSpPr>
              <a:spLocks noChangeArrowheads="1"/>
            </p:cNvSpPr>
            <p:nvPr/>
          </p:nvSpPr>
          <p:spPr bwMode="auto">
            <a:xfrm>
              <a:off x="2064" y="348"/>
              <a:ext cx="1680" cy="672"/>
            </a:xfrm>
            <a:prstGeom prst="flowChartAlternateProcess">
              <a:avLst/>
            </a:prstGeom>
            <a:noFill/>
            <a:ln w="9525">
              <a:noFill/>
              <a:miter lim="800000"/>
              <a:headEnd/>
              <a:tailEnd/>
            </a:ln>
          </p:spPr>
          <p:txBody>
            <a:bodyPr wrap="none" anchor="ctr"/>
            <a:lstStyle/>
            <a:p>
              <a:endParaRPr lang="es-ES"/>
            </a:p>
          </p:txBody>
        </p:sp>
        <p:sp>
          <p:nvSpPr>
            <p:cNvPr id="15" name="AutoShape 8"/>
            <p:cNvSpPr>
              <a:spLocks noChangeArrowheads="1"/>
            </p:cNvSpPr>
            <p:nvPr/>
          </p:nvSpPr>
          <p:spPr bwMode="auto">
            <a:xfrm>
              <a:off x="912" y="288"/>
              <a:ext cx="1104" cy="453"/>
            </a:xfrm>
            <a:prstGeom prst="flowChartAlternateProcess">
              <a:avLst/>
            </a:prstGeom>
            <a:noFill/>
            <a:ln w="12700">
              <a:solidFill>
                <a:schemeClr val="tx1"/>
              </a:solidFill>
              <a:miter lim="800000"/>
              <a:headEnd/>
              <a:tailEnd/>
            </a:ln>
          </p:spPr>
          <p:txBody>
            <a:bodyPr wrap="none" anchor="ctr"/>
            <a:lstStyle/>
            <a:p>
              <a:pPr algn="ctr" eaLnBrk="0" hangingPunct="0">
                <a:lnSpc>
                  <a:spcPct val="125000"/>
                </a:lnSpc>
              </a:pPr>
              <a:r>
                <a:rPr kumimoji="1" lang="es-ES_tradnl" sz="2400">
                  <a:latin typeface="Times New Roman" pitchFamily="18" charset="0"/>
                </a:rPr>
                <a:t>Idea</a:t>
              </a:r>
            </a:p>
          </p:txBody>
        </p:sp>
        <p:sp>
          <p:nvSpPr>
            <p:cNvPr id="16" name="Rectangle 9"/>
            <p:cNvSpPr>
              <a:spLocks noChangeArrowheads="1"/>
            </p:cNvSpPr>
            <p:nvPr/>
          </p:nvSpPr>
          <p:spPr bwMode="auto">
            <a:xfrm>
              <a:off x="2208" y="252"/>
              <a:ext cx="3312" cy="202"/>
            </a:xfrm>
            <a:prstGeom prst="rect">
              <a:avLst/>
            </a:prstGeom>
            <a:noFill/>
            <a:ln w="9525">
              <a:noFill/>
              <a:miter lim="800000"/>
              <a:headEnd/>
              <a:tailEnd/>
            </a:ln>
          </p:spPr>
          <p:txBody>
            <a:bodyPr>
              <a:spAutoFit/>
            </a:bodyPr>
            <a:lstStyle/>
            <a:p>
              <a:pPr algn="just" eaLnBrk="0" hangingPunct="0">
                <a:lnSpc>
                  <a:spcPct val="75000"/>
                </a:lnSpc>
              </a:pPr>
              <a:endParaRPr lang="es-ES_tradnl" sz="2000">
                <a:latin typeface="Times New Roman" pitchFamily="18" charset="0"/>
              </a:endParaRPr>
            </a:p>
          </p:txBody>
        </p:sp>
        <p:sp>
          <p:nvSpPr>
            <p:cNvPr id="17" name="AutoShape 10"/>
            <p:cNvSpPr>
              <a:spLocks noChangeArrowheads="1"/>
            </p:cNvSpPr>
            <p:nvPr/>
          </p:nvSpPr>
          <p:spPr bwMode="auto">
            <a:xfrm>
              <a:off x="1296" y="744"/>
              <a:ext cx="336" cy="384"/>
            </a:xfrm>
            <a:prstGeom prst="downArrow">
              <a:avLst>
                <a:gd name="adj1" fmla="val 50000"/>
                <a:gd name="adj2" fmla="val 28571"/>
              </a:avLst>
            </a:prstGeom>
            <a:solidFill>
              <a:srgbClr val="A50021"/>
            </a:solidFill>
            <a:ln w="12700">
              <a:solidFill>
                <a:schemeClr val="tx1"/>
              </a:solidFill>
              <a:miter lim="800000"/>
              <a:headEnd/>
              <a:tailEnd/>
            </a:ln>
          </p:spPr>
          <p:txBody>
            <a:bodyPr wrap="none" anchor="ctr"/>
            <a:lstStyle/>
            <a:p>
              <a:endParaRPr lang="es-ES"/>
            </a:p>
          </p:txBody>
        </p:sp>
      </p:grpSp>
      <p:grpSp>
        <p:nvGrpSpPr>
          <p:cNvPr id="18" name="Group 11"/>
          <p:cNvGrpSpPr>
            <a:grpSpLocks/>
          </p:cNvGrpSpPr>
          <p:nvPr/>
        </p:nvGrpSpPr>
        <p:grpSpPr bwMode="auto">
          <a:xfrm>
            <a:off x="1409700" y="1752600"/>
            <a:ext cx="1752600" cy="1295400"/>
            <a:chOff x="888" y="1308"/>
            <a:chExt cx="1104" cy="816"/>
          </a:xfrm>
        </p:grpSpPr>
        <p:sp>
          <p:nvSpPr>
            <p:cNvPr id="19" name="AutoShape 12"/>
            <p:cNvSpPr>
              <a:spLocks noChangeArrowheads="1"/>
            </p:cNvSpPr>
            <p:nvPr/>
          </p:nvSpPr>
          <p:spPr bwMode="auto">
            <a:xfrm>
              <a:off x="888" y="1308"/>
              <a:ext cx="1104" cy="453"/>
            </a:xfrm>
            <a:prstGeom prst="flowChartAlternateProcess">
              <a:avLst/>
            </a:prstGeom>
            <a:noFill/>
            <a:ln w="12700">
              <a:solidFill>
                <a:schemeClr val="tx1"/>
              </a:solidFill>
              <a:miter lim="800000"/>
              <a:headEnd/>
              <a:tailEnd/>
            </a:ln>
          </p:spPr>
          <p:txBody>
            <a:bodyPr wrap="none" anchor="ctr"/>
            <a:lstStyle/>
            <a:p>
              <a:pPr algn="ctr" eaLnBrk="0" hangingPunct="0">
                <a:lnSpc>
                  <a:spcPct val="125000"/>
                </a:lnSpc>
              </a:pPr>
              <a:endParaRPr kumimoji="1" lang="es-ES_tradnl" sz="2400">
                <a:latin typeface="Times New Roman" pitchFamily="18" charset="0"/>
              </a:endParaRPr>
            </a:p>
            <a:p>
              <a:pPr algn="ctr" eaLnBrk="0" hangingPunct="0">
                <a:lnSpc>
                  <a:spcPct val="125000"/>
                </a:lnSpc>
              </a:pPr>
              <a:r>
                <a:rPr kumimoji="1" lang="es-ES_tradnl" sz="2400">
                  <a:latin typeface="Times New Roman" pitchFamily="18" charset="0"/>
                </a:rPr>
                <a:t>Perfil</a:t>
              </a:r>
            </a:p>
            <a:p>
              <a:pPr algn="ctr" eaLnBrk="0" hangingPunct="0">
                <a:lnSpc>
                  <a:spcPct val="125000"/>
                </a:lnSpc>
              </a:pPr>
              <a:endParaRPr kumimoji="1" lang="es-ES_tradnl" sz="2400">
                <a:latin typeface="Times New Roman" pitchFamily="18" charset="0"/>
              </a:endParaRPr>
            </a:p>
          </p:txBody>
        </p:sp>
        <p:sp>
          <p:nvSpPr>
            <p:cNvPr id="20" name="AutoShape 13"/>
            <p:cNvSpPr>
              <a:spLocks noChangeArrowheads="1"/>
            </p:cNvSpPr>
            <p:nvPr/>
          </p:nvSpPr>
          <p:spPr bwMode="auto">
            <a:xfrm>
              <a:off x="1332" y="1752"/>
              <a:ext cx="336" cy="372"/>
            </a:xfrm>
            <a:prstGeom prst="downArrow">
              <a:avLst>
                <a:gd name="adj1" fmla="val 50000"/>
                <a:gd name="adj2" fmla="val 27679"/>
              </a:avLst>
            </a:prstGeom>
            <a:solidFill>
              <a:srgbClr val="A50021"/>
            </a:solidFill>
            <a:ln w="12700">
              <a:solidFill>
                <a:schemeClr val="tx1"/>
              </a:solidFill>
              <a:miter lim="800000"/>
              <a:headEnd/>
              <a:tailEnd/>
            </a:ln>
          </p:spPr>
          <p:txBody>
            <a:bodyPr wrap="none" anchor="ctr"/>
            <a:lstStyle/>
            <a:p>
              <a:endParaRPr lang="es-ES"/>
            </a:p>
          </p:txBody>
        </p:sp>
      </p:grpSp>
      <p:sp>
        <p:nvSpPr>
          <p:cNvPr id="21" name="AutoShape 14"/>
          <p:cNvSpPr>
            <a:spLocks noChangeArrowheads="1"/>
          </p:cNvSpPr>
          <p:nvPr/>
        </p:nvSpPr>
        <p:spPr bwMode="auto">
          <a:xfrm>
            <a:off x="2190750" y="3829050"/>
            <a:ext cx="533400" cy="590550"/>
          </a:xfrm>
          <a:prstGeom prst="downArrow">
            <a:avLst>
              <a:gd name="adj1" fmla="val 50000"/>
              <a:gd name="adj2" fmla="val 27679"/>
            </a:avLst>
          </a:prstGeom>
          <a:solidFill>
            <a:srgbClr val="A50021"/>
          </a:solidFill>
          <a:ln w="12700">
            <a:solidFill>
              <a:schemeClr val="tx1"/>
            </a:solidFill>
            <a:miter lim="800000"/>
            <a:headEnd/>
            <a:tailEnd/>
          </a:ln>
        </p:spPr>
        <p:txBody>
          <a:bodyPr wrap="none" anchor="ctr"/>
          <a:lstStyle/>
          <a:p>
            <a:endParaRPr lang="es-ES"/>
          </a:p>
        </p:txBody>
      </p:sp>
      <p:sp>
        <p:nvSpPr>
          <p:cNvPr id="22" name="AutoShape 15"/>
          <p:cNvSpPr>
            <a:spLocks noChangeArrowheads="1"/>
          </p:cNvSpPr>
          <p:nvPr/>
        </p:nvSpPr>
        <p:spPr bwMode="auto">
          <a:xfrm>
            <a:off x="1543050" y="4438650"/>
            <a:ext cx="1752600" cy="719138"/>
          </a:xfrm>
          <a:prstGeom prst="flowChartAlternateProcess">
            <a:avLst/>
          </a:prstGeom>
          <a:noFill/>
          <a:ln w="12700">
            <a:solidFill>
              <a:schemeClr val="tx1"/>
            </a:solidFill>
            <a:miter lim="800000"/>
            <a:headEnd/>
            <a:tailEnd/>
          </a:ln>
        </p:spPr>
        <p:txBody>
          <a:bodyPr wrap="none" anchor="ctr"/>
          <a:lstStyle/>
          <a:p>
            <a:pPr algn="ctr" eaLnBrk="0" hangingPunct="0">
              <a:lnSpc>
                <a:spcPct val="125000"/>
              </a:lnSpc>
            </a:pPr>
            <a:endParaRPr kumimoji="1" lang="es-ES_tradnl" sz="2400">
              <a:latin typeface="Times New Roman" pitchFamily="18" charset="0"/>
            </a:endParaRPr>
          </a:p>
          <a:p>
            <a:pPr algn="ctr" eaLnBrk="0" hangingPunct="0">
              <a:lnSpc>
                <a:spcPct val="125000"/>
              </a:lnSpc>
            </a:pPr>
            <a:r>
              <a:rPr kumimoji="1" lang="es-ES_tradnl" sz="2400">
                <a:latin typeface="Times New Roman" pitchFamily="18" charset="0"/>
              </a:rPr>
              <a:t>Factibilidad</a:t>
            </a:r>
          </a:p>
          <a:p>
            <a:pPr algn="ctr" eaLnBrk="0" hangingPunct="0">
              <a:lnSpc>
                <a:spcPct val="125000"/>
              </a:lnSpc>
            </a:pPr>
            <a:endParaRPr kumimoji="1" lang="es-ES_tradnl" sz="2400">
              <a:latin typeface="Times New Roman" pitchFamily="18" charset="0"/>
            </a:endParaRPr>
          </a:p>
        </p:txBody>
      </p:sp>
      <p:sp>
        <p:nvSpPr>
          <p:cNvPr id="23" name="Text Box 16"/>
          <p:cNvSpPr txBox="1">
            <a:spLocks noChangeArrowheads="1"/>
          </p:cNvSpPr>
          <p:nvPr/>
        </p:nvSpPr>
        <p:spPr bwMode="auto">
          <a:xfrm>
            <a:off x="4308475" y="-68263"/>
            <a:ext cx="4133850" cy="1616076"/>
          </a:xfrm>
          <a:prstGeom prst="rect">
            <a:avLst/>
          </a:prstGeom>
          <a:noFill/>
          <a:ln w="9525">
            <a:noFill/>
            <a:miter lim="800000"/>
            <a:headEnd/>
            <a:tailEnd/>
          </a:ln>
        </p:spPr>
        <p:txBody>
          <a:bodyPr wrap="none">
            <a:spAutoFit/>
          </a:bodyPr>
          <a:lstStyle/>
          <a:p>
            <a:pPr algn="just" eaLnBrk="0" hangingPunct="0">
              <a:lnSpc>
                <a:spcPct val="125000"/>
              </a:lnSpc>
            </a:pPr>
            <a:r>
              <a:rPr kumimoji="1" lang="es-ES_tradnl" sz="4000">
                <a:latin typeface="Times New Roman" pitchFamily="18" charset="0"/>
              </a:rPr>
              <a:t>Ciclo de vida de un</a:t>
            </a:r>
          </a:p>
          <a:p>
            <a:pPr algn="just" eaLnBrk="0" hangingPunct="0">
              <a:lnSpc>
                <a:spcPct val="125000"/>
              </a:lnSpc>
            </a:pPr>
            <a:r>
              <a:rPr kumimoji="1" lang="es-ES_tradnl" sz="4000">
                <a:latin typeface="Times New Roman" pitchFamily="18" charset="0"/>
              </a:rPr>
              <a:t>Proyecto</a:t>
            </a:r>
          </a:p>
        </p:txBody>
      </p:sp>
      <p:sp>
        <p:nvSpPr>
          <p:cNvPr id="24" name="AutoShape 17"/>
          <p:cNvSpPr>
            <a:spLocks noChangeArrowheads="1"/>
          </p:cNvSpPr>
          <p:nvPr/>
        </p:nvSpPr>
        <p:spPr bwMode="auto">
          <a:xfrm>
            <a:off x="1619250" y="5695950"/>
            <a:ext cx="1752600" cy="719138"/>
          </a:xfrm>
          <a:prstGeom prst="flowChartAlternateProcess">
            <a:avLst/>
          </a:prstGeom>
          <a:noFill/>
          <a:ln w="12700">
            <a:solidFill>
              <a:schemeClr val="tx1"/>
            </a:solidFill>
            <a:miter lim="800000"/>
            <a:headEnd/>
            <a:tailEnd/>
          </a:ln>
        </p:spPr>
        <p:txBody>
          <a:bodyPr wrap="none" anchor="ctr"/>
          <a:lstStyle/>
          <a:p>
            <a:pPr algn="ctr" eaLnBrk="0" hangingPunct="0">
              <a:lnSpc>
                <a:spcPct val="125000"/>
              </a:lnSpc>
            </a:pPr>
            <a:endParaRPr kumimoji="1" lang="es-ES_tradnl" sz="2400">
              <a:latin typeface="Times New Roman" pitchFamily="18" charset="0"/>
            </a:endParaRPr>
          </a:p>
          <a:p>
            <a:pPr algn="ctr" eaLnBrk="0" hangingPunct="0">
              <a:lnSpc>
                <a:spcPct val="125000"/>
              </a:lnSpc>
            </a:pPr>
            <a:r>
              <a:rPr kumimoji="1" lang="es-ES_tradnl" sz="2400">
                <a:latin typeface="Times New Roman" pitchFamily="18" charset="0"/>
              </a:rPr>
              <a:t>Diseño y </a:t>
            </a:r>
          </a:p>
          <a:p>
            <a:pPr algn="ctr" eaLnBrk="0" hangingPunct="0">
              <a:lnSpc>
                <a:spcPct val="125000"/>
              </a:lnSpc>
            </a:pPr>
            <a:r>
              <a:rPr kumimoji="1" lang="es-ES_tradnl" sz="2400">
                <a:latin typeface="Times New Roman" pitchFamily="18" charset="0"/>
              </a:rPr>
              <a:t>Ejecución</a:t>
            </a:r>
          </a:p>
          <a:p>
            <a:pPr algn="ctr" eaLnBrk="0" hangingPunct="0">
              <a:lnSpc>
                <a:spcPct val="125000"/>
              </a:lnSpc>
            </a:pPr>
            <a:endParaRPr kumimoji="1" lang="es-ES_tradnl" sz="2400">
              <a:latin typeface="Times New Roman" pitchFamily="18" charset="0"/>
            </a:endParaRPr>
          </a:p>
        </p:txBody>
      </p:sp>
      <p:sp>
        <p:nvSpPr>
          <p:cNvPr id="25" name="AutoShape 18"/>
          <p:cNvSpPr>
            <a:spLocks noChangeArrowheads="1"/>
          </p:cNvSpPr>
          <p:nvPr/>
        </p:nvSpPr>
        <p:spPr bwMode="auto">
          <a:xfrm rot="16200000">
            <a:off x="3467100" y="5924550"/>
            <a:ext cx="533400" cy="590550"/>
          </a:xfrm>
          <a:prstGeom prst="downArrow">
            <a:avLst>
              <a:gd name="adj1" fmla="val 50000"/>
              <a:gd name="adj2" fmla="val 27679"/>
            </a:avLst>
          </a:prstGeom>
          <a:solidFill>
            <a:srgbClr val="A50021"/>
          </a:solidFill>
          <a:ln w="12700">
            <a:solidFill>
              <a:schemeClr val="tx1"/>
            </a:solidFill>
            <a:miter lim="800000"/>
            <a:headEnd/>
            <a:tailEnd/>
          </a:ln>
        </p:spPr>
        <p:txBody>
          <a:bodyPr wrap="none" anchor="ctr"/>
          <a:lstStyle/>
          <a:p>
            <a:endParaRPr lang="es-ES"/>
          </a:p>
        </p:txBody>
      </p:sp>
      <p:sp>
        <p:nvSpPr>
          <p:cNvPr id="26" name="AutoShape 19"/>
          <p:cNvSpPr>
            <a:spLocks noChangeArrowheads="1"/>
          </p:cNvSpPr>
          <p:nvPr/>
        </p:nvSpPr>
        <p:spPr bwMode="auto">
          <a:xfrm>
            <a:off x="2247900" y="5105400"/>
            <a:ext cx="533400" cy="590550"/>
          </a:xfrm>
          <a:prstGeom prst="downArrow">
            <a:avLst>
              <a:gd name="adj1" fmla="val 50000"/>
              <a:gd name="adj2" fmla="val 27679"/>
            </a:avLst>
          </a:prstGeom>
          <a:solidFill>
            <a:srgbClr val="A50021"/>
          </a:solidFill>
          <a:ln w="12700">
            <a:solidFill>
              <a:schemeClr val="tx1"/>
            </a:solidFill>
            <a:miter lim="800000"/>
            <a:headEnd/>
            <a:tailEnd/>
          </a:ln>
        </p:spPr>
        <p:txBody>
          <a:bodyPr wrap="none" anchor="ctr"/>
          <a:lstStyle/>
          <a:p>
            <a:endParaRPr lang="es-ES"/>
          </a:p>
        </p:txBody>
      </p:sp>
      <p:sp>
        <p:nvSpPr>
          <p:cNvPr id="27" name="Text Box 20"/>
          <p:cNvSpPr txBox="1">
            <a:spLocks noChangeArrowheads="1"/>
          </p:cNvSpPr>
          <p:nvPr/>
        </p:nvSpPr>
        <p:spPr bwMode="auto">
          <a:xfrm>
            <a:off x="4143372" y="5929330"/>
            <a:ext cx="1462088" cy="558800"/>
          </a:xfrm>
          <a:prstGeom prst="rect">
            <a:avLst/>
          </a:prstGeom>
          <a:noFill/>
          <a:ln w="9525">
            <a:solidFill>
              <a:schemeClr val="tx1"/>
            </a:solidFill>
            <a:miter lim="800000"/>
            <a:headEnd/>
            <a:tailEnd/>
          </a:ln>
        </p:spPr>
        <p:txBody>
          <a:bodyPr wrap="none">
            <a:spAutoFit/>
          </a:bodyPr>
          <a:lstStyle/>
          <a:p>
            <a:pPr algn="just" eaLnBrk="0" hangingPunct="0">
              <a:lnSpc>
                <a:spcPct val="125000"/>
              </a:lnSpc>
            </a:pPr>
            <a:r>
              <a:rPr kumimoji="1" lang="es-ES_tradnl" sz="2400" dirty="0">
                <a:latin typeface="Times New Roman" pitchFamily="18" charset="0"/>
              </a:rPr>
              <a:t>Operación</a:t>
            </a:r>
          </a:p>
        </p:txBody>
      </p:sp>
      <p:sp>
        <p:nvSpPr>
          <p:cNvPr id="28" name="Text Box 22"/>
          <p:cNvSpPr txBox="1">
            <a:spLocks noChangeArrowheads="1"/>
          </p:cNvSpPr>
          <p:nvPr/>
        </p:nvSpPr>
        <p:spPr bwMode="auto">
          <a:xfrm>
            <a:off x="4883150" y="4752975"/>
            <a:ext cx="1993900" cy="473075"/>
          </a:xfrm>
          <a:prstGeom prst="rect">
            <a:avLst/>
          </a:prstGeom>
          <a:noFill/>
          <a:ln w="9525">
            <a:noFill/>
            <a:miter lim="800000"/>
            <a:headEnd/>
            <a:tailEnd/>
          </a:ln>
        </p:spPr>
        <p:txBody>
          <a:bodyPr wrap="none">
            <a:spAutoFit/>
          </a:bodyPr>
          <a:lstStyle/>
          <a:p>
            <a:pPr algn="just" eaLnBrk="0" hangingPunct="0">
              <a:lnSpc>
                <a:spcPct val="125000"/>
              </a:lnSpc>
            </a:pPr>
            <a:r>
              <a:rPr kumimoji="1" lang="es-ES_tradnl" sz="2000">
                <a:latin typeface="Times New Roman" pitchFamily="18" charset="0"/>
              </a:rPr>
              <a:t>Plano de las ideas</a:t>
            </a:r>
          </a:p>
        </p:txBody>
      </p:sp>
      <p:sp>
        <p:nvSpPr>
          <p:cNvPr id="29" name="Text Box 23"/>
          <p:cNvSpPr txBox="1">
            <a:spLocks noChangeArrowheads="1"/>
          </p:cNvSpPr>
          <p:nvPr/>
        </p:nvSpPr>
        <p:spPr bwMode="auto">
          <a:xfrm>
            <a:off x="4460875" y="5514975"/>
            <a:ext cx="2346325" cy="473075"/>
          </a:xfrm>
          <a:prstGeom prst="rect">
            <a:avLst/>
          </a:prstGeom>
          <a:noFill/>
          <a:ln w="9525">
            <a:noFill/>
            <a:miter lim="800000"/>
            <a:headEnd/>
            <a:tailEnd/>
          </a:ln>
        </p:spPr>
        <p:txBody>
          <a:bodyPr wrap="none">
            <a:spAutoFit/>
          </a:bodyPr>
          <a:lstStyle/>
          <a:p>
            <a:pPr algn="just" eaLnBrk="0" hangingPunct="0">
              <a:lnSpc>
                <a:spcPct val="125000"/>
              </a:lnSpc>
            </a:pPr>
            <a:r>
              <a:rPr kumimoji="1" lang="es-ES_tradnl" sz="2000">
                <a:latin typeface="Times New Roman" pitchFamily="18" charset="0"/>
              </a:rPr>
              <a:t>Plano de las acciones</a:t>
            </a:r>
          </a:p>
        </p:txBody>
      </p:sp>
      <p:sp>
        <p:nvSpPr>
          <p:cNvPr id="30" name="AutoShape 24"/>
          <p:cNvSpPr>
            <a:spLocks/>
          </p:cNvSpPr>
          <p:nvPr/>
        </p:nvSpPr>
        <p:spPr bwMode="auto">
          <a:xfrm>
            <a:off x="3486150" y="800100"/>
            <a:ext cx="914400" cy="4133850"/>
          </a:xfrm>
          <a:prstGeom prst="rightBrace">
            <a:avLst>
              <a:gd name="adj1" fmla="val 37674"/>
              <a:gd name="adj2" fmla="val 50000"/>
            </a:avLst>
          </a:prstGeom>
          <a:noFill/>
          <a:ln w="9525">
            <a:solidFill>
              <a:schemeClr val="tx1"/>
            </a:solidFill>
            <a:round/>
            <a:headEnd/>
            <a:tailEnd/>
          </a:ln>
        </p:spPr>
        <p:txBody>
          <a:bodyPr wrap="none" anchor="ctr"/>
          <a:lstStyle/>
          <a:p>
            <a:endParaRPr lang="es-ES"/>
          </a:p>
        </p:txBody>
      </p:sp>
      <p:sp>
        <p:nvSpPr>
          <p:cNvPr id="31" name="Text Box 25"/>
          <p:cNvSpPr txBox="1">
            <a:spLocks noChangeArrowheads="1"/>
          </p:cNvSpPr>
          <p:nvPr/>
        </p:nvSpPr>
        <p:spPr bwMode="auto">
          <a:xfrm>
            <a:off x="4613275" y="2540000"/>
            <a:ext cx="1724025" cy="549275"/>
          </a:xfrm>
          <a:prstGeom prst="rect">
            <a:avLst/>
          </a:prstGeom>
          <a:noFill/>
          <a:ln w="9525">
            <a:noFill/>
            <a:miter lim="800000"/>
            <a:headEnd/>
            <a:tailEnd/>
          </a:ln>
        </p:spPr>
        <p:txBody>
          <a:bodyPr wrap="none">
            <a:spAutoFit/>
          </a:bodyPr>
          <a:lstStyle/>
          <a:p>
            <a:pPr algn="just" eaLnBrk="0" hangingPunct="0">
              <a:lnSpc>
                <a:spcPct val="125000"/>
              </a:lnSpc>
            </a:pPr>
            <a:r>
              <a:rPr kumimoji="1" lang="es-ES_tradnl" sz="2400">
                <a:latin typeface="Times New Roman" pitchFamily="18" charset="0"/>
              </a:rPr>
              <a:t>Preinversión</a:t>
            </a:r>
          </a:p>
        </p:txBody>
      </p:sp>
      <p:sp>
        <p:nvSpPr>
          <p:cNvPr id="32" name="Text Box 26"/>
          <p:cNvSpPr txBox="1">
            <a:spLocks noChangeArrowheads="1"/>
          </p:cNvSpPr>
          <p:nvPr/>
        </p:nvSpPr>
        <p:spPr bwMode="auto">
          <a:xfrm>
            <a:off x="441325" y="5778500"/>
            <a:ext cx="1335088" cy="549275"/>
          </a:xfrm>
          <a:prstGeom prst="rect">
            <a:avLst/>
          </a:prstGeom>
          <a:noFill/>
          <a:ln w="9525">
            <a:noFill/>
            <a:miter lim="800000"/>
            <a:headEnd/>
            <a:tailEnd/>
          </a:ln>
        </p:spPr>
        <p:txBody>
          <a:bodyPr wrap="none">
            <a:spAutoFit/>
          </a:bodyPr>
          <a:lstStyle/>
          <a:p>
            <a:pPr algn="just" eaLnBrk="0" hangingPunct="0">
              <a:lnSpc>
                <a:spcPct val="125000"/>
              </a:lnSpc>
            </a:pPr>
            <a:r>
              <a:rPr kumimoji="1" lang="es-ES_tradnl" sz="2400">
                <a:latin typeface="Times New Roman" pitchFamily="18" charset="0"/>
              </a:rPr>
              <a:t>Inversión</a:t>
            </a:r>
          </a:p>
        </p:txBody>
      </p:sp>
      <p:sp>
        <p:nvSpPr>
          <p:cNvPr id="33" name="Oval 27"/>
          <p:cNvSpPr>
            <a:spLocks noChangeArrowheads="1"/>
          </p:cNvSpPr>
          <p:nvPr/>
        </p:nvSpPr>
        <p:spPr bwMode="auto">
          <a:xfrm>
            <a:off x="3203575" y="4581525"/>
            <a:ext cx="1439863" cy="1368425"/>
          </a:xfrm>
          <a:prstGeom prst="ellipse">
            <a:avLst/>
          </a:prstGeom>
          <a:solidFill>
            <a:srgbClr val="FFFF00"/>
          </a:solidFill>
          <a:ln w="9525">
            <a:solidFill>
              <a:schemeClr val="tx1"/>
            </a:solidFill>
            <a:round/>
            <a:headEnd/>
            <a:tailEnd/>
          </a:ln>
        </p:spPr>
        <p:txBody>
          <a:bodyPr wrap="none" anchor="ctr"/>
          <a:lstStyle/>
          <a:p>
            <a:pPr algn="ctr" eaLnBrk="0" hangingPunct="0"/>
            <a:r>
              <a:rPr lang="es-ES_tradnl" sz="1000" b="1">
                <a:latin typeface="Times New Roman" pitchFamily="18" charset="0"/>
              </a:rPr>
              <a:t>Gestión de </a:t>
            </a:r>
          </a:p>
          <a:p>
            <a:pPr algn="ctr" eaLnBrk="0" hangingPunct="0"/>
            <a:r>
              <a:rPr lang="es-ES_tradnl" sz="1000" b="1">
                <a:latin typeface="Times New Roman" pitchFamily="18" charset="0"/>
              </a:rPr>
              <a:t>Proyectos</a:t>
            </a:r>
          </a:p>
        </p:txBody>
      </p:sp>
      <p:sp>
        <p:nvSpPr>
          <p:cNvPr id="34" name="Line 28"/>
          <p:cNvSpPr>
            <a:spLocks noChangeShapeType="1"/>
          </p:cNvSpPr>
          <p:nvPr/>
        </p:nvSpPr>
        <p:spPr bwMode="auto">
          <a:xfrm flipH="1">
            <a:off x="2987675" y="5661025"/>
            <a:ext cx="647700" cy="360363"/>
          </a:xfrm>
          <a:prstGeom prst="line">
            <a:avLst/>
          </a:prstGeom>
          <a:noFill/>
          <a:ln w="9525">
            <a:solidFill>
              <a:schemeClr val="tx1"/>
            </a:solidFill>
            <a:round/>
            <a:headEnd/>
            <a:tailEnd type="triangle" w="med" len="med"/>
          </a:ln>
        </p:spPr>
        <p:txBody>
          <a:bodyPr wrap="none"/>
          <a:lstStyle/>
          <a:p>
            <a:endParaRPr lang="es-C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a:spLocks noChangeArrowheads="1"/>
          </p:cNvSpPr>
          <p:nvPr/>
        </p:nvSpPr>
        <p:spPr bwMode="auto">
          <a:xfrm>
            <a:off x="1185834" y="671504"/>
            <a:ext cx="6629400" cy="1009650"/>
          </a:xfrm>
          <a:prstGeom prst="rect">
            <a:avLst/>
          </a:prstGeom>
          <a:noFill/>
          <a:ln w="12700">
            <a:noFill/>
            <a:miter lim="800000"/>
            <a:headEnd/>
            <a:tailEnd/>
          </a:ln>
        </p:spPr>
        <p:txBody>
          <a:bodyPr lIns="90488" tIns="44450" rIns="90488" bIns="44450" anchor="b"/>
          <a:lstStyle/>
          <a:p>
            <a:pPr algn="ctr" eaLnBrk="0" hangingPunct="0"/>
            <a:r>
              <a:rPr lang="es-ES_tradnl" sz="3600" b="1"/>
              <a:t>GRÁFICO DE BARRAS </a:t>
            </a:r>
          </a:p>
          <a:p>
            <a:pPr algn="ctr" eaLnBrk="0" hangingPunct="0"/>
            <a:r>
              <a:rPr lang="es-ES_tradnl" sz="2000" b="1"/>
              <a:t>CARTA GANTT</a:t>
            </a:r>
            <a:r>
              <a:rPr lang="es-ES_tradnl" sz="900" b="1"/>
              <a:t> </a:t>
            </a:r>
            <a:r>
              <a:rPr lang="es-ES_tradnl" sz="1800"/>
              <a:t>(HENRY GANTT)</a:t>
            </a:r>
          </a:p>
        </p:txBody>
      </p:sp>
      <p:sp>
        <p:nvSpPr>
          <p:cNvPr id="11" name="Rectangle 3"/>
          <p:cNvSpPr>
            <a:spLocks noChangeArrowheads="1"/>
          </p:cNvSpPr>
          <p:nvPr/>
        </p:nvSpPr>
        <p:spPr bwMode="auto">
          <a:xfrm>
            <a:off x="500034" y="2214554"/>
            <a:ext cx="8153400" cy="3429000"/>
          </a:xfrm>
          <a:prstGeom prst="rect">
            <a:avLst/>
          </a:prstGeom>
          <a:noFill/>
          <a:ln w="12700">
            <a:noFill/>
            <a:miter lim="800000"/>
            <a:headEnd/>
            <a:tailEnd/>
          </a:ln>
        </p:spPr>
        <p:txBody>
          <a:bodyPr lIns="90488" tIns="44450" rIns="90488" bIns="44450"/>
          <a:lstStyle/>
          <a:p>
            <a:pPr marL="342900" indent="-342900" algn="just" eaLnBrk="0" hangingPunct="0">
              <a:spcBef>
                <a:spcPct val="20000"/>
              </a:spcBef>
              <a:buClr>
                <a:schemeClr val="tx2"/>
              </a:buClr>
              <a:buSzPct val="75000"/>
              <a:buFont typeface="Monotype Sorts" pitchFamily="2" charset="2"/>
              <a:buChar char="n"/>
            </a:pPr>
            <a:r>
              <a:rPr lang="es-ES_tradnl" dirty="0"/>
              <a:t>ES EL REGISTRO GRÁFICO DE VARIAS ACTIVIDADES QUE SE NECESITAN PARA MATERIALIZAR EL PROYECTO, EN RELACIÓN AL TIEMPO QUE CADA UNA NECESITA PARA SU EJECUCIÓN</a:t>
            </a:r>
          </a:p>
          <a:p>
            <a:pPr marL="342900" indent="-342900" algn="just" eaLnBrk="0" hangingPunct="0">
              <a:spcBef>
                <a:spcPct val="20000"/>
              </a:spcBef>
            </a:pPr>
            <a:endParaRPr lang="es-ES_tradnl" dirty="0"/>
          </a:p>
          <a:p>
            <a:pPr marL="342900" indent="-342900" algn="just" eaLnBrk="0" hangingPunct="0">
              <a:spcBef>
                <a:spcPct val="20000"/>
              </a:spcBef>
              <a:buClr>
                <a:schemeClr val="tx2"/>
              </a:buClr>
              <a:buSzPct val="75000"/>
              <a:buFont typeface="Monotype Sorts" pitchFamily="2" charset="2"/>
              <a:buChar char="n"/>
            </a:pPr>
            <a:r>
              <a:rPr lang="es-ES_tradnl" dirty="0"/>
              <a:t>ES UNA HERRAMIENTA GRÁFICA DE CONTROL DE AVANCE DE CADA ACTIVIDAD DEL PROYECTO, MOSTRANDO SU RELACIÓN CON LAS DEMÁS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graphicFrame>
        <p:nvGraphicFramePr>
          <p:cNvPr id="10" name="Object 2">
            <a:hlinkClick r:id="" action="ppaction://ole?verb=0"/>
          </p:cNvPr>
          <p:cNvGraphicFramePr>
            <a:graphicFrameLocks/>
          </p:cNvGraphicFramePr>
          <p:nvPr/>
        </p:nvGraphicFramePr>
        <p:xfrm>
          <a:off x="571472" y="1785926"/>
          <a:ext cx="8289925" cy="4068762"/>
        </p:xfrm>
        <a:graphic>
          <a:graphicData uri="http://schemas.openxmlformats.org/presentationml/2006/ole">
            <mc:AlternateContent xmlns:mc="http://schemas.openxmlformats.org/markup-compatibility/2006">
              <mc:Choice xmlns:v="urn:schemas-microsoft-com:vml" Requires="v">
                <p:oleObj spid="_x0000_s72708" name="Hoja de cálculo" r:id="rId5" imgW="6524280" imgH="2493720" progId="Excel.Sheet.5">
                  <p:embed/>
                </p:oleObj>
              </mc:Choice>
              <mc:Fallback>
                <p:oleObj name="Hoja de cálculo" r:id="rId5" imgW="6524280" imgH="2493720" progId="Excel.Sheet.5">
                  <p:embed/>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472" y="1785926"/>
                        <a:ext cx="8289925" cy="406876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3"/>
          <p:cNvSpPr>
            <a:spLocks noChangeArrowheads="1"/>
          </p:cNvSpPr>
          <p:nvPr/>
        </p:nvSpPr>
        <p:spPr bwMode="auto">
          <a:xfrm>
            <a:off x="3214660" y="498463"/>
            <a:ext cx="3114675" cy="881063"/>
          </a:xfrm>
          <a:prstGeom prst="rect">
            <a:avLst/>
          </a:prstGeom>
          <a:noFill/>
          <a:ln w="12700">
            <a:noFill/>
            <a:miter lim="800000"/>
            <a:headEnd/>
            <a:tailEnd/>
          </a:ln>
        </p:spPr>
        <p:txBody>
          <a:bodyPr wrap="none" lIns="90488" tIns="44450" rIns="90488" bIns="44450">
            <a:spAutoFit/>
          </a:bodyPr>
          <a:lstStyle/>
          <a:p>
            <a:pPr algn="ctr" eaLnBrk="0" hangingPunct="0"/>
            <a:r>
              <a:rPr lang="es-ES_tradnl" sz="3200" b="1" dirty="0">
                <a:solidFill>
                  <a:srgbClr val="000000"/>
                </a:solidFill>
                <a:latin typeface="Arial" charset="0"/>
              </a:rPr>
              <a:t>CARTA GANTT</a:t>
            </a:r>
          </a:p>
          <a:p>
            <a:pPr algn="ctr" eaLnBrk="0" hangingPunct="0"/>
            <a:r>
              <a:rPr lang="es-ES_tradnl" sz="2000" dirty="0">
                <a:solidFill>
                  <a:srgbClr val="000000"/>
                </a:solidFill>
                <a:latin typeface="Arial" charset="0"/>
              </a:rPr>
              <a:t>(ESTRUCTURA)</a:t>
            </a:r>
          </a:p>
        </p:txBody>
      </p:sp>
      <p:sp>
        <p:nvSpPr>
          <p:cNvPr id="12" name="Rectangle 4"/>
          <p:cNvSpPr>
            <a:spLocks noChangeArrowheads="1"/>
          </p:cNvSpPr>
          <p:nvPr/>
        </p:nvSpPr>
        <p:spPr bwMode="auto">
          <a:xfrm>
            <a:off x="4248122" y="3041638"/>
            <a:ext cx="914400" cy="1524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3" name="Rectangle 5"/>
          <p:cNvSpPr>
            <a:spLocks noChangeArrowheads="1"/>
          </p:cNvSpPr>
          <p:nvPr/>
        </p:nvSpPr>
        <p:spPr bwMode="auto">
          <a:xfrm>
            <a:off x="4908522" y="3368663"/>
            <a:ext cx="914400" cy="1524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4" name="Rectangle 6"/>
          <p:cNvSpPr>
            <a:spLocks noChangeArrowheads="1"/>
          </p:cNvSpPr>
          <p:nvPr/>
        </p:nvSpPr>
        <p:spPr bwMode="auto">
          <a:xfrm>
            <a:off x="5645122" y="3708388"/>
            <a:ext cx="450850" cy="169863"/>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5" name="Rectangle 7"/>
          <p:cNvSpPr>
            <a:spLocks noChangeArrowheads="1"/>
          </p:cNvSpPr>
          <p:nvPr/>
        </p:nvSpPr>
        <p:spPr bwMode="auto">
          <a:xfrm>
            <a:off x="6115022" y="4037001"/>
            <a:ext cx="434975" cy="1524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6" name="Rectangle 8"/>
          <p:cNvSpPr>
            <a:spLocks noChangeArrowheads="1"/>
          </p:cNvSpPr>
          <p:nvPr/>
        </p:nvSpPr>
        <p:spPr bwMode="auto">
          <a:xfrm>
            <a:off x="6569047" y="4379901"/>
            <a:ext cx="450850" cy="152400"/>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7" name="Rectangle 9"/>
          <p:cNvSpPr>
            <a:spLocks noChangeArrowheads="1"/>
          </p:cNvSpPr>
          <p:nvPr/>
        </p:nvSpPr>
        <p:spPr bwMode="auto">
          <a:xfrm>
            <a:off x="7448522" y="4702163"/>
            <a:ext cx="234950" cy="136525"/>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18" name="Rectangle 10"/>
          <p:cNvSpPr>
            <a:spLocks noChangeArrowheads="1"/>
          </p:cNvSpPr>
          <p:nvPr/>
        </p:nvSpPr>
        <p:spPr bwMode="auto">
          <a:xfrm>
            <a:off x="7577110" y="4989501"/>
            <a:ext cx="1281112" cy="152400"/>
          </a:xfrm>
          <a:prstGeom prst="rect">
            <a:avLst/>
          </a:prstGeom>
          <a:solidFill>
            <a:schemeClr val="accent1"/>
          </a:solidFill>
          <a:ln w="9525">
            <a:solidFill>
              <a:schemeClr val="tx1"/>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3"/>
          <p:cNvSpPr>
            <a:spLocks noChangeArrowheads="1"/>
          </p:cNvSpPr>
          <p:nvPr/>
        </p:nvSpPr>
        <p:spPr bwMode="auto">
          <a:xfrm>
            <a:off x="3143240" y="285728"/>
            <a:ext cx="3098800" cy="890588"/>
          </a:xfrm>
          <a:prstGeom prst="rect">
            <a:avLst/>
          </a:prstGeom>
          <a:noFill/>
          <a:ln w="12700">
            <a:noFill/>
            <a:miter lim="800000"/>
            <a:headEnd/>
            <a:tailEnd/>
          </a:ln>
        </p:spPr>
        <p:txBody>
          <a:bodyPr wrap="none" lIns="90488" tIns="44450" rIns="90488" bIns="44450">
            <a:spAutoFit/>
          </a:bodyPr>
          <a:lstStyle/>
          <a:p>
            <a:pPr algn="ctr" eaLnBrk="0" hangingPunct="0"/>
            <a:r>
              <a:rPr lang="es-ES_tradnl" sz="3200" b="1">
                <a:solidFill>
                  <a:srgbClr val="000000"/>
                </a:solidFill>
                <a:latin typeface="Arial" charset="0"/>
              </a:rPr>
              <a:t>CARTA GANTT</a:t>
            </a:r>
          </a:p>
          <a:p>
            <a:pPr algn="ctr" eaLnBrk="0" hangingPunct="0"/>
            <a:r>
              <a:rPr lang="es-ES_tradnl" sz="2000">
                <a:solidFill>
                  <a:srgbClr val="000000"/>
                </a:solidFill>
                <a:latin typeface="Arial" charset="0"/>
              </a:rPr>
              <a:t>(Ejemplo en MS Project)</a:t>
            </a:r>
          </a:p>
        </p:txBody>
      </p:sp>
      <p:pic>
        <p:nvPicPr>
          <p:cNvPr id="11" name="Imagen 1" descr="PARQUEPM"/>
          <p:cNvPicPr>
            <a:picLocks noChangeAspect="1" noChangeArrowheads="1"/>
          </p:cNvPicPr>
          <p:nvPr/>
        </p:nvPicPr>
        <p:blipFill>
          <a:blip r:embed="rId5"/>
          <a:srcRect/>
          <a:stretch>
            <a:fillRect/>
          </a:stretch>
        </p:blipFill>
        <p:spPr bwMode="auto">
          <a:xfrm>
            <a:off x="1131878" y="1447778"/>
            <a:ext cx="6985000" cy="439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4"/>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5"/>
          <a:srcRect r="6654"/>
          <a:stretch>
            <a:fillRect/>
          </a:stretch>
        </p:blipFill>
        <p:spPr bwMode="auto">
          <a:xfrm>
            <a:off x="5614988" y="0"/>
            <a:ext cx="3529012" cy="850900"/>
          </a:xfrm>
          <a:prstGeom prst="rect">
            <a:avLst/>
          </a:prstGeom>
          <a:noFill/>
          <a:ln w="9525">
            <a:noFill/>
            <a:miter lim="800000"/>
            <a:headEnd/>
            <a:tailEnd/>
          </a:ln>
        </p:spPr>
      </p:pic>
      <p:graphicFrame>
        <p:nvGraphicFramePr>
          <p:cNvPr id="10" name="Object 2">
            <a:hlinkClick r:id="" action="ppaction://ole?verb=0"/>
          </p:cNvPr>
          <p:cNvGraphicFramePr>
            <a:graphicFrameLocks/>
          </p:cNvGraphicFramePr>
          <p:nvPr/>
        </p:nvGraphicFramePr>
        <p:xfrm>
          <a:off x="620713" y="714357"/>
          <a:ext cx="7808939" cy="4429156"/>
        </p:xfrm>
        <a:graphic>
          <a:graphicData uri="http://schemas.openxmlformats.org/presentationml/2006/ole">
            <mc:AlternateContent xmlns:mc="http://schemas.openxmlformats.org/markup-compatibility/2006">
              <mc:Choice xmlns:v="urn:schemas-microsoft-com:vml" Requires="v">
                <p:oleObj spid="_x0000_s73732" name="Diapositiva de MS PowerPoint 4.0" r:id="rId6" imgW="3422520" imgH="1901520" progId="PowerPoint.Slide.4">
                  <p:embed/>
                </p:oleObj>
              </mc:Choice>
              <mc:Fallback>
                <p:oleObj name="Diapositiva de MS PowerPoint 4.0" r:id="rId6" imgW="3422520" imgH="1901520" progId="PowerPoint.Slide.4">
                  <p:embed/>
                  <p:pic>
                    <p:nvPicPr>
                      <p:cNvPr id="0" name="Object 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713" y="714357"/>
                        <a:ext cx="7808939" cy="4429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3"/>
          <p:cNvSpPr>
            <a:spLocks noChangeArrowheads="1"/>
          </p:cNvSpPr>
          <p:nvPr/>
        </p:nvSpPr>
        <p:spPr bwMode="auto">
          <a:xfrm>
            <a:off x="2963863" y="306368"/>
            <a:ext cx="3286125" cy="760413"/>
          </a:xfrm>
          <a:prstGeom prst="rect">
            <a:avLst/>
          </a:prstGeom>
          <a:noFill/>
          <a:ln w="12700">
            <a:noFill/>
            <a:miter lim="800000"/>
            <a:headEnd/>
            <a:tailEnd/>
          </a:ln>
        </p:spPr>
        <p:txBody>
          <a:bodyPr wrap="none" lIns="90488" tIns="44450" rIns="90488" bIns="44450">
            <a:spAutoFit/>
          </a:bodyPr>
          <a:lstStyle/>
          <a:p>
            <a:pPr algn="ctr" eaLnBrk="0" hangingPunct="0"/>
            <a:r>
              <a:rPr lang="es-ES_tradnl" sz="2800" b="1">
                <a:solidFill>
                  <a:srgbClr val="CC3300"/>
                </a:solidFill>
                <a:latin typeface="Arial" charset="0"/>
              </a:rPr>
              <a:t>GRAFICO DE RED</a:t>
            </a:r>
          </a:p>
          <a:p>
            <a:pPr algn="ctr" eaLnBrk="0" hangingPunct="0"/>
            <a:r>
              <a:rPr lang="es-ES_tradnl" sz="1600">
                <a:solidFill>
                  <a:srgbClr val="000000"/>
                </a:solidFill>
                <a:latin typeface="Arial" charset="0"/>
              </a:rPr>
              <a:t>METODO DEL CAMINO CRÍTICO</a:t>
            </a:r>
          </a:p>
        </p:txBody>
      </p:sp>
      <p:sp>
        <p:nvSpPr>
          <p:cNvPr id="12" name="Rectangle 4"/>
          <p:cNvSpPr>
            <a:spLocks noChangeArrowheads="1"/>
          </p:cNvSpPr>
          <p:nvPr/>
        </p:nvSpPr>
        <p:spPr bwMode="auto">
          <a:xfrm>
            <a:off x="571472" y="5143512"/>
            <a:ext cx="8001056" cy="1197764"/>
          </a:xfrm>
          <a:prstGeom prst="rect">
            <a:avLst/>
          </a:prstGeom>
          <a:noFill/>
          <a:ln w="12700">
            <a:noFill/>
            <a:miter lim="800000"/>
            <a:headEnd/>
            <a:tailEnd/>
          </a:ln>
        </p:spPr>
        <p:txBody>
          <a:bodyPr wrap="square" lIns="90488" tIns="44450" rIns="90488" bIns="44450">
            <a:spAutoFit/>
          </a:bodyPr>
          <a:lstStyle/>
          <a:p>
            <a:pPr eaLnBrk="0" hangingPunct="0"/>
            <a:r>
              <a:rPr lang="es-ES_tradnl" b="1" dirty="0">
                <a:solidFill>
                  <a:srgbClr val="FC0128"/>
                </a:solidFill>
                <a:latin typeface="Arial" charset="0"/>
              </a:rPr>
              <a:t>PERT</a:t>
            </a:r>
            <a:r>
              <a:rPr lang="es-ES_tradnl" dirty="0">
                <a:solidFill>
                  <a:srgbClr val="000000"/>
                </a:solidFill>
                <a:latin typeface="Arial" charset="0"/>
              </a:rPr>
              <a:t>: </a:t>
            </a:r>
            <a:r>
              <a:rPr lang="es-ES_tradnl" b="1" dirty="0">
                <a:solidFill>
                  <a:srgbClr val="FC0128"/>
                </a:solidFill>
                <a:latin typeface="Arial" charset="0"/>
              </a:rPr>
              <a:t>P</a:t>
            </a:r>
            <a:r>
              <a:rPr lang="es-ES_tradnl" dirty="0">
                <a:solidFill>
                  <a:srgbClr val="000000"/>
                </a:solidFill>
                <a:latin typeface="Arial" charset="0"/>
              </a:rPr>
              <a:t>ROGRAM </a:t>
            </a:r>
            <a:r>
              <a:rPr lang="es-ES_tradnl" b="1" dirty="0">
                <a:solidFill>
                  <a:srgbClr val="FC0128"/>
                </a:solidFill>
                <a:latin typeface="Arial" charset="0"/>
              </a:rPr>
              <a:t>E</a:t>
            </a:r>
            <a:r>
              <a:rPr lang="es-ES_tradnl" dirty="0">
                <a:solidFill>
                  <a:srgbClr val="000000"/>
                </a:solidFill>
                <a:latin typeface="Arial" charset="0"/>
              </a:rPr>
              <a:t>VALUATION </a:t>
            </a:r>
            <a:r>
              <a:rPr lang="es-ES_tradnl" b="1" dirty="0">
                <a:solidFill>
                  <a:srgbClr val="FC0128"/>
                </a:solidFill>
                <a:latin typeface="Arial" charset="0"/>
              </a:rPr>
              <a:t>R</a:t>
            </a:r>
            <a:r>
              <a:rPr lang="es-ES_tradnl" dirty="0">
                <a:solidFill>
                  <a:srgbClr val="000000"/>
                </a:solidFill>
                <a:latin typeface="Arial" charset="0"/>
              </a:rPr>
              <a:t>EVIW </a:t>
            </a:r>
            <a:r>
              <a:rPr lang="es-ES_tradnl" b="1" dirty="0">
                <a:solidFill>
                  <a:srgbClr val="FC0128"/>
                </a:solidFill>
                <a:latin typeface="Arial" charset="0"/>
              </a:rPr>
              <a:t>T</a:t>
            </a:r>
            <a:r>
              <a:rPr lang="es-ES_tradnl" dirty="0">
                <a:solidFill>
                  <a:srgbClr val="000000"/>
                </a:solidFill>
                <a:latin typeface="Arial" charset="0"/>
              </a:rPr>
              <a:t>ECHNIQUE</a:t>
            </a:r>
          </a:p>
          <a:p>
            <a:pPr eaLnBrk="0" hangingPunct="0"/>
            <a:r>
              <a:rPr lang="es-ES_tradnl" b="1" dirty="0">
                <a:solidFill>
                  <a:srgbClr val="114FFB"/>
                </a:solidFill>
                <a:latin typeface="Arial" charset="0"/>
              </a:rPr>
              <a:t>CPM</a:t>
            </a:r>
            <a:r>
              <a:rPr lang="es-ES_tradnl" dirty="0">
                <a:solidFill>
                  <a:srgbClr val="000000"/>
                </a:solidFill>
                <a:latin typeface="Arial" charset="0"/>
              </a:rPr>
              <a:t>  :</a:t>
            </a:r>
            <a:r>
              <a:rPr lang="es-ES_tradnl" b="1" dirty="0">
                <a:solidFill>
                  <a:schemeClr val="folHlink"/>
                </a:solidFill>
                <a:latin typeface="Arial" charset="0"/>
              </a:rPr>
              <a:t> C</a:t>
            </a:r>
            <a:r>
              <a:rPr lang="es-ES_tradnl" dirty="0">
                <a:solidFill>
                  <a:srgbClr val="000000"/>
                </a:solidFill>
                <a:latin typeface="Arial" charset="0"/>
              </a:rPr>
              <a:t>RITHICAL</a:t>
            </a:r>
            <a:r>
              <a:rPr lang="es-ES_tradnl" b="1" dirty="0">
                <a:solidFill>
                  <a:schemeClr val="folHlink"/>
                </a:solidFill>
                <a:latin typeface="Arial" charset="0"/>
              </a:rPr>
              <a:t> P</a:t>
            </a:r>
            <a:r>
              <a:rPr lang="es-ES_tradnl" dirty="0">
                <a:solidFill>
                  <a:srgbClr val="000000"/>
                </a:solidFill>
                <a:latin typeface="Arial" charset="0"/>
              </a:rPr>
              <a:t>ATH </a:t>
            </a:r>
            <a:r>
              <a:rPr lang="es-ES_tradnl" b="1" dirty="0">
                <a:solidFill>
                  <a:srgbClr val="114FFB"/>
                </a:solidFill>
                <a:latin typeface="Arial" charset="0"/>
              </a:rPr>
              <a:t>M</a:t>
            </a:r>
            <a:r>
              <a:rPr lang="es-ES_tradnl" dirty="0">
                <a:solidFill>
                  <a:srgbClr val="000000"/>
                </a:solidFill>
                <a:latin typeface="Arial" charset="0"/>
              </a:rPr>
              <a:t>ETHOD</a:t>
            </a:r>
          </a:p>
          <a:p>
            <a:pPr eaLnBrk="0" hangingPunct="0"/>
            <a:r>
              <a:rPr lang="es-ES_tradnl" b="1" dirty="0">
                <a:solidFill>
                  <a:srgbClr val="00FF00"/>
                </a:solidFill>
                <a:latin typeface="Arial" charset="0"/>
              </a:rPr>
              <a:t>GERT</a:t>
            </a:r>
            <a:r>
              <a:rPr lang="es-ES_tradnl" dirty="0">
                <a:solidFill>
                  <a:srgbClr val="000000"/>
                </a:solidFill>
                <a:latin typeface="Arial" charset="0"/>
              </a:rPr>
              <a:t>:</a:t>
            </a:r>
            <a:r>
              <a:rPr lang="es-ES_tradnl" b="1" dirty="0">
                <a:solidFill>
                  <a:srgbClr val="00FF00"/>
                </a:solidFill>
                <a:latin typeface="Arial" charset="0"/>
              </a:rPr>
              <a:t> G</a:t>
            </a:r>
            <a:r>
              <a:rPr lang="es-ES_tradnl" dirty="0">
                <a:solidFill>
                  <a:srgbClr val="000000"/>
                </a:solidFill>
                <a:latin typeface="Arial" charset="0"/>
              </a:rPr>
              <a:t>RAPHIC </a:t>
            </a:r>
            <a:r>
              <a:rPr lang="es-ES_tradnl" b="1" dirty="0">
                <a:solidFill>
                  <a:srgbClr val="00FF00"/>
                </a:solidFill>
                <a:latin typeface="Arial" charset="0"/>
              </a:rPr>
              <a:t>E</a:t>
            </a:r>
            <a:r>
              <a:rPr lang="es-ES_tradnl" dirty="0">
                <a:solidFill>
                  <a:srgbClr val="000000"/>
                </a:solidFill>
                <a:latin typeface="Arial" charset="0"/>
              </a:rPr>
              <a:t>VALUATION </a:t>
            </a:r>
            <a:r>
              <a:rPr lang="es-ES_tradnl" b="1" dirty="0">
                <a:solidFill>
                  <a:srgbClr val="00FF00"/>
                </a:solidFill>
                <a:latin typeface="Arial" charset="0"/>
              </a:rPr>
              <a:t>R</a:t>
            </a:r>
            <a:r>
              <a:rPr lang="es-ES_tradnl" dirty="0">
                <a:solidFill>
                  <a:srgbClr val="000000"/>
                </a:solidFill>
                <a:latin typeface="Arial" charset="0"/>
              </a:rPr>
              <a:t>EVIW </a:t>
            </a:r>
            <a:r>
              <a:rPr lang="es-ES_tradnl" b="1" dirty="0">
                <a:solidFill>
                  <a:srgbClr val="00FF00"/>
                </a:solidFill>
                <a:latin typeface="Arial" charset="0"/>
              </a:rPr>
              <a:t>T</a:t>
            </a:r>
            <a:r>
              <a:rPr lang="es-ES_tradnl" dirty="0">
                <a:solidFill>
                  <a:srgbClr val="000000"/>
                </a:solidFill>
                <a:latin typeface="Arial" charset="0"/>
              </a:rPr>
              <a:t>ECHNIQUE</a:t>
            </a:r>
          </a:p>
          <a:p>
            <a:endParaRPr lang="es-ES_tradnl"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pic>
        <p:nvPicPr>
          <p:cNvPr id="6" name="Imagen 1"/>
          <p:cNvPicPr>
            <a:picLocks noChangeAspect="1" noChangeArrowheads="1"/>
          </p:cNvPicPr>
          <p:nvPr/>
        </p:nvPicPr>
        <p:blipFill>
          <a:blip r:embed="rId5"/>
          <a:srcRect/>
          <a:stretch>
            <a:fillRect/>
          </a:stretch>
        </p:blipFill>
        <p:spPr bwMode="auto">
          <a:xfrm>
            <a:off x="2285984" y="6143644"/>
            <a:ext cx="1234392" cy="428628"/>
          </a:xfrm>
          <a:prstGeom prst="rect">
            <a:avLst/>
          </a:prstGeom>
          <a:noFill/>
          <a:ln w="9525">
            <a:noFill/>
            <a:miter lim="800000"/>
            <a:headEnd/>
            <a:tailEnd/>
          </a:ln>
        </p:spPr>
      </p:pic>
      <p:pic>
        <p:nvPicPr>
          <p:cNvPr id="7" name="Imagen 7" descr="Huevo"/>
          <p:cNvPicPr>
            <a:picLocks noChangeAspect="1" noChangeArrowheads="1"/>
          </p:cNvPicPr>
          <p:nvPr/>
        </p:nvPicPr>
        <p:blipFill>
          <a:blip r:embed="rId6" cstate="print"/>
          <a:srcRect/>
          <a:stretch>
            <a:fillRect/>
          </a:stretch>
        </p:blipFill>
        <p:spPr bwMode="auto">
          <a:xfrm>
            <a:off x="4357686" y="6072206"/>
            <a:ext cx="887088" cy="505928"/>
          </a:xfrm>
          <a:prstGeom prst="rect">
            <a:avLst/>
          </a:prstGeom>
          <a:noFill/>
          <a:ln w="9525">
            <a:noFill/>
            <a:miter lim="800000"/>
            <a:headEnd/>
            <a:tailEnd/>
          </a:ln>
        </p:spPr>
      </p:pic>
      <p:pic>
        <p:nvPicPr>
          <p:cNvPr id="8" name="Picture 2" descr="C:\Users\Usuario\AppData\Local\Temp\agci.png"/>
          <p:cNvPicPr>
            <a:picLocks noChangeAspect="1" noChangeArrowheads="1"/>
          </p:cNvPicPr>
          <p:nvPr/>
        </p:nvPicPr>
        <p:blipFill>
          <a:blip r:embed="rId7"/>
          <a:srcRect/>
          <a:stretch>
            <a:fillRect/>
          </a:stretch>
        </p:blipFill>
        <p:spPr bwMode="auto">
          <a:xfrm>
            <a:off x="428596" y="6000768"/>
            <a:ext cx="736880" cy="714380"/>
          </a:xfrm>
          <a:prstGeom prst="rect">
            <a:avLst/>
          </a:prstGeom>
          <a:noFill/>
        </p:spPr>
      </p:pic>
      <p:pic>
        <p:nvPicPr>
          <p:cNvPr id="9" name="Picture 2" descr="C:\Users\Usuario\Pictures\banner 1.bmp"/>
          <p:cNvPicPr>
            <a:picLocks noChangeAspect="1" noChangeArrowheads="1"/>
          </p:cNvPicPr>
          <p:nvPr/>
        </p:nvPicPr>
        <p:blipFill>
          <a:blip r:embed="rId8" cstate="print"/>
          <a:srcRect/>
          <a:stretch>
            <a:fillRect/>
          </a:stretch>
        </p:blipFill>
        <p:spPr bwMode="auto">
          <a:xfrm>
            <a:off x="5929322" y="6143644"/>
            <a:ext cx="2215133" cy="357190"/>
          </a:xfrm>
          <a:prstGeom prst="rect">
            <a:avLst/>
          </a:prstGeom>
          <a:noFill/>
        </p:spPr>
      </p:pic>
      <p:sp>
        <p:nvSpPr>
          <p:cNvPr id="10" name="1 Título"/>
          <p:cNvSpPr>
            <a:spLocks noGrp="1"/>
          </p:cNvSpPr>
          <p:nvPr>
            <p:ph type="title"/>
          </p:nvPr>
        </p:nvSpPr>
        <p:spPr>
          <a:xfrm>
            <a:off x="609600" y="304800"/>
            <a:ext cx="7772400" cy="1143000"/>
          </a:xfrm>
        </p:spPr>
        <p:txBody>
          <a:bodyPr/>
          <a:lstStyle/>
          <a:p>
            <a:r>
              <a:rPr lang="es-CL" dirty="0" smtClean="0"/>
              <a:t>Seguimiento y monitoreo</a:t>
            </a:r>
            <a:endParaRPr lang="es-ES" dirty="0" smtClean="0"/>
          </a:p>
        </p:txBody>
      </p:sp>
      <p:sp>
        <p:nvSpPr>
          <p:cNvPr id="11" name="2 Marcador de contenido" descr="Rectangle: Click to edit Master text styles&#10;Second level&#10;Third level&#10;Fourth level&#10;Fifth level"/>
          <p:cNvSpPr>
            <a:spLocks noGrp="1"/>
          </p:cNvSpPr>
          <p:nvPr>
            <p:ph idx="1"/>
          </p:nvPr>
        </p:nvSpPr>
        <p:spPr>
          <a:xfrm>
            <a:off x="571473" y="1500174"/>
            <a:ext cx="7858180" cy="4114800"/>
          </a:xfrm>
        </p:spPr>
        <p:txBody>
          <a:bodyPr>
            <a:normAutofit fontScale="92500"/>
          </a:bodyPr>
          <a:lstStyle/>
          <a:p>
            <a:pPr algn="just"/>
            <a:r>
              <a:rPr lang="es-ES" b="1" dirty="0" smtClean="0"/>
              <a:t>Diseño del sistema de información y seguimiento gerencial del proyecto </a:t>
            </a:r>
          </a:p>
          <a:p>
            <a:pPr algn="just"/>
            <a:r>
              <a:rPr lang="es-ES" sz="2800" dirty="0" smtClean="0"/>
              <a:t>El sistema de información parte del análisis por componentes, identificando las principales actividades y los hitos a ser ejecutados (Gantt-Ruta crítica)</a:t>
            </a:r>
          </a:p>
          <a:p>
            <a:pPr algn="just"/>
            <a:r>
              <a:rPr lang="es-ES" sz="2800" dirty="0" smtClean="0"/>
              <a:t>Permite clasificar a los actores que participan de esas acciones y se establecen los informes que deben emitirse considerando los criterios de periodicidad, fuentes de verificación, costos y tiempo.</a:t>
            </a:r>
          </a:p>
          <a:p>
            <a:pPr algn="just"/>
            <a:endParaRPr lang="es-E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pic>
        <p:nvPicPr>
          <p:cNvPr id="6" name="Imagen 1"/>
          <p:cNvPicPr>
            <a:picLocks noChangeAspect="1" noChangeArrowheads="1"/>
          </p:cNvPicPr>
          <p:nvPr/>
        </p:nvPicPr>
        <p:blipFill>
          <a:blip r:embed="rId5"/>
          <a:srcRect/>
          <a:stretch>
            <a:fillRect/>
          </a:stretch>
        </p:blipFill>
        <p:spPr bwMode="auto">
          <a:xfrm>
            <a:off x="2285984" y="6143644"/>
            <a:ext cx="1234392" cy="428628"/>
          </a:xfrm>
          <a:prstGeom prst="rect">
            <a:avLst/>
          </a:prstGeom>
          <a:noFill/>
          <a:ln w="9525">
            <a:noFill/>
            <a:miter lim="800000"/>
            <a:headEnd/>
            <a:tailEnd/>
          </a:ln>
        </p:spPr>
      </p:pic>
      <p:pic>
        <p:nvPicPr>
          <p:cNvPr id="7" name="Imagen 7" descr="Huevo"/>
          <p:cNvPicPr>
            <a:picLocks noChangeAspect="1" noChangeArrowheads="1"/>
          </p:cNvPicPr>
          <p:nvPr/>
        </p:nvPicPr>
        <p:blipFill>
          <a:blip r:embed="rId6" cstate="print"/>
          <a:srcRect/>
          <a:stretch>
            <a:fillRect/>
          </a:stretch>
        </p:blipFill>
        <p:spPr bwMode="auto">
          <a:xfrm>
            <a:off x="4357686" y="6072206"/>
            <a:ext cx="887088" cy="505928"/>
          </a:xfrm>
          <a:prstGeom prst="rect">
            <a:avLst/>
          </a:prstGeom>
          <a:noFill/>
          <a:ln w="9525">
            <a:noFill/>
            <a:miter lim="800000"/>
            <a:headEnd/>
            <a:tailEnd/>
          </a:ln>
        </p:spPr>
      </p:pic>
      <p:pic>
        <p:nvPicPr>
          <p:cNvPr id="8" name="Picture 2" descr="C:\Users\Usuario\AppData\Local\Temp\agci.png"/>
          <p:cNvPicPr>
            <a:picLocks noChangeAspect="1" noChangeArrowheads="1"/>
          </p:cNvPicPr>
          <p:nvPr/>
        </p:nvPicPr>
        <p:blipFill>
          <a:blip r:embed="rId7"/>
          <a:srcRect/>
          <a:stretch>
            <a:fillRect/>
          </a:stretch>
        </p:blipFill>
        <p:spPr bwMode="auto">
          <a:xfrm>
            <a:off x="428596" y="6000768"/>
            <a:ext cx="736880" cy="714380"/>
          </a:xfrm>
          <a:prstGeom prst="rect">
            <a:avLst/>
          </a:prstGeom>
          <a:noFill/>
        </p:spPr>
      </p:pic>
      <p:pic>
        <p:nvPicPr>
          <p:cNvPr id="9" name="Picture 2" descr="C:\Users\Usuario\Pictures\banner 1.bmp"/>
          <p:cNvPicPr>
            <a:picLocks noChangeAspect="1" noChangeArrowheads="1"/>
          </p:cNvPicPr>
          <p:nvPr/>
        </p:nvPicPr>
        <p:blipFill>
          <a:blip r:embed="rId8" cstate="print"/>
          <a:srcRect/>
          <a:stretch>
            <a:fillRect/>
          </a:stretch>
        </p:blipFill>
        <p:spPr bwMode="auto">
          <a:xfrm>
            <a:off x="5929322" y="6143644"/>
            <a:ext cx="2215133" cy="357190"/>
          </a:xfrm>
          <a:prstGeom prst="rect">
            <a:avLst/>
          </a:prstGeom>
          <a:noFill/>
        </p:spPr>
      </p:pic>
      <p:sp>
        <p:nvSpPr>
          <p:cNvPr id="10" name="1 Título"/>
          <p:cNvSpPr>
            <a:spLocks noGrp="1"/>
          </p:cNvSpPr>
          <p:nvPr>
            <p:ph type="title"/>
          </p:nvPr>
        </p:nvSpPr>
        <p:spPr>
          <a:xfrm>
            <a:off x="609600" y="125413"/>
            <a:ext cx="7772400" cy="1143000"/>
          </a:xfrm>
        </p:spPr>
        <p:txBody>
          <a:bodyPr>
            <a:normAutofit fontScale="90000"/>
          </a:bodyPr>
          <a:lstStyle/>
          <a:p>
            <a:r>
              <a:rPr lang="es-CL" smtClean="0"/>
              <a:t>Seguimiento y monitoreo</a:t>
            </a:r>
            <a:br>
              <a:rPr lang="es-CL" smtClean="0"/>
            </a:br>
            <a:r>
              <a:rPr lang="es-CL" smtClean="0"/>
              <a:t>Ejemplo: Gantt programada</a:t>
            </a:r>
            <a:endParaRPr lang="es-ES" smtClean="0"/>
          </a:p>
        </p:txBody>
      </p:sp>
      <p:pic>
        <p:nvPicPr>
          <p:cNvPr id="11" name="Picture 2"/>
          <p:cNvPicPr>
            <a:picLocks noChangeAspect="1" noChangeArrowheads="1"/>
          </p:cNvPicPr>
          <p:nvPr/>
        </p:nvPicPr>
        <p:blipFill>
          <a:blip r:embed="rId9"/>
          <a:srcRect/>
          <a:stretch>
            <a:fillRect/>
          </a:stretch>
        </p:blipFill>
        <p:spPr bwMode="auto">
          <a:xfrm>
            <a:off x="4763" y="1316038"/>
            <a:ext cx="9134475" cy="5568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pic>
        <p:nvPicPr>
          <p:cNvPr id="6" name="Imagen 1"/>
          <p:cNvPicPr>
            <a:picLocks noChangeAspect="1" noChangeArrowheads="1"/>
          </p:cNvPicPr>
          <p:nvPr/>
        </p:nvPicPr>
        <p:blipFill>
          <a:blip r:embed="rId5"/>
          <a:srcRect/>
          <a:stretch>
            <a:fillRect/>
          </a:stretch>
        </p:blipFill>
        <p:spPr bwMode="auto">
          <a:xfrm>
            <a:off x="2285984" y="6143644"/>
            <a:ext cx="1234392" cy="428628"/>
          </a:xfrm>
          <a:prstGeom prst="rect">
            <a:avLst/>
          </a:prstGeom>
          <a:noFill/>
          <a:ln w="9525">
            <a:noFill/>
            <a:miter lim="800000"/>
            <a:headEnd/>
            <a:tailEnd/>
          </a:ln>
        </p:spPr>
      </p:pic>
      <p:pic>
        <p:nvPicPr>
          <p:cNvPr id="7" name="Imagen 7" descr="Huevo"/>
          <p:cNvPicPr>
            <a:picLocks noChangeAspect="1" noChangeArrowheads="1"/>
          </p:cNvPicPr>
          <p:nvPr/>
        </p:nvPicPr>
        <p:blipFill>
          <a:blip r:embed="rId6" cstate="print"/>
          <a:srcRect/>
          <a:stretch>
            <a:fillRect/>
          </a:stretch>
        </p:blipFill>
        <p:spPr bwMode="auto">
          <a:xfrm>
            <a:off x="4357686" y="6072206"/>
            <a:ext cx="887088" cy="505928"/>
          </a:xfrm>
          <a:prstGeom prst="rect">
            <a:avLst/>
          </a:prstGeom>
          <a:noFill/>
          <a:ln w="9525">
            <a:noFill/>
            <a:miter lim="800000"/>
            <a:headEnd/>
            <a:tailEnd/>
          </a:ln>
        </p:spPr>
      </p:pic>
      <p:pic>
        <p:nvPicPr>
          <p:cNvPr id="8" name="Picture 2" descr="C:\Users\Usuario\AppData\Local\Temp\agci.png"/>
          <p:cNvPicPr>
            <a:picLocks noChangeAspect="1" noChangeArrowheads="1"/>
          </p:cNvPicPr>
          <p:nvPr/>
        </p:nvPicPr>
        <p:blipFill>
          <a:blip r:embed="rId7"/>
          <a:srcRect/>
          <a:stretch>
            <a:fillRect/>
          </a:stretch>
        </p:blipFill>
        <p:spPr bwMode="auto">
          <a:xfrm>
            <a:off x="428596" y="6000768"/>
            <a:ext cx="736880" cy="714380"/>
          </a:xfrm>
          <a:prstGeom prst="rect">
            <a:avLst/>
          </a:prstGeom>
          <a:noFill/>
        </p:spPr>
      </p:pic>
      <p:pic>
        <p:nvPicPr>
          <p:cNvPr id="9" name="Picture 2" descr="C:\Users\Usuario\Pictures\banner 1.bmp"/>
          <p:cNvPicPr>
            <a:picLocks noChangeAspect="1" noChangeArrowheads="1"/>
          </p:cNvPicPr>
          <p:nvPr/>
        </p:nvPicPr>
        <p:blipFill>
          <a:blip r:embed="rId8" cstate="print"/>
          <a:srcRect/>
          <a:stretch>
            <a:fillRect/>
          </a:stretch>
        </p:blipFill>
        <p:spPr bwMode="auto">
          <a:xfrm>
            <a:off x="5929322" y="6143644"/>
            <a:ext cx="2215133" cy="357190"/>
          </a:xfrm>
          <a:prstGeom prst="rect">
            <a:avLst/>
          </a:prstGeom>
          <a:noFill/>
        </p:spPr>
      </p:pic>
      <p:sp>
        <p:nvSpPr>
          <p:cNvPr id="10" name="1 Título"/>
          <p:cNvSpPr>
            <a:spLocks noGrp="1"/>
          </p:cNvSpPr>
          <p:nvPr>
            <p:ph type="title"/>
          </p:nvPr>
        </p:nvSpPr>
        <p:spPr>
          <a:xfrm>
            <a:off x="609600" y="125413"/>
            <a:ext cx="7772400" cy="1143000"/>
          </a:xfrm>
        </p:spPr>
        <p:txBody>
          <a:bodyPr>
            <a:normAutofit fontScale="90000"/>
          </a:bodyPr>
          <a:lstStyle/>
          <a:p>
            <a:r>
              <a:rPr lang="es-CL" dirty="0" smtClean="0"/>
              <a:t>Seguimiento y monitoreo</a:t>
            </a:r>
            <a:br>
              <a:rPr lang="es-CL" dirty="0" smtClean="0"/>
            </a:br>
            <a:r>
              <a:rPr lang="es-CL" sz="2800" dirty="0" smtClean="0"/>
              <a:t>Ejemplo: Sistema de información y seguimiento.</a:t>
            </a:r>
            <a:endParaRPr lang="es-ES" sz="2800" dirty="0" smtClean="0"/>
          </a:p>
        </p:txBody>
      </p:sp>
      <p:pic>
        <p:nvPicPr>
          <p:cNvPr id="11" name="Picture 11"/>
          <p:cNvPicPr>
            <a:picLocks noChangeAspect="1" noChangeArrowheads="1"/>
          </p:cNvPicPr>
          <p:nvPr/>
        </p:nvPicPr>
        <p:blipFill>
          <a:blip r:embed="rId9"/>
          <a:srcRect/>
          <a:stretch>
            <a:fillRect/>
          </a:stretch>
        </p:blipFill>
        <p:spPr bwMode="auto">
          <a:xfrm>
            <a:off x="214282" y="1214422"/>
            <a:ext cx="10761559" cy="51760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1 Título"/>
          <p:cNvSpPr>
            <a:spLocks noGrp="1"/>
          </p:cNvSpPr>
          <p:nvPr>
            <p:ph type="title"/>
          </p:nvPr>
        </p:nvSpPr>
        <p:spPr>
          <a:xfrm>
            <a:off x="609600" y="125413"/>
            <a:ext cx="7772400" cy="1143000"/>
          </a:xfrm>
        </p:spPr>
        <p:txBody>
          <a:bodyPr>
            <a:normAutofit fontScale="90000"/>
          </a:bodyPr>
          <a:lstStyle/>
          <a:p>
            <a:r>
              <a:rPr lang="es-CL" smtClean="0"/>
              <a:t>Seguimiento y monitoreo</a:t>
            </a:r>
            <a:br>
              <a:rPr lang="es-CL" smtClean="0"/>
            </a:br>
            <a:r>
              <a:rPr lang="es-CL" sz="2800" smtClean="0"/>
              <a:t>Ejemplo: Sistema de infromación y seguimiento</a:t>
            </a:r>
            <a:endParaRPr lang="es-ES" sz="2800" smtClean="0"/>
          </a:p>
        </p:txBody>
      </p:sp>
      <p:pic>
        <p:nvPicPr>
          <p:cNvPr id="13" name="Picture 2"/>
          <p:cNvPicPr>
            <a:picLocks noChangeAspect="1" noChangeArrowheads="1"/>
          </p:cNvPicPr>
          <p:nvPr/>
        </p:nvPicPr>
        <p:blipFill>
          <a:blip r:embed="rId5"/>
          <a:srcRect/>
          <a:stretch>
            <a:fillRect/>
          </a:stretch>
        </p:blipFill>
        <p:spPr bwMode="auto">
          <a:xfrm>
            <a:off x="500034" y="1187450"/>
            <a:ext cx="7991475" cy="5670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pic>
        <p:nvPicPr>
          <p:cNvPr id="6" name="Imagen 1"/>
          <p:cNvPicPr>
            <a:picLocks noChangeAspect="1" noChangeArrowheads="1"/>
          </p:cNvPicPr>
          <p:nvPr/>
        </p:nvPicPr>
        <p:blipFill>
          <a:blip r:embed="rId5"/>
          <a:srcRect/>
          <a:stretch>
            <a:fillRect/>
          </a:stretch>
        </p:blipFill>
        <p:spPr bwMode="auto">
          <a:xfrm>
            <a:off x="2285984" y="6143644"/>
            <a:ext cx="1234392" cy="428628"/>
          </a:xfrm>
          <a:prstGeom prst="rect">
            <a:avLst/>
          </a:prstGeom>
          <a:noFill/>
          <a:ln w="9525">
            <a:noFill/>
            <a:miter lim="800000"/>
            <a:headEnd/>
            <a:tailEnd/>
          </a:ln>
        </p:spPr>
      </p:pic>
      <p:pic>
        <p:nvPicPr>
          <p:cNvPr id="7" name="Imagen 7" descr="Huevo"/>
          <p:cNvPicPr>
            <a:picLocks noChangeAspect="1" noChangeArrowheads="1"/>
          </p:cNvPicPr>
          <p:nvPr/>
        </p:nvPicPr>
        <p:blipFill>
          <a:blip r:embed="rId6" cstate="print"/>
          <a:srcRect/>
          <a:stretch>
            <a:fillRect/>
          </a:stretch>
        </p:blipFill>
        <p:spPr bwMode="auto">
          <a:xfrm>
            <a:off x="4357686" y="6072206"/>
            <a:ext cx="887088" cy="505928"/>
          </a:xfrm>
          <a:prstGeom prst="rect">
            <a:avLst/>
          </a:prstGeom>
          <a:noFill/>
          <a:ln w="9525">
            <a:noFill/>
            <a:miter lim="800000"/>
            <a:headEnd/>
            <a:tailEnd/>
          </a:ln>
        </p:spPr>
      </p:pic>
      <p:pic>
        <p:nvPicPr>
          <p:cNvPr id="8" name="Picture 2" descr="C:\Users\Usuario\AppData\Local\Temp\agci.png"/>
          <p:cNvPicPr>
            <a:picLocks noChangeAspect="1" noChangeArrowheads="1"/>
          </p:cNvPicPr>
          <p:nvPr/>
        </p:nvPicPr>
        <p:blipFill>
          <a:blip r:embed="rId7"/>
          <a:srcRect/>
          <a:stretch>
            <a:fillRect/>
          </a:stretch>
        </p:blipFill>
        <p:spPr bwMode="auto">
          <a:xfrm>
            <a:off x="428596" y="6000768"/>
            <a:ext cx="736880" cy="714380"/>
          </a:xfrm>
          <a:prstGeom prst="rect">
            <a:avLst/>
          </a:prstGeom>
          <a:noFill/>
        </p:spPr>
      </p:pic>
      <p:pic>
        <p:nvPicPr>
          <p:cNvPr id="9" name="Picture 2" descr="C:\Users\Usuario\Pictures\banner 1.bmp"/>
          <p:cNvPicPr>
            <a:picLocks noChangeAspect="1" noChangeArrowheads="1"/>
          </p:cNvPicPr>
          <p:nvPr/>
        </p:nvPicPr>
        <p:blipFill>
          <a:blip r:embed="rId8" cstate="print"/>
          <a:srcRect/>
          <a:stretch>
            <a:fillRect/>
          </a:stretch>
        </p:blipFill>
        <p:spPr bwMode="auto">
          <a:xfrm>
            <a:off x="5929322" y="6143644"/>
            <a:ext cx="2215133" cy="357190"/>
          </a:xfrm>
          <a:prstGeom prst="rect">
            <a:avLst/>
          </a:prstGeom>
          <a:noFill/>
        </p:spPr>
      </p:pic>
      <p:sp>
        <p:nvSpPr>
          <p:cNvPr id="10" name="1 Título"/>
          <p:cNvSpPr>
            <a:spLocks noGrp="1"/>
          </p:cNvSpPr>
          <p:nvPr>
            <p:ph type="title"/>
          </p:nvPr>
        </p:nvSpPr>
        <p:spPr>
          <a:xfrm>
            <a:off x="609600" y="125413"/>
            <a:ext cx="7772400" cy="1143000"/>
          </a:xfrm>
        </p:spPr>
        <p:txBody>
          <a:bodyPr>
            <a:normAutofit fontScale="90000"/>
          </a:bodyPr>
          <a:lstStyle/>
          <a:p>
            <a:r>
              <a:rPr lang="es-CL" smtClean="0"/>
              <a:t>Seguimiento y monitoreo</a:t>
            </a:r>
            <a:br>
              <a:rPr lang="es-CL" smtClean="0"/>
            </a:br>
            <a:r>
              <a:rPr lang="es-CL" sz="2800" smtClean="0"/>
              <a:t>Ejemplo: Gantt de seguimiento</a:t>
            </a:r>
            <a:endParaRPr lang="es-ES" sz="2800" smtClean="0"/>
          </a:p>
        </p:txBody>
      </p:sp>
      <p:pic>
        <p:nvPicPr>
          <p:cNvPr id="11" name="Picture 2" descr="actividade"/>
          <p:cNvPicPr>
            <a:picLocks noChangeAspect="1" noChangeArrowheads="1"/>
          </p:cNvPicPr>
          <p:nvPr/>
        </p:nvPicPr>
        <p:blipFill>
          <a:blip r:embed="rId9"/>
          <a:srcRect/>
          <a:stretch>
            <a:fillRect/>
          </a:stretch>
        </p:blipFill>
        <p:spPr bwMode="auto">
          <a:xfrm>
            <a:off x="285720" y="1196975"/>
            <a:ext cx="8675688" cy="566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1 Título"/>
          <p:cNvSpPr>
            <a:spLocks noGrp="1"/>
          </p:cNvSpPr>
          <p:nvPr>
            <p:ph type="title"/>
          </p:nvPr>
        </p:nvSpPr>
        <p:spPr>
          <a:xfrm>
            <a:off x="609600" y="304800"/>
            <a:ext cx="7772400" cy="1143000"/>
          </a:xfrm>
        </p:spPr>
        <p:txBody>
          <a:bodyPr/>
          <a:lstStyle/>
          <a:p>
            <a:r>
              <a:rPr lang="es-CL" dirty="0" smtClean="0"/>
              <a:t>Ejemplo Seguimiento con ML</a:t>
            </a:r>
            <a:endParaRPr lang="es-ES" dirty="0" smtClean="0"/>
          </a:p>
        </p:txBody>
      </p:sp>
      <p:pic>
        <p:nvPicPr>
          <p:cNvPr id="11" name="Picture 2"/>
          <p:cNvPicPr>
            <a:picLocks noChangeAspect="1" noChangeArrowheads="1"/>
          </p:cNvPicPr>
          <p:nvPr/>
        </p:nvPicPr>
        <p:blipFill>
          <a:blip r:embed="rId5"/>
          <a:srcRect/>
          <a:stretch>
            <a:fillRect/>
          </a:stretch>
        </p:blipFill>
        <p:spPr bwMode="auto">
          <a:xfrm>
            <a:off x="207446" y="1285861"/>
            <a:ext cx="8936553"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4"/>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5"/>
          <a:srcRect r="6654"/>
          <a:stretch>
            <a:fillRect/>
          </a:stretch>
        </p:blipFill>
        <p:spPr bwMode="auto">
          <a:xfrm>
            <a:off x="5614988" y="0"/>
            <a:ext cx="3529012" cy="850900"/>
          </a:xfrm>
          <a:prstGeom prst="rect">
            <a:avLst/>
          </a:prstGeom>
          <a:noFill/>
          <a:ln w="9525">
            <a:noFill/>
            <a:miter lim="800000"/>
            <a:headEnd/>
            <a:tailEnd/>
          </a:ln>
        </p:spPr>
      </p:pic>
      <p:sp>
        <p:nvSpPr>
          <p:cNvPr id="10" name="Text Box 4098"/>
          <p:cNvSpPr txBox="1">
            <a:spLocks noChangeArrowheads="1"/>
          </p:cNvSpPr>
          <p:nvPr/>
        </p:nvSpPr>
        <p:spPr bwMode="auto">
          <a:xfrm>
            <a:off x="831850" y="533400"/>
            <a:ext cx="7688263" cy="830263"/>
          </a:xfrm>
          <a:prstGeom prst="rect">
            <a:avLst/>
          </a:prstGeom>
          <a:solidFill>
            <a:srgbClr val="FFFF00"/>
          </a:solidFill>
          <a:ln w="9525">
            <a:solidFill>
              <a:schemeClr val="tx1"/>
            </a:solidFill>
            <a:miter lim="800000"/>
            <a:headEnd/>
            <a:tailEnd/>
          </a:ln>
        </p:spPr>
        <p:txBody>
          <a:bodyPr wrap="none">
            <a:spAutoFit/>
          </a:bodyPr>
          <a:lstStyle/>
          <a:p>
            <a:pPr algn="ctr" eaLnBrk="0" hangingPunct="0"/>
            <a:r>
              <a:rPr lang="es-ES_tradnl" sz="2400">
                <a:latin typeface="Comic Sans MS" pitchFamily="66" charset="0"/>
              </a:rPr>
              <a:t>SIGNIFICADO DE LOS NIVELES DE OBJETIVOS </a:t>
            </a:r>
          </a:p>
          <a:p>
            <a:pPr algn="ctr" eaLnBrk="0" hangingPunct="0"/>
            <a:r>
              <a:rPr lang="es-ES_tradnl" sz="2400">
                <a:latin typeface="Comic Sans MS" pitchFamily="66" charset="0"/>
              </a:rPr>
              <a:t>(Con estructura de ML)</a:t>
            </a:r>
          </a:p>
        </p:txBody>
      </p:sp>
      <p:grpSp>
        <p:nvGrpSpPr>
          <p:cNvPr id="11" name="Group 4099"/>
          <p:cNvGrpSpPr>
            <a:grpSpLocks/>
          </p:cNvGrpSpPr>
          <p:nvPr/>
        </p:nvGrpSpPr>
        <p:grpSpPr bwMode="auto">
          <a:xfrm>
            <a:off x="381000" y="3929063"/>
            <a:ext cx="8524875" cy="1298575"/>
            <a:chOff x="240" y="2475"/>
            <a:chExt cx="5370" cy="818"/>
          </a:xfrm>
        </p:grpSpPr>
        <p:sp>
          <p:nvSpPr>
            <p:cNvPr id="12" name="Rectangle 4100"/>
            <p:cNvSpPr>
              <a:spLocks noChangeArrowheads="1"/>
            </p:cNvSpPr>
            <p:nvPr/>
          </p:nvSpPr>
          <p:spPr bwMode="auto">
            <a:xfrm>
              <a:off x="1664" y="2701"/>
              <a:ext cx="1305" cy="585"/>
            </a:xfrm>
            <a:prstGeom prst="rect">
              <a:avLst/>
            </a:prstGeom>
            <a:solidFill>
              <a:srgbClr val="FF9999"/>
            </a:solidFill>
            <a:ln w="9525">
              <a:solidFill>
                <a:schemeClr val="tx1"/>
              </a:solidFill>
              <a:miter lim="800000"/>
              <a:headEnd/>
              <a:tailEnd/>
            </a:ln>
          </p:spPr>
          <p:txBody>
            <a:bodyPr wrap="none" anchor="ctr"/>
            <a:lstStyle/>
            <a:p>
              <a:pPr algn="ctr" eaLnBrk="0" hangingPunct="0"/>
              <a:r>
                <a:rPr lang="es-ES_tradnl" sz="2000" b="1">
                  <a:latin typeface="Comic Sans MS" pitchFamily="66" charset="0"/>
                </a:rPr>
                <a:t>COMPONENTES</a:t>
              </a:r>
            </a:p>
          </p:txBody>
        </p:sp>
        <p:sp>
          <p:nvSpPr>
            <p:cNvPr id="13" name="AutoShape 4101"/>
            <p:cNvSpPr>
              <a:spLocks noChangeArrowheads="1"/>
            </p:cNvSpPr>
            <p:nvPr/>
          </p:nvSpPr>
          <p:spPr bwMode="auto">
            <a:xfrm>
              <a:off x="2085" y="2493"/>
              <a:ext cx="505" cy="125"/>
            </a:xfrm>
            <a:prstGeom prst="up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14" name="AutoShape 4102"/>
            <p:cNvSpPr>
              <a:spLocks noChangeArrowheads="1"/>
            </p:cNvSpPr>
            <p:nvPr/>
          </p:nvSpPr>
          <p:spPr bwMode="auto">
            <a:xfrm flipH="1">
              <a:off x="3066" y="2717"/>
              <a:ext cx="2544" cy="576"/>
            </a:xfrm>
            <a:prstGeom prst="roundRect">
              <a:avLst>
                <a:gd name="adj" fmla="val 16667"/>
              </a:avLst>
            </a:prstGeom>
            <a:solidFill>
              <a:srgbClr val="FF9999"/>
            </a:solidFill>
            <a:ln w="9525">
              <a:solidFill>
                <a:schemeClr val="tx1"/>
              </a:solidFill>
              <a:round/>
              <a:headEnd/>
              <a:tailEnd/>
            </a:ln>
          </p:spPr>
          <p:txBody>
            <a:bodyPr wrap="none" anchor="ctr"/>
            <a:lstStyle/>
            <a:p>
              <a:pPr algn="ctr" eaLnBrk="0" hangingPunct="0"/>
              <a:r>
                <a:rPr lang="es-ES_tradnl" sz="1200" b="1">
                  <a:latin typeface="Comic Sans MS" pitchFamily="66" charset="0"/>
                </a:rPr>
                <a:t>LOS PRODUCTOS QUE ENTREGA</a:t>
              </a:r>
            </a:p>
            <a:p>
              <a:pPr algn="ctr" eaLnBrk="0" hangingPunct="0"/>
              <a:r>
                <a:rPr lang="es-ES_tradnl" sz="1200" b="1">
                  <a:latin typeface="Comic Sans MS" pitchFamily="66" charset="0"/>
                </a:rPr>
                <a:t>LA GERENCIA DE EJECUCIÓN DEL PROYECTO</a:t>
              </a:r>
            </a:p>
          </p:txBody>
        </p:sp>
        <p:sp>
          <p:nvSpPr>
            <p:cNvPr id="15" name="AutoShape 4103"/>
            <p:cNvSpPr>
              <a:spLocks noChangeArrowheads="1"/>
            </p:cNvSpPr>
            <p:nvPr/>
          </p:nvSpPr>
          <p:spPr bwMode="auto">
            <a:xfrm>
              <a:off x="678" y="2475"/>
              <a:ext cx="404" cy="122"/>
            </a:xfrm>
            <a:prstGeom prst="up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pic>
          <p:nvPicPr>
            <p:cNvPr id="16" name="Picture 4104" descr="TRNGR479"/>
            <p:cNvPicPr>
              <a:picLocks noChangeAspect="1" noChangeArrowheads="1"/>
            </p:cNvPicPr>
            <p:nvPr/>
          </p:nvPicPr>
          <p:blipFill>
            <a:blip r:embed="rId6"/>
            <a:srcRect/>
            <a:stretch>
              <a:fillRect/>
            </a:stretch>
          </p:blipFill>
          <p:spPr bwMode="auto">
            <a:xfrm>
              <a:off x="240" y="2679"/>
              <a:ext cx="546" cy="554"/>
            </a:xfrm>
            <a:prstGeom prst="rect">
              <a:avLst/>
            </a:prstGeom>
            <a:noFill/>
            <a:ln w="9525">
              <a:noFill/>
              <a:miter lim="800000"/>
              <a:headEnd/>
              <a:tailEnd/>
            </a:ln>
          </p:spPr>
        </p:pic>
        <p:pic>
          <p:nvPicPr>
            <p:cNvPr id="17" name="Picture 4105" descr="TRNGR029"/>
            <p:cNvPicPr>
              <a:picLocks noChangeAspect="1" noChangeArrowheads="1"/>
            </p:cNvPicPr>
            <p:nvPr/>
          </p:nvPicPr>
          <p:blipFill>
            <a:blip r:embed="rId7"/>
            <a:srcRect/>
            <a:stretch>
              <a:fillRect/>
            </a:stretch>
          </p:blipFill>
          <p:spPr bwMode="auto">
            <a:xfrm>
              <a:off x="880" y="2679"/>
              <a:ext cx="656" cy="585"/>
            </a:xfrm>
            <a:prstGeom prst="rect">
              <a:avLst/>
            </a:prstGeom>
            <a:noFill/>
            <a:ln w="9525">
              <a:noFill/>
              <a:miter lim="800000"/>
              <a:headEnd/>
              <a:tailEnd/>
            </a:ln>
          </p:spPr>
        </p:pic>
      </p:grpSp>
      <p:grpSp>
        <p:nvGrpSpPr>
          <p:cNvPr id="18" name="Group 4106"/>
          <p:cNvGrpSpPr>
            <a:grpSpLocks/>
          </p:cNvGrpSpPr>
          <p:nvPr/>
        </p:nvGrpSpPr>
        <p:grpSpPr bwMode="auto">
          <a:xfrm>
            <a:off x="595313" y="2700338"/>
            <a:ext cx="8310562" cy="1155700"/>
            <a:chOff x="375" y="1701"/>
            <a:chExt cx="5235" cy="728"/>
          </a:xfrm>
        </p:grpSpPr>
        <p:sp>
          <p:nvSpPr>
            <p:cNvPr id="19" name="Rectangle 4107"/>
            <p:cNvSpPr>
              <a:spLocks noChangeArrowheads="1"/>
            </p:cNvSpPr>
            <p:nvPr/>
          </p:nvSpPr>
          <p:spPr bwMode="auto">
            <a:xfrm>
              <a:off x="1664" y="1824"/>
              <a:ext cx="1305" cy="585"/>
            </a:xfrm>
            <a:prstGeom prst="rect">
              <a:avLst/>
            </a:prstGeom>
            <a:solidFill>
              <a:schemeClr val="hlink"/>
            </a:solidFill>
            <a:ln w="9525">
              <a:solidFill>
                <a:schemeClr val="tx1"/>
              </a:solidFill>
              <a:miter lim="800000"/>
              <a:headEnd/>
              <a:tailEnd/>
            </a:ln>
          </p:spPr>
          <p:txBody>
            <a:bodyPr wrap="none" anchor="ctr"/>
            <a:lstStyle/>
            <a:p>
              <a:pPr algn="ctr" eaLnBrk="0" hangingPunct="0"/>
              <a:r>
                <a:rPr lang="es-ES_tradnl" sz="2000" b="1">
                  <a:latin typeface="Comic Sans MS" pitchFamily="66" charset="0"/>
                </a:rPr>
                <a:t>PROPÓSITO</a:t>
              </a:r>
            </a:p>
          </p:txBody>
        </p:sp>
        <p:sp>
          <p:nvSpPr>
            <p:cNvPr id="20" name="AutoShape 4108"/>
            <p:cNvSpPr>
              <a:spLocks noChangeArrowheads="1"/>
            </p:cNvSpPr>
            <p:nvPr/>
          </p:nvSpPr>
          <p:spPr bwMode="auto">
            <a:xfrm flipH="1">
              <a:off x="3066" y="1853"/>
              <a:ext cx="2544" cy="576"/>
            </a:xfrm>
            <a:prstGeom prst="roundRect">
              <a:avLst>
                <a:gd name="adj" fmla="val 16667"/>
              </a:avLst>
            </a:prstGeom>
            <a:solidFill>
              <a:schemeClr val="hlink"/>
            </a:solidFill>
            <a:ln w="9525">
              <a:solidFill>
                <a:schemeClr val="tx1"/>
              </a:solidFill>
              <a:round/>
              <a:headEnd/>
              <a:tailEnd/>
            </a:ln>
          </p:spPr>
          <p:txBody>
            <a:bodyPr wrap="none" anchor="ctr"/>
            <a:lstStyle/>
            <a:p>
              <a:pPr algn="ctr" eaLnBrk="0" hangingPunct="0"/>
              <a:r>
                <a:rPr lang="es-ES_tradnl" sz="1200" b="1">
                  <a:latin typeface="Comic Sans MS" pitchFamily="66" charset="0"/>
                </a:rPr>
                <a:t>EFECTO DIRECTO U OBJETIVO CENTRAL DEL</a:t>
              </a:r>
            </a:p>
            <a:p>
              <a:pPr algn="ctr" eaLnBrk="0" hangingPunct="0"/>
              <a:r>
                <a:rPr lang="es-ES_tradnl" sz="1200" b="1">
                  <a:latin typeface="Comic Sans MS" pitchFamily="66" charset="0"/>
                </a:rPr>
                <a:t>PROYECTO, EL QUE RESUELVE EL PROBLEMA.</a:t>
              </a:r>
            </a:p>
            <a:p>
              <a:pPr algn="ctr" eaLnBrk="0" hangingPunct="0"/>
              <a:r>
                <a:rPr lang="es-ES_tradnl" sz="1200" b="1">
                  <a:latin typeface="Comic Sans MS" pitchFamily="66" charset="0"/>
                </a:rPr>
                <a:t>ES EL RESULTADO DE UTILIZAR LOS</a:t>
              </a:r>
            </a:p>
            <a:p>
              <a:pPr algn="ctr" eaLnBrk="0" hangingPunct="0"/>
              <a:r>
                <a:rPr lang="es-ES_tradnl" sz="1200" b="1">
                  <a:latin typeface="Comic Sans MS" pitchFamily="66" charset="0"/>
                </a:rPr>
                <a:t>COMPONENTES DEL PROYECTO</a:t>
              </a:r>
            </a:p>
          </p:txBody>
        </p:sp>
        <p:graphicFrame>
          <p:nvGraphicFramePr>
            <p:cNvPr id="21" name="Object 4109"/>
            <p:cNvGraphicFramePr>
              <a:graphicFrameLocks noChangeAspect="1"/>
            </p:cNvGraphicFramePr>
            <p:nvPr/>
          </p:nvGraphicFramePr>
          <p:xfrm>
            <a:off x="375" y="1823"/>
            <a:ext cx="505" cy="577"/>
          </p:xfrm>
          <a:graphic>
            <a:graphicData uri="http://schemas.openxmlformats.org/presentationml/2006/ole">
              <mc:AlternateContent xmlns:mc="http://schemas.openxmlformats.org/markup-compatibility/2006">
                <mc:Choice xmlns:v="urn:schemas-microsoft-com:vml" Requires="v">
                  <p:oleObj spid="_x0000_s47108" name="Clip" r:id="rId8" imgW="3660480" imgH="3270240" progId="">
                    <p:embed/>
                  </p:oleObj>
                </mc:Choice>
                <mc:Fallback>
                  <p:oleObj name="Clip" r:id="rId8" imgW="3660480" imgH="3270240" progId="">
                    <p:embed/>
                    <p:pic>
                      <p:nvPicPr>
                        <p:cNvPr id="0" name="Object 410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 y="1823"/>
                          <a:ext cx="505"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2" name="Group 4110"/>
            <p:cNvGrpSpPr>
              <a:grpSpLocks/>
            </p:cNvGrpSpPr>
            <p:nvPr/>
          </p:nvGrpSpPr>
          <p:grpSpPr bwMode="auto">
            <a:xfrm>
              <a:off x="917" y="1701"/>
              <a:ext cx="549" cy="725"/>
              <a:chOff x="2400" y="2016"/>
              <a:chExt cx="1008" cy="1200"/>
            </a:xfrm>
          </p:grpSpPr>
          <p:pic>
            <p:nvPicPr>
              <p:cNvPr id="23" name="Picture 4111" descr="CRTA1859"/>
              <p:cNvPicPr>
                <a:picLocks noChangeAspect="1" noChangeArrowheads="1"/>
              </p:cNvPicPr>
              <p:nvPr/>
            </p:nvPicPr>
            <p:blipFill>
              <a:blip r:embed="rId10"/>
              <a:srcRect/>
              <a:stretch>
                <a:fillRect/>
              </a:stretch>
            </p:blipFill>
            <p:spPr bwMode="auto">
              <a:xfrm>
                <a:off x="2400" y="2400"/>
                <a:ext cx="463" cy="816"/>
              </a:xfrm>
              <a:prstGeom prst="rect">
                <a:avLst/>
              </a:prstGeom>
              <a:noFill/>
              <a:ln w="9525">
                <a:noFill/>
                <a:miter lim="800000"/>
                <a:headEnd/>
                <a:tailEnd/>
              </a:ln>
            </p:spPr>
          </p:pic>
          <p:grpSp>
            <p:nvGrpSpPr>
              <p:cNvPr id="24" name="Group 4112"/>
              <p:cNvGrpSpPr>
                <a:grpSpLocks/>
              </p:cNvGrpSpPr>
              <p:nvPr/>
            </p:nvGrpSpPr>
            <p:grpSpPr bwMode="auto">
              <a:xfrm>
                <a:off x="2832" y="2016"/>
                <a:ext cx="576" cy="1200"/>
                <a:chOff x="2832" y="2064"/>
                <a:chExt cx="576" cy="1200"/>
              </a:xfrm>
            </p:grpSpPr>
            <p:pic>
              <p:nvPicPr>
                <p:cNvPr id="25" name="Picture 4113" descr="SYMSN461"/>
                <p:cNvPicPr>
                  <a:picLocks noChangeAspect="1" noChangeArrowheads="1"/>
                </p:cNvPicPr>
                <p:nvPr/>
              </p:nvPicPr>
              <p:blipFill>
                <a:blip r:embed="rId11"/>
                <a:srcRect/>
                <a:stretch>
                  <a:fillRect/>
                </a:stretch>
              </p:blipFill>
              <p:spPr bwMode="auto">
                <a:xfrm>
                  <a:off x="2832" y="2064"/>
                  <a:ext cx="576" cy="576"/>
                </a:xfrm>
                <a:prstGeom prst="rect">
                  <a:avLst/>
                </a:prstGeom>
                <a:noFill/>
                <a:ln w="9525">
                  <a:noFill/>
                  <a:miter lim="800000"/>
                  <a:headEnd/>
                  <a:tailEnd/>
                </a:ln>
              </p:spPr>
            </p:pic>
            <p:sp>
              <p:nvSpPr>
                <p:cNvPr id="26" name="Line 4114"/>
                <p:cNvSpPr>
                  <a:spLocks noChangeShapeType="1"/>
                </p:cNvSpPr>
                <p:nvPr/>
              </p:nvSpPr>
              <p:spPr bwMode="auto">
                <a:xfrm>
                  <a:off x="3120" y="2592"/>
                  <a:ext cx="0" cy="672"/>
                </a:xfrm>
                <a:prstGeom prst="line">
                  <a:avLst/>
                </a:prstGeom>
                <a:noFill/>
                <a:ln w="57150">
                  <a:solidFill>
                    <a:schemeClr val="tx1"/>
                  </a:solidFill>
                  <a:round/>
                  <a:headEnd/>
                  <a:tailEnd/>
                </a:ln>
              </p:spPr>
              <p:txBody>
                <a:bodyPr wrap="none" anchor="ctr"/>
                <a:lstStyle/>
                <a:p>
                  <a:endParaRPr lang="es-CL"/>
                </a:p>
              </p:txBody>
            </p:sp>
          </p:grpSp>
        </p:grpSp>
      </p:grpSp>
      <p:grpSp>
        <p:nvGrpSpPr>
          <p:cNvPr id="27" name="Group 4115"/>
          <p:cNvGrpSpPr>
            <a:grpSpLocks/>
          </p:cNvGrpSpPr>
          <p:nvPr/>
        </p:nvGrpSpPr>
        <p:grpSpPr bwMode="auto">
          <a:xfrm>
            <a:off x="595313" y="1570038"/>
            <a:ext cx="8310562" cy="1260475"/>
            <a:chOff x="375" y="989"/>
            <a:chExt cx="5235" cy="794"/>
          </a:xfrm>
        </p:grpSpPr>
        <p:sp>
          <p:nvSpPr>
            <p:cNvPr id="28" name="Rectangle 4116"/>
            <p:cNvSpPr>
              <a:spLocks noChangeArrowheads="1"/>
            </p:cNvSpPr>
            <p:nvPr/>
          </p:nvSpPr>
          <p:spPr bwMode="auto">
            <a:xfrm>
              <a:off x="1664" y="989"/>
              <a:ext cx="1305" cy="585"/>
            </a:xfrm>
            <a:prstGeom prst="rect">
              <a:avLst/>
            </a:prstGeom>
            <a:solidFill>
              <a:srgbClr val="FFCCFF"/>
            </a:solidFill>
            <a:ln w="9525">
              <a:solidFill>
                <a:schemeClr val="tx1"/>
              </a:solidFill>
              <a:miter lim="800000"/>
              <a:headEnd/>
              <a:tailEnd/>
            </a:ln>
          </p:spPr>
          <p:txBody>
            <a:bodyPr wrap="none" anchor="ctr"/>
            <a:lstStyle/>
            <a:p>
              <a:pPr algn="ctr" eaLnBrk="0" hangingPunct="0"/>
              <a:r>
                <a:rPr lang="es-ES_tradnl" sz="2000" b="1">
                  <a:latin typeface="Comic Sans MS" pitchFamily="66" charset="0"/>
                </a:rPr>
                <a:t>FINES</a:t>
              </a:r>
            </a:p>
          </p:txBody>
        </p:sp>
        <p:sp>
          <p:nvSpPr>
            <p:cNvPr id="29" name="AutoShape 4117"/>
            <p:cNvSpPr>
              <a:spLocks noChangeArrowheads="1"/>
            </p:cNvSpPr>
            <p:nvPr/>
          </p:nvSpPr>
          <p:spPr bwMode="auto">
            <a:xfrm>
              <a:off x="2085" y="1657"/>
              <a:ext cx="505" cy="126"/>
            </a:xfrm>
            <a:prstGeom prst="up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30" name="AutoShape 4118"/>
            <p:cNvSpPr>
              <a:spLocks noChangeArrowheads="1"/>
            </p:cNvSpPr>
            <p:nvPr/>
          </p:nvSpPr>
          <p:spPr bwMode="auto">
            <a:xfrm flipH="1">
              <a:off x="3066" y="989"/>
              <a:ext cx="2544" cy="576"/>
            </a:xfrm>
            <a:prstGeom prst="roundRect">
              <a:avLst>
                <a:gd name="adj" fmla="val 16667"/>
              </a:avLst>
            </a:prstGeom>
            <a:solidFill>
              <a:srgbClr val="FFCCFF"/>
            </a:solidFill>
            <a:ln w="9525">
              <a:solidFill>
                <a:schemeClr val="tx1"/>
              </a:solidFill>
              <a:round/>
              <a:headEnd/>
              <a:tailEnd/>
            </a:ln>
          </p:spPr>
          <p:txBody>
            <a:bodyPr wrap="none" anchor="ctr"/>
            <a:lstStyle/>
            <a:p>
              <a:pPr algn="ctr" eaLnBrk="0" hangingPunct="0"/>
              <a:r>
                <a:rPr lang="es-ES_tradnl" sz="1200" b="1">
                  <a:latin typeface="Comic Sans MS" pitchFamily="66" charset="0"/>
                </a:rPr>
                <a:t>LOS IMPACTOS DEL PROYECTO EN EL SECTOR, </a:t>
              </a:r>
            </a:p>
            <a:p>
              <a:pPr algn="ctr" eaLnBrk="0" hangingPunct="0"/>
              <a:r>
                <a:rPr lang="es-ES_tradnl" sz="1200" b="1">
                  <a:latin typeface="Comic Sans MS" pitchFamily="66" charset="0"/>
                </a:rPr>
                <a:t>EN EL ENTORNO O EN UN SISTEMA SUPERIOR.</a:t>
              </a:r>
            </a:p>
            <a:p>
              <a:pPr algn="ctr" eaLnBrk="0" hangingPunct="0"/>
              <a:r>
                <a:rPr lang="es-ES_tradnl" sz="1200" b="1">
                  <a:latin typeface="Comic Sans MS" pitchFamily="66" charset="0"/>
                </a:rPr>
                <a:t>SON LA “CONTRIBUCIÓN DE DESARROLLO”</a:t>
              </a:r>
            </a:p>
            <a:p>
              <a:pPr algn="ctr" eaLnBrk="0" hangingPunct="0"/>
              <a:r>
                <a:rPr lang="es-ES_tradnl" sz="1200" b="1">
                  <a:latin typeface="Comic Sans MS" pitchFamily="66" charset="0"/>
                </a:rPr>
                <a:t>DEL PROYECTO</a:t>
              </a:r>
            </a:p>
          </p:txBody>
        </p:sp>
        <p:pic>
          <p:nvPicPr>
            <p:cNvPr id="31" name="Picture 4119" descr="SYMSN288"/>
            <p:cNvPicPr>
              <a:picLocks noChangeAspect="1" noChangeArrowheads="1"/>
            </p:cNvPicPr>
            <p:nvPr/>
          </p:nvPicPr>
          <p:blipFill>
            <a:blip r:embed="rId12"/>
            <a:srcRect/>
            <a:stretch>
              <a:fillRect/>
            </a:stretch>
          </p:blipFill>
          <p:spPr bwMode="auto">
            <a:xfrm>
              <a:off x="375" y="1008"/>
              <a:ext cx="472" cy="561"/>
            </a:xfrm>
            <a:prstGeom prst="rect">
              <a:avLst/>
            </a:prstGeom>
            <a:noFill/>
            <a:ln w="9525">
              <a:noFill/>
              <a:miter lim="800000"/>
              <a:headEnd/>
              <a:tailEnd/>
            </a:ln>
          </p:spPr>
        </p:pic>
        <p:sp>
          <p:nvSpPr>
            <p:cNvPr id="32" name="AutoShape 4120"/>
            <p:cNvSpPr>
              <a:spLocks noChangeArrowheads="1"/>
            </p:cNvSpPr>
            <p:nvPr/>
          </p:nvSpPr>
          <p:spPr bwMode="auto">
            <a:xfrm>
              <a:off x="678" y="1660"/>
              <a:ext cx="404" cy="122"/>
            </a:xfrm>
            <a:prstGeom prst="up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pic>
          <p:nvPicPr>
            <p:cNvPr id="33" name="Picture 4121" descr="SYMOT512"/>
            <p:cNvPicPr>
              <a:picLocks noChangeAspect="1" noChangeArrowheads="1"/>
            </p:cNvPicPr>
            <p:nvPr/>
          </p:nvPicPr>
          <p:blipFill>
            <a:blip r:embed="rId13"/>
            <a:srcRect/>
            <a:stretch>
              <a:fillRect/>
            </a:stretch>
          </p:blipFill>
          <p:spPr bwMode="auto">
            <a:xfrm>
              <a:off x="948" y="1008"/>
              <a:ext cx="471" cy="536"/>
            </a:xfrm>
            <a:prstGeom prst="rect">
              <a:avLst/>
            </a:prstGeom>
            <a:noFill/>
            <a:ln w="9525">
              <a:noFill/>
              <a:miter lim="800000"/>
              <a:headEnd/>
              <a:tailEnd/>
            </a:ln>
          </p:spPr>
        </p:pic>
      </p:grpSp>
      <p:sp>
        <p:nvSpPr>
          <p:cNvPr id="34" name="Text Box 23"/>
          <p:cNvSpPr txBox="1">
            <a:spLocks noChangeArrowheads="1"/>
          </p:cNvSpPr>
          <p:nvPr/>
        </p:nvSpPr>
        <p:spPr bwMode="auto">
          <a:xfrm>
            <a:off x="285720" y="5357826"/>
            <a:ext cx="8388350" cy="441325"/>
          </a:xfrm>
          <a:prstGeom prst="rect">
            <a:avLst/>
          </a:prstGeom>
          <a:noFill/>
          <a:ln w="9525">
            <a:noFill/>
            <a:miter lim="800000"/>
            <a:headEnd/>
            <a:tailEnd/>
          </a:ln>
        </p:spPr>
        <p:txBody>
          <a:bodyPr>
            <a:spAutoFit/>
          </a:bodyPr>
          <a:lstStyle/>
          <a:p>
            <a:pPr algn="just" eaLnBrk="0" hangingPunct="0">
              <a:lnSpc>
                <a:spcPct val="125000"/>
              </a:lnSpc>
            </a:pPr>
            <a:r>
              <a:rPr kumimoji="1" lang="es-ES_tradnl" sz="2000" i="1" dirty="0">
                <a:latin typeface="Times New Roman" pitchFamily="18" charset="0"/>
              </a:rPr>
              <a:t>Tomado de presentación de Héctor Sanín Ángel (Gerencial Ltda.)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1+#ppt_w/2"/>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762000" y="838200"/>
            <a:ext cx="79248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000" b="1" i="0" u="none" strike="noStrike" kern="1200" cap="none" spc="0" normalizeH="0" baseline="0" noProof="0" smtClean="0">
                <a:ln>
                  <a:noFill/>
                </a:ln>
                <a:solidFill>
                  <a:schemeClr val="tx1"/>
                </a:solidFill>
                <a:effectLst/>
                <a:uLnTx/>
                <a:uFillTx/>
                <a:latin typeface="+mj-lt"/>
                <a:ea typeface="+mj-ea"/>
                <a:cs typeface="+mj-cs"/>
              </a:rPr>
              <a:t>OBJETIVOS</a:t>
            </a:r>
            <a:br>
              <a:rPr kumimoji="0" lang="es-ES" sz="4000" b="1" i="0" u="none" strike="noStrike" kern="1200" cap="none" spc="0" normalizeH="0" baseline="0" noProof="0" smtClean="0">
                <a:ln>
                  <a:noFill/>
                </a:ln>
                <a:solidFill>
                  <a:schemeClr val="tx1"/>
                </a:solidFill>
                <a:effectLst/>
                <a:uLnTx/>
                <a:uFillTx/>
                <a:latin typeface="+mj-lt"/>
                <a:ea typeface="+mj-ea"/>
                <a:cs typeface="+mj-cs"/>
              </a:rPr>
            </a:br>
            <a:endParaRPr kumimoji="0" lang="es-ES_tradnl" sz="4800" b="1"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11" name="Object 2"/>
          <p:cNvGraphicFramePr>
            <a:graphicFrameLocks noChangeAspect="1"/>
          </p:cNvGraphicFramePr>
          <p:nvPr/>
        </p:nvGraphicFramePr>
        <p:xfrm>
          <a:off x="1928794" y="1500174"/>
          <a:ext cx="5339160" cy="3368756"/>
        </p:xfrm>
        <a:graphic>
          <a:graphicData uri="http://schemas.openxmlformats.org/presentationml/2006/ole">
            <mc:AlternateContent xmlns:mc="http://schemas.openxmlformats.org/markup-compatibility/2006">
              <mc:Choice xmlns:v="urn:schemas-microsoft-com:vml" Requires="v">
                <p:oleObj spid="_x0000_s48132" name="Imagen" r:id="rId5" imgW="1389960" imgH="1456560" progId="">
                  <p:embed/>
                </p:oleObj>
              </mc:Choice>
              <mc:Fallback>
                <p:oleObj name="Imagen" r:id="rId5" imgW="1389960" imgH="1456560"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8794" y="1500174"/>
                        <a:ext cx="5339160" cy="33687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762000" y="571480"/>
            <a:ext cx="7772400" cy="544990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tabLst/>
              <a:defRPr/>
            </a:pPr>
            <a:r>
              <a:rPr kumimoji="0" lang="es-ES" sz="4400" b="1" i="0" u="none" strike="noStrike" kern="1200" cap="none" spc="0" normalizeH="0" baseline="0" noProof="0" dirty="0" smtClean="0">
                <a:ln>
                  <a:noFill/>
                </a:ln>
                <a:solidFill>
                  <a:schemeClr val="tx1"/>
                </a:solidFill>
                <a:effectLst/>
                <a:uLnTx/>
                <a:uFillTx/>
                <a:latin typeface="+mj-lt"/>
                <a:ea typeface="+mj-ea"/>
                <a:cs typeface="+mj-cs"/>
              </a:rPr>
              <a:t>Fin</a:t>
            </a:r>
            <a:r>
              <a:rPr kumimoji="0" lang="es-ES" sz="3600" b="1" i="0" u="none" strike="noStrike" kern="1200" cap="none" spc="0" normalizeH="0" baseline="0" noProof="0" dirty="0" smtClean="0">
                <a:ln>
                  <a:noFill/>
                </a:ln>
                <a:solidFill>
                  <a:schemeClr val="tx1"/>
                </a:solidFill>
                <a:effectLst/>
                <a:uLnTx/>
                <a:uFillTx/>
                <a:latin typeface="+mj-lt"/>
                <a:ea typeface="+mj-ea"/>
                <a:cs typeface="+mj-cs"/>
              </a:rPr>
              <a:t/>
            </a:r>
            <a:br>
              <a:rPr kumimoji="0" lang="es-ES" sz="3600" b="1" i="0" u="none" strike="noStrike" kern="1200" cap="none" spc="0" normalizeH="0" baseline="0" noProof="0" dirty="0" smtClean="0">
                <a:ln>
                  <a:noFill/>
                </a:ln>
                <a:solidFill>
                  <a:schemeClr val="tx1"/>
                </a:solidFill>
                <a:effectLst/>
                <a:uLnTx/>
                <a:uFillTx/>
                <a:latin typeface="+mj-lt"/>
                <a:ea typeface="+mj-ea"/>
                <a:cs typeface="+mj-cs"/>
              </a:rPr>
            </a:br>
            <a:r>
              <a:rPr kumimoji="0" lang="es-ES" sz="3600" b="1" i="0" u="none" strike="noStrike" kern="1200" cap="none" spc="0" normalizeH="0" baseline="0" noProof="0" dirty="0" smtClean="0">
                <a:ln>
                  <a:noFill/>
                </a:ln>
                <a:solidFill>
                  <a:schemeClr val="tx1"/>
                </a:solidFill>
                <a:effectLst/>
                <a:uLnTx/>
                <a:uFillTx/>
                <a:latin typeface="+mj-lt"/>
                <a:ea typeface="+mj-ea"/>
                <a:cs typeface="+mj-cs"/>
              </a:rPr>
              <a:t/>
            </a:r>
            <a:br>
              <a:rPr kumimoji="0" lang="es-ES" sz="3600" b="1" i="0" u="none" strike="noStrike" kern="1200" cap="none" spc="0" normalizeH="0" baseline="0" noProof="0" dirty="0" smtClean="0">
                <a:ln>
                  <a:noFill/>
                </a:ln>
                <a:solidFill>
                  <a:schemeClr val="tx1"/>
                </a:solidFill>
                <a:effectLst/>
                <a:uLnTx/>
                <a:uFillTx/>
                <a:latin typeface="+mj-lt"/>
                <a:ea typeface="+mj-ea"/>
                <a:cs typeface="+mj-cs"/>
              </a:rPr>
            </a:br>
            <a:r>
              <a:rPr kumimoji="0" lang="es-ES" sz="3200" b="0" i="0" u="none" strike="noStrike" kern="1200" cap="none" spc="0" normalizeH="0" baseline="0" noProof="0" dirty="0" smtClean="0">
                <a:ln>
                  <a:noFill/>
                </a:ln>
                <a:solidFill>
                  <a:schemeClr val="tx1"/>
                </a:solidFill>
                <a:effectLst/>
                <a:uLnTx/>
                <a:uFillTx/>
                <a:latin typeface="+mj-lt"/>
                <a:ea typeface="+mj-ea"/>
                <a:cs typeface="+mj-cs"/>
              </a:rPr>
              <a:t>Todo proyecto responde a un problema u obstáculo al desarrollo, que ha sido</a:t>
            </a:r>
            <a:r>
              <a:rPr lang="es-ES" sz="3200" dirty="0" smtClean="0">
                <a:latin typeface="+mj-lt"/>
                <a:ea typeface="+mj-ea"/>
                <a:cs typeface="+mj-cs"/>
              </a:rPr>
              <a:t> </a:t>
            </a:r>
            <a:r>
              <a:rPr kumimoji="0" lang="es-ES" sz="3200" b="0" i="0" u="none" strike="noStrike" kern="1200" cap="none" spc="0" normalizeH="0" baseline="0" noProof="0" dirty="0" smtClean="0">
                <a:ln>
                  <a:noFill/>
                </a:ln>
                <a:solidFill>
                  <a:schemeClr val="tx1"/>
                </a:solidFill>
                <a:effectLst/>
                <a:uLnTx/>
                <a:uFillTx/>
                <a:latin typeface="+mj-lt"/>
                <a:ea typeface="+mj-ea"/>
                <a:cs typeface="+mj-cs"/>
              </a:rPr>
              <a:t>detectado.</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r>
              <a:rPr kumimoji="0" lang="es-ES" sz="3200" b="0" i="0" u="none" strike="noStrike" kern="1200" cap="none" spc="0" normalizeH="0" baseline="0" noProof="0" dirty="0" smtClean="0">
                <a:ln>
                  <a:noFill/>
                </a:ln>
                <a:solidFill>
                  <a:schemeClr val="tx1"/>
                </a:solidFill>
                <a:effectLst/>
                <a:uLnTx/>
                <a:uFillTx/>
                <a:latin typeface="+mj-lt"/>
                <a:ea typeface="+mj-ea"/>
                <a:cs typeface="+mj-cs"/>
              </a:rPr>
              <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r>
              <a:rPr kumimoji="0" lang="es-ES" sz="3200" b="0" i="0" u="none" strike="noStrike" kern="1200" cap="none" spc="0" normalizeH="0" baseline="0" noProof="0" dirty="0" smtClean="0">
                <a:ln>
                  <a:noFill/>
                </a:ln>
                <a:solidFill>
                  <a:schemeClr val="tx1"/>
                </a:solidFill>
                <a:effectLst/>
                <a:uLnTx/>
                <a:uFillTx/>
                <a:latin typeface="+mj-lt"/>
                <a:ea typeface="+mj-ea"/>
                <a:cs typeface="+mj-cs"/>
              </a:rPr>
              <a:t>El Fin expresa la solución del problema de desarrollo que ha sido diagnosticado. </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r>
              <a:rPr kumimoji="0" lang="es-ES" sz="3200" b="0" i="0" u="none" strike="noStrike" kern="1200" cap="none" spc="0" normalizeH="0" baseline="0" noProof="0" dirty="0" smtClean="0">
                <a:ln>
                  <a:noFill/>
                </a:ln>
                <a:solidFill>
                  <a:schemeClr val="tx1"/>
                </a:solidFill>
                <a:effectLst/>
                <a:uLnTx/>
                <a:uFillTx/>
                <a:latin typeface="+mj-lt"/>
                <a:ea typeface="+mj-ea"/>
                <a:cs typeface="+mj-cs"/>
              </a:rPr>
              <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r>
              <a:rPr kumimoji="0" lang="es-ES" sz="3200" b="0" i="0" u="none" strike="noStrike" kern="1200" cap="none" spc="0" normalizeH="0" baseline="0" noProof="0" dirty="0" smtClean="0">
                <a:ln>
                  <a:noFill/>
                </a:ln>
                <a:solidFill>
                  <a:schemeClr val="tx1"/>
                </a:solidFill>
                <a:effectLst/>
                <a:uLnTx/>
                <a:uFillTx/>
                <a:latin typeface="+mj-lt"/>
                <a:ea typeface="+mj-ea"/>
                <a:cs typeface="+mj-cs"/>
              </a:rPr>
              <a:t>Es muy importante delimitar el grado en que el proyecto contribuye a dicho fin. </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8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ppt_x"/>
                                          </p:val>
                                        </p:tav>
                                        <p:tav tm="100000">
                                          <p:val>
                                            <p:strVal val="#ppt_x"/>
                                          </p:val>
                                        </p:tav>
                                      </p:tavLst>
                                    </p:anim>
                                    <p:anim calcmode="lin" valueType="num">
                                      <p:cBhvr additive="base">
                                        <p:cTn id="8" dur="3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Documents and Settings\Carlos Urriola\Escritorio\My Dropbox\A.3.2 CSP\E. Documentos\Imagenes\Logos\CSP3.bmp"/>
          <p:cNvPicPr>
            <a:picLocks noChangeAspect="1" noChangeArrowheads="1"/>
          </p:cNvPicPr>
          <p:nvPr/>
        </p:nvPicPr>
        <p:blipFill>
          <a:blip r:embed="rId3"/>
          <a:srcRect r="6654"/>
          <a:stretch>
            <a:fillRect/>
          </a:stretch>
        </p:blipFill>
        <p:spPr bwMode="auto">
          <a:xfrm>
            <a:off x="5614988" y="0"/>
            <a:ext cx="3529012" cy="850900"/>
          </a:xfrm>
          <a:prstGeom prst="rect">
            <a:avLst/>
          </a:prstGeom>
          <a:noFill/>
          <a:ln w="9525">
            <a:noFill/>
            <a:miter lim="800000"/>
            <a:headEnd/>
            <a:tailEnd/>
          </a:ln>
        </p:spPr>
      </p:pic>
      <p:sp>
        <p:nvSpPr>
          <p:cNvPr id="10" name="Rectangle 3" descr="Rectangle: Click to edit Master text styles&#10;Second level&#10;Third level&#10;Fourth level&#10;Fifth level"/>
          <p:cNvSpPr txBox="1">
            <a:spLocks noChangeArrowheads="1"/>
          </p:cNvSpPr>
          <p:nvPr/>
        </p:nvSpPr>
        <p:spPr>
          <a:xfrm>
            <a:off x="685800" y="1219200"/>
            <a:ext cx="8077200" cy="4638692"/>
          </a:xfrm>
          <a:prstGeom prst="rect">
            <a:avLst/>
          </a:prstGeom>
        </p:spPr>
        <p:txBody>
          <a:bodyPr vert="horz" lIns="91440" tIns="45720" rIns="91440" bIns="45720" rtlCol="0">
            <a:normAutofit fontScale="925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El logro del propósito </a:t>
            </a:r>
            <a:r>
              <a:rPr kumimoji="0" lang="es-ES" sz="2400" b="1" i="0" u="none" strike="noStrike" kern="1200" cap="none" spc="0" normalizeH="0" baseline="0" noProof="0" dirty="0" smtClean="0">
                <a:ln>
                  <a:noFill/>
                </a:ln>
                <a:solidFill>
                  <a:schemeClr val="tx1"/>
                </a:solidFill>
                <a:effectLst/>
                <a:uLnTx/>
                <a:uFillTx/>
                <a:latin typeface="+mn-lt"/>
                <a:ea typeface="+mn-ea"/>
                <a:cs typeface="+mn-cs"/>
              </a:rPr>
              <a:t>contribuirá</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a alcanzar el Fin.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Es el </a:t>
            </a:r>
            <a:r>
              <a:rPr kumimoji="0" lang="es-ES" sz="2400" b="1" i="0" u="none" strike="noStrike" kern="1200" cap="none" spc="0" normalizeH="0" baseline="0" noProof="0" dirty="0" smtClean="0">
                <a:ln>
                  <a:noFill/>
                </a:ln>
                <a:solidFill>
                  <a:schemeClr val="tx1"/>
                </a:solidFill>
                <a:effectLst/>
                <a:uLnTx/>
                <a:uFillTx/>
                <a:latin typeface="+mn-lt"/>
                <a:ea typeface="+mn-ea"/>
                <a:cs typeface="+mn-cs"/>
              </a:rPr>
              <a:t>efecto directo</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que se espera a partir del período de ejecución.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Es el cambio que fomentará el proyecto. Es un </a:t>
            </a:r>
            <a:r>
              <a:rPr kumimoji="0" lang="es-ES" sz="2400" b="1" i="0" u="none" strike="noStrike" kern="1200" cap="none" spc="0" normalizeH="0" baseline="0" noProof="0" dirty="0" smtClean="0">
                <a:ln>
                  <a:noFill/>
                </a:ln>
                <a:solidFill>
                  <a:schemeClr val="tx1"/>
                </a:solidFill>
                <a:effectLst/>
                <a:uLnTx/>
                <a:uFillTx/>
                <a:latin typeface="+mn-lt"/>
                <a:ea typeface="+mn-ea"/>
                <a:cs typeface="+mn-cs"/>
              </a:rPr>
              <a:t>efecto</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de nuestros productos o componentes y puede y debe ser medido. </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1" i="0" u="none" strike="noStrike" kern="1200" cap="none" spc="0" normalizeH="0" baseline="0" noProof="0" dirty="0" smtClean="0">
                <a:ln>
                  <a:noFill/>
                </a:ln>
                <a:solidFill>
                  <a:schemeClr val="tx1"/>
                </a:solidFill>
                <a:effectLst/>
                <a:uLnTx/>
                <a:uFillTx/>
                <a:latin typeface="+mn-lt"/>
                <a:ea typeface="+mn-ea"/>
                <a:cs typeface="+mn-cs"/>
              </a:rPr>
              <a:t>Se expresa como un resultado</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s-ES" sz="2400" b="0" i="0" u="none" strike="noStrike" kern="1200" cap="none" spc="0" normalizeH="0" baseline="0" noProof="0" dirty="0" err="1" smtClean="0">
                <a:ln>
                  <a:noFill/>
                </a:ln>
                <a:solidFill>
                  <a:schemeClr val="tx1"/>
                </a:solidFill>
                <a:effectLst/>
                <a:uLnTx/>
                <a:uFillTx/>
                <a:latin typeface="+mn-lt"/>
                <a:ea typeface="+mn-ea"/>
                <a:cs typeface="+mn-cs"/>
              </a:rPr>
              <a:t>p.e.</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”Mejora la calidad de la enseñanza”, “Mejora el desempeño del docente” (y no, mejorará). Es lo que esperamos que ocurra cuando los beneficiarios del proyecto utilicen los productos que les entregamos.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Rectangle 2"/>
          <p:cNvSpPr txBox="1">
            <a:spLocks noChangeArrowheads="1"/>
          </p:cNvSpPr>
          <p:nvPr/>
        </p:nvSpPr>
        <p:spPr>
          <a:xfrm>
            <a:off x="685800" y="762000"/>
            <a:ext cx="7772400" cy="457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chemeClr val="tx1"/>
                </a:solidFill>
                <a:effectLst/>
                <a:uLnTx/>
                <a:uFillTx/>
                <a:latin typeface="+mj-lt"/>
                <a:ea typeface="+mj-ea"/>
                <a:cs typeface="+mj-cs"/>
              </a:rPr>
              <a:t>Propósito</a:t>
            </a:r>
            <a:br>
              <a:rPr kumimoji="0" lang="es-ES" sz="3200" b="1"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type="wd">
                                    <p:tmPct val="100000"/>
                                  </p:iterate>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3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8" dur="3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100000"/>
                                  </p:iterate>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3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14" dur="3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iterate type="wd">
                                    <p:tmPct val="100000"/>
                                  </p:iterate>
                                  <p:childTnLst>
                                    <p:set>
                                      <p:cBhvr>
                                        <p:cTn id="18" dur="1" fill="hold">
                                          <p:stCondLst>
                                            <p:cond delay="0"/>
                                          </p:stCondLst>
                                        </p:cTn>
                                        <p:tgtEl>
                                          <p:spTgt spid="10">
                                            <p:txEl>
                                              <p:pRg st="4" end="4"/>
                                            </p:txEl>
                                          </p:spTgt>
                                        </p:tgtEl>
                                        <p:attrNameLst>
                                          <p:attrName>style.visibility</p:attrName>
                                        </p:attrNameLst>
                                      </p:cBhvr>
                                      <p:to>
                                        <p:strVal val="visible"/>
                                      </p:to>
                                    </p:set>
                                    <p:anim calcmode="lin" valueType="num">
                                      <p:cBhvr additive="base">
                                        <p:cTn id="19" dur="300" fill="hold"/>
                                        <p:tgtEl>
                                          <p:spTgt spid="10">
                                            <p:txEl>
                                              <p:pRg st="4" end="4"/>
                                            </p:txEl>
                                          </p:spTgt>
                                        </p:tgtEl>
                                        <p:attrNameLst>
                                          <p:attrName>ppt_x</p:attrName>
                                        </p:attrNameLst>
                                      </p:cBhvr>
                                      <p:tavLst>
                                        <p:tav tm="0">
                                          <p:val>
                                            <p:strVal val="1+#ppt_w/2"/>
                                          </p:val>
                                        </p:tav>
                                        <p:tav tm="100000">
                                          <p:val>
                                            <p:strVal val="#ppt_x"/>
                                          </p:val>
                                        </p:tav>
                                      </p:tavLst>
                                    </p:anim>
                                    <p:anim calcmode="lin" valueType="num">
                                      <p:cBhvr additive="base">
                                        <p:cTn id="20" dur="3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type="wd">
                                    <p:tmPct val="100000"/>
                                  </p:iterate>
                                  <p:childTnLst>
                                    <p:set>
                                      <p:cBhvr>
                                        <p:cTn id="24" dur="1" fill="hold">
                                          <p:stCondLst>
                                            <p:cond delay="0"/>
                                          </p:stCondLst>
                                        </p:cTn>
                                        <p:tgtEl>
                                          <p:spTgt spid="10">
                                            <p:txEl>
                                              <p:pRg st="6" end="6"/>
                                            </p:txEl>
                                          </p:spTgt>
                                        </p:tgtEl>
                                        <p:attrNameLst>
                                          <p:attrName>style.visibility</p:attrName>
                                        </p:attrNameLst>
                                      </p:cBhvr>
                                      <p:to>
                                        <p:strVal val="visible"/>
                                      </p:to>
                                    </p:set>
                                    <p:anim calcmode="lin" valueType="num">
                                      <p:cBhvr additive="base">
                                        <p:cTn id="25" dur="300" fill="hold"/>
                                        <p:tgtEl>
                                          <p:spTgt spid="10">
                                            <p:txEl>
                                              <p:pRg st="6" end="6"/>
                                            </p:txEl>
                                          </p:spTgt>
                                        </p:tgtEl>
                                        <p:attrNameLst>
                                          <p:attrName>ppt_x</p:attrName>
                                        </p:attrNameLst>
                                      </p:cBhvr>
                                      <p:tavLst>
                                        <p:tav tm="0">
                                          <p:val>
                                            <p:strVal val="1+#ppt_w/2"/>
                                          </p:val>
                                        </p:tav>
                                        <p:tav tm="100000">
                                          <p:val>
                                            <p:strVal val="#ppt_x"/>
                                          </p:val>
                                        </p:tav>
                                      </p:tavLst>
                                    </p:anim>
                                    <p:anim calcmode="lin" valueType="num">
                                      <p:cBhvr additive="base">
                                        <p:cTn id="26" dur="300" fill="hold"/>
                                        <p:tgtEl>
                                          <p:spTgt spid="10">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type="wd">
                                    <p:tmAbs val="300"/>
                                  </p:iterate>
                                  <p:childTnLst>
                                    <p:set>
                                      <p:cBhvr>
                                        <p:cTn id="30" dur="1" fill="hold">
                                          <p:stCondLst>
                                            <p:cond delay="2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utoUpdateAnimBg="0"/>
      <p:bldP spid="11"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642910" y="500042"/>
            <a:ext cx="77724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chemeClr val="tx1"/>
                </a:solidFill>
                <a:effectLst/>
                <a:uLnTx/>
                <a:uFillTx/>
                <a:latin typeface="+mj-lt"/>
                <a:ea typeface="+mj-ea"/>
                <a:cs typeface="+mj-cs"/>
              </a:rPr>
              <a:t>Componentes (Productos</a:t>
            </a:r>
            <a:r>
              <a:rPr kumimoji="0" lang="es-ES" sz="3200" b="0" i="0" u="none" strike="noStrike" kern="1200" cap="none" spc="0" normalizeH="0" baseline="0" noProof="0" dirty="0" smtClean="0">
                <a:ln>
                  <a:noFill/>
                </a:ln>
                <a:solidFill>
                  <a:schemeClr val="tx1"/>
                </a:solidFill>
                <a:effectLst/>
                <a:uLnTx/>
                <a:uFillTx/>
                <a:latin typeface="+mj-lt"/>
                <a:ea typeface="+mj-ea"/>
                <a:cs typeface="+mj-cs"/>
              </a:rPr>
              <a:t>)</a:t>
            </a:r>
            <a:br>
              <a:rPr kumimoji="0" lang="es-ES" sz="3200" b="0"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32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642910" y="1143000"/>
            <a:ext cx="7739090" cy="4643454"/>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Son los resultados específicos del proyecto: obras, estudios, servicios, capacitación, etc., que debe producir el ejecutor con el presupuesto asignado. Cada componente debe ser necesario para lograr el propósito y debe ser razonable suponer que si todos los componentes son producidos de la manera planeada se cumplirá el propósito.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La gerencia o administración del proyecto tienen la responsabilidad de producir los componentes.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Deben ser redactados claramente y como resultados o productos finales: escuelas terminadas, estudios realizados, capacitación realizada, etc.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2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6" fill="hold" grpId="0" nodeType="clickEffect">
                                  <p:stCondLst>
                                    <p:cond delay="0"/>
                                  </p:stCondLst>
                                  <p:iterate type="wd">
                                    <p:tmPct val="100000"/>
                                  </p:iterate>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3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2" dur="3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6" fill="hold" grpId="0" nodeType="clickEffect">
                                  <p:stCondLst>
                                    <p:cond delay="0"/>
                                  </p:stCondLst>
                                  <p:iterate type="wd">
                                    <p:tmPct val="100000"/>
                                  </p:iterate>
                                  <p:childTnLst>
                                    <p:set>
                                      <p:cBhvr>
                                        <p:cTn id="16" dur="1" fill="hold">
                                          <p:stCondLst>
                                            <p:cond delay="0"/>
                                          </p:stCondLst>
                                        </p:cTn>
                                        <p:tgtEl>
                                          <p:spTgt spid="11">
                                            <p:txEl>
                                              <p:pRg st="2" end="2"/>
                                            </p:txEl>
                                          </p:spTgt>
                                        </p:tgtEl>
                                        <p:attrNameLst>
                                          <p:attrName>style.visibility</p:attrName>
                                        </p:attrNameLst>
                                      </p:cBhvr>
                                      <p:to>
                                        <p:strVal val="visible"/>
                                      </p:to>
                                    </p:set>
                                    <p:anim calcmode="lin" valueType="num">
                                      <p:cBhvr additive="base">
                                        <p:cTn id="17" dur="300" fill="hold"/>
                                        <p:tgtEl>
                                          <p:spTgt spid="11">
                                            <p:txEl>
                                              <p:pRg st="2" end="2"/>
                                            </p:txEl>
                                          </p:spTgt>
                                        </p:tgtEl>
                                        <p:attrNameLst>
                                          <p:attrName>ppt_x</p:attrName>
                                        </p:attrNameLst>
                                      </p:cBhvr>
                                      <p:tavLst>
                                        <p:tav tm="0">
                                          <p:val>
                                            <p:strVal val="1+#ppt_w/2"/>
                                          </p:val>
                                        </p:tav>
                                        <p:tav tm="100000">
                                          <p:val>
                                            <p:strVal val="#ppt_x"/>
                                          </p:val>
                                        </p:tav>
                                      </p:tavLst>
                                    </p:anim>
                                    <p:anim calcmode="lin" valueType="num">
                                      <p:cBhvr additive="base">
                                        <p:cTn id="18" dur="3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grpId="0" nodeType="clickEffect">
                                  <p:stCondLst>
                                    <p:cond delay="0"/>
                                  </p:stCondLst>
                                  <p:iterate type="wd">
                                    <p:tmPct val="100000"/>
                                  </p:iterate>
                                  <p:childTnLst>
                                    <p:set>
                                      <p:cBhvr>
                                        <p:cTn id="22" dur="1" fill="hold">
                                          <p:stCondLst>
                                            <p:cond delay="0"/>
                                          </p:stCondLst>
                                        </p:cTn>
                                        <p:tgtEl>
                                          <p:spTgt spid="11">
                                            <p:txEl>
                                              <p:pRg st="4" end="4"/>
                                            </p:txEl>
                                          </p:spTgt>
                                        </p:tgtEl>
                                        <p:attrNameLst>
                                          <p:attrName>style.visibility</p:attrName>
                                        </p:attrNameLst>
                                      </p:cBhvr>
                                      <p:to>
                                        <p:strVal val="visible"/>
                                      </p:to>
                                    </p:set>
                                    <p:anim calcmode="lin" valueType="num">
                                      <p:cBhvr additive="base">
                                        <p:cTn id="23" dur="300" fill="hold"/>
                                        <p:tgtEl>
                                          <p:spTgt spid="11">
                                            <p:txEl>
                                              <p:pRg st="4" end="4"/>
                                            </p:txEl>
                                          </p:spTgt>
                                        </p:tgtEl>
                                        <p:attrNameLst>
                                          <p:attrName>ppt_x</p:attrName>
                                        </p:attrNameLst>
                                      </p:cBhvr>
                                      <p:tavLst>
                                        <p:tav tm="0">
                                          <p:val>
                                            <p:strVal val="1+#ppt_w/2"/>
                                          </p:val>
                                        </p:tav>
                                        <p:tav tm="100000">
                                          <p:val>
                                            <p:strVal val="#ppt_x"/>
                                          </p:val>
                                        </p:tav>
                                      </p:tavLst>
                                    </p:anim>
                                    <p:anim calcmode="lin" valueType="num">
                                      <p:cBhvr additive="base">
                                        <p:cTn id="24" dur="3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685800" y="838200"/>
            <a:ext cx="78486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chemeClr val="tx1"/>
                </a:solidFill>
                <a:effectLst/>
                <a:uLnTx/>
                <a:uFillTx/>
                <a:latin typeface="+mj-lt"/>
                <a:ea typeface="+mj-ea"/>
                <a:cs typeface="+mj-cs"/>
              </a:rPr>
              <a:t>Actividades</a:t>
            </a:r>
            <a:br>
              <a:rPr kumimoji="0" lang="es-ES" sz="3200" b="1"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714348" y="1371600"/>
            <a:ext cx="7667652" cy="4486292"/>
          </a:xfrm>
          <a:prstGeom prst="rect">
            <a:avLst/>
          </a:prstGeom>
        </p:spPr>
        <p:txBody>
          <a:bodyPr vert="horz" lIns="91440" tIns="45720" rIns="91440" bIns="45720" rtlCol="0">
            <a:normAutofit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Son aquellas que la gerencia o conducción del proyecto debe asegurar que se lleven a cabo para producir cada uno de los componentes.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Es necesario tener una lista detallada de las actividades pues será la base para la elaboración de Plan de Ejecución, calendario o Plan Operativo del proyecto.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Se coloca cada actividad requerida para un componente en orden cronológico y se estima el tiempo y recursos requeridos para realizarla. En la MML la ejecución está directamente relacionada con el diseño.</a:t>
            </a: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grpId="0" nodeType="clickEffect">
                                  <p:stCondLst>
                                    <p:cond delay="0"/>
                                  </p:stCondLst>
                                  <p:iterate type="wd">
                                    <p:tmPct val="100000"/>
                                  </p:iterate>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iterate type="wd">
                                    <p:tmPct val="100000"/>
                                  </p:iterate>
                                  <p:childTnLst>
                                    <p:set>
                                      <p:cBhvr>
                                        <p:cTn id="16" dur="1" fill="hold">
                                          <p:stCondLst>
                                            <p:cond delay="0"/>
                                          </p:stCondLst>
                                        </p:cTn>
                                        <p:tgtEl>
                                          <p:spTgt spid="11">
                                            <p:txEl>
                                              <p:pRg st="2" end="2"/>
                                            </p:txEl>
                                          </p:spTgt>
                                        </p:tgtEl>
                                        <p:attrNameLst>
                                          <p:attrName>style.visibility</p:attrName>
                                        </p:attrNameLst>
                                      </p:cBhvr>
                                      <p:to>
                                        <p:strVal val="visible"/>
                                      </p:to>
                                    </p:set>
                                    <p:anim calcmode="lin" valueType="num">
                                      <p:cBhvr additive="base">
                                        <p:cTn id="17"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iterate type="wd">
                                    <p:tmPct val="100000"/>
                                  </p:iterate>
                                  <p:childTnLst>
                                    <p:set>
                                      <p:cBhvr>
                                        <p:cTn id="22" dur="1" fill="hold">
                                          <p:stCondLst>
                                            <p:cond delay="0"/>
                                          </p:stCondLst>
                                        </p:cTn>
                                        <p:tgtEl>
                                          <p:spTgt spid="11">
                                            <p:txEl>
                                              <p:pRg st="4" end="4"/>
                                            </p:txEl>
                                          </p:spTgt>
                                        </p:tgtEl>
                                        <p:attrNameLst>
                                          <p:attrName>style.visibility</p:attrName>
                                        </p:attrNameLst>
                                      </p:cBhvr>
                                      <p:to>
                                        <p:strVal val="visible"/>
                                      </p:to>
                                    </p:set>
                                    <p:anim calcmode="lin" valueType="num">
                                      <p:cBhvr additive="base">
                                        <p:cTn id="23"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Carlos Urriola\Escritorio\My Dropbox\A.3.2 CSP\E. Documentos\Imagenes\Logos\CSP3.bmp"/>
          <p:cNvPicPr>
            <a:picLocks noChangeAspect="1" noChangeArrowheads="1"/>
          </p:cNvPicPr>
          <p:nvPr/>
        </p:nvPicPr>
        <p:blipFill>
          <a:blip r:embed="rId3"/>
          <a:srcRect/>
          <a:stretch>
            <a:fillRect/>
          </a:stretch>
        </p:blipFill>
        <p:spPr bwMode="auto">
          <a:xfrm>
            <a:off x="7650163" y="6237288"/>
            <a:ext cx="1493837" cy="620712"/>
          </a:xfrm>
          <a:prstGeom prst="rect">
            <a:avLst/>
          </a:prstGeom>
          <a:noFill/>
          <a:ln w="9525">
            <a:noFill/>
            <a:miter lim="800000"/>
            <a:headEnd/>
            <a:tailEnd/>
          </a:ln>
        </p:spPr>
      </p:pic>
      <p:pic>
        <p:nvPicPr>
          <p:cNvPr id="5" name="Picture 3" descr="C:\Documents and Settings\Carlos Urriola\Escritorio\My Dropbox\A.3.2 CSP\E. Documentos\Imagenes\Logos\CSP3.bmp"/>
          <p:cNvPicPr>
            <a:picLocks noChangeAspect="1" noChangeArrowheads="1"/>
          </p:cNvPicPr>
          <p:nvPr/>
        </p:nvPicPr>
        <p:blipFill>
          <a:blip r:embed="rId4"/>
          <a:srcRect r="6654"/>
          <a:stretch>
            <a:fillRect/>
          </a:stretch>
        </p:blipFill>
        <p:spPr bwMode="auto">
          <a:xfrm>
            <a:off x="5614988" y="0"/>
            <a:ext cx="3529012" cy="850900"/>
          </a:xfrm>
          <a:prstGeom prst="rect">
            <a:avLst/>
          </a:prstGeom>
          <a:noFill/>
          <a:ln w="9525">
            <a:noFill/>
            <a:miter lim="800000"/>
            <a:headEnd/>
            <a:tailEnd/>
          </a:ln>
        </p:spPr>
      </p:pic>
      <p:sp>
        <p:nvSpPr>
          <p:cNvPr id="10" name="Rectangle 2"/>
          <p:cNvSpPr txBox="1">
            <a:spLocks noChangeArrowheads="1"/>
          </p:cNvSpPr>
          <p:nvPr/>
        </p:nvSpPr>
        <p:spPr>
          <a:xfrm>
            <a:off x="714348" y="642918"/>
            <a:ext cx="7801341" cy="11430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none" spc="0" normalizeH="0" baseline="0" noProof="0" dirty="0" smtClean="0">
                <a:ln>
                  <a:noFill/>
                </a:ln>
                <a:solidFill>
                  <a:schemeClr val="tx1"/>
                </a:solidFill>
                <a:effectLst/>
                <a:uLnTx/>
                <a:uFillTx/>
                <a:latin typeface="+mj-lt"/>
                <a:ea typeface="+mj-ea"/>
                <a:cs typeface="+mj-cs"/>
              </a:rPr>
              <a:t>INDICADORES VERIFICABLES OBJETIVAMENTE</a:t>
            </a:r>
            <a:br>
              <a:rPr kumimoji="0" lang="es-ES" sz="3200" b="1" i="0" u="none" strike="noStrike" kern="1200" cap="none" spc="0" normalizeH="0" baseline="0" noProof="0" dirty="0" smtClean="0">
                <a:ln>
                  <a:noFill/>
                </a:ln>
                <a:solidFill>
                  <a:schemeClr val="tx1"/>
                </a:solidFill>
                <a:effectLst/>
                <a:uLnTx/>
                <a:uFillTx/>
                <a:latin typeface="+mj-lt"/>
                <a:ea typeface="+mj-ea"/>
                <a:cs typeface="+mj-cs"/>
              </a:rPr>
            </a:br>
            <a:endParaRPr kumimoji="0" lang="es-ES_tradnl" sz="44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1" name="Rectangle 3" descr="Rectangle: Click to edit Master text styles&#10;Second level&#10;Third level&#10;Fourth level&#10;Fifth level"/>
          <p:cNvSpPr txBox="1">
            <a:spLocks noChangeArrowheads="1"/>
          </p:cNvSpPr>
          <p:nvPr/>
        </p:nvSpPr>
        <p:spPr>
          <a:xfrm>
            <a:off x="857224" y="1643050"/>
            <a:ext cx="7500990" cy="1995494"/>
          </a:xfrm>
          <a:prstGeom prst="rect">
            <a:avLst/>
          </a:prstGeom>
        </p:spPr>
        <p:txBody>
          <a:bodyPr vert="horz" lIns="91440" tIns="45720" rIns="91440" bIns="45720" rtlCol="0">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Es la especificación cuantitativa o cualitativa utilizada para medir el logro de un objetivo. Debe ser aceptada colectivamente por los involucrados como adecuada para medir los logros del proyecto.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7" presetClass="entr" presetSubtype="1"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build="p" autoUpdateAnimBg="0"/>
    </p:bldLst>
  </p:timing>
</p:sld>
</file>

<file path=ppt/theme/theme1.xml><?xml version="1.0" encoding="utf-8"?>
<a:theme xmlns:a="http://schemas.openxmlformats.org/drawingml/2006/main" name="Paragua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Paraguay</Template>
  <TotalTime>214</TotalTime>
  <Words>1121</Words>
  <Application>Microsoft Office PowerPoint</Application>
  <PresentationFormat>Presentación en pantalla (4:3)</PresentationFormat>
  <Paragraphs>161</Paragraphs>
  <Slides>29</Slides>
  <Notes>29</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29</vt:i4>
      </vt:variant>
    </vt:vector>
  </HeadingPairs>
  <TitlesOfParts>
    <vt:vector size="35" baseType="lpstr">
      <vt:lpstr>Paraguay</vt:lpstr>
      <vt:lpstr>Clip</vt:lpstr>
      <vt:lpstr>Imagen</vt:lpstr>
      <vt:lpstr>Documento</vt:lpstr>
      <vt:lpstr>Hoja de cálculo</vt:lpstr>
      <vt:lpstr>Diapositiva de MS PowerPoint 4.0</vt:lpstr>
      <vt:lpstr>Tópicos de gestión de la ejecución de proyectos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HERRAMIENTAS PROGRAMACIÓN Y CONTROL </vt:lpstr>
      <vt:lpstr>Presentación de PowerPoint</vt:lpstr>
      <vt:lpstr>Presentación de PowerPoint</vt:lpstr>
      <vt:lpstr>Presentación de PowerPoint</vt:lpstr>
      <vt:lpstr>Presentación de PowerPoint</vt:lpstr>
      <vt:lpstr>Seguimiento y monitoreo</vt:lpstr>
      <vt:lpstr>Seguimiento y monitoreo Ejemplo: Gantt programada</vt:lpstr>
      <vt:lpstr>Seguimiento y monitoreo Ejemplo: Sistema de información y seguimiento.</vt:lpstr>
      <vt:lpstr>Seguimiento y monitoreo Ejemplo: Sistema de infromación y seguimiento</vt:lpstr>
      <vt:lpstr>Seguimiento y monitoreo Ejemplo: Gantt de seguimiento</vt:lpstr>
      <vt:lpstr>Ejemplo Seguimiento con ML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Eduardo</cp:lastModifiedBy>
  <cp:revision>17</cp:revision>
  <dcterms:created xsi:type="dcterms:W3CDTF">2011-02-23T19:28:48Z</dcterms:created>
  <dcterms:modified xsi:type="dcterms:W3CDTF">2012-04-17T15:18:07Z</dcterms:modified>
</cp:coreProperties>
</file>