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55"/>
  </p:notesMasterIdLst>
  <p:handoutMasterIdLst>
    <p:handoutMasterId r:id="rId56"/>
  </p:handoutMasterIdLst>
  <p:sldIdLst>
    <p:sldId id="346" r:id="rId2"/>
    <p:sldId id="423" r:id="rId3"/>
    <p:sldId id="424" r:id="rId4"/>
    <p:sldId id="425" r:id="rId5"/>
    <p:sldId id="427" r:id="rId6"/>
    <p:sldId id="426" r:id="rId7"/>
    <p:sldId id="428" r:id="rId8"/>
    <p:sldId id="429" r:id="rId9"/>
    <p:sldId id="430" r:id="rId10"/>
    <p:sldId id="431" r:id="rId11"/>
    <p:sldId id="433" r:id="rId12"/>
    <p:sldId id="435" r:id="rId13"/>
    <p:sldId id="434" r:id="rId14"/>
    <p:sldId id="432" r:id="rId15"/>
    <p:sldId id="436" r:id="rId16"/>
    <p:sldId id="437" r:id="rId17"/>
    <p:sldId id="438" r:id="rId18"/>
    <p:sldId id="442" r:id="rId19"/>
    <p:sldId id="439" r:id="rId20"/>
    <p:sldId id="440" r:id="rId21"/>
    <p:sldId id="441" r:id="rId22"/>
    <p:sldId id="443" r:id="rId23"/>
    <p:sldId id="445" r:id="rId24"/>
    <p:sldId id="446" r:id="rId25"/>
    <p:sldId id="447" r:id="rId26"/>
    <p:sldId id="448" r:id="rId27"/>
    <p:sldId id="449" r:id="rId28"/>
    <p:sldId id="450" r:id="rId29"/>
    <p:sldId id="451" r:id="rId30"/>
    <p:sldId id="452" r:id="rId31"/>
    <p:sldId id="453" r:id="rId32"/>
    <p:sldId id="454" r:id="rId33"/>
    <p:sldId id="455" r:id="rId34"/>
    <p:sldId id="456" r:id="rId35"/>
    <p:sldId id="457" r:id="rId36"/>
    <p:sldId id="458" r:id="rId37"/>
    <p:sldId id="459" r:id="rId38"/>
    <p:sldId id="460" r:id="rId39"/>
    <p:sldId id="461" r:id="rId40"/>
    <p:sldId id="462" r:id="rId41"/>
    <p:sldId id="463" r:id="rId42"/>
    <p:sldId id="464" r:id="rId43"/>
    <p:sldId id="467" r:id="rId44"/>
    <p:sldId id="465" r:id="rId45"/>
    <p:sldId id="468" r:id="rId46"/>
    <p:sldId id="469" r:id="rId47"/>
    <p:sldId id="470" r:id="rId48"/>
    <p:sldId id="471" r:id="rId49"/>
    <p:sldId id="472" r:id="rId50"/>
    <p:sldId id="473" r:id="rId51"/>
    <p:sldId id="474" r:id="rId52"/>
    <p:sldId id="475" r:id="rId53"/>
    <p:sldId id="476" r:id="rId54"/>
  </p:sldIdLst>
  <p:sldSz cx="9144000" cy="6858000" type="screen4x3"/>
  <p:notesSz cx="7315200" cy="96012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5pPr>
    <a:lvl6pPr marL="22860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6pPr>
    <a:lvl7pPr marL="27432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7pPr>
    <a:lvl8pPr marL="32004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8pPr>
    <a:lvl9pPr marL="3657600" algn="l" defTabSz="914400" rtl="0" eaLnBrk="1" latinLnBrk="0" hangingPunct="1">
      <a:defRPr sz="3500" kern="1200">
        <a:solidFill>
          <a:srgbClr val="003399"/>
        </a:solidFill>
        <a:latin typeface="Beauchef beta" pitchFamily="5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3399"/>
    <a:srgbClr val="FF6600"/>
    <a:srgbClr val="FF3300"/>
    <a:srgbClr val="3CBEEC"/>
    <a:srgbClr val="50C5EE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76" autoAdjust="0"/>
    <p:restoredTop sz="88429" autoAdjust="0"/>
  </p:normalViewPr>
  <p:slideViewPr>
    <p:cSldViewPr>
      <p:cViewPr varScale="1">
        <p:scale>
          <a:sx n="93" d="100"/>
          <a:sy n="93" d="100"/>
        </p:scale>
        <p:origin x="-1182" y="-96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48"/>
    </p:cViewPr>
  </p:sorterViewPr>
  <p:notesViewPr>
    <p:cSldViewPr>
      <p:cViewPr>
        <p:scale>
          <a:sx n="125" d="100"/>
          <a:sy n="125" d="100"/>
        </p:scale>
        <p:origin x="-2832" y="145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889E50-F558-4645-B432-67A71C987FCB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019DA58-B378-4232-9528-0D8C1E925985}">
      <dgm:prSet phldrT="[Texto]"/>
      <dgm:spPr/>
      <dgm:t>
        <a:bodyPr/>
        <a:lstStyle/>
        <a:p>
          <a:r>
            <a:rPr lang="es-CL" dirty="0" smtClean="0"/>
            <a:t>80’ s Construir para almacenar (Estimaciones de Demanda, sistema </a:t>
          </a:r>
          <a:r>
            <a:rPr lang="es-CL" dirty="0" err="1" smtClean="0"/>
            <a:t>Push</a:t>
          </a:r>
          <a:r>
            <a:rPr lang="es-CL" dirty="0" smtClean="0"/>
            <a:t>) </a:t>
          </a:r>
          <a:br>
            <a:rPr lang="es-CL" dirty="0" smtClean="0"/>
          </a:br>
          <a:r>
            <a:rPr lang="es-CL" dirty="0" smtClean="0"/>
            <a:t>MRP </a:t>
          </a:r>
          <a:r>
            <a:rPr lang="es-CL" dirty="0" smtClean="0">
              <a:sym typeface="Wingdings" pitchFamily="2" charset="2"/>
            </a:rPr>
            <a:t> ERP</a:t>
          </a:r>
          <a:endParaRPr lang="es-CL" dirty="0"/>
        </a:p>
      </dgm:t>
    </dgm:pt>
    <dgm:pt modelId="{68382FA4-A803-4623-8AD2-EC3B24C9B291}" type="parTrans" cxnId="{0952F348-957D-4289-B6BB-6CA63A388319}">
      <dgm:prSet/>
      <dgm:spPr/>
      <dgm:t>
        <a:bodyPr/>
        <a:lstStyle/>
        <a:p>
          <a:endParaRPr lang="es-CL"/>
        </a:p>
      </dgm:t>
    </dgm:pt>
    <dgm:pt modelId="{FF6B0A56-F1E7-4904-AE29-D60C77F72DE5}" type="sibTrans" cxnId="{0952F348-957D-4289-B6BB-6CA63A388319}">
      <dgm:prSet/>
      <dgm:spPr/>
      <dgm:t>
        <a:bodyPr/>
        <a:lstStyle/>
        <a:p>
          <a:endParaRPr lang="es-CL"/>
        </a:p>
      </dgm:t>
    </dgm:pt>
    <dgm:pt modelId="{8CE636FA-A9AC-4876-8175-B12A7245407F}">
      <dgm:prSet phldrT="[Texto]"/>
      <dgm:spPr/>
      <dgm:t>
        <a:bodyPr/>
        <a:lstStyle/>
        <a:p>
          <a:r>
            <a:rPr lang="es-CL" dirty="0" smtClean="0"/>
            <a:t>90’s Boom del JIT, construyendo para satisfacer órdenes</a:t>
          </a:r>
        </a:p>
        <a:p>
          <a:r>
            <a:rPr lang="es-CL" dirty="0" smtClean="0"/>
            <a:t>(sistemas de alta respuesta a ordenes de trabajo)</a:t>
          </a:r>
          <a:endParaRPr lang="es-CL" dirty="0"/>
        </a:p>
      </dgm:t>
    </dgm:pt>
    <dgm:pt modelId="{936C2449-C2D2-47E6-9D2B-4AFE124A76A0}" type="parTrans" cxnId="{6B0B5AE9-30A9-4E10-A7B2-1718E8AB0A9D}">
      <dgm:prSet/>
      <dgm:spPr/>
      <dgm:t>
        <a:bodyPr/>
        <a:lstStyle/>
        <a:p>
          <a:endParaRPr lang="es-CL"/>
        </a:p>
      </dgm:t>
    </dgm:pt>
    <dgm:pt modelId="{6CC72A4D-E3C8-491F-9127-5F3C45218BDC}" type="sibTrans" cxnId="{6B0B5AE9-30A9-4E10-A7B2-1718E8AB0A9D}">
      <dgm:prSet/>
      <dgm:spPr/>
      <dgm:t>
        <a:bodyPr/>
        <a:lstStyle/>
        <a:p>
          <a:endParaRPr lang="es-CL"/>
        </a:p>
      </dgm:t>
    </dgm:pt>
    <dgm:pt modelId="{B1226A60-65F5-49E1-8DAC-4E1DE1B70040}">
      <dgm:prSet phldrT="[Texto]"/>
      <dgm:spPr/>
      <dgm:t>
        <a:bodyPr/>
        <a:lstStyle/>
        <a:p>
          <a:r>
            <a:rPr lang="es-CL" dirty="0" smtClean="0"/>
            <a:t>Hoy en Día</a:t>
          </a:r>
          <a:br>
            <a:rPr lang="es-CL" dirty="0" smtClean="0"/>
          </a:br>
          <a:r>
            <a:rPr lang="es-CL" dirty="0" smtClean="0"/>
            <a:t>Sistemas híbridos bajo el concepto de ‘</a:t>
          </a:r>
          <a:r>
            <a:rPr lang="es-CL" dirty="0" err="1" smtClean="0"/>
            <a:t>flow</a:t>
          </a:r>
          <a:r>
            <a:rPr lang="es-CL" dirty="0" smtClean="0"/>
            <a:t> </a:t>
          </a:r>
          <a:r>
            <a:rPr lang="es-CL" dirty="0" err="1" smtClean="0"/>
            <a:t>management</a:t>
          </a:r>
          <a:r>
            <a:rPr lang="es-CL" dirty="0" smtClean="0"/>
            <a:t>’ </a:t>
          </a:r>
          <a:br>
            <a:rPr lang="es-CL" dirty="0" smtClean="0"/>
          </a:br>
          <a:r>
            <a:rPr lang="es-CL" dirty="0" smtClean="0"/>
            <a:t>lógica JIT </a:t>
          </a:r>
          <a:r>
            <a:rPr lang="es-CL" dirty="0" err="1" smtClean="0"/>
            <a:t>kanban</a:t>
          </a:r>
          <a:r>
            <a:rPr lang="es-CL" dirty="0" smtClean="0"/>
            <a:t> + lógica MRP + ERP orientado al cliente</a:t>
          </a:r>
          <a:br>
            <a:rPr lang="es-CL" dirty="0" smtClean="0"/>
          </a:br>
          <a:r>
            <a:rPr lang="es-CL" dirty="0" smtClean="0"/>
            <a:t>Paquetes comerciales:</a:t>
          </a:r>
        </a:p>
        <a:p>
          <a:r>
            <a:rPr lang="es-CL" dirty="0" smtClean="0"/>
            <a:t>Oracle, SAP, i2 </a:t>
          </a:r>
        </a:p>
      </dgm:t>
    </dgm:pt>
    <dgm:pt modelId="{811957E5-064C-4400-A746-5BC1E437C6B2}" type="parTrans" cxnId="{B696184A-7F6E-4866-BCC6-7542103890AF}">
      <dgm:prSet/>
      <dgm:spPr/>
      <dgm:t>
        <a:bodyPr/>
        <a:lstStyle/>
        <a:p>
          <a:endParaRPr lang="es-CL"/>
        </a:p>
      </dgm:t>
    </dgm:pt>
    <dgm:pt modelId="{DF0F1320-A3BA-45FF-B3F5-9C19220D1C62}" type="sibTrans" cxnId="{B696184A-7F6E-4866-BCC6-7542103890AF}">
      <dgm:prSet/>
      <dgm:spPr/>
      <dgm:t>
        <a:bodyPr/>
        <a:lstStyle/>
        <a:p>
          <a:endParaRPr lang="es-CL"/>
        </a:p>
      </dgm:t>
    </dgm:pt>
    <dgm:pt modelId="{2D2850F3-FBDF-4555-A444-DACAAAC210C4}" type="pres">
      <dgm:prSet presAssocID="{55889E50-F558-4645-B432-67A71C987FCB}" presName="arrowDiagram" presStyleCnt="0">
        <dgm:presLayoutVars>
          <dgm:chMax val="5"/>
          <dgm:dir/>
          <dgm:resizeHandles val="exact"/>
        </dgm:presLayoutVars>
      </dgm:prSet>
      <dgm:spPr/>
    </dgm:pt>
    <dgm:pt modelId="{A4CDC0B7-08DF-43C5-97A5-F72B83903BB1}" type="pres">
      <dgm:prSet presAssocID="{55889E50-F558-4645-B432-67A71C987FCB}" presName="arrow" presStyleLbl="bgShp" presStyleIdx="0" presStyleCnt="1"/>
      <dgm:spPr/>
    </dgm:pt>
    <dgm:pt modelId="{47A2284E-489C-443C-BA1F-F9EA0B2CF4FD}" type="pres">
      <dgm:prSet presAssocID="{55889E50-F558-4645-B432-67A71C987FCB}" presName="arrowDiagram3" presStyleCnt="0"/>
      <dgm:spPr/>
    </dgm:pt>
    <dgm:pt modelId="{555B8DF0-258F-4CEC-8F1C-1ACBB50A9874}" type="pres">
      <dgm:prSet presAssocID="{5019DA58-B378-4232-9528-0D8C1E925985}" presName="bullet3a" presStyleLbl="node1" presStyleIdx="0" presStyleCnt="3"/>
      <dgm:spPr/>
    </dgm:pt>
    <dgm:pt modelId="{46C2C7F9-217F-475F-9C9E-B5C676406AF2}" type="pres">
      <dgm:prSet presAssocID="{5019DA58-B378-4232-9528-0D8C1E925985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7DE3A40-E16C-411D-B935-C0698A59D4BC}" type="pres">
      <dgm:prSet presAssocID="{8CE636FA-A9AC-4876-8175-B12A7245407F}" presName="bullet3b" presStyleLbl="node1" presStyleIdx="1" presStyleCnt="3"/>
      <dgm:spPr/>
    </dgm:pt>
    <dgm:pt modelId="{B1BA734C-0A73-4DE3-B247-3EF89C021E5C}" type="pres">
      <dgm:prSet presAssocID="{8CE636FA-A9AC-4876-8175-B12A7245407F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2BEE594-B75F-46CF-A612-03595DC1E4B5}" type="pres">
      <dgm:prSet presAssocID="{B1226A60-65F5-49E1-8DAC-4E1DE1B70040}" presName="bullet3c" presStyleLbl="node1" presStyleIdx="2" presStyleCnt="3"/>
      <dgm:spPr/>
    </dgm:pt>
    <dgm:pt modelId="{4EA7C938-2B14-4D49-BAA7-EE74E6AB354F}" type="pres">
      <dgm:prSet presAssocID="{B1226A60-65F5-49E1-8DAC-4E1DE1B70040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CD70E6F-4D0E-4CD4-8E7A-BA22285C574D}" type="presOf" srcId="{5019DA58-B378-4232-9528-0D8C1E925985}" destId="{46C2C7F9-217F-475F-9C9E-B5C676406AF2}" srcOrd="0" destOrd="0" presId="urn:microsoft.com/office/officeart/2005/8/layout/arrow2"/>
    <dgm:cxn modelId="{28F5D738-0E0A-4A71-8F70-D392EB013950}" type="presOf" srcId="{B1226A60-65F5-49E1-8DAC-4E1DE1B70040}" destId="{4EA7C938-2B14-4D49-BAA7-EE74E6AB354F}" srcOrd="0" destOrd="0" presId="urn:microsoft.com/office/officeart/2005/8/layout/arrow2"/>
    <dgm:cxn modelId="{73228EC5-2C7D-46BB-909F-BCC102199C00}" type="presOf" srcId="{55889E50-F558-4645-B432-67A71C987FCB}" destId="{2D2850F3-FBDF-4555-A444-DACAAAC210C4}" srcOrd="0" destOrd="0" presId="urn:microsoft.com/office/officeart/2005/8/layout/arrow2"/>
    <dgm:cxn modelId="{61C24B87-76F2-4B2B-817C-6EEEF660CFC2}" type="presOf" srcId="{8CE636FA-A9AC-4876-8175-B12A7245407F}" destId="{B1BA734C-0A73-4DE3-B247-3EF89C021E5C}" srcOrd="0" destOrd="0" presId="urn:microsoft.com/office/officeart/2005/8/layout/arrow2"/>
    <dgm:cxn modelId="{0952F348-957D-4289-B6BB-6CA63A388319}" srcId="{55889E50-F558-4645-B432-67A71C987FCB}" destId="{5019DA58-B378-4232-9528-0D8C1E925985}" srcOrd="0" destOrd="0" parTransId="{68382FA4-A803-4623-8AD2-EC3B24C9B291}" sibTransId="{FF6B0A56-F1E7-4904-AE29-D60C77F72DE5}"/>
    <dgm:cxn modelId="{B696184A-7F6E-4866-BCC6-7542103890AF}" srcId="{55889E50-F558-4645-B432-67A71C987FCB}" destId="{B1226A60-65F5-49E1-8DAC-4E1DE1B70040}" srcOrd="2" destOrd="0" parTransId="{811957E5-064C-4400-A746-5BC1E437C6B2}" sibTransId="{DF0F1320-A3BA-45FF-B3F5-9C19220D1C62}"/>
    <dgm:cxn modelId="{6B0B5AE9-30A9-4E10-A7B2-1718E8AB0A9D}" srcId="{55889E50-F558-4645-B432-67A71C987FCB}" destId="{8CE636FA-A9AC-4876-8175-B12A7245407F}" srcOrd="1" destOrd="0" parTransId="{936C2449-C2D2-47E6-9D2B-4AFE124A76A0}" sibTransId="{6CC72A4D-E3C8-491F-9127-5F3C45218BDC}"/>
    <dgm:cxn modelId="{DA4CA0BC-9D26-4E86-8A1E-E22A235A5881}" type="presParOf" srcId="{2D2850F3-FBDF-4555-A444-DACAAAC210C4}" destId="{A4CDC0B7-08DF-43C5-97A5-F72B83903BB1}" srcOrd="0" destOrd="0" presId="urn:microsoft.com/office/officeart/2005/8/layout/arrow2"/>
    <dgm:cxn modelId="{7D737738-EF14-4DE1-A924-C81A542453E6}" type="presParOf" srcId="{2D2850F3-FBDF-4555-A444-DACAAAC210C4}" destId="{47A2284E-489C-443C-BA1F-F9EA0B2CF4FD}" srcOrd="1" destOrd="0" presId="urn:microsoft.com/office/officeart/2005/8/layout/arrow2"/>
    <dgm:cxn modelId="{297F4B4F-3637-482D-A994-E6A09B5A3E06}" type="presParOf" srcId="{47A2284E-489C-443C-BA1F-F9EA0B2CF4FD}" destId="{555B8DF0-258F-4CEC-8F1C-1ACBB50A9874}" srcOrd="0" destOrd="0" presId="urn:microsoft.com/office/officeart/2005/8/layout/arrow2"/>
    <dgm:cxn modelId="{1FB8D954-D455-4B97-BB7B-79BD4564FA81}" type="presParOf" srcId="{47A2284E-489C-443C-BA1F-F9EA0B2CF4FD}" destId="{46C2C7F9-217F-475F-9C9E-B5C676406AF2}" srcOrd="1" destOrd="0" presId="urn:microsoft.com/office/officeart/2005/8/layout/arrow2"/>
    <dgm:cxn modelId="{DDA4B086-93F0-453B-B529-43C5CB118AFD}" type="presParOf" srcId="{47A2284E-489C-443C-BA1F-F9EA0B2CF4FD}" destId="{27DE3A40-E16C-411D-B935-C0698A59D4BC}" srcOrd="2" destOrd="0" presId="urn:microsoft.com/office/officeart/2005/8/layout/arrow2"/>
    <dgm:cxn modelId="{FC742BD9-F0FE-4F25-9524-C22A9410B04C}" type="presParOf" srcId="{47A2284E-489C-443C-BA1F-F9EA0B2CF4FD}" destId="{B1BA734C-0A73-4DE3-B247-3EF89C021E5C}" srcOrd="3" destOrd="0" presId="urn:microsoft.com/office/officeart/2005/8/layout/arrow2"/>
    <dgm:cxn modelId="{56BE7AE7-A59F-4E84-A368-BD986DDFEBE8}" type="presParOf" srcId="{47A2284E-489C-443C-BA1F-F9EA0B2CF4FD}" destId="{D2BEE594-B75F-46CF-A612-03595DC1E4B5}" srcOrd="4" destOrd="0" presId="urn:microsoft.com/office/officeart/2005/8/layout/arrow2"/>
    <dgm:cxn modelId="{A5A19026-A478-432C-8316-41EC97B7F0E8}" type="presParOf" srcId="{47A2284E-489C-443C-BA1F-F9EA0B2CF4FD}" destId="{4EA7C938-2B14-4D49-BAA7-EE74E6AB354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899AF7-5316-4F5A-BED6-725A1878C603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</dgm:pt>
    <dgm:pt modelId="{2CB2D8D6-7BB0-42AF-A7F3-167143754394}">
      <dgm:prSet phldrT="[Texto]"/>
      <dgm:spPr/>
      <dgm:t>
        <a:bodyPr/>
        <a:lstStyle/>
        <a:p>
          <a:r>
            <a:rPr lang="es-CL" dirty="0" smtClean="0"/>
            <a:t>Consumidores</a:t>
          </a:r>
          <a:endParaRPr lang="es-CL" dirty="0"/>
        </a:p>
      </dgm:t>
    </dgm:pt>
    <dgm:pt modelId="{D9F2F2E4-E340-49D7-987B-F35785035203}" type="parTrans" cxnId="{E509E81F-EEBF-484C-9DF7-2E9A343EBDE4}">
      <dgm:prSet/>
      <dgm:spPr/>
      <dgm:t>
        <a:bodyPr/>
        <a:lstStyle/>
        <a:p>
          <a:endParaRPr lang="es-CL"/>
        </a:p>
      </dgm:t>
    </dgm:pt>
    <dgm:pt modelId="{E589F3E8-540F-44D9-83C8-69874A8D0A35}" type="sibTrans" cxnId="{E509E81F-EEBF-484C-9DF7-2E9A343EBDE4}">
      <dgm:prSet/>
      <dgm:spPr/>
      <dgm:t>
        <a:bodyPr/>
        <a:lstStyle/>
        <a:p>
          <a:endParaRPr lang="es-CL"/>
        </a:p>
      </dgm:t>
    </dgm:pt>
    <dgm:pt modelId="{800FFBE9-6A32-4A6C-BFEE-4912BEB4A1B0}">
      <dgm:prSet phldrT="[Texto]"/>
      <dgm:spPr/>
      <dgm:t>
        <a:bodyPr/>
        <a:lstStyle/>
        <a:p>
          <a:r>
            <a:rPr lang="es-CL" dirty="0" smtClean="0"/>
            <a:t>Manufactura y Entrega</a:t>
          </a:r>
          <a:endParaRPr lang="es-CL" dirty="0"/>
        </a:p>
      </dgm:t>
    </dgm:pt>
    <dgm:pt modelId="{68F1FCC3-21B6-43CB-BD33-90101F245C0B}" type="parTrans" cxnId="{90F0CF35-6D4B-4917-9FA5-F44212960E3C}">
      <dgm:prSet/>
      <dgm:spPr/>
      <dgm:t>
        <a:bodyPr/>
        <a:lstStyle/>
        <a:p>
          <a:endParaRPr lang="es-CL"/>
        </a:p>
      </dgm:t>
    </dgm:pt>
    <dgm:pt modelId="{A875BB8D-D9E2-4FF7-8782-2C81F79EE8A5}" type="sibTrans" cxnId="{90F0CF35-6D4B-4917-9FA5-F44212960E3C}">
      <dgm:prSet/>
      <dgm:spPr/>
      <dgm:t>
        <a:bodyPr/>
        <a:lstStyle/>
        <a:p>
          <a:endParaRPr lang="es-CL"/>
        </a:p>
      </dgm:t>
    </dgm:pt>
    <dgm:pt modelId="{30B88540-2390-4A58-B940-8D71C7712C3A}">
      <dgm:prSet phldrT="[Texto]"/>
      <dgm:spPr/>
      <dgm:t>
        <a:bodyPr/>
        <a:lstStyle/>
        <a:p>
          <a:r>
            <a:rPr lang="es-CL" dirty="0" smtClean="0"/>
            <a:t>Proveedores</a:t>
          </a:r>
          <a:endParaRPr lang="es-CL" dirty="0"/>
        </a:p>
      </dgm:t>
    </dgm:pt>
    <dgm:pt modelId="{BF4EC8B7-D3D9-40FD-AAAC-66F0146C7CDE}" type="parTrans" cxnId="{6529E65F-2481-4A1A-B18C-C33236ECF291}">
      <dgm:prSet/>
      <dgm:spPr/>
      <dgm:t>
        <a:bodyPr/>
        <a:lstStyle/>
        <a:p>
          <a:endParaRPr lang="es-CL"/>
        </a:p>
      </dgm:t>
    </dgm:pt>
    <dgm:pt modelId="{A0AF52F9-7B65-4265-920A-2720258B978B}" type="sibTrans" cxnId="{6529E65F-2481-4A1A-B18C-C33236ECF291}">
      <dgm:prSet/>
      <dgm:spPr/>
      <dgm:t>
        <a:bodyPr/>
        <a:lstStyle/>
        <a:p>
          <a:endParaRPr lang="es-CL"/>
        </a:p>
      </dgm:t>
    </dgm:pt>
    <dgm:pt modelId="{9A3C5F03-AB57-419B-9075-32C2629B0E87}">
      <dgm:prSet phldrT="[Texto]"/>
      <dgm:spPr/>
      <dgm:t>
        <a:bodyPr/>
        <a:lstStyle/>
        <a:p>
          <a:r>
            <a:rPr lang="es-CL" dirty="0" smtClean="0"/>
            <a:t>Diseño de Productos</a:t>
          </a:r>
          <a:endParaRPr lang="es-CL" dirty="0"/>
        </a:p>
      </dgm:t>
    </dgm:pt>
    <dgm:pt modelId="{40C30415-8AEF-4CBB-A17C-989C52A11620}" type="parTrans" cxnId="{940D9951-86BD-4F3F-B612-FE9BF8288E92}">
      <dgm:prSet/>
      <dgm:spPr/>
      <dgm:t>
        <a:bodyPr/>
        <a:lstStyle/>
        <a:p>
          <a:endParaRPr lang="es-CL"/>
        </a:p>
      </dgm:t>
    </dgm:pt>
    <dgm:pt modelId="{AD87D88F-303D-44A9-A704-F20BB8103A27}" type="sibTrans" cxnId="{940D9951-86BD-4F3F-B612-FE9BF8288E92}">
      <dgm:prSet/>
      <dgm:spPr/>
      <dgm:t>
        <a:bodyPr/>
        <a:lstStyle/>
        <a:p>
          <a:endParaRPr lang="es-CL"/>
        </a:p>
      </dgm:t>
    </dgm:pt>
    <dgm:pt modelId="{390B2E53-4B23-4AF1-A6A3-E4B92437C4B2}" type="pres">
      <dgm:prSet presAssocID="{2A899AF7-5316-4F5A-BED6-725A1878C603}" presName="compositeShape" presStyleCnt="0">
        <dgm:presLayoutVars>
          <dgm:chMax val="7"/>
          <dgm:dir/>
          <dgm:resizeHandles val="exact"/>
        </dgm:presLayoutVars>
      </dgm:prSet>
      <dgm:spPr/>
    </dgm:pt>
    <dgm:pt modelId="{5F95A1F9-6229-4230-8C51-7F3FE7368B1E}" type="pres">
      <dgm:prSet presAssocID="{2CB2D8D6-7BB0-42AF-A7F3-167143754394}" presName="circ1" presStyleLbl="vennNode1" presStyleIdx="0" presStyleCnt="4" custScaleX="129350" custScaleY="122666"/>
      <dgm:spPr/>
      <dgm:t>
        <a:bodyPr/>
        <a:lstStyle/>
        <a:p>
          <a:endParaRPr lang="es-CL"/>
        </a:p>
      </dgm:t>
    </dgm:pt>
    <dgm:pt modelId="{0D9299C5-55F4-4647-AB35-DDAB09631C3D}" type="pres">
      <dgm:prSet presAssocID="{2CB2D8D6-7BB0-42AF-A7F3-1671437543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CC49771-DF41-4386-AAB9-D45DDD2540FD}" type="pres">
      <dgm:prSet presAssocID="{800FFBE9-6A32-4A6C-BFEE-4912BEB4A1B0}" presName="circ2" presStyleLbl="vennNode1" presStyleIdx="1" presStyleCnt="4" custScaleX="129350" custScaleY="122666"/>
      <dgm:spPr/>
      <dgm:t>
        <a:bodyPr/>
        <a:lstStyle/>
        <a:p>
          <a:endParaRPr lang="es-CL"/>
        </a:p>
      </dgm:t>
    </dgm:pt>
    <dgm:pt modelId="{F36F8960-F57F-4662-B5C2-B1949815489C}" type="pres">
      <dgm:prSet presAssocID="{800FFBE9-6A32-4A6C-BFEE-4912BEB4A1B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C529746B-BE3A-44EB-8A69-90ED1614F1A1}" type="pres">
      <dgm:prSet presAssocID="{30B88540-2390-4A58-B940-8D71C7712C3A}" presName="circ3" presStyleLbl="vennNode1" presStyleIdx="2" presStyleCnt="4" custScaleX="129350" custScaleY="122666"/>
      <dgm:spPr/>
      <dgm:t>
        <a:bodyPr/>
        <a:lstStyle/>
        <a:p>
          <a:endParaRPr lang="es-CL"/>
        </a:p>
      </dgm:t>
    </dgm:pt>
    <dgm:pt modelId="{0AD4A04B-C54C-4229-85F1-0EEC60489F96}" type="pres">
      <dgm:prSet presAssocID="{30B88540-2390-4A58-B940-8D71C7712C3A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28A3AA65-64D0-4BBB-A774-43142DB65CD4}" type="pres">
      <dgm:prSet presAssocID="{9A3C5F03-AB57-419B-9075-32C2629B0E87}" presName="circ4" presStyleLbl="vennNode1" presStyleIdx="3" presStyleCnt="4" custScaleX="129350" custScaleY="122666"/>
      <dgm:spPr/>
      <dgm:t>
        <a:bodyPr/>
        <a:lstStyle/>
        <a:p>
          <a:endParaRPr lang="es-CL"/>
        </a:p>
      </dgm:t>
    </dgm:pt>
    <dgm:pt modelId="{10B13E46-7385-4737-999A-49859D2B8512}" type="pres">
      <dgm:prSet presAssocID="{9A3C5F03-AB57-419B-9075-32C2629B0E8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C2250B0-7034-46BF-970F-9ED50BDB434F}" type="presOf" srcId="{2CB2D8D6-7BB0-42AF-A7F3-167143754394}" destId="{0D9299C5-55F4-4647-AB35-DDAB09631C3D}" srcOrd="1" destOrd="0" presId="urn:microsoft.com/office/officeart/2005/8/layout/venn1"/>
    <dgm:cxn modelId="{775C8B4D-D28D-4E43-9192-B531C2041DCD}" type="presOf" srcId="{2CB2D8D6-7BB0-42AF-A7F3-167143754394}" destId="{5F95A1F9-6229-4230-8C51-7F3FE7368B1E}" srcOrd="0" destOrd="0" presId="urn:microsoft.com/office/officeart/2005/8/layout/venn1"/>
    <dgm:cxn modelId="{9AF6658A-BF76-48E4-8B91-6A6AEFF68C51}" type="presOf" srcId="{800FFBE9-6A32-4A6C-BFEE-4912BEB4A1B0}" destId="{F36F8960-F57F-4662-B5C2-B1949815489C}" srcOrd="1" destOrd="0" presId="urn:microsoft.com/office/officeart/2005/8/layout/venn1"/>
    <dgm:cxn modelId="{90F0CF35-6D4B-4917-9FA5-F44212960E3C}" srcId="{2A899AF7-5316-4F5A-BED6-725A1878C603}" destId="{800FFBE9-6A32-4A6C-BFEE-4912BEB4A1B0}" srcOrd="1" destOrd="0" parTransId="{68F1FCC3-21B6-43CB-BD33-90101F245C0B}" sibTransId="{A875BB8D-D9E2-4FF7-8782-2C81F79EE8A5}"/>
    <dgm:cxn modelId="{25B546FB-EE94-42E0-913B-364157A8C743}" type="presOf" srcId="{800FFBE9-6A32-4A6C-BFEE-4912BEB4A1B0}" destId="{8CC49771-DF41-4386-AAB9-D45DDD2540FD}" srcOrd="0" destOrd="0" presId="urn:microsoft.com/office/officeart/2005/8/layout/venn1"/>
    <dgm:cxn modelId="{940D9951-86BD-4F3F-B612-FE9BF8288E92}" srcId="{2A899AF7-5316-4F5A-BED6-725A1878C603}" destId="{9A3C5F03-AB57-419B-9075-32C2629B0E87}" srcOrd="3" destOrd="0" parTransId="{40C30415-8AEF-4CBB-A17C-989C52A11620}" sibTransId="{AD87D88F-303D-44A9-A704-F20BB8103A27}"/>
    <dgm:cxn modelId="{9DFAB77D-1AE8-4856-B1EF-2D7F94980627}" type="presOf" srcId="{2A899AF7-5316-4F5A-BED6-725A1878C603}" destId="{390B2E53-4B23-4AF1-A6A3-E4B92437C4B2}" srcOrd="0" destOrd="0" presId="urn:microsoft.com/office/officeart/2005/8/layout/venn1"/>
    <dgm:cxn modelId="{92651447-2817-438F-BC62-C40697B13FDA}" type="presOf" srcId="{9A3C5F03-AB57-419B-9075-32C2629B0E87}" destId="{10B13E46-7385-4737-999A-49859D2B8512}" srcOrd="1" destOrd="0" presId="urn:microsoft.com/office/officeart/2005/8/layout/venn1"/>
    <dgm:cxn modelId="{6529E65F-2481-4A1A-B18C-C33236ECF291}" srcId="{2A899AF7-5316-4F5A-BED6-725A1878C603}" destId="{30B88540-2390-4A58-B940-8D71C7712C3A}" srcOrd="2" destOrd="0" parTransId="{BF4EC8B7-D3D9-40FD-AAAC-66F0146C7CDE}" sibTransId="{A0AF52F9-7B65-4265-920A-2720258B978B}"/>
    <dgm:cxn modelId="{AC7C5FB9-A7B8-437F-9722-F328DCD5443B}" type="presOf" srcId="{30B88540-2390-4A58-B940-8D71C7712C3A}" destId="{C529746B-BE3A-44EB-8A69-90ED1614F1A1}" srcOrd="0" destOrd="0" presId="urn:microsoft.com/office/officeart/2005/8/layout/venn1"/>
    <dgm:cxn modelId="{E509E81F-EEBF-484C-9DF7-2E9A343EBDE4}" srcId="{2A899AF7-5316-4F5A-BED6-725A1878C603}" destId="{2CB2D8D6-7BB0-42AF-A7F3-167143754394}" srcOrd="0" destOrd="0" parTransId="{D9F2F2E4-E340-49D7-987B-F35785035203}" sibTransId="{E589F3E8-540F-44D9-83C8-69874A8D0A35}"/>
    <dgm:cxn modelId="{80C71E88-BA46-4E07-B0D2-1FACA96AB2B5}" type="presOf" srcId="{9A3C5F03-AB57-419B-9075-32C2629B0E87}" destId="{28A3AA65-64D0-4BBB-A774-43142DB65CD4}" srcOrd="0" destOrd="0" presId="urn:microsoft.com/office/officeart/2005/8/layout/venn1"/>
    <dgm:cxn modelId="{54FD641E-DC11-4CE2-AC38-C6001BB0ED83}" type="presOf" srcId="{30B88540-2390-4A58-B940-8D71C7712C3A}" destId="{0AD4A04B-C54C-4229-85F1-0EEC60489F96}" srcOrd="1" destOrd="0" presId="urn:microsoft.com/office/officeart/2005/8/layout/venn1"/>
    <dgm:cxn modelId="{A28BEDEC-F748-43CD-BAA8-977490D44A20}" type="presParOf" srcId="{390B2E53-4B23-4AF1-A6A3-E4B92437C4B2}" destId="{5F95A1F9-6229-4230-8C51-7F3FE7368B1E}" srcOrd="0" destOrd="0" presId="urn:microsoft.com/office/officeart/2005/8/layout/venn1"/>
    <dgm:cxn modelId="{07A54794-23EE-42DC-93C7-302ED135CA3D}" type="presParOf" srcId="{390B2E53-4B23-4AF1-A6A3-E4B92437C4B2}" destId="{0D9299C5-55F4-4647-AB35-DDAB09631C3D}" srcOrd="1" destOrd="0" presId="urn:microsoft.com/office/officeart/2005/8/layout/venn1"/>
    <dgm:cxn modelId="{FCFFF159-441E-4AF3-B683-1D6264EEE40D}" type="presParOf" srcId="{390B2E53-4B23-4AF1-A6A3-E4B92437C4B2}" destId="{8CC49771-DF41-4386-AAB9-D45DDD2540FD}" srcOrd="2" destOrd="0" presId="urn:microsoft.com/office/officeart/2005/8/layout/venn1"/>
    <dgm:cxn modelId="{255FB6B6-B535-4F2D-BC95-CC6073D3CFB1}" type="presParOf" srcId="{390B2E53-4B23-4AF1-A6A3-E4B92437C4B2}" destId="{F36F8960-F57F-4662-B5C2-B1949815489C}" srcOrd="3" destOrd="0" presId="urn:microsoft.com/office/officeart/2005/8/layout/venn1"/>
    <dgm:cxn modelId="{3504F4D6-7B87-4A8C-B107-9EAEC7F73549}" type="presParOf" srcId="{390B2E53-4B23-4AF1-A6A3-E4B92437C4B2}" destId="{C529746B-BE3A-44EB-8A69-90ED1614F1A1}" srcOrd="4" destOrd="0" presId="urn:microsoft.com/office/officeart/2005/8/layout/venn1"/>
    <dgm:cxn modelId="{B99A4491-93AA-47E4-857B-5CEA5CC5058F}" type="presParOf" srcId="{390B2E53-4B23-4AF1-A6A3-E4B92437C4B2}" destId="{0AD4A04B-C54C-4229-85F1-0EEC60489F96}" srcOrd="5" destOrd="0" presId="urn:microsoft.com/office/officeart/2005/8/layout/venn1"/>
    <dgm:cxn modelId="{38F8CC40-F4E2-4FD1-8C10-FCFB97BFC162}" type="presParOf" srcId="{390B2E53-4B23-4AF1-A6A3-E4B92437C4B2}" destId="{28A3AA65-64D0-4BBB-A774-43142DB65CD4}" srcOrd="6" destOrd="0" presId="urn:microsoft.com/office/officeart/2005/8/layout/venn1"/>
    <dgm:cxn modelId="{F4337373-7A8A-4B79-A3CA-2C3E4AD78E6E}" type="presParOf" srcId="{390B2E53-4B23-4AF1-A6A3-E4B92437C4B2}" destId="{10B13E46-7385-4737-999A-49859D2B8512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CDC0B7-08DF-43C5-97A5-F72B83903BB1}">
      <dsp:nvSpPr>
        <dsp:cNvPr id="0" name=""/>
        <dsp:cNvSpPr/>
      </dsp:nvSpPr>
      <dsp:spPr>
        <a:xfrm>
          <a:off x="218440" y="0"/>
          <a:ext cx="7627619" cy="476726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5B8DF0-258F-4CEC-8F1C-1ACBB50A9874}">
      <dsp:nvSpPr>
        <dsp:cNvPr id="0" name=""/>
        <dsp:cNvSpPr/>
      </dsp:nvSpPr>
      <dsp:spPr>
        <a:xfrm>
          <a:off x="1187148" y="3290364"/>
          <a:ext cx="198318" cy="1983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C2C7F9-217F-475F-9C9E-B5C676406AF2}">
      <dsp:nvSpPr>
        <dsp:cNvPr id="0" name=""/>
        <dsp:cNvSpPr/>
      </dsp:nvSpPr>
      <dsp:spPr>
        <a:xfrm>
          <a:off x="1286307" y="3389523"/>
          <a:ext cx="1777235" cy="13777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085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80’ s Construir para almacenar (Estimaciones de Demanda, sistema </a:t>
          </a:r>
          <a:r>
            <a:rPr lang="es-CL" sz="1700" kern="1200" dirty="0" err="1" smtClean="0"/>
            <a:t>Push</a:t>
          </a:r>
          <a:r>
            <a:rPr lang="es-CL" sz="1700" kern="1200" dirty="0" smtClean="0"/>
            <a:t>) </a:t>
          </a:r>
          <a:br>
            <a:rPr lang="es-CL" sz="1700" kern="1200" dirty="0" smtClean="0"/>
          </a:br>
          <a:r>
            <a:rPr lang="es-CL" sz="1700" kern="1200" dirty="0" smtClean="0"/>
            <a:t>MRP </a:t>
          </a:r>
          <a:r>
            <a:rPr lang="es-CL" sz="1700" kern="1200" dirty="0" smtClean="0">
              <a:sym typeface="Wingdings" pitchFamily="2" charset="2"/>
            </a:rPr>
            <a:t> ERP</a:t>
          </a:r>
          <a:endParaRPr lang="es-CL" sz="1700" kern="1200" dirty="0"/>
        </a:p>
      </dsp:txBody>
      <dsp:txXfrm>
        <a:off x="1286307" y="3389523"/>
        <a:ext cx="1777235" cy="1377738"/>
      </dsp:txXfrm>
    </dsp:sp>
    <dsp:sp modelId="{27DE3A40-E16C-411D-B935-C0698A59D4BC}">
      <dsp:nvSpPr>
        <dsp:cNvPr id="0" name=""/>
        <dsp:cNvSpPr/>
      </dsp:nvSpPr>
      <dsp:spPr>
        <a:xfrm>
          <a:off x="2937686" y="1994622"/>
          <a:ext cx="358498" cy="358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A734C-0A73-4DE3-B247-3EF89C021E5C}">
      <dsp:nvSpPr>
        <dsp:cNvPr id="0" name=""/>
        <dsp:cNvSpPr/>
      </dsp:nvSpPr>
      <dsp:spPr>
        <a:xfrm>
          <a:off x="3116935" y="2173871"/>
          <a:ext cx="1830628" cy="2593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9961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90’s Boom del JIT, construyendo para satisfacer órdenes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(sistemas de alta respuesta a ordenes de trabajo)</a:t>
          </a:r>
          <a:endParaRPr lang="es-CL" sz="1700" kern="1200" dirty="0"/>
        </a:p>
      </dsp:txBody>
      <dsp:txXfrm>
        <a:off x="3116935" y="2173871"/>
        <a:ext cx="1830628" cy="2593390"/>
      </dsp:txXfrm>
    </dsp:sp>
    <dsp:sp modelId="{D2BEE594-B75F-46CF-A612-03595DC1E4B5}">
      <dsp:nvSpPr>
        <dsp:cNvPr id="0" name=""/>
        <dsp:cNvSpPr/>
      </dsp:nvSpPr>
      <dsp:spPr>
        <a:xfrm>
          <a:off x="5042909" y="1206117"/>
          <a:ext cx="495795" cy="4957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A7C938-2B14-4D49-BAA7-EE74E6AB354F}">
      <dsp:nvSpPr>
        <dsp:cNvPr id="0" name=""/>
        <dsp:cNvSpPr/>
      </dsp:nvSpPr>
      <dsp:spPr>
        <a:xfrm>
          <a:off x="5290807" y="1454014"/>
          <a:ext cx="1830628" cy="3313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2712" tIns="0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Hoy en Día</a:t>
          </a:r>
          <a:br>
            <a:rPr lang="es-CL" sz="1700" kern="1200" dirty="0" smtClean="0"/>
          </a:br>
          <a:r>
            <a:rPr lang="es-CL" sz="1700" kern="1200" dirty="0" smtClean="0"/>
            <a:t>Sistemas híbridos bajo el concepto de ‘</a:t>
          </a:r>
          <a:r>
            <a:rPr lang="es-CL" sz="1700" kern="1200" dirty="0" err="1" smtClean="0"/>
            <a:t>flow</a:t>
          </a:r>
          <a:r>
            <a:rPr lang="es-CL" sz="1700" kern="1200" dirty="0" smtClean="0"/>
            <a:t> </a:t>
          </a:r>
          <a:r>
            <a:rPr lang="es-CL" sz="1700" kern="1200" dirty="0" err="1" smtClean="0"/>
            <a:t>management</a:t>
          </a:r>
          <a:r>
            <a:rPr lang="es-CL" sz="1700" kern="1200" dirty="0" smtClean="0"/>
            <a:t>’ </a:t>
          </a:r>
          <a:br>
            <a:rPr lang="es-CL" sz="1700" kern="1200" dirty="0" smtClean="0"/>
          </a:br>
          <a:r>
            <a:rPr lang="es-CL" sz="1700" kern="1200" dirty="0" smtClean="0"/>
            <a:t>lógica JIT </a:t>
          </a:r>
          <a:r>
            <a:rPr lang="es-CL" sz="1700" kern="1200" dirty="0" err="1" smtClean="0"/>
            <a:t>kanban</a:t>
          </a:r>
          <a:r>
            <a:rPr lang="es-CL" sz="1700" kern="1200" dirty="0" smtClean="0"/>
            <a:t> + lógica MRP + ERP orientado al cliente</a:t>
          </a:r>
          <a:br>
            <a:rPr lang="es-CL" sz="1700" kern="1200" dirty="0" smtClean="0"/>
          </a:br>
          <a:r>
            <a:rPr lang="es-CL" sz="1700" kern="1200" dirty="0" smtClean="0"/>
            <a:t>Paquetes comerciales: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700" kern="1200" dirty="0" smtClean="0"/>
            <a:t>Oracle, SAP, i2 </a:t>
          </a:r>
        </a:p>
      </dsp:txBody>
      <dsp:txXfrm>
        <a:off x="5290807" y="1454014"/>
        <a:ext cx="1830628" cy="33132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4228E6F-075A-4F75-8F15-66DF095FA0A9}" type="datetimeFigureOut">
              <a:rPr lang="es-ES"/>
              <a:pPr>
                <a:defRPr/>
              </a:pPr>
              <a:t>30/05/2011</a:t>
            </a:fld>
            <a:endParaRPr lang="es-E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780D55F-F54D-408D-813C-152290AE86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s-ES"/>
              <a:t>Center for Mathematical Modeling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B7E0863-5DE2-474E-AA73-1B0F6E06DE60}" type="datetimeFigureOut">
              <a:rPr lang="es-ES"/>
              <a:pPr>
                <a:defRPr/>
              </a:pPr>
              <a:t>30/05/2011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hangingPunct="1">
              <a:defRPr sz="13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3CF21B2-777A-40A5-9F72-F837E41C486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16 Grupo"/>
          <p:cNvGrpSpPr>
            <a:grpSpLocks/>
          </p:cNvGrpSpPr>
          <p:nvPr userDrawn="1"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39940" name="8 Marcador de título"/>
          <p:cNvSpPr>
            <a:spLocks noGrp="1"/>
          </p:cNvSpPr>
          <p:nvPr>
            <p:ph type="ctrTitle"/>
          </p:nvPr>
        </p:nvSpPr>
        <p:spPr>
          <a:xfrm>
            <a:off x="1042988" y="4292600"/>
            <a:ext cx="8101012" cy="1223963"/>
          </a:xfrm>
          <a:noFill/>
          <a:ln>
            <a:solidFill>
              <a:schemeClr val="accent1"/>
            </a:solidFill>
          </a:ln>
        </p:spPr>
        <p:txBody>
          <a:bodyPr/>
          <a:lstStyle>
            <a:lvl1pPr>
              <a:defRPr sz="3100" smtClean="0">
                <a:solidFill>
                  <a:srgbClr val="003399"/>
                </a:solidFill>
                <a:latin typeface="+mj-lt"/>
              </a:defRPr>
            </a:lvl1pPr>
          </a:lstStyle>
          <a:p>
            <a:r>
              <a:rPr lang="es-CL" dirty="0" smtClean="0"/>
              <a:t>Haga clic para cambiar el estilo de título	</a:t>
            </a:r>
          </a:p>
        </p:txBody>
      </p:sp>
      <p:sp>
        <p:nvSpPr>
          <p:cNvPr id="11" name="9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5B233BE1-F5B6-46C0-A7BD-AFC73FE2DE93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Euclid" pitchFamily="18" charset="0"/>
              </a:defRPr>
            </a:lvl1pPr>
          </a:lstStyle>
          <a:p>
            <a:pPr>
              <a:defRPr/>
            </a:pPr>
            <a:fld id="{598FC47B-4672-4D82-88D2-AB35845B330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9" name="8 Forma libre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8 Título"/>
          <p:cNvSpPr txBox="1">
            <a:spLocks/>
          </p:cNvSpPr>
          <p:nvPr userDrawn="1"/>
        </p:nvSpPr>
        <p:spPr bwMode="auto">
          <a:xfrm>
            <a:off x="533400" y="1371600"/>
            <a:ext cx="785164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288" bIns="0" numCol="1" anchor="b" anchorCtr="0" compatLnSpc="1">
            <a:prstTxWarp prst="textNoShape">
              <a:avLst/>
            </a:prstTxWarp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B673F-D1A4-4C29-8A52-0DAB60C5B53E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9C8C8-F4B9-491E-8401-6F6CE61CCF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Euclid" pitchFamily="18" charset="0"/>
              </a:defRPr>
            </a:lvl1pPr>
          </a:lstStyle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3744416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4088" y="1484784"/>
            <a:ext cx="3678560" cy="468052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5B4FE-2EB0-4E3D-AEDA-08EC38182B82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6EAD0-F5CE-463A-AA0A-4326A9C718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70485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5D6C8-8079-44EC-A945-7924918463EF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85A4B-AD20-4376-884E-0364B760E1D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664" y="2348880"/>
            <a:ext cx="7287344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D90BE-A2A7-45FF-9E05-DCD1F0CA826B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862A-94F4-4202-9313-1278114AA6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cxnSp>
        <p:nvCxnSpPr>
          <p:cNvPr id="7" name="6 Conector recto"/>
          <p:cNvCxnSpPr/>
          <p:nvPr userDrawn="1"/>
        </p:nvCxnSpPr>
        <p:spPr>
          <a:xfrm>
            <a:off x="827584" y="3717032"/>
            <a:ext cx="8316416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7988-AFF5-4223-B130-C9C2BC42A20D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A10B4-50B1-408D-A2D5-458E374E71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54748-17C7-4595-B747-7E44D9477713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B14B-1B1E-418C-8718-38B8470302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grpSp>
        <p:nvGrpSpPr>
          <p:cNvPr id="7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8" name="7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9" name="8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 sz="1800">
                <a:solidFill>
                  <a:schemeClr val="tx1"/>
                </a:solidFill>
                <a:latin typeface="Arial" charset="0"/>
              </a:endParaRPr>
            </a:p>
          </p:txBody>
        </p:sp>
      </p:grpSp>
      <p:sp>
        <p:nvSpPr>
          <p:cNvPr id="10" name="9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1" name="10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80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14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E8EF0-E355-4DFB-B546-3678E590DBCA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16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DAAB36EB-1CCF-4CD1-A290-662239D3AC2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A549-5EF7-41E1-9E2B-436D3D8A69F8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3EB03-CC84-4E5D-B9D7-ACEDE033A50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29" name="8 Marcador de título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title</a:t>
            </a:r>
            <a:r>
              <a:rPr lang="es-ES" dirty="0" smtClean="0"/>
              <a:t> </a:t>
            </a:r>
            <a:r>
              <a:rPr lang="es-ES" dirty="0" err="1" smtClean="0"/>
              <a:t>style</a:t>
            </a:r>
            <a:endParaRPr lang="en-US" dirty="0" smtClean="0"/>
          </a:p>
        </p:txBody>
      </p:sp>
      <p:sp>
        <p:nvSpPr>
          <p:cNvPr id="1030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683568" y="1556792"/>
            <a:ext cx="806489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err="1" smtClean="0"/>
              <a:t>Click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edit</a:t>
            </a:r>
            <a:r>
              <a:rPr lang="es-ES" dirty="0" smtClean="0"/>
              <a:t> </a:t>
            </a:r>
            <a:r>
              <a:rPr lang="es-ES" dirty="0" err="1" smtClean="0"/>
              <a:t>Master</a:t>
            </a:r>
            <a:r>
              <a:rPr lang="es-ES" dirty="0" smtClean="0"/>
              <a:t> </a:t>
            </a:r>
            <a:r>
              <a:rPr lang="es-ES" dirty="0" err="1" smtClean="0"/>
              <a:t>text</a:t>
            </a:r>
            <a:r>
              <a:rPr lang="es-ES" dirty="0" smtClean="0"/>
              <a:t> </a:t>
            </a:r>
            <a:r>
              <a:rPr lang="es-ES" dirty="0" err="1" smtClean="0"/>
              <a:t>styles</a:t>
            </a:r>
            <a:endParaRPr lang="es-ES" dirty="0" smtClean="0"/>
          </a:p>
          <a:p>
            <a:pPr lvl="1"/>
            <a:r>
              <a:rPr lang="es-ES" dirty="0" err="1" smtClean="0"/>
              <a:t>Second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2"/>
            <a:r>
              <a:rPr lang="es-ES" dirty="0" err="1" smtClean="0"/>
              <a:t>Third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3"/>
            <a:r>
              <a:rPr lang="es-ES" dirty="0" err="1" smtClean="0"/>
              <a:t>Fourth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pPr lvl="4"/>
            <a:r>
              <a:rPr lang="es-ES" dirty="0" err="1" smtClean="0"/>
              <a:t>Fifth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n-US" dirty="0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018456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424242"/>
                </a:solidFill>
                <a:latin typeface="Arial" charset="0"/>
              </a:defRPr>
            </a:lvl1pPr>
          </a:lstStyle>
          <a:p>
            <a:pPr>
              <a:defRPr/>
            </a:pPr>
            <a:fld id="{059E8451-9A6B-4AA6-BF99-F551D686A538}" type="datetime1">
              <a:rPr lang="es-CL" smtClean="0"/>
              <a:pPr>
                <a:defRPr/>
              </a:pPr>
              <a:t>30-05-2011</a:t>
            </a:fld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372200" y="6381328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424242"/>
                </a:solidFill>
                <a:latin typeface="Fedra Sans Std Normal" pitchFamily="34" charset="0"/>
              </a:defRPr>
            </a:lvl1pPr>
          </a:lstStyle>
          <a:p>
            <a:pPr>
              <a:defRPr/>
            </a:pPr>
            <a:fld id="{60AEC80E-C4D1-4B38-B0A7-40F533D8F7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2" name="Rectangle 7"/>
          <p:cNvSpPr/>
          <p:nvPr userDrawn="1"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3" name="Rectangle 8"/>
          <p:cNvSpPr/>
          <p:nvPr userDrawn="1"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7" name="Rectangle 9"/>
          <p:cNvSpPr/>
          <p:nvPr userDrawn="1"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19" name="Rectangle 10"/>
          <p:cNvSpPr/>
          <p:nvPr userDrawn="1"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0" name="Rectangle 11"/>
          <p:cNvSpPr/>
          <p:nvPr userDrawn="1"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1" name="Rectangle 14"/>
          <p:cNvSpPr/>
          <p:nvPr userDrawn="1"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3" name="Rectangle 15"/>
          <p:cNvSpPr/>
          <p:nvPr userDrawn="1"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sp>
        <p:nvSpPr>
          <p:cNvPr id="24" name="Rectangle 16"/>
          <p:cNvSpPr/>
          <p:nvPr userDrawn="1"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82" r:id="rId8"/>
    <p:sldLayoutId id="2147483879" r:id="rId9"/>
    <p:sldLayoutId id="2147483880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5F5F5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42988" y="4005064"/>
            <a:ext cx="8101012" cy="1511499"/>
          </a:xfrm>
        </p:spPr>
        <p:txBody>
          <a:bodyPr/>
          <a:lstStyle/>
          <a:p>
            <a:r>
              <a:rPr lang="es-ES_tradnl" b="1" dirty="0" smtClean="0"/>
              <a:t>	Planeación de Requerimientos de Materiales</a:t>
            </a:r>
            <a:br>
              <a:rPr lang="es-ES_tradnl" b="1" dirty="0" smtClean="0"/>
            </a:br>
            <a:r>
              <a:rPr lang="es-ES_tradnl" b="1" dirty="0" smtClean="0"/>
              <a:t/>
            </a:r>
            <a:br>
              <a:rPr lang="es-ES_tradnl" b="1" dirty="0" smtClean="0"/>
            </a:b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19888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600" dirty="0" smtClean="0">
                <a:latin typeface="Fedra Sans Std Normal"/>
              </a:rPr>
              <a:t>IN4703</a:t>
            </a:r>
          </a:p>
          <a:p>
            <a:r>
              <a:rPr lang="es-CL" sz="3600" dirty="0" smtClean="0">
                <a:latin typeface="Fedra Sans Std Normal"/>
              </a:rPr>
              <a:t>	Gestión de Operaciones</a:t>
            </a:r>
            <a:endParaRPr lang="es-CL" sz="3600" dirty="0">
              <a:latin typeface="Fedra Sans Std Norm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¿Dónde aplicar el MRP?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Tiene más provecho en las industrias donde varios productos se hacen en lotes con el mismo equipo de producción.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pic>
        <p:nvPicPr>
          <p:cNvPr id="768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397" y="2420888"/>
            <a:ext cx="7849059" cy="410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923928" y="1484784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Agregado de Producción</a:t>
            </a:r>
            <a:endParaRPr lang="es-CL" sz="1600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3923928" y="2780928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Programa Maestro de Producción</a:t>
            </a:r>
            <a:endParaRPr lang="es-CL" sz="1600" b="1" dirty="0"/>
          </a:p>
        </p:txBody>
      </p:sp>
      <p:sp>
        <p:nvSpPr>
          <p:cNvPr id="9" name="8 Rectángulo redondeado"/>
          <p:cNvSpPr/>
          <p:nvPr/>
        </p:nvSpPr>
        <p:spPr>
          <a:xfrm>
            <a:off x="3923928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Planeación de Materiales</a:t>
            </a:r>
          </a:p>
          <a:p>
            <a:pPr algn="ctr"/>
            <a:r>
              <a:rPr lang="es-CL" sz="1600" b="1" dirty="0" smtClean="0"/>
              <a:t>(Software MRP)</a:t>
            </a:r>
            <a:endParaRPr lang="es-CL" sz="1600" b="1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660232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Archivo de Registrito de Inventario</a:t>
            </a:r>
            <a:endParaRPr lang="es-CL" sz="1600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1403648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Archivo de Lista de Materiales</a:t>
            </a:r>
            <a:endParaRPr lang="es-CL" sz="1600" b="1" dirty="0"/>
          </a:p>
        </p:txBody>
      </p:sp>
      <p:cxnSp>
        <p:nvCxnSpPr>
          <p:cNvPr id="15" name="14 Conector recto de flecha"/>
          <p:cNvCxnSpPr>
            <a:stCxn id="13" idx="3"/>
            <a:endCxn id="9" idx="1"/>
          </p:cNvCxnSpPr>
          <p:nvPr/>
        </p:nvCxnSpPr>
        <p:spPr>
          <a:xfrm>
            <a:off x="2987824" y="4365104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10" idx="1"/>
            <a:endCxn id="9" idx="3"/>
          </p:cNvCxnSpPr>
          <p:nvPr/>
        </p:nvCxnSpPr>
        <p:spPr>
          <a:xfrm rot="10800000">
            <a:off x="5508104" y="4365104"/>
            <a:ext cx="11521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8" idx="2"/>
            <a:endCxn id="9" idx="0"/>
          </p:cNvCxnSpPr>
          <p:nvPr/>
        </p:nvCxnSpPr>
        <p:spPr>
          <a:xfrm rot="5400000">
            <a:off x="4572000" y="3789040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7" idx="2"/>
            <a:endCxn id="8" idx="0"/>
          </p:cNvCxnSpPr>
          <p:nvPr/>
        </p:nvCxnSpPr>
        <p:spPr>
          <a:xfrm rot="5400000">
            <a:off x="4499992" y="256490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5580112" y="2204864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Pronóstico de Demanda</a:t>
            </a:r>
          </a:p>
        </p:txBody>
      </p:sp>
      <p:sp>
        <p:nvSpPr>
          <p:cNvPr id="24" name="23 Elipse"/>
          <p:cNvSpPr/>
          <p:nvPr/>
        </p:nvSpPr>
        <p:spPr>
          <a:xfrm>
            <a:off x="2051720" y="213285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Pedidos de Clientes</a:t>
            </a:r>
          </a:p>
        </p:txBody>
      </p:sp>
      <p:sp>
        <p:nvSpPr>
          <p:cNvPr id="25" name="24 Elipse"/>
          <p:cNvSpPr/>
          <p:nvPr/>
        </p:nvSpPr>
        <p:spPr>
          <a:xfrm>
            <a:off x="755576" y="285293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Cambios en Diseño de Ingeniería</a:t>
            </a:r>
          </a:p>
        </p:txBody>
      </p:sp>
      <p:sp>
        <p:nvSpPr>
          <p:cNvPr id="26" name="25 Elipse"/>
          <p:cNvSpPr/>
          <p:nvPr/>
        </p:nvSpPr>
        <p:spPr>
          <a:xfrm>
            <a:off x="7164288" y="285293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Transacciones del Inventario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2483768" y="5229200"/>
            <a:ext cx="2160240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Informes Principales</a:t>
            </a:r>
            <a:endParaRPr lang="es-CL" sz="1400" dirty="0"/>
          </a:p>
        </p:txBody>
      </p:sp>
      <p:sp>
        <p:nvSpPr>
          <p:cNvPr id="28" name="27 Rectángulo"/>
          <p:cNvSpPr/>
          <p:nvPr/>
        </p:nvSpPr>
        <p:spPr>
          <a:xfrm>
            <a:off x="4932040" y="5229200"/>
            <a:ext cx="2160240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Informes Secundarios</a:t>
            </a:r>
            <a:endParaRPr lang="es-CL" sz="1400" dirty="0"/>
          </a:p>
        </p:txBody>
      </p:sp>
      <p:sp>
        <p:nvSpPr>
          <p:cNvPr id="29" name="28 Rectángulo"/>
          <p:cNvSpPr/>
          <p:nvPr/>
        </p:nvSpPr>
        <p:spPr>
          <a:xfrm>
            <a:off x="2483768" y="5517232"/>
            <a:ext cx="2160240" cy="8640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Programas de Pedidos</a:t>
            </a:r>
          </a:p>
          <a:p>
            <a:r>
              <a:rPr lang="es-CL" sz="1400" dirty="0" smtClean="0"/>
              <a:t>Planes para Inventario</a:t>
            </a:r>
          </a:p>
          <a:p>
            <a:r>
              <a:rPr lang="es-CL" sz="1400" dirty="0" smtClean="0"/>
              <a:t>Control de la Producción</a:t>
            </a:r>
            <a:endParaRPr lang="es-CL" sz="1400" dirty="0"/>
          </a:p>
        </p:txBody>
      </p:sp>
      <p:sp>
        <p:nvSpPr>
          <p:cNvPr id="30" name="29 Rectángulo"/>
          <p:cNvSpPr/>
          <p:nvPr/>
        </p:nvSpPr>
        <p:spPr>
          <a:xfrm>
            <a:off x="4932040" y="5517232"/>
            <a:ext cx="2160240" cy="8640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De Excepciones</a:t>
            </a:r>
          </a:p>
          <a:p>
            <a:r>
              <a:rPr lang="es-CL" sz="1400" dirty="0" smtClean="0"/>
              <a:t>De Planeación</a:t>
            </a:r>
          </a:p>
          <a:p>
            <a:r>
              <a:rPr lang="es-CL" sz="1400" dirty="0" smtClean="0"/>
              <a:t>De Control de Inventarios</a:t>
            </a:r>
            <a:endParaRPr lang="es-CL" sz="1400" dirty="0"/>
          </a:p>
        </p:txBody>
      </p:sp>
      <p:cxnSp>
        <p:nvCxnSpPr>
          <p:cNvPr id="33" name="32 Conector recto de flecha"/>
          <p:cNvCxnSpPr>
            <a:stCxn id="26" idx="4"/>
            <a:endCxn id="10" idx="0"/>
          </p:cNvCxnSpPr>
          <p:nvPr/>
        </p:nvCxnSpPr>
        <p:spPr>
          <a:xfrm rot="5400000">
            <a:off x="7632340" y="3537012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25" idx="4"/>
            <a:endCxn id="13" idx="0"/>
          </p:cNvCxnSpPr>
          <p:nvPr/>
        </p:nvCxnSpPr>
        <p:spPr>
          <a:xfrm rot="16200000" flipH="1">
            <a:off x="1799692" y="3537012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24" idx="5"/>
            <a:endCxn id="8" idx="1"/>
          </p:cNvCxnSpPr>
          <p:nvPr/>
        </p:nvCxnSpPr>
        <p:spPr>
          <a:xfrm rot="16200000" flipH="1">
            <a:off x="3554092" y="2843140"/>
            <a:ext cx="342568" cy="397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stCxn id="23" idx="3"/>
            <a:endCxn id="8" idx="3"/>
          </p:cNvCxnSpPr>
          <p:nvPr/>
        </p:nvCxnSpPr>
        <p:spPr>
          <a:xfrm rot="5400000">
            <a:off x="5535372" y="2915148"/>
            <a:ext cx="270560" cy="325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23" idx="1"/>
            <a:endCxn id="7" idx="3"/>
          </p:cNvCxnSpPr>
          <p:nvPr/>
        </p:nvCxnSpPr>
        <p:spPr>
          <a:xfrm rot="16200000" flipV="1">
            <a:off x="5463364" y="1961572"/>
            <a:ext cx="414576" cy="325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9" idx="2"/>
            <a:endCxn id="27" idx="0"/>
          </p:cNvCxnSpPr>
          <p:nvPr/>
        </p:nvCxnSpPr>
        <p:spPr>
          <a:xfrm rot="5400000">
            <a:off x="3923928" y="4437112"/>
            <a:ext cx="432048" cy="115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5" name="43 Conector recto de flecha"/>
          <p:cNvCxnSpPr>
            <a:stCxn id="9" idx="2"/>
            <a:endCxn id="28" idx="0"/>
          </p:cNvCxnSpPr>
          <p:nvPr/>
        </p:nvCxnSpPr>
        <p:spPr>
          <a:xfrm rot="16200000" flipH="1">
            <a:off x="5148064" y="4365104"/>
            <a:ext cx="432048" cy="12961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923928" y="1484784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 Agregado de Producción</a:t>
            </a:r>
            <a:endParaRPr lang="es-CL" sz="1600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3923928" y="2780928"/>
            <a:ext cx="15841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Programa Maestro de Producción</a:t>
            </a:r>
            <a:endParaRPr lang="es-CL" sz="1600" b="1" dirty="0"/>
          </a:p>
        </p:txBody>
      </p:sp>
      <p:sp>
        <p:nvSpPr>
          <p:cNvPr id="9" name="8 Rectángulo redondeado"/>
          <p:cNvSpPr/>
          <p:nvPr/>
        </p:nvSpPr>
        <p:spPr>
          <a:xfrm>
            <a:off x="3923928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Planeación de Materiales</a:t>
            </a:r>
          </a:p>
          <a:p>
            <a:pPr algn="ctr"/>
            <a:r>
              <a:rPr lang="es-CL" sz="1600" b="1" dirty="0" smtClean="0"/>
              <a:t>(Software MRP)</a:t>
            </a:r>
            <a:endParaRPr lang="es-CL" sz="1600" b="1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660232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Archivo de Registrito de Inventario</a:t>
            </a:r>
            <a:endParaRPr lang="es-CL" sz="1600" b="1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1403648" y="3933056"/>
            <a:ext cx="1584176" cy="86409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Archivo de Lista de Materiales</a:t>
            </a:r>
            <a:endParaRPr lang="es-CL" sz="1600" b="1" dirty="0"/>
          </a:p>
        </p:txBody>
      </p:sp>
      <p:cxnSp>
        <p:nvCxnSpPr>
          <p:cNvPr id="15" name="14 Conector recto de flecha"/>
          <p:cNvCxnSpPr>
            <a:stCxn id="13" idx="3"/>
            <a:endCxn id="9" idx="1"/>
          </p:cNvCxnSpPr>
          <p:nvPr/>
        </p:nvCxnSpPr>
        <p:spPr>
          <a:xfrm>
            <a:off x="2987824" y="4365104"/>
            <a:ext cx="9361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10" idx="1"/>
            <a:endCxn id="9" idx="3"/>
          </p:cNvCxnSpPr>
          <p:nvPr/>
        </p:nvCxnSpPr>
        <p:spPr>
          <a:xfrm rot="10800000">
            <a:off x="5508104" y="4365104"/>
            <a:ext cx="11521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8" idx="2"/>
            <a:endCxn id="9" idx="0"/>
          </p:cNvCxnSpPr>
          <p:nvPr/>
        </p:nvCxnSpPr>
        <p:spPr>
          <a:xfrm rot="5400000">
            <a:off x="4572000" y="3789040"/>
            <a:ext cx="2880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>
            <a:stCxn id="7" idx="2"/>
            <a:endCxn id="8" idx="0"/>
          </p:cNvCxnSpPr>
          <p:nvPr/>
        </p:nvCxnSpPr>
        <p:spPr>
          <a:xfrm rot="5400000">
            <a:off x="4499992" y="2564904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5580112" y="2204864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Pronóstico de Demanda</a:t>
            </a:r>
          </a:p>
        </p:txBody>
      </p:sp>
      <p:sp>
        <p:nvSpPr>
          <p:cNvPr id="24" name="23 Elipse"/>
          <p:cNvSpPr/>
          <p:nvPr/>
        </p:nvSpPr>
        <p:spPr>
          <a:xfrm>
            <a:off x="2051720" y="213285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/>
              <a:t>Pedidos de Clientes</a:t>
            </a:r>
          </a:p>
        </p:txBody>
      </p:sp>
      <p:sp>
        <p:nvSpPr>
          <p:cNvPr id="25" name="24 Elipse"/>
          <p:cNvSpPr/>
          <p:nvPr/>
        </p:nvSpPr>
        <p:spPr>
          <a:xfrm>
            <a:off x="755576" y="285293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Cambios en Diseño de Ingeniería</a:t>
            </a:r>
          </a:p>
        </p:txBody>
      </p:sp>
      <p:sp>
        <p:nvSpPr>
          <p:cNvPr id="26" name="25 Elipse"/>
          <p:cNvSpPr/>
          <p:nvPr/>
        </p:nvSpPr>
        <p:spPr>
          <a:xfrm>
            <a:off x="7164288" y="2852936"/>
            <a:ext cx="1728192" cy="86409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/>
              <a:t>Transacciones del Inventario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2483768" y="5229200"/>
            <a:ext cx="2160240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Informes Principales</a:t>
            </a:r>
            <a:endParaRPr lang="es-CL" sz="1400" dirty="0"/>
          </a:p>
        </p:txBody>
      </p:sp>
      <p:sp>
        <p:nvSpPr>
          <p:cNvPr id="28" name="27 Rectángulo"/>
          <p:cNvSpPr/>
          <p:nvPr/>
        </p:nvSpPr>
        <p:spPr>
          <a:xfrm>
            <a:off x="4932040" y="5229200"/>
            <a:ext cx="2160240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Informes Secundarios</a:t>
            </a:r>
            <a:endParaRPr lang="es-CL" sz="1400" dirty="0"/>
          </a:p>
        </p:txBody>
      </p:sp>
      <p:sp>
        <p:nvSpPr>
          <p:cNvPr id="29" name="28 Rectángulo"/>
          <p:cNvSpPr/>
          <p:nvPr/>
        </p:nvSpPr>
        <p:spPr>
          <a:xfrm>
            <a:off x="2483768" y="5517232"/>
            <a:ext cx="2160240" cy="8640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Programas de Pedidos</a:t>
            </a:r>
          </a:p>
          <a:p>
            <a:r>
              <a:rPr lang="es-CL" sz="1400" dirty="0" smtClean="0"/>
              <a:t>Planes para Inventario</a:t>
            </a:r>
          </a:p>
          <a:p>
            <a:r>
              <a:rPr lang="es-CL" sz="1400" dirty="0" smtClean="0"/>
              <a:t>Control de la Producción</a:t>
            </a:r>
            <a:endParaRPr lang="es-CL" sz="1400" dirty="0"/>
          </a:p>
        </p:txBody>
      </p:sp>
      <p:sp>
        <p:nvSpPr>
          <p:cNvPr id="30" name="29 Rectángulo"/>
          <p:cNvSpPr/>
          <p:nvPr/>
        </p:nvSpPr>
        <p:spPr>
          <a:xfrm>
            <a:off x="4932040" y="5517232"/>
            <a:ext cx="2160240" cy="86409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1400" dirty="0" smtClean="0"/>
              <a:t>De Excepciones</a:t>
            </a:r>
          </a:p>
          <a:p>
            <a:r>
              <a:rPr lang="es-CL" sz="1400" dirty="0" smtClean="0"/>
              <a:t>De Planeación</a:t>
            </a:r>
          </a:p>
          <a:p>
            <a:r>
              <a:rPr lang="es-CL" sz="1400" dirty="0" smtClean="0"/>
              <a:t>De Control de Inventarios</a:t>
            </a:r>
            <a:endParaRPr lang="es-CL" sz="1400" dirty="0"/>
          </a:p>
        </p:txBody>
      </p:sp>
      <p:cxnSp>
        <p:nvCxnSpPr>
          <p:cNvPr id="33" name="32 Conector recto de flecha"/>
          <p:cNvCxnSpPr>
            <a:stCxn id="26" idx="4"/>
            <a:endCxn id="10" idx="0"/>
          </p:cNvCxnSpPr>
          <p:nvPr/>
        </p:nvCxnSpPr>
        <p:spPr>
          <a:xfrm rot="5400000">
            <a:off x="7632340" y="3537012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>
            <a:stCxn id="25" idx="4"/>
            <a:endCxn id="13" idx="0"/>
          </p:cNvCxnSpPr>
          <p:nvPr/>
        </p:nvCxnSpPr>
        <p:spPr>
          <a:xfrm rot="16200000" flipH="1">
            <a:off x="1799692" y="3537012"/>
            <a:ext cx="21602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stCxn id="24" idx="5"/>
            <a:endCxn id="8" idx="1"/>
          </p:cNvCxnSpPr>
          <p:nvPr/>
        </p:nvCxnSpPr>
        <p:spPr>
          <a:xfrm rot="16200000" flipH="1">
            <a:off x="3554092" y="2843140"/>
            <a:ext cx="342568" cy="397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>
            <a:stCxn id="23" idx="3"/>
            <a:endCxn id="8" idx="3"/>
          </p:cNvCxnSpPr>
          <p:nvPr/>
        </p:nvCxnSpPr>
        <p:spPr>
          <a:xfrm rot="5400000">
            <a:off x="5535372" y="2915148"/>
            <a:ext cx="270560" cy="325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23" idx="1"/>
            <a:endCxn id="7" idx="3"/>
          </p:cNvCxnSpPr>
          <p:nvPr/>
        </p:nvCxnSpPr>
        <p:spPr>
          <a:xfrm rot="16200000" flipV="1">
            <a:off x="5463364" y="1961572"/>
            <a:ext cx="414576" cy="325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9" idx="2"/>
            <a:endCxn id="27" idx="0"/>
          </p:cNvCxnSpPr>
          <p:nvPr/>
        </p:nvCxnSpPr>
        <p:spPr>
          <a:xfrm rot="5400000">
            <a:off x="3923928" y="4437112"/>
            <a:ext cx="432048" cy="115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5" name="43 Conector recto de flecha"/>
          <p:cNvCxnSpPr>
            <a:stCxn id="9" idx="2"/>
            <a:endCxn id="28" idx="0"/>
          </p:cNvCxnSpPr>
          <p:nvPr/>
        </p:nvCxnSpPr>
        <p:spPr>
          <a:xfrm rot="16200000" flipH="1">
            <a:off x="5148064" y="4365104"/>
            <a:ext cx="432048" cy="12961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340768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132856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36912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789040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3861048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3789040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924944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132856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085184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5085184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32440" y="2780928"/>
            <a:ext cx="3016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8460432" cy="4767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El Programa Maestro de Producción señala el número de piezas que se van a producir en tiempos específicos</a:t>
            </a:r>
          </a:p>
          <a:p>
            <a:pPr>
              <a:lnSpc>
                <a:spcPct val="90000"/>
              </a:lnSpc>
            </a:pPr>
            <a:endParaRPr lang="es-CL" dirty="0" smtClean="0"/>
          </a:p>
          <a:p>
            <a:pPr>
              <a:lnSpc>
                <a:spcPct val="90000"/>
              </a:lnSpc>
            </a:pPr>
            <a:r>
              <a:rPr lang="es-CL" dirty="0" smtClean="0"/>
              <a:t>En un archivo con la lista de materiales se especifican los materiales que se usan para hacer cada pieza y las cantidades correctas de cada uno</a:t>
            </a:r>
          </a:p>
          <a:p>
            <a:pPr>
              <a:lnSpc>
                <a:spcPct val="90000"/>
              </a:lnSpc>
            </a:pPr>
            <a:endParaRPr lang="es-CL" dirty="0" smtClean="0"/>
          </a:p>
          <a:p>
            <a:pPr>
              <a:lnSpc>
                <a:spcPct val="90000"/>
              </a:lnSpc>
            </a:pPr>
            <a:r>
              <a:rPr lang="es-CL" dirty="0" smtClean="0"/>
              <a:t>El archivo con registro de inventarios contiene datos como el número de unidades disponibles y pedidas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Fuente de datos para el MRP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13</a:t>
            </a:fld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8316416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7452320" y="33265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demanda de productos viene de dos fuentes:</a:t>
            </a:r>
          </a:p>
          <a:p>
            <a:pPr lvl="1"/>
            <a:r>
              <a:rPr lang="es-CL" dirty="0" smtClean="0"/>
              <a:t>Clientes conocidos que hacen pedidos específicos</a:t>
            </a:r>
          </a:p>
          <a:p>
            <a:pPr lvl="2"/>
            <a:r>
              <a:rPr lang="es-CL" dirty="0" smtClean="0"/>
              <a:t>Tienen fecha de entrega prometida</a:t>
            </a:r>
          </a:p>
          <a:p>
            <a:pPr lvl="1"/>
            <a:r>
              <a:rPr lang="es-CL" dirty="0" smtClean="0"/>
              <a:t>Demanda pronosticada</a:t>
            </a:r>
          </a:p>
          <a:p>
            <a:pPr lvl="1"/>
            <a:endParaRPr lang="es-CL" dirty="0" smtClean="0"/>
          </a:p>
          <a:p>
            <a:pPr lvl="1">
              <a:buFont typeface="Wingdings" pitchFamily="2" charset="2"/>
              <a:buChar char="à"/>
            </a:pPr>
            <a:r>
              <a:rPr lang="es-CL" dirty="0" smtClean="0"/>
              <a:t>Ambas demandas se combinan y se convierten en la base para el programa maestro de producción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804248" y="116632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8028384" y="116632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000" dirty="0" smtClean="0"/>
              <a:t>La Lista de Materiales (BOM) contiene la descripción completa de los productos y anota materiales, piezas y componentes, además de la secuencia en que se elaboran los productos</a:t>
            </a:r>
          </a:p>
          <a:p>
            <a:r>
              <a:rPr lang="es-CL" sz="2000" dirty="0" smtClean="0"/>
              <a:t>También se le llama: Archivo de estructura del producto o árbol del producto</a:t>
            </a:r>
          </a:p>
          <a:p>
            <a:r>
              <a:rPr lang="es-CL" sz="2000" dirty="0" smtClean="0"/>
              <a:t>Ejemplo del Portapapeles:</a:t>
            </a:r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15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6" name="AutoShape 59"/>
          <p:cNvSpPr>
            <a:spLocks noChangeArrowheads="1"/>
          </p:cNvSpPr>
          <p:nvPr/>
        </p:nvSpPr>
        <p:spPr bwMode="auto">
          <a:xfrm>
            <a:off x="1055514" y="3789040"/>
            <a:ext cx="1847850" cy="2482850"/>
          </a:xfrm>
          <a:prstGeom prst="roundRect">
            <a:avLst>
              <a:gd name="adj" fmla="val 7046"/>
            </a:avLst>
          </a:prstGeom>
          <a:solidFill>
            <a:srgbClr val="BE844A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57" name="AutoShape 60"/>
          <p:cNvSpPr>
            <a:spLocks noChangeArrowheads="1"/>
          </p:cNvSpPr>
          <p:nvPr/>
        </p:nvSpPr>
        <p:spPr bwMode="auto">
          <a:xfrm>
            <a:off x="3347864" y="3789040"/>
            <a:ext cx="1847850" cy="2482850"/>
          </a:xfrm>
          <a:prstGeom prst="roundRect">
            <a:avLst>
              <a:gd name="adj" fmla="val 7046"/>
            </a:avLst>
          </a:prstGeom>
          <a:solidFill>
            <a:srgbClr val="BE844A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58" name="Oval 61"/>
          <p:cNvSpPr>
            <a:spLocks noChangeArrowheads="1"/>
          </p:cNvSpPr>
          <p:nvPr/>
        </p:nvSpPr>
        <p:spPr bwMode="auto">
          <a:xfrm>
            <a:off x="3970164" y="3958903"/>
            <a:ext cx="139700" cy="1397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59" name="Oval 62"/>
          <p:cNvSpPr>
            <a:spLocks noChangeArrowheads="1"/>
          </p:cNvSpPr>
          <p:nvPr/>
        </p:nvSpPr>
        <p:spPr bwMode="auto">
          <a:xfrm>
            <a:off x="4395614" y="3958903"/>
            <a:ext cx="139700" cy="139700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grpSp>
        <p:nvGrpSpPr>
          <p:cNvPr id="60" name="Group 63"/>
          <p:cNvGrpSpPr>
            <a:grpSpLocks/>
          </p:cNvGrpSpPr>
          <p:nvPr/>
        </p:nvGrpSpPr>
        <p:grpSpPr bwMode="auto">
          <a:xfrm>
            <a:off x="1346026" y="3501703"/>
            <a:ext cx="1252538" cy="584200"/>
            <a:chOff x="699" y="1508"/>
            <a:chExt cx="789" cy="368"/>
          </a:xfrm>
        </p:grpSpPr>
        <p:sp>
          <p:nvSpPr>
            <p:cNvPr id="61" name="Freeform 64"/>
            <p:cNvSpPr>
              <a:spLocks/>
            </p:cNvSpPr>
            <p:nvPr/>
          </p:nvSpPr>
          <p:spPr bwMode="auto">
            <a:xfrm>
              <a:off x="699" y="1508"/>
              <a:ext cx="789" cy="368"/>
            </a:xfrm>
            <a:custGeom>
              <a:avLst/>
              <a:gdLst/>
              <a:ahLst/>
              <a:cxnLst>
                <a:cxn ang="0">
                  <a:pos x="1" y="368"/>
                </a:cxn>
                <a:cxn ang="0">
                  <a:pos x="789" y="368"/>
                </a:cxn>
                <a:cxn ang="0">
                  <a:pos x="789" y="268"/>
                </a:cxn>
                <a:cxn ang="0">
                  <a:pos x="777" y="232"/>
                </a:cxn>
                <a:cxn ang="0">
                  <a:pos x="753" y="212"/>
                </a:cxn>
                <a:cxn ang="0">
                  <a:pos x="717" y="192"/>
                </a:cxn>
                <a:cxn ang="0">
                  <a:pos x="669" y="180"/>
                </a:cxn>
                <a:cxn ang="0">
                  <a:pos x="641" y="172"/>
                </a:cxn>
                <a:cxn ang="0">
                  <a:pos x="613" y="164"/>
                </a:cxn>
                <a:cxn ang="0">
                  <a:pos x="589" y="152"/>
                </a:cxn>
                <a:cxn ang="0">
                  <a:pos x="569" y="128"/>
                </a:cxn>
                <a:cxn ang="0">
                  <a:pos x="570" y="52"/>
                </a:cxn>
                <a:cxn ang="0">
                  <a:pos x="545" y="12"/>
                </a:cxn>
                <a:cxn ang="0">
                  <a:pos x="517" y="0"/>
                </a:cxn>
                <a:cxn ang="0">
                  <a:pos x="272" y="1"/>
                </a:cxn>
                <a:cxn ang="0">
                  <a:pos x="245" y="15"/>
                </a:cxn>
                <a:cxn ang="0">
                  <a:pos x="221" y="47"/>
                </a:cxn>
                <a:cxn ang="0">
                  <a:pos x="217" y="124"/>
                </a:cxn>
                <a:cxn ang="0">
                  <a:pos x="197" y="148"/>
                </a:cxn>
                <a:cxn ang="0">
                  <a:pos x="173" y="160"/>
                </a:cxn>
                <a:cxn ang="0">
                  <a:pos x="149" y="172"/>
                </a:cxn>
                <a:cxn ang="0">
                  <a:pos x="117" y="180"/>
                </a:cxn>
                <a:cxn ang="0">
                  <a:pos x="85" y="188"/>
                </a:cxn>
                <a:cxn ang="0">
                  <a:pos x="57" y="196"/>
                </a:cxn>
                <a:cxn ang="0">
                  <a:pos x="29" y="208"/>
                </a:cxn>
                <a:cxn ang="0">
                  <a:pos x="9" y="224"/>
                </a:cxn>
                <a:cxn ang="0">
                  <a:pos x="0" y="255"/>
                </a:cxn>
                <a:cxn ang="0">
                  <a:pos x="1" y="368"/>
                </a:cxn>
              </a:cxnLst>
              <a:rect l="0" t="0" r="r" b="b"/>
              <a:pathLst>
                <a:path w="789" h="368">
                  <a:moveTo>
                    <a:pt x="1" y="368"/>
                  </a:moveTo>
                  <a:lnTo>
                    <a:pt x="789" y="368"/>
                  </a:lnTo>
                  <a:lnTo>
                    <a:pt x="789" y="268"/>
                  </a:lnTo>
                  <a:lnTo>
                    <a:pt x="777" y="232"/>
                  </a:lnTo>
                  <a:lnTo>
                    <a:pt x="753" y="212"/>
                  </a:lnTo>
                  <a:lnTo>
                    <a:pt x="717" y="192"/>
                  </a:lnTo>
                  <a:lnTo>
                    <a:pt x="669" y="180"/>
                  </a:lnTo>
                  <a:lnTo>
                    <a:pt x="641" y="172"/>
                  </a:lnTo>
                  <a:lnTo>
                    <a:pt x="613" y="164"/>
                  </a:lnTo>
                  <a:lnTo>
                    <a:pt x="589" y="152"/>
                  </a:lnTo>
                  <a:lnTo>
                    <a:pt x="569" y="128"/>
                  </a:lnTo>
                  <a:lnTo>
                    <a:pt x="570" y="52"/>
                  </a:lnTo>
                  <a:lnTo>
                    <a:pt x="545" y="12"/>
                  </a:lnTo>
                  <a:lnTo>
                    <a:pt x="517" y="0"/>
                  </a:lnTo>
                  <a:lnTo>
                    <a:pt x="272" y="1"/>
                  </a:lnTo>
                  <a:lnTo>
                    <a:pt x="245" y="15"/>
                  </a:lnTo>
                  <a:lnTo>
                    <a:pt x="221" y="47"/>
                  </a:lnTo>
                  <a:lnTo>
                    <a:pt x="217" y="124"/>
                  </a:lnTo>
                  <a:lnTo>
                    <a:pt x="197" y="148"/>
                  </a:lnTo>
                  <a:lnTo>
                    <a:pt x="173" y="160"/>
                  </a:lnTo>
                  <a:lnTo>
                    <a:pt x="149" y="172"/>
                  </a:lnTo>
                  <a:lnTo>
                    <a:pt x="117" y="180"/>
                  </a:lnTo>
                  <a:lnTo>
                    <a:pt x="85" y="188"/>
                  </a:lnTo>
                  <a:lnTo>
                    <a:pt x="57" y="196"/>
                  </a:lnTo>
                  <a:lnTo>
                    <a:pt x="29" y="208"/>
                  </a:lnTo>
                  <a:lnTo>
                    <a:pt x="9" y="224"/>
                  </a:lnTo>
                  <a:lnTo>
                    <a:pt x="0" y="255"/>
                  </a:lnTo>
                  <a:lnTo>
                    <a:pt x="1" y="36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62" name="Line 65"/>
            <p:cNvSpPr>
              <a:spLocks noChangeShapeType="1"/>
            </p:cNvSpPr>
            <p:nvPr/>
          </p:nvSpPr>
          <p:spPr bwMode="auto">
            <a:xfrm>
              <a:off x="909" y="1643"/>
              <a:ext cx="3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</p:grpSp>
      <p:grpSp>
        <p:nvGrpSpPr>
          <p:cNvPr id="63" name="Group 66"/>
          <p:cNvGrpSpPr>
            <a:grpSpLocks/>
          </p:cNvGrpSpPr>
          <p:nvPr/>
        </p:nvGrpSpPr>
        <p:grpSpPr bwMode="auto">
          <a:xfrm>
            <a:off x="5943426" y="3704903"/>
            <a:ext cx="1252538" cy="584200"/>
            <a:chOff x="699" y="1508"/>
            <a:chExt cx="789" cy="368"/>
          </a:xfrm>
        </p:grpSpPr>
        <p:sp>
          <p:nvSpPr>
            <p:cNvPr id="64" name="Freeform 67"/>
            <p:cNvSpPr>
              <a:spLocks/>
            </p:cNvSpPr>
            <p:nvPr/>
          </p:nvSpPr>
          <p:spPr bwMode="auto">
            <a:xfrm>
              <a:off x="699" y="1508"/>
              <a:ext cx="789" cy="368"/>
            </a:xfrm>
            <a:custGeom>
              <a:avLst/>
              <a:gdLst/>
              <a:ahLst/>
              <a:cxnLst>
                <a:cxn ang="0">
                  <a:pos x="1" y="368"/>
                </a:cxn>
                <a:cxn ang="0">
                  <a:pos x="789" y="368"/>
                </a:cxn>
                <a:cxn ang="0">
                  <a:pos x="789" y="268"/>
                </a:cxn>
                <a:cxn ang="0">
                  <a:pos x="777" y="232"/>
                </a:cxn>
                <a:cxn ang="0">
                  <a:pos x="753" y="212"/>
                </a:cxn>
                <a:cxn ang="0">
                  <a:pos x="717" y="192"/>
                </a:cxn>
                <a:cxn ang="0">
                  <a:pos x="669" y="180"/>
                </a:cxn>
                <a:cxn ang="0">
                  <a:pos x="641" y="172"/>
                </a:cxn>
                <a:cxn ang="0">
                  <a:pos x="613" y="164"/>
                </a:cxn>
                <a:cxn ang="0">
                  <a:pos x="589" y="152"/>
                </a:cxn>
                <a:cxn ang="0">
                  <a:pos x="569" y="128"/>
                </a:cxn>
                <a:cxn ang="0">
                  <a:pos x="570" y="52"/>
                </a:cxn>
                <a:cxn ang="0">
                  <a:pos x="545" y="12"/>
                </a:cxn>
                <a:cxn ang="0">
                  <a:pos x="517" y="0"/>
                </a:cxn>
                <a:cxn ang="0">
                  <a:pos x="272" y="1"/>
                </a:cxn>
                <a:cxn ang="0">
                  <a:pos x="245" y="15"/>
                </a:cxn>
                <a:cxn ang="0">
                  <a:pos x="221" y="47"/>
                </a:cxn>
                <a:cxn ang="0">
                  <a:pos x="217" y="124"/>
                </a:cxn>
                <a:cxn ang="0">
                  <a:pos x="197" y="148"/>
                </a:cxn>
                <a:cxn ang="0">
                  <a:pos x="173" y="160"/>
                </a:cxn>
                <a:cxn ang="0">
                  <a:pos x="149" y="172"/>
                </a:cxn>
                <a:cxn ang="0">
                  <a:pos x="117" y="180"/>
                </a:cxn>
                <a:cxn ang="0">
                  <a:pos x="85" y="188"/>
                </a:cxn>
                <a:cxn ang="0">
                  <a:pos x="57" y="196"/>
                </a:cxn>
                <a:cxn ang="0">
                  <a:pos x="29" y="208"/>
                </a:cxn>
                <a:cxn ang="0">
                  <a:pos x="9" y="224"/>
                </a:cxn>
                <a:cxn ang="0">
                  <a:pos x="0" y="255"/>
                </a:cxn>
                <a:cxn ang="0">
                  <a:pos x="1" y="368"/>
                </a:cxn>
              </a:cxnLst>
              <a:rect l="0" t="0" r="r" b="b"/>
              <a:pathLst>
                <a:path w="789" h="368">
                  <a:moveTo>
                    <a:pt x="1" y="368"/>
                  </a:moveTo>
                  <a:lnTo>
                    <a:pt x="789" y="368"/>
                  </a:lnTo>
                  <a:lnTo>
                    <a:pt x="789" y="268"/>
                  </a:lnTo>
                  <a:lnTo>
                    <a:pt x="777" y="232"/>
                  </a:lnTo>
                  <a:lnTo>
                    <a:pt x="753" y="212"/>
                  </a:lnTo>
                  <a:lnTo>
                    <a:pt x="717" y="192"/>
                  </a:lnTo>
                  <a:lnTo>
                    <a:pt x="669" y="180"/>
                  </a:lnTo>
                  <a:lnTo>
                    <a:pt x="641" y="172"/>
                  </a:lnTo>
                  <a:lnTo>
                    <a:pt x="613" y="164"/>
                  </a:lnTo>
                  <a:lnTo>
                    <a:pt x="589" y="152"/>
                  </a:lnTo>
                  <a:lnTo>
                    <a:pt x="569" y="128"/>
                  </a:lnTo>
                  <a:lnTo>
                    <a:pt x="570" y="52"/>
                  </a:lnTo>
                  <a:lnTo>
                    <a:pt x="545" y="12"/>
                  </a:lnTo>
                  <a:lnTo>
                    <a:pt x="517" y="0"/>
                  </a:lnTo>
                  <a:lnTo>
                    <a:pt x="272" y="1"/>
                  </a:lnTo>
                  <a:lnTo>
                    <a:pt x="245" y="15"/>
                  </a:lnTo>
                  <a:lnTo>
                    <a:pt x="221" y="47"/>
                  </a:lnTo>
                  <a:lnTo>
                    <a:pt x="217" y="124"/>
                  </a:lnTo>
                  <a:lnTo>
                    <a:pt x="197" y="148"/>
                  </a:lnTo>
                  <a:lnTo>
                    <a:pt x="173" y="160"/>
                  </a:lnTo>
                  <a:lnTo>
                    <a:pt x="149" y="172"/>
                  </a:lnTo>
                  <a:lnTo>
                    <a:pt x="117" y="180"/>
                  </a:lnTo>
                  <a:lnTo>
                    <a:pt x="85" y="188"/>
                  </a:lnTo>
                  <a:lnTo>
                    <a:pt x="57" y="196"/>
                  </a:lnTo>
                  <a:lnTo>
                    <a:pt x="29" y="208"/>
                  </a:lnTo>
                  <a:lnTo>
                    <a:pt x="9" y="224"/>
                  </a:lnTo>
                  <a:lnTo>
                    <a:pt x="0" y="255"/>
                  </a:lnTo>
                  <a:lnTo>
                    <a:pt x="1" y="36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190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65" name="Line 68"/>
            <p:cNvSpPr>
              <a:spLocks noChangeShapeType="1"/>
            </p:cNvSpPr>
            <p:nvPr/>
          </p:nvSpPr>
          <p:spPr bwMode="auto">
            <a:xfrm>
              <a:off x="909" y="1643"/>
              <a:ext cx="3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</p:grpSp>
      <p:sp>
        <p:nvSpPr>
          <p:cNvPr id="66" name="Freeform 69"/>
          <p:cNvSpPr>
            <a:spLocks/>
          </p:cNvSpPr>
          <p:nvPr/>
        </p:nvSpPr>
        <p:spPr bwMode="auto">
          <a:xfrm>
            <a:off x="7480126" y="3908103"/>
            <a:ext cx="1252538" cy="381000"/>
          </a:xfrm>
          <a:custGeom>
            <a:avLst/>
            <a:gdLst/>
            <a:ahLst/>
            <a:cxnLst>
              <a:cxn ang="0">
                <a:pos x="1" y="240"/>
              </a:cxn>
              <a:cxn ang="0">
                <a:pos x="789" y="240"/>
              </a:cxn>
              <a:cxn ang="0">
                <a:pos x="789" y="140"/>
              </a:cxn>
              <a:cxn ang="0">
                <a:pos x="777" y="104"/>
              </a:cxn>
              <a:cxn ang="0">
                <a:pos x="753" y="84"/>
              </a:cxn>
              <a:cxn ang="0">
                <a:pos x="717" y="64"/>
              </a:cxn>
              <a:cxn ang="0">
                <a:pos x="669" y="52"/>
              </a:cxn>
              <a:cxn ang="0">
                <a:pos x="641" y="44"/>
              </a:cxn>
              <a:cxn ang="0">
                <a:pos x="613" y="36"/>
              </a:cxn>
              <a:cxn ang="0">
                <a:pos x="589" y="24"/>
              </a:cxn>
              <a:cxn ang="0">
                <a:pos x="569" y="0"/>
              </a:cxn>
              <a:cxn ang="0">
                <a:pos x="218" y="1"/>
              </a:cxn>
              <a:cxn ang="0">
                <a:pos x="197" y="20"/>
              </a:cxn>
              <a:cxn ang="0">
                <a:pos x="173" y="32"/>
              </a:cxn>
              <a:cxn ang="0">
                <a:pos x="149" y="44"/>
              </a:cxn>
              <a:cxn ang="0">
                <a:pos x="117" y="52"/>
              </a:cxn>
              <a:cxn ang="0">
                <a:pos x="85" y="60"/>
              </a:cxn>
              <a:cxn ang="0">
                <a:pos x="57" y="68"/>
              </a:cxn>
              <a:cxn ang="0">
                <a:pos x="29" y="80"/>
              </a:cxn>
              <a:cxn ang="0">
                <a:pos x="9" y="96"/>
              </a:cxn>
              <a:cxn ang="0">
                <a:pos x="0" y="127"/>
              </a:cxn>
              <a:cxn ang="0">
                <a:pos x="1" y="240"/>
              </a:cxn>
            </a:cxnLst>
            <a:rect l="0" t="0" r="r" b="b"/>
            <a:pathLst>
              <a:path w="789" h="240">
                <a:moveTo>
                  <a:pt x="1" y="240"/>
                </a:moveTo>
                <a:lnTo>
                  <a:pt x="789" y="240"/>
                </a:lnTo>
                <a:lnTo>
                  <a:pt x="789" y="140"/>
                </a:lnTo>
                <a:lnTo>
                  <a:pt x="777" y="104"/>
                </a:lnTo>
                <a:lnTo>
                  <a:pt x="753" y="84"/>
                </a:lnTo>
                <a:lnTo>
                  <a:pt x="717" y="64"/>
                </a:lnTo>
                <a:lnTo>
                  <a:pt x="669" y="52"/>
                </a:lnTo>
                <a:lnTo>
                  <a:pt x="641" y="44"/>
                </a:lnTo>
                <a:lnTo>
                  <a:pt x="613" y="36"/>
                </a:lnTo>
                <a:lnTo>
                  <a:pt x="589" y="24"/>
                </a:lnTo>
                <a:lnTo>
                  <a:pt x="569" y="0"/>
                </a:lnTo>
                <a:lnTo>
                  <a:pt x="218" y="1"/>
                </a:lnTo>
                <a:lnTo>
                  <a:pt x="197" y="20"/>
                </a:lnTo>
                <a:lnTo>
                  <a:pt x="173" y="32"/>
                </a:lnTo>
                <a:lnTo>
                  <a:pt x="149" y="44"/>
                </a:lnTo>
                <a:lnTo>
                  <a:pt x="117" y="52"/>
                </a:lnTo>
                <a:lnTo>
                  <a:pt x="85" y="60"/>
                </a:lnTo>
                <a:lnTo>
                  <a:pt x="57" y="68"/>
                </a:lnTo>
                <a:lnTo>
                  <a:pt x="29" y="80"/>
                </a:lnTo>
                <a:lnTo>
                  <a:pt x="9" y="96"/>
                </a:lnTo>
                <a:lnTo>
                  <a:pt x="0" y="127"/>
                </a:lnTo>
                <a:lnTo>
                  <a:pt x="1" y="240"/>
                </a:lnTo>
                <a:close/>
              </a:path>
            </a:pathLst>
          </a:custGeom>
          <a:gradFill rotWithShape="0">
            <a:gsLst>
              <a:gs pos="0">
                <a:schemeClr val="bg2">
                  <a:gamma/>
                  <a:shade val="56078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1905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67" name="Oval 70"/>
          <p:cNvSpPr>
            <a:spLocks noChangeArrowheads="1"/>
          </p:cNvSpPr>
          <p:nvPr/>
        </p:nvSpPr>
        <p:spPr bwMode="auto">
          <a:xfrm>
            <a:off x="7818264" y="4011290"/>
            <a:ext cx="106363" cy="106363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60784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68" name="Oval 71"/>
          <p:cNvSpPr>
            <a:spLocks noChangeArrowheads="1"/>
          </p:cNvSpPr>
          <p:nvPr/>
        </p:nvSpPr>
        <p:spPr bwMode="auto">
          <a:xfrm>
            <a:off x="8258001" y="4008115"/>
            <a:ext cx="106363" cy="106363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60784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69" name="Rectangle 72"/>
          <p:cNvSpPr>
            <a:spLocks noChangeArrowheads="1"/>
          </p:cNvSpPr>
          <p:nvPr/>
        </p:nvSpPr>
        <p:spPr bwMode="auto">
          <a:xfrm>
            <a:off x="6176789" y="5016178"/>
            <a:ext cx="819150" cy="141288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70" name="Rectangle 73"/>
          <p:cNvSpPr>
            <a:spLocks noChangeArrowheads="1"/>
          </p:cNvSpPr>
          <p:nvPr/>
        </p:nvSpPr>
        <p:spPr bwMode="auto">
          <a:xfrm>
            <a:off x="6205364" y="4976490"/>
            <a:ext cx="119063" cy="219075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71" name="Rectangle 74"/>
          <p:cNvSpPr>
            <a:spLocks noChangeArrowheads="1"/>
          </p:cNvSpPr>
          <p:nvPr/>
        </p:nvSpPr>
        <p:spPr bwMode="auto">
          <a:xfrm>
            <a:off x="6846714" y="4974903"/>
            <a:ext cx="119063" cy="219075"/>
          </a:xfrm>
          <a:prstGeom prst="rect">
            <a:avLst/>
          </a:prstGeom>
          <a:gradFill rotWithShape="0">
            <a:gsLst>
              <a:gs pos="0">
                <a:schemeClr val="bg2">
                  <a:gamma/>
                  <a:shade val="46275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72" name="Oval 75"/>
          <p:cNvSpPr>
            <a:spLocks noChangeArrowheads="1"/>
          </p:cNvSpPr>
          <p:nvPr/>
        </p:nvSpPr>
        <p:spPr bwMode="auto">
          <a:xfrm>
            <a:off x="7216601" y="5916290"/>
            <a:ext cx="106363" cy="106363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60784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sp>
        <p:nvSpPr>
          <p:cNvPr id="73" name="Oval 76"/>
          <p:cNvSpPr>
            <a:spLocks noChangeArrowheads="1"/>
          </p:cNvSpPr>
          <p:nvPr/>
        </p:nvSpPr>
        <p:spPr bwMode="auto">
          <a:xfrm>
            <a:off x="7470601" y="5916290"/>
            <a:ext cx="106363" cy="106363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shade val="60784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n-lt"/>
            </a:endParaRPr>
          </a:p>
        </p:txBody>
      </p:sp>
      <p:grpSp>
        <p:nvGrpSpPr>
          <p:cNvPr id="74" name="Group 77"/>
          <p:cNvGrpSpPr>
            <a:grpSpLocks/>
          </p:cNvGrpSpPr>
          <p:nvPr/>
        </p:nvGrpSpPr>
        <p:grpSpPr bwMode="auto">
          <a:xfrm>
            <a:off x="7716664" y="4976490"/>
            <a:ext cx="855663" cy="215900"/>
            <a:chOff x="4712" y="2437"/>
            <a:chExt cx="539" cy="136"/>
          </a:xfrm>
        </p:grpSpPr>
        <p:sp>
          <p:nvSpPr>
            <p:cNvPr id="75" name="Rectangle 78"/>
            <p:cNvSpPr>
              <a:spLocks noChangeArrowheads="1"/>
            </p:cNvSpPr>
            <p:nvPr/>
          </p:nvSpPr>
          <p:spPr bwMode="auto">
            <a:xfrm rot="1292853">
              <a:off x="4743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76" name="Rectangle 79"/>
            <p:cNvSpPr>
              <a:spLocks noChangeArrowheads="1"/>
            </p:cNvSpPr>
            <p:nvPr/>
          </p:nvSpPr>
          <p:spPr bwMode="auto">
            <a:xfrm rot="1292853">
              <a:off x="4794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77" name="Rectangle 80"/>
            <p:cNvSpPr>
              <a:spLocks noChangeArrowheads="1"/>
            </p:cNvSpPr>
            <p:nvPr/>
          </p:nvSpPr>
          <p:spPr bwMode="auto">
            <a:xfrm rot="1292853">
              <a:off x="4845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78" name="Rectangle 81"/>
            <p:cNvSpPr>
              <a:spLocks noChangeArrowheads="1"/>
            </p:cNvSpPr>
            <p:nvPr/>
          </p:nvSpPr>
          <p:spPr bwMode="auto">
            <a:xfrm rot="1292853">
              <a:off x="4896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79" name="Rectangle 82"/>
            <p:cNvSpPr>
              <a:spLocks noChangeArrowheads="1"/>
            </p:cNvSpPr>
            <p:nvPr/>
          </p:nvSpPr>
          <p:spPr bwMode="auto">
            <a:xfrm rot="1292853">
              <a:off x="4947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80" name="Rectangle 83"/>
            <p:cNvSpPr>
              <a:spLocks noChangeArrowheads="1"/>
            </p:cNvSpPr>
            <p:nvPr/>
          </p:nvSpPr>
          <p:spPr bwMode="auto">
            <a:xfrm rot="1292853">
              <a:off x="4998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81" name="Rectangle 84"/>
            <p:cNvSpPr>
              <a:spLocks noChangeArrowheads="1"/>
            </p:cNvSpPr>
            <p:nvPr/>
          </p:nvSpPr>
          <p:spPr bwMode="auto">
            <a:xfrm rot="1292853">
              <a:off x="5049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82" name="Rectangle 85"/>
            <p:cNvSpPr>
              <a:spLocks noChangeArrowheads="1"/>
            </p:cNvSpPr>
            <p:nvPr/>
          </p:nvSpPr>
          <p:spPr bwMode="auto">
            <a:xfrm rot="1292853">
              <a:off x="5100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83" name="Rectangle 86"/>
            <p:cNvSpPr>
              <a:spLocks noChangeArrowheads="1"/>
            </p:cNvSpPr>
            <p:nvPr/>
          </p:nvSpPr>
          <p:spPr bwMode="auto">
            <a:xfrm rot="1292853">
              <a:off x="5151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sp>
          <p:nvSpPr>
            <p:cNvPr id="84" name="Rectangle 87"/>
            <p:cNvSpPr>
              <a:spLocks noChangeArrowheads="1"/>
            </p:cNvSpPr>
            <p:nvPr/>
          </p:nvSpPr>
          <p:spPr bwMode="auto">
            <a:xfrm rot="1292853">
              <a:off x="5202" y="2440"/>
              <a:ext cx="27" cy="132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>
                <a:effectLst/>
                <a:latin typeface="+mn-lt"/>
              </a:endParaRPr>
            </a:p>
          </p:txBody>
        </p:sp>
        <p:grpSp>
          <p:nvGrpSpPr>
            <p:cNvPr id="85" name="Group 88"/>
            <p:cNvGrpSpPr>
              <a:grpSpLocks/>
            </p:cNvGrpSpPr>
            <p:nvPr/>
          </p:nvGrpSpPr>
          <p:grpSpPr bwMode="auto">
            <a:xfrm>
              <a:off x="4712" y="2437"/>
              <a:ext cx="539" cy="136"/>
              <a:chOff x="4712" y="2443"/>
              <a:chExt cx="539" cy="128"/>
            </a:xfrm>
          </p:grpSpPr>
          <p:sp>
            <p:nvSpPr>
              <p:cNvPr id="86" name="Rectangle 89"/>
              <p:cNvSpPr>
                <a:spLocks noChangeArrowheads="1"/>
              </p:cNvSpPr>
              <p:nvPr/>
            </p:nvSpPr>
            <p:spPr bwMode="auto">
              <a:xfrm rot="179760">
                <a:off x="4712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87" name="Rectangle 90"/>
              <p:cNvSpPr>
                <a:spLocks noChangeArrowheads="1"/>
              </p:cNvSpPr>
              <p:nvPr/>
            </p:nvSpPr>
            <p:spPr bwMode="auto">
              <a:xfrm rot="179760">
                <a:off x="4814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88" name="Rectangle 91"/>
              <p:cNvSpPr>
                <a:spLocks noChangeArrowheads="1"/>
              </p:cNvSpPr>
              <p:nvPr/>
            </p:nvSpPr>
            <p:spPr bwMode="auto">
              <a:xfrm rot="179760">
                <a:off x="4865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89" name="Rectangle 92"/>
              <p:cNvSpPr>
                <a:spLocks noChangeArrowheads="1"/>
              </p:cNvSpPr>
              <p:nvPr/>
            </p:nvSpPr>
            <p:spPr bwMode="auto">
              <a:xfrm rot="179760">
                <a:off x="4916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0" name="Rectangle 93"/>
              <p:cNvSpPr>
                <a:spLocks noChangeArrowheads="1"/>
              </p:cNvSpPr>
              <p:nvPr/>
            </p:nvSpPr>
            <p:spPr bwMode="auto">
              <a:xfrm rot="179760">
                <a:off x="4968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1" name="Rectangle 94"/>
              <p:cNvSpPr>
                <a:spLocks noChangeArrowheads="1"/>
              </p:cNvSpPr>
              <p:nvPr/>
            </p:nvSpPr>
            <p:spPr bwMode="auto">
              <a:xfrm rot="179760">
                <a:off x="5019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2" name="Rectangle 95"/>
              <p:cNvSpPr>
                <a:spLocks noChangeArrowheads="1"/>
              </p:cNvSpPr>
              <p:nvPr/>
            </p:nvSpPr>
            <p:spPr bwMode="auto">
              <a:xfrm rot="179760">
                <a:off x="5121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3" name="Rectangle 96"/>
              <p:cNvSpPr>
                <a:spLocks noChangeArrowheads="1"/>
              </p:cNvSpPr>
              <p:nvPr/>
            </p:nvSpPr>
            <p:spPr bwMode="auto">
              <a:xfrm rot="179760">
                <a:off x="5172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4" name="Rectangle 97"/>
              <p:cNvSpPr>
                <a:spLocks noChangeArrowheads="1"/>
              </p:cNvSpPr>
              <p:nvPr/>
            </p:nvSpPr>
            <p:spPr bwMode="auto">
              <a:xfrm rot="179760">
                <a:off x="5070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5" name="Rectangle 98"/>
              <p:cNvSpPr>
                <a:spLocks noChangeArrowheads="1"/>
              </p:cNvSpPr>
              <p:nvPr/>
            </p:nvSpPr>
            <p:spPr bwMode="auto">
              <a:xfrm rot="179760">
                <a:off x="4763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  <p:sp>
            <p:nvSpPr>
              <p:cNvPr id="96" name="Rectangle 99"/>
              <p:cNvSpPr>
                <a:spLocks noChangeArrowheads="1"/>
              </p:cNvSpPr>
              <p:nvPr/>
            </p:nvSpPr>
            <p:spPr bwMode="auto">
              <a:xfrm rot="53407">
                <a:off x="5224" y="2443"/>
                <a:ext cx="27" cy="128"/>
              </a:xfrm>
              <a:prstGeom prst="rect">
                <a:avLst/>
              </a:prstGeom>
              <a:gradFill rotWithShape="0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635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>
                  <a:effectLst/>
                  <a:latin typeface="+mn-lt"/>
                </a:endParaRPr>
              </a:p>
            </p:txBody>
          </p:sp>
        </p:grpSp>
      </p:grpSp>
      <p:sp>
        <p:nvSpPr>
          <p:cNvPr id="97" name="Rectangle 100"/>
          <p:cNvSpPr>
            <a:spLocks noChangeArrowheads="1"/>
          </p:cNvSpPr>
          <p:nvPr/>
        </p:nvSpPr>
        <p:spPr bwMode="auto">
          <a:xfrm>
            <a:off x="5970414" y="4292278"/>
            <a:ext cx="27286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tabLst>
                <a:tab pos="1339850" algn="l"/>
              </a:tabLst>
            </a:pPr>
            <a:r>
              <a:rPr lang="es-CL" sz="1600" smtClean="0">
                <a:effectLst/>
                <a:latin typeface="+mn-lt"/>
              </a:rPr>
              <a:t>Clip superior (1)	  </a:t>
            </a:r>
            <a:r>
              <a:rPr lang="es-CL" sz="1600" smtClean="0">
                <a:latin typeface="+mn-lt"/>
              </a:rPr>
              <a:t>C</a:t>
            </a:r>
            <a:r>
              <a:rPr lang="es-CL" sz="1600" smtClean="0">
                <a:effectLst/>
                <a:latin typeface="+mn-lt"/>
              </a:rPr>
              <a:t>lip inferior (1)</a:t>
            </a:r>
            <a:endParaRPr lang="es-CL" sz="1600">
              <a:effectLst/>
              <a:latin typeface="+mn-lt"/>
            </a:endParaRPr>
          </a:p>
        </p:txBody>
      </p:sp>
      <p:sp>
        <p:nvSpPr>
          <p:cNvPr id="98" name="Rectangle 101"/>
          <p:cNvSpPr>
            <a:spLocks noChangeArrowheads="1"/>
          </p:cNvSpPr>
          <p:nvPr/>
        </p:nvSpPr>
        <p:spPr bwMode="auto">
          <a:xfrm>
            <a:off x="6170439" y="5195565"/>
            <a:ext cx="24641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tabLst>
                <a:tab pos="1425575" algn="l"/>
              </a:tabLst>
            </a:pPr>
            <a:r>
              <a:rPr lang="es-CL" sz="1600" smtClean="0">
                <a:effectLst/>
                <a:latin typeface="+mn-lt"/>
              </a:rPr>
              <a:t>Pivote (1)	Resorte (1)</a:t>
            </a:r>
            <a:endParaRPr lang="es-CL" sz="1600">
              <a:effectLst/>
              <a:latin typeface="+mn-lt"/>
            </a:endParaRPr>
          </a:p>
        </p:txBody>
      </p:sp>
      <p:sp>
        <p:nvSpPr>
          <p:cNvPr id="99" name="Rectangle 102"/>
          <p:cNvSpPr>
            <a:spLocks noChangeArrowheads="1"/>
          </p:cNvSpPr>
          <p:nvPr/>
        </p:nvSpPr>
        <p:spPr bwMode="auto">
          <a:xfrm>
            <a:off x="6861001" y="6041703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s-CL" sz="1600" dirty="0" smtClean="0">
                <a:effectLst/>
                <a:latin typeface="+mn-lt"/>
              </a:rPr>
              <a:t>Ribetes (2)</a:t>
            </a:r>
            <a:endParaRPr lang="es-CL" sz="1600" dirty="0">
              <a:effectLst/>
              <a:latin typeface="+mn-lt"/>
            </a:endParaRPr>
          </a:p>
        </p:txBody>
      </p:sp>
      <p:sp>
        <p:nvSpPr>
          <p:cNvPr id="100" name="Rectangle 103"/>
          <p:cNvSpPr>
            <a:spLocks noChangeArrowheads="1"/>
          </p:cNvSpPr>
          <p:nvPr/>
        </p:nvSpPr>
        <p:spPr bwMode="auto">
          <a:xfrm>
            <a:off x="996776" y="6281415"/>
            <a:ext cx="429797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tabLst>
                <a:tab pos="2568575" algn="l"/>
              </a:tabLst>
            </a:pPr>
            <a:r>
              <a:rPr lang="es-CL" sz="1600" smtClean="0">
                <a:effectLst/>
                <a:latin typeface="+mn-lt"/>
              </a:rPr>
              <a:t>Portapapeles Terminado	Cartón Prensado (1)</a:t>
            </a:r>
            <a:endParaRPr lang="es-CL" sz="1600">
              <a:effectLst/>
              <a:latin typeface="+mn-lt"/>
            </a:endParaRPr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4221314" y="3068315"/>
            <a:ext cx="13773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s-CL" sz="1800" smtClean="0">
                <a:effectLst/>
                <a:latin typeface="+mn-lt"/>
              </a:rPr>
              <a:t>Porta Papeles</a:t>
            </a:r>
            <a:endParaRPr lang="es-CL" sz="1800">
              <a:effectLst/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br>
              <a:rPr lang="es-CL" dirty="0" smtClean="0"/>
            </a:br>
            <a:r>
              <a:rPr lang="es-CL" sz="3200" dirty="0" smtClean="0"/>
              <a:t>Árbol del Producto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16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1413289" y="4305714"/>
            <a:ext cx="5661025" cy="395288"/>
          </a:xfrm>
          <a:custGeom>
            <a:avLst/>
            <a:gdLst/>
            <a:ahLst/>
            <a:cxnLst>
              <a:cxn ang="0">
                <a:pos x="0" y="249"/>
              </a:cxn>
              <a:cxn ang="0">
                <a:pos x="0" y="0"/>
              </a:cxn>
              <a:cxn ang="0">
                <a:pos x="2454" y="0"/>
              </a:cxn>
              <a:cxn ang="0">
                <a:pos x="2454" y="240"/>
              </a:cxn>
            </a:cxnLst>
            <a:rect l="0" t="0" r="r" b="b"/>
            <a:pathLst>
              <a:path w="2454" h="249">
                <a:moveTo>
                  <a:pt x="0" y="249"/>
                </a:moveTo>
                <a:lnTo>
                  <a:pt x="0" y="0"/>
                </a:lnTo>
                <a:lnTo>
                  <a:pt x="2454" y="0"/>
                </a:lnTo>
                <a:lnTo>
                  <a:pt x="2454" y="240"/>
                </a:lnTo>
              </a:path>
            </a:pathLst>
          </a:custGeom>
          <a:noFill/>
          <a:ln w="5715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5180427" y="4320002"/>
            <a:ext cx="0" cy="45085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3278602" y="4308889"/>
            <a:ext cx="0" cy="450850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2291177" y="2756314"/>
            <a:ext cx="3895725" cy="395288"/>
          </a:xfrm>
          <a:custGeom>
            <a:avLst/>
            <a:gdLst/>
            <a:ahLst/>
            <a:cxnLst>
              <a:cxn ang="0">
                <a:pos x="0" y="249"/>
              </a:cxn>
              <a:cxn ang="0">
                <a:pos x="0" y="0"/>
              </a:cxn>
              <a:cxn ang="0">
                <a:pos x="2454" y="0"/>
              </a:cxn>
              <a:cxn ang="0">
                <a:pos x="2454" y="240"/>
              </a:cxn>
            </a:cxnLst>
            <a:rect l="0" t="0" r="r" b="b"/>
            <a:pathLst>
              <a:path w="2454" h="249">
                <a:moveTo>
                  <a:pt x="0" y="249"/>
                </a:moveTo>
                <a:lnTo>
                  <a:pt x="0" y="0"/>
                </a:lnTo>
                <a:lnTo>
                  <a:pt x="2454" y="0"/>
                </a:lnTo>
                <a:lnTo>
                  <a:pt x="2454" y="240"/>
                </a:lnTo>
              </a:path>
            </a:pathLst>
          </a:custGeom>
          <a:noFill/>
          <a:ln w="5715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239039" y="2346739"/>
            <a:ext cx="0" cy="1947863"/>
          </a:xfrm>
          <a:prstGeom prst="line">
            <a:avLst/>
          </a:prstGeom>
          <a:noFill/>
          <a:ln w="5715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445289" y="1600995"/>
            <a:ext cx="1554480" cy="731520"/>
          </a:xfrm>
          <a:prstGeom prst="rect">
            <a:avLst/>
          </a:prstGeom>
          <a:solidFill>
            <a:srgbClr val="E6B38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662777" y="1766095"/>
            <a:ext cx="1187450" cy="473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algn="ctr" eaLnBrk="0" hangingPunct="0">
              <a:lnSpc>
                <a:spcPct val="85000"/>
              </a:lnSpc>
              <a:spcBef>
                <a:spcPct val="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Portapapeles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906164" y="1754602"/>
            <a:ext cx="97631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Nivel 0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906164" y="3315114"/>
            <a:ext cx="1008063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Nivel 1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7906164" y="4877214"/>
            <a:ext cx="10953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Nivel 2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6259927" y="4621627"/>
            <a:ext cx="1554480" cy="731520"/>
          </a:xfrm>
          <a:prstGeom prst="rect">
            <a:avLst/>
          </a:prstGeom>
          <a:solidFill>
            <a:srgbClr val="C0C0C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586952" y="4780377"/>
            <a:ext cx="968375" cy="560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Resorte  (1)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480089" y="4620039"/>
            <a:ext cx="1554480" cy="731520"/>
          </a:xfrm>
          <a:prstGeom prst="rect">
            <a:avLst/>
          </a:prstGeom>
          <a:solidFill>
            <a:srgbClr val="C0C0C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2486439" y="4780377"/>
            <a:ext cx="1612900" cy="32521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Clip Superior (1)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590964" y="4621627"/>
            <a:ext cx="1554480" cy="731520"/>
          </a:xfrm>
          <a:prstGeom prst="rect">
            <a:avLst/>
          </a:prstGeom>
          <a:solidFill>
            <a:srgbClr val="C0C0C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800514" y="4780377"/>
            <a:ext cx="1204913" cy="560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Clip Inferior(1)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24" name="Rectangle 28"/>
          <p:cNvSpPr>
            <a:spLocks noChangeArrowheads="1"/>
          </p:cNvSpPr>
          <p:nvPr/>
        </p:nvSpPr>
        <p:spPr bwMode="auto">
          <a:xfrm>
            <a:off x="4369214" y="4620039"/>
            <a:ext cx="1554480" cy="731520"/>
          </a:xfrm>
          <a:prstGeom prst="rect">
            <a:avLst/>
          </a:prstGeom>
          <a:solidFill>
            <a:srgbClr val="C0C0C0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4801014" y="4780377"/>
            <a:ext cx="758825" cy="555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Pivote                (1)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26" name="Rectangle 32"/>
          <p:cNvSpPr>
            <a:spLocks noChangeArrowheads="1"/>
          </p:cNvSpPr>
          <p:nvPr/>
        </p:nvSpPr>
        <p:spPr bwMode="auto">
          <a:xfrm>
            <a:off x="5389977" y="3059527"/>
            <a:ext cx="1554480" cy="731520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5737640" y="3218277"/>
            <a:ext cx="928688" cy="560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Ribetes (2)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3437352" y="3059527"/>
            <a:ext cx="1554480" cy="731520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29" name="Rectangle 36"/>
          <p:cNvSpPr>
            <a:spLocks noChangeArrowheads="1"/>
          </p:cNvSpPr>
          <p:nvPr/>
        </p:nvSpPr>
        <p:spPr bwMode="auto">
          <a:xfrm>
            <a:off x="3469102" y="3218277"/>
            <a:ext cx="1557338" cy="560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Clip Ensamblado(1)</a:t>
            </a:r>
            <a:endParaRPr lang="es-CL" sz="1800" dirty="0">
              <a:effectLst/>
              <a:latin typeface="+mj-lt"/>
            </a:endParaRPr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1486314" y="3059527"/>
            <a:ext cx="1554480" cy="731520"/>
          </a:xfrm>
          <a:prstGeom prst="rect">
            <a:avLst/>
          </a:prstGeom>
          <a:solidFill>
            <a:schemeClr val="bg2"/>
          </a:solidFill>
          <a:ln w="285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CL">
              <a:effectLst/>
              <a:latin typeface="+mj-lt"/>
            </a:endParaRPr>
          </a:p>
        </p:txBody>
      </p:sp>
      <p:sp>
        <p:nvSpPr>
          <p:cNvPr id="31" name="Rectangle 39"/>
          <p:cNvSpPr>
            <a:spLocks noChangeArrowheads="1"/>
          </p:cNvSpPr>
          <p:nvPr/>
        </p:nvSpPr>
        <p:spPr bwMode="auto">
          <a:xfrm>
            <a:off x="1564102" y="3219865"/>
            <a:ext cx="1466850" cy="5606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eaLnBrk="0" hangingPunct="0">
              <a:lnSpc>
                <a:spcPct val="85000"/>
              </a:lnSpc>
              <a:spcBef>
                <a:spcPct val="50000"/>
              </a:spcBef>
              <a:buFontTx/>
              <a:buNone/>
            </a:pPr>
            <a:r>
              <a:rPr lang="es-CL" sz="1800" dirty="0" smtClean="0">
                <a:effectLst/>
                <a:latin typeface="+mj-lt"/>
              </a:rPr>
              <a:t>Cartón Prensado (1)</a:t>
            </a:r>
            <a:endParaRPr lang="es-CL" sz="1800" dirty="0"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br>
              <a:rPr lang="es-CL" dirty="0" smtClean="0"/>
            </a:br>
            <a:r>
              <a:rPr lang="es-CL" sz="3200" dirty="0" smtClean="0"/>
              <a:t>Lista de Materiales con Sangría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Rectangle 9"/>
          <p:cNvSpPr/>
          <p:nvPr/>
        </p:nvSpPr>
        <p:spPr>
          <a:xfrm>
            <a:off x="731045" y="1557338"/>
            <a:ext cx="8017668" cy="4767262"/>
          </a:xfrm>
          <a:prstGeom prst="rect">
            <a:avLst/>
          </a:prstGeom>
          <a:solidFill>
            <a:schemeClr val="bg2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latin typeface="+mj-lt"/>
            </a:endParaRPr>
          </a:p>
        </p:txBody>
      </p:sp>
      <p:grpSp>
        <p:nvGrpSpPr>
          <p:cNvPr id="10" name="Group 55"/>
          <p:cNvGrpSpPr>
            <a:grpSpLocks/>
          </p:cNvGrpSpPr>
          <p:nvPr/>
        </p:nvGrpSpPr>
        <p:grpSpPr bwMode="auto">
          <a:xfrm>
            <a:off x="684213" y="1819603"/>
            <a:ext cx="8153482" cy="3020077"/>
            <a:chOff x="209" y="1197"/>
            <a:chExt cx="5223" cy="1490"/>
          </a:xfrm>
          <a:noFill/>
        </p:grpSpPr>
        <p:sp>
          <p:nvSpPr>
            <p:cNvPr id="12" name="Rectangle 56"/>
            <p:cNvSpPr>
              <a:spLocks noChangeArrowheads="1"/>
            </p:cNvSpPr>
            <p:nvPr/>
          </p:nvSpPr>
          <p:spPr bwMode="auto">
            <a:xfrm>
              <a:off x="209" y="1475"/>
              <a:ext cx="4836" cy="121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0 - - - -	Portapapeles	un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- 1 - - -	clip ensamblado	un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- 2 - -	Clip superior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- 2 - -	Clip inferior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- 2 - -	Pivote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- 2 - -	Resorte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1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- 1 - - -	Ribete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2</a:t>
              </a:r>
            </a:p>
            <a:p>
              <a:pPr>
                <a:lnSpc>
                  <a:spcPct val="80000"/>
                </a:lnSpc>
                <a:buFontTx/>
                <a:buNone/>
                <a:tabLst>
                  <a:tab pos="663575" algn="ctr"/>
                  <a:tab pos="1720850" algn="l"/>
                  <a:tab pos="4953000" algn="l"/>
                  <a:tab pos="7493000" algn="r"/>
                </a:tabLst>
              </a:pPr>
              <a:r>
                <a:rPr lang="es-CL" sz="2400" dirty="0" smtClean="0">
                  <a:effectLst/>
                  <a:latin typeface="+mj-lt"/>
                </a:rPr>
                <a:t>	- 1 - - -	Cartón Prensado	</a:t>
              </a:r>
              <a:r>
                <a:rPr lang="es-CL" sz="2400" dirty="0" smtClean="0">
                  <a:latin typeface="+mj-lt"/>
                </a:rPr>
                <a:t>un</a:t>
              </a:r>
              <a:r>
                <a:rPr lang="es-CL" sz="2400" dirty="0" smtClean="0">
                  <a:effectLst/>
                  <a:latin typeface="+mj-lt"/>
                </a:rPr>
                <a:t>	1</a:t>
              </a:r>
              <a:endParaRPr lang="es-CL" sz="2400" dirty="0">
                <a:effectLst/>
                <a:latin typeface="+mj-lt"/>
              </a:endParaRPr>
            </a:p>
          </p:txBody>
        </p:sp>
        <p:sp>
          <p:nvSpPr>
            <p:cNvPr id="13" name="Rectangle 57"/>
            <p:cNvSpPr>
              <a:spLocks noChangeArrowheads="1"/>
            </p:cNvSpPr>
            <p:nvPr/>
          </p:nvSpPr>
          <p:spPr bwMode="auto">
            <a:xfrm>
              <a:off x="405" y="1197"/>
              <a:ext cx="5027" cy="16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buFontTx/>
                <a:buNone/>
                <a:tabLst>
                  <a:tab pos="2187575" algn="ctr"/>
                  <a:tab pos="4854575" algn="ctr"/>
                  <a:tab pos="7054850" algn="ctr"/>
                </a:tabLst>
              </a:pPr>
              <a:r>
                <a:rPr lang="es-CL" sz="2000" dirty="0" smtClean="0">
                  <a:effectLst/>
                  <a:latin typeface="+mj-lt"/>
                </a:rPr>
                <a:t>NIVEL	ITEM	UNIDAD DE MEDIDA	CANTIDAD</a:t>
              </a:r>
              <a:endParaRPr lang="es-CL" sz="2400" dirty="0">
                <a:effectLst/>
                <a:latin typeface="+mj-lt"/>
              </a:endParaRPr>
            </a:p>
          </p:txBody>
        </p:sp>
      </p:grpSp>
      <p:sp>
        <p:nvSpPr>
          <p:cNvPr id="11" name="Line 58"/>
          <p:cNvSpPr>
            <a:spLocks noChangeShapeType="1"/>
          </p:cNvSpPr>
          <p:nvPr/>
        </p:nvSpPr>
        <p:spPr bwMode="auto">
          <a:xfrm>
            <a:off x="748217" y="2293896"/>
            <a:ext cx="7980202" cy="0"/>
          </a:xfrm>
          <a:prstGeom prst="line">
            <a:avLst/>
          </a:prstGeom>
          <a:solidFill>
            <a:srgbClr val="FAC896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br>
              <a:rPr lang="es-CL" dirty="0" smtClean="0"/>
            </a:br>
            <a:r>
              <a:rPr lang="es-CL" sz="3200" dirty="0" smtClean="0"/>
              <a:t>Lista de Materiales Especializadas</a:t>
            </a:r>
            <a:endParaRPr lang="es-CL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Listas Modulares</a:t>
            </a:r>
          </a:p>
          <a:p>
            <a:pPr lvl="1"/>
            <a:r>
              <a:rPr lang="es-CL" dirty="0" smtClean="0">
                <a:latin typeface="Arial" charset="0"/>
              </a:rPr>
              <a:t>Ejemplo de Automóviles</a:t>
            </a:r>
          </a:p>
          <a:p>
            <a:pPr lvl="2"/>
            <a:r>
              <a:rPr lang="es-CL" sz="2000" dirty="0" smtClean="0">
                <a:latin typeface="Arial" charset="0"/>
              </a:rPr>
              <a:t>3 x 8 x 3 x 8 x 4 = 2,304 configuraciones</a:t>
            </a:r>
          </a:p>
          <a:p>
            <a:pPr lvl="2"/>
            <a:r>
              <a:rPr lang="es-CL" sz="2000" dirty="0" smtClean="0">
                <a:latin typeface="Arial" charset="0"/>
              </a:rPr>
              <a:t>3 + 8 + 3 + 8 + 4 = 26 Listas Modulares</a:t>
            </a:r>
          </a:p>
          <a:p>
            <a:pPr lvl="1"/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18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140968"/>
            <a:ext cx="6970737" cy="3908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br>
              <a:rPr lang="es-CL" dirty="0" smtClean="0"/>
            </a:br>
            <a:r>
              <a:rPr lang="es-CL" sz="3200" dirty="0" smtClean="0"/>
              <a:t>Archivo de Registro de Inventarios</a:t>
            </a:r>
            <a:endParaRPr lang="es-CL" sz="32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19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8316416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72816"/>
            <a:ext cx="8102332" cy="4522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Lineamientos de la Clase de Hoy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¿Qué es MRP?</a:t>
            </a:r>
          </a:p>
          <a:p>
            <a:r>
              <a:rPr lang="es-CL" dirty="0" smtClean="0"/>
              <a:t>Plan Maestro de Producción</a:t>
            </a:r>
          </a:p>
          <a:p>
            <a:r>
              <a:rPr lang="es-CL" dirty="0" smtClean="0"/>
              <a:t>Estructura del MRP</a:t>
            </a:r>
          </a:p>
          <a:p>
            <a:r>
              <a:rPr lang="es-CL" dirty="0" smtClean="0"/>
              <a:t>Mejoras y Extensiones al MRP</a:t>
            </a:r>
          </a:p>
          <a:p>
            <a:r>
              <a:rPr lang="es-CL" dirty="0" smtClean="0"/>
              <a:t>Sistemas MRP: Tamaño de Pedido Óptimo</a:t>
            </a:r>
          </a:p>
          <a:p>
            <a:r>
              <a:rPr lang="es-CL" dirty="0" smtClean="0"/>
              <a:t>Sistemas de Familia MRP hoy en día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br>
              <a:rPr lang="es-CL" dirty="0" smtClean="0"/>
            </a:br>
            <a:r>
              <a:rPr lang="es-CL" sz="3200" dirty="0" smtClean="0"/>
              <a:t>Archivo de Registro de Inventarios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archivo de estado del inventario se mantiene actualizado asentando las transacciones del inventario conforme ocurren</a:t>
            </a:r>
          </a:p>
          <a:p>
            <a:endParaRPr lang="es-CL" dirty="0" smtClean="0"/>
          </a:p>
          <a:p>
            <a:r>
              <a:rPr lang="es-CL" dirty="0" smtClean="0"/>
              <a:t>Estos cambios se deben a entradas y salidas de existencias, pérdidas por desperdicio, piezas equivocadas, pedidos cancelados, </a:t>
            </a:r>
            <a:r>
              <a:rPr lang="es-CL" dirty="0" err="1" smtClean="0"/>
              <a:t>etc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20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8316416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Programa de Planeación de Requerimiento de Materiales opera con la información de los registros de inventarios, el programa maestro y la lista de materiales</a:t>
            </a:r>
          </a:p>
          <a:p>
            <a:endParaRPr lang="es-CL" dirty="0" smtClean="0"/>
          </a:p>
          <a:p>
            <a:r>
              <a:rPr lang="es-CL" dirty="0" smtClean="0"/>
              <a:t>El proceso de calcular las necesidades exactas de cada pieza que maneja el sistema se conoce como proceso de </a:t>
            </a:r>
            <a:r>
              <a:rPr lang="es-CL" b="1" i="1" dirty="0" smtClean="0"/>
              <a:t>“explotación de la lista de materiales” </a:t>
            </a:r>
            <a:endParaRPr lang="es-ES" b="1" i="1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21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Descripción del proceso de Explotación: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Se toma del programa maestro las necesidades de piezas finales (nivel 0) -&gt; Necesidades brutas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El programa toma los saldos actuales junto con el programa de pedidos -&gt; Necesidades netas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Se calcula cuándo deben recibirse los pedidos para satisfacer las necesidades netas -&gt; Entradas de pedidos planeados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r>
              <a:rPr lang="es-CL" dirty="0" smtClean="0"/>
              <a:t>Por los tiempos de espera del pedido, el siguiente paso es calcular cuándo los pedidos deben realizarse -&gt; Descarga planeada de orden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/>
            </a:pP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22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Estructura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/>
            <a:r>
              <a:rPr lang="es-CL" dirty="0" smtClean="0"/>
              <a:t>Descripción del proceso de Explotación:</a:t>
            </a:r>
          </a:p>
          <a:p>
            <a:pPr marL="914400" lvl="1" indent="-457200">
              <a:spcBef>
                <a:spcPct val="35000"/>
              </a:spcBef>
              <a:buFont typeface="+mj-lt"/>
              <a:buAutoNum type="arabicPeriod" startAt="5"/>
            </a:pPr>
            <a:r>
              <a:rPr lang="es-CL" dirty="0" smtClean="0"/>
              <a:t>Cuando se terminan todos los pasos para el nivel 0, se pasa al nivel 1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 startAt="5"/>
            </a:pPr>
            <a:r>
              <a:rPr lang="es-CL" dirty="0" smtClean="0"/>
              <a:t>Las necesidades brutas del nivel 1 se calculan a partir del programa de descarga planeada de orden para las antecesoras de las piezas del nivel 1 + la demanda independiente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 startAt="7"/>
            </a:pPr>
            <a:r>
              <a:rPr lang="es-CL" dirty="0" smtClean="0"/>
              <a:t>Se calculan las necesidades netas, entradas de pedidos planeados y descarga planeada de orden según los pasos 2, 3 y 4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 startAt="7"/>
            </a:pPr>
            <a:r>
              <a:rPr lang="es-CL" dirty="0" smtClean="0"/>
              <a:t>El proceso se repite con cada nivel de la lista de materiales</a:t>
            </a:r>
          </a:p>
          <a:p>
            <a:pPr marL="914400" lvl="1" indent="-457200">
              <a:spcBef>
                <a:spcPct val="35000"/>
              </a:spcBef>
              <a:buFont typeface="Wingdings" pitchFamily="2" charset="2"/>
              <a:buAutoNum type="arabicPeriod" startAt="4"/>
            </a:pPr>
            <a:endParaRPr lang="es-CL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23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</a:t>
            </a:r>
            <a:br>
              <a:rPr lang="es-CL" dirty="0" smtClean="0"/>
            </a:br>
            <a:r>
              <a:rPr lang="es-CL" sz="3200" dirty="0" smtClean="0"/>
              <a:t>Manufactura de una Mesa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4104456" cy="4767262"/>
          </a:xfrm>
        </p:spPr>
        <p:txBody>
          <a:bodyPr/>
          <a:lstStyle/>
          <a:p>
            <a:r>
              <a:rPr lang="es-CL" dirty="0" smtClean="0"/>
              <a:t>La mesa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24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422433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4860032" y="1628800"/>
            <a:ext cx="4104456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EB641B"/>
              </a:buClr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es-CL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Lista de Materiales</a:t>
            </a:r>
            <a:endParaRPr kumimoji="0" lang="es-CL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92896"/>
            <a:ext cx="360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</a:t>
            </a:r>
            <a:br>
              <a:rPr lang="es-CL" dirty="0" smtClean="0"/>
            </a:br>
            <a:r>
              <a:rPr lang="es-CL" sz="3200" dirty="0" smtClean="0"/>
              <a:t>Manufactura de una Mesa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Tiempo Planeado de Espera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25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6660232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667000"/>
            <a:ext cx="41148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14400" y="4876800"/>
            <a:ext cx="676751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s-ES_tradnl" sz="1400" dirty="0">
                <a:latin typeface="Trebuchet MS" pitchFamily="34" charset="0"/>
              </a:rPr>
              <a:t>*  Se asume que están disponibles la cubierta de la mesa y el ensamble completo</a:t>
            </a:r>
          </a:p>
          <a:p>
            <a:pPr eaLnBrk="0" hangingPunct="0"/>
            <a:r>
              <a:rPr lang="es-ES_tradnl" sz="1400" dirty="0">
                <a:latin typeface="Trebuchet MS" pitchFamily="34" charset="0"/>
              </a:rPr>
              <a:t>   de la patas.</a:t>
            </a:r>
          </a:p>
          <a:p>
            <a:pPr eaLnBrk="0" hangingPunct="0"/>
            <a:r>
              <a:rPr lang="es-ES_tradnl" sz="1400" dirty="0">
                <a:latin typeface="Trebuchet MS" pitchFamily="34" charset="0"/>
              </a:rPr>
              <a:t>** Se asume que están disponibles las patas, travesaños cortos y travesaños largos.</a:t>
            </a:r>
          </a:p>
          <a:p>
            <a:pPr eaLnBrk="0" hangingPunct="0"/>
            <a:endParaRPr lang="es-ES_tradnl" sz="1400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</a:t>
            </a:r>
            <a:br>
              <a:rPr lang="es-CL" dirty="0" smtClean="0"/>
            </a:br>
            <a:r>
              <a:rPr lang="es-CL" dirty="0" smtClean="0"/>
              <a:t>Manufactura de una Mesa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Plan de Materiales-Proceso de Explotación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88840"/>
            <a:ext cx="5630554" cy="375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</a:t>
            </a:r>
            <a:br>
              <a:rPr lang="es-CL" dirty="0" smtClean="0"/>
            </a:br>
            <a:r>
              <a:rPr lang="es-CL" dirty="0" smtClean="0"/>
              <a:t>Manufactura de una Mesa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Plan de Materiales-Proceso de Explotación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27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78311"/>
            <a:ext cx="7309441" cy="375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Elipse"/>
          <p:cNvSpPr/>
          <p:nvPr/>
        </p:nvSpPr>
        <p:spPr>
          <a:xfrm>
            <a:off x="6228184" y="2924944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Elipse"/>
          <p:cNvSpPr/>
          <p:nvPr/>
        </p:nvSpPr>
        <p:spPr>
          <a:xfrm>
            <a:off x="5652120" y="3717032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2" name="11 Conector recto de flecha"/>
          <p:cNvCxnSpPr>
            <a:stCxn id="9" idx="3"/>
            <a:endCxn id="10" idx="0"/>
          </p:cNvCxnSpPr>
          <p:nvPr/>
        </p:nvCxnSpPr>
        <p:spPr>
          <a:xfrm rot="5400000">
            <a:off x="5829957" y="3244987"/>
            <a:ext cx="546237" cy="39785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Elipse"/>
          <p:cNvSpPr/>
          <p:nvPr/>
        </p:nvSpPr>
        <p:spPr>
          <a:xfrm>
            <a:off x="5148064" y="2924944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Elipse"/>
          <p:cNvSpPr/>
          <p:nvPr/>
        </p:nvSpPr>
        <p:spPr>
          <a:xfrm>
            <a:off x="5148064" y="2564904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Elipse"/>
          <p:cNvSpPr/>
          <p:nvPr/>
        </p:nvSpPr>
        <p:spPr>
          <a:xfrm>
            <a:off x="3635896" y="2708920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7" name="16 Conector recto de flecha"/>
          <p:cNvCxnSpPr>
            <a:stCxn id="16" idx="6"/>
            <a:endCxn id="14" idx="2"/>
          </p:cNvCxnSpPr>
          <p:nvPr/>
        </p:nvCxnSpPr>
        <p:spPr>
          <a:xfrm>
            <a:off x="4139952" y="2852936"/>
            <a:ext cx="1008112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5" idx="5"/>
            <a:endCxn id="14" idx="7"/>
          </p:cNvCxnSpPr>
          <p:nvPr/>
        </p:nvCxnSpPr>
        <p:spPr>
          <a:xfrm rot="5400000">
            <a:off x="5500118" y="2888940"/>
            <a:ext cx="15637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Elipse"/>
          <p:cNvSpPr/>
          <p:nvPr/>
        </p:nvSpPr>
        <p:spPr>
          <a:xfrm>
            <a:off x="5148064" y="4077072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23 Elipse"/>
          <p:cNvSpPr/>
          <p:nvPr/>
        </p:nvSpPr>
        <p:spPr>
          <a:xfrm>
            <a:off x="4139952" y="4293096"/>
            <a:ext cx="50405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6" name="25 Conector recto de flecha"/>
          <p:cNvCxnSpPr>
            <a:stCxn id="23" idx="2"/>
            <a:endCxn id="24" idx="6"/>
          </p:cNvCxnSpPr>
          <p:nvPr/>
        </p:nvCxnSpPr>
        <p:spPr>
          <a:xfrm rot="10800000" flipV="1">
            <a:off x="4644008" y="4221088"/>
            <a:ext cx="50405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Ejemplo:</a:t>
            </a:r>
            <a:br>
              <a:rPr lang="es-CL" dirty="0" smtClean="0"/>
            </a:br>
            <a:r>
              <a:rPr lang="es-CL" dirty="0" smtClean="0"/>
              <a:t>Manufactura de una Mesa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Plan de Materiales-Proceso de Explotación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2" y="0"/>
            <a:ext cx="2541278" cy="153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Elipse"/>
          <p:cNvSpPr/>
          <p:nvPr/>
        </p:nvSpPr>
        <p:spPr>
          <a:xfrm>
            <a:off x="7452320" y="692696"/>
            <a:ext cx="792088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8983" y="1978311"/>
            <a:ext cx="7309441" cy="375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y Extensiones al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MRP contempla solo materiales</a:t>
            </a:r>
          </a:p>
          <a:p>
            <a:endParaRPr lang="es-CL" dirty="0" smtClean="0"/>
          </a:p>
          <a:p>
            <a:r>
              <a:rPr lang="es-CL" dirty="0" smtClean="0"/>
              <a:t>La revisión del programa por consideraciones de capacidad era externa al programa</a:t>
            </a:r>
          </a:p>
          <a:p>
            <a:endParaRPr lang="es-CL" dirty="0" smtClean="0"/>
          </a:p>
          <a:p>
            <a:r>
              <a:rPr lang="es-CL" dirty="0" smtClean="0"/>
              <a:t>Mejoras posteriores incluyeron la capacidad de los centros de trabajo como parte del software</a:t>
            </a:r>
          </a:p>
          <a:p>
            <a:endParaRPr lang="es-CL" dirty="0" smtClean="0"/>
          </a:p>
          <a:p>
            <a:r>
              <a:rPr lang="es-CL" dirty="0" smtClean="0"/>
              <a:t>También se introdujo retroalimentación de la información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29</a:t>
            </a:fld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br>
              <a:rPr lang="es-CL" dirty="0" smtClean="0"/>
            </a:br>
            <a:r>
              <a:rPr lang="es-CL" sz="2800" dirty="0" smtClean="0"/>
              <a:t>Desde el sistema </a:t>
            </a:r>
            <a:r>
              <a:rPr lang="es-CL" sz="2800" dirty="0" err="1" smtClean="0"/>
              <a:t>push</a:t>
            </a:r>
            <a:r>
              <a:rPr lang="es-CL" sz="2800" dirty="0" smtClean="0"/>
              <a:t> al </a:t>
            </a:r>
            <a:r>
              <a:rPr lang="es-CL" sz="2800" dirty="0" err="1" smtClean="0"/>
              <a:t>pull</a:t>
            </a:r>
            <a:endParaRPr lang="es-CL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</p:nvPr>
        </p:nvGraphicFramePr>
        <p:xfrm>
          <a:off x="684213" y="1557338"/>
          <a:ext cx="8064500" cy="4767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340768"/>
            <a:ext cx="275337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y Extensiones al MRP</a:t>
            </a:r>
            <a:br>
              <a:rPr lang="es-CL" dirty="0" smtClean="0"/>
            </a:br>
            <a:r>
              <a:rPr lang="es-CL" sz="3200" dirty="0" smtClean="0"/>
              <a:t>Carga de Trabajo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Cálculo de la carga del centro de trabajo</a:t>
            </a:r>
          </a:p>
          <a:p>
            <a:pPr lvl="1"/>
            <a:r>
              <a:rPr lang="es-CL" dirty="0" smtClean="0"/>
              <a:t>Hoja de ruta: A dónde va a enviarse un trabajo, las operaciones particulares correspondientes y el tiempo estándar de preparación y ejecución por pieza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s-CL" dirty="0" smtClean="0"/>
              <a:t> Calcular trabajo total en cada centro</a:t>
            </a:r>
          </a:p>
          <a:p>
            <a:pPr lvl="1"/>
            <a:r>
              <a:rPr lang="es-CL" dirty="0" smtClean="0"/>
              <a:t>Archivo de centro de trabajo: Foto del centro de trabajo basado en las hojas de ruta de los trabajos en producción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30</a:t>
            </a:fld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y Extensiones al MRP</a:t>
            </a:r>
            <a:br>
              <a:rPr lang="es-CL" dirty="0" smtClean="0"/>
            </a:br>
            <a:r>
              <a:rPr lang="es-CL" sz="3200" dirty="0" smtClean="0"/>
              <a:t>Carga de Trabajo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Si programo y descubro que me falta capacidad puedo:</a:t>
            </a:r>
          </a:p>
          <a:p>
            <a:pPr lvl="1"/>
            <a:r>
              <a:rPr lang="es-CL" dirty="0" smtClean="0"/>
              <a:t>Trabajar tiempo extra</a:t>
            </a:r>
          </a:p>
          <a:p>
            <a:pPr lvl="1"/>
            <a:r>
              <a:rPr lang="es-CL" dirty="0" smtClean="0"/>
              <a:t>Elegir otro centro de trabajo que pueda realizar el encargo</a:t>
            </a:r>
          </a:p>
          <a:p>
            <a:pPr lvl="1"/>
            <a:r>
              <a:rPr lang="es-CL" dirty="0" smtClean="0"/>
              <a:t>Subcontratar una planta externa</a:t>
            </a:r>
          </a:p>
          <a:p>
            <a:pPr lvl="1"/>
            <a:r>
              <a:rPr lang="es-CL" dirty="0" smtClean="0"/>
              <a:t>Tratar de programar parte del trabajo en una semana previa que tenga capacidad</a:t>
            </a:r>
          </a:p>
          <a:p>
            <a:pPr lvl="1"/>
            <a:r>
              <a:rPr lang="es-CL" dirty="0" smtClean="0"/>
              <a:t>Volver a negociar el plazo y volver a programar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31</a:t>
            </a:fld>
            <a:endParaRPr lang="es-E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y Extensiones al MRP</a:t>
            </a:r>
            <a:br>
              <a:rPr lang="es-CL" dirty="0" smtClean="0"/>
            </a:br>
            <a:r>
              <a:rPr lang="es-CL" sz="3200" dirty="0" smtClean="0"/>
              <a:t>Carga de Trabajo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3456384" cy="4767262"/>
          </a:xfrm>
        </p:spPr>
        <p:txBody>
          <a:bodyPr/>
          <a:lstStyle/>
          <a:p>
            <a:r>
              <a:rPr lang="es-CL" sz="2000" dirty="0" smtClean="0"/>
              <a:t>Un programa MRP con un módulo de planeación de necesidades de capacidad permite volver a programar para nivelar la capacidad</a:t>
            </a:r>
          </a:p>
          <a:p>
            <a:endParaRPr lang="es-CL" sz="2000" dirty="0" smtClean="0"/>
          </a:p>
          <a:p>
            <a:r>
              <a:rPr lang="es-CL" sz="2000" dirty="0" smtClean="0"/>
              <a:t>El objetivo es tratar de repartir la carga de manera lo más uniforme posible dada la capacidad disponible</a:t>
            </a:r>
            <a:endParaRPr lang="es-ES" sz="2000" dirty="0" smtClean="0"/>
          </a:p>
          <a:p>
            <a:endParaRPr lang="es-CL" sz="2000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32</a:t>
            </a:fld>
            <a:endParaRPr lang="es-ES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377" y="1340768"/>
            <a:ext cx="5185135" cy="2741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9667" y="3789040"/>
            <a:ext cx="5190845" cy="274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del Sistema MRP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Planeación de requerimiento de materiales de ciclo cerrado</a:t>
            </a:r>
          </a:p>
          <a:p>
            <a:pPr lvl="1"/>
            <a:r>
              <a:rPr lang="es-CL" dirty="0" smtClean="0"/>
              <a:t>El MRP tiene información de retroalimentación de sus módulos de salida</a:t>
            </a:r>
          </a:p>
          <a:p>
            <a:pPr lvl="1"/>
            <a:r>
              <a:rPr lang="es-CL" dirty="0" smtClean="0"/>
              <a:t>Incluye información de planeación de ventas y operaciones (Planeación Agregada, Programa Maestro y Planeación de Necesidades de Capacidad)  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33</a:t>
            </a:fld>
            <a:endParaRPr lang="es-ES" dirty="0"/>
          </a:p>
        </p:txBody>
      </p:sp>
      <p:pic>
        <p:nvPicPr>
          <p:cNvPr id="7" name="Picture 2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365104"/>
            <a:ext cx="8622536" cy="1580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del Sistema MRP</a:t>
            </a:r>
            <a:br>
              <a:rPr lang="es-CL" dirty="0" smtClean="0"/>
            </a:br>
            <a:r>
              <a:rPr lang="es-CL" sz="3200" dirty="0" smtClean="0"/>
              <a:t>MRP II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64896" cy="4767262"/>
          </a:xfrm>
        </p:spPr>
        <p:txBody>
          <a:bodyPr/>
          <a:lstStyle/>
          <a:p>
            <a:r>
              <a:rPr lang="es-CL" dirty="0" smtClean="0"/>
              <a:t>MRP II: Planeación de recursos de manufactura</a:t>
            </a:r>
          </a:p>
          <a:p>
            <a:pPr lvl="1"/>
            <a:r>
              <a:rPr lang="es-CL" dirty="0" smtClean="0"/>
              <a:t>Expansión para incluir otras porciones del sistema productivo</a:t>
            </a:r>
          </a:p>
          <a:p>
            <a:pPr lvl="2"/>
            <a:r>
              <a:rPr lang="es-CL" dirty="0" smtClean="0"/>
              <a:t>Función de compras</a:t>
            </a:r>
          </a:p>
          <a:p>
            <a:pPr lvl="2"/>
            <a:r>
              <a:rPr lang="es-CL" dirty="0" smtClean="0"/>
              <a:t>Despacho y control de programación detallada</a:t>
            </a:r>
          </a:p>
          <a:p>
            <a:pPr lvl="3"/>
            <a:r>
              <a:rPr lang="es-CL" dirty="0" smtClean="0"/>
              <a:t>¿Qué vamos a hacer?</a:t>
            </a:r>
          </a:p>
          <a:p>
            <a:pPr lvl="3"/>
            <a:r>
              <a:rPr lang="es-CL" dirty="0" smtClean="0"/>
              <a:t>¿Qué se necesita para lograrlo?</a:t>
            </a:r>
          </a:p>
          <a:p>
            <a:pPr lvl="3"/>
            <a:r>
              <a:rPr lang="es-CL" dirty="0" smtClean="0"/>
              <a:t>¿Qué tenemos?</a:t>
            </a:r>
          </a:p>
          <a:p>
            <a:pPr lvl="3"/>
            <a:r>
              <a:rPr lang="es-CL" dirty="0" smtClean="0"/>
              <a:t>¿Qué debemos obtener?</a:t>
            </a:r>
          </a:p>
          <a:p>
            <a:pPr lvl="1"/>
            <a:r>
              <a:rPr lang="es-CL" dirty="0" smtClean="0"/>
              <a:t>Planear y Monitorear todos los recursos de una empresa manufacturera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34</a:t>
            </a:fld>
            <a:endParaRPr lang="es-ES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007" y="5013177"/>
            <a:ext cx="4019994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2411760" y="6021288"/>
            <a:ext cx="2555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800" dirty="0" smtClean="0">
                <a:latin typeface="+mn-lt"/>
              </a:rPr>
              <a:t>Fábrica Caterpillar en los 80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del Sistema MRP</a:t>
            </a:r>
            <a:br>
              <a:rPr lang="es-CL" dirty="0" smtClean="0"/>
            </a:br>
            <a:r>
              <a:rPr lang="es-CL" sz="3200" dirty="0" smtClean="0"/>
              <a:t>MRP II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MRP II: Planeación de recursos de manufactura</a:t>
            </a:r>
          </a:p>
          <a:p>
            <a:pPr lvl="1"/>
            <a:r>
              <a:rPr lang="es-CL" dirty="0" smtClean="0"/>
              <a:t>Planear y Monitorear todos los recursos de una empresa manufacturera: Manufactura, Marketing, Finanzas e Ingeniería</a:t>
            </a:r>
          </a:p>
          <a:p>
            <a:pPr lvl="1"/>
            <a:r>
              <a:rPr lang="es-CL" dirty="0" smtClean="0"/>
              <a:t>Simula el sistema de manufactura, permitiendo una mejor visibilidad de lo que debería ocurrir en el futuro y una mejor planeación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35</a:t>
            </a:fld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Mejoras del Sistema MRP</a:t>
            </a:r>
            <a:br>
              <a:rPr lang="es-CL" dirty="0" smtClean="0"/>
            </a:br>
            <a:r>
              <a:rPr lang="es-CL" sz="3200" dirty="0" smtClean="0"/>
              <a:t>MRP II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36</a:t>
            </a:fld>
            <a:endParaRPr lang="es-ES" dirty="0"/>
          </a:p>
        </p:txBody>
      </p:sp>
      <p:sp>
        <p:nvSpPr>
          <p:cNvPr id="7" name="6 Rectángulo redondeado"/>
          <p:cNvSpPr/>
          <p:nvPr/>
        </p:nvSpPr>
        <p:spPr>
          <a:xfrm>
            <a:off x="3923928" y="1484784"/>
            <a:ext cx="13729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Plan Agregado de Producción</a:t>
            </a:r>
            <a:endParaRPr lang="es-CL" sz="1200" b="1" dirty="0"/>
          </a:p>
        </p:txBody>
      </p:sp>
      <p:sp>
        <p:nvSpPr>
          <p:cNvPr id="8" name="7 Rectángulo redondeado"/>
          <p:cNvSpPr/>
          <p:nvPr/>
        </p:nvSpPr>
        <p:spPr>
          <a:xfrm>
            <a:off x="3923928" y="2492896"/>
            <a:ext cx="137295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Programa Maestro de Producción</a:t>
            </a:r>
            <a:endParaRPr lang="es-CL" sz="1200" b="1" dirty="0"/>
          </a:p>
        </p:txBody>
      </p:sp>
      <p:sp>
        <p:nvSpPr>
          <p:cNvPr id="9" name="8 Rectángulo redondeado"/>
          <p:cNvSpPr/>
          <p:nvPr/>
        </p:nvSpPr>
        <p:spPr>
          <a:xfrm>
            <a:off x="3923928" y="3429000"/>
            <a:ext cx="1372952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Planeación de Materiales</a:t>
            </a:r>
          </a:p>
          <a:p>
            <a:pPr algn="ctr"/>
            <a:r>
              <a:rPr lang="es-CL" sz="1200" b="1" dirty="0" smtClean="0"/>
              <a:t>(Software MRP)</a:t>
            </a:r>
            <a:endParaRPr lang="es-CL" sz="1200" b="1" dirty="0"/>
          </a:p>
        </p:txBody>
      </p:sp>
      <p:sp>
        <p:nvSpPr>
          <p:cNvPr id="10" name="9 Rectángulo redondeado"/>
          <p:cNvSpPr/>
          <p:nvPr/>
        </p:nvSpPr>
        <p:spPr>
          <a:xfrm>
            <a:off x="5796136" y="3429000"/>
            <a:ext cx="1372952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Archivo de Registrito de Inventario</a:t>
            </a:r>
            <a:endParaRPr lang="es-CL" sz="12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195735" y="3429000"/>
            <a:ext cx="1372952" cy="5760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Archivo de Lista de Materiales</a:t>
            </a:r>
            <a:endParaRPr lang="es-CL" sz="1200" b="1" dirty="0"/>
          </a:p>
        </p:txBody>
      </p:sp>
      <p:cxnSp>
        <p:nvCxnSpPr>
          <p:cNvPr id="12" name="11 Conector recto de flecha"/>
          <p:cNvCxnSpPr>
            <a:stCxn id="11" idx="3"/>
            <a:endCxn id="9" idx="1"/>
          </p:cNvCxnSpPr>
          <p:nvPr/>
        </p:nvCxnSpPr>
        <p:spPr>
          <a:xfrm>
            <a:off x="3568687" y="3717032"/>
            <a:ext cx="35524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10" idx="1"/>
            <a:endCxn id="9" idx="3"/>
          </p:cNvCxnSpPr>
          <p:nvPr/>
        </p:nvCxnSpPr>
        <p:spPr>
          <a:xfrm rot="10800000">
            <a:off x="5296880" y="3717032"/>
            <a:ext cx="4992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8" idx="2"/>
            <a:endCxn id="9" idx="0"/>
          </p:cNvCxnSpPr>
          <p:nvPr/>
        </p:nvCxnSpPr>
        <p:spPr>
          <a:xfrm rot="5400000">
            <a:off x="4430384" y="3248980"/>
            <a:ext cx="36004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7" idx="2"/>
            <a:endCxn id="8" idx="0"/>
          </p:cNvCxnSpPr>
          <p:nvPr/>
        </p:nvCxnSpPr>
        <p:spPr>
          <a:xfrm rot="5400000">
            <a:off x="4394380" y="2276872"/>
            <a:ext cx="43204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15 Elipse"/>
          <p:cNvSpPr/>
          <p:nvPr/>
        </p:nvSpPr>
        <p:spPr>
          <a:xfrm>
            <a:off x="5364088" y="1988840"/>
            <a:ext cx="149776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Pronóstico de Demanda</a:t>
            </a:r>
          </a:p>
        </p:txBody>
      </p:sp>
      <p:sp>
        <p:nvSpPr>
          <p:cNvPr id="17" name="16 Elipse"/>
          <p:cNvSpPr/>
          <p:nvPr/>
        </p:nvSpPr>
        <p:spPr>
          <a:xfrm>
            <a:off x="2411760" y="1988840"/>
            <a:ext cx="149776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Pedidos de Clientes</a:t>
            </a:r>
          </a:p>
        </p:txBody>
      </p:sp>
      <p:sp>
        <p:nvSpPr>
          <p:cNvPr id="18" name="17 Elipse"/>
          <p:cNvSpPr/>
          <p:nvPr/>
        </p:nvSpPr>
        <p:spPr>
          <a:xfrm>
            <a:off x="1547664" y="2636912"/>
            <a:ext cx="149776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100" b="1" dirty="0" smtClean="0"/>
              <a:t>Cambios en Diseño de Ingeniería</a:t>
            </a:r>
          </a:p>
        </p:txBody>
      </p:sp>
      <p:sp>
        <p:nvSpPr>
          <p:cNvPr id="19" name="18 Elipse"/>
          <p:cNvSpPr/>
          <p:nvPr/>
        </p:nvSpPr>
        <p:spPr>
          <a:xfrm>
            <a:off x="6300193" y="2636912"/>
            <a:ext cx="1497766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100" b="1" dirty="0" smtClean="0"/>
              <a:t>Transacciones del Inventario</a:t>
            </a:r>
          </a:p>
        </p:txBody>
      </p:sp>
      <p:cxnSp>
        <p:nvCxnSpPr>
          <p:cNvPr id="24" name="23 Conector recto de flecha"/>
          <p:cNvCxnSpPr>
            <a:stCxn id="19" idx="4"/>
            <a:endCxn id="10" idx="0"/>
          </p:cNvCxnSpPr>
          <p:nvPr/>
        </p:nvCxnSpPr>
        <p:spPr>
          <a:xfrm rot="5400000">
            <a:off x="6657832" y="3037756"/>
            <a:ext cx="216024" cy="5664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18" idx="4"/>
            <a:endCxn id="11" idx="0"/>
          </p:cNvCxnSpPr>
          <p:nvPr/>
        </p:nvCxnSpPr>
        <p:spPr>
          <a:xfrm rot="16200000" flipH="1">
            <a:off x="2481367" y="3028156"/>
            <a:ext cx="216024" cy="585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7" idx="5"/>
            <a:endCxn id="8" idx="1"/>
          </p:cNvCxnSpPr>
          <p:nvPr/>
        </p:nvCxnSpPr>
        <p:spPr>
          <a:xfrm rot="16200000" flipH="1">
            <a:off x="3656862" y="2513861"/>
            <a:ext cx="300387" cy="233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16" idx="3"/>
            <a:endCxn id="8" idx="3"/>
          </p:cNvCxnSpPr>
          <p:nvPr/>
        </p:nvCxnSpPr>
        <p:spPr>
          <a:xfrm rot="5400000">
            <a:off x="5289963" y="2487459"/>
            <a:ext cx="300387" cy="286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>
            <a:stCxn id="16" idx="1"/>
            <a:endCxn id="7" idx="3"/>
          </p:cNvCxnSpPr>
          <p:nvPr/>
        </p:nvCxnSpPr>
        <p:spPr>
          <a:xfrm rot="16200000" flipV="1">
            <a:off x="5289963" y="1779734"/>
            <a:ext cx="300387" cy="286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43 Conector recto de flecha"/>
          <p:cNvCxnSpPr>
            <a:stCxn id="9" idx="2"/>
            <a:endCxn id="32" idx="0"/>
          </p:cNvCxnSpPr>
          <p:nvPr/>
        </p:nvCxnSpPr>
        <p:spPr>
          <a:xfrm rot="5400000">
            <a:off x="3768536" y="3684020"/>
            <a:ext cx="520824" cy="116291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43 Conector recto de flecha"/>
          <p:cNvCxnSpPr>
            <a:stCxn id="9" idx="2"/>
            <a:endCxn id="34" idx="0"/>
          </p:cNvCxnSpPr>
          <p:nvPr/>
        </p:nvCxnSpPr>
        <p:spPr>
          <a:xfrm rot="16200000" flipH="1">
            <a:off x="5001056" y="3614412"/>
            <a:ext cx="520824" cy="13021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31 Rectángulo redondeado"/>
          <p:cNvSpPr/>
          <p:nvPr/>
        </p:nvSpPr>
        <p:spPr>
          <a:xfrm>
            <a:off x="2771800" y="4525888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Órdenes de Compra</a:t>
            </a:r>
            <a:endParaRPr lang="es-CL" sz="1200" b="1" dirty="0"/>
          </a:p>
        </p:txBody>
      </p:sp>
      <p:sp>
        <p:nvSpPr>
          <p:cNvPr id="34" name="33 Rectángulo redondeado"/>
          <p:cNvSpPr/>
          <p:nvPr/>
        </p:nvSpPr>
        <p:spPr>
          <a:xfrm>
            <a:off x="5236840" y="4525888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Órdenes de Taller</a:t>
            </a:r>
            <a:endParaRPr lang="es-CL" sz="1200" b="1" dirty="0"/>
          </a:p>
        </p:txBody>
      </p:sp>
      <p:sp>
        <p:nvSpPr>
          <p:cNvPr id="35" name="34 Rectángulo redondeado"/>
          <p:cNvSpPr/>
          <p:nvPr/>
        </p:nvSpPr>
        <p:spPr>
          <a:xfrm>
            <a:off x="5236840" y="5029944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Planeación de la Capacidad</a:t>
            </a:r>
            <a:endParaRPr lang="es-CL" sz="1200" b="1" dirty="0"/>
          </a:p>
        </p:txBody>
      </p:sp>
      <p:sp>
        <p:nvSpPr>
          <p:cNvPr id="36" name="35 Rectángulo redondeado"/>
          <p:cNvSpPr/>
          <p:nvPr/>
        </p:nvSpPr>
        <p:spPr>
          <a:xfrm>
            <a:off x="5236840" y="5534000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Control de Piso de Taller</a:t>
            </a:r>
            <a:endParaRPr lang="es-CL" sz="1200" b="1" dirty="0"/>
          </a:p>
        </p:txBody>
      </p:sp>
      <p:sp>
        <p:nvSpPr>
          <p:cNvPr id="37" name="36 Rectángulo redondeado"/>
          <p:cNvSpPr/>
          <p:nvPr/>
        </p:nvSpPr>
        <p:spPr>
          <a:xfrm>
            <a:off x="5236840" y="6021288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Operaciones</a:t>
            </a:r>
            <a:endParaRPr lang="es-CL" sz="1200" b="1" dirty="0"/>
          </a:p>
        </p:txBody>
      </p:sp>
      <p:sp>
        <p:nvSpPr>
          <p:cNvPr id="38" name="37 Rectángulo redondeado"/>
          <p:cNvSpPr/>
          <p:nvPr/>
        </p:nvSpPr>
        <p:spPr>
          <a:xfrm>
            <a:off x="2771800" y="6021288"/>
            <a:ext cx="1351384" cy="34327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Proveedores</a:t>
            </a:r>
            <a:endParaRPr lang="es-CL" sz="1200" b="1" dirty="0"/>
          </a:p>
        </p:txBody>
      </p:sp>
      <p:cxnSp>
        <p:nvCxnSpPr>
          <p:cNvPr id="42" name="41 Conector recto de flecha"/>
          <p:cNvCxnSpPr>
            <a:stCxn id="34" idx="2"/>
            <a:endCxn id="35" idx="0"/>
          </p:cNvCxnSpPr>
          <p:nvPr/>
        </p:nvCxnSpPr>
        <p:spPr>
          <a:xfrm rot="5400000">
            <a:off x="5832140" y="4949552"/>
            <a:ext cx="1607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>
            <a:stCxn id="35" idx="2"/>
            <a:endCxn id="36" idx="0"/>
          </p:cNvCxnSpPr>
          <p:nvPr/>
        </p:nvCxnSpPr>
        <p:spPr>
          <a:xfrm rot="5400000">
            <a:off x="5832140" y="5453608"/>
            <a:ext cx="16078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36" idx="2"/>
            <a:endCxn id="37" idx="0"/>
          </p:cNvCxnSpPr>
          <p:nvPr/>
        </p:nvCxnSpPr>
        <p:spPr>
          <a:xfrm rot="5400000">
            <a:off x="5840524" y="5949280"/>
            <a:ext cx="14401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32" idx="2"/>
            <a:endCxn id="38" idx="0"/>
          </p:cNvCxnSpPr>
          <p:nvPr/>
        </p:nvCxnSpPr>
        <p:spPr>
          <a:xfrm rot="5400000">
            <a:off x="2871428" y="5445224"/>
            <a:ext cx="11521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52 Conector recto de flecha"/>
          <p:cNvCxnSpPr>
            <a:stCxn id="38" idx="3"/>
            <a:endCxn id="37" idx="1"/>
          </p:cNvCxnSpPr>
          <p:nvPr/>
        </p:nvCxnSpPr>
        <p:spPr>
          <a:xfrm>
            <a:off x="4123184" y="6192924"/>
            <a:ext cx="11136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6" name="55 Rectángulo redondeado"/>
          <p:cNvSpPr/>
          <p:nvPr/>
        </p:nvSpPr>
        <p:spPr>
          <a:xfrm>
            <a:off x="7109048" y="6021288"/>
            <a:ext cx="1351384" cy="3432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Producto</a:t>
            </a:r>
            <a:endParaRPr lang="es-CL" sz="1200" b="1" dirty="0"/>
          </a:p>
        </p:txBody>
      </p:sp>
      <p:sp>
        <p:nvSpPr>
          <p:cNvPr id="57" name="56 Rectángulo redondeado"/>
          <p:cNvSpPr/>
          <p:nvPr/>
        </p:nvSpPr>
        <p:spPr>
          <a:xfrm>
            <a:off x="3707904" y="5517232"/>
            <a:ext cx="1351384" cy="3432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smtClean="0"/>
              <a:t>Materias Primas</a:t>
            </a:r>
            <a:endParaRPr lang="es-CL" sz="1200" b="1" dirty="0"/>
          </a:p>
        </p:txBody>
      </p:sp>
      <p:cxnSp>
        <p:nvCxnSpPr>
          <p:cNvPr id="58" name="57 Conector recto de flecha"/>
          <p:cNvCxnSpPr>
            <a:stCxn id="37" idx="3"/>
            <a:endCxn id="56" idx="1"/>
          </p:cNvCxnSpPr>
          <p:nvPr/>
        </p:nvCxnSpPr>
        <p:spPr>
          <a:xfrm>
            <a:off x="6588224" y="6192924"/>
            <a:ext cx="52082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Tamaño de lote: Cantidad de piezas emitidas en la entrada de pedidos planeados y las secciones de descarga planeada de orden de un programa MRP</a:t>
            </a:r>
          </a:p>
          <a:p>
            <a:endParaRPr lang="es-CL" sz="500" dirty="0" smtClean="0"/>
          </a:p>
          <a:p>
            <a:pPr lvl="1"/>
            <a:r>
              <a:rPr lang="es-CL" dirty="0" smtClean="0"/>
              <a:t>Ejemplo: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73016"/>
            <a:ext cx="58674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6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Lote por Lote:</a:t>
            </a:r>
          </a:p>
          <a:p>
            <a:pPr lvl="1"/>
            <a:r>
              <a:rPr lang="es-CL" dirty="0" smtClean="0"/>
              <a:t>Establece pedidos planeados que corresponde exactamente con las necesidades netas</a:t>
            </a:r>
          </a:p>
          <a:p>
            <a:pPr lvl="1"/>
            <a:r>
              <a:rPr lang="es-CL" dirty="0" smtClean="0"/>
              <a:t>Produce exactamente lo necesario cada semana sin transferencia al futuro</a:t>
            </a:r>
          </a:p>
          <a:p>
            <a:pPr lvl="1"/>
            <a:r>
              <a:rPr lang="es-CL" dirty="0" smtClean="0"/>
              <a:t>Minimiza el costo de bienes inactivos</a:t>
            </a:r>
          </a:p>
          <a:p>
            <a:pPr lvl="1"/>
            <a:r>
              <a:rPr lang="es-CL" dirty="0" smtClean="0"/>
              <a:t>No toma en cuenta los costos de preparación ni las limitaciones de capacidad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38</a:t>
            </a:fld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Lote por Lote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39</a:t>
            </a:fld>
            <a:endParaRPr lang="es-E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02093"/>
            <a:ext cx="7495984" cy="36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dirty="0" smtClean="0"/>
              <a:t>MRP: Primero Planeación de Requerimiento de Materiales, después Planeación de Recursos de Manufactura (MRPII)</a:t>
            </a:r>
          </a:p>
          <a:p>
            <a:pPr eaLnBrk="1" hangingPunct="1"/>
            <a:r>
              <a:rPr lang="es-ES_tradnl" dirty="0" smtClean="0"/>
              <a:t>Evolucionó a: Planeación de Recursos de la Empresa: ERP </a:t>
            </a:r>
          </a:p>
          <a:p>
            <a:pPr eaLnBrk="1" hangingPunct="1"/>
            <a:r>
              <a:rPr lang="es-ES_tradnl" dirty="0" smtClean="0"/>
              <a:t>Modelo de negocios de acumulación de existencias -&gt; Modelo de negocios de acumulación de pedidos</a:t>
            </a:r>
          </a:p>
          <a:p>
            <a:r>
              <a:rPr lang="es-CL" dirty="0" smtClean="0"/>
              <a:t>MRP sirve para determinar el número de piezas, componentes y materiales necesarios para producir la pieza final.</a:t>
            </a:r>
          </a:p>
          <a:p>
            <a:r>
              <a:rPr lang="es-CL" dirty="0" smtClean="0"/>
              <a:t>También determina cuándo producir y cuándo pedir.</a:t>
            </a:r>
          </a:p>
          <a:p>
            <a:r>
              <a:rPr lang="es-CL" dirty="0" smtClean="0"/>
              <a:t>Se basa en la demanda dependiente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Cantidad de Pedido Económico</a:t>
            </a:r>
          </a:p>
          <a:p>
            <a:pPr>
              <a:buNone/>
            </a:pPr>
            <a:endParaRPr lang="es-CL" sz="6600" dirty="0" smtClean="0"/>
          </a:p>
          <a:p>
            <a:pPr>
              <a:buFont typeface="Wingdings" pitchFamily="2" charset="2"/>
              <a:buNone/>
            </a:pPr>
            <a:r>
              <a:rPr lang="es-CL" sz="2000" dirty="0" smtClean="0"/>
              <a:t>Demanda Total Anual	  Costo anual de retención    Costo de preparación</a:t>
            </a:r>
            <a:endParaRPr lang="es-ES" sz="2000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40</a:t>
            </a:fld>
            <a:endParaRPr lang="es-ES" dirty="0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3048000" y="2132856"/>
          <a:ext cx="1524000" cy="919163"/>
        </p:xfrm>
        <a:graphic>
          <a:graphicData uri="http://schemas.openxmlformats.org/presentationml/2006/ole">
            <p:oleObj spid="_x0000_s46082" name="Ecuación" r:id="rId3" imgW="736560" imgH="444240" progId="Equation.3">
              <p:embed/>
            </p:oleObj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2144713" y="4832350"/>
          <a:ext cx="3340100" cy="895350"/>
        </p:xfrm>
        <a:graphic>
          <a:graphicData uri="http://schemas.openxmlformats.org/presentationml/2006/ole">
            <p:oleObj spid="_x0000_s46083" name="Equation" r:id="rId4" imgW="1752480" imgH="469800" progId="Equation.DSMT4">
              <p:embed/>
            </p:oleObj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925513" y="3886200"/>
          <a:ext cx="2489200" cy="701675"/>
        </p:xfrm>
        <a:graphic>
          <a:graphicData uri="http://schemas.openxmlformats.org/presentationml/2006/ole">
            <p:oleObj spid="_x0000_s46084" name="Equation" r:id="rId5" imgW="1396800" imgH="393480" progId="Equation.DSMT4">
              <p:embed/>
            </p:oleObj>
          </a:graphicData>
        </a:graphic>
      </p:graphicFrame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3722688" y="4057650"/>
          <a:ext cx="2873375" cy="361950"/>
        </p:xfrm>
        <a:graphic>
          <a:graphicData uri="http://schemas.openxmlformats.org/presentationml/2006/ole">
            <p:oleObj spid="_x0000_s46085" name="Equation" r:id="rId6" imgW="1612800" imgH="203040" progId="Equation.DSMT4">
              <p:embed/>
            </p:oleObj>
          </a:graphicData>
        </a:graphic>
      </p:graphicFrame>
      <p:graphicFrame>
        <p:nvGraphicFramePr>
          <p:cNvPr id="46086" name="Object 6"/>
          <p:cNvGraphicFramePr>
            <a:graphicFrameLocks noChangeAspect="1"/>
          </p:cNvGraphicFramePr>
          <p:nvPr/>
        </p:nvGraphicFramePr>
        <p:xfrm>
          <a:off x="6781800" y="4052888"/>
          <a:ext cx="927100" cy="317500"/>
        </p:xfrm>
        <a:graphic>
          <a:graphicData uri="http://schemas.openxmlformats.org/presentationml/2006/ole">
            <p:oleObj spid="_x0000_s46086" name="Ecuación" r:id="rId7" imgW="52056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Cantidad de Pedido Económico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41</a:t>
            </a:fld>
            <a:endParaRPr lang="es-ES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7495984" cy="265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 Total Mínimo</a:t>
            </a:r>
          </a:p>
          <a:p>
            <a:pPr lvl="1"/>
            <a:r>
              <a:rPr lang="es-ES" dirty="0" smtClean="0"/>
              <a:t>Compara costo de bienes inactivos con costos de preparación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42</a:t>
            </a:fld>
            <a:endParaRPr lang="es-ES" dirty="0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2564904"/>
            <a:ext cx="5220667" cy="337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 Total Mínimo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43</a:t>
            </a:fld>
            <a:endParaRPr lang="es-E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75558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 Unitario Mínimo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44</a:t>
            </a:fld>
            <a:endParaRPr lang="es-ES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7"/>
            <a:ext cx="6337387" cy="313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Costo Unitario Mínimo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45</a:t>
            </a:fld>
            <a:endParaRPr lang="es-ES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8672"/>
            <a:ext cx="7495984" cy="265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En esta evaluación el método más económico es el de Costo Total Mínimo</a:t>
            </a:r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Depende del número de semanas que se consideren para la evaluación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46</a:t>
            </a:fld>
            <a:endParaRPr lang="es-E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36912"/>
            <a:ext cx="455842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</a:t>
            </a:r>
            <a:br>
              <a:rPr lang="es-CL" dirty="0" smtClean="0"/>
            </a:br>
            <a:r>
              <a:rPr lang="es-CL" sz="3200" dirty="0" smtClean="0"/>
              <a:t>Tamaño de Lote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ventaja del método del costo unitario mínimo es que es un análisis más completo y toma en consideración los costos del pedido o la preparación que podrían cambiar conforme aumenta el tamaño del pedido.</a:t>
            </a:r>
          </a:p>
          <a:p>
            <a:r>
              <a:rPr lang="es-CL" dirty="0" smtClean="0"/>
              <a:t>Si los costos del pedido o la preparación son constantes, el método del costo total más bajo es más atractivo porque es más simple de usar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47</a:t>
            </a:fld>
            <a:endParaRPr lang="es-E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 </a:t>
            </a:r>
            <a:br>
              <a:rPr lang="es-CL" dirty="0" smtClean="0"/>
            </a:br>
            <a:r>
              <a:rPr lang="es-CL" sz="3200" dirty="0" smtClean="0"/>
              <a:t>Elementos Para el Éxito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CL" dirty="0" smtClean="0"/>
              <a:t>Planear la Puesta en Marcha: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Es vital la preparación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Educación sobre el sistema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Se deben establecer objetivos, costos y beneficios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Plan detallado de acción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CL" dirty="0" smtClean="0"/>
              <a:t>Soporte Computacional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CL" dirty="0" smtClean="0"/>
              <a:t>Datos Exactos: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Lista de materiales</a:t>
            </a:r>
          </a:p>
          <a:p>
            <a:pPr marL="914400" lvl="1" indent="-457200">
              <a:lnSpc>
                <a:spcPct val="90000"/>
              </a:lnSpc>
            </a:pPr>
            <a:r>
              <a:rPr lang="es-CL" dirty="0" smtClean="0"/>
              <a:t>Demandas finales</a:t>
            </a:r>
            <a:endParaRPr lang="es-ES" dirty="0" smtClean="0"/>
          </a:p>
          <a:p>
            <a:pPr marL="533400" indent="-533400">
              <a:buFont typeface="Wingdings" pitchFamily="2" charset="2"/>
              <a:buAutoNum type="arabicPeriod" startAt="4"/>
            </a:pPr>
            <a:r>
              <a:rPr lang="es-CL" dirty="0" smtClean="0"/>
              <a:t>Apoyo Gerencial</a:t>
            </a:r>
          </a:p>
          <a:p>
            <a:pPr marL="533400" indent="-533400">
              <a:buFont typeface="Wingdings" pitchFamily="2" charset="2"/>
              <a:buAutoNum type="arabicPeriod" startAt="4"/>
            </a:pPr>
            <a:r>
              <a:rPr lang="es-CL" dirty="0" smtClean="0"/>
              <a:t>Conocimiento del Usuario en Todos los Niveles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48</a:t>
            </a:fld>
            <a:endParaRPr lang="es-E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 MRP </a:t>
            </a:r>
            <a:br>
              <a:rPr lang="es-CL" dirty="0" smtClean="0"/>
            </a:br>
            <a:r>
              <a:rPr lang="es-ES" sz="3200" dirty="0" smtClean="0"/>
              <a:t>Beneficios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Mayor rotación de inventario</a:t>
            </a:r>
          </a:p>
          <a:p>
            <a:r>
              <a:rPr lang="es-CL" dirty="0" smtClean="0"/>
              <a:t>Ordenamiento del tiempo de entrega</a:t>
            </a:r>
          </a:p>
          <a:p>
            <a:r>
              <a:rPr lang="es-CL" dirty="0" smtClean="0"/>
              <a:t>Uso de capacidades</a:t>
            </a:r>
          </a:p>
          <a:p>
            <a:r>
              <a:rPr lang="es-CL" dirty="0" smtClean="0"/>
              <a:t>Reducción de 20-30% en los inventarios</a:t>
            </a:r>
          </a:p>
          <a:p>
            <a:r>
              <a:rPr lang="es-CL" dirty="0" smtClean="0"/>
              <a:t>Costo de instalación: 200 mil a 1 millón de dólares</a:t>
            </a:r>
          </a:p>
          <a:p>
            <a:r>
              <a:rPr lang="es-CL" dirty="0" smtClean="0"/>
              <a:t>Nota: difícil éxito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49</a:t>
            </a:fld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 Maestro de Producción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556792"/>
            <a:ext cx="4248472" cy="4767262"/>
          </a:xfrm>
        </p:spPr>
        <p:txBody>
          <a:bodyPr/>
          <a:lstStyle/>
          <a:p>
            <a:r>
              <a:rPr lang="es-CL" dirty="0" smtClean="0"/>
              <a:t>En general se ocupa de piezas finales</a:t>
            </a:r>
          </a:p>
          <a:p>
            <a:r>
              <a:rPr lang="es-CL" dirty="0" smtClean="0"/>
              <a:t>Es un insumo del proceso de MRP</a:t>
            </a:r>
          </a:p>
          <a:p>
            <a:r>
              <a:rPr lang="es-CL" dirty="0" smtClean="0"/>
              <a:t>Podría contemplar ensambles o componentes parciales</a:t>
            </a:r>
          </a:p>
          <a:p>
            <a:r>
              <a:rPr lang="es-CL" dirty="0" smtClean="0"/>
              <a:t>El programador debe especificar exactamente qué se va a producir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6" name="4 Marcador de número de diapositiva"/>
          <p:cNvSpPr txBox="1">
            <a:spLocks/>
          </p:cNvSpPr>
          <p:nvPr/>
        </p:nvSpPr>
        <p:spPr>
          <a:xfrm>
            <a:off x="6192688" y="6093296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7C656CF-556A-47DA-899F-12F3F0E3BBD9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424242"/>
                </a:solidFill>
                <a:effectLst/>
                <a:uLnTx/>
                <a:uFillTx/>
                <a:latin typeface="Euclid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424242"/>
              </a:solidFill>
              <a:effectLst/>
              <a:uLnTx/>
              <a:uFillTx/>
              <a:latin typeface="Euclid" pitchFamily="18" charset="0"/>
              <a:ea typeface="+mn-ea"/>
              <a:cs typeface="+mn-cs"/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6336704" y="1484784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de Procesos</a:t>
            </a:r>
            <a:endParaRPr lang="es-CL" sz="1400" dirty="0"/>
          </a:p>
        </p:txBody>
      </p:sp>
      <p:sp>
        <p:nvSpPr>
          <p:cNvPr id="8" name="7 Rectángulo redondeado"/>
          <p:cNvSpPr/>
          <p:nvPr/>
        </p:nvSpPr>
        <p:spPr>
          <a:xfrm>
            <a:off x="6336704" y="2204864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de Capacidad Estratégica</a:t>
            </a:r>
            <a:endParaRPr lang="es-CL" sz="1400" dirty="0"/>
          </a:p>
        </p:txBody>
      </p:sp>
      <p:sp>
        <p:nvSpPr>
          <p:cNvPr id="9" name="8 Rectángulo redondeado"/>
          <p:cNvSpPr/>
          <p:nvPr/>
        </p:nvSpPr>
        <p:spPr>
          <a:xfrm>
            <a:off x="6336704" y="2924944"/>
            <a:ext cx="208823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Planificación Agregada</a:t>
            </a:r>
            <a:endParaRPr lang="es-CL" sz="1400" dirty="0"/>
          </a:p>
        </p:txBody>
      </p:sp>
      <p:sp>
        <p:nvSpPr>
          <p:cNvPr id="10" name="9 Rectángulo redondeado"/>
          <p:cNvSpPr/>
          <p:nvPr/>
        </p:nvSpPr>
        <p:spPr>
          <a:xfrm>
            <a:off x="6336704" y="3429000"/>
            <a:ext cx="100811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Ventas</a:t>
            </a:r>
            <a:endParaRPr lang="es-CL" sz="1400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7344816" y="3429000"/>
            <a:ext cx="1080120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Operaciones</a:t>
            </a:r>
            <a:endParaRPr lang="es-CL" sz="14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4536504" y="4365104"/>
            <a:ext cx="194421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Maestro</a:t>
            </a:r>
            <a:endParaRPr lang="es-CL" sz="1400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4536504" y="4941168"/>
            <a:ext cx="1944216" cy="36004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200" dirty="0" smtClean="0"/>
              <a:t>Planificación de Requerimientos de Materiales</a:t>
            </a:r>
            <a:endParaRPr lang="es-CL" sz="1200" dirty="0"/>
          </a:p>
        </p:txBody>
      </p:sp>
      <p:sp>
        <p:nvSpPr>
          <p:cNvPr id="14" name="13 Rectángulo redondeado"/>
          <p:cNvSpPr/>
          <p:nvPr/>
        </p:nvSpPr>
        <p:spPr>
          <a:xfrm>
            <a:off x="4536504" y="5517232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200" dirty="0" smtClean="0"/>
              <a:t>Plan de Puesta de Ordenes</a:t>
            </a:r>
            <a:endParaRPr lang="es-CL" sz="1200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6768752" y="5517232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fuerza de trabajo y consumidores semanal</a:t>
            </a:r>
            <a:endParaRPr lang="es-CL" sz="14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6768752" y="6093296"/>
            <a:ext cx="1944216" cy="3600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Plan de fuerza de trabajo y consumidores diario</a:t>
            </a:r>
            <a:endParaRPr lang="es-CL" sz="1400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4499992" y="2924944"/>
            <a:ext cx="1620688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L" sz="1400" dirty="0" smtClean="0"/>
              <a:t>Estimación y Manejo de la Demanda</a:t>
            </a:r>
            <a:endParaRPr lang="es-CL" sz="1400" dirty="0"/>
          </a:p>
        </p:txBody>
      </p:sp>
      <p:cxnSp>
        <p:nvCxnSpPr>
          <p:cNvPr id="18" name="17 Conector recto de flecha"/>
          <p:cNvCxnSpPr>
            <a:stCxn id="7" idx="2"/>
            <a:endCxn id="8" idx="0"/>
          </p:cNvCxnSpPr>
          <p:nvPr/>
        </p:nvCxnSpPr>
        <p:spPr>
          <a:xfrm rot="5400000">
            <a:off x="7272808" y="209685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stCxn id="8" idx="2"/>
            <a:endCxn id="9" idx="0"/>
          </p:cNvCxnSpPr>
          <p:nvPr/>
        </p:nvCxnSpPr>
        <p:spPr>
          <a:xfrm rot="5400000">
            <a:off x="7272808" y="281693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stCxn id="17" idx="3"/>
            <a:endCxn id="9" idx="1"/>
          </p:cNvCxnSpPr>
          <p:nvPr/>
        </p:nvCxnSpPr>
        <p:spPr>
          <a:xfrm>
            <a:off x="6120680" y="3176972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25 Conector recto de flecha"/>
          <p:cNvCxnSpPr>
            <a:endCxn id="12" idx="0"/>
          </p:cNvCxnSpPr>
          <p:nvPr/>
        </p:nvCxnSpPr>
        <p:spPr>
          <a:xfrm rot="10800000" flipV="1">
            <a:off x="5508612" y="4149080"/>
            <a:ext cx="1836204" cy="2160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11" idx="1"/>
          </p:cNvCxnSpPr>
          <p:nvPr/>
        </p:nvCxnSpPr>
        <p:spPr>
          <a:xfrm rot="10800000" flipV="1">
            <a:off x="7344816" y="3681028"/>
            <a:ext cx="0" cy="468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5 Conector recto de flecha"/>
          <p:cNvCxnSpPr>
            <a:endCxn id="15" idx="0"/>
          </p:cNvCxnSpPr>
          <p:nvPr/>
        </p:nvCxnSpPr>
        <p:spPr>
          <a:xfrm rot="16200000" flipH="1">
            <a:off x="6822758" y="4599130"/>
            <a:ext cx="1440160" cy="396044"/>
          </a:xfrm>
          <a:prstGeom prst="bentConnector3">
            <a:avLst>
              <a:gd name="adj1" fmla="val 5769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>
            <a:stCxn id="12" idx="2"/>
            <a:endCxn id="13" idx="0"/>
          </p:cNvCxnSpPr>
          <p:nvPr/>
        </p:nvCxnSpPr>
        <p:spPr>
          <a:xfrm rot="5400000">
            <a:off x="5400600" y="4833156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>
            <a:stCxn id="13" idx="2"/>
            <a:endCxn id="14" idx="0"/>
          </p:cNvCxnSpPr>
          <p:nvPr/>
        </p:nvCxnSpPr>
        <p:spPr>
          <a:xfrm rot="5400000">
            <a:off x="5400600" y="5409220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>
            <a:stCxn id="15" idx="2"/>
            <a:endCxn id="16" idx="0"/>
          </p:cNvCxnSpPr>
          <p:nvPr/>
        </p:nvCxnSpPr>
        <p:spPr>
          <a:xfrm rot="5400000">
            <a:off x="7632848" y="5985284"/>
            <a:ext cx="21602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7704856" y="4221088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Servicios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5256584" y="3861048"/>
            <a:ext cx="10054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Manufactura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8748464" y="1412776"/>
            <a:ext cx="216024" cy="13681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Rectángulo"/>
          <p:cNvSpPr/>
          <p:nvPr/>
        </p:nvSpPr>
        <p:spPr>
          <a:xfrm>
            <a:off x="8748464" y="2780928"/>
            <a:ext cx="216024" cy="25922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30 Rectángulo"/>
          <p:cNvSpPr/>
          <p:nvPr/>
        </p:nvSpPr>
        <p:spPr>
          <a:xfrm>
            <a:off x="8748464" y="5373216"/>
            <a:ext cx="216024" cy="129614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CuadroTexto"/>
          <p:cNvSpPr txBox="1"/>
          <p:nvPr/>
        </p:nvSpPr>
        <p:spPr>
          <a:xfrm>
            <a:off x="8638733" y="1772816"/>
            <a:ext cx="5052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Largo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8527769" y="3717032"/>
            <a:ext cx="6527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Mediano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8688069" y="5805264"/>
            <a:ext cx="4924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100" b="1" dirty="0" smtClean="0">
                <a:latin typeface="+mn-lt"/>
              </a:rPr>
              <a:t>Corto</a:t>
            </a:r>
          </a:p>
          <a:p>
            <a:r>
              <a:rPr lang="es-CL" sz="1100" b="1" dirty="0" smtClean="0">
                <a:latin typeface="+mn-lt"/>
              </a:rPr>
              <a:t>Plazo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Sistemas Integrados</a:t>
            </a:r>
            <a:br>
              <a:rPr lang="es-CL" dirty="0" smtClean="0"/>
            </a:br>
            <a:r>
              <a:rPr lang="es-CL" dirty="0" smtClean="0"/>
              <a:t>ERP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el software que organiza y administra los procesos de negocios de las compañías:</a:t>
            </a:r>
          </a:p>
          <a:p>
            <a:pPr lvl="1"/>
            <a:r>
              <a:rPr lang="es-CL" dirty="0" smtClean="0"/>
              <a:t>Comparte información entre áreas funcionales</a:t>
            </a:r>
          </a:p>
          <a:p>
            <a:pPr lvl="1"/>
            <a:r>
              <a:rPr lang="es-CL" dirty="0" smtClean="0"/>
              <a:t>Integra procesos de negocios</a:t>
            </a:r>
          </a:p>
          <a:p>
            <a:pPr lvl="1"/>
            <a:r>
              <a:rPr lang="es-ES" dirty="0" smtClean="0"/>
              <a:t>Facilita la interacción con los Clientes</a:t>
            </a:r>
          </a:p>
          <a:p>
            <a:pPr lvl="1"/>
            <a:r>
              <a:rPr lang="es-ES" dirty="0" smtClean="0"/>
              <a:t>Entrega los beneficios globales para las compañías</a:t>
            </a:r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50</a:t>
            </a:fld>
            <a:endParaRPr lang="es-E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Sistemas Integrados</a:t>
            </a:r>
            <a:br>
              <a:rPr lang="es-CL" dirty="0" smtClean="0"/>
            </a:br>
            <a:r>
              <a:rPr lang="es-CL" dirty="0" smtClean="0"/>
              <a:t>ERP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Proveedores de Clase Mundial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51</a:t>
            </a:fld>
            <a:endParaRPr lang="es-ES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860227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Sistemas Integrados</a:t>
            </a:r>
            <a:br>
              <a:rPr lang="es-CL" dirty="0" smtClean="0"/>
            </a:br>
            <a:r>
              <a:rPr lang="es-CL" dirty="0" smtClean="0"/>
              <a:t>ERP y Otros Software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52</a:t>
            </a:fld>
            <a:endParaRPr lang="es-ES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1547664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788024" y="4437112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Manufactura</a:t>
            </a:r>
          </a:p>
          <a:p>
            <a:r>
              <a:rPr lang="es-CL" sz="1400" dirty="0" smtClean="0">
                <a:latin typeface="+mn-lt"/>
              </a:rPr>
              <a:t>Colaborativa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860032" y="2852936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Manufactura</a:t>
            </a:r>
          </a:p>
          <a:p>
            <a:r>
              <a:rPr lang="es-CL" sz="1400" dirty="0" smtClean="0">
                <a:latin typeface="+mn-lt"/>
              </a:rPr>
              <a:t>Colaborativa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275856" y="4509120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Diseño</a:t>
            </a:r>
          </a:p>
          <a:p>
            <a:r>
              <a:rPr lang="es-CL" sz="1400" dirty="0" smtClean="0">
                <a:latin typeface="+mn-lt"/>
              </a:rPr>
              <a:t>Colaborativo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3345763" y="2924944"/>
            <a:ext cx="1010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dirty="0" smtClean="0">
                <a:latin typeface="+mn-lt"/>
              </a:rPr>
              <a:t>Diseño</a:t>
            </a:r>
          </a:p>
          <a:p>
            <a:r>
              <a:rPr lang="es-CL" sz="1400" dirty="0" smtClean="0">
                <a:latin typeface="+mn-lt"/>
              </a:rPr>
              <a:t>Colaborativo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2771800" y="6165304"/>
            <a:ext cx="4184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b="1" dirty="0" smtClean="0">
                <a:latin typeface="+mn-lt"/>
              </a:rPr>
              <a:t>Administración de la Cadena de Suministro (SMC)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2215878" y="1340768"/>
            <a:ext cx="4732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b="1" dirty="0" smtClean="0">
                <a:latin typeface="+mn-lt"/>
              </a:rPr>
              <a:t>Administración de las Relaciones con los Clientes (CRM)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7020272" y="3429000"/>
            <a:ext cx="1440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latin typeface="+mn-lt"/>
              </a:rPr>
              <a:t>Planeación de Recursos de la Empresa</a:t>
            </a:r>
          </a:p>
          <a:p>
            <a:pPr algn="ctr"/>
            <a:r>
              <a:rPr lang="es-CL" sz="1600" b="1" dirty="0" smtClean="0">
                <a:latin typeface="+mn-lt"/>
              </a:rPr>
              <a:t>(ERP)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755576" y="3356992"/>
            <a:ext cx="1440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latin typeface="+mn-lt"/>
              </a:rPr>
              <a:t>Manejo del Ciclo de Vida de los Productos</a:t>
            </a:r>
          </a:p>
          <a:p>
            <a:pPr algn="ctr"/>
            <a:r>
              <a:rPr lang="es-CL" sz="1600" b="1" dirty="0" smtClean="0">
                <a:latin typeface="+mn-lt"/>
              </a:rPr>
              <a:t>(PLM)</a:t>
            </a:r>
          </a:p>
        </p:txBody>
      </p:sp>
      <p:sp>
        <p:nvSpPr>
          <p:cNvPr id="15" name="14 CuadroTexto"/>
          <p:cNvSpPr txBox="1"/>
          <p:nvPr/>
        </p:nvSpPr>
        <p:spPr>
          <a:xfrm rot="5400000">
            <a:off x="7441436" y="3799924"/>
            <a:ext cx="2520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b="1" dirty="0" smtClean="0">
                <a:solidFill>
                  <a:schemeClr val="accent4"/>
                </a:solidFill>
                <a:latin typeface="+mn-lt"/>
              </a:rPr>
              <a:t>Tiempo a los Consumidores</a:t>
            </a:r>
          </a:p>
        </p:txBody>
      </p:sp>
      <p:sp>
        <p:nvSpPr>
          <p:cNvPr id="16" name="15 CuadroTexto"/>
          <p:cNvSpPr txBox="1"/>
          <p:nvPr/>
        </p:nvSpPr>
        <p:spPr>
          <a:xfrm rot="16200000">
            <a:off x="-505921" y="3775879"/>
            <a:ext cx="24724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b="1" dirty="0" smtClean="0">
                <a:solidFill>
                  <a:schemeClr val="accent4"/>
                </a:solidFill>
                <a:latin typeface="+mn-lt"/>
              </a:rPr>
              <a:t>Tiempo de salida al mercado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Sistemas Integrados</a:t>
            </a:r>
            <a:br>
              <a:rPr lang="es-CL" dirty="0" smtClean="0"/>
            </a:br>
            <a:r>
              <a:rPr lang="es-CL" dirty="0" smtClean="0"/>
              <a:t>ERP y Conectividad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(API) </a:t>
            </a:r>
            <a:r>
              <a:rPr lang="es-ES" dirty="0" smtClean="0"/>
              <a:t>Interfaces de programación</a:t>
            </a:r>
          </a:p>
          <a:p>
            <a:endParaRPr lang="es-ES" dirty="0" smtClean="0"/>
          </a:p>
          <a:p>
            <a:r>
              <a:rPr lang="es-ES" dirty="0" smtClean="0"/>
              <a:t>(</a:t>
            </a:r>
            <a:r>
              <a:rPr lang="en-US" dirty="0" smtClean="0"/>
              <a:t>EAI) </a:t>
            </a:r>
            <a:r>
              <a:rPr lang="es-ES" dirty="0" smtClean="0"/>
              <a:t>Integración de Aplicaciones Empresariales</a:t>
            </a:r>
          </a:p>
          <a:p>
            <a:endParaRPr lang="es-ES" dirty="0" smtClean="0"/>
          </a:p>
          <a:p>
            <a:r>
              <a:rPr lang="es-ES" dirty="0" smtClean="0"/>
              <a:t>Arquitectura orientada a servicios (SOA)</a:t>
            </a:r>
          </a:p>
          <a:p>
            <a:pPr lvl="1"/>
            <a:r>
              <a:rPr lang="es-ES" dirty="0" smtClean="0"/>
              <a:t>Colección de servicios que comunican entre si los </a:t>
            </a:r>
            <a:r>
              <a:rPr lang="es-ES" dirty="0" err="1" smtClean="0"/>
              <a:t>softwares</a:t>
            </a:r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53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 Maestro de Producción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 dirty="0" smtClean="0"/>
              <a:t>El programador debe: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Incluir todas las demandas de venta del producto, resurtido de almacén, refacciones y necesidades entre las plantas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Nunca perder de vista el plan conjunto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Comprometerse con los pedidos prometidos al cliente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Ser visible en todos los niveles de la administración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Equilibrar objetivamente los conflictos de manufactura, marketing e ingeniería</a:t>
            </a:r>
          </a:p>
          <a:p>
            <a:pPr lvl="1">
              <a:lnSpc>
                <a:spcPct val="90000"/>
              </a:lnSpc>
            </a:pPr>
            <a:r>
              <a:rPr lang="es-CL" dirty="0" smtClean="0"/>
              <a:t>Identificar y comunicar todos los problemas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 Maestro de Producción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à"/>
            </a:pPr>
            <a:r>
              <a:rPr lang="es-CL" dirty="0" smtClean="0"/>
              <a:t>Plan conjunto de producción (Planeación Agregada)</a:t>
            </a:r>
          </a:p>
          <a:p>
            <a:pPr lvl="1">
              <a:buFont typeface="Wingdings" pitchFamily="2" charset="2"/>
              <a:buChar char="à"/>
            </a:pPr>
            <a:r>
              <a:rPr lang="es-CL" dirty="0" smtClean="0"/>
              <a:t>Programa Maestro</a:t>
            </a:r>
          </a:p>
          <a:p>
            <a:pPr lvl="2">
              <a:buFont typeface="Wingdings" pitchFamily="2" charset="2"/>
              <a:buChar char="à"/>
            </a:pPr>
            <a:r>
              <a:rPr lang="es-CL" dirty="0" smtClean="0"/>
              <a:t>MRP que desarrolla programas detallados de materia prima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8534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 Maestro de Producción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el plan con los tiempos desglosados que especifica cuántas piezas finales va a fabricar la empresa y cuándo</a:t>
            </a:r>
          </a:p>
          <a:p>
            <a:pPr lvl="1"/>
            <a:r>
              <a:rPr lang="es-CL" dirty="0" smtClean="0"/>
              <a:t>El plan agregado: Volumen total de colchones para el siguiente mes</a:t>
            </a:r>
          </a:p>
          <a:p>
            <a:pPr lvl="1"/>
            <a:r>
              <a:rPr lang="es-CL" dirty="0" smtClean="0"/>
              <a:t>El MPS: Identifica el tamaño exacto, su calidad y estilo y periodo a periodo (casi siempre semanal) cuántos colchones se necesitan.</a:t>
            </a:r>
          </a:p>
          <a:p>
            <a:pPr lvl="1"/>
            <a:r>
              <a:rPr lang="es-CL" dirty="0" smtClean="0"/>
              <a:t>El MRP: Calcula y programa las materias primas, piezas y suministros necesarios para hacer los colchones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Programa Maestro de Producción</a:t>
            </a:r>
            <a:br>
              <a:rPr lang="es-CL" dirty="0" smtClean="0"/>
            </a:br>
            <a:r>
              <a:rPr lang="es-CL" sz="3200" dirty="0" smtClean="0"/>
              <a:t>Restricciones de Tiempo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flexibilidad depende de:</a:t>
            </a:r>
          </a:p>
          <a:p>
            <a:pPr lvl="1"/>
            <a:r>
              <a:rPr lang="es-CL" dirty="0" smtClean="0"/>
              <a:t>Tiempo de espera de producción</a:t>
            </a:r>
          </a:p>
          <a:p>
            <a:pPr lvl="1"/>
            <a:r>
              <a:rPr lang="es-CL" dirty="0" smtClean="0"/>
              <a:t>Compromiso de partes </a:t>
            </a:r>
          </a:p>
          <a:p>
            <a:pPr lvl="1"/>
            <a:r>
              <a:rPr lang="es-CL" dirty="0" smtClean="0"/>
              <a:t>Relación entre el cliente y el proveedor</a:t>
            </a:r>
          </a:p>
          <a:p>
            <a:pPr lvl="1"/>
            <a:r>
              <a:rPr lang="es-CL" dirty="0" smtClean="0"/>
              <a:t>Exceso de capacidad</a:t>
            </a:r>
          </a:p>
          <a:p>
            <a:pPr lvl="1"/>
            <a:r>
              <a:rPr lang="es-CL" dirty="0" smtClean="0"/>
              <a:t>Rechazo o Aceptación de la gerencia a hacer cambios</a:t>
            </a:r>
            <a:endParaRPr lang="es-ES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FF3157-C93E-446A-885B-5537891C905D}" type="datetime1">
              <a:rPr lang="es-CL" smtClean="0"/>
              <a:pPr>
                <a:defRPr/>
              </a:pPr>
              <a:t>30-05-2011</a:t>
            </a:fld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C656CF-556A-47DA-899F-12F3F0E3BBD9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7243</TotalTime>
  <Words>2186</Words>
  <Application>Microsoft Office PowerPoint</Application>
  <PresentationFormat>Presentación en pantalla (4:3)</PresentationFormat>
  <Paragraphs>456</Paragraphs>
  <Slides>53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53</vt:i4>
      </vt:variant>
    </vt:vector>
  </HeadingPairs>
  <TitlesOfParts>
    <vt:vector size="56" baseType="lpstr">
      <vt:lpstr>Flujo</vt:lpstr>
      <vt:lpstr>Ecuación</vt:lpstr>
      <vt:lpstr>Equation</vt:lpstr>
      <vt:lpstr> Planeación de Requerimientos de Materiales  </vt:lpstr>
      <vt:lpstr>Lineamientos de la Clase de Hoy</vt:lpstr>
      <vt:lpstr>Introducción Desde el sistema push al pull</vt:lpstr>
      <vt:lpstr>Introducción</vt:lpstr>
      <vt:lpstr>Programa Maestro de Producción</vt:lpstr>
      <vt:lpstr>Programa Maestro de Producción</vt:lpstr>
      <vt:lpstr>Programa Maestro de Producción</vt:lpstr>
      <vt:lpstr>Programa Maestro de Producción</vt:lpstr>
      <vt:lpstr>Programa Maestro de Producción Restricciones de Tiempo</vt:lpstr>
      <vt:lpstr>¿Dónde aplicar el MRP?</vt:lpstr>
      <vt:lpstr>Estructura del Sistema MRP</vt:lpstr>
      <vt:lpstr>Estructura del Sistema MRP</vt:lpstr>
      <vt:lpstr>Estructura del Sistema MRP</vt:lpstr>
      <vt:lpstr>Estructura del Sistema MRP</vt:lpstr>
      <vt:lpstr>Estructura del Sistema MRP</vt:lpstr>
      <vt:lpstr>Estructura del Sistema MRP Árbol del Producto</vt:lpstr>
      <vt:lpstr>Estructura del Sistema MRP Lista de Materiales con Sangría</vt:lpstr>
      <vt:lpstr>Estructura del Sistema MRP Lista de Materiales Especializadas</vt:lpstr>
      <vt:lpstr>Estructura del Sistema MRP Archivo de Registro de Inventarios</vt:lpstr>
      <vt:lpstr>Estructura del Sistema MRP Archivo de Registro de Inventarios</vt:lpstr>
      <vt:lpstr>Estructura del Sistema MRP</vt:lpstr>
      <vt:lpstr>Estructura del Sistema MRP</vt:lpstr>
      <vt:lpstr>Estructura del Sistema MRP</vt:lpstr>
      <vt:lpstr>Ejemplo: Manufactura de una Mesa</vt:lpstr>
      <vt:lpstr>Ejemplo: Manufactura de una Mesa</vt:lpstr>
      <vt:lpstr>Ejemplo: Manufactura de una Mesa</vt:lpstr>
      <vt:lpstr>Ejemplo: Manufactura de una Mesa</vt:lpstr>
      <vt:lpstr>Ejemplo: Manufactura de una Mesa</vt:lpstr>
      <vt:lpstr>Mejoras y Extensiones al MRP</vt:lpstr>
      <vt:lpstr>Mejoras y Extensiones al MRP Carga de Trabajo</vt:lpstr>
      <vt:lpstr>Mejoras y Extensiones al MRP Carga de Trabajo</vt:lpstr>
      <vt:lpstr>Mejoras y Extensiones al MRP Carga de Trabajo</vt:lpstr>
      <vt:lpstr>Mejoras del Sistema MRP</vt:lpstr>
      <vt:lpstr>Mejoras del Sistema MRP MRP II</vt:lpstr>
      <vt:lpstr>Mejoras del Sistema MRP MRP II</vt:lpstr>
      <vt:lpstr>Mejoras del Sistema MRP MRP II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Tamaño de Lote</vt:lpstr>
      <vt:lpstr>Sistema MRP  Elementos Para el Éxito</vt:lpstr>
      <vt:lpstr>Sistema MRP  Beneficios</vt:lpstr>
      <vt:lpstr>Sistemas Integrados ERP</vt:lpstr>
      <vt:lpstr>Sistemas Integrados ERP</vt:lpstr>
      <vt:lpstr>Sistemas Integrados ERP y Otros Software</vt:lpstr>
      <vt:lpstr>Sistemas Integrados ERP y Conectividad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Seminario CMM 06-01-11</dc:title>
  <dc:creator>Fabián Rodrigo Medel García</dc:creator>
  <dc:description>Estrategia on-net/off-net, cargos de acceso y su impacto en la estructuración de la industria de telefonía móvil</dc:description>
  <cp:lastModifiedBy>Fabian</cp:lastModifiedBy>
  <cp:revision>632</cp:revision>
  <cp:lastPrinted>2007-09-28T14:59:36Z</cp:lastPrinted>
  <dcterms:created xsi:type="dcterms:W3CDTF">2007-04-18T18:55:22Z</dcterms:created>
  <dcterms:modified xsi:type="dcterms:W3CDTF">2011-05-30T13:45:21Z</dcterms:modified>
</cp:coreProperties>
</file>