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9" r:id="rId1"/>
  </p:sldMasterIdLst>
  <p:notesMasterIdLst>
    <p:notesMasterId r:id="rId31"/>
  </p:notesMasterIdLst>
  <p:handoutMasterIdLst>
    <p:handoutMasterId r:id="rId32"/>
  </p:handoutMasterIdLst>
  <p:sldIdLst>
    <p:sldId id="257" r:id="rId2"/>
    <p:sldId id="258" r:id="rId3"/>
    <p:sldId id="259" r:id="rId4"/>
    <p:sldId id="260" r:id="rId5"/>
    <p:sldId id="262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85" r:id="rId14"/>
    <p:sldId id="286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2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2"/>
        </a:solidFill>
        <a:latin typeface="Tahoma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2"/>
        </a:solidFill>
        <a:latin typeface="Tahoma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2"/>
        </a:solidFill>
        <a:latin typeface="Tahoma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2"/>
        </a:solidFill>
        <a:latin typeface="Tahoma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64"/>
    </p:cViewPr>
  </p:sorterViewPr>
  <p:notesViewPr>
    <p:cSldViewPr>
      <p:cViewPr varScale="1">
        <p:scale>
          <a:sx n="58" d="100"/>
          <a:sy n="58" d="100"/>
        </p:scale>
        <p:origin x="-1254" y="-7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image" Target="../media/image5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wmf"/><Relationship Id="rId1" Type="http://schemas.openxmlformats.org/officeDocument/2006/relationships/image" Target="../media/image13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3E49EC-C4CE-4161-AC46-E2FA075E5DA3}" type="datetimeFigureOut">
              <a:rPr lang="es-ES" smtClean="0"/>
              <a:t>20/04/2012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FB274C-2530-46DC-8C44-3CCC8778D2DA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277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Haga clic para modificar el estilo de texto del patrón</a:t>
            </a:r>
          </a:p>
          <a:p>
            <a:pPr lvl="1"/>
            <a:r>
              <a:rPr lang="es-ES_tradnl" noProof="0" smtClean="0"/>
              <a:t>Segundo nivel</a:t>
            </a:r>
          </a:p>
          <a:p>
            <a:pPr lvl="2"/>
            <a:r>
              <a:rPr lang="es-ES_tradnl" noProof="0" smtClean="0"/>
              <a:t>Tercer nivel</a:t>
            </a:r>
          </a:p>
          <a:p>
            <a:pPr lvl="3"/>
            <a:r>
              <a:rPr lang="es-ES_tradnl" noProof="0" smtClean="0"/>
              <a:t>Cuarto nivel</a:t>
            </a:r>
          </a:p>
          <a:p>
            <a:pPr lvl="4"/>
            <a:r>
              <a:rPr lang="es-ES_tradnl" noProof="0" smtClean="0"/>
              <a:t>Quinto nivel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fld id="{DC03F0BA-27C2-4456-AEA7-13AB4632923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3993719-3F21-45B8-AB1F-1DD9088EE71F}" type="slidenum">
              <a:rPr lang="es-ES_tradnl"/>
              <a:pPr/>
              <a:t>1</a:t>
            </a:fld>
            <a:endParaRPr lang="es-ES_tradnl"/>
          </a:p>
        </p:txBody>
      </p:sp>
      <p:sp>
        <p:nvSpPr>
          <p:cNvPr id="337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C876A1-ED99-49F5-9885-3DB3DDC1203E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BF9BDBE-0510-4FF6-8B2D-4CCF1868F0E7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BC3A92A-27A2-44CF-BFB0-5907150CFA0F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CEF5ADE-0576-4612-9BC3-561591BCBAC3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8651A82-BCD0-49E7-86FD-A2A6D7609C5F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F92E69-3532-4696-8D8D-16410CEB38AC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4813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9FD8362-4386-426B-BA63-331ED42DB4C5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C1121FC-72E9-4F6F-B3E7-B4F459BD74B0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6070564-BC6D-4A6F-B526-22DDA38BD3A7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A878EBD-354F-4156-A0FA-1CD1DA452F9A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47A927-C7A5-4599-A81E-E41C8A850E14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348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A264B9-CD22-4F07-84C0-854CEFAE8055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62A7BE-1E53-41B2-A16F-04D16CBCABAF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E90344-E30C-43CA-B480-BA0729EB3A13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82AF151-CBE5-4F59-A258-E19A0014756E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E543444-28EB-4949-AA8B-B9CD9EFB70DE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5CAA43-A212-40E2-A057-8B5D37492DE5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46DE336-042E-441A-BF37-2775514152DE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B6756EC-0696-41D3-8712-DABB63E40A11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72CCBD-D102-4491-BF8A-513470BBF422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358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C948C6-0BB4-4B9E-AFF2-34FF5AB5D117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368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B49F7D7-8058-4BD9-AA38-7E0C55B39B49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378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0F8B640-B4AB-40AF-A16B-3A97590E302B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389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F49159E-7A6C-488A-B121-D7D15D8B8443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647D60-FA0F-4288-9427-EE4CF24314AD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69D2BD-54BD-41CA-BB37-418E86F35F35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</p:grpSp>
      <p:sp>
        <p:nvSpPr>
          <p:cNvPr id="410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4109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9906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1E4BB284-9720-4110-9D79-D3624B5B6A3D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EE354-323D-428F-8B24-13AD79F40658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171450"/>
            <a:ext cx="1951038" cy="596106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171450"/>
            <a:ext cx="5700712" cy="596106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852B96-0FB0-405B-A6D2-10FF3A515AFC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2E394-0CBC-4FCD-B799-9432D4B88189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B7F3E8-7089-4451-B4E8-60D2E4B33B96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1676400"/>
            <a:ext cx="38100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DACD7E-F013-4E3B-B531-FEFE344EDAB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637BBD-5431-4BF0-AF6A-E2918C663D44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F400F4-2314-4A9A-BBF1-B73DE09FA873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A89A34-7434-4D33-BB74-544C679AB9EB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6381CF-E7D5-4A48-A80D-70023445F5D7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DDCC3-43EA-4665-BF1F-0C58879AF730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ltGray">
          <a:xfrm>
            <a:off x="417513" y="652463"/>
            <a:ext cx="438150" cy="474662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ltGray">
          <a:xfrm>
            <a:off x="800100" y="652463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ltGray">
          <a:xfrm>
            <a:off x="541338" y="1074738"/>
            <a:ext cx="422275" cy="474662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ltGray">
          <a:xfrm>
            <a:off x="911225" y="1074738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ltGray">
          <a:xfrm>
            <a:off x="127000" y="1001713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gray">
          <a:xfrm>
            <a:off x="762000" y="544513"/>
            <a:ext cx="31750" cy="1052512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gray">
          <a:xfrm>
            <a:off x="442913" y="1335088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kumimoji="1" lang="es-AR">
              <a:solidFill>
                <a:schemeClr val="tx1"/>
              </a:solidFill>
            </a:endParaRPr>
          </a:p>
        </p:txBody>
      </p:sp>
      <p:sp>
        <p:nvSpPr>
          <p:cNvPr id="1127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171450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1127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1676400"/>
            <a:ext cx="77724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</p:txBody>
      </p:sp>
      <p:sp>
        <p:nvSpPr>
          <p:cNvPr id="3083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 rot="-36744">
            <a:off x="5105400" y="6276975"/>
            <a:ext cx="3581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s-ES_tradnl"/>
              <a:t>Capítulo : Planeación Agregada      #</a:t>
            </a:r>
          </a:p>
        </p:txBody>
      </p:sp>
      <p:sp>
        <p:nvSpPr>
          <p:cNvPr id="3084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580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9BD0997-BE7A-46CF-AA0F-85F9AD9AE4A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8.bin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9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oleObject" Target="../embeddings/oleObject10.bin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5" Type="http://schemas.openxmlformats.org/officeDocument/2006/relationships/oleObject" Target="../embeddings/oleObject12.bin"/><Relationship Id="rId4" Type="http://schemas.openxmlformats.org/officeDocument/2006/relationships/oleObject" Target="../embeddings/oleObject11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5" Type="http://schemas.openxmlformats.org/officeDocument/2006/relationships/oleObject" Target="../embeddings/oleObject14.bin"/><Relationship Id="rId4" Type="http://schemas.openxmlformats.org/officeDocument/2006/relationships/oleObject" Target="../embeddings/oleObject13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4" Type="http://schemas.openxmlformats.org/officeDocument/2006/relationships/oleObject" Target="../embeddings/oleObject15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4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2057400"/>
            <a:ext cx="7543800" cy="1143000"/>
          </a:xfrm>
        </p:spPr>
        <p:txBody>
          <a:bodyPr/>
          <a:lstStyle/>
          <a:p>
            <a:pPr algn="ctr" eaLnBrk="1" hangingPunct="1"/>
            <a:r>
              <a:rPr lang="es-ES_tradnl" smtClean="0"/>
              <a:t>Gestión de Operaciones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828800" y="3505200"/>
            <a:ext cx="6248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sz="3200"/>
              <a:t>Capítulo : Planeación Agregada</a:t>
            </a:r>
            <a:endParaRPr lang="es-ES_tradnl" sz="320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253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7430905-C1B7-4146-8DFF-F8839E012D35}" type="slidenum">
              <a:rPr lang="es-ES_tradnl"/>
              <a:pPr/>
              <a:t>10</a:t>
            </a:fld>
            <a:endParaRPr lang="es-ES_tradnl"/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Costos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1.- Costo de contratación y despido:</a:t>
            </a:r>
          </a:p>
          <a:p>
            <a:pPr lvl="1" eaLnBrk="1" hangingPunct="1"/>
            <a:r>
              <a:rPr lang="es-ES_tradnl" smtClean="0"/>
              <a:t>Contratación:</a:t>
            </a:r>
          </a:p>
          <a:p>
            <a:pPr lvl="2" eaLnBrk="1" hangingPunct="1"/>
            <a:r>
              <a:rPr lang="es-ES_tradnl" smtClean="0"/>
              <a:t>Reclutamiento.</a:t>
            </a:r>
          </a:p>
          <a:p>
            <a:pPr lvl="2" eaLnBrk="1" hangingPunct="1"/>
            <a:r>
              <a:rPr lang="es-ES_tradnl" smtClean="0"/>
              <a:t>Selección.</a:t>
            </a:r>
          </a:p>
          <a:p>
            <a:pPr lvl="2" eaLnBrk="1" hangingPunct="1"/>
            <a:r>
              <a:rPr lang="es-ES_tradnl" smtClean="0"/>
              <a:t>Capacitación.</a:t>
            </a:r>
          </a:p>
          <a:p>
            <a:pPr lvl="2" eaLnBrk="1" hangingPunct="1"/>
            <a:r>
              <a:rPr lang="es-ES_tradnl" smtClean="0"/>
              <a:t>Adaptación.</a:t>
            </a:r>
          </a:p>
          <a:p>
            <a:pPr lvl="1" eaLnBrk="1" hangingPunct="1"/>
            <a:r>
              <a:rPr lang="es-ES_tradnl" smtClean="0"/>
              <a:t>Despido:</a:t>
            </a:r>
          </a:p>
          <a:p>
            <a:pPr lvl="2" eaLnBrk="1" hangingPunct="1"/>
            <a:r>
              <a:rPr lang="es-ES_tradnl" smtClean="0"/>
              <a:t>Costo social.</a:t>
            </a:r>
          </a:p>
          <a:p>
            <a:pPr lvl="2" eaLnBrk="1" hangingPunct="1"/>
            <a:r>
              <a:rPr lang="es-ES_tradnl" smtClean="0"/>
              <a:t>Pago de desahucio.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355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E11B0DE-2910-4710-BF1C-F67F0ABDDE6A}" type="slidenum">
              <a:rPr lang="es-ES_tradnl"/>
              <a:pPr/>
              <a:t>11</a:t>
            </a:fld>
            <a:endParaRPr lang="es-ES_tradnl"/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1150938" y="228600"/>
            <a:ext cx="7793037" cy="1143000"/>
          </a:xfrm>
        </p:spPr>
        <p:txBody>
          <a:bodyPr/>
          <a:lstStyle/>
          <a:p>
            <a:pPr eaLnBrk="1" hangingPunct="1"/>
            <a:r>
              <a:rPr lang="es-ES_tradnl" smtClean="0"/>
              <a:t>Costos</a:t>
            </a:r>
          </a:p>
        </p:txBody>
      </p:sp>
      <p:sp>
        <p:nvSpPr>
          <p:cNvPr id="235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2.- Costos de horas extras y horas no trabajadas:</a:t>
            </a:r>
          </a:p>
          <a:p>
            <a:pPr lvl="1" eaLnBrk="1" hangingPunct="1"/>
            <a:r>
              <a:rPr lang="es-ES_tradnl" smtClean="0"/>
              <a:t>Ejemplo:</a:t>
            </a:r>
          </a:p>
          <a:p>
            <a:pPr lvl="2" eaLnBrk="1" hangingPunct="1"/>
            <a:r>
              <a:rPr lang="es-ES_tradnl" smtClean="0"/>
              <a:t>Trabajos de mantención en una consultora.</a:t>
            </a:r>
          </a:p>
          <a:p>
            <a:pPr lvl="2" eaLnBrk="1" hangingPunct="1"/>
            <a:endParaRPr lang="es-ES_tradnl" smtClean="0"/>
          </a:p>
          <a:p>
            <a:pPr eaLnBrk="1" hangingPunct="1"/>
            <a:r>
              <a:rPr lang="es-ES_tradnl" smtClean="0"/>
              <a:t>3.- Costos de inventario:</a:t>
            </a:r>
          </a:p>
          <a:p>
            <a:pPr lvl="1" eaLnBrk="1" hangingPunct="1"/>
            <a:r>
              <a:rPr lang="es-ES_tradnl" smtClean="0"/>
              <a:t>Capital.</a:t>
            </a:r>
          </a:p>
          <a:p>
            <a:pPr lvl="1" eaLnBrk="1" hangingPunct="1"/>
            <a:r>
              <a:rPr lang="es-ES_tradnl" smtClean="0"/>
              <a:t>Bodega.</a:t>
            </a:r>
          </a:p>
          <a:p>
            <a:pPr lvl="1" eaLnBrk="1" hangingPunct="1"/>
            <a:r>
              <a:rPr lang="es-ES_tradnl" smtClean="0"/>
              <a:t>Perdidas.</a:t>
            </a:r>
          </a:p>
          <a:p>
            <a:pPr lvl="1" eaLnBrk="1" hangingPunct="1"/>
            <a:r>
              <a:rPr lang="es-ES_tradnl" smtClean="0"/>
              <a:t>Obsolescencia.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457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74428D0A-0EF3-4745-96BB-F55C29875B0D}" type="slidenum">
              <a:rPr lang="es-ES_tradnl"/>
              <a:pPr/>
              <a:t>12</a:t>
            </a:fld>
            <a:endParaRPr lang="es-ES_tradnl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Costos</a:t>
            </a:r>
          </a:p>
        </p:txBody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4.- Costos de subcontratistas y mano de obra eventual:</a:t>
            </a:r>
          </a:p>
          <a:p>
            <a:pPr lvl="1" eaLnBrk="1" hangingPunct="1"/>
            <a:r>
              <a:rPr lang="es-ES_tradnl" smtClean="0"/>
              <a:t>Pagos.</a:t>
            </a:r>
          </a:p>
          <a:p>
            <a:pPr lvl="1" eaLnBrk="1" hangingPunct="1"/>
            <a:r>
              <a:rPr lang="es-ES_tradnl" smtClean="0"/>
              <a:t>Perdidas de productividad.</a:t>
            </a:r>
          </a:p>
          <a:p>
            <a:pPr lvl="1" eaLnBrk="1" hangingPunct="1"/>
            <a:endParaRPr lang="es-ES_tradnl" smtClean="0"/>
          </a:p>
          <a:p>
            <a:pPr eaLnBrk="1" hangingPunct="1"/>
            <a:r>
              <a:rPr lang="es-ES_tradnl" smtClean="0"/>
              <a:t>5.- Costo de agotamiento de inventario:</a:t>
            </a:r>
          </a:p>
          <a:p>
            <a:pPr lvl="1" eaLnBrk="1" hangingPunct="1"/>
            <a:r>
              <a:rPr lang="es-ES_tradnl" smtClean="0"/>
              <a:t>Ventas perdidas.</a:t>
            </a:r>
          </a:p>
          <a:p>
            <a:pPr lvl="1" eaLnBrk="1" hangingPunct="1"/>
            <a:r>
              <a:rPr lang="es-ES_tradnl" smtClean="0"/>
              <a:t>Ventas pendientes.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" smtClean="0"/>
              <a:t>Caso: Supermercado</a:t>
            </a:r>
          </a:p>
        </p:txBody>
      </p:sp>
      <p:sp>
        <p:nvSpPr>
          <p:cNvPr id="2560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</a:pPr>
            <a:r>
              <a:rPr lang="es-ES" smtClean="0"/>
              <a:t>a) Se busca un plan maestro de productos agregados, que después se deben desagregar a nivel operacional.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s-ES" smtClean="0"/>
              <a:t>Se planifica a horizonte movible, 3 a 18 meses.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s-ES" smtClean="0"/>
              <a:t>Costos</a:t>
            </a:r>
          </a:p>
          <a:p>
            <a:pPr lvl="1" eaLnBrk="1" hangingPunct="1"/>
            <a:r>
              <a:rPr lang="es-ES" smtClean="0"/>
              <a:t>Fijos y variables de producir (sobre tiempo).</a:t>
            </a:r>
          </a:p>
          <a:p>
            <a:pPr lvl="1" eaLnBrk="1" hangingPunct="1"/>
            <a:r>
              <a:rPr lang="es-ES" smtClean="0"/>
              <a:t>Cambio de producción</a:t>
            </a:r>
            <a:r>
              <a:rPr lang="es-ES" smtClean="0">
                <a:sym typeface="Wingdings" pitchFamily="2" charset="2"/>
              </a:rPr>
              <a:t>(contrataciones, despidos)</a:t>
            </a:r>
          </a:p>
          <a:p>
            <a:pPr lvl="1" eaLnBrk="1" hangingPunct="1"/>
            <a:r>
              <a:rPr lang="es-ES" smtClean="0">
                <a:sym typeface="Wingdings" pitchFamily="2" charset="2"/>
              </a:rPr>
              <a:t>Inventario (costos de capital, bodegaje, deterioro).</a:t>
            </a:r>
          </a:p>
          <a:p>
            <a:pPr lvl="1" eaLnBrk="1" hangingPunct="1"/>
            <a:r>
              <a:rPr lang="es-ES" smtClean="0">
                <a:sym typeface="Wingdings" pitchFamily="2" charset="2"/>
              </a:rPr>
              <a:t>Ventas, pérdidas o pendientes.</a:t>
            </a:r>
            <a:endParaRPr lang="es-ES" smtClean="0"/>
          </a:p>
        </p:txBody>
      </p:sp>
      <p:sp>
        <p:nvSpPr>
          <p:cNvPr id="2560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560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0883ED7-D964-4120-97AA-AFACBA791898}" type="slidenum">
              <a:rPr lang="es-ES_tradnl"/>
              <a:pPr/>
              <a:t>13</a:t>
            </a:fld>
            <a:endParaRPr lang="es-ES_tradnl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es-ES" smtClean="0"/>
          </a:p>
        </p:txBody>
      </p:sp>
      <p:sp>
        <p:nvSpPr>
          <p:cNvPr id="26627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buFont typeface="Wingdings" pitchFamily="2" charset="2"/>
              <a:buNone/>
            </a:pPr>
            <a:r>
              <a:rPr lang="es-ES" sz="2800" smtClean="0"/>
              <a:t>b) Las decisiones buscan equilibrar estos costos, sujeto a restricciones (cumplir demandas y capacidades).</a:t>
            </a:r>
          </a:p>
          <a:p>
            <a:pPr lvl="1" eaLnBrk="1" hangingPunct="1">
              <a:buFont typeface="Wingdings" pitchFamily="2" charset="2"/>
              <a:buNone/>
            </a:pPr>
            <a:endParaRPr lang="es-ES" sz="2800" smtClean="0"/>
          </a:p>
          <a:p>
            <a:pPr lvl="2" eaLnBrk="1" hangingPunct="1">
              <a:buFont typeface="Wingdings" pitchFamily="2" charset="2"/>
              <a:buNone/>
            </a:pPr>
            <a:r>
              <a:rPr lang="es-ES" sz="2800" smtClean="0"/>
              <a:t>Factores de incertidumbre: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s-ES" sz="2800" smtClean="0"/>
              <a:t>(dejar holguras, stocks de seguridad)</a:t>
            </a:r>
          </a:p>
          <a:p>
            <a:pPr lvl="2" eaLnBrk="1" hangingPunct="1">
              <a:buFont typeface="Wingdings" pitchFamily="2" charset="2"/>
              <a:buNone/>
            </a:pPr>
            <a:r>
              <a:rPr lang="es-ES" sz="2800" smtClean="0"/>
              <a:t>Soluciones flexibles, robustas</a:t>
            </a:r>
            <a:r>
              <a:rPr lang="es-ES" smtClean="0"/>
              <a:t>.</a:t>
            </a:r>
          </a:p>
        </p:txBody>
      </p:sp>
      <p:sp>
        <p:nvSpPr>
          <p:cNvPr id="2662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662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2A9D391-6F5B-4522-92C0-3747865BB596}" type="slidenum">
              <a:rPr lang="es-ES_tradnl"/>
              <a:pPr/>
              <a:t>14</a:t>
            </a:fld>
            <a:endParaRPr lang="es-ES_tradnl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028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362102B-9799-4541-ADD7-2BBDFFA50D3C}" type="slidenum">
              <a:rPr lang="es-ES_tradnl"/>
              <a:pPr/>
              <a:t>15</a:t>
            </a:fld>
            <a:endParaRPr lang="es-ES_tradnl"/>
          </a:p>
        </p:txBody>
      </p:sp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Esquemas de Planificación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1.- Reglas de Decisión por Lógica:</a:t>
            </a:r>
          </a:p>
          <a:p>
            <a:pPr lvl="1" eaLnBrk="1" hangingPunct="1"/>
            <a:r>
              <a:rPr lang="es-ES_tradnl" smtClean="0"/>
              <a:t>Producir entre una forma nivelada y una siguiendo la demanda.</a:t>
            </a:r>
          </a:p>
          <a:p>
            <a:pPr lvl="1" eaLnBrk="1" hangingPunct="1"/>
            <a:r>
              <a:rPr lang="es-ES_tradnl" smtClean="0"/>
              <a:t>Notación:</a:t>
            </a:r>
          </a:p>
          <a:p>
            <a:pPr lvl="2" eaLnBrk="1" hangingPunct="1"/>
            <a:r>
              <a:rPr lang="es-ES_tradnl" smtClean="0"/>
              <a:t>P</a:t>
            </a:r>
            <a:r>
              <a:rPr lang="es-ES_tradnl" baseline="-25000" smtClean="0"/>
              <a:t>t</a:t>
            </a:r>
            <a:r>
              <a:rPr lang="es-ES_tradnl" smtClean="0"/>
              <a:t>: producción en t.</a:t>
            </a:r>
          </a:p>
          <a:p>
            <a:pPr lvl="2" eaLnBrk="1" hangingPunct="1"/>
            <a:r>
              <a:rPr lang="es-ES_tradnl" smtClean="0"/>
              <a:t>F</a:t>
            </a:r>
            <a:r>
              <a:rPr lang="es-ES_tradnl" baseline="-25000" smtClean="0"/>
              <a:t>t</a:t>
            </a:r>
            <a:r>
              <a:rPr lang="es-ES_tradnl" smtClean="0"/>
              <a:t>: pronóstico para t.</a:t>
            </a:r>
          </a:p>
          <a:p>
            <a:pPr lvl="2" eaLnBrk="1" hangingPunct="1"/>
            <a:r>
              <a:rPr lang="es-ES_tradnl" smtClean="0">
                <a:sym typeface="Symbol" pitchFamily="18" charset="2"/>
              </a:rPr>
              <a:t>: constante de suavización.</a:t>
            </a:r>
          </a:p>
          <a:p>
            <a:pPr lvl="1" eaLnBrk="1" hangingPunct="1"/>
            <a:r>
              <a:rPr lang="es-ES_tradnl" smtClean="0"/>
              <a:t>Regla: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</p:txBody>
      </p:sp>
      <p:graphicFrame>
        <p:nvGraphicFramePr>
          <p:cNvPr id="1026" name="Object 0"/>
          <p:cNvGraphicFramePr>
            <a:graphicFrameLocks noChangeAspect="1"/>
          </p:cNvGraphicFramePr>
          <p:nvPr/>
        </p:nvGraphicFramePr>
        <p:xfrm>
          <a:off x="2438400" y="5192713"/>
          <a:ext cx="5715000" cy="522287"/>
        </p:xfrm>
        <a:graphic>
          <a:graphicData uri="http://schemas.openxmlformats.org/presentationml/2006/ole">
            <p:oleObj spid="_x0000_s1026" name="Ecuación" r:id="rId4" imgW="250164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765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5458298-BF5B-492D-8755-9C955149B427}" type="slidenum">
              <a:rPr lang="es-ES_tradnl"/>
              <a:pPr/>
              <a:t>16</a:t>
            </a:fld>
            <a:endParaRPr lang="es-ES_tradnl"/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3200" smtClean="0"/>
              <a:t>Esquemas de Solución Ejemplo simple de Un producto</a:t>
            </a:r>
            <a:endParaRPr lang="es-ES_tradnl" smtClean="0"/>
          </a:p>
        </p:txBody>
      </p:sp>
      <p:sp>
        <p:nvSpPr>
          <p:cNvPr id="2765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447800"/>
            <a:ext cx="7772400" cy="4456113"/>
          </a:xfrm>
        </p:spPr>
        <p:txBody>
          <a:bodyPr/>
          <a:lstStyle/>
          <a:p>
            <a:pPr eaLnBrk="1" hangingPunct="1"/>
            <a:r>
              <a:rPr lang="es-ES_tradnl" smtClean="0"/>
              <a:t>2.- Simulación:</a:t>
            </a:r>
          </a:p>
          <a:p>
            <a:pPr lvl="1" eaLnBrk="1" hangingPunct="1"/>
            <a:r>
              <a:rPr lang="es-ES_tradnl" sz="2200" smtClean="0"/>
              <a:t>Paquetes comerciales:</a:t>
            </a:r>
            <a:endParaRPr lang="es-ES_tradnl" smtClean="0"/>
          </a:p>
          <a:p>
            <a:pPr lvl="2" eaLnBrk="1" hangingPunct="1"/>
            <a:r>
              <a:rPr lang="es-ES_tradnl" smtClean="0"/>
              <a:t>Lotus.</a:t>
            </a:r>
          </a:p>
          <a:p>
            <a:pPr lvl="2" eaLnBrk="1" hangingPunct="1"/>
            <a:r>
              <a:rPr lang="es-ES_tradnl" smtClean="0"/>
              <a:t>Multiplan.</a:t>
            </a:r>
          </a:p>
          <a:p>
            <a:pPr lvl="2" eaLnBrk="1" hangingPunct="1"/>
            <a:r>
              <a:rPr lang="es-ES_tradnl" smtClean="0"/>
              <a:t>Visical.</a:t>
            </a:r>
          </a:p>
          <a:p>
            <a:pPr lvl="1" eaLnBrk="1" hangingPunct="1"/>
            <a:r>
              <a:rPr lang="es-ES_tradnl" sz="2200" smtClean="0"/>
              <a:t>Convenientes para casos complejos de produccion</a:t>
            </a:r>
            <a:endParaRPr lang="es-ES_tradnl" smtClean="0"/>
          </a:p>
          <a:p>
            <a:pPr eaLnBrk="1" hangingPunct="1"/>
            <a:r>
              <a:rPr lang="es-ES_tradnl" smtClean="0"/>
              <a:t>3.- Programación Lineal:</a:t>
            </a:r>
          </a:p>
          <a:p>
            <a:pPr lvl="1" eaLnBrk="1" hangingPunct="1">
              <a:buFont typeface="Wingdings" pitchFamily="2" charset="2"/>
              <a:buNone/>
            </a:pPr>
            <a:r>
              <a:rPr lang="es-ES_tradnl" smtClean="0"/>
              <a:t>Uso frecuente y exitoso </a:t>
            </a:r>
          </a:p>
          <a:p>
            <a:pPr lvl="1" eaLnBrk="1" hangingPunct="1"/>
            <a:r>
              <a:rPr lang="es-ES_tradnl" smtClean="0"/>
              <a:t>Notación:</a:t>
            </a:r>
          </a:p>
          <a:p>
            <a:pPr lvl="2" eaLnBrk="1" hangingPunct="1"/>
            <a:r>
              <a:rPr lang="es-ES_tradnl" smtClean="0"/>
              <a:t>P</a:t>
            </a:r>
            <a:r>
              <a:rPr lang="es-ES_tradnl" baseline="-25000" smtClean="0"/>
              <a:t>t</a:t>
            </a:r>
            <a:r>
              <a:rPr lang="es-ES_tradnl" smtClean="0"/>
              <a:t>: cantidad a producir en el período t.</a:t>
            </a:r>
          </a:p>
          <a:p>
            <a:pPr lvl="2" eaLnBrk="1" hangingPunct="1"/>
            <a:r>
              <a:rPr lang="es-ES_tradnl" smtClean="0"/>
              <a:t>F</a:t>
            </a:r>
            <a:r>
              <a:rPr lang="es-ES_tradnl" baseline="-25000" smtClean="0"/>
              <a:t>t</a:t>
            </a:r>
            <a:r>
              <a:rPr lang="es-ES_tradnl" smtClean="0"/>
              <a:t>: demanda a satisfacer en el período t.</a:t>
            </a:r>
          </a:p>
          <a:p>
            <a:pPr lvl="2" eaLnBrk="1" hangingPunct="1"/>
            <a:r>
              <a:rPr lang="es-ES_tradnl" smtClean="0"/>
              <a:t>I</a:t>
            </a:r>
            <a:r>
              <a:rPr lang="es-ES_tradnl" baseline="-25000" smtClean="0"/>
              <a:t>t</a:t>
            </a:r>
            <a:r>
              <a:rPr lang="es-ES_tradnl" smtClean="0"/>
              <a:t>: nivel de inventario del período t al t+1.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867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6163DE7-FE25-4C36-8078-DC404DDD0208}" type="slidenum">
              <a:rPr lang="es-ES_tradnl"/>
              <a:pPr/>
              <a:t>17</a:t>
            </a:fld>
            <a:endParaRPr lang="es-ES_tradnl"/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Esquemas de Solución</a:t>
            </a:r>
          </a:p>
        </p:txBody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r>
              <a:rPr lang="es-ES_tradnl" smtClean="0"/>
              <a:t>R</a:t>
            </a:r>
            <a:r>
              <a:rPr lang="es-ES_tradnl" baseline="-25000" smtClean="0"/>
              <a:t>t</a:t>
            </a:r>
            <a:r>
              <a:rPr lang="es-ES_tradnl" smtClean="0"/>
              <a:t>: producción de la mano de obra en tiempo normal en el período t.</a:t>
            </a:r>
          </a:p>
          <a:p>
            <a:pPr lvl="2" eaLnBrk="1" hangingPunct="1"/>
            <a:r>
              <a:rPr lang="es-ES_tradnl" smtClean="0"/>
              <a:t>O</a:t>
            </a:r>
            <a:r>
              <a:rPr lang="es-ES_tradnl" baseline="-25000" smtClean="0"/>
              <a:t>t</a:t>
            </a:r>
            <a:r>
              <a:rPr lang="es-ES_tradnl" smtClean="0"/>
              <a:t>: producción de la mano de obra en sobretiempo en el período t.</a:t>
            </a:r>
          </a:p>
          <a:p>
            <a:pPr lvl="2" eaLnBrk="1" hangingPunct="1"/>
            <a:r>
              <a:rPr lang="es-ES_tradnl" smtClean="0"/>
              <a:t>S</a:t>
            </a:r>
            <a:r>
              <a:rPr lang="es-ES_tradnl" baseline="-25000" smtClean="0"/>
              <a:t>t</a:t>
            </a:r>
            <a:r>
              <a:rPr lang="es-ES_tradnl" smtClean="0"/>
              <a:t>: producción de los subcontratistas en el período t.</a:t>
            </a:r>
          </a:p>
          <a:p>
            <a:pPr lvl="2" eaLnBrk="1" hangingPunct="1"/>
            <a:r>
              <a:rPr lang="es-ES_tradnl" smtClean="0"/>
              <a:t>H</a:t>
            </a:r>
            <a:r>
              <a:rPr lang="es-ES_tradnl" baseline="-25000" smtClean="0"/>
              <a:t>t</a:t>
            </a:r>
            <a:r>
              <a:rPr lang="es-ES_tradnl" smtClean="0"/>
              <a:t>: producción añadida por contrataciones.</a:t>
            </a:r>
          </a:p>
          <a:p>
            <a:pPr lvl="2" eaLnBrk="1" hangingPunct="1"/>
            <a:r>
              <a:rPr lang="es-ES_tradnl" smtClean="0"/>
              <a:t>L</a:t>
            </a:r>
            <a:r>
              <a:rPr lang="es-ES_tradnl" baseline="-25000" smtClean="0"/>
              <a:t>t</a:t>
            </a:r>
            <a:r>
              <a:rPr lang="es-ES_tradnl" smtClean="0"/>
              <a:t>: producción perdida por despidos.</a:t>
            </a:r>
          </a:p>
          <a:p>
            <a:pPr lvl="2" eaLnBrk="1" hangingPunct="1"/>
            <a:endParaRPr lang="es-ES_tradnl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054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1CB5BFE-411B-433C-9DDA-1A98100BF389}" type="slidenum">
              <a:rPr lang="es-ES_tradnl"/>
              <a:pPr/>
              <a:t>18</a:t>
            </a:fld>
            <a:endParaRPr lang="es-ES_tradnl"/>
          </a:p>
        </p:txBody>
      </p:sp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Esquemas de Solución</a:t>
            </a:r>
          </a:p>
        </p:txBody>
      </p:sp>
      <p:sp>
        <p:nvSpPr>
          <p:cNvPr id="205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Modelo básico:</a:t>
            </a:r>
          </a:p>
          <a:p>
            <a:pPr lvl="2" eaLnBrk="1" hangingPunct="1"/>
            <a:r>
              <a:rPr lang="es-ES_tradnl" smtClean="0"/>
              <a:t>Capacidad de producción: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r>
              <a:rPr lang="es-ES_tradnl" smtClean="0"/>
              <a:t>Conservación de flujo: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r>
              <a:rPr lang="es-ES_tradnl" smtClean="0"/>
              <a:t>Disponibilidad de sobretiempo:</a:t>
            </a:r>
          </a:p>
          <a:p>
            <a:pPr lvl="2" eaLnBrk="1" hangingPunct="1"/>
            <a:endParaRPr lang="es-ES_tradnl" smtClean="0"/>
          </a:p>
          <a:p>
            <a:pPr lvl="1" eaLnBrk="1" hangingPunct="1"/>
            <a:endParaRPr lang="es-ES_tradnl" smtClean="0"/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2393950" y="2590800"/>
          <a:ext cx="4032250" cy="538163"/>
        </p:xfrm>
        <a:graphic>
          <a:graphicData uri="http://schemas.openxmlformats.org/presentationml/2006/ole">
            <p:oleObj spid="_x0000_s2050" name="Ecuación" r:id="rId4" imgW="1714320" imgH="228600" progId="Equation.3">
              <p:embed/>
            </p:oleObj>
          </a:graphicData>
        </a:graphic>
      </p:graphicFrame>
      <p:graphicFrame>
        <p:nvGraphicFramePr>
          <p:cNvPr id="2051" name="Object 6"/>
          <p:cNvGraphicFramePr>
            <a:graphicFrameLocks noChangeAspect="1"/>
          </p:cNvGraphicFramePr>
          <p:nvPr/>
        </p:nvGraphicFramePr>
        <p:xfrm>
          <a:off x="2362200" y="3657600"/>
          <a:ext cx="4092575" cy="538163"/>
        </p:xfrm>
        <a:graphic>
          <a:graphicData uri="http://schemas.openxmlformats.org/presentationml/2006/ole">
            <p:oleObj spid="_x0000_s2051" name="Ecuación" r:id="rId5" imgW="1739880" imgH="228600" progId="Equation.3">
              <p:embed/>
            </p:oleObj>
          </a:graphicData>
        </a:graphic>
      </p:graphicFrame>
      <p:graphicFrame>
        <p:nvGraphicFramePr>
          <p:cNvPr id="2052" name="Object 7"/>
          <p:cNvGraphicFramePr>
            <a:graphicFrameLocks noChangeAspect="1"/>
          </p:cNvGraphicFramePr>
          <p:nvPr/>
        </p:nvGraphicFramePr>
        <p:xfrm>
          <a:off x="2390775" y="4795838"/>
          <a:ext cx="4033838" cy="538162"/>
        </p:xfrm>
        <a:graphic>
          <a:graphicData uri="http://schemas.openxmlformats.org/presentationml/2006/ole">
            <p:oleObj spid="_x0000_s2052" name="Ecuación" r:id="rId6" imgW="171432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307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45189A9-27D8-4AE4-8500-A19DA29A770D}" type="slidenum">
              <a:rPr lang="es-ES_tradnl"/>
              <a:pPr/>
              <a:t>19</a:t>
            </a:fld>
            <a:endParaRPr lang="es-ES_tradnl"/>
          </a:p>
        </p:txBody>
      </p:sp>
      <p:sp>
        <p:nvSpPr>
          <p:cNvPr id="30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Esquemas de Solución</a:t>
            </a:r>
          </a:p>
        </p:txBody>
      </p:sp>
      <p:sp>
        <p:nvSpPr>
          <p:cNvPr id="30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r>
              <a:rPr lang="es-ES_tradnl" smtClean="0"/>
              <a:t>Función Objetivo: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1" eaLnBrk="1" hangingPunct="1"/>
            <a:r>
              <a:rPr lang="es-ES_tradnl" smtClean="0"/>
              <a:t>Agregando contrataciones y despidos:</a:t>
            </a:r>
          </a:p>
          <a:p>
            <a:pPr lvl="2" eaLnBrk="1" hangingPunct="1"/>
            <a:endParaRPr lang="es-ES_tradnl" smtClean="0"/>
          </a:p>
        </p:txBody>
      </p:sp>
      <p:graphicFrame>
        <p:nvGraphicFramePr>
          <p:cNvPr id="3074" name="Object 1024"/>
          <p:cNvGraphicFramePr>
            <a:graphicFrameLocks noChangeAspect="1"/>
          </p:cNvGraphicFramePr>
          <p:nvPr/>
        </p:nvGraphicFramePr>
        <p:xfrm>
          <a:off x="2406650" y="2168525"/>
          <a:ext cx="5289550" cy="803275"/>
        </p:xfrm>
        <a:graphic>
          <a:graphicData uri="http://schemas.openxmlformats.org/presentationml/2006/ole">
            <p:oleObj spid="_x0000_s3074" name="Ecuación" r:id="rId4" imgW="2247840" imgH="342720" progId="Equation.3">
              <p:embed/>
            </p:oleObj>
          </a:graphicData>
        </a:graphic>
      </p:graphicFrame>
      <p:graphicFrame>
        <p:nvGraphicFramePr>
          <p:cNvPr id="3075" name="Object 1025"/>
          <p:cNvGraphicFramePr>
            <a:graphicFrameLocks noChangeAspect="1"/>
          </p:cNvGraphicFramePr>
          <p:nvPr/>
        </p:nvGraphicFramePr>
        <p:xfrm>
          <a:off x="2482850" y="3805238"/>
          <a:ext cx="4330700" cy="538162"/>
        </p:xfrm>
        <a:graphic>
          <a:graphicData uri="http://schemas.openxmlformats.org/presentationml/2006/ole">
            <p:oleObj spid="_x0000_s3075" name="Ecuación" r:id="rId5" imgW="1841400" imgH="22860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433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9A73CBB-A664-410E-A9EC-87B805A31611}" type="slidenum">
              <a:rPr lang="es-ES_tradnl"/>
              <a:pPr/>
              <a:t>2</a:t>
            </a:fld>
            <a:endParaRPr lang="es-ES_tradnl"/>
          </a:p>
        </p:txBody>
      </p:sp>
      <p:sp>
        <p:nvSpPr>
          <p:cNvPr id="143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143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Características:</a:t>
            </a:r>
          </a:p>
          <a:p>
            <a:pPr lvl="1" eaLnBrk="1" hangingPunct="1"/>
            <a:r>
              <a:rPr lang="es-ES_tradnl" smtClean="0"/>
              <a:t>Horizonte típico: 12 meses.</a:t>
            </a:r>
          </a:p>
          <a:p>
            <a:pPr lvl="3" eaLnBrk="1" hangingPunct="1"/>
            <a:endParaRPr lang="es-ES_tradnl" smtClean="0"/>
          </a:p>
          <a:p>
            <a:pPr lvl="1" eaLnBrk="1" hangingPunct="1"/>
            <a:r>
              <a:rPr lang="es-ES_tradnl" smtClean="0"/>
              <a:t>Agregación de productos en demanda y producción:</a:t>
            </a:r>
          </a:p>
          <a:p>
            <a:pPr lvl="2" eaLnBrk="1" hangingPunct="1"/>
            <a:r>
              <a:rPr lang="es-ES_tradnl" smtClean="0"/>
              <a:t>Criterios:</a:t>
            </a:r>
          </a:p>
          <a:p>
            <a:pPr lvl="3" eaLnBrk="1" hangingPunct="1"/>
            <a:r>
              <a:rPr lang="es-ES_tradnl" smtClean="0"/>
              <a:t>Tipo de demanda.</a:t>
            </a:r>
          </a:p>
          <a:p>
            <a:pPr lvl="3" eaLnBrk="1" hangingPunct="1"/>
            <a:r>
              <a:rPr lang="es-ES_tradnl" smtClean="0"/>
              <a:t>Forma de producción.</a:t>
            </a:r>
          </a:p>
          <a:p>
            <a:pPr lvl="3" eaLnBrk="1" hangingPunct="1"/>
            <a:r>
              <a:rPr lang="es-ES_tradnl" smtClean="0"/>
              <a:t>Costos.</a:t>
            </a:r>
          </a:p>
          <a:p>
            <a:pPr lvl="3" eaLnBrk="1" hangingPunct="1"/>
            <a:endParaRPr lang="es-ES_tradnl" smtClean="0"/>
          </a:p>
          <a:p>
            <a:pPr lvl="1" eaLnBrk="1" hangingPunct="1"/>
            <a:r>
              <a:rPr lang="es-ES_tradnl" smtClean="0"/>
              <a:t>Se maneja la oferta y en menor grado la demanda.</a:t>
            </a:r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969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FE402F-A39B-4C28-BF12-9BB3869FC783}" type="slidenum">
              <a:rPr lang="es-ES_tradnl"/>
              <a:pPr/>
              <a:t>20</a:t>
            </a:fld>
            <a:endParaRPr lang="es-ES_tradnl"/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Esquemas de Solución</a:t>
            </a:r>
          </a:p>
        </p:txBody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Modelo de contrataciones:</a:t>
            </a:r>
          </a:p>
        </p:txBody>
      </p:sp>
      <p:sp>
        <p:nvSpPr>
          <p:cNvPr id="29702" name="Text Box 15"/>
          <p:cNvSpPr txBox="1">
            <a:spLocks noChangeArrowheads="1"/>
          </p:cNvSpPr>
          <p:nvPr/>
        </p:nvSpPr>
        <p:spPr bwMode="auto">
          <a:xfrm>
            <a:off x="3429000" y="4876800"/>
            <a:ext cx="25542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/>
              <a:t>Modelo de Costos</a:t>
            </a:r>
          </a:p>
        </p:txBody>
      </p:sp>
      <p:grpSp>
        <p:nvGrpSpPr>
          <p:cNvPr id="29703" name="Group 27"/>
          <p:cNvGrpSpPr>
            <a:grpSpLocks/>
          </p:cNvGrpSpPr>
          <p:nvPr/>
        </p:nvGrpSpPr>
        <p:grpSpPr bwMode="auto">
          <a:xfrm>
            <a:off x="3048000" y="2590800"/>
            <a:ext cx="3514725" cy="2032000"/>
            <a:chOff x="1920" y="1632"/>
            <a:chExt cx="2214" cy="1280"/>
          </a:xfrm>
        </p:grpSpPr>
        <p:sp>
          <p:nvSpPr>
            <p:cNvPr id="29704" name="Line 4"/>
            <p:cNvSpPr>
              <a:spLocks noChangeShapeType="1"/>
            </p:cNvSpPr>
            <p:nvPr/>
          </p:nvSpPr>
          <p:spPr bwMode="auto">
            <a:xfrm>
              <a:off x="1920" y="2736"/>
              <a:ext cx="201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 type="triangle" w="med" len="med"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05" name="Line 5"/>
            <p:cNvSpPr>
              <a:spLocks noChangeShapeType="1"/>
            </p:cNvSpPr>
            <p:nvPr/>
          </p:nvSpPr>
          <p:spPr bwMode="auto">
            <a:xfrm flipV="1">
              <a:off x="2880" y="1632"/>
              <a:ext cx="0" cy="11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06" name="Line 6"/>
            <p:cNvSpPr>
              <a:spLocks noChangeShapeType="1"/>
            </p:cNvSpPr>
            <p:nvPr/>
          </p:nvSpPr>
          <p:spPr bwMode="auto">
            <a:xfrm flipV="1">
              <a:off x="2880" y="254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07" name="Line 7"/>
            <p:cNvSpPr>
              <a:spLocks noChangeShapeType="1"/>
            </p:cNvSpPr>
            <p:nvPr/>
          </p:nvSpPr>
          <p:spPr bwMode="auto">
            <a:xfrm flipH="1" flipV="1">
              <a:off x="2400" y="2544"/>
              <a:ext cx="48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08" name="Line 8"/>
            <p:cNvSpPr>
              <a:spLocks noChangeShapeType="1"/>
            </p:cNvSpPr>
            <p:nvPr/>
          </p:nvSpPr>
          <p:spPr bwMode="auto">
            <a:xfrm flipV="1">
              <a:off x="3360" y="1776"/>
              <a:ext cx="336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09" name="Line 9"/>
            <p:cNvSpPr>
              <a:spLocks noChangeShapeType="1"/>
            </p:cNvSpPr>
            <p:nvPr/>
          </p:nvSpPr>
          <p:spPr bwMode="auto">
            <a:xfrm flipH="1" flipV="1">
              <a:off x="2064" y="1776"/>
              <a:ext cx="336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10" name="Line 10"/>
            <p:cNvSpPr>
              <a:spLocks noChangeShapeType="1"/>
            </p:cNvSpPr>
            <p:nvPr/>
          </p:nvSpPr>
          <p:spPr bwMode="auto">
            <a:xfrm>
              <a:off x="3360" y="2544"/>
              <a:ext cx="0" cy="1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29711" name="Text Box 11"/>
            <p:cNvSpPr txBox="1">
              <a:spLocks noChangeArrowheads="1"/>
            </p:cNvSpPr>
            <p:nvPr/>
          </p:nvSpPr>
          <p:spPr bwMode="auto">
            <a:xfrm>
              <a:off x="3272" y="2720"/>
              <a:ext cx="15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f</a:t>
              </a:r>
            </a:p>
          </p:txBody>
        </p:sp>
        <p:sp>
          <p:nvSpPr>
            <p:cNvPr id="29712" name="Text Box 12"/>
            <p:cNvSpPr txBox="1">
              <a:spLocks noChangeArrowheads="1"/>
            </p:cNvSpPr>
            <p:nvPr/>
          </p:nvSpPr>
          <p:spPr bwMode="auto">
            <a:xfrm>
              <a:off x="3360" y="1968"/>
              <a:ext cx="2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d</a:t>
              </a:r>
              <a:r>
                <a:rPr lang="es-ES_tradnl" sz="1400" baseline="-25000">
                  <a:solidFill>
                    <a:schemeClr val="tx1"/>
                  </a:solidFill>
                  <a:latin typeface="Times New Roman" pitchFamily="18" charset="0"/>
                </a:rPr>
                <a:t>2</a:t>
              </a:r>
              <a:endParaRPr lang="es-ES_tradnl" sz="1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713" name="Text Box 13"/>
            <p:cNvSpPr txBox="1">
              <a:spLocks noChangeArrowheads="1"/>
            </p:cNvSpPr>
            <p:nvPr/>
          </p:nvSpPr>
          <p:spPr bwMode="auto">
            <a:xfrm>
              <a:off x="3024" y="2424"/>
              <a:ext cx="208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d</a:t>
              </a:r>
              <a:r>
                <a:rPr lang="es-ES_tradnl" sz="1400" baseline="-25000">
                  <a:solidFill>
                    <a:schemeClr val="tx1"/>
                  </a:solidFill>
                  <a:latin typeface="Times New Roman" pitchFamily="18" charset="0"/>
                </a:rPr>
                <a:t>1</a:t>
              </a:r>
              <a:endParaRPr lang="es-ES_tradnl" sz="1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29714" name="Text Box 26"/>
            <p:cNvSpPr txBox="1">
              <a:spLocks noChangeArrowheads="1"/>
            </p:cNvSpPr>
            <p:nvPr/>
          </p:nvSpPr>
          <p:spPr bwMode="auto">
            <a:xfrm>
              <a:off x="3792" y="2496"/>
              <a:ext cx="34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H</a:t>
              </a:r>
              <a:r>
                <a:rPr lang="es-ES_tradnl" sz="1400" baseline="-25000">
                  <a:solidFill>
                    <a:schemeClr val="tx1"/>
                  </a:solidFill>
                  <a:latin typeface="Times New Roman" pitchFamily="18" charset="0"/>
                </a:rPr>
                <a:t>t</a:t>
              </a:r>
              <a:r>
                <a:rPr lang="es-ES_tradnl" sz="1400">
                  <a:solidFill>
                    <a:schemeClr val="tx1"/>
                  </a:solidFill>
                  <a:latin typeface="Times New Roman" pitchFamily="18" charset="0"/>
                </a:rPr>
                <a:t>-L</a:t>
              </a:r>
              <a:r>
                <a:rPr lang="es-ES_tradnl" sz="1400" baseline="-25000">
                  <a:solidFill>
                    <a:schemeClr val="tx1"/>
                  </a:solidFill>
                  <a:latin typeface="Times New Roman" pitchFamily="18" charset="0"/>
                </a:rPr>
                <a:t>t</a:t>
              </a:r>
              <a:endParaRPr lang="es-ES_tradnl" sz="1400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410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56EB5BA-24D0-45F2-908C-E182BE13F0D0}" type="slidenum">
              <a:rPr lang="es-ES_tradnl"/>
              <a:pPr/>
              <a:t>21</a:t>
            </a:fld>
            <a:endParaRPr lang="es-ES_tradnl"/>
          </a:p>
        </p:txBody>
      </p:sp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Esquemas de Solución</a:t>
            </a:r>
          </a:p>
        </p:txBody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2" eaLnBrk="1" hangingPunct="1"/>
            <a:r>
              <a:rPr lang="es-ES_tradnl" smtClean="0"/>
              <a:t>Para el caso no lineal a tramos: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endParaRPr lang="es-ES_tradnl" smtClean="0"/>
          </a:p>
          <a:p>
            <a:pPr lvl="2" eaLnBrk="1" hangingPunct="1"/>
            <a:r>
              <a:rPr lang="es-ES_tradnl" smtClean="0"/>
              <a:t>En la función objetivo el costo es de:</a:t>
            </a:r>
          </a:p>
        </p:txBody>
      </p:sp>
      <p:graphicFrame>
        <p:nvGraphicFramePr>
          <p:cNvPr id="4098" name="Object 1024"/>
          <p:cNvGraphicFramePr>
            <a:graphicFrameLocks noChangeAspect="1"/>
          </p:cNvGraphicFramePr>
          <p:nvPr/>
        </p:nvGraphicFramePr>
        <p:xfrm>
          <a:off x="1752600" y="4073525"/>
          <a:ext cx="6902450" cy="803275"/>
        </p:xfrm>
        <a:graphic>
          <a:graphicData uri="http://schemas.openxmlformats.org/presentationml/2006/ole">
            <p:oleObj spid="_x0000_s4098" name="Ecuación" r:id="rId4" imgW="2933640" imgH="342720" progId="Equation.3">
              <p:embed/>
            </p:oleObj>
          </a:graphicData>
        </a:graphic>
      </p:graphicFrame>
      <p:sp>
        <p:nvSpPr>
          <p:cNvPr id="4104" name="Text Box 5"/>
          <p:cNvSpPr txBox="1">
            <a:spLocks noChangeArrowheads="1"/>
          </p:cNvSpPr>
          <p:nvPr/>
        </p:nvSpPr>
        <p:spPr bwMode="auto">
          <a:xfrm>
            <a:off x="2308225" y="4937125"/>
            <a:ext cx="64547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1"/>
                </a:solidFill>
              </a:rPr>
              <a:t>Como d</a:t>
            </a:r>
            <a:r>
              <a:rPr lang="es-ES_tradnl" sz="2000" baseline="-25000">
                <a:solidFill>
                  <a:schemeClr val="tx1"/>
                </a:solidFill>
              </a:rPr>
              <a:t>1 </a:t>
            </a:r>
            <a:r>
              <a:rPr lang="es-ES_tradnl" sz="2000">
                <a:solidFill>
                  <a:schemeClr val="tx1"/>
                </a:solidFill>
              </a:rPr>
              <a:t>&lt; d</a:t>
            </a:r>
            <a:r>
              <a:rPr lang="es-ES_tradnl" sz="2000" baseline="-25000">
                <a:solidFill>
                  <a:schemeClr val="tx1"/>
                </a:solidFill>
              </a:rPr>
              <a:t>2</a:t>
            </a:r>
            <a:r>
              <a:rPr lang="es-ES_tradnl" sz="2000">
                <a:solidFill>
                  <a:schemeClr val="tx1"/>
                </a:solidFill>
              </a:rPr>
              <a:t>, primero H</a:t>
            </a:r>
            <a:r>
              <a:rPr lang="es-ES_tradnl" sz="2000" baseline="-25000">
                <a:solidFill>
                  <a:schemeClr val="tx1"/>
                </a:solidFill>
              </a:rPr>
              <a:t>t</a:t>
            </a:r>
            <a:r>
              <a:rPr lang="es-ES_tradnl" sz="2000" baseline="30000">
                <a:solidFill>
                  <a:schemeClr val="tx1"/>
                </a:solidFill>
              </a:rPr>
              <a:t>1</a:t>
            </a:r>
            <a:r>
              <a:rPr lang="es-ES_tradnl" sz="2000">
                <a:solidFill>
                  <a:schemeClr val="tx1"/>
                </a:solidFill>
              </a:rPr>
              <a:t> alcanza valor f antes que H</a:t>
            </a:r>
            <a:r>
              <a:rPr lang="es-ES_tradnl" sz="2000" baseline="-25000">
                <a:solidFill>
                  <a:schemeClr val="tx1"/>
                </a:solidFill>
              </a:rPr>
              <a:t>t</a:t>
            </a:r>
            <a:r>
              <a:rPr lang="es-ES_tradnl" sz="2000" baseline="30000">
                <a:solidFill>
                  <a:schemeClr val="tx1"/>
                </a:solidFill>
              </a:rPr>
              <a:t>2</a:t>
            </a:r>
            <a:r>
              <a:rPr lang="es-ES_tradnl" sz="2000">
                <a:solidFill>
                  <a:schemeClr val="tx1"/>
                </a:solidFill>
              </a:rPr>
              <a:t> </a:t>
            </a:r>
          </a:p>
          <a:p>
            <a:r>
              <a:rPr lang="es-ES_tradnl" sz="2000">
                <a:solidFill>
                  <a:schemeClr val="tx1"/>
                </a:solidFill>
              </a:rPr>
              <a:t>pueda ser &gt; 0.</a:t>
            </a:r>
            <a:endParaRPr lang="es-ES_tradnl" sz="2000"/>
          </a:p>
        </p:txBody>
      </p:sp>
      <p:graphicFrame>
        <p:nvGraphicFramePr>
          <p:cNvPr id="4099" name="Object 1025"/>
          <p:cNvGraphicFramePr>
            <a:graphicFrameLocks noChangeAspect="1"/>
          </p:cNvGraphicFramePr>
          <p:nvPr/>
        </p:nvGraphicFramePr>
        <p:xfrm>
          <a:off x="2362200" y="2144713"/>
          <a:ext cx="3763963" cy="1131887"/>
        </p:xfrm>
        <a:graphic>
          <a:graphicData uri="http://schemas.openxmlformats.org/presentationml/2006/ole">
            <p:oleObj spid="_x0000_s4099" name="Ecuación" r:id="rId5" imgW="1600200" imgH="482400" progId="Equation.3">
              <p:embed/>
            </p:oleObj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3072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E563AA6-FFF3-48E4-A1C7-24BE9032A414}" type="slidenum">
              <a:rPr lang="es-ES_tradnl"/>
              <a:pPr/>
              <a:t>22</a:t>
            </a:fld>
            <a:endParaRPr lang="es-ES_tradnl"/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2800" smtClean="0"/>
              <a:t>Agregación y Desagregación de Información y Decisiones.</a:t>
            </a:r>
            <a:endParaRPr lang="es-ES_tradnl" smtClean="0"/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A nivel de planeación agregada no se ve el detalle de cada producto.</a:t>
            </a:r>
          </a:p>
          <a:p>
            <a:pPr lvl="1" eaLnBrk="1" hangingPunct="1"/>
            <a:r>
              <a:rPr lang="es-ES_tradnl" smtClean="0"/>
              <a:t>Ejemplo:</a:t>
            </a:r>
          </a:p>
          <a:p>
            <a:pPr lvl="2" eaLnBrk="1" hangingPunct="1"/>
            <a:r>
              <a:rPr lang="es-ES_tradnl" smtClean="0"/>
              <a:t>Una fábrica de calzado, con 500 modelos y 8 números por modelo </a:t>
            </a:r>
            <a:r>
              <a:rPr lang="es-ES_tradnl" smtClean="0">
                <a:sym typeface="Symbol" pitchFamily="18" charset="2"/>
              </a:rPr>
              <a:t> 4.000 decisiones de producción.</a:t>
            </a:r>
          </a:p>
          <a:p>
            <a:pPr lvl="2" eaLnBrk="1" hangingPunct="1"/>
            <a:r>
              <a:rPr lang="es-ES_tradnl" smtClean="0">
                <a:sym typeface="Symbol" pitchFamily="18" charset="2"/>
              </a:rPr>
              <a:t>Este número se puede reducir por ejemplo a 50 agregando por similitud en:</a:t>
            </a:r>
          </a:p>
          <a:p>
            <a:pPr lvl="3" eaLnBrk="1" hangingPunct="1"/>
            <a:r>
              <a:rPr lang="es-ES_tradnl" smtClean="0"/>
              <a:t>Costo de producción.</a:t>
            </a:r>
          </a:p>
          <a:p>
            <a:pPr lvl="3" eaLnBrk="1" hangingPunct="1"/>
            <a:r>
              <a:rPr lang="es-ES_tradnl" smtClean="0"/>
              <a:t>Tipo de demanda.</a:t>
            </a:r>
          </a:p>
          <a:p>
            <a:pPr lvl="3" eaLnBrk="1" hangingPunct="1"/>
            <a:r>
              <a:rPr lang="es-ES_tradnl" smtClean="0"/>
              <a:t>Precio.</a:t>
            </a:r>
          </a:p>
          <a:p>
            <a:pPr lvl="3" eaLnBrk="1" hangingPunct="1"/>
            <a:r>
              <a:rPr lang="es-ES_tradnl" smtClean="0"/>
              <a:t>Forma de producir.</a:t>
            </a:r>
          </a:p>
          <a:p>
            <a:pPr lvl="3" eaLnBrk="1" hangingPunct="1"/>
            <a:r>
              <a:rPr lang="es-ES_tradnl" smtClean="0"/>
              <a:t>Uso de recursos.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3174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9448BCD-FCB3-4C12-9ADD-11D59CCE74EF}" type="slidenum">
              <a:rPr lang="es-ES_tradnl"/>
              <a:pPr/>
              <a:t>23</a:t>
            </a:fld>
            <a:endParaRPr lang="es-ES_tradnl"/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2800" smtClean="0"/>
              <a:t>Agregación y Desagregación de Información y Decisiones.</a:t>
            </a:r>
          </a:p>
        </p:txBody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Debe existir consistencia entre el nivel táctico y la producción detallada posterior.</a:t>
            </a:r>
          </a:p>
          <a:p>
            <a:pPr lvl="1" eaLnBrk="1" hangingPunct="1"/>
            <a:r>
              <a:rPr lang="es-ES_tradnl" smtClean="0"/>
              <a:t>Una vez agregado se tiene una caja negra, es decir, debe dar lo mismo cuanto se hace de cada modelo.</a:t>
            </a:r>
          </a:p>
          <a:p>
            <a:pPr lvl="2" eaLnBrk="1" hangingPunct="1"/>
            <a:r>
              <a:rPr lang="es-ES_tradnl" smtClean="0"/>
              <a:t>Ejemplo: no se pueden agregar mocasines con bototos.</a:t>
            </a:r>
          </a:p>
          <a:p>
            <a:pPr lvl="1" eaLnBrk="1" hangingPunct="1"/>
            <a:r>
              <a:rPr lang="es-ES_tradnl" smtClean="0"/>
              <a:t>La solución agregada indica:</a:t>
            </a:r>
          </a:p>
          <a:p>
            <a:pPr lvl="2" eaLnBrk="1" hangingPunct="1"/>
            <a:r>
              <a:rPr lang="es-ES_tradnl" smtClean="0"/>
              <a:t>Plan general de producción.</a:t>
            </a:r>
          </a:p>
          <a:p>
            <a:pPr lvl="2" eaLnBrk="1" hangingPunct="1"/>
            <a:r>
              <a:rPr lang="es-ES_tradnl" smtClean="0"/>
              <a:t>Plan financiero.</a:t>
            </a:r>
          </a:p>
          <a:p>
            <a:pPr lvl="2" eaLnBrk="1" hangingPunct="1"/>
            <a:r>
              <a:rPr lang="es-ES_tradnl" smtClean="0"/>
              <a:t>Publicidad.</a:t>
            </a:r>
          </a:p>
          <a:p>
            <a:pPr lvl="2" eaLnBrk="1" hangingPunct="1"/>
            <a:r>
              <a:rPr lang="es-ES_tradnl" smtClean="0"/>
              <a:t>Requerimientos de personal y maquinarias.</a:t>
            </a:r>
          </a:p>
          <a:p>
            <a:pPr lvl="2" eaLnBrk="1" hangingPunct="1"/>
            <a:r>
              <a:rPr lang="es-ES_tradnl" smtClean="0"/>
              <a:t>Materia prima necesaria.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5124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D85CDD4-0E8E-4583-9559-0A7DF1ECE81C}" type="slidenum">
              <a:rPr lang="es-ES_tradnl"/>
              <a:pPr/>
              <a:t>24</a:t>
            </a:fld>
            <a:endParaRPr lang="es-ES_tradnl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Producción y Diseño de Caminos</a:t>
            </a:r>
            <a:endParaRPr lang="es-ES_tradnl" smtClean="0"/>
          </a:p>
        </p:txBody>
      </p:sp>
      <p:sp>
        <p:nvSpPr>
          <p:cNvPr id="512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Parámetros:</a:t>
            </a:r>
          </a:p>
          <a:p>
            <a:pPr eaLnBrk="1" hangingPunct="1"/>
            <a:endParaRPr lang="es-ES_tradnl" smtClean="0"/>
          </a:p>
          <a:p>
            <a:pPr eaLnBrk="1" hangingPunct="1"/>
            <a:endParaRPr lang="es-ES_tradnl" smtClean="0"/>
          </a:p>
        </p:txBody>
      </p:sp>
      <p:graphicFrame>
        <p:nvGraphicFramePr>
          <p:cNvPr id="5122" name="Object 1024"/>
          <p:cNvGraphicFramePr>
            <a:graphicFrameLocks noChangeAspect="1"/>
          </p:cNvGraphicFramePr>
          <p:nvPr/>
        </p:nvGraphicFramePr>
        <p:xfrm>
          <a:off x="1219200" y="2424113"/>
          <a:ext cx="7696200" cy="3671887"/>
        </p:xfrm>
        <a:graphic>
          <a:graphicData uri="http://schemas.openxmlformats.org/presentationml/2006/ole">
            <p:oleObj spid="_x0000_s5122" name="Ecuación" r:id="rId4" imgW="4419360" imgH="2108160" progId="Equation.3">
              <p:embed/>
            </p:oleObj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6148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6513F81-DB34-4FBF-9587-D0FCFC612665}" type="slidenum">
              <a:rPr lang="es-ES_tradnl"/>
              <a:pPr/>
              <a:t>25</a:t>
            </a:fld>
            <a:endParaRPr lang="es-ES_tradnl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Producción y Diseño de Caminos</a:t>
            </a:r>
          </a:p>
        </p:txBody>
      </p:sp>
      <p:sp>
        <p:nvSpPr>
          <p:cNvPr id="615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Variables:</a:t>
            </a:r>
          </a:p>
          <a:p>
            <a:pPr eaLnBrk="1" hangingPunct="1"/>
            <a:endParaRPr lang="es-ES_tradnl" smtClean="0"/>
          </a:p>
          <a:p>
            <a:pPr eaLnBrk="1" hangingPunct="1"/>
            <a:endParaRPr lang="es-ES_tradnl" smtClean="0"/>
          </a:p>
        </p:txBody>
      </p:sp>
      <p:graphicFrame>
        <p:nvGraphicFramePr>
          <p:cNvPr id="6146" name="Object 1024"/>
          <p:cNvGraphicFramePr>
            <a:graphicFrameLocks noChangeAspect="1"/>
          </p:cNvGraphicFramePr>
          <p:nvPr/>
        </p:nvGraphicFramePr>
        <p:xfrm>
          <a:off x="1600200" y="2833688"/>
          <a:ext cx="5943600" cy="2347912"/>
        </p:xfrm>
        <a:graphic>
          <a:graphicData uri="http://schemas.openxmlformats.org/presentationml/2006/ole">
            <p:oleObj spid="_x0000_s6146" name="Ecuación" r:id="rId4" imgW="3022560" imgH="1193760" progId="Equation.3">
              <p:embed/>
            </p:oleObj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717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8C42178-EBC3-42FE-B50B-AA66BA72BA48}" type="slidenum">
              <a:rPr lang="es-ES_tradnl"/>
              <a:pPr/>
              <a:t>26</a:t>
            </a:fld>
            <a:endParaRPr lang="es-ES_tradnl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Producción y Diseño de Caminos</a:t>
            </a:r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Restricciones:</a:t>
            </a:r>
          </a:p>
          <a:p>
            <a:pPr lvl="1" eaLnBrk="1" hangingPunct="1"/>
            <a:r>
              <a:rPr lang="es-ES_tradnl" smtClean="0"/>
              <a:t>Producción de madera por rodal: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Área por cortar:</a:t>
            </a:r>
          </a:p>
          <a:p>
            <a:pPr lvl="1" eaLnBrk="1" hangingPunct="1"/>
            <a:endParaRPr lang="es-ES_tradnl" smtClean="0"/>
          </a:p>
        </p:txBody>
      </p:sp>
      <p:graphicFrame>
        <p:nvGraphicFramePr>
          <p:cNvPr id="7170" name="Object 1024"/>
          <p:cNvGraphicFramePr>
            <a:graphicFrameLocks noChangeAspect="1"/>
          </p:cNvGraphicFramePr>
          <p:nvPr/>
        </p:nvGraphicFramePr>
        <p:xfrm>
          <a:off x="2009775" y="2862263"/>
          <a:ext cx="4132263" cy="806450"/>
        </p:xfrm>
        <a:graphic>
          <a:graphicData uri="http://schemas.openxmlformats.org/presentationml/2006/ole">
            <p:oleObj spid="_x0000_s7170" name="Ecuación" r:id="rId4" imgW="1815840" imgH="355320" progId="Equation.3">
              <p:embed/>
            </p:oleObj>
          </a:graphicData>
        </a:graphic>
      </p:graphicFrame>
      <p:sp>
        <p:nvSpPr>
          <p:cNvPr id="7176" name="Text Box 5"/>
          <p:cNvSpPr txBox="1">
            <a:spLocks noChangeArrowheads="1"/>
          </p:cNvSpPr>
          <p:nvPr/>
        </p:nvSpPr>
        <p:spPr bwMode="auto">
          <a:xfrm>
            <a:off x="1936750" y="3875088"/>
            <a:ext cx="55673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ES_tradnl" sz="2000">
                <a:solidFill>
                  <a:schemeClr val="tx1"/>
                </a:solidFill>
              </a:rPr>
              <a:t>[i]: conjunto de todos los rodales que cargan su</a:t>
            </a:r>
          </a:p>
          <a:p>
            <a:r>
              <a:rPr lang="es-ES_tradnl" sz="2000">
                <a:solidFill>
                  <a:schemeClr val="tx1"/>
                </a:solidFill>
              </a:rPr>
              <a:t>madera en el origen i.</a:t>
            </a:r>
          </a:p>
        </p:txBody>
      </p:sp>
      <p:graphicFrame>
        <p:nvGraphicFramePr>
          <p:cNvPr id="7171" name="Object 1025"/>
          <p:cNvGraphicFramePr>
            <a:graphicFrameLocks noChangeAspect="1"/>
          </p:cNvGraphicFramePr>
          <p:nvPr/>
        </p:nvGraphicFramePr>
        <p:xfrm>
          <a:off x="2076450" y="5470525"/>
          <a:ext cx="4248150" cy="777875"/>
        </p:xfrm>
        <a:graphic>
          <a:graphicData uri="http://schemas.openxmlformats.org/presentationml/2006/ole">
            <p:oleObj spid="_x0000_s7171" name="Ecuación" r:id="rId5" imgW="1866600" imgH="342720" progId="Equation.3">
              <p:embed/>
            </p:oleObj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819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82C1DF9-9930-4F8D-80A9-0DA185C21AB7}" type="slidenum">
              <a:rPr lang="es-ES_tradnl"/>
              <a:pPr/>
              <a:t>27</a:t>
            </a:fld>
            <a:endParaRPr lang="es-ES_tradnl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Producción y Diseño de Caminos</a:t>
            </a:r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Conservación de flujo:</a:t>
            </a:r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endParaRPr lang="es-ES_tradnl" smtClean="0"/>
          </a:p>
          <a:p>
            <a:pPr lvl="1" eaLnBrk="1" hangingPunct="1"/>
            <a:r>
              <a:rPr lang="es-ES_tradnl" smtClean="0"/>
              <a:t>Flujo puede existir sólo si se construye camino:</a:t>
            </a:r>
          </a:p>
          <a:p>
            <a:pPr lvl="1" eaLnBrk="1" hangingPunct="1"/>
            <a:endParaRPr lang="es-ES_tradnl" smtClean="0"/>
          </a:p>
        </p:txBody>
      </p:sp>
      <p:graphicFrame>
        <p:nvGraphicFramePr>
          <p:cNvPr id="8194" name="Object 0"/>
          <p:cNvGraphicFramePr>
            <a:graphicFrameLocks noChangeAspect="1"/>
          </p:cNvGraphicFramePr>
          <p:nvPr/>
        </p:nvGraphicFramePr>
        <p:xfrm>
          <a:off x="1981200" y="2341563"/>
          <a:ext cx="5943600" cy="1649412"/>
        </p:xfrm>
        <a:graphic>
          <a:graphicData uri="http://schemas.openxmlformats.org/presentationml/2006/ole">
            <p:oleObj spid="_x0000_s8194" name="Ecuación" r:id="rId4" imgW="2654280" imgH="736560" progId="Equation.3">
              <p:embed/>
            </p:oleObj>
          </a:graphicData>
        </a:graphic>
      </p:graphicFrame>
      <p:graphicFrame>
        <p:nvGraphicFramePr>
          <p:cNvPr id="8195" name="Object 1"/>
          <p:cNvGraphicFramePr>
            <a:graphicFrameLocks noChangeAspect="1"/>
          </p:cNvGraphicFramePr>
          <p:nvPr/>
        </p:nvGraphicFramePr>
        <p:xfrm>
          <a:off x="2006600" y="5105400"/>
          <a:ext cx="4394200" cy="776288"/>
        </p:xfrm>
        <a:graphic>
          <a:graphicData uri="http://schemas.openxmlformats.org/presentationml/2006/ole">
            <p:oleObj spid="_x0000_s8195" name="Ecuación" r:id="rId5" imgW="1930320" imgH="342720" progId="Equation.3">
              <p:embed/>
            </p:oleObj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9220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FC58F52-FECB-4843-8C5D-36E5F15CE872}" type="slidenum">
              <a:rPr lang="es-ES_tradnl"/>
              <a:pPr/>
              <a:t>28</a:t>
            </a:fld>
            <a:endParaRPr lang="es-ES_tradnl"/>
          </a:p>
        </p:txBody>
      </p:sp>
      <p:sp>
        <p:nvSpPr>
          <p:cNvPr id="92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Producción y Diseño de Caminos</a:t>
            </a:r>
          </a:p>
        </p:txBody>
      </p:sp>
      <p:sp>
        <p:nvSpPr>
          <p:cNvPr id="922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Naturaleza de las variables:</a:t>
            </a:r>
          </a:p>
          <a:p>
            <a:pPr lvl="1" eaLnBrk="1" hangingPunct="1"/>
            <a:endParaRPr lang="es-ES_tradnl" smtClean="0"/>
          </a:p>
        </p:txBody>
      </p:sp>
      <p:graphicFrame>
        <p:nvGraphicFramePr>
          <p:cNvPr id="9218" name="Object 0"/>
          <p:cNvGraphicFramePr>
            <a:graphicFrameLocks noChangeAspect="1"/>
          </p:cNvGraphicFramePr>
          <p:nvPr/>
        </p:nvGraphicFramePr>
        <p:xfrm>
          <a:off x="1930400" y="2590800"/>
          <a:ext cx="4368800" cy="1687513"/>
        </p:xfrm>
        <a:graphic>
          <a:graphicData uri="http://schemas.openxmlformats.org/presentationml/2006/ole">
            <p:oleObj spid="_x0000_s9218" name="Ecuación" r:id="rId4" imgW="1841400" imgH="711000" progId="Equation.3">
              <p:embed/>
            </p:oleObj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0244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6F542BD-5EFB-4EE8-AF65-217B3388141F}" type="slidenum">
              <a:rPr lang="es-ES_tradnl"/>
              <a:pPr/>
              <a:t>29</a:t>
            </a:fld>
            <a:endParaRPr lang="es-ES_tradnl"/>
          </a:p>
        </p:txBody>
      </p:sp>
      <p:sp>
        <p:nvSpPr>
          <p:cNvPr id="102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Producción y Diseño de Caminos</a:t>
            </a:r>
          </a:p>
        </p:txBody>
      </p:sp>
      <p:sp>
        <p:nvSpPr>
          <p:cNvPr id="1024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Función Objetivo:</a:t>
            </a:r>
          </a:p>
          <a:p>
            <a:pPr eaLnBrk="1" hangingPunct="1"/>
            <a:endParaRPr lang="es-ES_tradnl" smtClean="0"/>
          </a:p>
        </p:txBody>
      </p:sp>
      <p:graphicFrame>
        <p:nvGraphicFramePr>
          <p:cNvPr id="10242" name="Object 0"/>
          <p:cNvGraphicFramePr>
            <a:graphicFrameLocks noChangeAspect="1"/>
          </p:cNvGraphicFramePr>
          <p:nvPr/>
        </p:nvGraphicFramePr>
        <p:xfrm>
          <a:off x="685800" y="2743200"/>
          <a:ext cx="8077200" cy="1692275"/>
        </p:xfrm>
        <a:graphic>
          <a:graphicData uri="http://schemas.openxmlformats.org/presentationml/2006/ole">
            <p:oleObj spid="_x0000_s10242" name="Ecuación" r:id="rId4" imgW="3873240" imgH="812520" progId="Equation.3">
              <p:embed/>
            </p:oleObj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536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C860D91-9B8F-4C7E-81DF-86FC57D3AA92}" type="slidenum">
              <a:rPr lang="es-ES_tradnl"/>
              <a:pPr/>
              <a:t>3</a:t>
            </a:fld>
            <a:endParaRPr lang="es-ES_tradnl"/>
          </a:p>
        </p:txBody>
      </p:sp>
      <p:sp>
        <p:nvSpPr>
          <p:cNvPr id="1536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Introducción</a:t>
            </a:r>
          </a:p>
        </p:txBody>
      </p:sp>
      <p:sp>
        <p:nvSpPr>
          <p:cNvPr id="1536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Objetivos típicos:</a:t>
            </a:r>
          </a:p>
          <a:p>
            <a:pPr lvl="3" eaLnBrk="1" hangingPunct="1"/>
            <a:endParaRPr lang="es-ES_tradnl" smtClean="0"/>
          </a:p>
          <a:p>
            <a:pPr lvl="2" eaLnBrk="1" hangingPunct="1"/>
            <a:r>
              <a:rPr lang="es-ES_tradnl" smtClean="0"/>
              <a:t>Maximización de beneficios (minimización de costos).</a:t>
            </a:r>
          </a:p>
          <a:p>
            <a:pPr lvl="2" eaLnBrk="1" hangingPunct="1"/>
            <a:r>
              <a:rPr lang="es-ES_tradnl" smtClean="0"/>
              <a:t>Minimizar inventarios.</a:t>
            </a:r>
          </a:p>
          <a:p>
            <a:pPr lvl="2" eaLnBrk="1" hangingPunct="1"/>
            <a:r>
              <a:rPr lang="es-ES_tradnl" smtClean="0"/>
              <a:t>Buen servicio.</a:t>
            </a:r>
          </a:p>
          <a:p>
            <a:pPr lvl="2" eaLnBrk="1" hangingPunct="1"/>
            <a:r>
              <a:rPr lang="es-ES_tradnl" smtClean="0"/>
              <a:t>Flexibilidad en la producción futura.</a:t>
            </a:r>
          </a:p>
          <a:p>
            <a:pPr lvl="2" eaLnBrk="1" hangingPunct="1"/>
            <a:r>
              <a:rPr lang="es-ES_tradnl" smtClean="0"/>
              <a:t>Buenas relaciones laborales.</a:t>
            </a:r>
          </a:p>
          <a:p>
            <a:pPr lvl="2" eaLnBrk="1" hangingPunct="1"/>
            <a:endParaRPr lang="es-ES_tradnl" smtClean="0"/>
          </a:p>
          <a:p>
            <a:pPr lvl="2" eaLnBrk="1" hangingPunct="1"/>
            <a:r>
              <a:rPr lang="es-ES_tradnl" smtClean="0"/>
              <a:t>Deben ser consistentes con el nivel estratégico.</a:t>
            </a:r>
          </a:p>
          <a:p>
            <a:pPr lvl="3" eaLnBrk="1" hangingPunct="1"/>
            <a:endParaRPr lang="es-ES_tradnl" smtClean="0"/>
          </a:p>
          <a:p>
            <a:pPr lvl="1" eaLnBrk="1" hangingPunct="1"/>
            <a:r>
              <a:rPr lang="es-ES_tradnl" smtClean="0"/>
              <a:t>Instalaciones se consideran fijas.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638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52AFED5-B674-4C55-88E7-8674A524E9A4}" type="slidenum">
              <a:rPr lang="es-ES_tradnl"/>
              <a:pPr/>
              <a:t>4</a:t>
            </a:fld>
            <a:endParaRPr lang="es-ES_tradnl"/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Opciones de Toma de Decisiones</a:t>
            </a:r>
            <a:endParaRPr lang="es-ES_tradnl" smtClean="0"/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1.- Para Manejar la Demanda:</a:t>
            </a:r>
          </a:p>
          <a:p>
            <a:pPr lvl="1" eaLnBrk="1" hangingPunct="1"/>
            <a:r>
              <a:rPr lang="es-ES_tradnl" smtClean="0"/>
              <a:t>Precios:</a:t>
            </a:r>
          </a:p>
          <a:p>
            <a:pPr lvl="2" eaLnBrk="1" hangingPunct="1"/>
            <a:r>
              <a:rPr lang="es-ES_tradnl" smtClean="0"/>
              <a:t>Rebajar precios para alisar la demanda.</a:t>
            </a:r>
          </a:p>
          <a:p>
            <a:pPr lvl="2" eaLnBrk="1" hangingPunct="1"/>
            <a:r>
              <a:rPr lang="es-ES_tradnl" smtClean="0"/>
              <a:t>Ejemplos:</a:t>
            </a:r>
          </a:p>
          <a:p>
            <a:pPr lvl="3" eaLnBrk="1" hangingPunct="1"/>
            <a:r>
              <a:rPr lang="es-ES_tradnl" smtClean="0"/>
              <a:t>Cines los días miércoles.</a:t>
            </a:r>
          </a:p>
          <a:p>
            <a:pPr lvl="3" eaLnBrk="1" hangingPunct="1"/>
            <a:r>
              <a:rPr lang="es-ES_tradnl" smtClean="0"/>
              <a:t>Tarifas de hoteles fuera de temporada.</a:t>
            </a:r>
          </a:p>
          <a:p>
            <a:pPr lvl="3" eaLnBrk="1" hangingPunct="1"/>
            <a:r>
              <a:rPr lang="es-ES_tradnl" smtClean="0"/>
              <a:t>Liquidaciones: venta de ropa en fin de temporada.</a:t>
            </a:r>
          </a:p>
          <a:p>
            <a:pPr lvl="3" eaLnBrk="1" hangingPunct="1"/>
            <a:r>
              <a:rPr lang="es-ES_tradnl" smtClean="0"/>
              <a:t>Yield Management: líneas aéreas.</a:t>
            </a:r>
          </a:p>
          <a:p>
            <a:pPr lvl="1" eaLnBrk="1" hangingPunct="1"/>
            <a:r>
              <a:rPr lang="es-ES_tradnl" smtClean="0"/>
              <a:t>Publicidad:</a:t>
            </a:r>
          </a:p>
          <a:p>
            <a:pPr lvl="2" eaLnBrk="1" hangingPunct="1"/>
            <a:r>
              <a:rPr lang="es-ES_tradnl" smtClean="0"/>
              <a:t>Ejemplos:</a:t>
            </a:r>
          </a:p>
          <a:p>
            <a:pPr lvl="3" eaLnBrk="1" hangingPunct="1"/>
            <a:r>
              <a:rPr lang="es-ES_tradnl" smtClean="0"/>
              <a:t>Turismo.</a:t>
            </a:r>
          </a:p>
          <a:p>
            <a:pPr lvl="3" eaLnBrk="1" hangingPunct="1"/>
            <a:r>
              <a:rPr lang="es-ES_tradnl" smtClean="0"/>
              <a:t>Cosméticos.</a:t>
            </a:r>
          </a:p>
          <a:p>
            <a:pPr lvl="2" eaLnBrk="1" hangingPunct="1"/>
            <a:endParaRPr lang="es-ES_tradnl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7411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C59A9AE-CE7A-43A5-81B0-2B387691D08A}" type="slidenum">
              <a:rPr lang="es-ES_tradnl"/>
              <a:pPr/>
              <a:t>5</a:t>
            </a:fld>
            <a:endParaRPr lang="es-ES_tradnl"/>
          </a:p>
        </p:txBody>
      </p:sp>
      <p:sp>
        <p:nvSpPr>
          <p:cNvPr id="1741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Opciones de Toma de Decisiones</a:t>
            </a:r>
          </a:p>
        </p:txBody>
      </p:sp>
      <p:sp>
        <p:nvSpPr>
          <p:cNvPr id="1741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Ventas pendientes:</a:t>
            </a:r>
          </a:p>
          <a:p>
            <a:pPr lvl="2" eaLnBrk="1" hangingPunct="1"/>
            <a:r>
              <a:rPr lang="es-ES_tradnl" smtClean="0"/>
              <a:t>Ejemplo: </a:t>
            </a:r>
          </a:p>
          <a:p>
            <a:pPr lvl="3" eaLnBrk="1" hangingPunct="1"/>
            <a:r>
              <a:rPr lang="es-ES_tradnl" smtClean="0"/>
              <a:t>Autos.</a:t>
            </a:r>
          </a:p>
          <a:p>
            <a:pPr lvl="1" eaLnBrk="1" hangingPunct="1"/>
            <a:r>
              <a:rPr lang="es-ES_tradnl" smtClean="0"/>
              <a:t>Desarrollo de productos complementarios:</a:t>
            </a:r>
          </a:p>
          <a:p>
            <a:pPr lvl="2" eaLnBrk="1" hangingPunct="1"/>
            <a:r>
              <a:rPr lang="es-ES_tradnl" smtClean="0"/>
              <a:t>Ejemplos:</a:t>
            </a:r>
          </a:p>
          <a:p>
            <a:pPr lvl="3" eaLnBrk="1" hangingPunct="1"/>
            <a:r>
              <a:rPr lang="es-ES_tradnl" smtClean="0"/>
              <a:t>Restaurant tipo almuerzo ofrece comidas.</a:t>
            </a:r>
          </a:p>
          <a:p>
            <a:pPr lvl="3" eaLnBrk="1" hangingPunct="1"/>
            <a:r>
              <a:rPr lang="es-ES_tradnl" smtClean="0"/>
              <a:t>Tiendas de deportes combinan ski con deportes náuticos.</a:t>
            </a:r>
          </a:p>
          <a:p>
            <a:pPr lvl="2" eaLnBrk="1" hangingPunct="1"/>
            <a:endParaRPr lang="es-ES_tradnl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8435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8C4A4C0-621F-4D91-9431-558FBEC8E3B1}" type="slidenum">
              <a:rPr lang="es-ES_tradnl"/>
              <a:pPr/>
              <a:t>6</a:t>
            </a:fld>
            <a:endParaRPr lang="es-ES_tradnl"/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Opciones de Toma de Decisiones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2.- Para Manejar la Oferta:</a:t>
            </a:r>
          </a:p>
          <a:p>
            <a:pPr lvl="1" eaLnBrk="1" hangingPunct="1"/>
            <a:r>
              <a:rPr lang="es-ES_tradnl" smtClean="0"/>
              <a:t>Contrataciones y despidos:</a:t>
            </a:r>
          </a:p>
          <a:p>
            <a:pPr lvl="2" eaLnBrk="1" hangingPunct="1"/>
            <a:r>
              <a:rPr lang="es-ES_tradnl" smtClean="0"/>
              <a:t>Altos costos asociados.</a:t>
            </a:r>
          </a:p>
          <a:p>
            <a:pPr lvl="1" eaLnBrk="1" hangingPunct="1"/>
            <a:r>
              <a:rPr lang="es-ES_tradnl" smtClean="0"/>
              <a:t>Horas extras y semanas cortas:</a:t>
            </a:r>
          </a:p>
          <a:p>
            <a:pPr lvl="2" eaLnBrk="1" hangingPunct="1"/>
            <a:r>
              <a:rPr lang="es-ES_tradnl" smtClean="0"/>
              <a:t>Ejemplo: Europa.</a:t>
            </a:r>
          </a:p>
          <a:p>
            <a:pPr lvl="1" eaLnBrk="1" hangingPunct="1"/>
            <a:r>
              <a:rPr lang="es-ES_tradnl" smtClean="0"/>
              <a:t>Uso de mano de obra temporal.</a:t>
            </a:r>
          </a:p>
          <a:p>
            <a:pPr lvl="1" eaLnBrk="1" hangingPunct="1"/>
            <a:r>
              <a:rPr lang="es-ES_tradnl" smtClean="0"/>
              <a:t>Uso de inventarios:</a:t>
            </a:r>
          </a:p>
          <a:p>
            <a:pPr lvl="2" eaLnBrk="1" hangingPunct="1"/>
            <a:r>
              <a:rPr lang="es-ES_tradnl" smtClean="0"/>
              <a:t>Para alisar la producción en demandas estacionales.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19459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7E1F1E0-B8F9-4FBB-B50D-45807CCC26E7}" type="slidenum">
              <a:rPr lang="es-ES_tradnl"/>
              <a:pPr/>
              <a:t>7</a:t>
            </a:fld>
            <a:endParaRPr lang="es-ES_tradnl"/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z="4000" smtClean="0"/>
              <a:t>Opciones de Toma de Decisiones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lvl="1" eaLnBrk="1" hangingPunct="1"/>
            <a:r>
              <a:rPr lang="es-ES_tradnl" smtClean="0"/>
              <a:t>Subcontratistas:</a:t>
            </a:r>
          </a:p>
          <a:p>
            <a:pPr lvl="2" eaLnBrk="1" hangingPunct="1"/>
            <a:r>
              <a:rPr lang="es-ES_tradnl" smtClean="0"/>
              <a:t>Ejemplos:</a:t>
            </a:r>
          </a:p>
          <a:p>
            <a:pPr lvl="3" eaLnBrk="1" hangingPunct="1"/>
            <a:r>
              <a:rPr lang="es-ES_tradnl" smtClean="0"/>
              <a:t>Ropa.</a:t>
            </a:r>
          </a:p>
          <a:p>
            <a:pPr lvl="3" eaLnBrk="1" hangingPunct="1"/>
            <a:r>
              <a:rPr lang="es-ES_tradnl" smtClean="0"/>
              <a:t>Juguetes.</a:t>
            </a:r>
          </a:p>
          <a:p>
            <a:pPr lvl="1" eaLnBrk="1" hangingPunct="1"/>
            <a:r>
              <a:rPr lang="es-ES_tradnl" smtClean="0"/>
              <a:t>Arreglos de cooperación (alianzas estratégicas o tácticas):</a:t>
            </a:r>
          </a:p>
          <a:p>
            <a:pPr lvl="2" eaLnBrk="1" hangingPunct="1"/>
            <a:r>
              <a:rPr lang="es-ES_tradnl" smtClean="0"/>
              <a:t>Redes de producción.</a:t>
            </a:r>
          </a:p>
          <a:p>
            <a:pPr lvl="2" eaLnBrk="1" hangingPunct="1"/>
            <a:r>
              <a:rPr lang="es-ES_tradnl" smtClean="0"/>
              <a:t>Ejemplos:</a:t>
            </a:r>
          </a:p>
          <a:p>
            <a:pPr lvl="3" eaLnBrk="1" hangingPunct="1"/>
            <a:r>
              <a:rPr lang="es-ES_tradnl" smtClean="0"/>
              <a:t>Aerolíneas.</a:t>
            </a:r>
          </a:p>
          <a:p>
            <a:pPr lvl="3" eaLnBrk="1" hangingPunct="1"/>
            <a:r>
              <a:rPr lang="es-ES_tradnl" smtClean="0"/>
              <a:t>Hoteles.</a:t>
            </a:r>
          </a:p>
          <a:p>
            <a:pPr lvl="1" eaLnBrk="1" hangingPunct="1"/>
            <a:endParaRPr lang="es-ES_tradnl" smtClean="0"/>
          </a:p>
          <a:p>
            <a:pPr eaLnBrk="1" hangingPunct="1"/>
            <a:endParaRPr lang="es-ES_tradnl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0483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9AAC16D-6FA7-473A-A4B9-A01D835F4E7A}" type="slidenum">
              <a:rPr lang="es-ES_tradnl"/>
              <a:pPr/>
              <a:t>8</a:t>
            </a:fld>
            <a:endParaRPr lang="es-ES_tradnl"/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Estrategias Puras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Nivelar la Fuerza de Trabajo y Capacidad:</a:t>
            </a:r>
          </a:p>
          <a:p>
            <a:pPr lvl="2" eaLnBrk="1" hangingPunct="1"/>
            <a:endParaRPr lang="es-ES_tradnl" smtClean="0"/>
          </a:p>
          <a:p>
            <a:pPr lvl="1" eaLnBrk="1" hangingPunct="1"/>
            <a:r>
              <a:rPr lang="es-ES_tradnl" smtClean="0"/>
              <a:t>Cualquier variación en la demanda debe absorberse mediante el uso de inventarios, tiempo extra, subcontrataciones, arreglos de cooperación o cualquiera de las opciones que influyen en la demanda. </a:t>
            </a:r>
          </a:p>
          <a:p>
            <a:pPr lvl="1" eaLnBrk="1" hangingPunct="1"/>
            <a:r>
              <a:rPr lang="es-ES_tradnl" smtClean="0"/>
              <a:t>Se puede incurrir en ventas perdidas.</a:t>
            </a:r>
          </a:p>
          <a:p>
            <a:pPr lvl="1" eaLnBrk="1" hangingPunct="1"/>
            <a:endParaRPr lang="es-ES_tradnl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3 Marcador de pie de página"/>
          <p:cNvSpPr>
            <a:spLocks noGrp="1"/>
          </p:cNvSpPr>
          <p:nvPr>
            <p:ph type="ftr" sz="quarter" idx="10"/>
          </p:nvPr>
        </p:nvSpPr>
        <p:spPr>
          <a:xfrm rot="21563256">
            <a:off x="5105400" y="6276975"/>
            <a:ext cx="3581400" cy="457200"/>
          </a:xfrm>
          <a:noFill/>
        </p:spPr>
        <p:txBody>
          <a:bodyPr/>
          <a:lstStyle/>
          <a:p>
            <a:r>
              <a:rPr lang="es-ES_tradnl"/>
              <a:t>Capítulo : Planeación Agregada      #</a:t>
            </a:r>
          </a:p>
        </p:txBody>
      </p:sp>
      <p:sp>
        <p:nvSpPr>
          <p:cNvPr id="21507" name="4 Marcador de número de diapositiva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92706B-8484-4D0D-96A5-C730487562AA}" type="slidenum">
              <a:rPr lang="es-ES_tradnl"/>
              <a:pPr/>
              <a:t>9</a:t>
            </a:fld>
            <a:endParaRPr lang="es-ES_tradnl"/>
          </a:p>
        </p:txBody>
      </p:sp>
      <p:sp>
        <p:nvSpPr>
          <p:cNvPr id="215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Estrategias Puras</a:t>
            </a:r>
          </a:p>
        </p:txBody>
      </p:sp>
      <p:sp>
        <p:nvSpPr>
          <p:cNvPr id="215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s-ES_tradnl" smtClean="0"/>
              <a:t>Seguir la Demanda:</a:t>
            </a:r>
          </a:p>
          <a:p>
            <a:pPr lvl="2" eaLnBrk="1" hangingPunct="1"/>
            <a:endParaRPr lang="es-ES_tradnl" smtClean="0"/>
          </a:p>
          <a:p>
            <a:pPr lvl="1" eaLnBrk="1" hangingPunct="1"/>
            <a:r>
              <a:rPr lang="es-ES_tradnl" smtClean="0"/>
              <a:t>En este caso la fuerza de trabajo absorbe todos los cambios en la demanda, sin necesidad de mantener inventarios ni utilizar alguna de las variables disponibles para la planeación agregada.</a:t>
            </a:r>
          </a:p>
          <a:p>
            <a:pPr eaLnBrk="1" hangingPunct="1"/>
            <a:endParaRPr lang="es-ES_tradnl" smtClean="0"/>
          </a:p>
          <a:p>
            <a:pPr eaLnBrk="1" hangingPunct="1"/>
            <a:r>
              <a:rPr lang="es-ES_tradnl" smtClean="0"/>
              <a:t>Pueden utilizarse estas dos estrategias puras junto combinaciones entre ellas para satisfacer las fluctuaciones de la demanda.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47">
  <a:themeElements>
    <a:clrScheme name="47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47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2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47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7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7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Office\Plantillas\Diseños de presentaciones\47.pot</Template>
  <TotalTime>574</TotalTime>
  <Words>1249</Words>
  <Application>Microsoft Office PowerPoint</Application>
  <PresentationFormat>Presentación en pantalla (4:3)</PresentationFormat>
  <Paragraphs>305</Paragraphs>
  <Slides>29</Slides>
  <Notes>27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29</vt:i4>
      </vt:variant>
    </vt:vector>
  </HeadingPairs>
  <TitlesOfParts>
    <vt:vector size="36" baseType="lpstr">
      <vt:lpstr>Tahoma</vt:lpstr>
      <vt:lpstr>Arial</vt:lpstr>
      <vt:lpstr>Wingdings</vt:lpstr>
      <vt:lpstr>Times New Roman</vt:lpstr>
      <vt:lpstr>Symbol</vt:lpstr>
      <vt:lpstr>47</vt:lpstr>
      <vt:lpstr>Ecuación de MS Editor de ecuaciones 3.0</vt:lpstr>
      <vt:lpstr>Gestión de Operaciones</vt:lpstr>
      <vt:lpstr>Introducción</vt:lpstr>
      <vt:lpstr>Introducción</vt:lpstr>
      <vt:lpstr>Opciones de Toma de Decisiones</vt:lpstr>
      <vt:lpstr>Opciones de Toma de Decisiones</vt:lpstr>
      <vt:lpstr>Opciones de Toma de Decisiones</vt:lpstr>
      <vt:lpstr>Opciones de Toma de Decisiones</vt:lpstr>
      <vt:lpstr>Estrategias Puras</vt:lpstr>
      <vt:lpstr>Estrategias Puras</vt:lpstr>
      <vt:lpstr>Costos</vt:lpstr>
      <vt:lpstr>Costos</vt:lpstr>
      <vt:lpstr>Costos</vt:lpstr>
      <vt:lpstr>Caso: Supermercado</vt:lpstr>
      <vt:lpstr>Diapositiva 14</vt:lpstr>
      <vt:lpstr>Esquemas de Planificación</vt:lpstr>
      <vt:lpstr>Esquemas de Solución Ejemplo simple de Un producto</vt:lpstr>
      <vt:lpstr>Esquemas de Solución</vt:lpstr>
      <vt:lpstr>Esquemas de Solución</vt:lpstr>
      <vt:lpstr>Esquemas de Solución</vt:lpstr>
      <vt:lpstr>Esquemas de Solución</vt:lpstr>
      <vt:lpstr>Esquemas de Solución</vt:lpstr>
      <vt:lpstr>Agregación y Desagregación de Información y Decisiones.</vt:lpstr>
      <vt:lpstr>Agregación y Desagregación de Información y Decisiones.</vt:lpstr>
      <vt:lpstr>Producción y Diseño de Caminos</vt:lpstr>
      <vt:lpstr>Producción y Diseño de Caminos</vt:lpstr>
      <vt:lpstr>Producción y Diseño de Caminos</vt:lpstr>
      <vt:lpstr>Producción y Diseño de Caminos</vt:lpstr>
      <vt:lpstr>Producción y Diseño de Caminos</vt:lpstr>
      <vt:lpstr>Producción y Diseño de Caminos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Gestión de Operaciones</dc:title>
  <dc:creator>Antoine Sauré Valenzuela</dc:creator>
  <cp:lastModifiedBy>Maritza</cp:lastModifiedBy>
  <cp:revision>24</cp:revision>
  <cp:lastPrinted>2002-05-03T22:14:12Z</cp:lastPrinted>
  <dcterms:created xsi:type="dcterms:W3CDTF">2001-04-19T21:38:58Z</dcterms:created>
  <dcterms:modified xsi:type="dcterms:W3CDTF">2012-04-20T21:04:55Z</dcterms:modified>
</cp:coreProperties>
</file>