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 id="2147483760" r:id="rId2"/>
    <p:sldMasterId id="2147483774" r:id="rId3"/>
    <p:sldMasterId id="2147483786" r:id="rId4"/>
    <p:sldMasterId id="2147483800" r:id="rId5"/>
    <p:sldMasterId id="2147483814" r:id="rId6"/>
    <p:sldMasterId id="2147483828" r:id="rId7"/>
  </p:sldMasterIdLst>
  <p:notesMasterIdLst>
    <p:notesMasterId r:id="rId96"/>
  </p:notesMasterIdLst>
  <p:handoutMasterIdLst>
    <p:handoutMasterId r:id="rId97"/>
  </p:handoutMasterIdLst>
  <p:sldIdLst>
    <p:sldId id="256" r:id="rId8"/>
    <p:sldId id="318" r:id="rId9"/>
    <p:sldId id="319" r:id="rId10"/>
    <p:sldId id="317" r:id="rId11"/>
    <p:sldId id="322" r:id="rId12"/>
    <p:sldId id="323" r:id="rId13"/>
    <p:sldId id="324" r:id="rId14"/>
    <p:sldId id="325" r:id="rId15"/>
    <p:sldId id="326" r:id="rId16"/>
    <p:sldId id="257" r:id="rId17"/>
    <p:sldId id="258" r:id="rId18"/>
    <p:sldId id="259" r:id="rId19"/>
    <p:sldId id="260" r:id="rId20"/>
    <p:sldId id="306" r:id="rId21"/>
    <p:sldId id="262" r:id="rId22"/>
    <p:sldId id="400" r:id="rId23"/>
    <p:sldId id="401" r:id="rId24"/>
    <p:sldId id="405" r:id="rId25"/>
    <p:sldId id="406" r:id="rId26"/>
    <p:sldId id="402" r:id="rId27"/>
    <p:sldId id="440" r:id="rId28"/>
    <p:sldId id="403" r:id="rId29"/>
    <p:sldId id="407" r:id="rId30"/>
    <p:sldId id="408" r:id="rId31"/>
    <p:sldId id="409" r:id="rId32"/>
    <p:sldId id="410" r:id="rId33"/>
    <p:sldId id="411" r:id="rId34"/>
    <p:sldId id="412" r:id="rId35"/>
    <p:sldId id="413" r:id="rId36"/>
    <p:sldId id="414" r:id="rId37"/>
    <p:sldId id="415" r:id="rId38"/>
    <p:sldId id="416" r:id="rId39"/>
    <p:sldId id="417" r:id="rId40"/>
    <p:sldId id="418" r:id="rId41"/>
    <p:sldId id="419" r:id="rId42"/>
    <p:sldId id="420" r:id="rId43"/>
    <p:sldId id="421" r:id="rId44"/>
    <p:sldId id="422" r:id="rId45"/>
    <p:sldId id="423" r:id="rId46"/>
    <p:sldId id="424" r:id="rId47"/>
    <p:sldId id="425" r:id="rId48"/>
    <p:sldId id="426" r:id="rId49"/>
    <p:sldId id="427" r:id="rId50"/>
    <p:sldId id="428" r:id="rId51"/>
    <p:sldId id="429" r:id="rId52"/>
    <p:sldId id="430" r:id="rId53"/>
    <p:sldId id="432" r:id="rId54"/>
    <p:sldId id="433" r:id="rId55"/>
    <p:sldId id="434" r:id="rId56"/>
    <p:sldId id="435" r:id="rId57"/>
    <p:sldId id="436" r:id="rId58"/>
    <p:sldId id="437" r:id="rId59"/>
    <p:sldId id="438" r:id="rId60"/>
    <p:sldId id="439" r:id="rId61"/>
    <p:sldId id="431" r:id="rId62"/>
    <p:sldId id="327" r:id="rId63"/>
    <p:sldId id="330" r:id="rId64"/>
    <p:sldId id="332" r:id="rId65"/>
    <p:sldId id="336" r:id="rId66"/>
    <p:sldId id="337" r:id="rId67"/>
    <p:sldId id="338" r:id="rId68"/>
    <p:sldId id="340" r:id="rId69"/>
    <p:sldId id="342" r:id="rId70"/>
    <p:sldId id="343" r:id="rId71"/>
    <p:sldId id="344" r:id="rId72"/>
    <p:sldId id="345" r:id="rId73"/>
    <p:sldId id="346" r:id="rId74"/>
    <p:sldId id="347" r:id="rId75"/>
    <p:sldId id="348" r:id="rId76"/>
    <p:sldId id="349" r:id="rId77"/>
    <p:sldId id="350" r:id="rId78"/>
    <p:sldId id="359" r:id="rId79"/>
    <p:sldId id="360" r:id="rId80"/>
    <p:sldId id="361" r:id="rId81"/>
    <p:sldId id="362" r:id="rId82"/>
    <p:sldId id="363" r:id="rId83"/>
    <p:sldId id="364" r:id="rId84"/>
    <p:sldId id="365" r:id="rId85"/>
    <p:sldId id="369" r:id="rId86"/>
    <p:sldId id="372" r:id="rId87"/>
    <p:sldId id="373" r:id="rId88"/>
    <p:sldId id="374" r:id="rId89"/>
    <p:sldId id="375" r:id="rId90"/>
    <p:sldId id="376" r:id="rId91"/>
    <p:sldId id="377" r:id="rId92"/>
    <p:sldId id="378" r:id="rId93"/>
    <p:sldId id="379" r:id="rId94"/>
    <p:sldId id="380" r:id="rId9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E6F6F8"/>
    <a:srgbClr val="D4F0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85" autoAdjust="0"/>
    <p:restoredTop sz="94617" autoAdjust="0"/>
  </p:normalViewPr>
  <p:slideViewPr>
    <p:cSldViewPr>
      <p:cViewPr>
        <p:scale>
          <a:sx n="60" d="100"/>
          <a:sy n="60" d="100"/>
        </p:scale>
        <p:origin x="-1128" y="29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00" d="100"/>
        <a:sy n="100" d="100"/>
      </p:scale>
      <p:origin x="0" y="0"/>
    </p:cViewPr>
  </p:notesTextViewPr>
  <p:sorterViewPr>
    <p:cViewPr>
      <p:scale>
        <a:sx n="66" d="100"/>
        <a:sy n="66" d="100"/>
      </p:scale>
      <p:origin x="0" y="2693"/>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slide" Target="slides/slide61.xml"/><Relationship Id="rId76" Type="http://schemas.openxmlformats.org/officeDocument/2006/relationships/slide" Target="slides/slide69.xml"/><Relationship Id="rId84" Type="http://schemas.openxmlformats.org/officeDocument/2006/relationships/slide" Target="slides/slide77.xml"/><Relationship Id="rId89" Type="http://schemas.openxmlformats.org/officeDocument/2006/relationships/slide" Target="slides/slide82.xml"/><Relationship Id="rId97" Type="http://schemas.openxmlformats.org/officeDocument/2006/relationships/handoutMaster" Target="handoutMasters/handoutMaster1.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slide" Target="slides/slide67.xml"/><Relationship Id="rId79" Type="http://schemas.openxmlformats.org/officeDocument/2006/relationships/slide" Target="slides/slide72.xml"/><Relationship Id="rId87" Type="http://schemas.openxmlformats.org/officeDocument/2006/relationships/slide" Target="slides/slide80.xml"/><Relationship Id="rId5" Type="http://schemas.openxmlformats.org/officeDocument/2006/relationships/slideMaster" Target="slideMasters/slideMaster5.xml"/><Relationship Id="rId61" Type="http://schemas.openxmlformats.org/officeDocument/2006/relationships/slide" Target="slides/slide54.xml"/><Relationship Id="rId82" Type="http://schemas.openxmlformats.org/officeDocument/2006/relationships/slide" Target="slides/slide75.xml"/><Relationship Id="rId90" Type="http://schemas.openxmlformats.org/officeDocument/2006/relationships/slide" Target="slides/slide83.xml"/><Relationship Id="rId95" Type="http://schemas.openxmlformats.org/officeDocument/2006/relationships/slide" Target="slides/slide88.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100"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slide" Target="slides/slide78.xml"/><Relationship Id="rId93" Type="http://schemas.openxmlformats.org/officeDocument/2006/relationships/slide" Target="slides/slide86.xml"/><Relationship Id="rId98"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s>
</file>

<file path=ppt/_rels/viewProps.xml.rels><?xml version="1.0" encoding="UTF-8" standalone="yes"?>
<Relationships xmlns="http://schemas.openxmlformats.org/package/2006/relationships"><Relationship Id="rId8" Type="http://schemas.openxmlformats.org/officeDocument/2006/relationships/slide" Target="slides/slide60.xml"/><Relationship Id="rId3" Type="http://schemas.openxmlformats.org/officeDocument/2006/relationships/slide" Target="slides/slide27.xml"/><Relationship Id="rId7" Type="http://schemas.openxmlformats.org/officeDocument/2006/relationships/slide" Target="slides/slide59.xml"/><Relationship Id="rId2" Type="http://schemas.openxmlformats.org/officeDocument/2006/relationships/slide" Target="slides/slide26.xml"/><Relationship Id="rId1" Type="http://schemas.openxmlformats.org/officeDocument/2006/relationships/slide" Target="slides/slide4.xml"/><Relationship Id="rId6" Type="http://schemas.openxmlformats.org/officeDocument/2006/relationships/slide" Target="slides/slide58.xml"/><Relationship Id="rId5" Type="http://schemas.openxmlformats.org/officeDocument/2006/relationships/slide" Target="slides/slide54.xml"/><Relationship Id="rId10" Type="http://schemas.openxmlformats.org/officeDocument/2006/relationships/slide" Target="slides/slide62.xml"/><Relationship Id="rId4" Type="http://schemas.openxmlformats.org/officeDocument/2006/relationships/slide" Target="slides/slide40.xml"/><Relationship Id="rId9"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CL"/>
          </a:p>
        </p:txBody>
      </p:sp>
      <p:sp>
        <p:nvSpPr>
          <p:cNvPr id="307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CL"/>
          </a:p>
        </p:txBody>
      </p:sp>
      <p:sp>
        <p:nvSpPr>
          <p:cNvPr id="307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CL"/>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7BE565D-184F-403E-9547-3E409F4AEA1B}" type="slidenum">
              <a:rPr lang="es-CL"/>
              <a:pPr>
                <a:defRPr/>
              </a:pPr>
              <a:t>‹Nº›</a:t>
            </a:fld>
            <a:endParaRPr lang="es-CL"/>
          </a:p>
        </p:txBody>
      </p:sp>
    </p:spTree>
    <p:extLst>
      <p:ext uri="{BB962C8B-B14F-4D97-AF65-F5344CB8AC3E}">
        <p14:creationId xmlns:p14="http://schemas.microsoft.com/office/powerpoint/2010/main" val="215687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CL"/>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CL"/>
          </a:p>
        </p:txBody>
      </p:sp>
      <p:sp>
        <p:nvSpPr>
          <p:cNvPr id="849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CL" noProof="0" smtClean="0"/>
              <a:t>Haga clic para modificar el estilo de texto del patrón</a:t>
            </a:r>
          </a:p>
          <a:p>
            <a:pPr lvl="1"/>
            <a:r>
              <a:rPr lang="es-CL" noProof="0" smtClean="0"/>
              <a:t>Segundo nivel</a:t>
            </a:r>
          </a:p>
          <a:p>
            <a:pPr lvl="2"/>
            <a:r>
              <a:rPr lang="es-CL" noProof="0" smtClean="0"/>
              <a:t>Tercer nivel</a:t>
            </a:r>
          </a:p>
          <a:p>
            <a:pPr lvl="3"/>
            <a:r>
              <a:rPr lang="es-CL" noProof="0" smtClean="0"/>
              <a:t>Cuarto nivel</a:t>
            </a:r>
          </a:p>
          <a:p>
            <a:pPr lvl="4"/>
            <a:r>
              <a:rPr lang="es-CL" noProof="0" smtClean="0"/>
              <a:t>Quinto nivel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CL"/>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E33591C-43C4-4E01-B6D0-A4090D485C3A}" type="slidenum">
              <a:rPr lang="es-CL"/>
              <a:pPr>
                <a:defRPr/>
              </a:pPr>
              <a:t>‹Nº›</a:t>
            </a:fld>
            <a:endParaRPr lang="es-CL"/>
          </a:p>
        </p:txBody>
      </p:sp>
    </p:spTree>
    <p:extLst>
      <p:ext uri="{BB962C8B-B14F-4D97-AF65-F5344CB8AC3E}">
        <p14:creationId xmlns:p14="http://schemas.microsoft.com/office/powerpoint/2010/main" val="3882902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2D5A08E-6079-4984-B4ED-2A568CD56B3C}" type="slidenum">
              <a:rPr lang="es-CL"/>
              <a:pPr eaLnBrk="1" hangingPunct="1"/>
              <a:t>1</a:t>
            </a:fld>
            <a:endParaRPr lang="es-CL"/>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s-C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A3DD25-EA02-4F32-9E66-E2BC37371A1C}" type="slidenum">
              <a:rPr lang="es-CL">
                <a:solidFill>
                  <a:prstClr val="black"/>
                </a:solidFill>
              </a:rPr>
              <a:pPr eaLnBrk="1" hangingPunct="1"/>
              <a:t>31</a:t>
            </a:fld>
            <a:endParaRPr lang="es-CL">
              <a:solidFill>
                <a:prstClr val="black"/>
              </a:solidFill>
            </a:endParaRPr>
          </a:p>
        </p:txBody>
      </p:sp>
      <p:sp>
        <p:nvSpPr>
          <p:cNvPr id="11673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674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18BEC4-3A13-4781-8F62-4E17CE03B62D}" type="slidenum">
              <a:rPr lang="es-CL">
                <a:solidFill>
                  <a:prstClr val="black"/>
                </a:solidFill>
              </a:rPr>
              <a:pPr eaLnBrk="1" hangingPunct="1"/>
              <a:t>32</a:t>
            </a:fld>
            <a:endParaRPr lang="es-CL">
              <a:solidFill>
                <a:prstClr val="black"/>
              </a:solidFill>
            </a:endParaRPr>
          </a:p>
        </p:txBody>
      </p:sp>
      <p:sp>
        <p:nvSpPr>
          <p:cNvPr id="11776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776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F4F8F4-F867-45A8-AF80-FE558B793CBA}" type="slidenum">
              <a:rPr lang="es-CL">
                <a:solidFill>
                  <a:prstClr val="black"/>
                </a:solidFill>
              </a:rPr>
              <a:pPr eaLnBrk="1" hangingPunct="1"/>
              <a:t>33</a:t>
            </a:fld>
            <a:endParaRPr lang="es-CL">
              <a:solidFill>
                <a:prstClr val="black"/>
              </a:solidFill>
            </a:endParaRPr>
          </a:p>
        </p:txBody>
      </p:sp>
      <p:sp>
        <p:nvSpPr>
          <p:cNvPr id="118787"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1878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F567C8-5262-4EC9-98D4-F97DFC24E51E}" type="slidenum">
              <a:rPr lang="es-CL">
                <a:solidFill>
                  <a:prstClr val="black"/>
                </a:solidFill>
              </a:rPr>
              <a:pPr eaLnBrk="1" hangingPunct="1"/>
              <a:t>34</a:t>
            </a:fld>
            <a:endParaRPr lang="es-CL">
              <a:solidFill>
                <a:prstClr val="black"/>
              </a:solidFill>
            </a:endParaRPr>
          </a:p>
        </p:txBody>
      </p:sp>
      <p:sp>
        <p:nvSpPr>
          <p:cNvPr id="119811"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1981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6A0B7BD-F316-4BC6-9F87-78D8E48D92CE}" type="slidenum">
              <a:rPr lang="es-CL">
                <a:solidFill>
                  <a:prstClr val="black"/>
                </a:solidFill>
              </a:rPr>
              <a:pPr eaLnBrk="1" hangingPunct="1"/>
              <a:t>35</a:t>
            </a:fld>
            <a:endParaRPr lang="es-CL">
              <a:solidFill>
                <a:prstClr val="black"/>
              </a:solidFill>
            </a:endParaRPr>
          </a:p>
        </p:txBody>
      </p:sp>
      <p:sp>
        <p:nvSpPr>
          <p:cNvPr id="120835"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083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32D187F-6AFD-4A44-A03E-849DBFB8E33A}" type="slidenum">
              <a:rPr lang="es-CL">
                <a:solidFill>
                  <a:prstClr val="black"/>
                </a:solidFill>
              </a:rPr>
              <a:pPr eaLnBrk="1" hangingPunct="1"/>
              <a:t>36</a:t>
            </a:fld>
            <a:endParaRPr lang="es-CL">
              <a:solidFill>
                <a:prstClr val="black"/>
              </a:solidFill>
            </a:endParaRPr>
          </a:p>
        </p:txBody>
      </p:sp>
      <p:sp>
        <p:nvSpPr>
          <p:cNvPr id="121859"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186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1D57B4-A3CC-4D90-BCF0-684EC47693F3}" type="slidenum">
              <a:rPr lang="es-CL">
                <a:solidFill>
                  <a:prstClr val="black"/>
                </a:solidFill>
              </a:rPr>
              <a:pPr eaLnBrk="1" hangingPunct="1"/>
              <a:t>37</a:t>
            </a:fld>
            <a:endParaRPr lang="es-CL">
              <a:solidFill>
                <a:prstClr val="black"/>
              </a:solidFill>
            </a:endParaRPr>
          </a:p>
        </p:txBody>
      </p:sp>
      <p:sp>
        <p:nvSpPr>
          <p:cNvPr id="122883"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288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D7ECEE7-2ACE-4B2C-AEED-038F8B2A0088}" type="slidenum">
              <a:rPr lang="es-CL">
                <a:solidFill>
                  <a:prstClr val="black"/>
                </a:solidFill>
              </a:rPr>
              <a:pPr eaLnBrk="1" hangingPunct="1"/>
              <a:t>38</a:t>
            </a:fld>
            <a:endParaRPr lang="es-CL">
              <a:solidFill>
                <a:prstClr val="black"/>
              </a:solidFill>
            </a:endParaRPr>
          </a:p>
        </p:txBody>
      </p:sp>
      <p:sp>
        <p:nvSpPr>
          <p:cNvPr id="123907"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390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FEE7D68-5EF4-49E8-B919-6A4D098E3121}" type="slidenum">
              <a:rPr lang="es-CL">
                <a:solidFill>
                  <a:prstClr val="black"/>
                </a:solidFill>
              </a:rPr>
              <a:pPr eaLnBrk="1" hangingPunct="1"/>
              <a:t>39</a:t>
            </a:fld>
            <a:endParaRPr lang="es-CL">
              <a:solidFill>
                <a:prstClr val="black"/>
              </a:solidFill>
            </a:endParaRPr>
          </a:p>
        </p:txBody>
      </p:sp>
      <p:sp>
        <p:nvSpPr>
          <p:cNvPr id="124931"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493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2B7DD5-F414-4FED-B2FE-A3C814A3AB27}" type="slidenum">
              <a:rPr lang="es-CL">
                <a:solidFill>
                  <a:prstClr val="black"/>
                </a:solidFill>
              </a:rPr>
              <a:pPr eaLnBrk="1" hangingPunct="1"/>
              <a:t>40</a:t>
            </a:fld>
            <a:endParaRPr lang="es-CL">
              <a:solidFill>
                <a:prstClr val="black"/>
              </a:solidFill>
            </a:endParaRPr>
          </a:p>
        </p:txBody>
      </p:sp>
      <p:sp>
        <p:nvSpPr>
          <p:cNvPr id="125955"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595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B15EE48-2FDA-4C5F-988C-5529EC58A81F}" type="slidenum">
              <a:rPr lang="es-CL"/>
              <a:pPr eaLnBrk="1" hangingPunct="1"/>
              <a:t>4</a:t>
            </a:fld>
            <a:endParaRPr lang="es-CL"/>
          </a:p>
        </p:txBody>
      </p:sp>
      <p:sp>
        <p:nvSpPr>
          <p:cNvPr id="87043" name="Rectangle 2"/>
          <p:cNvSpPr>
            <a:spLocks noGrp="1" noRot="1" noChangeAspect="1" noChangeArrowheads="1" noTextEdit="1"/>
          </p:cNvSpPr>
          <p:nvPr>
            <p:ph type="sldImg"/>
          </p:nvPr>
        </p:nvSpPr>
        <p:spPr>
          <a:xfrm>
            <a:off x="1152525" y="692150"/>
            <a:ext cx="4554538" cy="3416300"/>
          </a:xfrm>
          <a:ln w="12700" cap="flat">
            <a:solidFill>
              <a:schemeClr val="tx1"/>
            </a:solidFill>
          </a:ln>
        </p:spPr>
      </p:sp>
      <p:sp>
        <p:nvSpPr>
          <p:cNvPr id="87044" name="Rectangle 3"/>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6AC54BE-B8CE-487C-95C9-FA31C1B268F2}" type="slidenum">
              <a:rPr lang="es-CL">
                <a:solidFill>
                  <a:prstClr val="black"/>
                </a:solidFill>
              </a:rPr>
              <a:pPr eaLnBrk="1" hangingPunct="1"/>
              <a:t>41</a:t>
            </a:fld>
            <a:endParaRPr lang="es-CL">
              <a:solidFill>
                <a:prstClr val="black"/>
              </a:solidFill>
            </a:endParaRPr>
          </a:p>
        </p:txBody>
      </p:sp>
      <p:sp>
        <p:nvSpPr>
          <p:cNvPr id="126979"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698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34E1C0-4878-4407-A539-ED62B9E2B0E4}" type="slidenum">
              <a:rPr lang="es-CL">
                <a:solidFill>
                  <a:prstClr val="black"/>
                </a:solidFill>
              </a:rPr>
              <a:pPr eaLnBrk="1" hangingPunct="1"/>
              <a:t>42</a:t>
            </a:fld>
            <a:endParaRPr lang="es-CL">
              <a:solidFill>
                <a:prstClr val="black"/>
              </a:solidFill>
            </a:endParaRPr>
          </a:p>
        </p:txBody>
      </p:sp>
      <p:sp>
        <p:nvSpPr>
          <p:cNvPr id="128003"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800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17E873-B2A1-4440-B5C5-3E4D03526CDF}" type="slidenum">
              <a:rPr lang="es-CL">
                <a:solidFill>
                  <a:prstClr val="black"/>
                </a:solidFill>
              </a:rPr>
              <a:pPr eaLnBrk="1" hangingPunct="1"/>
              <a:t>43</a:t>
            </a:fld>
            <a:endParaRPr lang="es-CL">
              <a:solidFill>
                <a:prstClr val="black"/>
              </a:solidFill>
            </a:endParaRPr>
          </a:p>
        </p:txBody>
      </p:sp>
      <p:sp>
        <p:nvSpPr>
          <p:cNvPr id="129027"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2902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5E8F38-F256-43E4-B0A1-6C1F84FD3E34}" type="slidenum">
              <a:rPr lang="es-CL">
                <a:solidFill>
                  <a:prstClr val="black"/>
                </a:solidFill>
              </a:rPr>
              <a:pPr eaLnBrk="1" hangingPunct="1"/>
              <a:t>44</a:t>
            </a:fld>
            <a:endParaRPr lang="es-CL">
              <a:solidFill>
                <a:prstClr val="black"/>
              </a:solidFill>
            </a:endParaRPr>
          </a:p>
        </p:txBody>
      </p:sp>
      <p:sp>
        <p:nvSpPr>
          <p:cNvPr id="130051"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3005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848C12-F21C-49AF-9983-1C53922C8E8C}" type="slidenum">
              <a:rPr lang="es-CL">
                <a:solidFill>
                  <a:prstClr val="black"/>
                </a:solidFill>
              </a:rPr>
              <a:pPr eaLnBrk="1" hangingPunct="1"/>
              <a:t>45</a:t>
            </a:fld>
            <a:endParaRPr lang="es-CL">
              <a:solidFill>
                <a:prstClr val="black"/>
              </a:solidFill>
            </a:endParaRPr>
          </a:p>
        </p:txBody>
      </p:sp>
      <p:sp>
        <p:nvSpPr>
          <p:cNvPr id="131075" name="Rectangle 2"/>
          <p:cNvSpPr>
            <a:spLocks noGrp="1" noRot="1" noChangeAspect="1" noChangeArrowheads="1" noTextEdit="1"/>
          </p:cNvSpPr>
          <p:nvPr>
            <p:ph type="sldImg"/>
          </p:nvPr>
        </p:nvSpPr>
        <p:spPr>
          <a:xfrm>
            <a:off x="1152525" y="692150"/>
            <a:ext cx="4554538" cy="3416300"/>
          </a:xfrm>
          <a:ln w="12700" cap="flat">
            <a:solidFill>
              <a:schemeClr val="tx1"/>
            </a:solidFill>
          </a:ln>
        </p:spPr>
      </p:sp>
      <p:sp>
        <p:nvSpPr>
          <p:cNvPr id="131076" name="Rectangle 3"/>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A774BB4-8E02-4CE2-B780-F700D93251CF}" type="slidenum">
              <a:rPr lang="es-CL">
                <a:solidFill>
                  <a:prstClr val="black"/>
                </a:solidFill>
              </a:rPr>
              <a:pPr eaLnBrk="1" hangingPunct="1"/>
              <a:t>46</a:t>
            </a:fld>
            <a:endParaRPr lang="es-CL">
              <a:solidFill>
                <a:prstClr val="black"/>
              </a:solidFill>
            </a:endParaRPr>
          </a:p>
        </p:txBody>
      </p:sp>
      <p:sp>
        <p:nvSpPr>
          <p:cNvPr id="132099" name="Rectangle 2"/>
          <p:cNvSpPr>
            <a:spLocks noGrp="1" noChangeArrowheads="1"/>
          </p:cNvSpPr>
          <p:nvPr>
            <p:ph type="body" idx="1"/>
          </p:nvPr>
        </p:nvSpPr>
        <p:spPr>
          <a:xfrm>
            <a:off x="914400" y="4343400"/>
            <a:ext cx="5029200" cy="4114800"/>
          </a:xfrm>
          <a:noFill/>
        </p:spPr>
        <p:txBody>
          <a:bodyPr lIns="92075" tIns="46038" rIns="92075" bIns="46038"/>
          <a:lstStyle/>
          <a:p>
            <a:pPr eaLnBrk="1" hangingPunct="1"/>
            <a:endParaRPr lang="es-ES" smtClean="0"/>
          </a:p>
        </p:txBody>
      </p:sp>
      <p:sp>
        <p:nvSpPr>
          <p:cNvPr id="13210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D378A5-24F1-47C5-BFD4-FBB05DFB41D2}" type="slidenum">
              <a:rPr lang="es-CL"/>
              <a:pPr eaLnBrk="1" hangingPunct="1"/>
              <a:t>56</a:t>
            </a:fld>
            <a:endParaRPr lang="es-CL"/>
          </a:p>
        </p:txBody>
      </p:sp>
      <p:sp>
        <p:nvSpPr>
          <p:cNvPr id="9113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114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05821CB-C005-4A4B-B794-D144F3A5D035}" type="slidenum">
              <a:rPr lang="es-CL"/>
              <a:pPr eaLnBrk="1" hangingPunct="1"/>
              <a:t>57</a:t>
            </a:fld>
            <a:endParaRPr lang="es-CL"/>
          </a:p>
        </p:txBody>
      </p:sp>
      <p:sp>
        <p:nvSpPr>
          <p:cNvPr id="9216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216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D253488-A8B7-4D33-BD95-ED3FD3C95B0A}" type="slidenum">
              <a:rPr lang="es-CL"/>
              <a:pPr eaLnBrk="1" hangingPunct="1"/>
              <a:t>58</a:t>
            </a:fld>
            <a:endParaRPr lang="es-CL"/>
          </a:p>
        </p:txBody>
      </p:sp>
      <p:sp>
        <p:nvSpPr>
          <p:cNvPr id="9318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318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DAD79DF-05A1-4046-A9AD-9D4328B0A968}" type="slidenum">
              <a:rPr lang="es-CL"/>
              <a:pPr eaLnBrk="1" hangingPunct="1"/>
              <a:t>60</a:t>
            </a:fld>
            <a:endParaRPr lang="es-CL"/>
          </a:p>
        </p:txBody>
      </p:sp>
      <p:sp>
        <p:nvSpPr>
          <p:cNvPr id="9421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421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6494539-0948-4B60-A78D-31EEF375AC9D}" type="slidenum">
              <a:rPr lang="es-CL"/>
              <a:pPr eaLnBrk="1" hangingPunct="1"/>
              <a:t>13</a:t>
            </a:fld>
            <a:endParaRPr lang="es-CL"/>
          </a:p>
        </p:txBody>
      </p:sp>
      <p:sp>
        <p:nvSpPr>
          <p:cNvPr id="8806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8806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C429239-1338-49AE-9CFC-3EF84034A577}" type="slidenum">
              <a:rPr lang="es-CL"/>
              <a:pPr eaLnBrk="1" hangingPunct="1"/>
              <a:t>61</a:t>
            </a:fld>
            <a:endParaRPr lang="es-CL"/>
          </a:p>
        </p:txBody>
      </p:sp>
      <p:sp>
        <p:nvSpPr>
          <p:cNvPr id="9523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523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5A0FE4-14A6-4CE9-A80A-DF16ED17D43E}" type="slidenum">
              <a:rPr lang="es-CL"/>
              <a:pPr eaLnBrk="1" hangingPunct="1"/>
              <a:t>62</a:t>
            </a:fld>
            <a:endParaRPr lang="es-CL"/>
          </a:p>
        </p:txBody>
      </p:sp>
      <p:sp>
        <p:nvSpPr>
          <p:cNvPr id="9625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626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13286DA-B809-4E23-9F75-18217EDB514D}" type="slidenum">
              <a:rPr lang="es-CL"/>
              <a:pPr eaLnBrk="1" hangingPunct="1"/>
              <a:t>63</a:t>
            </a:fld>
            <a:endParaRPr lang="es-CL"/>
          </a:p>
        </p:txBody>
      </p:sp>
      <p:sp>
        <p:nvSpPr>
          <p:cNvPr id="9728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728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6BCF9F-E686-4152-B836-43A4075C4013}" type="slidenum">
              <a:rPr lang="es-CL"/>
              <a:pPr eaLnBrk="1" hangingPunct="1"/>
              <a:t>64</a:t>
            </a:fld>
            <a:endParaRPr lang="es-CL"/>
          </a:p>
        </p:txBody>
      </p:sp>
      <p:sp>
        <p:nvSpPr>
          <p:cNvPr id="9830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830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F5F023-4CDF-4F53-9589-C92295B83442}" type="slidenum">
              <a:rPr lang="es-CL"/>
              <a:pPr eaLnBrk="1" hangingPunct="1"/>
              <a:t>65</a:t>
            </a:fld>
            <a:endParaRPr lang="es-CL"/>
          </a:p>
        </p:txBody>
      </p:sp>
      <p:sp>
        <p:nvSpPr>
          <p:cNvPr id="9933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933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86FCEF-8389-4E0B-B364-AA4B271E8759}" type="slidenum">
              <a:rPr lang="es-CL"/>
              <a:pPr eaLnBrk="1" hangingPunct="1"/>
              <a:t>66</a:t>
            </a:fld>
            <a:endParaRPr lang="es-CL"/>
          </a:p>
        </p:txBody>
      </p:sp>
      <p:sp>
        <p:nvSpPr>
          <p:cNvPr id="10035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035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82CF2FE-F3E5-4596-825C-32C081089F9C}" type="slidenum">
              <a:rPr lang="es-CL"/>
              <a:pPr eaLnBrk="1" hangingPunct="1"/>
              <a:t>67</a:t>
            </a:fld>
            <a:endParaRPr lang="es-CL"/>
          </a:p>
        </p:txBody>
      </p:sp>
      <p:sp>
        <p:nvSpPr>
          <p:cNvPr id="10137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138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0B9BFDD-07B6-48BD-B710-48A5AB1F6AC3}" type="slidenum">
              <a:rPr lang="es-CL"/>
              <a:pPr eaLnBrk="1" hangingPunct="1"/>
              <a:t>68</a:t>
            </a:fld>
            <a:endParaRPr lang="es-CL"/>
          </a:p>
        </p:txBody>
      </p:sp>
      <p:sp>
        <p:nvSpPr>
          <p:cNvPr id="10240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240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BC137C-C637-4BEB-BAFD-3CA7FECABD15}" type="slidenum">
              <a:rPr lang="es-CL"/>
              <a:pPr eaLnBrk="1" hangingPunct="1"/>
              <a:t>69</a:t>
            </a:fld>
            <a:endParaRPr lang="es-CL"/>
          </a:p>
        </p:txBody>
      </p:sp>
      <p:sp>
        <p:nvSpPr>
          <p:cNvPr id="10342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342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8C95E6-508A-4098-8ED6-08354F4A2D29}" type="slidenum">
              <a:rPr lang="es-CL"/>
              <a:pPr eaLnBrk="1" hangingPunct="1"/>
              <a:t>70</a:t>
            </a:fld>
            <a:endParaRPr lang="es-CL"/>
          </a:p>
        </p:txBody>
      </p:sp>
      <p:sp>
        <p:nvSpPr>
          <p:cNvPr id="10445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445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84F4779-978A-46C5-8225-0C1973F5DCEF}" type="slidenum">
              <a:rPr lang="es-CL"/>
              <a:pPr eaLnBrk="1" hangingPunct="1"/>
              <a:t>14</a:t>
            </a:fld>
            <a:endParaRPr lang="es-CL"/>
          </a:p>
        </p:txBody>
      </p:sp>
      <p:sp>
        <p:nvSpPr>
          <p:cNvPr id="8909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8909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4988D4-259C-4663-9B81-261496ED3039}" type="slidenum">
              <a:rPr lang="es-CL"/>
              <a:pPr eaLnBrk="1" hangingPunct="1"/>
              <a:t>71</a:t>
            </a:fld>
            <a:endParaRPr lang="es-CL"/>
          </a:p>
        </p:txBody>
      </p:sp>
      <p:sp>
        <p:nvSpPr>
          <p:cNvPr id="10547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547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7F04D18-3FEA-4C2E-A938-FEA8B03C8963}" type="slidenum">
              <a:rPr lang="es-CL"/>
              <a:pPr eaLnBrk="1" hangingPunct="1"/>
              <a:t>72</a:t>
            </a:fld>
            <a:endParaRPr lang="es-CL"/>
          </a:p>
        </p:txBody>
      </p:sp>
      <p:sp>
        <p:nvSpPr>
          <p:cNvPr id="10649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650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1D8817B-628B-479A-B2F1-E8200B91980E}" type="slidenum">
              <a:rPr lang="es-CL"/>
              <a:pPr eaLnBrk="1" hangingPunct="1"/>
              <a:t>73</a:t>
            </a:fld>
            <a:endParaRPr lang="es-CL"/>
          </a:p>
        </p:txBody>
      </p:sp>
      <p:sp>
        <p:nvSpPr>
          <p:cNvPr id="10752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752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3C3FBC5-1932-4705-8EF9-485BD1779805}" type="slidenum">
              <a:rPr lang="es-CL"/>
              <a:pPr eaLnBrk="1" hangingPunct="1"/>
              <a:t>74</a:t>
            </a:fld>
            <a:endParaRPr lang="es-CL"/>
          </a:p>
        </p:txBody>
      </p:sp>
      <p:sp>
        <p:nvSpPr>
          <p:cNvPr id="10854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854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3204146-5C9C-4D4D-A711-123276B7BB4C}" type="slidenum">
              <a:rPr lang="es-CL"/>
              <a:pPr eaLnBrk="1" hangingPunct="1"/>
              <a:t>75</a:t>
            </a:fld>
            <a:endParaRPr lang="es-CL"/>
          </a:p>
        </p:txBody>
      </p:sp>
      <p:sp>
        <p:nvSpPr>
          <p:cNvPr id="10957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957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24CF6CB-75B2-4224-B8AE-93CBEF74F965}" type="slidenum">
              <a:rPr lang="es-CL"/>
              <a:pPr eaLnBrk="1" hangingPunct="1"/>
              <a:t>76</a:t>
            </a:fld>
            <a:endParaRPr lang="es-CL"/>
          </a:p>
        </p:txBody>
      </p:sp>
      <p:sp>
        <p:nvSpPr>
          <p:cNvPr id="11059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059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1299373-C8CA-4A9F-B9CE-259B519A151A}" type="slidenum">
              <a:rPr lang="es-CL"/>
              <a:pPr eaLnBrk="1" hangingPunct="1"/>
              <a:t>77</a:t>
            </a:fld>
            <a:endParaRPr lang="es-CL"/>
          </a:p>
        </p:txBody>
      </p:sp>
      <p:sp>
        <p:nvSpPr>
          <p:cNvPr id="111619"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1620"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454240-832A-4E7B-ABBE-36BE8A2B9B4E}" type="slidenum">
              <a:rPr lang="es-CL"/>
              <a:pPr eaLnBrk="1" hangingPunct="1"/>
              <a:t>78</a:t>
            </a:fld>
            <a:endParaRPr lang="es-CL"/>
          </a:p>
        </p:txBody>
      </p:sp>
      <p:sp>
        <p:nvSpPr>
          <p:cNvPr id="112643"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2644"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A1DD1F-569A-46A4-965D-83E493AAA25D}" type="slidenum">
              <a:rPr lang="es-CL"/>
              <a:pPr eaLnBrk="1" hangingPunct="1"/>
              <a:t>15</a:t>
            </a:fld>
            <a:endParaRPr lang="es-CL"/>
          </a:p>
        </p:txBody>
      </p:sp>
      <p:sp>
        <p:nvSpPr>
          <p:cNvPr id="9011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9011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4988D4-259C-4663-9B81-261496ED3039}" type="slidenum">
              <a:rPr lang="es-CL">
                <a:solidFill>
                  <a:prstClr val="black"/>
                </a:solidFill>
              </a:rPr>
              <a:pPr eaLnBrk="1" hangingPunct="1"/>
              <a:t>21</a:t>
            </a:fld>
            <a:endParaRPr lang="es-CL">
              <a:solidFill>
                <a:prstClr val="black"/>
              </a:solidFill>
            </a:endParaRPr>
          </a:p>
        </p:txBody>
      </p:sp>
      <p:sp>
        <p:nvSpPr>
          <p:cNvPr id="10547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0547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43587A-4FAF-4D39-A579-6D6F96B42C12}" type="slidenum">
              <a:rPr lang="es-CL">
                <a:solidFill>
                  <a:prstClr val="black"/>
                </a:solidFill>
              </a:rPr>
              <a:pPr eaLnBrk="1" hangingPunct="1"/>
              <a:t>28</a:t>
            </a:fld>
            <a:endParaRPr lang="es-CL">
              <a:solidFill>
                <a:prstClr val="black"/>
              </a:solidFill>
            </a:endParaRPr>
          </a:p>
        </p:txBody>
      </p:sp>
      <p:sp>
        <p:nvSpPr>
          <p:cNvPr id="113667"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3668"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1C6C3E2-A753-4CDC-BBED-4021C7D8391B}" type="slidenum">
              <a:rPr lang="es-CL">
                <a:solidFill>
                  <a:prstClr val="black"/>
                </a:solidFill>
              </a:rPr>
              <a:pPr eaLnBrk="1" hangingPunct="1"/>
              <a:t>29</a:t>
            </a:fld>
            <a:endParaRPr lang="es-CL">
              <a:solidFill>
                <a:prstClr val="black"/>
              </a:solidFill>
            </a:endParaRPr>
          </a:p>
        </p:txBody>
      </p:sp>
      <p:sp>
        <p:nvSpPr>
          <p:cNvPr id="114691"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4692"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983EB6C-05D8-4EC3-A217-8B9508A27201}" type="slidenum">
              <a:rPr lang="es-CL">
                <a:solidFill>
                  <a:prstClr val="black"/>
                </a:solidFill>
              </a:rPr>
              <a:pPr eaLnBrk="1" hangingPunct="1"/>
              <a:t>30</a:t>
            </a:fld>
            <a:endParaRPr lang="es-CL">
              <a:solidFill>
                <a:prstClr val="black"/>
              </a:solidFill>
            </a:endParaRPr>
          </a:p>
        </p:txBody>
      </p:sp>
      <p:sp>
        <p:nvSpPr>
          <p:cNvPr id="115715" name="Rectangle 2"/>
          <p:cNvSpPr>
            <a:spLocks noGrp="1" noChangeArrowheads="1"/>
          </p:cNvSpPr>
          <p:nvPr>
            <p:ph type="body" idx="1"/>
          </p:nvPr>
        </p:nvSpPr>
        <p:spPr>
          <a:xfrm>
            <a:off x="914400" y="4343400"/>
            <a:ext cx="5029200" cy="4114800"/>
          </a:xfrm>
          <a:noFill/>
        </p:spPr>
        <p:txBody>
          <a:bodyPr lIns="92075" tIns="46038" rIns="92075" bIns="46038"/>
          <a:lstStyle/>
          <a:p>
            <a:pPr defTabSz="762000" eaLnBrk="1" hangingPunct="1"/>
            <a:endParaRPr lang="es-ES" smtClean="0"/>
          </a:p>
        </p:txBody>
      </p:sp>
      <p:sp>
        <p:nvSpPr>
          <p:cNvPr id="115716" name="Rectangle 3"/>
          <p:cNvSpPr>
            <a:spLocks noGrp="1" noRot="1" noChangeAspect="1" noChangeArrowheads="1" noTextEdit="1"/>
          </p:cNvSpPr>
          <p:nvPr>
            <p:ph type="sldImg"/>
          </p:nvPr>
        </p:nvSpPr>
        <p:spPr>
          <a:xfrm>
            <a:off x="1152525" y="692150"/>
            <a:ext cx="4554538" cy="3416300"/>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endParaRPr lang="en-US"/>
          </a:p>
        </p:txBody>
      </p:sp>
      <p:sp>
        <p:nvSpPr>
          <p:cNvPr id="5" name="4 Marcador de pie de página"/>
          <p:cNvSpPr>
            <a:spLocks noGrp="1"/>
          </p:cNvSpPr>
          <p:nvPr>
            <p:ph type="ftr" sz="quarter" idx="11"/>
          </p:nvPr>
        </p:nvSpPr>
        <p:spPr/>
        <p:txBody>
          <a:bodyPr/>
          <a:lstStyle/>
          <a:p>
            <a:pPr>
              <a:defRPr/>
            </a:pPr>
            <a:endParaRPr lang="en-US"/>
          </a:p>
        </p:txBody>
      </p:sp>
      <p:sp>
        <p:nvSpPr>
          <p:cNvPr id="6" name="5 Marcador de número de diapositiva"/>
          <p:cNvSpPr>
            <a:spLocks noGrp="1"/>
          </p:cNvSpPr>
          <p:nvPr>
            <p:ph type="sldNum" sz="quarter" idx="12"/>
          </p:nvPr>
        </p:nvSpPr>
        <p:spPr/>
        <p:txBody>
          <a:bodyPr/>
          <a:lstStyle/>
          <a:p>
            <a:pPr>
              <a:defRPr/>
            </a:pPr>
            <a:fld id="{AA9C3903-8025-4DFD-8FB9-C5F353BF360E}" type="slidenum">
              <a:rPr lang="en-US" smtClean="0"/>
              <a:pPr>
                <a:defRPr/>
              </a:pPr>
              <a:t>‹Nº›</a:t>
            </a:fld>
            <a:endParaRPr lang="en-US"/>
          </a:p>
        </p:txBody>
      </p:sp>
    </p:spTree>
    <p:extLst>
      <p:ext uri="{BB962C8B-B14F-4D97-AF65-F5344CB8AC3E}">
        <p14:creationId xmlns:p14="http://schemas.microsoft.com/office/powerpoint/2010/main" val="4045042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p>
        </p:txBody>
      </p:sp>
      <p:sp>
        <p:nvSpPr>
          <p:cNvPr id="5" name="4 Marcador de pie de página"/>
          <p:cNvSpPr>
            <a:spLocks noGrp="1"/>
          </p:cNvSpPr>
          <p:nvPr>
            <p:ph type="ftr" sz="quarter" idx="11"/>
          </p:nvPr>
        </p:nvSpPr>
        <p:spPr/>
        <p:txBody>
          <a:bodyPr/>
          <a:lstStyle/>
          <a:p>
            <a:pPr>
              <a:defRPr/>
            </a:pPr>
            <a:endParaRPr lang="en-US"/>
          </a:p>
        </p:txBody>
      </p:sp>
      <p:sp>
        <p:nvSpPr>
          <p:cNvPr id="6" name="5 Marcador de número de diapositiva"/>
          <p:cNvSpPr>
            <a:spLocks noGrp="1"/>
          </p:cNvSpPr>
          <p:nvPr>
            <p:ph type="sldNum" sz="quarter" idx="12"/>
          </p:nvPr>
        </p:nvSpPr>
        <p:spPr/>
        <p:txBody>
          <a:bodyPr/>
          <a:lstStyle/>
          <a:p>
            <a:pPr>
              <a:defRPr/>
            </a:pPr>
            <a:fld id="{3B43093D-EF6E-4F26-826E-C5C55C33996E}" type="slidenum">
              <a:rPr lang="en-US" smtClean="0"/>
              <a:pPr>
                <a:defRPr/>
              </a:pPr>
              <a:t>‹Nº›</a:t>
            </a:fld>
            <a:endParaRPr lang="en-US"/>
          </a:p>
        </p:txBody>
      </p:sp>
    </p:spTree>
    <p:extLst>
      <p:ext uri="{BB962C8B-B14F-4D97-AF65-F5344CB8AC3E}">
        <p14:creationId xmlns:p14="http://schemas.microsoft.com/office/powerpoint/2010/main" val="1611763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p>
        </p:txBody>
      </p:sp>
      <p:sp>
        <p:nvSpPr>
          <p:cNvPr id="5" name="4 Marcador de pie de página"/>
          <p:cNvSpPr>
            <a:spLocks noGrp="1"/>
          </p:cNvSpPr>
          <p:nvPr>
            <p:ph type="ftr" sz="quarter" idx="11"/>
          </p:nvPr>
        </p:nvSpPr>
        <p:spPr/>
        <p:txBody>
          <a:bodyPr/>
          <a:lstStyle/>
          <a:p>
            <a:pPr>
              <a:defRPr/>
            </a:pPr>
            <a:endParaRPr lang="en-US"/>
          </a:p>
        </p:txBody>
      </p:sp>
      <p:sp>
        <p:nvSpPr>
          <p:cNvPr id="6" name="5 Marcador de número de diapositiva"/>
          <p:cNvSpPr>
            <a:spLocks noGrp="1"/>
          </p:cNvSpPr>
          <p:nvPr>
            <p:ph type="sldNum" sz="quarter" idx="12"/>
          </p:nvPr>
        </p:nvSpPr>
        <p:spPr/>
        <p:txBody>
          <a:bodyPr/>
          <a:lstStyle/>
          <a:p>
            <a:pPr>
              <a:defRPr/>
            </a:pPr>
            <a:fld id="{F6EE1AD7-CFB2-435D-82CB-8108412A3FE6}" type="slidenum">
              <a:rPr lang="en-US" smtClean="0"/>
              <a:pPr>
                <a:defRPr/>
              </a:pPr>
              <a:t>‹Nº›</a:t>
            </a:fld>
            <a:endParaRPr lang="en-US"/>
          </a:p>
        </p:txBody>
      </p:sp>
    </p:spTree>
    <p:extLst>
      <p:ext uri="{BB962C8B-B14F-4D97-AF65-F5344CB8AC3E}">
        <p14:creationId xmlns:p14="http://schemas.microsoft.com/office/powerpoint/2010/main" val="8313618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71A3C3-478A-4A44-BD5B-5C99D76EFD27}" type="slidenum">
              <a:rPr lang="en-US"/>
              <a:pPr>
                <a:defRPr/>
              </a:pPr>
              <a:t>‹Nº›</a:t>
            </a:fld>
            <a:endParaRPr lang="en-US"/>
          </a:p>
        </p:txBody>
      </p:sp>
    </p:spTree>
    <p:extLst>
      <p:ext uri="{BB962C8B-B14F-4D97-AF65-F5344CB8AC3E}">
        <p14:creationId xmlns:p14="http://schemas.microsoft.com/office/powerpoint/2010/main" val="3464007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691A743B-290D-48CA-950E-4465EF5DE4CD}"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88763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18642540-4B88-4957-884D-1AFF9503C197}"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418099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73043B2A-20FE-439A-8CF7-2E3FFC8AD440}"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416263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5B32E701-2019-4921-B080-87EAEDAFBD81}"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898778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73C5268E-CA5C-44DE-8597-F145875D7E5A}"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94627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BAC3BD46-6883-43DF-814B-325B744F4247}"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855372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7E93CF37-FEB2-4A7E-99F8-233ABA41DB9A}"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039476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p>
        </p:txBody>
      </p:sp>
      <p:sp>
        <p:nvSpPr>
          <p:cNvPr id="5" name="4 Marcador de pie de página"/>
          <p:cNvSpPr>
            <a:spLocks noGrp="1"/>
          </p:cNvSpPr>
          <p:nvPr>
            <p:ph type="ftr" sz="quarter" idx="11"/>
          </p:nvPr>
        </p:nvSpPr>
        <p:spPr/>
        <p:txBody>
          <a:bodyPr/>
          <a:lstStyle/>
          <a:p>
            <a:pPr>
              <a:defRPr/>
            </a:pPr>
            <a:endParaRPr lang="en-US"/>
          </a:p>
        </p:txBody>
      </p:sp>
      <p:sp>
        <p:nvSpPr>
          <p:cNvPr id="6" name="5 Marcador de número de diapositiva"/>
          <p:cNvSpPr>
            <a:spLocks noGrp="1"/>
          </p:cNvSpPr>
          <p:nvPr>
            <p:ph type="sldNum" sz="quarter" idx="12"/>
          </p:nvPr>
        </p:nvSpPr>
        <p:spPr/>
        <p:txBody>
          <a:bodyPr/>
          <a:lstStyle/>
          <a:p>
            <a:pPr>
              <a:defRPr/>
            </a:pPr>
            <a:fld id="{6C58E90C-C00A-4B3D-A68B-E2BA23710302}" type="slidenum">
              <a:rPr lang="en-US" smtClean="0"/>
              <a:pPr>
                <a:defRPr/>
              </a:pPr>
              <a:t>‹Nº›</a:t>
            </a:fld>
            <a:endParaRPr lang="en-US"/>
          </a:p>
        </p:txBody>
      </p:sp>
    </p:spTree>
    <p:extLst>
      <p:ext uri="{BB962C8B-B14F-4D97-AF65-F5344CB8AC3E}">
        <p14:creationId xmlns:p14="http://schemas.microsoft.com/office/powerpoint/2010/main" val="4055922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15AE6889-D9ED-4A1E-AAFA-466B3626F192}"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8286944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2318BFF2-594C-4E93-A344-D2C633D1B3B4}"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132589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A115682E-022A-4B37-900B-7F2E775E8130}"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682028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F880CC88-65A1-4BAD-8970-3AF5811F2802}"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324001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5613" y="1598613"/>
            <a:ext cx="4037012"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quarter" idx="2"/>
          </p:nvPr>
        </p:nvSpPr>
        <p:spPr>
          <a:xfrm>
            <a:off x="4645025" y="1598613"/>
            <a:ext cx="4037013"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contenido"/>
          <p:cNvSpPr>
            <a:spLocks noGrp="1"/>
          </p:cNvSpPr>
          <p:nvPr>
            <p:ph sz="quarter" idx="3"/>
          </p:nvPr>
        </p:nvSpPr>
        <p:spPr>
          <a:xfrm>
            <a:off x="4645025" y="3922713"/>
            <a:ext cx="4037013" cy="2173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7"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8" name="5 Marcador de número de diapositiva"/>
          <p:cNvSpPr>
            <a:spLocks noGrp="1"/>
          </p:cNvSpPr>
          <p:nvPr>
            <p:ph type="sldNum" sz="quarter" idx="12"/>
          </p:nvPr>
        </p:nvSpPr>
        <p:spPr/>
        <p:txBody>
          <a:bodyPr/>
          <a:lstStyle>
            <a:lvl1pPr>
              <a:defRPr/>
            </a:lvl1pPr>
          </a:lstStyle>
          <a:p>
            <a:pPr>
              <a:defRPr/>
            </a:pPr>
            <a:fld id="{FF256711-1EDB-4E79-85AA-7D8E3899B5C2}"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17420635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5613" y="1598613"/>
            <a:ext cx="4037012"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5025" y="1598613"/>
            <a:ext cx="40370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endParaRPr lang="es-ES">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ES">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959D53C4-4C49-4589-B6C4-E36FED92B27B}"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37248113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0875903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3163009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0824809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869621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US"/>
          </a:p>
        </p:txBody>
      </p:sp>
      <p:sp>
        <p:nvSpPr>
          <p:cNvPr id="5" name="4 Marcador de pie de página"/>
          <p:cNvSpPr>
            <a:spLocks noGrp="1"/>
          </p:cNvSpPr>
          <p:nvPr>
            <p:ph type="ftr" sz="quarter" idx="11"/>
          </p:nvPr>
        </p:nvSpPr>
        <p:spPr/>
        <p:txBody>
          <a:bodyPr/>
          <a:lstStyle/>
          <a:p>
            <a:pPr>
              <a:defRPr/>
            </a:pPr>
            <a:endParaRPr lang="en-US"/>
          </a:p>
        </p:txBody>
      </p:sp>
      <p:sp>
        <p:nvSpPr>
          <p:cNvPr id="6" name="5 Marcador de número de diapositiva"/>
          <p:cNvSpPr>
            <a:spLocks noGrp="1"/>
          </p:cNvSpPr>
          <p:nvPr>
            <p:ph type="sldNum" sz="quarter" idx="12"/>
          </p:nvPr>
        </p:nvSpPr>
        <p:spPr/>
        <p:txBody>
          <a:bodyPr/>
          <a:lstStyle/>
          <a:p>
            <a:pPr>
              <a:defRPr/>
            </a:pPr>
            <a:fld id="{8CFD6A51-5B6E-4F3C-9B73-8944A5E5C22A}" type="slidenum">
              <a:rPr lang="en-US" smtClean="0"/>
              <a:pPr>
                <a:defRPr/>
              </a:pPr>
              <a:t>‹Nº›</a:t>
            </a:fld>
            <a:endParaRPr lang="en-US"/>
          </a:p>
        </p:txBody>
      </p:sp>
    </p:spTree>
    <p:extLst>
      <p:ext uri="{BB962C8B-B14F-4D97-AF65-F5344CB8AC3E}">
        <p14:creationId xmlns:p14="http://schemas.microsoft.com/office/powerpoint/2010/main" val="1368371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CL">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3099260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CL">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32308231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CL">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39355604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4122798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CL">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24048108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12915526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0FF1F129-391D-427F-80F2-236EB9755D43}" type="datetimeFigureOut">
              <a:rPr lang="es-CL" smtClean="0">
                <a:solidFill>
                  <a:prstClr val="black">
                    <a:tint val="75000"/>
                  </a:prstClr>
                </a:solidFill>
              </a:rPr>
              <a:pPr/>
              <a:t>17-03-2012</a:t>
            </a:fld>
            <a:endParaRPr lang="es-CL">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CL">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ED7D1453-30E1-47A8-A947-0BF8718D1A2A}" type="slidenum">
              <a:rPr lang="es-CL" smtClean="0">
                <a:solidFill>
                  <a:prstClr val="black">
                    <a:tint val="75000"/>
                  </a:prstClr>
                </a:solidFill>
              </a:rPr>
              <a:pPr/>
              <a:t>‹Nº›</a:t>
            </a:fld>
            <a:endParaRPr lang="es-CL">
              <a:solidFill>
                <a:prstClr val="black">
                  <a:tint val="75000"/>
                </a:prstClr>
              </a:solidFill>
            </a:endParaRPr>
          </a:p>
        </p:txBody>
      </p:sp>
    </p:spTree>
    <p:extLst>
      <p:ext uri="{BB962C8B-B14F-4D97-AF65-F5344CB8AC3E}">
        <p14:creationId xmlns:p14="http://schemas.microsoft.com/office/powerpoint/2010/main" val="34955475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AA9C3903-8025-4DFD-8FB9-C5F353BF360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526965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6C58E90C-C00A-4B3D-A68B-E2BA2371030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799510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FD6A51-5B6E-4F3C-9B73-8944A5E5C22A}"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465402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endParaRPr lang="en-US"/>
          </a:p>
        </p:txBody>
      </p:sp>
      <p:sp>
        <p:nvSpPr>
          <p:cNvPr id="6" name="5 Marcador de pie de página"/>
          <p:cNvSpPr>
            <a:spLocks noGrp="1"/>
          </p:cNvSpPr>
          <p:nvPr>
            <p:ph type="ftr" sz="quarter" idx="11"/>
          </p:nvPr>
        </p:nvSpPr>
        <p:spPr/>
        <p:txBody>
          <a:bodyPr/>
          <a:lstStyle/>
          <a:p>
            <a:pPr>
              <a:defRPr/>
            </a:pPr>
            <a:endParaRPr lang="en-US"/>
          </a:p>
        </p:txBody>
      </p:sp>
      <p:sp>
        <p:nvSpPr>
          <p:cNvPr id="7" name="6 Marcador de número de diapositiva"/>
          <p:cNvSpPr>
            <a:spLocks noGrp="1"/>
          </p:cNvSpPr>
          <p:nvPr>
            <p:ph type="sldNum" sz="quarter" idx="12"/>
          </p:nvPr>
        </p:nvSpPr>
        <p:spPr/>
        <p:txBody>
          <a:bodyPr/>
          <a:lstStyle/>
          <a:p>
            <a:pPr>
              <a:defRPr/>
            </a:pPr>
            <a:fld id="{C44D3D1D-E94C-49F4-BA98-970E4CB8E4D0}" type="slidenum">
              <a:rPr lang="en-US" smtClean="0"/>
              <a:pPr>
                <a:defRPr/>
              </a:pPr>
              <a:t>‹Nº›</a:t>
            </a:fld>
            <a:endParaRPr lang="en-US"/>
          </a:p>
        </p:txBody>
      </p:sp>
    </p:spTree>
    <p:extLst>
      <p:ext uri="{BB962C8B-B14F-4D97-AF65-F5344CB8AC3E}">
        <p14:creationId xmlns:p14="http://schemas.microsoft.com/office/powerpoint/2010/main" val="26205395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C44D3D1D-E94C-49F4-BA98-970E4CB8E4D0}"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888202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E7BC45BB-876A-47A7-B4CF-FC81494645F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3049956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06137E4F-9102-415C-88B8-A3FBAD4B3E95}"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4024817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CD4B0C24-D9E6-46E8-B3A8-B5A4AC4B4ED8}"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2946037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786FCB9A-3B03-436B-BB6E-91940F0E84E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4266032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7DB9741-CAB8-40A0-8A7C-8F25FE82474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7845074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3B43093D-EF6E-4F26-826E-C5C55C33996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4423587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F6EE1AD7-CFB2-435D-82CB-8108412A3FE6}"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2130600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71A3C3-478A-4A44-BD5B-5C99D76EFD27}"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7625296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FC40A9F-4845-4C53-B2E3-F71789459D3C}"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10064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endParaRPr lang="en-US"/>
          </a:p>
        </p:txBody>
      </p:sp>
      <p:sp>
        <p:nvSpPr>
          <p:cNvPr id="8" name="7 Marcador de pie de página"/>
          <p:cNvSpPr>
            <a:spLocks noGrp="1"/>
          </p:cNvSpPr>
          <p:nvPr>
            <p:ph type="ftr" sz="quarter" idx="11"/>
          </p:nvPr>
        </p:nvSpPr>
        <p:spPr/>
        <p:txBody>
          <a:bodyPr/>
          <a:lstStyle/>
          <a:p>
            <a:pPr>
              <a:defRPr/>
            </a:pPr>
            <a:endParaRPr lang="en-US"/>
          </a:p>
        </p:txBody>
      </p:sp>
      <p:sp>
        <p:nvSpPr>
          <p:cNvPr id="9" name="8 Marcador de número de diapositiva"/>
          <p:cNvSpPr>
            <a:spLocks noGrp="1"/>
          </p:cNvSpPr>
          <p:nvPr>
            <p:ph type="sldNum" sz="quarter" idx="12"/>
          </p:nvPr>
        </p:nvSpPr>
        <p:spPr/>
        <p:txBody>
          <a:bodyPr/>
          <a:lstStyle/>
          <a:p>
            <a:pPr>
              <a:defRPr/>
            </a:pPr>
            <a:fld id="{E7BC45BB-876A-47A7-B4CF-FC81494645F4}" type="slidenum">
              <a:rPr lang="en-US" smtClean="0"/>
              <a:pPr>
                <a:defRPr/>
              </a:pPr>
              <a:t>‹Nº›</a:t>
            </a:fld>
            <a:endParaRPr lang="en-US"/>
          </a:p>
        </p:txBody>
      </p:sp>
    </p:spTree>
    <p:extLst>
      <p:ext uri="{BB962C8B-B14F-4D97-AF65-F5344CB8AC3E}">
        <p14:creationId xmlns:p14="http://schemas.microsoft.com/office/powerpoint/2010/main" val="16296834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AA9C3903-8025-4DFD-8FB9-C5F353BF360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9654046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6C58E90C-C00A-4B3D-A68B-E2BA2371030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89954744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FD6A51-5B6E-4F3C-9B73-8944A5E5C22A}"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4046249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C44D3D1D-E94C-49F4-BA98-970E4CB8E4D0}"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042696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E7BC45BB-876A-47A7-B4CF-FC81494645F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6921714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06137E4F-9102-415C-88B8-A3FBAD4B3E95}"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3076873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CD4B0C24-D9E6-46E8-B3A8-B5A4AC4B4ED8}"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4895363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786FCB9A-3B03-436B-BB6E-91940F0E84E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2908991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7DB9741-CAB8-40A0-8A7C-8F25FE82474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40774974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3B43093D-EF6E-4F26-826E-C5C55C33996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505094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endParaRPr lang="en-US"/>
          </a:p>
        </p:txBody>
      </p:sp>
      <p:sp>
        <p:nvSpPr>
          <p:cNvPr id="4" name="3 Marcador de pie de página"/>
          <p:cNvSpPr>
            <a:spLocks noGrp="1"/>
          </p:cNvSpPr>
          <p:nvPr>
            <p:ph type="ftr" sz="quarter" idx="11"/>
          </p:nvPr>
        </p:nvSpPr>
        <p:spPr/>
        <p:txBody>
          <a:bodyPr/>
          <a:lstStyle/>
          <a:p>
            <a:pPr>
              <a:defRPr/>
            </a:pPr>
            <a:endParaRPr lang="en-US"/>
          </a:p>
        </p:txBody>
      </p:sp>
      <p:sp>
        <p:nvSpPr>
          <p:cNvPr id="5" name="4 Marcador de número de diapositiva"/>
          <p:cNvSpPr>
            <a:spLocks noGrp="1"/>
          </p:cNvSpPr>
          <p:nvPr>
            <p:ph type="sldNum" sz="quarter" idx="12"/>
          </p:nvPr>
        </p:nvSpPr>
        <p:spPr/>
        <p:txBody>
          <a:bodyPr/>
          <a:lstStyle/>
          <a:p>
            <a:pPr>
              <a:defRPr/>
            </a:pPr>
            <a:fld id="{06137E4F-9102-415C-88B8-A3FBAD4B3E95}" type="slidenum">
              <a:rPr lang="en-US" smtClean="0"/>
              <a:pPr>
                <a:defRPr/>
              </a:pPr>
              <a:t>‹Nº›</a:t>
            </a:fld>
            <a:endParaRPr lang="en-US"/>
          </a:p>
        </p:txBody>
      </p:sp>
    </p:spTree>
    <p:extLst>
      <p:ext uri="{BB962C8B-B14F-4D97-AF65-F5344CB8AC3E}">
        <p14:creationId xmlns:p14="http://schemas.microsoft.com/office/powerpoint/2010/main" val="26737134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F6EE1AD7-CFB2-435D-82CB-8108412A3FE6}"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3034020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71A3C3-478A-4A44-BD5B-5C99D76EFD27}"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247073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FC40A9F-4845-4C53-B2E3-F71789459D3C}"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6329802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AA9C3903-8025-4DFD-8FB9-C5F353BF360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4063868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6C58E90C-C00A-4B3D-A68B-E2BA2371030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7617801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FD6A51-5B6E-4F3C-9B73-8944A5E5C22A}"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8378069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C44D3D1D-E94C-49F4-BA98-970E4CB8E4D0}"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41459418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E7BC45BB-876A-47A7-B4CF-FC81494645F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8004184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06137E4F-9102-415C-88B8-A3FBAD4B3E95}"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7362254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CD4B0C24-D9E6-46E8-B3A8-B5A4AC4B4ED8}"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828997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US"/>
          </a:p>
        </p:txBody>
      </p:sp>
      <p:sp>
        <p:nvSpPr>
          <p:cNvPr id="3" name="2 Marcador de pie de página"/>
          <p:cNvSpPr>
            <a:spLocks noGrp="1"/>
          </p:cNvSpPr>
          <p:nvPr>
            <p:ph type="ftr" sz="quarter" idx="11"/>
          </p:nvPr>
        </p:nvSpPr>
        <p:spPr/>
        <p:txBody>
          <a:bodyPr/>
          <a:lstStyle/>
          <a:p>
            <a:pPr>
              <a:defRPr/>
            </a:pPr>
            <a:endParaRPr lang="en-US"/>
          </a:p>
        </p:txBody>
      </p:sp>
      <p:sp>
        <p:nvSpPr>
          <p:cNvPr id="4" name="3 Marcador de número de diapositiva"/>
          <p:cNvSpPr>
            <a:spLocks noGrp="1"/>
          </p:cNvSpPr>
          <p:nvPr>
            <p:ph type="sldNum" sz="quarter" idx="12"/>
          </p:nvPr>
        </p:nvSpPr>
        <p:spPr/>
        <p:txBody>
          <a:bodyPr/>
          <a:lstStyle/>
          <a:p>
            <a:pPr>
              <a:defRPr/>
            </a:pPr>
            <a:fld id="{CD4B0C24-D9E6-46E8-B3A8-B5A4AC4B4ED8}" type="slidenum">
              <a:rPr lang="en-US" smtClean="0"/>
              <a:pPr>
                <a:defRPr/>
              </a:pPr>
              <a:t>‹Nº›</a:t>
            </a:fld>
            <a:endParaRPr lang="en-US"/>
          </a:p>
        </p:txBody>
      </p:sp>
    </p:spTree>
    <p:extLst>
      <p:ext uri="{BB962C8B-B14F-4D97-AF65-F5344CB8AC3E}">
        <p14:creationId xmlns:p14="http://schemas.microsoft.com/office/powerpoint/2010/main" val="45887157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786FCB9A-3B03-436B-BB6E-91940F0E84E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99853796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7DB9741-CAB8-40A0-8A7C-8F25FE82474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5809585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3B43093D-EF6E-4F26-826E-C5C55C33996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07744691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F6EE1AD7-CFB2-435D-82CB-8108412A3FE6}"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4107122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71A3C3-478A-4A44-BD5B-5C99D76EFD27}"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3807532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FC40A9F-4845-4C53-B2E3-F71789459D3C}"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6100214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AA9C3903-8025-4DFD-8FB9-C5F353BF360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9749430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6C58E90C-C00A-4B3D-A68B-E2BA2371030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3451497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8CFD6A51-5B6E-4F3C-9B73-8944A5E5C22A}"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13930262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C44D3D1D-E94C-49F4-BA98-970E4CB8E4D0}"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412576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p>
        </p:txBody>
      </p:sp>
      <p:sp>
        <p:nvSpPr>
          <p:cNvPr id="6" name="5 Marcador de pie de página"/>
          <p:cNvSpPr>
            <a:spLocks noGrp="1"/>
          </p:cNvSpPr>
          <p:nvPr>
            <p:ph type="ftr" sz="quarter" idx="11"/>
          </p:nvPr>
        </p:nvSpPr>
        <p:spPr/>
        <p:txBody>
          <a:bodyPr/>
          <a:lstStyle/>
          <a:p>
            <a:pPr>
              <a:defRPr/>
            </a:pPr>
            <a:endParaRPr lang="en-US"/>
          </a:p>
        </p:txBody>
      </p:sp>
      <p:sp>
        <p:nvSpPr>
          <p:cNvPr id="7" name="6 Marcador de número de diapositiva"/>
          <p:cNvSpPr>
            <a:spLocks noGrp="1"/>
          </p:cNvSpPr>
          <p:nvPr>
            <p:ph type="sldNum" sz="quarter" idx="12"/>
          </p:nvPr>
        </p:nvSpPr>
        <p:spPr/>
        <p:txBody>
          <a:bodyPr/>
          <a:lstStyle/>
          <a:p>
            <a:pPr>
              <a:defRPr/>
            </a:pPr>
            <a:fld id="{786FCB9A-3B03-436B-BB6E-91940F0E84E4}" type="slidenum">
              <a:rPr lang="en-US" smtClean="0"/>
              <a:pPr>
                <a:defRPr/>
              </a:pPr>
              <a:t>‹Nº›</a:t>
            </a:fld>
            <a:endParaRPr lang="en-US"/>
          </a:p>
        </p:txBody>
      </p:sp>
    </p:spTree>
    <p:extLst>
      <p:ext uri="{BB962C8B-B14F-4D97-AF65-F5344CB8AC3E}">
        <p14:creationId xmlns:p14="http://schemas.microsoft.com/office/powerpoint/2010/main" val="168008444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8" name="7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9" name="8 Marcador de número de diapositiva"/>
          <p:cNvSpPr>
            <a:spLocks noGrp="1"/>
          </p:cNvSpPr>
          <p:nvPr>
            <p:ph type="sldNum" sz="quarter" idx="12"/>
          </p:nvPr>
        </p:nvSpPr>
        <p:spPr/>
        <p:txBody>
          <a:bodyPr/>
          <a:lstStyle/>
          <a:p>
            <a:pPr>
              <a:defRPr/>
            </a:pPr>
            <a:fld id="{E7BC45BB-876A-47A7-B4CF-FC81494645F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303934795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4" name="3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5" name="4 Marcador de número de diapositiva"/>
          <p:cNvSpPr>
            <a:spLocks noGrp="1"/>
          </p:cNvSpPr>
          <p:nvPr>
            <p:ph type="sldNum" sz="quarter" idx="12"/>
          </p:nvPr>
        </p:nvSpPr>
        <p:spPr/>
        <p:txBody>
          <a:bodyPr/>
          <a:lstStyle/>
          <a:p>
            <a:pPr>
              <a:defRPr/>
            </a:pPr>
            <a:fld id="{06137E4F-9102-415C-88B8-A3FBAD4B3E95}"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13253250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3" name="2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4" name="3 Marcador de número de diapositiva"/>
          <p:cNvSpPr>
            <a:spLocks noGrp="1"/>
          </p:cNvSpPr>
          <p:nvPr>
            <p:ph type="sldNum" sz="quarter" idx="12"/>
          </p:nvPr>
        </p:nvSpPr>
        <p:spPr/>
        <p:txBody>
          <a:bodyPr/>
          <a:lstStyle/>
          <a:p>
            <a:pPr>
              <a:defRPr/>
            </a:pPr>
            <a:fld id="{CD4B0C24-D9E6-46E8-B3A8-B5A4AC4B4ED8}"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58108848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786FCB9A-3B03-436B-BB6E-91940F0E84E4}"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5154160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6" name="5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7" name="6 Marcador de número de diapositiva"/>
          <p:cNvSpPr>
            <a:spLocks noGrp="1"/>
          </p:cNvSpPr>
          <p:nvPr>
            <p:ph type="sldNum" sz="quarter" idx="12"/>
          </p:nvPr>
        </p:nvSpPr>
        <p:spPr/>
        <p:txBody>
          <a:bodyPr/>
          <a:lstStyle/>
          <a:p>
            <a:pPr>
              <a:defRPr/>
            </a:pPr>
            <a:fld id="{B7DB9741-CAB8-40A0-8A7C-8F25FE824742}"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10021297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3B43093D-EF6E-4F26-826E-C5C55C33996E}"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51380115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endParaRPr lang="en-US">
              <a:solidFill>
                <a:prstClr val="black">
                  <a:tint val="75000"/>
                </a:prstClr>
              </a:solidFill>
            </a:endParaRPr>
          </a:p>
        </p:txBody>
      </p:sp>
      <p:sp>
        <p:nvSpPr>
          <p:cNvPr id="5" name="4 Marcador de pie de página"/>
          <p:cNvSpPr>
            <a:spLocks noGrp="1"/>
          </p:cNvSpPr>
          <p:nvPr>
            <p:ph type="ftr" sz="quarter" idx="11"/>
          </p:nvPr>
        </p:nvSpPr>
        <p:spPr/>
        <p:txBody>
          <a:bodyPr/>
          <a:lstStyle/>
          <a:p>
            <a:pPr>
              <a:defRPr/>
            </a:pPr>
            <a:endParaRPr lang="en-US">
              <a:solidFill>
                <a:prstClr val="black">
                  <a:tint val="75000"/>
                </a:prstClr>
              </a:solidFill>
            </a:endParaRPr>
          </a:p>
        </p:txBody>
      </p:sp>
      <p:sp>
        <p:nvSpPr>
          <p:cNvPr id="6" name="5 Marcador de número de diapositiva"/>
          <p:cNvSpPr>
            <a:spLocks noGrp="1"/>
          </p:cNvSpPr>
          <p:nvPr>
            <p:ph type="sldNum" sz="quarter" idx="12"/>
          </p:nvPr>
        </p:nvSpPr>
        <p:spPr/>
        <p:txBody>
          <a:bodyPr/>
          <a:lstStyle/>
          <a:p>
            <a:pPr>
              <a:defRPr/>
            </a:pPr>
            <a:fld id="{F6EE1AD7-CFB2-435D-82CB-8108412A3FE6}"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103852771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600200"/>
            <a:ext cx="8229600" cy="4525963"/>
          </a:xfrm>
        </p:spPr>
        <p:txBody>
          <a:bodyPr/>
          <a:lstStyle/>
          <a:p>
            <a:pPr lvl="0"/>
            <a:endParaRPr lang="es-CL"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71A3C3-478A-4A44-BD5B-5C99D76EFD27}" type="slidenum">
              <a:rPr lang="en-US">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24208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endParaRPr lang="en-US"/>
          </a:p>
        </p:txBody>
      </p:sp>
      <p:sp>
        <p:nvSpPr>
          <p:cNvPr id="6" name="5 Marcador de pie de página"/>
          <p:cNvSpPr>
            <a:spLocks noGrp="1"/>
          </p:cNvSpPr>
          <p:nvPr>
            <p:ph type="ftr" sz="quarter" idx="11"/>
          </p:nvPr>
        </p:nvSpPr>
        <p:spPr/>
        <p:txBody>
          <a:bodyPr/>
          <a:lstStyle/>
          <a:p>
            <a:pPr>
              <a:defRPr/>
            </a:pPr>
            <a:endParaRPr lang="en-US"/>
          </a:p>
        </p:txBody>
      </p:sp>
      <p:sp>
        <p:nvSpPr>
          <p:cNvPr id="7" name="6 Marcador de número de diapositiva"/>
          <p:cNvSpPr>
            <a:spLocks noGrp="1"/>
          </p:cNvSpPr>
          <p:nvPr>
            <p:ph type="sldNum" sz="quarter" idx="12"/>
          </p:nvPr>
        </p:nvSpPr>
        <p:spPr/>
        <p:txBody>
          <a:bodyPr/>
          <a:lstStyle/>
          <a:p>
            <a:pPr>
              <a:defRPr/>
            </a:pPr>
            <a:fld id="{B7DB9741-CAB8-40A0-8A7C-8F25FE824742}" type="slidenum">
              <a:rPr lang="en-US" smtClean="0"/>
              <a:pPr>
                <a:defRPr/>
              </a:pPr>
              <a:t>‹Nº›</a:t>
            </a:fld>
            <a:endParaRPr lang="en-US"/>
          </a:p>
        </p:txBody>
      </p:sp>
    </p:spTree>
    <p:extLst>
      <p:ext uri="{BB962C8B-B14F-4D97-AF65-F5344CB8AC3E}">
        <p14:creationId xmlns:p14="http://schemas.microsoft.com/office/powerpoint/2010/main" val="493482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slideLayout" Target="../slideLayouts/slideLayout7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D9A156-666B-455E-8615-7A8D02BD75E1}" type="slidenum">
              <a:rPr lang="en-US" smtClean="0"/>
              <a:pPr>
                <a:defRPr/>
              </a:pPr>
              <a:t>‹Nº›</a:t>
            </a:fld>
            <a:endParaRPr lang="en-US"/>
          </a:p>
        </p:txBody>
      </p:sp>
    </p:spTree>
    <p:extLst>
      <p:ext uri="{BB962C8B-B14F-4D97-AF65-F5344CB8AC3E}">
        <p14:creationId xmlns:p14="http://schemas.microsoft.com/office/powerpoint/2010/main" val="3708475256"/>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F62C95A-292B-444A-89DC-2748C54FCBB9}" type="slidenum">
              <a:rPr lang="es-ES">
                <a:solidFill>
                  <a:prstClr val="black">
                    <a:tint val="75000"/>
                  </a:prstClr>
                </a:solidFill>
              </a:rPr>
              <a:pPr>
                <a:defRPr/>
              </a:pPr>
              <a:t>‹Nº›</a:t>
            </a:fld>
            <a:endParaRPr lang="es-ES">
              <a:solidFill>
                <a:prstClr val="black">
                  <a:tint val="75000"/>
                </a:prstClr>
              </a:solidFill>
            </a:endParaRPr>
          </a:p>
        </p:txBody>
      </p:sp>
    </p:spTree>
    <p:extLst>
      <p:ext uri="{BB962C8B-B14F-4D97-AF65-F5344CB8AC3E}">
        <p14:creationId xmlns:p14="http://schemas.microsoft.com/office/powerpoint/2010/main" val="2634139595"/>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 id="2147483772" r:id="rId12"/>
    <p:sldLayoutId id="2147483773"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0FF1F129-391D-427F-80F2-236EB9755D43}" type="datetimeFigureOut">
              <a:rPr lang="es-CL" smtClean="0">
                <a:solidFill>
                  <a:prstClr val="black">
                    <a:tint val="75000"/>
                  </a:prstClr>
                </a:solidFill>
                <a:latin typeface="Calibri"/>
              </a:rPr>
              <a:pPr fontAlgn="auto">
                <a:spcBef>
                  <a:spcPts val="0"/>
                </a:spcBef>
                <a:spcAft>
                  <a:spcPts val="0"/>
                </a:spcAft>
              </a:pPr>
              <a:t>17-03-2012</a:t>
            </a:fld>
            <a:endParaRPr lang="es-CL">
              <a:solidFill>
                <a:prstClr val="black">
                  <a:tint val="75000"/>
                </a:prstClr>
              </a:solidFill>
              <a:latin typeface="Calibri"/>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s-CL">
              <a:solidFill>
                <a:prstClr val="black">
                  <a:tint val="75000"/>
                </a:prstClr>
              </a:solidFill>
              <a:latin typeface="Calibri"/>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ED7D1453-30E1-47A8-A947-0BF8718D1A2A}" type="slidenum">
              <a:rPr lang="es-CL" smtClean="0">
                <a:solidFill>
                  <a:prstClr val="black">
                    <a:tint val="75000"/>
                  </a:prstClr>
                </a:solidFill>
                <a:latin typeface="Calibri"/>
              </a:rPr>
              <a:pPr fontAlgn="auto">
                <a:spcBef>
                  <a:spcPts val="0"/>
                </a:spcBef>
                <a:spcAft>
                  <a:spcPts val="0"/>
                </a:spcAft>
              </a:pPr>
              <a:t>‹Nº›</a:t>
            </a:fld>
            <a:endParaRPr lang="es-CL">
              <a:solidFill>
                <a:prstClr val="black">
                  <a:tint val="75000"/>
                </a:prstClr>
              </a:solidFill>
              <a:latin typeface="Calibri"/>
            </a:endParaRPr>
          </a:p>
        </p:txBody>
      </p:sp>
    </p:spTree>
    <p:extLst>
      <p:ext uri="{BB962C8B-B14F-4D97-AF65-F5344CB8AC3E}">
        <p14:creationId xmlns:p14="http://schemas.microsoft.com/office/powerpoint/2010/main" val="406188329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D9A156-666B-455E-8615-7A8D02BD75E1}"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936658593"/>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D9A156-666B-455E-8615-7A8D02BD75E1}"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22496314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D9A156-666B-455E-8615-7A8D02BD75E1}"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689360411"/>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8D9A156-666B-455E-8615-7A8D02BD75E1}" type="slidenum">
              <a:rPr lang="en-US" smtClean="0">
                <a:solidFill>
                  <a:prstClr val="black">
                    <a:tint val="75000"/>
                  </a:prstClr>
                </a:solidFill>
              </a:rPr>
              <a:pPr>
                <a:defRPr/>
              </a:pPr>
              <a:t>‹Nº›</a:t>
            </a:fld>
            <a:endParaRPr lang="en-US">
              <a:solidFill>
                <a:prstClr val="black">
                  <a:tint val="75000"/>
                </a:prstClr>
              </a:solidFill>
            </a:endParaRPr>
          </a:p>
        </p:txBody>
      </p:sp>
    </p:spTree>
    <p:extLst>
      <p:ext uri="{BB962C8B-B14F-4D97-AF65-F5344CB8AC3E}">
        <p14:creationId xmlns:p14="http://schemas.microsoft.com/office/powerpoint/2010/main" val="274529818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17" Type="http://schemas.openxmlformats.org/officeDocument/2006/relationships/image" Target="../media/image8.png"/><Relationship Id="rId2" Type="http://schemas.openxmlformats.org/officeDocument/2006/relationships/slideLayout" Target="../slideLayouts/slideLayout18.xml"/><Relationship Id="rId16" Type="http://schemas.openxmlformats.org/officeDocument/2006/relationships/image" Target="../media/image7.wmf"/><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Hoja_de_c_lculo_de_Microsoft_Excel_97-20031.xls"/><Relationship Id="rId2" Type="http://schemas.openxmlformats.org/officeDocument/2006/relationships/slideLayout" Target="../slideLayouts/slideLayout75.xml"/><Relationship Id="rId1" Type="http://schemas.openxmlformats.org/officeDocument/2006/relationships/vmlDrawing" Target="../drawings/vmlDrawing2.vml"/><Relationship Id="rId4" Type="http://schemas.openxmlformats.org/officeDocument/2006/relationships/image" Target="../media/image10.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Hoja_de_c_lculo_de_Microsoft_Excel_97-20032.xls"/><Relationship Id="rId2" Type="http://schemas.openxmlformats.org/officeDocument/2006/relationships/slideLayout" Target="../slideLayouts/slideLayout75.xml"/><Relationship Id="rId1" Type="http://schemas.openxmlformats.org/officeDocument/2006/relationships/vmlDrawing" Target="../drawings/vmlDrawing3.vml"/><Relationship Id="rId4" Type="http://schemas.openxmlformats.org/officeDocument/2006/relationships/image" Target="../media/image11.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Hoja_de_c_lculo_de_Microsoft_Excel_97-20033.xls"/><Relationship Id="rId2" Type="http://schemas.openxmlformats.org/officeDocument/2006/relationships/slideLayout" Target="../slideLayouts/slideLayout75.xml"/><Relationship Id="rId1" Type="http://schemas.openxmlformats.org/officeDocument/2006/relationships/vmlDrawing" Target="../drawings/vmlDrawing4.vml"/><Relationship Id="rId4" Type="http://schemas.openxmlformats.org/officeDocument/2006/relationships/image" Target="../media/image1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Hoja_de_c_lculo_de_Microsoft_Excel_97-20034.xls"/><Relationship Id="rId2" Type="http://schemas.openxmlformats.org/officeDocument/2006/relationships/slideLayout" Target="../slideLayouts/slideLayout75.xml"/><Relationship Id="rId1" Type="http://schemas.openxmlformats.org/officeDocument/2006/relationships/vmlDrawing" Target="../drawings/vmlDrawing5.vml"/><Relationship Id="rId4" Type="http://schemas.openxmlformats.org/officeDocument/2006/relationships/image" Target="../media/image13.emf"/></Relationships>
</file>

<file path=ppt/slides/_rels/slide51.xml.rels><?xml version="1.0" encoding="UTF-8" standalone="yes"?>
<Relationships xmlns="http://schemas.openxmlformats.org/package/2006/relationships"><Relationship Id="rId3" Type="http://schemas.openxmlformats.org/officeDocument/2006/relationships/oleObject" Target="../embeddings/Hoja_de_c_lculo_de_Microsoft_Excel_97-20035.xls"/><Relationship Id="rId2" Type="http://schemas.openxmlformats.org/officeDocument/2006/relationships/slideLayout" Target="../slideLayouts/slideLayout75.xml"/><Relationship Id="rId1" Type="http://schemas.openxmlformats.org/officeDocument/2006/relationships/vmlDrawing" Target="../drawings/vmlDrawing6.vml"/><Relationship Id="rId4" Type="http://schemas.openxmlformats.org/officeDocument/2006/relationships/image" Target="../media/image14.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Hoja_de_c_lculo_de_Microsoft_Excel_97-20036.xls"/><Relationship Id="rId2" Type="http://schemas.openxmlformats.org/officeDocument/2006/relationships/slideLayout" Target="../slideLayouts/slideLayout75.xml"/><Relationship Id="rId1" Type="http://schemas.openxmlformats.org/officeDocument/2006/relationships/vmlDrawing" Target="../drawings/vmlDrawing7.vml"/><Relationship Id="rId4" Type="http://schemas.openxmlformats.org/officeDocument/2006/relationships/image" Target="../media/image15.emf"/></Relationships>
</file>

<file path=ppt/slides/_rels/slide53.xml.rels><?xml version="1.0" encoding="UTF-8" standalone="yes"?>
<Relationships xmlns="http://schemas.openxmlformats.org/package/2006/relationships"><Relationship Id="rId3" Type="http://schemas.openxmlformats.org/officeDocument/2006/relationships/oleObject" Target="../embeddings/Hoja_de_c_lculo_de_Microsoft_Excel_97-20037.xls"/><Relationship Id="rId2" Type="http://schemas.openxmlformats.org/officeDocument/2006/relationships/slideLayout" Target="../slideLayouts/slideLayout75.xml"/><Relationship Id="rId1" Type="http://schemas.openxmlformats.org/officeDocument/2006/relationships/vmlDrawing" Target="../drawings/vmlDrawing8.vml"/><Relationship Id="rId4" Type="http://schemas.openxmlformats.org/officeDocument/2006/relationships/image" Target="../media/image16.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Hoja_de_c_lculo_de_Microsoft_Excel_97-20038.xls"/><Relationship Id="rId2" Type="http://schemas.openxmlformats.org/officeDocument/2006/relationships/slideLayout" Target="../slideLayouts/slideLayout75.xml"/><Relationship Id="rId1" Type="http://schemas.openxmlformats.org/officeDocument/2006/relationships/vmlDrawing" Target="../drawings/vmlDrawing9.vml"/><Relationship Id="rId4" Type="http://schemas.openxmlformats.org/officeDocument/2006/relationships/image" Target="../media/image17.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2.xml"/><Relationship Id="rId1" Type="http://schemas.openxmlformats.org/officeDocument/2006/relationships/vmlDrawing" Target="../drawings/vmlDrawing10.vml"/><Relationship Id="rId5" Type="http://schemas.openxmlformats.org/officeDocument/2006/relationships/image" Target="../media/image18.emf"/><Relationship Id="rId4" Type="http://schemas.openxmlformats.org/officeDocument/2006/relationships/oleObject" Target="../embeddings/Documento_de_Microsoft_Word_97-20039.doc"/></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2.xml"/><Relationship Id="rId1" Type="http://schemas.openxmlformats.org/officeDocument/2006/relationships/vmlDrawing" Target="../drawings/vmlDrawing11.vml"/><Relationship Id="rId5" Type="http://schemas.openxmlformats.org/officeDocument/2006/relationships/image" Target="../media/image19.emf"/><Relationship Id="rId4" Type="http://schemas.openxmlformats.org/officeDocument/2006/relationships/oleObject" Target="../embeddings/Documento_de_Microsoft_Word_97-200310.doc"/></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Hoja_de_c_lculo_de_Microsoft_Excel_97-200311.xls"/><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0.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Hoja_de_c_lculo_de_Microsoft_Excel_97-200312.xls"/><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22.emf"/><Relationship Id="rId5" Type="http://schemas.openxmlformats.org/officeDocument/2006/relationships/oleObject" Target="../embeddings/Hoja_de_c_lculo_de_Microsoft_Excel_97-200313.xls"/><Relationship Id="rId4" Type="http://schemas.openxmlformats.org/officeDocument/2006/relationships/image" Target="../media/image21.emf"/></Relationships>
</file>

<file path=ppt/slides/_rels/slide82.xml.rels><?xml version="1.0" encoding="UTF-8" standalone="yes"?>
<Relationships xmlns="http://schemas.openxmlformats.org/package/2006/relationships"><Relationship Id="rId3" Type="http://schemas.openxmlformats.org/officeDocument/2006/relationships/oleObject" Target="../embeddings/Hoja_de_c_lculo_de_Microsoft_Excel_97-200314.xls"/><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image" Target="../media/image23.e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oleObject" Target="../embeddings/Hoja_de_c_lculo_de_Microsoft_Excel_97-200315.xls"/><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24.emf"/></Relationships>
</file>

<file path=ppt/slides/_rels/slide86.xml.rels><?xml version="1.0" encoding="UTF-8" standalone="yes"?>
<Relationships xmlns="http://schemas.openxmlformats.org/package/2006/relationships"><Relationship Id="rId3" Type="http://schemas.openxmlformats.org/officeDocument/2006/relationships/oleObject" Target="../embeddings/Hoja_de_c_lculo_de_Microsoft_Excel_97-200316.xls"/><Relationship Id="rId2" Type="http://schemas.openxmlformats.org/officeDocument/2006/relationships/slideLayout" Target="../slideLayouts/slideLayout7.xml"/><Relationship Id="rId1" Type="http://schemas.openxmlformats.org/officeDocument/2006/relationships/vmlDrawing" Target="../drawings/vmlDrawing16.vml"/><Relationship Id="rId4" Type="http://schemas.openxmlformats.org/officeDocument/2006/relationships/image" Target="../media/image25.emf"/></Relationships>
</file>

<file path=ppt/slides/_rels/slide87.xml.rels><?xml version="1.0" encoding="UTF-8" standalone="yes"?>
<Relationships xmlns="http://schemas.openxmlformats.org/package/2006/relationships"><Relationship Id="rId3" Type="http://schemas.openxmlformats.org/officeDocument/2006/relationships/oleObject" Target="../embeddings/Hoja_de_c_lculo_de_Microsoft_Excel_97-200317.xls"/><Relationship Id="rId2" Type="http://schemas.openxmlformats.org/officeDocument/2006/relationships/slideLayout" Target="../slideLayouts/slideLayout7.xml"/><Relationship Id="rId1" Type="http://schemas.openxmlformats.org/officeDocument/2006/relationships/vmlDrawing" Target="../drawings/vmlDrawing17.vml"/><Relationship Id="rId4" Type="http://schemas.openxmlformats.org/officeDocument/2006/relationships/image" Target="../media/image26.emf"/></Relationships>
</file>

<file path=ppt/slides/_rels/slide88.xml.rels><?xml version="1.0" encoding="UTF-8" standalone="yes"?>
<Relationships xmlns="http://schemas.openxmlformats.org/package/2006/relationships"><Relationship Id="rId3" Type="http://schemas.openxmlformats.org/officeDocument/2006/relationships/oleObject" Target="../embeddings/Hoja_de_c_lculo_de_Microsoft_Excel_97-200318.xls"/><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image" Target="../media/image27.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79700"/>
            <a:ext cx="7772400" cy="1470025"/>
          </a:xfrm>
        </p:spPr>
        <p:txBody>
          <a:bodyPr>
            <a:normAutofit fontScale="90000"/>
          </a:bodyPr>
          <a:lstStyle/>
          <a:p>
            <a:pPr eaLnBrk="1" hangingPunct="1"/>
            <a:r>
              <a:rPr lang="es-CL" dirty="0" smtClean="0"/>
              <a:t>IN4301 </a:t>
            </a:r>
            <a:br>
              <a:rPr lang="es-CL" dirty="0" smtClean="0"/>
            </a:br>
            <a:r>
              <a:rPr lang="es-CL" dirty="0" smtClean="0"/>
              <a:t>Análisis y Matemáticas Financieras</a:t>
            </a:r>
          </a:p>
        </p:txBody>
      </p:sp>
      <p:sp>
        <p:nvSpPr>
          <p:cNvPr id="2051" name="Rectangle 3"/>
          <p:cNvSpPr>
            <a:spLocks noGrp="1" noChangeArrowheads="1"/>
          </p:cNvSpPr>
          <p:nvPr>
            <p:ph type="subTitle" idx="1"/>
          </p:nvPr>
        </p:nvSpPr>
        <p:spPr>
          <a:xfrm>
            <a:off x="1371600" y="4678363"/>
            <a:ext cx="6400800" cy="982662"/>
          </a:xfrm>
        </p:spPr>
        <p:txBody>
          <a:bodyPr/>
          <a:lstStyle/>
          <a:p>
            <a:pPr eaLnBrk="1" hangingPunct="1"/>
            <a:r>
              <a:rPr lang="en-US" dirty="0" smtClean="0"/>
              <a:t>Ivan Alvarez V.</a:t>
            </a:r>
          </a:p>
        </p:txBody>
      </p:sp>
      <p:sp>
        <p:nvSpPr>
          <p:cNvPr id="2052" name="Rectangle 4"/>
          <p:cNvSpPr>
            <a:spLocks noChangeArrowheads="1"/>
          </p:cNvSpPr>
          <p:nvPr/>
        </p:nvSpPr>
        <p:spPr bwMode="auto">
          <a:xfrm>
            <a:off x="1042988" y="908050"/>
            <a:ext cx="72009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20000"/>
              </a:spcBef>
            </a:pPr>
            <a:r>
              <a:rPr lang="es-MX" sz="3200" dirty="0" smtClean="0"/>
              <a:t>UNIVERSIDAD DE CHILE</a:t>
            </a:r>
            <a:endParaRPr lang="es-CL" sz="3200" dirty="0" smtClean="0"/>
          </a:p>
          <a:p>
            <a:pPr algn="ctr">
              <a:spcBef>
                <a:spcPct val="20000"/>
              </a:spcBef>
            </a:pPr>
            <a:r>
              <a:rPr lang="es-ES" sz="3200" dirty="0" smtClean="0"/>
              <a:t>Ingeniería Industrial</a:t>
            </a:r>
            <a:endParaRPr lang="es-E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533400"/>
            <a:ext cx="8229600" cy="1447800"/>
          </a:xfrm>
        </p:spPr>
        <p:txBody>
          <a:bodyPr/>
          <a:lstStyle/>
          <a:p>
            <a:pPr eaLnBrk="1" hangingPunct="1"/>
            <a:r>
              <a:rPr lang="es-CL" sz="4000" smtClean="0">
                <a:cs typeface="Times New Roman" pitchFamily="18" charset="0"/>
              </a:rPr>
              <a:t>2. Información contable para la toma de decisiones</a:t>
            </a:r>
          </a:p>
        </p:txBody>
      </p:sp>
      <p:sp>
        <p:nvSpPr>
          <p:cNvPr id="11267" name="Rectangle 3"/>
          <p:cNvSpPr>
            <a:spLocks noGrp="1" noChangeArrowheads="1"/>
          </p:cNvSpPr>
          <p:nvPr>
            <p:ph idx="1"/>
          </p:nvPr>
        </p:nvSpPr>
        <p:spPr>
          <a:xfrm>
            <a:off x="755650" y="2209800"/>
            <a:ext cx="7931150" cy="3352800"/>
          </a:xfrm>
        </p:spPr>
        <p:txBody>
          <a:bodyPr>
            <a:normAutofit/>
          </a:bodyPr>
          <a:lstStyle/>
          <a:p>
            <a:pPr>
              <a:buClr>
                <a:srgbClr val="FF6600"/>
              </a:buClr>
              <a:buSzPct val="120000"/>
            </a:pPr>
            <a:r>
              <a:rPr lang="es-CL" sz="2400" dirty="0" smtClean="0"/>
              <a:t>Necesidad de información</a:t>
            </a:r>
          </a:p>
          <a:p>
            <a:pPr>
              <a:buClr>
                <a:srgbClr val="FF6600"/>
              </a:buClr>
              <a:buSzPct val="120000"/>
            </a:pPr>
            <a:r>
              <a:rPr lang="es-CL" sz="2400" dirty="0" smtClean="0"/>
              <a:t>Ámbito de la contabilidad</a:t>
            </a:r>
          </a:p>
          <a:p>
            <a:pPr>
              <a:buClr>
                <a:srgbClr val="FF6600"/>
              </a:buClr>
              <a:buSzPct val="120000"/>
            </a:pPr>
            <a:r>
              <a:rPr lang="es-CL" sz="2400" dirty="0" smtClean="0"/>
              <a:t>Tipos de contabilidad</a:t>
            </a:r>
          </a:p>
          <a:p>
            <a:pPr>
              <a:buClr>
                <a:srgbClr val="FF6600"/>
              </a:buClr>
              <a:buSzPct val="120000"/>
            </a:pPr>
            <a:r>
              <a:rPr lang="es-CL" sz="2400" dirty="0" smtClean="0"/>
              <a:t>Usuarios de la información contable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CL" sz="3600" dirty="0" smtClean="0"/>
              <a:t>Necesidad de Información</a:t>
            </a:r>
          </a:p>
        </p:txBody>
      </p:sp>
      <p:sp>
        <p:nvSpPr>
          <p:cNvPr id="12291" name="Rectangle 3"/>
          <p:cNvSpPr>
            <a:spLocks noGrp="1" noChangeArrowheads="1"/>
          </p:cNvSpPr>
          <p:nvPr>
            <p:ph idx="1"/>
          </p:nvPr>
        </p:nvSpPr>
        <p:spPr>
          <a:xfrm>
            <a:off x="457200" y="1412875"/>
            <a:ext cx="8229600" cy="4968875"/>
          </a:xfrm>
        </p:spPr>
        <p:txBody>
          <a:bodyPr>
            <a:normAutofit/>
          </a:bodyPr>
          <a:lstStyle/>
          <a:p>
            <a:pPr algn="just" eaLnBrk="1" hangingPunct="1"/>
            <a:r>
              <a:rPr lang="es-CL" sz="2400" dirty="0" smtClean="0"/>
              <a:t>El propósito de la contabilidad es generar información respecto de una organización, para apoyar la toma de decisiones.</a:t>
            </a:r>
          </a:p>
          <a:p>
            <a:pPr marL="0" indent="0" algn="just" eaLnBrk="1" hangingPunct="1">
              <a:buNone/>
            </a:pPr>
            <a:endParaRPr lang="es-CL" sz="2400" dirty="0" smtClean="0"/>
          </a:p>
          <a:p>
            <a:pPr algn="just" eaLnBrk="1" hangingPunct="1"/>
            <a:r>
              <a:rPr lang="es-CL" sz="2400" dirty="0" smtClean="0"/>
              <a:t>Por ello se dice que la contabilidad es la “base para las decisiones empresariales”.</a:t>
            </a:r>
          </a:p>
          <a:p>
            <a:pPr marL="0" indent="0" algn="just" eaLnBrk="1" hangingPunct="1">
              <a:buNone/>
            </a:pPr>
            <a:endParaRPr lang="es-CL" sz="2400" dirty="0" smtClean="0"/>
          </a:p>
          <a:p>
            <a:pPr algn="just" eaLnBrk="1" hangingPunct="1"/>
            <a:r>
              <a:rPr lang="es-CL" sz="2400" dirty="0" smtClean="0"/>
              <a:t>La información contable es útil y necesaria en todo tipo de organizaciones: empresas privadas, sector público, organizaciones sin fines de lucro, etc.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CL" sz="3600" smtClean="0"/>
              <a:t>Necesidad de Información</a:t>
            </a:r>
          </a:p>
        </p:txBody>
      </p:sp>
      <p:sp>
        <p:nvSpPr>
          <p:cNvPr id="13315" name="Rectangle 3"/>
          <p:cNvSpPr>
            <a:spLocks noGrp="1" noChangeArrowheads="1"/>
          </p:cNvSpPr>
          <p:nvPr>
            <p:ph idx="1"/>
          </p:nvPr>
        </p:nvSpPr>
        <p:spPr>
          <a:xfrm>
            <a:off x="457200" y="2062163"/>
            <a:ext cx="5122863" cy="4103687"/>
          </a:xfrm>
        </p:spPr>
        <p:txBody>
          <a:bodyPr/>
          <a:lstStyle/>
          <a:p>
            <a:pPr eaLnBrk="1" hangingPunct="1">
              <a:lnSpc>
                <a:spcPct val="90000"/>
              </a:lnSpc>
            </a:pPr>
            <a:r>
              <a:rPr lang="es-CL" sz="2800" dirty="0" smtClean="0"/>
              <a:t>Propietarios</a:t>
            </a:r>
          </a:p>
          <a:p>
            <a:pPr eaLnBrk="1" hangingPunct="1">
              <a:lnSpc>
                <a:spcPct val="90000"/>
              </a:lnSpc>
            </a:pPr>
            <a:r>
              <a:rPr lang="es-CL" sz="2800" dirty="0" smtClean="0"/>
              <a:t>Gerentes</a:t>
            </a:r>
          </a:p>
          <a:p>
            <a:pPr eaLnBrk="1" hangingPunct="1">
              <a:lnSpc>
                <a:spcPct val="90000"/>
              </a:lnSpc>
            </a:pPr>
            <a:r>
              <a:rPr lang="es-CL" sz="2800" dirty="0" smtClean="0"/>
              <a:t>Empleados</a:t>
            </a:r>
          </a:p>
          <a:p>
            <a:pPr eaLnBrk="1" hangingPunct="1">
              <a:lnSpc>
                <a:spcPct val="90000"/>
              </a:lnSpc>
            </a:pPr>
            <a:r>
              <a:rPr lang="es-CL" sz="2800" dirty="0" smtClean="0"/>
              <a:t>Inversionistas</a:t>
            </a:r>
          </a:p>
          <a:p>
            <a:pPr eaLnBrk="1" hangingPunct="1">
              <a:lnSpc>
                <a:spcPct val="90000"/>
              </a:lnSpc>
            </a:pPr>
            <a:r>
              <a:rPr lang="es-CL" sz="2800" dirty="0" smtClean="0"/>
              <a:t>Bancos</a:t>
            </a:r>
          </a:p>
          <a:p>
            <a:pPr eaLnBrk="1" hangingPunct="1">
              <a:lnSpc>
                <a:spcPct val="90000"/>
              </a:lnSpc>
            </a:pPr>
            <a:r>
              <a:rPr lang="es-CL" sz="2800" dirty="0" smtClean="0"/>
              <a:t>Proveedores</a:t>
            </a:r>
          </a:p>
          <a:p>
            <a:pPr eaLnBrk="1" hangingPunct="1">
              <a:lnSpc>
                <a:spcPct val="90000"/>
              </a:lnSpc>
            </a:pPr>
            <a:r>
              <a:rPr lang="es-CL" sz="2800" dirty="0" smtClean="0"/>
              <a:t>Administración tributaria</a:t>
            </a:r>
          </a:p>
          <a:p>
            <a:pPr eaLnBrk="1" hangingPunct="1">
              <a:lnSpc>
                <a:spcPct val="90000"/>
              </a:lnSpc>
            </a:pPr>
            <a:r>
              <a:rPr lang="es-CL" sz="2800" dirty="0" smtClean="0"/>
              <a:t>Superintendencias</a:t>
            </a:r>
          </a:p>
        </p:txBody>
      </p:sp>
      <p:sp>
        <p:nvSpPr>
          <p:cNvPr id="13316" name="Text Box 4"/>
          <p:cNvSpPr txBox="1">
            <a:spLocks noChangeArrowheads="1"/>
          </p:cNvSpPr>
          <p:nvPr/>
        </p:nvSpPr>
        <p:spPr bwMode="auto">
          <a:xfrm>
            <a:off x="519113" y="1347788"/>
            <a:ext cx="734528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800" dirty="0"/>
              <a:t>¿Quiénes necesitan información y para qué?</a:t>
            </a:r>
          </a:p>
        </p:txBody>
      </p:sp>
      <p:sp>
        <p:nvSpPr>
          <p:cNvPr id="13317" name="AutoShape 5"/>
          <p:cNvSpPr>
            <a:spLocks/>
          </p:cNvSpPr>
          <p:nvPr/>
        </p:nvSpPr>
        <p:spPr bwMode="auto">
          <a:xfrm>
            <a:off x="2843213" y="2133600"/>
            <a:ext cx="431800" cy="1223963"/>
          </a:xfrm>
          <a:prstGeom prst="rightBrace">
            <a:avLst>
              <a:gd name="adj1" fmla="val 2362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3318" name="AutoShape 6"/>
          <p:cNvSpPr>
            <a:spLocks/>
          </p:cNvSpPr>
          <p:nvPr/>
        </p:nvSpPr>
        <p:spPr bwMode="auto">
          <a:xfrm>
            <a:off x="3276600" y="3500438"/>
            <a:ext cx="360363" cy="1296987"/>
          </a:xfrm>
          <a:prstGeom prst="rightBrace">
            <a:avLst>
              <a:gd name="adj1" fmla="val 2999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3319" name="AutoShape 7"/>
          <p:cNvSpPr>
            <a:spLocks/>
          </p:cNvSpPr>
          <p:nvPr/>
        </p:nvSpPr>
        <p:spPr bwMode="auto">
          <a:xfrm>
            <a:off x="5181600" y="4800600"/>
            <a:ext cx="142875" cy="1079500"/>
          </a:xfrm>
          <a:prstGeom prst="rightBrace">
            <a:avLst>
              <a:gd name="adj1" fmla="val 6296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13320" name="Text Box 8"/>
          <p:cNvSpPr txBox="1">
            <a:spLocks noChangeArrowheads="1"/>
          </p:cNvSpPr>
          <p:nvPr/>
        </p:nvSpPr>
        <p:spPr bwMode="auto">
          <a:xfrm>
            <a:off x="3708400" y="2133600"/>
            <a:ext cx="51117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a:t>Para administración interna: planificación, control y toma de decisiones</a:t>
            </a:r>
          </a:p>
        </p:txBody>
      </p:sp>
      <p:sp>
        <p:nvSpPr>
          <p:cNvPr id="13321" name="Text Box 9"/>
          <p:cNvSpPr txBox="1">
            <a:spLocks noChangeArrowheads="1"/>
          </p:cNvSpPr>
          <p:nvPr/>
        </p:nvSpPr>
        <p:spPr bwMode="auto">
          <a:xfrm>
            <a:off x="3832225" y="3505200"/>
            <a:ext cx="49879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a:t>Evaluación externa: dónde invertir, capacidad de pago, condiciones de créditos, etc. </a:t>
            </a:r>
          </a:p>
        </p:txBody>
      </p:sp>
      <p:sp>
        <p:nvSpPr>
          <p:cNvPr id="13322" name="Text Box 10"/>
          <p:cNvSpPr txBox="1">
            <a:spLocks noChangeArrowheads="1"/>
          </p:cNvSpPr>
          <p:nvPr/>
        </p:nvSpPr>
        <p:spPr bwMode="auto">
          <a:xfrm>
            <a:off x="5638800" y="4876800"/>
            <a:ext cx="2540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400"/>
              <a:t>Fiscalización y regulación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p:spPr>
        <p:txBody>
          <a:bodyPr lIns="92075" tIns="46038" rIns="92075" bIns="46038">
            <a:normAutofit/>
          </a:bodyPr>
          <a:lstStyle/>
          <a:p>
            <a:pPr eaLnBrk="1" hangingPunct="1"/>
            <a:r>
              <a:rPr lang="es-ES_tradnl" sz="3600" smtClean="0"/>
              <a:t>Ámbito de la Contabilidad</a:t>
            </a:r>
          </a:p>
        </p:txBody>
      </p:sp>
      <p:sp>
        <p:nvSpPr>
          <p:cNvPr id="14339" name="Rectangle 3"/>
          <p:cNvSpPr>
            <a:spLocks noGrp="1" noChangeArrowheads="1"/>
          </p:cNvSpPr>
          <p:nvPr>
            <p:ph idx="1"/>
          </p:nvPr>
        </p:nvSpPr>
        <p:spPr>
          <a:xfrm>
            <a:off x="467544" y="1676400"/>
            <a:ext cx="8352606" cy="4848225"/>
          </a:xfrm>
          <a:noFill/>
        </p:spPr>
        <p:txBody>
          <a:bodyPr lIns="92075" tIns="46038" rIns="92075" bIns="46038">
            <a:noAutofit/>
          </a:bodyPr>
          <a:lstStyle/>
          <a:p>
            <a:pPr algn="just" eaLnBrk="1" hangingPunct="1"/>
            <a:r>
              <a:rPr lang="es-ES_tradnl" sz="2400" dirty="0" smtClean="0">
                <a:solidFill>
                  <a:srgbClr val="0070C0"/>
                </a:solidFill>
              </a:rPr>
              <a:t>Información Contable: </a:t>
            </a:r>
            <a:r>
              <a:rPr lang="es-ES_tradnl" sz="2400" dirty="0" smtClean="0"/>
              <a:t>Es toda información </a:t>
            </a:r>
            <a:r>
              <a:rPr lang="es-ES_tradnl" sz="2400" i="1" dirty="0" smtClean="0"/>
              <a:t>cuantificable</a:t>
            </a:r>
            <a:r>
              <a:rPr lang="es-ES_tradnl" sz="2400" dirty="0" smtClean="0"/>
              <a:t> en </a:t>
            </a:r>
            <a:r>
              <a:rPr lang="es-ES_tradnl" sz="2400" i="1" dirty="0" smtClean="0"/>
              <a:t>términos monetarios</a:t>
            </a:r>
            <a:r>
              <a:rPr lang="es-ES_tradnl" sz="2400" dirty="0" smtClean="0"/>
              <a:t>, la cual registra las operaciones de una organización y las presenta en forma resumida y sistemática.</a:t>
            </a:r>
          </a:p>
          <a:p>
            <a:pPr marL="0" indent="0" algn="just" eaLnBrk="1" hangingPunct="1">
              <a:buNone/>
            </a:pPr>
            <a:endParaRPr lang="es-ES_tradnl" sz="2400" dirty="0" smtClean="0"/>
          </a:p>
          <a:p>
            <a:pPr algn="just" eaLnBrk="1" hangingPunct="1"/>
            <a:r>
              <a:rPr lang="es-ES_tradnl" sz="2400" dirty="0" smtClean="0"/>
              <a:t>En general, es la mejor fuente de información disponible para la toma de decisiones y el proceso de planificación y control.</a:t>
            </a:r>
          </a:p>
          <a:p>
            <a:pPr marL="0" indent="0" algn="just" eaLnBrk="1" hangingPunct="1">
              <a:buNone/>
            </a:pPr>
            <a:endParaRPr lang="es-ES_tradnl" sz="2400" dirty="0" smtClean="0"/>
          </a:p>
          <a:p>
            <a:pPr algn="just" eaLnBrk="1" hangingPunct="1"/>
            <a:r>
              <a:rPr lang="es-ES_tradnl" sz="2400" dirty="0" smtClean="0"/>
              <a:t>Sin embargo, no toda la información importante es necesariamente información contable (</a:t>
            </a:r>
            <a:r>
              <a:rPr lang="es-ES_tradnl" sz="2400" i="1" dirty="0" smtClean="0"/>
              <a:t>primera limitación de la contabilidad</a:t>
            </a:r>
            <a:r>
              <a:rPr lang="es-ES_tradnl" sz="2400" dirty="0" smtClean="0"/>
              <a:t>).</a:t>
            </a:r>
          </a:p>
        </p:txBody>
      </p:sp>
      <p:sp>
        <p:nvSpPr>
          <p:cNvPr id="14340" name="Rectangle 4"/>
          <p:cNvSpPr>
            <a:spLocks noChangeArrowheads="1"/>
          </p:cNvSpPr>
          <p:nvPr/>
        </p:nvSpPr>
        <p:spPr bwMode="auto">
          <a:xfrm>
            <a:off x="4648200" y="1981200"/>
            <a:ext cx="3810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Tree>
  </p:cSld>
  <p:clrMapOvr>
    <a:masterClrMapping/>
  </p:clrMapOvr>
  <p:transition spd="med">
    <p:blind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lIns="92075" tIns="46038" rIns="92075" bIns="46038">
            <a:normAutofit/>
          </a:bodyPr>
          <a:lstStyle/>
          <a:p>
            <a:pPr eaLnBrk="1" hangingPunct="1"/>
            <a:r>
              <a:rPr lang="es-ES_tradnl" sz="3600" dirty="0" smtClean="0"/>
              <a:t>Ámbito de la Contabilidad</a:t>
            </a:r>
          </a:p>
        </p:txBody>
      </p:sp>
      <p:sp>
        <p:nvSpPr>
          <p:cNvPr id="15363" name="Rectangle 3"/>
          <p:cNvSpPr>
            <a:spLocks noGrp="1" noChangeArrowheads="1"/>
          </p:cNvSpPr>
          <p:nvPr>
            <p:ph idx="1"/>
          </p:nvPr>
        </p:nvSpPr>
        <p:spPr>
          <a:xfrm>
            <a:off x="539750" y="1484313"/>
            <a:ext cx="8208963" cy="5040312"/>
          </a:xfrm>
          <a:noFill/>
        </p:spPr>
        <p:txBody>
          <a:bodyPr lIns="92075" tIns="46038" rIns="92075" bIns="46038">
            <a:normAutofit/>
          </a:bodyPr>
          <a:lstStyle/>
          <a:p>
            <a:pPr algn="just" eaLnBrk="1" hangingPunct="1"/>
            <a:r>
              <a:rPr lang="es-ES_tradnl" sz="2400" dirty="0" smtClean="0"/>
              <a:t>A diario se producen muchos eventos que afectan el valor económico de las empresas, pero que no son “</a:t>
            </a:r>
            <a:r>
              <a:rPr lang="es-ES_tradnl" sz="2400" dirty="0" err="1" smtClean="0"/>
              <a:t>contabilizables</a:t>
            </a:r>
            <a:r>
              <a:rPr lang="es-ES_tradnl" sz="2400" dirty="0" smtClean="0"/>
              <a:t>” en ese momento. </a:t>
            </a:r>
          </a:p>
          <a:p>
            <a:pPr algn="just" eaLnBrk="1" hangingPunct="1"/>
            <a:endParaRPr lang="es-ES_tradnl" sz="2400" dirty="0"/>
          </a:p>
          <a:p>
            <a:pPr algn="just" eaLnBrk="1" hangingPunct="1"/>
            <a:r>
              <a:rPr lang="es-ES_tradnl" sz="2400" dirty="0" smtClean="0"/>
              <a:t>Sin embargo, a la larga todos ellos se reflejarán en la información financiera. Por ejemplo, el cambio en la propiedad de una empresa.</a:t>
            </a:r>
          </a:p>
        </p:txBody>
      </p:sp>
    </p:spTree>
  </p:cSld>
  <p:clrMapOvr>
    <a:masterClrMapping/>
  </p:clrMapOvr>
  <p:transition spd="med">
    <p:strips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idx="1"/>
          </p:nvPr>
        </p:nvSpPr>
        <p:spPr>
          <a:xfrm>
            <a:off x="457200" y="1887538"/>
            <a:ext cx="8229600" cy="3917726"/>
          </a:xfrm>
          <a:noFill/>
        </p:spPr>
        <p:txBody>
          <a:bodyPr lIns="92075" tIns="46038" rIns="92075" bIns="46038">
            <a:normAutofit/>
          </a:bodyPr>
          <a:lstStyle/>
          <a:p>
            <a:pPr marL="0" indent="0" algn="just" eaLnBrk="1" hangingPunct="1">
              <a:buFontTx/>
              <a:buNone/>
            </a:pPr>
            <a:r>
              <a:rPr lang="es-ES_tradnl" sz="2400" dirty="0" smtClean="0">
                <a:solidFill>
                  <a:srgbClr val="0070C0"/>
                </a:solidFill>
              </a:rPr>
              <a:t>Contabilidad:</a:t>
            </a:r>
            <a:r>
              <a:rPr lang="es-ES_tradnl" sz="2400" dirty="0" smtClean="0"/>
              <a:t> Es el proceso de identificar, clasificar, resumir y medir la información financiera de una organización, para que los usuarios puedan formular juicios y tomar decisiones.</a:t>
            </a:r>
          </a:p>
          <a:p>
            <a:pPr marL="0" indent="0" algn="just" eaLnBrk="1" hangingPunct="1">
              <a:buFontTx/>
              <a:buNone/>
            </a:pPr>
            <a:endParaRPr lang="es-ES_tradnl" sz="2400" dirty="0"/>
          </a:p>
          <a:p>
            <a:pPr marL="0" indent="0" algn="just">
              <a:buNone/>
            </a:pPr>
            <a:r>
              <a:rPr lang="es-CL" sz="2400" dirty="0"/>
              <a:t>Es el lenguaje del mundo de los negocios.</a:t>
            </a:r>
          </a:p>
          <a:p>
            <a:pPr marL="0" indent="0" algn="just" eaLnBrk="1" hangingPunct="1">
              <a:buFontTx/>
              <a:buNone/>
            </a:pPr>
            <a:endParaRPr lang="es-ES_tradnl" sz="2800" dirty="0" smtClean="0"/>
          </a:p>
          <a:p>
            <a:pPr marL="0" indent="0" algn="just" eaLnBrk="1" hangingPunct="1">
              <a:buFontTx/>
              <a:buNone/>
            </a:pPr>
            <a:endParaRPr lang="es-ES_tradnl" sz="2800" dirty="0"/>
          </a:p>
          <a:p>
            <a:pPr marL="0" indent="0" algn="just" eaLnBrk="1" hangingPunct="1">
              <a:buFontTx/>
              <a:buNone/>
            </a:pPr>
            <a:endParaRPr lang="es-ES_tradnl" sz="2800" dirty="0" smtClean="0"/>
          </a:p>
        </p:txBody>
      </p:sp>
      <p:sp>
        <p:nvSpPr>
          <p:cNvPr id="16388" name="Rectangle 4"/>
          <p:cNvSpPr>
            <a:spLocks noChangeArrowheads="1"/>
          </p:cNvSpPr>
          <p:nvPr/>
        </p:nvSpPr>
        <p:spPr bwMode="auto">
          <a:xfrm>
            <a:off x="1042988" y="430213"/>
            <a:ext cx="7237412"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a:solidFill>
                  <a:schemeClr val="tx2"/>
                </a:solidFill>
              </a:rPr>
              <a:t>Ámbito de la Contabilidad</a:t>
            </a:r>
          </a:p>
        </p:txBody>
      </p:sp>
    </p:spTree>
  </p:cSld>
  <p:clrMapOvr>
    <a:masterClrMapping/>
  </p:clrMapOvr>
  <p:transition spd="med">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755650" y="260350"/>
            <a:ext cx="7416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s-ES_tradnl" sz="3200" dirty="0" smtClean="0">
                <a:solidFill>
                  <a:srgbClr val="000000"/>
                </a:solidFill>
                <a:latin typeface="+mn-lt"/>
              </a:rPr>
              <a:t>Concepto: La Partida Doble</a:t>
            </a:r>
          </a:p>
        </p:txBody>
      </p:sp>
      <p:grpSp>
        <p:nvGrpSpPr>
          <p:cNvPr id="97283" name="Group 3"/>
          <p:cNvGrpSpPr>
            <a:grpSpLocks/>
          </p:cNvGrpSpPr>
          <p:nvPr/>
        </p:nvGrpSpPr>
        <p:grpSpPr bwMode="auto">
          <a:xfrm>
            <a:off x="238633" y="1927224"/>
            <a:ext cx="1774825" cy="2136775"/>
            <a:chOff x="1833" y="954"/>
            <a:chExt cx="964" cy="1346"/>
          </a:xfrm>
        </p:grpSpPr>
        <p:sp>
          <p:nvSpPr>
            <p:cNvPr id="5133" name="Rectangle 4"/>
            <p:cNvSpPr>
              <a:spLocks noChangeArrowheads="1"/>
            </p:cNvSpPr>
            <p:nvPr/>
          </p:nvSpPr>
          <p:spPr bwMode="auto">
            <a:xfrm>
              <a:off x="1833" y="954"/>
              <a:ext cx="964" cy="134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flatTx/>
            </a:bodyPr>
            <a:lstStyle/>
            <a:p>
              <a:endParaRPr lang="es-CL" smtClean="0">
                <a:solidFill>
                  <a:prstClr val="black"/>
                </a:solidFill>
              </a:endParaRPr>
            </a:p>
          </p:txBody>
        </p:sp>
        <p:sp>
          <p:nvSpPr>
            <p:cNvPr id="5134" name="Text Box 5"/>
            <p:cNvSpPr txBox="1">
              <a:spLocks noChangeArrowheads="1"/>
            </p:cNvSpPr>
            <p:nvPr/>
          </p:nvSpPr>
          <p:spPr bwMode="auto">
            <a:xfrm>
              <a:off x="1878" y="1233"/>
              <a:ext cx="867" cy="640"/>
            </a:xfrm>
            <a:prstGeom prst="rect">
              <a:avLst/>
            </a:prstGeom>
            <a:ln>
              <a:solidFill>
                <a:schemeClr val="bg1"/>
              </a:solidFill>
            </a:ln>
          </p:spPr>
          <p:style>
            <a:lnRef idx="2">
              <a:schemeClr val="accent1"/>
            </a:lnRef>
            <a:fillRef idx="1001">
              <a:schemeClr val="lt1"/>
            </a:fillRef>
            <a:effectRef idx="0">
              <a:schemeClr val="accent1"/>
            </a:effectRef>
            <a:fontRef idx="minor">
              <a:schemeClr val="dk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s-ES_tradnl" b="1" dirty="0" smtClean="0">
                  <a:solidFill>
                    <a:srgbClr val="002060"/>
                  </a:solidFill>
                  <a:latin typeface="Arial Narrow" pitchFamily="34" charset="0"/>
                </a:rPr>
                <a:t> Se identifican los recursos</a:t>
              </a:r>
              <a:endParaRPr lang="es-ES_tradnl" sz="2400" dirty="0" smtClean="0">
                <a:solidFill>
                  <a:srgbClr val="002060"/>
                </a:solidFill>
                <a:latin typeface="Times New Roman" pitchFamily="18" charset="0"/>
              </a:endParaRPr>
            </a:p>
          </p:txBody>
        </p:sp>
      </p:grpSp>
      <p:grpSp>
        <p:nvGrpSpPr>
          <p:cNvPr id="97286" name="Group 6"/>
          <p:cNvGrpSpPr>
            <a:grpSpLocks/>
          </p:cNvGrpSpPr>
          <p:nvPr/>
        </p:nvGrpSpPr>
        <p:grpSpPr bwMode="auto">
          <a:xfrm>
            <a:off x="6948263" y="1936750"/>
            <a:ext cx="1872344" cy="2136775"/>
            <a:chOff x="2877" y="942"/>
            <a:chExt cx="1070" cy="1346"/>
          </a:xfrm>
        </p:grpSpPr>
        <p:sp>
          <p:nvSpPr>
            <p:cNvPr id="5131" name="Rectangle 7"/>
            <p:cNvSpPr>
              <a:spLocks noChangeArrowheads="1"/>
            </p:cNvSpPr>
            <p:nvPr/>
          </p:nvSpPr>
          <p:spPr bwMode="auto">
            <a:xfrm>
              <a:off x="2877" y="942"/>
              <a:ext cx="1070" cy="134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flatTx/>
            </a:bodyPr>
            <a:lstStyle/>
            <a:p>
              <a:endParaRPr lang="es-CL" dirty="0" smtClean="0">
                <a:solidFill>
                  <a:prstClr val="black"/>
                </a:solidFill>
              </a:endParaRPr>
            </a:p>
          </p:txBody>
        </p:sp>
        <p:sp>
          <p:nvSpPr>
            <p:cNvPr id="5132" name="Text Box 8"/>
            <p:cNvSpPr txBox="1">
              <a:spLocks noChangeArrowheads="1"/>
            </p:cNvSpPr>
            <p:nvPr/>
          </p:nvSpPr>
          <p:spPr bwMode="auto">
            <a:xfrm>
              <a:off x="2945" y="1226"/>
              <a:ext cx="934" cy="814"/>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s-ES_tradnl" b="1" dirty="0" smtClean="0">
                  <a:solidFill>
                    <a:srgbClr val="CC0000"/>
                  </a:solidFill>
                  <a:latin typeface="Arial Narrow" pitchFamily="34" charset="0"/>
                </a:rPr>
                <a:t> </a:t>
              </a:r>
              <a:r>
                <a:rPr lang="es-ES_tradnl" b="1" dirty="0" smtClean="0">
                  <a:solidFill>
                    <a:srgbClr val="002060"/>
                  </a:solidFill>
                  <a:latin typeface="Arial Narrow" pitchFamily="34" charset="0"/>
                </a:rPr>
                <a:t>Se identifican las fuentes de financiamiento de los recursos</a:t>
              </a:r>
              <a:endParaRPr lang="es-ES_tradnl" sz="2400" dirty="0" smtClean="0">
                <a:solidFill>
                  <a:srgbClr val="002060"/>
                </a:solidFill>
                <a:latin typeface="Times New Roman" pitchFamily="18" charset="0"/>
              </a:endParaRPr>
            </a:p>
          </p:txBody>
        </p:sp>
      </p:grpSp>
      <p:sp>
        <p:nvSpPr>
          <p:cNvPr id="97289" name="AutoShape 9"/>
          <p:cNvSpPr>
            <a:spLocks noChangeArrowheads="1"/>
          </p:cNvSpPr>
          <p:nvPr/>
        </p:nvSpPr>
        <p:spPr bwMode="auto">
          <a:xfrm rot="-5400000">
            <a:off x="2071930" y="2628634"/>
            <a:ext cx="679451" cy="632359"/>
          </a:xfrm>
          <a:prstGeom prst="downArrow">
            <a:avLst>
              <a:gd name="adj1" fmla="val 50000"/>
              <a:gd name="adj2" fmla="val 40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sp>
        <p:nvSpPr>
          <p:cNvPr id="97290" name="AutoShape 10"/>
          <p:cNvSpPr>
            <a:spLocks noChangeArrowheads="1"/>
          </p:cNvSpPr>
          <p:nvPr/>
        </p:nvSpPr>
        <p:spPr bwMode="auto">
          <a:xfrm rot="5400000">
            <a:off x="6104582" y="2656682"/>
            <a:ext cx="679450" cy="576263"/>
          </a:xfrm>
          <a:prstGeom prst="downArrow">
            <a:avLst>
              <a:gd name="adj1" fmla="val 50000"/>
              <a:gd name="adj2" fmla="val 40250"/>
            </a:avLst>
          </a:prstGeom>
          <a:gradFill rotWithShape="0">
            <a:gsLst>
              <a:gs pos="0">
                <a:srgbClr val="000082"/>
              </a:gs>
              <a:gs pos="30000">
                <a:srgbClr val="66008F"/>
              </a:gs>
              <a:gs pos="64999">
                <a:srgbClr val="BA0066"/>
              </a:gs>
              <a:gs pos="89999">
                <a:srgbClr val="FF0000"/>
              </a:gs>
              <a:gs pos="100000">
                <a:srgbClr val="FF8200"/>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grpSp>
        <p:nvGrpSpPr>
          <p:cNvPr id="97291" name="Group 11"/>
          <p:cNvGrpSpPr>
            <a:grpSpLocks/>
          </p:cNvGrpSpPr>
          <p:nvPr/>
        </p:nvGrpSpPr>
        <p:grpSpPr bwMode="auto">
          <a:xfrm>
            <a:off x="2840039" y="1965325"/>
            <a:ext cx="1530350" cy="2136775"/>
            <a:chOff x="1839" y="2748"/>
            <a:chExt cx="964" cy="1346"/>
          </a:xfrm>
        </p:grpSpPr>
        <p:sp>
          <p:nvSpPr>
            <p:cNvPr id="66571" name="Rectangle 12"/>
            <p:cNvSpPr>
              <a:spLocks noChangeArrowheads="1"/>
            </p:cNvSpPr>
            <p:nvPr/>
          </p:nvSpPr>
          <p:spPr bwMode="auto">
            <a:xfrm>
              <a:off x="1839" y="2748"/>
              <a:ext cx="964" cy="1346"/>
            </a:xfrm>
            <a:prstGeom prst="rect">
              <a:avLst/>
            </a:prstGeom>
            <a:solidFill>
              <a:schemeClr val="tx2">
                <a:lumMod val="40000"/>
                <a:lumOff val="60000"/>
              </a:schemeClr>
            </a:solidFill>
            <a:ln w="9525">
              <a:miter lim="800000"/>
              <a:headEnd/>
              <a:tailEnd/>
            </a:ln>
            <a:effectLst/>
            <a:extLst>
              <a:ext uri="{AF507438-7753-43E0-B8FC-AC1667EBCBE1}">
                <a14:hiddenEffects xmlns:a14="http://schemas.microsoft.com/office/drawing/2010/main">
                  <a:effectLst>
                    <a:outerShdw sy="-100000" kx="-3284103" algn="br" rotWithShape="0">
                      <a:schemeClr val="bg2"/>
                    </a:outerShdw>
                  </a:effectLst>
                </a14:hiddenEffects>
              </a:ext>
            </a:extLst>
          </p:spPr>
          <p:txBody>
            <a:bodyPr wrap="none" anchor="ctr">
              <a:flatTx/>
            </a:bodyPr>
            <a:lstStyle/>
            <a:p>
              <a:pPr>
                <a:defRPr/>
              </a:pPr>
              <a:endParaRPr lang="es-CL">
                <a:solidFill>
                  <a:prstClr val="black"/>
                </a:solidFill>
              </a:endParaRPr>
            </a:p>
          </p:txBody>
        </p:sp>
        <p:sp>
          <p:nvSpPr>
            <p:cNvPr id="5130" name="Text Box 13"/>
            <p:cNvSpPr txBox="1">
              <a:spLocks noChangeArrowheads="1"/>
            </p:cNvSpPr>
            <p:nvPr/>
          </p:nvSpPr>
          <p:spPr bwMode="auto">
            <a:xfrm>
              <a:off x="1870" y="3256"/>
              <a:ext cx="93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b="1" dirty="0" smtClean="0">
                  <a:solidFill>
                    <a:srgbClr val="CC0000"/>
                  </a:solidFill>
                </a:rPr>
                <a:t> </a:t>
              </a:r>
              <a:r>
                <a:rPr lang="es-ES_tradnl" sz="2000" b="1" dirty="0" smtClean="0">
                  <a:solidFill>
                    <a:srgbClr val="002060"/>
                  </a:solidFill>
                </a:rPr>
                <a:t>ACTIVOS</a:t>
              </a:r>
              <a:endParaRPr lang="es-ES_tradnl" sz="2400" dirty="0" smtClean="0">
                <a:solidFill>
                  <a:srgbClr val="002060"/>
                </a:solidFill>
                <a:latin typeface="Times New Roman" pitchFamily="18" charset="0"/>
              </a:endParaRPr>
            </a:p>
          </p:txBody>
        </p:sp>
      </p:grpSp>
      <p:grpSp>
        <p:nvGrpSpPr>
          <p:cNvPr id="97294" name="Group 14"/>
          <p:cNvGrpSpPr>
            <a:grpSpLocks/>
          </p:cNvGrpSpPr>
          <p:nvPr/>
        </p:nvGrpSpPr>
        <p:grpSpPr bwMode="auto">
          <a:xfrm>
            <a:off x="4537870" y="1965325"/>
            <a:ext cx="1530350" cy="2136775"/>
            <a:chOff x="2883" y="2736"/>
            <a:chExt cx="964" cy="1346"/>
          </a:xfrm>
          <a:solidFill>
            <a:schemeClr val="tx2">
              <a:lumMod val="40000"/>
              <a:lumOff val="60000"/>
            </a:schemeClr>
          </a:solidFill>
        </p:grpSpPr>
        <p:sp>
          <p:nvSpPr>
            <p:cNvPr id="66569" name="Rectangle 15"/>
            <p:cNvSpPr>
              <a:spLocks noChangeArrowheads="1"/>
            </p:cNvSpPr>
            <p:nvPr/>
          </p:nvSpPr>
          <p:spPr bwMode="auto">
            <a:xfrm>
              <a:off x="2883" y="2736"/>
              <a:ext cx="964" cy="1346"/>
            </a:xfrm>
            <a:prstGeom prst="rect">
              <a:avLst/>
            </a:prstGeom>
            <a:grpFill/>
            <a:ln w="9525">
              <a:miter lim="800000"/>
              <a:headEnd/>
              <a:tailEnd/>
            </a:ln>
            <a:effectLst/>
            <a:extLst>
              <a:ext uri="{AF507438-7753-43E0-B8FC-AC1667EBCBE1}">
                <a14:hiddenEffects xmlns:a14="http://schemas.microsoft.com/office/drawing/2010/main">
                  <a:effectLst>
                    <a:outerShdw sy="-100000" kx="-3284103" algn="br" rotWithShape="0">
                      <a:schemeClr val="bg2"/>
                    </a:outerShdw>
                  </a:effectLst>
                </a14:hiddenEffects>
              </a:ext>
            </a:extLst>
          </p:spPr>
          <p:txBody>
            <a:bodyPr wrap="none" anchor="ctr">
              <a:flatTx/>
            </a:bodyPr>
            <a:lstStyle/>
            <a:p>
              <a:pPr>
                <a:defRPr/>
              </a:pPr>
              <a:endParaRPr lang="es-CL">
                <a:solidFill>
                  <a:prstClr val="black"/>
                </a:solidFill>
              </a:endParaRPr>
            </a:p>
          </p:txBody>
        </p:sp>
        <p:sp>
          <p:nvSpPr>
            <p:cNvPr id="66570" name="Text Box 16"/>
            <p:cNvSpPr txBox="1">
              <a:spLocks noChangeArrowheads="1"/>
            </p:cNvSpPr>
            <p:nvPr/>
          </p:nvSpPr>
          <p:spPr bwMode="auto">
            <a:xfrm>
              <a:off x="2914" y="3244"/>
              <a:ext cx="933" cy="25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es-ES_tradnl" sz="2000" b="1" dirty="0" smtClean="0">
                  <a:solidFill>
                    <a:srgbClr val="CC0000"/>
                  </a:solidFill>
                </a:rPr>
                <a:t> PASIVOS</a:t>
              </a:r>
              <a:endParaRPr lang="es-ES_tradnl" sz="2400" dirty="0" smtClean="0">
                <a:solidFill>
                  <a:srgbClr val="CC0000"/>
                </a:solidFill>
                <a:latin typeface="Times New Roman" pitchFamily="18" charset="0"/>
              </a:endParaRPr>
            </a:p>
          </p:txBody>
        </p:sp>
      </p:grpSp>
    </p:spTree>
    <p:extLst>
      <p:ext uri="{BB962C8B-B14F-4D97-AF65-F5344CB8AC3E}">
        <p14:creationId xmlns:p14="http://schemas.microsoft.com/office/powerpoint/2010/main" val="22608882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528" fill="hold" nodeType="clickEffect">
                                  <p:stCondLst>
                                    <p:cond delay="0"/>
                                  </p:stCondLst>
                                  <p:childTnLst>
                                    <p:set>
                                      <p:cBhvr>
                                        <p:cTn id="6" dur="1" fill="hold">
                                          <p:stCondLst>
                                            <p:cond delay="0"/>
                                          </p:stCondLst>
                                        </p:cTn>
                                        <p:tgtEl>
                                          <p:spTgt spid="97283"/>
                                        </p:tgtEl>
                                        <p:attrNameLst>
                                          <p:attrName>style.visibility</p:attrName>
                                        </p:attrNameLst>
                                      </p:cBhvr>
                                      <p:to>
                                        <p:strVal val="visible"/>
                                      </p:to>
                                    </p:set>
                                    <p:anim calcmode="lin" valueType="num">
                                      <p:cBhvr>
                                        <p:cTn id="7" dur="500" fill="hold"/>
                                        <p:tgtEl>
                                          <p:spTgt spid="97283"/>
                                        </p:tgtEl>
                                        <p:attrNameLst>
                                          <p:attrName>ppt_w</p:attrName>
                                        </p:attrNameLst>
                                      </p:cBhvr>
                                      <p:tavLst>
                                        <p:tav tm="0">
                                          <p:val>
                                            <p:fltVal val="0"/>
                                          </p:val>
                                        </p:tav>
                                        <p:tav tm="100000">
                                          <p:val>
                                            <p:strVal val="#ppt_w"/>
                                          </p:val>
                                        </p:tav>
                                      </p:tavLst>
                                    </p:anim>
                                    <p:anim calcmode="lin" valueType="num">
                                      <p:cBhvr>
                                        <p:cTn id="8" dur="500" fill="hold"/>
                                        <p:tgtEl>
                                          <p:spTgt spid="97283"/>
                                        </p:tgtEl>
                                        <p:attrNameLst>
                                          <p:attrName>ppt_h</p:attrName>
                                        </p:attrNameLst>
                                      </p:cBhvr>
                                      <p:tavLst>
                                        <p:tav tm="0">
                                          <p:val>
                                            <p:fltVal val="0"/>
                                          </p:val>
                                        </p:tav>
                                        <p:tav tm="100000">
                                          <p:val>
                                            <p:strVal val="#ppt_h"/>
                                          </p:val>
                                        </p:tav>
                                      </p:tavLst>
                                    </p:anim>
                                    <p:anim calcmode="lin" valueType="num">
                                      <p:cBhvr>
                                        <p:cTn id="9" dur="500" fill="hold"/>
                                        <p:tgtEl>
                                          <p:spTgt spid="97283"/>
                                        </p:tgtEl>
                                        <p:attrNameLst>
                                          <p:attrName>ppt_x</p:attrName>
                                        </p:attrNameLst>
                                      </p:cBhvr>
                                      <p:tavLst>
                                        <p:tav tm="0">
                                          <p:val>
                                            <p:fltVal val="0.5"/>
                                          </p:val>
                                        </p:tav>
                                        <p:tav tm="100000">
                                          <p:val>
                                            <p:strVal val="#ppt_x"/>
                                          </p:val>
                                        </p:tav>
                                      </p:tavLst>
                                    </p:anim>
                                    <p:anim calcmode="lin" valueType="num">
                                      <p:cBhvr>
                                        <p:cTn id="10" dur="500" fill="hold"/>
                                        <p:tgtEl>
                                          <p:spTgt spid="97283"/>
                                        </p:tgtEl>
                                        <p:attrNameLst>
                                          <p:attrName>ppt_y</p:attrName>
                                        </p:attrNameLst>
                                      </p:cBhvr>
                                      <p:tavLst>
                                        <p:tav tm="0">
                                          <p:val>
                                            <p:fltVal val="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528" fill="hold" nodeType="clickEffect">
                                  <p:stCondLst>
                                    <p:cond delay="0"/>
                                  </p:stCondLst>
                                  <p:childTnLst>
                                    <p:set>
                                      <p:cBhvr>
                                        <p:cTn id="14" dur="1" fill="hold">
                                          <p:stCondLst>
                                            <p:cond delay="0"/>
                                          </p:stCondLst>
                                        </p:cTn>
                                        <p:tgtEl>
                                          <p:spTgt spid="97286"/>
                                        </p:tgtEl>
                                        <p:attrNameLst>
                                          <p:attrName>style.visibility</p:attrName>
                                        </p:attrNameLst>
                                      </p:cBhvr>
                                      <p:to>
                                        <p:strVal val="visible"/>
                                      </p:to>
                                    </p:set>
                                    <p:anim calcmode="lin" valueType="num">
                                      <p:cBhvr>
                                        <p:cTn id="15" dur="500" fill="hold"/>
                                        <p:tgtEl>
                                          <p:spTgt spid="97286"/>
                                        </p:tgtEl>
                                        <p:attrNameLst>
                                          <p:attrName>ppt_w</p:attrName>
                                        </p:attrNameLst>
                                      </p:cBhvr>
                                      <p:tavLst>
                                        <p:tav tm="0">
                                          <p:val>
                                            <p:fltVal val="0"/>
                                          </p:val>
                                        </p:tav>
                                        <p:tav tm="100000">
                                          <p:val>
                                            <p:strVal val="#ppt_w"/>
                                          </p:val>
                                        </p:tav>
                                      </p:tavLst>
                                    </p:anim>
                                    <p:anim calcmode="lin" valueType="num">
                                      <p:cBhvr>
                                        <p:cTn id="16" dur="500" fill="hold"/>
                                        <p:tgtEl>
                                          <p:spTgt spid="97286"/>
                                        </p:tgtEl>
                                        <p:attrNameLst>
                                          <p:attrName>ppt_h</p:attrName>
                                        </p:attrNameLst>
                                      </p:cBhvr>
                                      <p:tavLst>
                                        <p:tav tm="0">
                                          <p:val>
                                            <p:fltVal val="0"/>
                                          </p:val>
                                        </p:tav>
                                        <p:tav tm="100000">
                                          <p:val>
                                            <p:strVal val="#ppt_h"/>
                                          </p:val>
                                        </p:tav>
                                      </p:tavLst>
                                    </p:anim>
                                    <p:anim calcmode="lin" valueType="num">
                                      <p:cBhvr>
                                        <p:cTn id="17" dur="500" fill="hold"/>
                                        <p:tgtEl>
                                          <p:spTgt spid="97286"/>
                                        </p:tgtEl>
                                        <p:attrNameLst>
                                          <p:attrName>ppt_x</p:attrName>
                                        </p:attrNameLst>
                                      </p:cBhvr>
                                      <p:tavLst>
                                        <p:tav tm="0">
                                          <p:val>
                                            <p:fltVal val="0.5"/>
                                          </p:val>
                                        </p:tav>
                                        <p:tav tm="100000">
                                          <p:val>
                                            <p:strVal val="#ppt_x"/>
                                          </p:val>
                                        </p:tav>
                                      </p:tavLst>
                                    </p:anim>
                                    <p:anim calcmode="lin" valueType="num">
                                      <p:cBhvr>
                                        <p:cTn id="18" dur="500" fill="hold"/>
                                        <p:tgtEl>
                                          <p:spTgt spid="97286"/>
                                        </p:tgtEl>
                                        <p:attrNameLst>
                                          <p:attrName>ppt_y</p:attrName>
                                        </p:attrNameLst>
                                      </p:cBhvr>
                                      <p:tavLst>
                                        <p:tav tm="0">
                                          <p:val>
                                            <p:fltVal val="0.5"/>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97289"/>
                                        </p:tgtEl>
                                        <p:attrNameLst>
                                          <p:attrName>style.visibility</p:attrName>
                                        </p:attrNameLst>
                                      </p:cBhvr>
                                      <p:to>
                                        <p:strVal val="visible"/>
                                      </p:to>
                                    </p:set>
                                    <p:anim calcmode="lin" valueType="num">
                                      <p:cBhvr additive="base">
                                        <p:cTn id="23" dur="500" fill="hold"/>
                                        <p:tgtEl>
                                          <p:spTgt spid="97289"/>
                                        </p:tgtEl>
                                        <p:attrNameLst>
                                          <p:attrName>ppt_x</p:attrName>
                                        </p:attrNameLst>
                                      </p:cBhvr>
                                      <p:tavLst>
                                        <p:tav tm="0">
                                          <p:val>
                                            <p:strVal val="#ppt_x"/>
                                          </p:val>
                                        </p:tav>
                                        <p:tav tm="100000">
                                          <p:val>
                                            <p:strVal val="#ppt_x"/>
                                          </p:val>
                                        </p:tav>
                                      </p:tavLst>
                                    </p:anim>
                                    <p:anim calcmode="lin" valueType="num">
                                      <p:cBhvr additive="base">
                                        <p:cTn id="24" dur="500" fill="hold"/>
                                        <p:tgtEl>
                                          <p:spTgt spid="97289"/>
                                        </p:tgtEl>
                                        <p:attrNameLst>
                                          <p:attrName>ppt_y</p:attrName>
                                        </p:attrNameLst>
                                      </p:cBhvr>
                                      <p:tavLst>
                                        <p:tav tm="0">
                                          <p:val>
                                            <p:strVal val="0-#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4" fill="hold" nodeType="clickEffect">
                                  <p:stCondLst>
                                    <p:cond delay="0"/>
                                  </p:stCondLst>
                                  <p:childTnLst>
                                    <p:set>
                                      <p:cBhvr>
                                        <p:cTn id="28" dur="1" fill="hold">
                                          <p:stCondLst>
                                            <p:cond delay="0"/>
                                          </p:stCondLst>
                                        </p:cTn>
                                        <p:tgtEl>
                                          <p:spTgt spid="97291"/>
                                        </p:tgtEl>
                                        <p:attrNameLst>
                                          <p:attrName>style.visibility</p:attrName>
                                        </p:attrNameLst>
                                      </p:cBhvr>
                                      <p:to>
                                        <p:strVal val="visible"/>
                                      </p:to>
                                    </p:set>
                                    <p:animEffect transition="in" filter="wipe(down)">
                                      <p:cBhvr>
                                        <p:cTn id="29" dur="500"/>
                                        <p:tgtEl>
                                          <p:spTgt spid="9729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1" fill="hold" grpId="0" nodeType="clickEffect">
                                  <p:stCondLst>
                                    <p:cond delay="0"/>
                                  </p:stCondLst>
                                  <p:childTnLst>
                                    <p:set>
                                      <p:cBhvr>
                                        <p:cTn id="33" dur="1" fill="hold">
                                          <p:stCondLst>
                                            <p:cond delay="0"/>
                                          </p:stCondLst>
                                        </p:cTn>
                                        <p:tgtEl>
                                          <p:spTgt spid="97290"/>
                                        </p:tgtEl>
                                        <p:attrNameLst>
                                          <p:attrName>style.visibility</p:attrName>
                                        </p:attrNameLst>
                                      </p:cBhvr>
                                      <p:to>
                                        <p:strVal val="visible"/>
                                      </p:to>
                                    </p:set>
                                    <p:anim calcmode="lin" valueType="num">
                                      <p:cBhvr additive="base">
                                        <p:cTn id="34" dur="500" fill="hold"/>
                                        <p:tgtEl>
                                          <p:spTgt spid="97290"/>
                                        </p:tgtEl>
                                        <p:attrNameLst>
                                          <p:attrName>ppt_x</p:attrName>
                                        </p:attrNameLst>
                                      </p:cBhvr>
                                      <p:tavLst>
                                        <p:tav tm="0">
                                          <p:val>
                                            <p:strVal val="#ppt_x"/>
                                          </p:val>
                                        </p:tav>
                                        <p:tav tm="100000">
                                          <p:val>
                                            <p:strVal val="#ppt_x"/>
                                          </p:val>
                                        </p:tav>
                                      </p:tavLst>
                                    </p:anim>
                                    <p:anim calcmode="lin" valueType="num">
                                      <p:cBhvr additive="base">
                                        <p:cTn id="35" dur="500" fill="hold"/>
                                        <p:tgtEl>
                                          <p:spTgt spid="97290"/>
                                        </p:tgtEl>
                                        <p:attrNameLst>
                                          <p:attrName>ppt_y</p:attrName>
                                        </p:attrNameLst>
                                      </p:cBhvr>
                                      <p:tavLst>
                                        <p:tav tm="0">
                                          <p:val>
                                            <p:strVal val="0-#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4" fill="hold" nodeType="clickEffect">
                                  <p:stCondLst>
                                    <p:cond delay="0"/>
                                  </p:stCondLst>
                                  <p:childTnLst>
                                    <p:set>
                                      <p:cBhvr>
                                        <p:cTn id="39" dur="1" fill="hold">
                                          <p:stCondLst>
                                            <p:cond delay="0"/>
                                          </p:stCondLst>
                                        </p:cTn>
                                        <p:tgtEl>
                                          <p:spTgt spid="97294"/>
                                        </p:tgtEl>
                                        <p:attrNameLst>
                                          <p:attrName>style.visibility</p:attrName>
                                        </p:attrNameLst>
                                      </p:cBhvr>
                                      <p:to>
                                        <p:strVal val="visible"/>
                                      </p:to>
                                    </p:set>
                                    <p:animEffect transition="in" filter="wipe(down)">
                                      <p:cBhvr>
                                        <p:cTn id="40" dur="500"/>
                                        <p:tgtEl>
                                          <p:spTgt spid="97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9" grpId="0" animBg="1"/>
      <p:bldP spid="9729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10" name="Group 2"/>
          <p:cNvGrpSpPr>
            <a:grpSpLocks/>
          </p:cNvGrpSpPr>
          <p:nvPr/>
        </p:nvGrpSpPr>
        <p:grpSpPr bwMode="auto">
          <a:xfrm>
            <a:off x="2805113" y="1782763"/>
            <a:ext cx="1589087" cy="3602037"/>
            <a:chOff x="1833" y="954"/>
            <a:chExt cx="964" cy="1346"/>
          </a:xfrm>
          <a:solidFill>
            <a:schemeClr val="accent4">
              <a:lumMod val="60000"/>
              <a:lumOff val="40000"/>
            </a:schemeClr>
          </a:solidFill>
        </p:grpSpPr>
        <p:sp>
          <p:nvSpPr>
            <p:cNvPr id="68636" name="Rectangle 3"/>
            <p:cNvSpPr>
              <a:spLocks noChangeArrowheads="1"/>
            </p:cNvSpPr>
            <p:nvPr/>
          </p:nvSpPr>
          <p:spPr bwMode="auto">
            <a:xfrm>
              <a:off x="1833" y="954"/>
              <a:ext cx="964" cy="1346"/>
            </a:xfrm>
            <a:prstGeom prst="rect">
              <a:avLst/>
            </a:prstGeom>
            <a:grpFill/>
            <a:ln w="9525">
              <a:miter lim="800000"/>
              <a:headEnd/>
              <a:tailEnd/>
            </a:ln>
            <a:effectLst/>
            <a:extLst>
              <a:ext uri="{AF507438-7753-43E0-B8FC-AC1667EBCBE1}">
                <a14:hiddenEffects xmlns:a14="http://schemas.microsoft.com/office/drawing/2010/main">
                  <a:effectLst>
                    <a:outerShdw sy="-100000" kx="-3284103" algn="br" rotWithShape="0">
                      <a:schemeClr val="bg2"/>
                    </a:outerShdw>
                  </a:effectLst>
                </a14:hiddenEffects>
              </a:ext>
            </a:extLst>
          </p:spPr>
          <p:txBody>
            <a:bodyPr wrap="none" anchor="ctr">
              <a:flatTx/>
            </a:bodyPr>
            <a:lstStyle/>
            <a:p>
              <a:pPr>
                <a:defRPr/>
              </a:pPr>
              <a:endParaRPr lang="es-CL">
                <a:solidFill>
                  <a:prstClr val="black"/>
                </a:solidFill>
              </a:endParaRPr>
            </a:p>
          </p:txBody>
        </p:sp>
        <p:sp>
          <p:nvSpPr>
            <p:cNvPr id="68637" name="Text Box 4"/>
            <p:cNvSpPr txBox="1">
              <a:spLocks noChangeArrowheads="1"/>
            </p:cNvSpPr>
            <p:nvPr/>
          </p:nvSpPr>
          <p:spPr bwMode="auto">
            <a:xfrm>
              <a:off x="1885" y="1540"/>
              <a:ext cx="867" cy="173"/>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es-ES_tradnl" b="1" dirty="0" smtClean="0">
                  <a:solidFill>
                    <a:srgbClr val="002060"/>
                  </a:solidFill>
                  <a:latin typeface="Arial Narrow" pitchFamily="34" charset="0"/>
                </a:rPr>
                <a:t>RECURSOS</a:t>
              </a:r>
              <a:endParaRPr lang="es-ES_tradnl" sz="2400" dirty="0" smtClean="0">
                <a:solidFill>
                  <a:srgbClr val="002060"/>
                </a:solidFill>
                <a:latin typeface="Times New Roman" pitchFamily="18" charset="0"/>
              </a:endParaRPr>
            </a:p>
          </p:txBody>
        </p:sp>
      </p:grpSp>
      <p:sp>
        <p:nvSpPr>
          <p:cNvPr id="6147" name="Rectangle 5"/>
          <p:cNvSpPr>
            <a:spLocks noChangeArrowheads="1"/>
          </p:cNvSpPr>
          <p:nvPr/>
        </p:nvSpPr>
        <p:spPr bwMode="auto">
          <a:xfrm>
            <a:off x="4491038" y="1784350"/>
            <a:ext cx="1589087" cy="3602038"/>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L" smtClean="0">
              <a:solidFill>
                <a:prstClr val="black"/>
              </a:solidFill>
            </a:endParaRPr>
          </a:p>
        </p:txBody>
      </p:sp>
      <p:sp>
        <p:nvSpPr>
          <p:cNvPr id="6148" name="Text Box 6"/>
          <p:cNvSpPr txBox="1">
            <a:spLocks noChangeArrowheads="1"/>
          </p:cNvSpPr>
          <p:nvPr/>
        </p:nvSpPr>
        <p:spPr bwMode="auto">
          <a:xfrm>
            <a:off x="4540250" y="2851150"/>
            <a:ext cx="1539875" cy="156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s-ES_tradnl" b="1" dirty="0" smtClean="0">
                <a:solidFill>
                  <a:prstClr val="white"/>
                </a:solidFill>
                <a:latin typeface="Arial Narrow" pitchFamily="34" charset="0"/>
              </a:rPr>
              <a:t>FUENTES DE FINANCIA-MIENTO DE LOS RECURSOS</a:t>
            </a:r>
            <a:endParaRPr lang="es-ES_tradnl" sz="2400" dirty="0" smtClean="0">
              <a:solidFill>
                <a:prstClr val="white"/>
              </a:solidFill>
              <a:latin typeface="Times New Roman" pitchFamily="18" charset="0"/>
            </a:endParaRPr>
          </a:p>
        </p:txBody>
      </p:sp>
      <p:grpSp>
        <p:nvGrpSpPr>
          <p:cNvPr id="99335" name="Group 7"/>
          <p:cNvGrpSpPr>
            <a:grpSpLocks/>
          </p:cNvGrpSpPr>
          <p:nvPr/>
        </p:nvGrpSpPr>
        <p:grpSpPr bwMode="auto">
          <a:xfrm>
            <a:off x="6875463" y="4738916"/>
            <a:ext cx="1833562" cy="1079043"/>
            <a:chOff x="985" y="1250"/>
            <a:chExt cx="1077" cy="600"/>
          </a:xfrm>
        </p:grpSpPr>
        <p:graphicFrame>
          <p:nvGraphicFramePr>
            <p:cNvPr id="6172" name="Object 8"/>
            <p:cNvGraphicFramePr>
              <a:graphicFrameLocks noChangeAspect="1"/>
            </p:cNvGraphicFramePr>
            <p:nvPr/>
          </p:nvGraphicFramePr>
          <p:xfrm>
            <a:off x="1046" y="1250"/>
            <a:ext cx="801" cy="397"/>
          </p:xfrm>
          <a:graphic>
            <a:graphicData uri="http://schemas.openxmlformats.org/presentationml/2006/ole">
              <mc:AlternateContent xmlns:mc="http://schemas.openxmlformats.org/markup-compatibility/2006">
                <mc:Choice xmlns:v="urn:schemas-microsoft-com:vml" Requires="v">
                  <p:oleObj spid="_x0000_s65671" name="Imagen" r:id="rId3" imgW="5821363" imgH="2887663" progId="MS_ClipArt_Gallery.2">
                    <p:embed/>
                  </p:oleObj>
                </mc:Choice>
                <mc:Fallback>
                  <p:oleObj name="Imagen" r:id="rId3" imgW="5821363" imgH="2887663"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6" y="1250"/>
                          <a:ext cx="801" cy="3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3" name="Text Box 9"/>
            <p:cNvSpPr txBox="1">
              <a:spLocks noChangeArrowheads="1"/>
            </p:cNvSpPr>
            <p:nvPr/>
          </p:nvSpPr>
          <p:spPr bwMode="auto">
            <a:xfrm>
              <a:off x="985" y="1629"/>
              <a:ext cx="1077"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Propietarios</a:t>
              </a:r>
              <a:endParaRPr lang="es-ES_tradnl" sz="2400" dirty="0" smtClean="0">
                <a:solidFill>
                  <a:srgbClr val="002060"/>
                </a:solidFill>
                <a:latin typeface="Times New Roman" pitchFamily="18" charset="0"/>
              </a:endParaRPr>
            </a:p>
          </p:txBody>
        </p:sp>
      </p:grpSp>
      <p:grpSp>
        <p:nvGrpSpPr>
          <p:cNvPr id="99338" name="Group 10"/>
          <p:cNvGrpSpPr>
            <a:grpSpLocks/>
          </p:cNvGrpSpPr>
          <p:nvPr/>
        </p:nvGrpSpPr>
        <p:grpSpPr bwMode="auto">
          <a:xfrm>
            <a:off x="6661150" y="3043237"/>
            <a:ext cx="1801813" cy="1282699"/>
            <a:chOff x="3034" y="1071"/>
            <a:chExt cx="1135" cy="808"/>
          </a:xfrm>
        </p:grpSpPr>
        <p:graphicFrame>
          <p:nvGraphicFramePr>
            <p:cNvPr id="6170" name="Object 11"/>
            <p:cNvGraphicFramePr>
              <a:graphicFrameLocks noChangeAspect="1"/>
            </p:cNvGraphicFramePr>
            <p:nvPr/>
          </p:nvGraphicFramePr>
          <p:xfrm>
            <a:off x="3034" y="1071"/>
            <a:ext cx="1135" cy="556"/>
          </p:xfrm>
          <a:graphic>
            <a:graphicData uri="http://schemas.openxmlformats.org/presentationml/2006/ole">
              <mc:AlternateContent xmlns:mc="http://schemas.openxmlformats.org/markup-compatibility/2006">
                <mc:Choice xmlns:v="urn:schemas-microsoft-com:vml" Requires="v">
                  <p:oleObj spid="_x0000_s65672" name="Imagen" r:id="rId5" imgW="5614988" imgH="2751138" progId="MS_ClipArt_Gallery.2">
                    <p:embed/>
                  </p:oleObj>
                </mc:Choice>
                <mc:Fallback>
                  <p:oleObj name="Imagen" r:id="rId5" imgW="5614988" imgH="2751138" progId="MS_ClipArt_Gallery.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4" y="1071"/>
                          <a:ext cx="1135" cy="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1" name="Text Box 12"/>
            <p:cNvSpPr txBox="1">
              <a:spLocks noChangeArrowheads="1"/>
            </p:cNvSpPr>
            <p:nvPr/>
          </p:nvSpPr>
          <p:spPr bwMode="auto">
            <a:xfrm>
              <a:off x="3230" y="1629"/>
              <a:ext cx="78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b="1" dirty="0" smtClean="0">
                  <a:solidFill>
                    <a:srgbClr val="CC0000"/>
                  </a:solidFill>
                </a:rPr>
                <a:t>    </a:t>
              </a:r>
              <a:r>
                <a:rPr lang="es-ES_tradnl" sz="2000" dirty="0" smtClean="0">
                  <a:solidFill>
                    <a:srgbClr val="002060"/>
                  </a:solidFill>
                </a:rPr>
                <a:t>Banca</a:t>
              </a:r>
              <a:endParaRPr lang="es-ES_tradnl" sz="2400" dirty="0" smtClean="0">
                <a:solidFill>
                  <a:srgbClr val="002060"/>
                </a:solidFill>
                <a:latin typeface="Times New Roman" pitchFamily="18" charset="0"/>
              </a:endParaRPr>
            </a:p>
          </p:txBody>
        </p:sp>
      </p:grpSp>
      <p:grpSp>
        <p:nvGrpSpPr>
          <p:cNvPr id="99341" name="Group 13"/>
          <p:cNvGrpSpPr>
            <a:grpSpLocks/>
          </p:cNvGrpSpPr>
          <p:nvPr/>
        </p:nvGrpSpPr>
        <p:grpSpPr bwMode="auto">
          <a:xfrm>
            <a:off x="6875462" y="1585912"/>
            <a:ext cx="1920875" cy="1241425"/>
            <a:chOff x="4052" y="2108"/>
            <a:chExt cx="1210" cy="783"/>
          </a:xfrm>
        </p:grpSpPr>
        <p:graphicFrame>
          <p:nvGraphicFramePr>
            <p:cNvPr id="6168" name="Object 14"/>
            <p:cNvGraphicFramePr>
              <a:graphicFrameLocks noChangeAspect="1"/>
            </p:cNvGraphicFramePr>
            <p:nvPr/>
          </p:nvGraphicFramePr>
          <p:xfrm>
            <a:off x="4179" y="2108"/>
            <a:ext cx="504" cy="547"/>
          </p:xfrm>
          <a:graphic>
            <a:graphicData uri="http://schemas.openxmlformats.org/presentationml/2006/ole">
              <mc:AlternateContent xmlns:mc="http://schemas.openxmlformats.org/markup-compatibility/2006">
                <mc:Choice xmlns:v="urn:schemas-microsoft-com:vml" Requires="v">
                  <p:oleObj spid="_x0000_s65673" name="Imagen" r:id="rId7" imgW="1030529" imgH="1117397" progId="MS_ClipArt_Gallery.2">
                    <p:embed/>
                  </p:oleObj>
                </mc:Choice>
                <mc:Fallback>
                  <p:oleObj name="Imagen" r:id="rId7" imgW="1030529" imgH="1117397" progId="MS_ClipArt_Gallery.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9" y="2108"/>
                          <a:ext cx="504" cy="5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9" name="Text Box 15"/>
            <p:cNvSpPr txBox="1">
              <a:spLocks noChangeArrowheads="1"/>
            </p:cNvSpPr>
            <p:nvPr/>
          </p:nvSpPr>
          <p:spPr bwMode="auto">
            <a:xfrm>
              <a:off x="4052" y="2641"/>
              <a:ext cx="121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Proveedores</a:t>
              </a:r>
              <a:endParaRPr lang="es-ES_tradnl" sz="2400" dirty="0" smtClean="0">
                <a:solidFill>
                  <a:srgbClr val="002060"/>
                </a:solidFill>
                <a:latin typeface="Times New Roman" pitchFamily="18" charset="0"/>
              </a:endParaRPr>
            </a:p>
          </p:txBody>
        </p:sp>
      </p:grpSp>
      <p:sp>
        <p:nvSpPr>
          <p:cNvPr id="6152" name="Text Box 16"/>
          <p:cNvSpPr txBox="1">
            <a:spLocks noChangeArrowheads="1"/>
          </p:cNvSpPr>
          <p:nvPr/>
        </p:nvSpPr>
        <p:spPr bwMode="auto">
          <a:xfrm>
            <a:off x="6339705" y="153212"/>
            <a:ext cx="29923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pPr>
            <a:r>
              <a:rPr lang="es-ES_tradnl" b="1" dirty="0" smtClean="0">
                <a:solidFill>
                  <a:schemeClr val="tx2">
                    <a:lumMod val="75000"/>
                  </a:schemeClr>
                </a:solidFill>
                <a:latin typeface="+mn-lt"/>
              </a:rPr>
              <a:t>FUENTES DE FINANCIAMIENTO</a:t>
            </a:r>
            <a:endParaRPr lang="es-ES_tradnl" dirty="0" smtClean="0">
              <a:solidFill>
                <a:schemeClr val="tx2">
                  <a:lumMod val="75000"/>
                </a:schemeClr>
              </a:solidFill>
              <a:latin typeface="+mn-lt"/>
            </a:endParaRPr>
          </a:p>
        </p:txBody>
      </p:sp>
      <p:sp>
        <p:nvSpPr>
          <p:cNvPr id="6153" name="Text Box 17"/>
          <p:cNvSpPr txBox="1">
            <a:spLocks noChangeArrowheads="1"/>
          </p:cNvSpPr>
          <p:nvPr/>
        </p:nvSpPr>
        <p:spPr bwMode="auto">
          <a:xfrm>
            <a:off x="519112" y="310148"/>
            <a:ext cx="18653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b="1" dirty="0" smtClean="0">
                <a:solidFill>
                  <a:schemeClr val="tx2">
                    <a:lumMod val="75000"/>
                  </a:schemeClr>
                </a:solidFill>
                <a:latin typeface="+mn-lt"/>
              </a:rPr>
              <a:t>RECURSOS</a:t>
            </a:r>
          </a:p>
        </p:txBody>
      </p:sp>
      <p:grpSp>
        <p:nvGrpSpPr>
          <p:cNvPr id="99346" name="Group 18"/>
          <p:cNvGrpSpPr>
            <a:grpSpLocks/>
          </p:cNvGrpSpPr>
          <p:nvPr/>
        </p:nvGrpSpPr>
        <p:grpSpPr bwMode="auto">
          <a:xfrm>
            <a:off x="587375" y="828675"/>
            <a:ext cx="1328738" cy="955675"/>
            <a:chOff x="558" y="1085"/>
            <a:chExt cx="837" cy="602"/>
          </a:xfrm>
        </p:grpSpPr>
        <p:graphicFrame>
          <p:nvGraphicFramePr>
            <p:cNvPr id="6166" name="Object 19"/>
            <p:cNvGraphicFramePr>
              <a:graphicFrameLocks noChangeAspect="1"/>
            </p:cNvGraphicFramePr>
            <p:nvPr/>
          </p:nvGraphicFramePr>
          <p:xfrm>
            <a:off x="558" y="1085"/>
            <a:ext cx="837" cy="360"/>
          </p:xfrm>
          <a:graphic>
            <a:graphicData uri="http://schemas.openxmlformats.org/presentationml/2006/ole">
              <mc:AlternateContent xmlns:mc="http://schemas.openxmlformats.org/markup-compatibility/2006">
                <mc:Choice xmlns:v="urn:schemas-microsoft-com:vml" Requires="v">
                  <p:oleObj spid="_x0000_s65674" name="Imagen" r:id="rId9" imgW="6134100" imgH="2635250" progId="MS_ClipArt_Gallery.2">
                    <p:embed/>
                  </p:oleObj>
                </mc:Choice>
                <mc:Fallback>
                  <p:oleObj name="Imagen" r:id="rId9" imgW="6134100" imgH="2635250" progId="MS_ClipArt_Gallery.2">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 y="1085"/>
                          <a:ext cx="837" cy="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7" name="Text Box 20"/>
            <p:cNvSpPr txBox="1">
              <a:spLocks noChangeArrowheads="1"/>
            </p:cNvSpPr>
            <p:nvPr/>
          </p:nvSpPr>
          <p:spPr bwMode="auto">
            <a:xfrm>
              <a:off x="624" y="1437"/>
              <a:ext cx="755"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Dinero</a:t>
              </a:r>
              <a:endParaRPr lang="es-ES_tradnl" sz="2400" dirty="0" smtClean="0">
                <a:solidFill>
                  <a:srgbClr val="002060"/>
                </a:solidFill>
                <a:latin typeface="Times New Roman" pitchFamily="18" charset="0"/>
              </a:endParaRPr>
            </a:p>
          </p:txBody>
        </p:sp>
      </p:grpSp>
      <p:grpSp>
        <p:nvGrpSpPr>
          <p:cNvPr id="99349" name="Group 21"/>
          <p:cNvGrpSpPr>
            <a:grpSpLocks/>
          </p:cNvGrpSpPr>
          <p:nvPr/>
        </p:nvGrpSpPr>
        <p:grpSpPr bwMode="auto">
          <a:xfrm>
            <a:off x="58737" y="1893888"/>
            <a:ext cx="2465388" cy="788987"/>
            <a:chOff x="387" y="2019"/>
            <a:chExt cx="1288" cy="497"/>
          </a:xfrm>
        </p:grpSpPr>
        <p:graphicFrame>
          <p:nvGraphicFramePr>
            <p:cNvPr id="6164" name="Object 22"/>
            <p:cNvGraphicFramePr>
              <a:graphicFrameLocks noChangeAspect="1"/>
            </p:cNvGraphicFramePr>
            <p:nvPr/>
          </p:nvGraphicFramePr>
          <p:xfrm>
            <a:off x="569" y="2019"/>
            <a:ext cx="799" cy="281"/>
          </p:xfrm>
          <a:graphic>
            <a:graphicData uri="http://schemas.openxmlformats.org/presentationml/2006/ole">
              <mc:AlternateContent xmlns:mc="http://schemas.openxmlformats.org/markup-compatibility/2006">
                <mc:Choice xmlns:v="urn:schemas-microsoft-com:vml" Requires="v">
                  <p:oleObj spid="_x0000_s65675" name="Imagen" r:id="rId11" imgW="1267919" imgH="446695" progId="MS_ClipArt_Gallery.2">
                    <p:embed/>
                  </p:oleObj>
                </mc:Choice>
                <mc:Fallback>
                  <p:oleObj name="Imagen" r:id="rId11" imgW="1267919" imgH="446695" progId="MS_ClipArt_Gallery.2">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9" y="2019"/>
                          <a:ext cx="799" cy="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5" name="Text Box 23"/>
            <p:cNvSpPr txBox="1">
              <a:spLocks noChangeArrowheads="1"/>
            </p:cNvSpPr>
            <p:nvPr/>
          </p:nvSpPr>
          <p:spPr bwMode="auto">
            <a:xfrm>
              <a:off x="387" y="2264"/>
              <a:ext cx="1288" cy="25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Cuentas x Cobrar</a:t>
              </a:r>
              <a:endParaRPr lang="es-ES_tradnl" sz="2400" dirty="0" smtClean="0">
                <a:solidFill>
                  <a:srgbClr val="002060"/>
                </a:solidFill>
                <a:latin typeface="Times New Roman" pitchFamily="18" charset="0"/>
              </a:endParaRPr>
            </a:p>
          </p:txBody>
        </p:sp>
      </p:grpSp>
      <p:grpSp>
        <p:nvGrpSpPr>
          <p:cNvPr id="99352" name="Group 24"/>
          <p:cNvGrpSpPr>
            <a:grpSpLocks/>
          </p:cNvGrpSpPr>
          <p:nvPr/>
        </p:nvGrpSpPr>
        <p:grpSpPr bwMode="auto">
          <a:xfrm>
            <a:off x="454025" y="2763838"/>
            <a:ext cx="1727200" cy="1268412"/>
            <a:chOff x="236" y="2610"/>
            <a:chExt cx="1088" cy="799"/>
          </a:xfrm>
        </p:grpSpPr>
        <p:sp>
          <p:nvSpPr>
            <p:cNvPr id="6162" name="Text Box 25"/>
            <p:cNvSpPr txBox="1">
              <a:spLocks noChangeArrowheads="1"/>
            </p:cNvSpPr>
            <p:nvPr/>
          </p:nvSpPr>
          <p:spPr bwMode="auto">
            <a:xfrm>
              <a:off x="236" y="3159"/>
              <a:ext cx="1088"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Existencias</a:t>
              </a:r>
              <a:endParaRPr lang="es-ES_tradnl" sz="2400" dirty="0" smtClean="0">
                <a:solidFill>
                  <a:srgbClr val="002060"/>
                </a:solidFill>
                <a:latin typeface="Times New Roman" pitchFamily="18" charset="0"/>
              </a:endParaRPr>
            </a:p>
          </p:txBody>
        </p:sp>
        <p:graphicFrame>
          <p:nvGraphicFramePr>
            <p:cNvPr id="6163" name="Object 26"/>
            <p:cNvGraphicFramePr>
              <a:graphicFrameLocks noChangeAspect="1"/>
            </p:cNvGraphicFramePr>
            <p:nvPr/>
          </p:nvGraphicFramePr>
          <p:xfrm>
            <a:off x="573" y="2610"/>
            <a:ext cx="347" cy="591"/>
          </p:xfrm>
          <a:graphic>
            <a:graphicData uri="http://schemas.openxmlformats.org/presentationml/2006/ole">
              <mc:AlternateContent xmlns:mc="http://schemas.openxmlformats.org/markup-compatibility/2006">
                <mc:Choice xmlns:v="urn:schemas-microsoft-com:vml" Requires="v">
                  <p:oleObj spid="_x0000_s65676" name="Imagen" r:id="rId13" imgW="798271" imgH="1357884" progId="MS_ClipArt_Gallery.2">
                    <p:embed/>
                  </p:oleObj>
                </mc:Choice>
                <mc:Fallback>
                  <p:oleObj name="Imagen" r:id="rId13" imgW="798271" imgH="1357884" progId="MS_ClipArt_Gallery.2">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3" y="2610"/>
                          <a:ext cx="347" cy="5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99355" name="Group 27"/>
          <p:cNvGrpSpPr>
            <a:grpSpLocks/>
          </p:cNvGrpSpPr>
          <p:nvPr/>
        </p:nvGrpSpPr>
        <p:grpSpPr bwMode="auto">
          <a:xfrm>
            <a:off x="365918" y="5586413"/>
            <a:ext cx="1851025" cy="1119188"/>
            <a:chOff x="1035" y="3471"/>
            <a:chExt cx="1166" cy="705"/>
          </a:xfrm>
        </p:grpSpPr>
        <p:sp>
          <p:nvSpPr>
            <p:cNvPr id="6160" name="Text Box 28"/>
            <p:cNvSpPr txBox="1">
              <a:spLocks noChangeArrowheads="1"/>
            </p:cNvSpPr>
            <p:nvPr/>
          </p:nvSpPr>
          <p:spPr bwMode="auto">
            <a:xfrm>
              <a:off x="1035" y="3926"/>
              <a:ext cx="1166" cy="2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dirty="0" smtClean="0">
                  <a:solidFill>
                    <a:srgbClr val="002060"/>
                  </a:solidFill>
                </a:rPr>
                <a:t>Instalaciones</a:t>
              </a:r>
              <a:endParaRPr lang="es-ES_tradnl" sz="2400" dirty="0" smtClean="0">
                <a:solidFill>
                  <a:srgbClr val="002060"/>
                </a:solidFill>
                <a:latin typeface="Times New Roman" pitchFamily="18" charset="0"/>
              </a:endParaRPr>
            </a:p>
          </p:txBody>
        </p:sp>
        <p:graphicFrame>
          <p:nvGraphicFramePr>
            <p:cNvPr id="6161" name="Object 29"/>
            <p:cNvGraphicFramePr>
              <a:graphicFrameLocks noChangeAspect="1"/>
            </p:cNvGraphicFramePr>
            <p:nvPr/>
          </p:nvGraphicFramePr>
          <p:xfrm>
            <a:off x="1083" y="3471"/>
            <a:ext cx="1010" cy="465"/>
          </p:xfrm>
          <a:graphic>
            <a:graphicData uri="http://schemas.openxmlformats.org/presentationml/2006/ole">
              <mc:AlternateContent xmlns:mc="http://schemas.openxmlformats.org/markup-compatibility/2006">
                <mc:Choice xmlns:v="urn:schemas-microsoft-com:vml" Requires="v">
                  <p:oleObj spid="_x0000_s65677" name="Imagen" r:id="rId15" imgW="5281613" imgH="2430463" progId="MS_ClipArt_Gallery.2">
                    <p:embed/>
                  </p:oleObj>
                </mc:Choice>
                <mc:Fallback>
                  <p:oleObj name="Imagen" r:id="rId15" imgW="5281613" imgH="2430463" progId="MS_ClipArt_Gallery.2">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83" y="3471"/>
                          <a:ext cx="1010" cy="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pic>
        <p:nvPicPr>
          <p:cNvPr id="6158" name="Picture 3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31800" y="3927475"/>
            <a:ext cx="1811338" cy="1350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9" name="1 CuadroTexto"/>
          <p:cNvSpPr txBox="1">
            <a:spLocks noChangeArrowheads="1"/>
          </p:cNvSpPr>
          <p:nvPr/>
        </p:nvSpPr>
        <p:spPr bwMode="auto">
          <a:xfrm>
            <a:off x="403225" y="5186363"/>
            <a:ext cx="1454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000" dirty="0" smtClean="0">
                <a:solidFill>
                  <a:srgbClr val="002060"/>
                </a:solidFill>
              </a:rPr>
              <a:t>Maquinaria</a:t>
            </a:r>
          </a:p>
        </p:txBody>
      </p:sp>
      <p:sp>
        <p:nvSpPr>
          <p:cNvPr id="2" name="1 CuadroTexto"/>
          <p:cNvSpPr txBox="1"/>
          <p:nvPr/>
        </p:nvSpPr>
        <p:spPr>
          <a:xfrm>
            <a:off x="2186400" y="476379"/>
            <a:ext cx="4609275" cy="369332"/>
          </a:xfrm>
          <a:prstGeom prst="rect">
            <a:avLst/>
          </a:prstGeom>
          <a:noFill/>
        </p:spPr>
        <p:txBody>
          <a:bodyPr wrap="none" rtlCol="0">
            <a:spAutoFit/>
          </a:bodyPr>
          <a:lstStyle/>
          <a:p>
            <a:r>
              <a:rPr lang="es-CL" b="1" dirty="0" smtClean="0"/>
              <a:t>USOS Y FUENTES DE FINANCIAMIENTO</a:t>
            </a:r>
            <a:endParaRPr lang="es-CL" b="1" dirty="0"/>
          </a:p>
        </p:txBody>
      </p:sp>
    </p:spTree>
    <p:extLst>
      <p:ext uri="{BB962C8B-B14F-4D97-AF65-F5344CB8AC3E}">
        <p14:creationId xmlns:p14="http://schemas.microsoft.com/office/powerpoint/2010/main" val="1725815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99338"/>
                                        </p:tgtEl>
                                        <p:attrNameLst>
                                          <p:attrName>style.visibility</p:attrName>
                                        </p:attrNameLst>
                                      </p:cBhvr>
                                      <p:to>
                                        <p:strVal val="visible"/>
                                      </p:to>
                                    </p:set>
                                    <p:anim calcmode="lin" valueType="num">
                                      <p:cBhvr additive="base">
                                        <p:cTn id="7" dur="500" fill="hold"/>
                                        <p:tgtEl>
                                          <p:spTgt spid="99338"/>
                                        </p:tgtEl>
                                        <p:attrNameLst>
                                          <p:attrName>ppt_x</p:attrName>
                                        </p:attrNameLst>
                                      </p:cBhvr>
                                      <p:tavLst>
                                        <p:tav tm="0">
                                          <p:val>
                                            <p:strVal val="1+#ppt_w/2"/>
                                          </p:val>
                                        </p:tav>
                                        <p:tav tm="100000">
                                          <p:val>
                                            <p:strVal val="#ppt_x"/>
                                          </p:val>
                                        </p:tav>
                                      </p:tavLst>
                                    </p:anim>
                                    <p:anim calcmode="lin" valueType="num">
                                      <p:cBhvr additive="base">
                                        <p:cTn id="8" dur="500" fill="hold"/>
                                        <p:tgtEl>
                                          <p:spTgt spid="9933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99341"/>
                                        </p:tgtEl>
                                        <p:attrNameLst>
                                          <p:attrName>style.visibility</p:attrName>
                                        </p:attrNameLst>
                                      </p:cBhvr>
                                      <p:to>
                                        <p:strVal val="visible"/>
                                      </p:to>
                                    </p:set>
                                    <p:anim calcmode="lin" valueType="num">
                                      <p:cBhvr additive="base">
                                        <p:cTn id="13" dur="500" fill="hold"/>
                                        <p:tgtEl>
                                          <p:spTgt spid="99341"/>
                                        </p:tgtEl>
                                        <p:attrNameLst>
                                          <p:attrName>ppt_x</p:attrName>
                                        </p:attrNameLst>
                                      </p:cBhvr>
                                      <p:tavLst>
                                        <p:tav tm="0">
                                          <p:val>
                                            <p:strVal val="1+#ppt_w/2"/>
                                          </p:val>
                                        </p:tav>
                                        <p:tav tm="100000">
                                          <p:val>
                                            <p:strVal val="#ppt_x"/>
                                          </p:val>
                                        </p:tav>
                                      </p:tavLst>
                                    </p:anim>
                                    <p:anim calcmode="lin" valueType="num">
                                      <p:cBhvr additive="base">
                                        <p:cTn id="14" dur="500" fill="hold"/>
                                        <p:tgtEl>
                                          <p:spTgt spid="9934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99335"/>
                                        </p:tgtEl>
                                        <p:attrNameLst>
                                          <p:attrName>style.visibility</p:attrName>
                                        </p:attrNameLst>
                                      </p:cBhvr>
                                      <p:to>
                                        <p:strVal val="visible"/>
                                      </p:to>
                                    </p:set>
                                    <p:anim calcmode="lin" valueType="num">
                                      <p:cBhvr additive="base">
                                        <p:cTn id="19" dur="500" fill="hold"/>
                                        <p:tgtEl>
                                          <p:spTgt spid="99335"/>
                                        </p:tgtEl>
                                        <p:attrNameLst>
                                          <p:attrName>ppt_x</p:attrName>
                                        </p:attrNameLst>
                                      </p:cBhvr>
                                      <p:tavLst>
                                        <p:tav tm="0">
                                          <p:val>
                                            <p:strVal val="1+#ppt_w/2"/>
                                          </p:val>
                                        </p:tav>
                                        <p:tav tm="100000">
                                          <p:val>
                                            <p:strVal val="#ppt_x"/>
                                          </p:val>
                                        </p:tav>
                                      </p:tavLst>
                                    </p:anim>
                                    <p:anim calcmode="lin" valueType="num">
                                      <p:cBhvr additive="base">
                                        <p:cTn id="20" dur="500" fill="hold"/>
                                        <p:tgtEl>
                                          <p:spTgt spid="99335"/>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99346"/>
                                        </p:tgtEl>
                                        <p:attrNameLst>
                                          <p:attrName>style.visibility</p:attrName>
                                        </p:attrNameLst>
                                      </p:cBhvr>
                                      <p:to>
                                        <p:strVal val="visible"/>
                                      </p:to>
                                    </p:set>
                                    <p:anim calcmode="lin" valueType="num">
                                      <p:cBhvr additive="base">
                                        <p:cTn id="25" dur="500" fill="hold"/>
                                        <p:tgtEl>
                                          <p:spTgt spid="99346"/>
                                        </p:tgtEl>
                                        <p:attrNameLst>
                                          <p:attrName>ppt_x</p:attrName>
                                        </p:attrNameLst>
                                      </p:cBhvr>
                                      <p:tavLst>
                                        <p:tav tm="0">
                                          <p:val>
                                            <p:strVal val="0-#ppt_w/2"/>
                                          </p:val>
                                        </p:tav>
                                        <p:tav tm="100000">
                                          <p:val>
                                            <p:strVal val="#ppt_x"/>
                                          </p:val>
                                        </p:tav>
                                      </p:tavLst>
                                    </p:anim>
                                    <p:anim calcmode="lin" valueType="num">
                                      <p:cBhvr additive="base">
                                        <p:cTn id="26" dur="500" fill="hold"/>
                                        <p:tgtEl>
                                          <p:spTgt spid="9934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99349"/>
                                        </p:tgtEl>
                                        <p:attrNameLst>
                                          <p:attrName>style.visibility</p:attrName>
                                        </p:attrNameLst>
                                      </p:cBhvr>
                                      <p:to>
                                        <p:strVal val="visible"/>
                                      </p:to>
                                    </p:set>
                                    <p:anim calcmode="lin" valueType="num">
                                      <p:cBhvr additive="base">
                                        <p:cTn id="31" dur="500" fill="hold"/>
                                        <p:tgtEl>
                                          <p:spTgt spid="99349"/>
                                        </p:tgtEl>
                                        <p:attrNameLst>
                                          <p:attrName>ppt_x</p:attrName>
                                        </p:attrNameLst>
                                      </p:cBhvr>
                                      <p:tavLst>
                                        <p:tav tm="0">
                                          <p:val>
                                            <p:strVal val="0-#ppt_w/2"/>
                                          </p:val>
                                        </p:tav>
                                        <p:tav tm="100000">
                                          <p:val>
                                            <p:strVal val="#ppt_x"/>
                                          </p:val>
                                        </p:tav>
                                      </p:tavLst>
                                    </p:anim>
                                    <p:anim calcmode="lin" valueType="num">
                                      <p:cBhvr additive="base">
                                        <p:cTn id="32" dur="500" fill="hold"/>
                                        <p:tgtEl>
                                          <p:spTgt spid="9934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99352"/>
                                        </p:tgtEl>
                                        <p:attrNameLst>
                                          <p:attrName>style.visibility</p:attrName>
                                        </p:attrNameLst>
                                      </p:cBhvr>
                                      <p:to>
                                        <p:strVal val="visible"/>
                                      </p:to>
                                    </p:set>
                                    <p:anim calcmode="lin" valueType="num">
                                      <p:cBhvr additive="base">
                                        <p:cTn id="37" dur="500" fill="hold"/>
                                        <p:tgtEl>
                                          <p:spTgt spid="99352"/>
                                        </p:tgtEl>
                                        <p:attrNameLst>
                                          <p:attrName>ppt_x</p:attrName>
                                        </p:attrNameLst>
                                      </p:cBhvr>
                                      <p:tavLst>
                                        <p:tav tm="0">
                                          <p:val>
                                            <p:strVal val="0-#ppt_w/2"/>
                                          </p:val>
                                        </p:tav>
                                        <p:tav tm="100000">
                                          <p:val>
                                            <p:strVal val="#ppt_x"/>
                                          </p:val>
                                        </p:tav>
                                      </p:tavLst>
                                    </p:anim>
                                    <p:anim calcmode="lin" valueType="num">
                                      <p:cBhvr additive="base">
                                        <p:cTn id="38" dur="500" fill="hold"/>
                                        <p:tgtEl>
                                          <p:spTgt spid="99352"/>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99355"/>
                                        </p:tgtEl>
                                        <p:attrNameLst>
                                          <p:attrName>style.visibility</p:attrName>
                                        </p:attrNameLst>
                                      </p:cBhvr>
                                      <p:to>
                                        <p:strVal val="visible"/>
                                      </p:to>
                                    </p:set>
                                    <p:anim calcmode="lin" valueType="num">
                                      <p:cBhvr additive="base">
                                        <p:cTn id="43" dur="500" fill="hold"/>
                                        <p:tgtEl>
                                          <p:spTgt spid="99355"/>
                                        </p:tgtEl>
                                        <p:attrNameLst>
                                          <p:attrName>ppt_x</p:attrName>
                                        </p:attrNameLst>
                                      </p:cBhvr>
                                      <p:tavLst>
                                        <p:tav tm="0">
                                          <p:val>
                                            <p:strVal val="0-#ppt_w/2"/>
                                          </p:val>
                                        </p:tav>
                                        <p:tav tm="100000">
                                          <p:val>
                                            <p:strVal val="#ppt_x"/>
                                          </p:val>
                                        </p:tav>
                                      </p:tavLst>
                                    </p:anim>
                                    <p:anim calcmode="lin" valueType="num">
                                      <p:cBhvr additive="base">
                                        <p:cTn id="44" dur="500" fill="hold"/>
                                        <p:tgtEl>
                                          <p:spTgt spid="993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bwMode="auto">
          <a:xfrm>
            <a:off x="381000" y="152400"/>
            <a:ext cx="7772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eaLnBrk="1" hangingPunct="1">
              <a:defRPr/>
            </a:pPr>
            <a:r>
              <a:rPr lang="es-CL" sz="3200" b="1" dirty="0" smtClean="0">
                <a:effectLst>
                  <a:outerShdw blurRad="38100" dist="38100" dir="2700000" algn="tl">
                    <a:srgbClr val="C0C0C0"/>
                  </a:outerShdw>
                </a:effectLst>
                <a:latin typeface="+mn-lt"/>
              </a:rPr>
              <a:t>Ecuación contable</a:t>
            </a:r>
            <a:endParaRPr lang="es-ES" sz="3200" b="1" dirty="0" smtClean="0">
              <a:effectLst>
                <a:outerShdw blurRad="38100" dist="38100" dir="2700000" algn="tl">
                  <a:srgbClr val="C0C0C0"/>
                </a:outerShdw>
              </a:effectLst>
              <a:latin typeface="+mn-lt"/>
            </a:endParaRPr>
          </a:p>
        </p:txBody>
      </p:sp>
      <p:sp>
        <p:nvSpPr>
          <p:cNvPr id="65539" name="Rectangle 3"/>
          <p:cNvSpPr>
            <a:spLocks noGrp="1" noChangeArrowheads="1"/>
          </p:cNvSpPr>
          <p:nvPr>
            <p:ph idx="1"/>
          </p:nvPr>
        </p:nvSpPr>
        <p:spPr bwMode="auto">
          <a:xfrm>
            <a:off x="533400" y="1752600"/>
            <a:ext cx="7855024"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just"/>
            <a:r>
              <a:rPr lang="en-US" sz="2400" dirty="0" smtClean="0">
                <a:cs typeface="Times New Roman" pitchFamily="18" charset="0"/>
              </a:rPr>
              <a:t>Su </a:t>
            </a:r>
            <a:r>
              <a:rPr lang="en-US" sz="2400" dirty="0" err="1" smtClean="0">
                <a:cs typeface="Times New Roman" pitchFamily="18" charset="0"/>
              </a:rPr>
              <a:t>fundamento</a:t>
            </a:r>
            <a:r>
              <a:rPr lang="es-ES_tradnl" sz="2400" dirty="0" smtClean="0">
                <a:cs typeface="Times New Roman" pitchFamily="18" charset="0"/>
              </a:rPr>
              <a:t> es que </a:t>
            </a:r>
            <a:r>
              <a:rPr lang="en-US" sz="2400" dirty="0" smtClean="0">
                <a:cs typeface="Times New Roman" pitchFamily="18" charset="0"/>
              </a:rPr>
              <a:t>en </a:t>
            </a:r>
            <a:r>
              <a:rPr lang="en-US" sz="2400" dirty="0" err="1" smtClean="0">
                <a:cs typeface="Times New Roman" pitchFamily="18" charset="0"/>
              </a:rPr>
              <a:t>todo</a:t>
            </a:r>
            <a:r>
              <a:rPr lang="en-US" sz="2400" dirty="0" smtClean="0">
                <a:cs typeface="Times New Roman" pitchFamily="18" charset="0"/>
              </a:rPr>
              <a:t> </a:t>
            </a:r>
            <a:r>
              <a:rPr lang="en-US" sz="2400" dirty="0" err="1" smtClean="0">
                <a:cs typeface="Times New Roman" pitchFamily="18" charset="0"/>
              </a:rPr>
              <a:t>hecho</a:t>
            </a:r>
            <a:r>
              <a:rPr lang="en-US" sz="2400" dirty="0" smtClean="0">
                <a:cs typeface="Times New Roman" pitchFamily="18" charset="0"/>
              </a:rPr>
              <a:t> </a:t>
            </a:r>
            <a:r>
              <a:rPr lang="en-US" sz="2400" dirty="0" err="1" smtClean="0">
                <a:cs typeface="Times New Roman" pitchFamily="18" charset="0"/>
              </a:rPr>
              <a:t>contable</a:t>
            </a:r>
            <a:r>
              <a:rPr lang="en-US" sz="2400" dirty="0" smtClean="0">
                <a:cs typeface="Times New Roman" pitchFamily="18" charset="0"/>
              </a:rPr>
              <a:t> se da un </a:t>
            </a:r>
            <a:r>
              <a:rPr lang="en-US" sz="2400" dirty="0" err="1" smtClean="0">
                <a:cs typeface="Times New Roman" pitchFamily="18" charset="0"/>
              </a:rPr>
              <a:t>origen</a:t>
            </a:r>
            <a:r>
              <a:rPr lang="en-US" sz="2400" dirty="0" smtClean="0">
                <a:cs typeface="Times New Roman" pitchFamily="18" charset="0"/>
              </a:rPr>
              <a:t> o </a:t>
            </a:r>
            <a:r>
              <a:rPr lang="en-US" sz="2400" dirty="0" err="1" smtClean="0">
                <a:cs typeface="Times New Roman" pitchFamily="18" charset="0"/>
              </a:rPr>
              <a:t>recursos</a:t>
            </a:r>
            <a:r>
              <a:rPr lang="en-US" sz="2400" dirty="0" smtClean="0">
                <a:cs typeface="Times New Roman" pitchFamily="18" charset="0"/>
              </a:rPr>
              <a:t> y un </a:t>
            </a:r>
            <a:r>
              <a:rPr lang="en-US" sz="2400" dirty="0" err="1" smtClean="0">
                <a:cs typeface="Times New Roman" pitchFamily="18" charset="0"/>
              </a:rPr>
              <a:t>destino</a:t>
            </a:r>
            <a:r>
              <a:rPr lang="en-US" sz="2400" dirty="0" smtClean="0">
                <a:cs typeface="Times New Roman" pitchFamily="18" charset="0"/>
              </a:rPr>
              <a:t> o </a:t>
            </a:r>
            <a:r>
              <a:rPr lang="en-US" sz="2400" dirty="0" err="1" smtClean="0">
                <a:cs typeface="Times New Roman" pitchFamily="18" charset="0"/>
              </a:rPr>
              <a:t>empleo</a:t>
            </a:r>
            <a:r>
              <a:rPr lang="en-US" sz="2400" dirty="0" smtClean="0">
                <a:cs typeface="Times New Roman" pitchFamily="18" charset="0"/>
              </a:rPr>
              <a:t>. </a:t>
            </a:r>
            <a:endParaRPr lang="es-ES_tradnl" sz="2400" dirty="0" smtClean="0">
              <a:cs typeface="Times New Roman" pitchFamily="18" charset="0"/>
            </a:endParaRPr>
          </a:p>
          <a:p>
            <a:endParaRPr lang="es-ES_tradnl" sz="2400" dirty="0" smtClean="0">
              <a:cs typeface="Times New Roman" pitchFamily="18" charset="0"/>
            </a:endParaRPr>
          </a:p>
          <a:p>
            <a:pPr algn="just"/>
            <a:r>
              <a:rPr lang="en-US" sz="2400" dirty="0" smtClean="0">
                <a:cs typeface="Times New Roman" pitchFamily="18" charset="0"/>
              </a:rPr>
              <a:t>De </a:t>
            </a:r>
            <a:r>
              <a:rPr lang="en-US" sz="2400" dirty="0" err="1" smtClean="0">
                <a:cs typeface="Times New Roman" pitchFamily="18" charset="0"/>
              </a:rPr>
              <a:t>este</a:t>
            </a:r>
            <a:r>
              <a:rPr lang="en-US" sz="2400" dirty="0" smtClean="0">
                <a:cs typeface="Times New Roman" pitchFamily="18" charset="0"/>
              </a:rPr>
              <a:t> </a:t>
            </a:r>
            <a:r>
              <a:rPr lang="en-US" sz="2400" dirty="0" err="1" smtClean="0">
                <a:cs typeface="Times New Roman" pitchFamily="18" charset="0"/>
              </a:rPr>
              <a:t>modo</a:t>
            </a:r>
            <a:r>
              <a:rPr lang="en-US" sz="2400" dirty="0" smtClean="0">
                <a:cs typeface="Times New Roman" pitchFamily="18" charset="0"/>
              </a:rPr>
              <a:t>, </a:t>
            </a:r>
            <a:r>
              <a:rPr lang="en-US" sz="2400" dirty="0" err="1" smtClean="0">
                <a:cs typeface="Times New Roman" pitchFamily="18" charset="0"/>
              </a:rPr>
              <a:t>todo</a:t>
            </a:r>
            <a:r>
              <a:rPr lang="en-US" sz="2400" dirty="0" smtClean="0">
                <a:cs typeface="Times New Roman" pitchFamily="18" charset="0"/>
              </a:rPr>
              <a:t> </a:t>
            </a:r>
            <a:r>
              <a:rPr lang="en-US" sz="2400" dirty="0" err="1" smtClean="0">
                <a:cs typeface="Times New Roman" pitchFamily="18" charset="0"/>
              </a:rPr>
              <a:t>hecho</a:t>
            </a:r>
            <a:r>
              <a:rPr lang="en-US" sz="2400" dirty="0" smtClean="0">
                <a:cs typeface="Times New Roman" pitchFamily="18" charset="0"/>
              </a:rPr>
              <a:t> </a:t>
            </a:r>
            <a:r>
              <a:rPr lang="en-US" sz="2400" dirty="0" err="1" smtClean="0">
                <a:cs typeface="Times New Roman" pitchFamily="18" charset="0"/>
              </a:rPr>
              <a:t>contable</a:t>
            </a:r>
            <a:r>
              <a:rPr lang="en-US" sz="2400" dirty="0" smtClean="0">
                <a:cs typeface="Times New Roman" pitchFamily="18" charset="0"/>
              </a:rPr>
              <a:t> se </a:t>
            </a:r>
            <a:r>
              <a:rPr lang="en-US" sz="2400" dirty="0" err="1" smtClean="0">
                <a:cs typeface="Times New Roman" pitchFamily="18" charset="0"/>
              </a:rPr>
              <a:t>analiza</a:t>
            </a:r>
            <a:r>
              <a:rPr lang="en-US" sz="2400" dirty="0" smtClean="0">
                <a:cs typeface="Times New Roman" pitchFamily="18" charset="0"/>
              </a:rPr>
              <a:t> </a:t>
            </a:r>
            <a:r>
              <a:rPr lang="en-US" sz="2400" dirty="0" err="1" smtClean="0">
                <a:cs typeface="Times New Roman" pitchFamily="18" charset="0"/>
              </a:rPr>
              <a:t>desde</a:t>
            </a:r>
            <a:r>
              <a:rPr lang="en-US" sz="2400" dirty="0" smtClean="0">
                <a:cs typeface="Times New Roman" pitchFamily="18" charset="0"/>
              </a:rPr>
              <a:t> </a:t>
            </a:r>
            <a:r>
              <a:rPr lang="en-US" sz="2400" dirty="0" err="1" smtClean="0">
                <a:cs typeface="Times New Roman" pitchFamily="18" charset="0"/>
              </a:rPr>
              <a:t>esa</a:t>
            </a:r>
            <a:r>
              <a:rPr lang="en-US" sz="2400" dirty="0" smtClean="0">
                <a:cs typeface="Times New Roman" pitchFamily="18" charset="0"/>
              </a:rPr>
              <a:t> </a:t>
            </a:r>
            <a:r>
              <a:rPr lang="en-US" sz="2400" dirty="0" err="1" smtClean="0">
                <a:cs typeface="Times New Roman" pitchFamily="18" charset="0"/>
              </a:rPr>
              <a:t>doble</a:t>
            </a:r>
            <a:r>
              <a:rPr lang="en-US" sz="2400" dirty="0" smtClean="0">
                <a:cs typeface="Times New Roman" pitchFamily="18" charset="0"/>
              </a:rPr>
              <a:t> </a:t>
            </a:r>
            <a:r>
              <a:rPr lang="en-US" sz="2400" dirty="0" err="1" smtClean="0">
                <a:cs typeface="Times New Roman" pitchFamily="18" charset="0"/>
              </a:rPr>
              <a:t>perspectiva</a:t>
            </a:r>
            <a:r>
              <a:rPr lang="en-US" sz="2400" dirty="0" smtClean="0">
                <a:cs typeface="Times New Roman" pitchFamily="18" charset="0"/>
              </a:rPr>
              <a:t>, </a:t>
            </a:r>
            <a:r>
              <a:rPr lang="en-US" sz="2400" dirty="0" err="1" smtClean="0">
                <a:cs typeface="Times New Roman" pitchFamily="18" charset="0"/>
              </a:rPr>
              <a:t>desde</a:t>
            </a:r>
            <a:r>
              <a:rPr lang="en-US" sz="2400" dirty="0" smtClean="0">
                <a:cs typeface="Times New Roman" pitchFamily="18" charset="0"/>
              </a:rPr>
              <a:t> </a:t>
            </a:r>
            <a:r>
              <a:rPr lang="en-US" sz="2400" dirty="0" err="1" smtClean="0">
                <a:cs typeface="Times New Roman" pitchFamily="18" charset="0"/>
              </a:rPr>
              <a:t>las</a:t>
            </a:r>
            <a:r>
              <a:rPr lang="en-US" sz="2400" dirty="0" smtClean="0">
                <a:cs typeface="Times New Roman" pitchFamily="18" charset="0"/>
              </a:rPr>
              <a:t> </a:t>
            </a:r>
            <a:r>
              <a:rPr lang="en-US" sz="2400" dirty="0" err="1" smtClean="0">
                <a:cs typeface="Times New Roman" pitchFamily="18" charset="0"/>
              </a:rPr>
              <a:t>fuentes</a:t>
            </a:r>
            <a:r>
              <a:rPr lang="en-US" sz="2400" dirty="0" smtClean="0">
                <a:cs typeface="Times New Roman" pitchFamily="18" charset="0"/>
              </a:rPr>
              <a:t> de </a:t>
            </a:r>
            <a:r>
              <a:rPr lang="en-US" sz="2400" dirty="0" err="1" smtClean="0">
                <a:cs typeface="Times New Roman" pitchFamily="18" charset="0"/>
              </a:rPr>
              <a:t>fondos</a:t>
            </a:r>
            <a:r>
              <a:rPr lang="en-US" sz="2400" dirty="0" smtClean="0">
                <a:cs typeface="Times New Roman" pitchFamily="18" charset="0"/>
              </a:rPr>
              <a:t> y la de </a:t>
            </a:r>
            <a:r>
              <a:rPr lang="en-US" sz="2400" dirty="0" err="1" smtClean="0">
                <a:cs typeface="Times New Roman" pitchFamily="18" charset="0"/>
              </a:rPr>
              <a:t>su</a:t>
            </a:r>
            <a:r>
              <a:rPr lang="en-US" sz="2400" dirty="0" smtClean="0">
                <a:cs typeface="Times New Roman" pitchFamily="18" charset="0"/>
              </a:rPr>
              <a:t> </a:t>
            </a:r>
            <a:r>
              <a:rPr lang="en-US" sz="2400" dirty="0" err="1" smtClean="0">
                <a:cs typeface="Times New Roman" pitchFamily="18" charset="0"/>
              </a:rPr>
              <a:t>uso</a:t>
            </a:r>
            <a:r>
              <a:rPr lang="en-US" sz="2400" dirty="0" smtClean="0">
                <a:cs typeface="Times New Roman" pitchFamily="18" charset="0"/>
              </a:rPr>
              <a:t>.</a:t>
            </a:r>
            <a:endParaRPr lang="es-ES" sz="2400" dirty="0" smtClean="0"/>
          </a:p>
        </p:txBody>
      </p:sp>
      <p:sp>
        <p:nvSpPr>
          <p:cNvPr id="3074" name="3 Marcador de número de diapositiva"/>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5F8603B-62E3-415B-95CA-1DA52E9E8388}" type="slidenum">
              <a:rPr lang="es-CL" sz="1000">
                <a:solidFill>
                  <a:srgbClr val="FFFF00"/>
                </a:solidFill>
                <a:latin typeface="Arial" charset="0"/>
              </a:rPr>
              <a:pPr/>
              <a:t>18</a:t>
            </a:fld>
            <a:endParaRPr lang="es-CL" sz="1000">
              <a:solidFill>
                <a:srgbClr val="FFFF00"/>
              </a:solidFill>
              <a:latin typeface="Arial" charset="0"/>
            </a:endParaRPr>
          </a:p>
        </p:txBody>
      </p:sp>
    </p:spTree>
    <p:extLst>
      <p:ext uri="{BB962C8B-B14F-4D97-AF65-F5344CB8AC3E}">
        <p14:creationId xmlns:p14="http://schemas.microsoft.com/office/powerpoint/2010/main" val="2234344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0-#ppt_w/2"/>
                                          </p:val>
                                        </p:tav>
                                        <p:tav tm="100000">
                                          <p:val>
                                            <p:strVal val="#ppt_x"/>
                                          </p:val>
                                        </p:tav>
                                      </p:tavLst>
                                    </p:anim>
                                    <p:anim calcmode="lin" valueType="num">
                                      <p:cBhvr additive="base">
                                        <p:cTn id="8" dur="500" fill="hold"/>
                                        <p:tgtEl>
                                          <p:spTgt spid="6553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65539"/>
                                        </p:tgtEl>
                                        <p:attrNameLst>
                                          <p:attrName>style.visibility</p:attrName>
                                        </p:attrNameLst>
                                      </p:cBhvr>
                                      <p:to>
                                        <p:strVal val="visible"/>
                                      </p:to>
                                    </p:set>
                                    <p:animEffect transition="in" filter="wipe(up)">
                                      <p:cBhvr>
                                        <p:cTn id="12" dur="500"/>
                                        <p:tgtEl>
                                          <p:spTgt spid="65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utoUpdateAnimBg="0"/>
      <p:bldP spid="6553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5" name="Rectangle 5"/>
          <p:cNvSpPr>
            <a:spLocks noGrp="1" noChangeArrowheads="1"/>
          </p:cNvSpPr>
          <p:nvPr>
            <p:ph type="title"/>
          </p:nvPr>
        </p:nvSpPr>
        <p:spPr bwMode="auto">
          <a:xfrm>
            <a:off x="381000" y="152400"/>
            <a:ext cx="7772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eaLnBrk="1" hangingPunct="1">
              <a:defRPr/>
            </a:pPr>
            <a:r>
              <a:rPr lang="es-CL" sz="3200" b="1" dirty="0" smtClean="0">
                <a:latin typeface="+mn-lt"/>
              </a:rPr>
              <a:t>Ecuación contable</a:t>
            </a:r>
            <a:endParaRPr lang="es-ES" sz="3200" b="1" dirty="0" smtClean="0">
              <a:latin typeface="+mn-lt"/>
            </a:endParaRPr>
          </a:p>
        </p:txBody>
      </p:sp>
      <p:sp>
        <p:nvSpPr>
          <p:cNvPr id="66563" name="Rectangle 3"/>
          <p:cNvSpPr>
            <a:spLocks noGrp="1" noChangeArrowheads="1"/>
          </p:cNvSpPr>
          <p:nvPr>
            <p:ph idx="1"/>
          </p:nvPr>
        </p:nvSpPr>
        <p:spPr bwMode="auto">
          <a:xfrm>
            <a:off x="457200" y="1676400"/>
            <a:ext cx="83058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eaLnBrk="1" hangingPunct="1">
              <a:buFontTx/>
              <a:buNone/>
            </a:pPr>
            <a:r>
              <a:rPr lang="es-CL" sz="2400" b="1" dirty="0" smtClean="0">
                <a:solidFill>
                  <a:srgbClr val="0070C0"/>
                </a:solidFill>
                <a:latin typeface="Verdana" pitchFamily="34" charset="0"/>
              </a:rPr>
              <a:t>ACTIVO= PASIVO + PATRIMONIO</a:t>
            </a:r>
          </a:p>
          <a:p>
            <a:pPr marL="0" indent="0" algn="ctr" eaLnBrk="1" hangingPunct="1">
              <a:buFontTx/>
              <a:buNone/>
            </a:pPr>
            <a:endParaRPr lang="es-ES" sz="2400" b="1" dirty="0" smtClean="0">
              <a:latin typeface="Verdana" pitchFamily="34" charset="0"/>
            </a:endParaRPr>
          </a:p>
          <a:p>
            <a:pPr marL="0" indent="0" algn="ctr" eaLnBrk="1" hangingPunct="1">
              <a:buFontTx/>
              <a:buNone/>
            </a:pPr>
            <a:r>
              <a:rPr lang="es-CL" sz="2400" dirty="0" smtClean="0">
                <a:latin typeface="Verdana" pitchFamily="34" charset="0"/>
              </a:rPr>
              <a:t>Se traduce en lo que la empresa:</a:t>
            </a:r>
          </a:p>
          <a:p>
            <a:pPr marL="0" indent="0" algn="ctr" eaLnBrk="1" hangingPunct="1">
              <a:buFontTx/>
              <a:buNone/>
            </a:pPr>
            <a:endParaRPr lang="es-CL" sz="2400" dirty="0" smtClean="0">
              <a:latin typeface="Verdana" pitchFamily="34" charset="0"/>
            </a:endParaRPr>
          </a:p>
          <a:p>
            <a:pPr marL="0" indent="0" algn="ctr" eaLnBrk="1" hangingPunct="1">
              <a:buFontTx/>
              <a:buNone/>
            </a:pPr>
            <a:r>
              <a:rPr lang="es-CL" sz="2000" b="1" dirty="0" smtClean="0">
                <a:solidFill>
                  <a:srgbClr val="7030A0"/>
                </a:solidFill>
                <a:latin typeface="Verdana" pitchFamily="34" charset="0"/>
              </a:rPr>
              <a:t>Tiene + Le adeudan = Debe a terceros + Debe a dueños</a:t>
            </a:r>
          </a:p>
          <a:p>
            <a:pPr marL="0" indent="0" algn="ctr" eaLnBrk="1" hangingPunct="1">
              <a:buFontTx/>
              <a:buNone/>
            </a:pPr>
            <a:endParaRPr lang="es-CL" sz="2400" b="1" dirty="0" smtClean="0">
              <a:latin typeface="Verdana" pitchFamily="34" charset="0"/>
            </a:endParaRPr>
          </a:p>
          <a:p>
            <a:pPr marL="0" indent="0" algn="ctr" eaLnBrk="1" hangingPunct="1">
              <a:buFontTx/>
              <a:buNone/>
            </a:pPr>
            <a:r>
              <a:rPr lang="es-CL" sz="2400" dirty="0" smtClean="0">
                <a:latin typeface="Verdana" pitchFamily="34" charset="0"/>
              </a:rPr>
              <a:t>Ambos lados de la ecuación son dos apreciaciones de los mismos recursos de la Empresa</a:t>
            </a:r>
            <a:endParaRPr lang="es-ES" sz="2400" dirty="0" smtClean="0">
              <a:latin typeface="Verdana" pitchFamily="34" charset="0"/>
            </a:endParaRPr>
          </a:p>
        </p:txBody>
      </p:sp>
      <p:sp>
        <p:nvSpPr>
          <p:cNvPr id="4098" name="3 Marcador de número de diapositiva"/>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4A9DC20-3443-439D-B3BD-602DED262349}" type="slidenum">
              <a:rPr lang="es-CL" sz="1000">
                <a:solidFill>
                  <a:srgbClr val="FFFF00"/>
                </a:solidFill>
                <a:latin typeface="Arial" charset="0"/>
              </a:rPr>
              <a:pPr/>
              <a:t>19</a:t>
            </a:fld>
            <a:endParaRPr lang="es-CL" sz="1000">
              <a:solidFill>
                <a:srgbClr val="FFFF00"/>
              </a:solidFill>
              <a:latin typeface="Arial" charset="0"/>
            </a:endParaRPr>
          </a:p>
        </p:txBody>
      </p:sp>
    </p:spTree>
    <p:extLst>
      <p:ext uri="{BB962C8B-B14F-4D97-AF65-F5344CB8AC3E}">
        <p14:creationId xmlns:p14="http://schemas.microsoft.com/office/powerpoint/2010/main" val="1807122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6565"/>
                                        </p:tgtEl>
                                        <p:attrNameLst>
                                          <p:attrName>style.visibility</p:attrName>
                                        </p:attrNameLst>
                                      </p:cBhvr>
                                      <p:to>
                                        <p:strVal val="visible"/>
                                      </p:to>
                                    </p:set>
                                    <p:anim calcmode="lin" valueType="num">
                                      <p:cBhvr additive="base">
                                        <p:cTn id="7" dur="500" fill="hold"/>
                                        <p:tgtEl>
                                          <p:spTgt spid="66565"/>
                                        </p:tgtEl>
                                        <p:attrNameLst>
                                          <p:attrName>ppt_x</p:attrName>
                                        </p:attrNameLst>
                                      </p:cBhvr>
                                      <p:tavLst>
                                        <p:tav tm="0">
                                          <p:val>
                                            <p:strVal val="0-#ppt_w/2"/>
                                          </p:val>
                                        </p:tav>
                                        <p:tav tm="100000">
                                          <p:val>
                                            <p:strVal val="#ppt_x"/>
                                          </p:val>
                                        </p:tav>
                                      </p:tavLst>
                                    </p:anim>
                                    <p:anim calcmode="lin" valueType="num">
                                      <p:cBhvr additive="base">
                                        <p:cTn id="8" dur="500" fill="hold"/>
                                        <p:tgtEl>
                                          <p:spTgt spid="6656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wipe(up)">
                                      <p:cBhvr>
                                        <p:cTn id="12" dur="500"/>
                                        <p:tgtEl>
                                          <p:spTgt spid="66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utoUpdateAnimBg="0"/>
      <p:bldP spid="6656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s-CL" smtClean="0"/>
              <a:t>Programa</a:t>
            </a:r>
            <a:endParaRPr lang="es-ES" smtClean="0"/>
          </a:p>
        </p:txBody>
      </p:sp>
      <p:sp>
        <p:nvSpPr>
          <p:cNvPr id="3075" name="Rectangle 3"/>
          <p:cNvSpPr>
            <a:spLocks noGrp="1" noChangeArrowheads="1"/>
          </p:cNvSpPr>
          <p:nvPr>
            <p:ph idx="1"/>
          </p:nvPr>
        </p:nvSpPr>
        <p:spPr>
          <a:xfrm>
            <a:off x="228600" y="1295400"/>
            <a:ext cx="8686800" cy="5257800"/>
          </a:xfrm>
        </p:spPr>
        <p:txBody>
          <a:bodyPr/>
          <a:lstStyle/>
          <a:p>
            <a:pPr marL="609600" indent="-609600" eaLnBrk="1" hangingPunct="1">
              <a:lnSpc>
                <a:spcPct val="90000"/>
              </a:lnSpc>
              <a:buFontTx/>
              <a:buNone/>
            </a:pPr>
            <a:r>
              <a:rPr lang="es-ES" sz="2400" b="1" dirty="0" smtClean="0"/>
              <a:t>Resultado del aprendizaje:</a:t>
            </a:r>
          </a:p>
          <a:p>
            <a:pPr marL="609600" indent="-609600" eaLnBrk="1" hangingPunct="1">
              <a:lnSpc>
                <a:spcPct val="90000"/>
              </a:lnSpc>
              <a:buFontTx/>
              <a:buNone/>
            </a:pPr>
            <a:endParaRPr lang="es-ES" sz="2400" b="1" dirty="0" smtClean="0"/>
          </a:p>
          <a:p>
            <a:pPr marL="609600" indent="-609600" eaLnBrk="1" hangingPunct="1">
              <a:lnSpc>
                <a:spcPct val="90000"/>
              </a:lnSpc>
              <a:buFontTx/>
              <a:buNone/>
            </a:pPr>
            <a:r>
              <a:rPr lang="es-ES" sz="2400" dirty="0" smtClean="0"/>
              <a:t>Al término del curso se espera que el alumno sea capaz de:</a:t>
            </a:r>
          </a:p>
          <a:p>
            <a:pPr marL="609600" indent="-609600" eaLnBrk="1" hangingPunct="1">
              <a:lnSpc>
                <a:spcPct val="90000"/>
              </a:lnSpc>
            </a:pPr>
            <a:r>
              <a:rPr lang="es-ES" sz="2400" dirty="0" smtClean="0"/>
              <a:t>Realizar análisis financieros de balances y estados de resultados con fines de gestión. </a:t>
            </a:r>
          </a:p>
          <a:p>
            <a:pPr marL="609600" indent="-609600" eaLnBrk="1" hangingPunct="1">
              <a:lnSpc>
                <a:spcPct val="90000"/>
              </a:lnSpc>
            </a:pPr>
            <a:r>
              <a:rPr lang="es-ES" sz="2400" dirty="0" smtClean="0"/>
              <a:t>Utilizar los indicadores de análisis financiero para la toma de decisiones de gestión y de planificación de corto plazo. </a:t>
            </a:r>
          </a:p>
          <a:p>
            <a:pPr marL="609600" indent="-609600" eaLnBrk="1" hangingPunct="1">
              <a:lnSpc>
                <a:spcPct val="90000"/>
              </a:lnSpc>
            </a:pPr>
            <a:r>
              <a:rPr lang="es-ES" sz="2400" dirty="0" smtClean="0"/>
              <a:t>Comprender el papel que juega la función financiera de largo plazo en la empresa. </a:t>
            </a:r>
          </a:p>
          <a:p>
            <a:pPr marL="609600" indent="-609600" eaLnBrk="1" hangingPunct="1">
              <a:lnSpc>
                <a:spcPct val="90000"/>
              </a:lnSpc>
            </a:pPr>
            <a:r>
              <a:rPr lang="es-ES" sz="2400" dirty="0" smtClean="0"/>
              <a:t>Utilizar las herramientas de matemáticas financieras para diseñar y analizar créditos e inversiones. </a:t>
            </a:r>
          </a:p>
          <a:p>
            <a:pPr marL="609600" indent="-609600" eaLnBrk="1" hangingPunct="1">
              <a:lnSpc>
                <a:spcPct val="90000"/>
              </a:lnSpc>
            </a:pPr>
            <a:r>
              <a:rPr lang="es-ES" sz="2400" dirty="0" smtClean="0"/>
              <a:t>Construir el flujo de caja de un proyecto, y evaluarlo (bajo condiciones de certidumbre).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74700" y="257175"/>
            <a:ext cx="7110413" cy="1143000"/>
          </a:xfrm>
        </p:spPr>
        <p:txBody>
          <a:bodyPr/>
          <a:lstStyle/>
          <a:p>
            <a:pPr eaLnBrk="1" hangingPunct="1"/>
            <a:r>
              <a:rPr lang="es-ES_tradnl" sz="3600" b="1" dirty="0" smtClean="0">
                <a:latin typeface="+mn-lt"/>
              </a:rPr>
              <a:t>Ecuación Contable o Ecuación </a:t>
            </a:r>
            <a:r>
              <a:rPr lang="es-ES_tradnl" sz="3600" b="1" dirty="0" smtClean="0">
                <a:latin typeface="+mn-lt"/>
              </a:rPr>
              <a:t>del </a:t>
            </a:r>
            <a:r>
              <a:rPr lang="es-ES_tradnl" sz="3600" b="1" dirty="0" smtClean="0">
                <a:latin typeface="+mn-lt"/>
              </a:rPr>
              <a:t>Inventario</a:t>
            </a:r>
          </a:p>
        </p:txBody>
      </p:sp>
      <p:sp>
        <p:nvSpPr>
          <p:cNvPr id="100355" name="WordArt 3"/>
          <p:cNvSpPr>
            <a:spLocks noChangeArrowheads="1" noChangeShapeType="1" noTextEdit="1"/>
          </p:cNvSpPr>
          <p:nvPr/>
        </p:nvSpPr>
        <p:spPr bwMode="auto">
          <a:xfrm>
            <a:off x="776288" y="1627188"/>
            <a:ext cx="7705725" cy="523875"/>
          </a:xfrm>
          <a:prstGeom prst="rect">
            <a:avLst/>
          </a:prstGeom>
        </p:spPr>
        <p:txBody>
          <a:bodyPr wrap="none" fromWordArt="1">
            <a:prstTxWarp prst="textPlain">
              <a:avLst>
                <a:gd name="adj" fmla="val 50000"/>
              </a:avLst>
            </a:prstTxWarp>
          </a:bodyPr>
          <a:lstStyle/>
          <a:p>
            <a:pPr algn="ctr"/>
            <a:r>
              <a:rPr lang="es-CL" sz="3600" b="1" kern="10" dirty="0" smtClean="0">
                <a:ln w="17780">
                  <a:solidFill>
                    <a:srgbClr val="FFFFFF"/>
                  </a:solidFill>
                  <a:miter lim="800000"/>
                  <a:headEnd/>
                  <a:tailEnd/>
                </a:ln>
                <a:gradFill rotWithShape="1">
                  <a:gsLst>
                    <a:gs pos="0">
                      <a:srgbClr val="505050"/>
                    </a:gs>
                    <a:gs pos="49001">
                      <a:srgbClr val="595959"/>
                    </a:gs>
                    <a:gs pos="50000">
                      <a:srgbClr val="000000"/>
                    </a:gs>
                    <a:gs pos="95000">
                      <a:srgbClr val="000000"/>
                    </a:gs>
                    <a:gs pos="100000">
                      <a:srgbClr val="000000"/>
                    </a:gs>
                  </a:gsLst>
                  <a:lin ang="5400000"/>
                </a:gradFill>
                <a:latin typeface="Times New Roman"/>
                <a:cs typeface="Times New Roman"/>
              </a:rPr>
              <a:t>ACTIVOS = PASIVOS + PATRIMONIO</a:t>
            </a:r>
          </a:p>
        </p:txBody>
      </p:sp>
      <p:grpSp>
        <p:nvGrpSpPr>
          <p:cNvPr id="100356" name="Group 4"/>
          <p:cNvGrpSpPr>
            <a:grpSpLocks/>
          </p:cNvGrpSpPr>
          <p:nvPr/>
        </p:nvGrpSpPr>
        <p:grpSpPr bwMode="auto">
          <a:xfrm>
            <a:off x="619125" y="3065463"/>
            <a:ext cx="2239963" cy="2857500"/>
            <a:chOff x="390" y="1931"/>
            <a:chExt cx="1411" cy="1800"/>
          </a:xfrm>
        </p:grpSpPr>
        <p:sp>
          <p:nvSpPr>
            <p:cNvPr id="7182" name="Rectangle 5"/>
            <p:cNvSpPr>
              <a:spLocks noChangeArrowheads="1"/>
            </p:cNvSpPr>
            <p:nvPr/>
          </p:nvSpPr>
          <p:spPr bwMode="auto">
            <a:xfrm>
              <a:off x="390" y="1931"/>
              <a:ext cx="1411" cy="1800"/>
            </a:xfrm>
            <a:prstGeom prst="rect">
              <a:avLst/>
            </a:prstGeom>
            <a:gradFill rotWithShape="0">
              <a:gsLst>
                <a:gs pos="0">
                  <a:srgbClr val="000066"/>
                </a:gs>
                <a:gs pos="100000">
                  <a:srgbClr val="00002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sp>
          <p:nvSpPr>
            <p:cNvPr id="10255" name="Text Box 6"/>
            <p:cNvSpPr txBox="1">
              <a:spLocks noChangeArrowheads="1"/>
            </p:cNvSpPr>
            <p:nvPr/>
          </p:nvSpPr>
          <p:spPr bwMode="auto">
            <a:xfrm>
              <a:off x="489" y="2144"/>
              <a:ext cx="1211" cy="8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es-ES_tradnl" sz="2000" b="1" dirty="0" smtClean="0">
                  <a:solidFill>
                    <a:srgbClr val="FFCC00"/>
                  </a:solidFill>
                  <a:latin typeface="Calibri"/>
                </a:rPr>
                <a:t>Recursos con potencial de generar  ingresos</a:t>
              </a:r>
              <a:endParaRPr lang="es-ES_tradnl" sz="2000" dirty="0" smtClean="0">
                <a:solidFill>
                  <a:srgbClr val="FFCC00"/>
                </a:solidFill>
                <a:latin typeface="Calibri"/>
              </a:endParaRPr>
            </a:p>
          </p:txBody>
        </p:sp>
      </p:grpSp>
      <p:grpSp>
        <p:nvGrpSpPr>
          <p:cNvPr id="100359" name="Group 7"/>
          <p:cNvGrpSpPr>
            <a:grpSpLocks/>
          </p:cNvGrpSpPr>
          <p:nvPr/>
        </p:nvGrpSpPr>
        <p:grpSpPr bwMode="auto">
          <a:xfrm>
            <a:off x="3168650" y="3094038"/>
            <a:ext cx="2239963" cy="2857500"/>
            <a:chOff x="1996" y="1949"/>
            <a:chExt cx="1411" cy="1800"/>
          </a:xfrm>
        </p:grpSpPr>
        <p:sp>
          <p:nvSpPr>
            <p:cNvPr id="7180" name="Rectangle 8"/>
            <p:cNvSpPr>
              <a:spLocks noChangeArrowheads="1"/>
            </p:cNvSpPr>
            <p:nvPr/>
          </p:nvSpPr>
          <p:spPr bwMode="auto">
            <a:xfrm>
              <a:off x="1996" y="1949"/>
              <a:ext cx="1411" cy="1800"/>
            </a:xfrm>
            <a:prstGeom prst="rect">
              <a:avLst/>
            </a:prstGeom>
            <a:gradFill rotWithShape="0">
              <a:gsLst>
                <a:gs pos="0">
                  <a:srgbClr val="000066"/>
                </a:gs>
                <a:gs pos="100000">
                  <a:srgbClr val="00002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sp>
          <p:nvSpPr>
            <p:cNvPr id="10253" name="Text Box 9"/>
            <p:cNvSpPr txBox="1">
              <a:spLocks noChangeArrowheads="1"/>
            </p:cNvSpPr>
            <p:nvPr/>
          </p:nvSpPr>
          <p:spPr bwMode="auto">
            <a:xfrm>
              <a:off x="2095" y="2162"/>
              <a:ext cx="1211" cy="834"/>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es-ES_tradnl" sz="2000" b="1" dirty="0" smtClean="0">
                  <a:solidFill>
                    <a:srgbClr val="FFCC00"/>
                  </a:solidFill>
                  <a:latin typeface="Calibri"/>
                </a:rPr>
                <a:t>Financiamiento de terceros no vinculados a la propiedad</a:t>
              </a:r>
              <a:endParaRPr lang="es-ES_tradnl" sz="2000" dirty="0" smtClean="0">
                <a:solidFill>
                  <a:srgbClr val="FFCC00"/>
                </a:solidFill>
                <a:latin typeface="Calibri"/>
              </a:endParaRPr>
            </a:p>
          </p:txBody>
        </p:sp>
      </p:grpSp>
      <p:grpSp>
        <p:nvGrpSpPr>
          <p:cNvPr id="100362" name="Group 10"/>
          <p:cNvGrpSpPr>
            <a:grpSpLocks/>
          </p:cNvGrpSpPr>
          <p:nvPr/>
        </p:nvGrpSpPr>
        <p:grpSpPr bwMode="auto">
          <a:xfrm>
            <a:off x="5694363" y="3059113"/>
            <a:ext cx="2239962" cy="2857500"/>
            <a:chOff x="3587" y="1927"/>
            <a:chExt cx="1411" cy="1800"/>
          </a:xfrm>
        </p:grpSpPr>
        <p:sp>
          <p:nvSpPr>
            <p:cNvPr id="7178" name="Rectangle 11"/>
            <p:cNvSpPr>
              <a:spLocks noChangeArrowheads="1"/>
            </p:cNvSpPr>
            <p:nvPr/>
          </p:nvSpPr>
          <p:spPr bwMode="auto">
            <a:xfrm>
              <a:off x="3587" y="1927"/>
              <a:ext cx="1411" cy="1800"/>
            </a:xfrm>
            <a:prstGeom prst="rect">
              <a:avLst/>
            </a:prstGeom>
            <a:gradFill rotWithShape="0">
              <a:gsLst>
                <a:gs pos="0">
                  <a:srgbClr val="000066"/>
                </a:gs>
                <a:gs pos="100000">
                  <a:srgbClr val="00002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sp>
          <p:nvSpPr>
            <p:cNvPr id="10251" name="Text Box 12"/>
            <p:cNvSpPr txBox="1">
              <a:spLocks noChangeArrowheads="1"/>
            </p:cNvSpPr>
            <p:nvPr/>
          </p:nvSpPr>
          <p:spPr bwMode="auto">
            <a:xfrm>
              <a:off x="3686" y="2140"/>
              <a:ext cx="1211" cy="640"/>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spcBef>
                  <a:spcPct val="50000"/>
                </a:spcBef>
                <a:defRPr/>
              </a:pPr>
              <a:r>
                <a:rPr lang="es-ES_tradnl" sz="2000" b="1" dirty="0" smtClean="0">
                  <a:solidFill>
                    <a:srgbClr val="FFCC00"/>
                  </a:solidFill>
                  <a:latin typeface="Calibri"/>
                </a:rPr>
                <a:t>Financiamiento de los propietarios</a:t>
              </a:r>
              <a:endParaRPr lang="es-ES_tradnl" sz="2000" dirty="0" smtClean="0">
                <a:solidFill>
                  <a:srgbClr val="FFCC00"/>
                </a:solidFill>
                <a:latin typeface="Calibri"/>
              </a:endParaRPr>
            </a:p>
          </p:txBody>
        </p:sp>
      </p:grpSp>
      <p:sp>
        <p:nvSpPr>
          <p:cNvPr id="100365" name="AutoShape 13"/>
          <p:cNvSpPr>
            <a:spLocks noChangeArrowheads="1"/>
          </p:cNvSpPr>
          <p:nvPr/>
        </p:nvSpPr>
        <p:spPr bwMode="auto">
          <a:xfrm rot="5400000">
            <a:off x="1445419" y="2699544"/>
            <a:ext cx="739775" cy="334963"/>
          </a:xfrm>
          <a:prstGeom prst="homePlate">
            <a:avLst>
              <a:gd name="adj" fmla="val 81041"/>
            </a:avLst>
          </a:prstGeom>
          <a:gradFill rotWithShape="0">
            <a:gsLst>
              <a:gs pos="0">
                <a:srgbClr val="333399"/>
              </a:gs>
              <a:gs pos="100000">
                <a:srgbClr val="CC66FF"/>
              </a:gs>
            </a:gsLst>
            <a:lin ang="5400000" scaled="1"/>
          </a:gradFill>
          <a:ln w="9525">
            <a:miter lim="800000"/>
            <a:headEnd/>
            <a:tailEnd/>
          </a:ln>
          <a:effectLst/>
          <a:scene3d>
            <a:camera prst="legacyPerspectiveTopRight"/>
            <a:lightRig rig="legacyFlat3" dir="t"/>
          </a:scene3d>
          <a:sp3d extrusionH="430200" prstMaterial="legacyMatte">
            <a:bevelT w="13500" h="13500" prst="angle"/>
            <a:bevelB w="13500" h="13500" prst="angle"/>
            <a:extrusionClr>
              <a:srgbClr val="333399"/>
            </a:extrusionClr>
          </a:sp3d>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flatTx/>
          </a:bodyPr>
          <a:lstStyle/>
          <a:p>
            <a:endParaRPr lang="es-CL" smtClean="0">
              <a:solidFill>
                <a:prstClr val="black"/>
              </a:solidFill>
            </a:endParaRPr>
          </a:p>
        </p:txBody>
      </p:sp>
      <p:sp>
        <p:nvSpPr>
          <p:cNvPr id="100366" name="AutoShape 14"/>
          <p:cNvSpPr>
            <a:spLocks noChangeArrowheads="1"/>
          </p:cNvSpPr>
          <p:nvPr/>
        </p:nvSpPr>
        <p:spPr bwMode="auto">
          <a:xfrm rot="5400000">
            <a:off x="3872706" y="2710657"/>
            <a:ext cx="739775" cy="334962"/>
          </a:xfrm>
          <a:prstGeom prst="homePlate">
            <a:avLst>
              <a:gd name="adj" fmla="val 81041"/>
            </a:avLst>
          </a:prstGeom>
          <a:gradFill rotWithShape="0">
            <a:gsLst>
              <a:gs pos="0">
                <a:srgbClr val="333399"/>
              </a:gs>
              <a:gs pos="100000">
                <a:srgbClr val="CC66FF"/>
              </a:gs>
            </a:gsLst>
            <a:lin ang="5400000" scaled="1"/>
          </a:gradFill>
          <a:ln w="9525">
            <a:miter lim="800000"/>
            <a:headEnd/>
            <a:tailEnd/>
          </a:ln>
          <a:effectLst/>
          <a:scene3d>
            <a:camera prst="legacyPerspectiveTopRight"/>
            <a:lightRig rig="legacyFlat3" dir="t"/>
          </a:scene3d>
          <a:sp3d extrusionH="430200" prstMaterial="legacyMatte">
            <a:bevelT w="13500" h="13500" prst="angle"/>
            <a:bevelB w="13500" h="13500" prst="angle"/>
            <a:extrusionClr>
              <a:srgbClr val="333399"/>
            </a:extrusionClr>
          </a:sp3d>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flatTx/>
          </a:bodyPr>
          <a:lstStyle/>
          <a:p>
            <a:endParaRPr lang="es-CL" smtClean="0">
              <a:solidFill>
                <a:prstClr val="black"/>
              </a:solidFill>
            </a:endParaRPr>
          </a:p>
        </p:txBody>
      </p:sp>
      <p:sp>
        <p:nvSpPr>
          <p:cNvPr id="100367" name="AutoShape 15"/>
          <p:cNvSpPr>
            <a:spLocks noChangeArrowheads="1"/>
          </p:cNvSpPr>
          <p:nvPr/>
        </p:nvSpPr>
        <p:spPr bwMode="auto">
          <a:xfrm rot="5400000">
            <a:off x="6425406" y="2686845"/>
            <a:ext cx="739775" cy="334962"/>
          </a:xfrm>
          <a:prstGeom prst="homePlate">
            <a:avLst>
              <a:gd name="adj" fmla="val 81041"/>
            </a:avLst>
          </a:prstGeom>
          <a:gradFill rotWithShape="0">
            <a:gsLst>
              <a:gs pos="0">
                <a:srgbClr val="333399"/>
              </a:gs>
              <a:gs pos="100000">
                <a:srgbClr val="CC66FF"/>
              </a:gs>
            </a:gsLst>
            <a:lin ang="5400000" scaled="1"/>
          </a:gradFill>
          <a:ln w="9525">
            <a:miter lim="800000"/>
            <a:headEnd/>
            <a:tailEnd/>
          </a:ln>
          <a:effectLst/>
          <a:scene3d>
            <a:camera prst="legacyPerspectiveTopRight"/>
            <a:lightRig rig="legacyFlat3" dir="t"/>
          </a:scene3d>
          <a:sp3d extrusionH="430200" prstMaterial="legacyMatte">
            <a:bevelT w="13500" h="13500" prst="angle"/>
            <a:bevelB w="13500" h="13500" prst="angle"/>
            <a:extrusionClr>
              <a:srgbClr val="333399"/>
            </a:extrusionClr>
          </a:sp3d>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flatTx/>
          </a:bodyPr>
          <a:lstStyle/>
          <a:p>
            <a:endParaRPr lang="es-CL" smtClean="0">
              <a:solidFill>
                <a:prstClr val="black"/>
              </a:solidFill>
            </a:endParaRPr>
          </a:p>
        </p:txBody>
      </p:sp>
    </p:spTree>
    <p:extLst>
      <p:ext uri="{BB962C8B-B14F-4D97-AF65-F5344CB8AC3E}">
        <p14:creationId xmlns:p14="http://schemas.microsoft.com/office/powerpoint/2010/main" val="31038415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0355"/>
                                        </p:tgtEl>
                                        <p:attrNameLst>
                                          <p:attrName>style.visibility</p:attrName>
                                        </p:attrNameLst>
                                      </p:cBhvr>
                                      <p:to>
                                        <p:strVal val="visible"/>
                                      </p:to>
                                    </p:set>
                                    <p:anim calcmode="lin" valueType="num">
                                      <p:cBhvr>
                                        <p:cTn id="7" dur="1000" fill="hold"/>
                                        <p:tgtEl>
                                          <p:spTgt spid="100355"/>
                                        </p:tgtEl>
                                        <p:attrNameLst>
                                          <p:attrName>ppt_w</p:attrName>
                                        </p:attrNameLst>
                                      </p:cBhvr>
                                      <p:tavLst>
                                        <p:tav tm="0">
                                          <p:val>
                                            <p:fltVal val="0"/>
                                          </p:val>
                                        </p:tav>
                                        <p:tav tm="100000">
                                          <p:val>
                                            <p:strVal val="#ppt_w"/>
                                          </p:val>
                                        </p:tav>
                                      </p:tavLst>
                                    </p:anim>
                                    <p:anim calcmode="lin" valueType="num">
                                      <p:cBhvr>
                                        <p:cTn id="8" dur="1000" fill="hold"/>
                                        <p:tgtEl>
                                          <p:spTgt spid="100355"/>
                                        </p:tgtEl>
                                        <p:attrNameLst>
                                          <p:attrName>ppt_h</p:attrName>
                                        </p:attrNameLst>
                                      </p:cBhvr>
                                      <p:tavLst>
                                        <p:tav tm="0">
                                          <p:val>
                                            <p:fltVal val="0"/>
                                          </p:val>
                                        </p:tav>
                                        <p:tav tm="100000">
                                          <p:val>
                                            <p:strVal val="#ppt_h"/>
                                          </p:val>
                                        </p:tav>
                                      </p:tavLst>
                                    </p:anim>
                                    <p:anim calcmode="lin" valueType="num">
                                      <p:cBhvr>
                                        <p:cTn id="9" dur="1000" fill="hold"/>
                                        <p:tgtEl>
                                          <p:spTgt spid="10035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035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100365"/>
                                        </p:tgtEl>
                                        <p:attrNameLst>
                                          <p:attrName>style.visibility</p:attrName>
                                        </p:attrNameLst>
                                      </p:cBhvr>
                                      <p:to>
                                        <p:strVal val="visible"/>
                                      </p:to>
                                    </p:set>
                                    <p:anim calcmode="lin" valueType="num">
                                      <p:cBhvr>
                                        <p:cTn id="15" dur="500" fill="hold"/>
                                        <p:tgtEl>
                                          <p:spTgt spid="100365"/>
                                        </p:tgtEl>
                                        <p:attrNameLst>
                                          <p:attrName>ppt_w</p:attrName>
                                        </p:attrNameLst>
                                      </p:cBhvr>
                                      <p:tavLst>
                                        <p:tav tm="0">
                                          <p:val>
                                            <p:fltVal val="0"/>
                                          </p:val>
                                        </p:tav>
                                        <p:tav tm="100000">
                                          <p:val>
                                            <p:strVal val="#ppt_w"/>
                                          </p:val>
                                        </p:tav>
                                      </p:tavLst>
                                    </p:anim>
                                    <p:anim calcmode="lin" valueType="num">
                                      <p:cBhvr>
                                        <p:cTn id="16" dur="500" fill="hold"/>
                                        <p:tgtEl>
                                          <p:spTgt spid="100365"/>
                                        </p:tgtEl>
                                        <p:attrNameLst>
                                          <p:attrName>ppt_h</p:attrName>
                                        </p:attrNameLst>
                                      </p:cBhvr>
                                      <p:tavLst>
                                        <p:tav tm="0">
                                          <p:val>
                                            <p:fltVal val="0"/>
                                          </p:val>
                                        </p:tav>
                                        <p:tav tm="100000">
                                          <p:val>
                                            <p:strVal val="#ppt_h"/>
                                          </p:val>
                                        </p:tav>
                                      </p:tavLst>
                                    </p:anim>
                                    <p:anim calcmode="lin" valueType="num">
                                      <p:cBhvr>
                                        <p:cTn id="17" dur="500" fill="hold"/>
                                        <p:tgtEl>
                                          <p:spTgt spid="100365"/>
                                        </p:tgtEl>
                                        <p:attrNameLst>
                                          <p:attrName>ppt_x</p:attrName>
                                        </p:attrNameLst>
                                      </p:cBhvr>
                                      <p:tavLst>
                                        <p:tav tm="0">
                                          <p:val>
                                            <p:fltVal val="0.5"/>
                                          </p:val>
                                        </p:tav>
                                        <p:tav tm="100000">
                                          <p:val>
                                            <p:strVal val="#ppt_x"/>
                                          </p:val>
                                        </p:tav>
                                      </p:tavLst>
                                    </p:anim>
                                    <p:anim calcmode="lin" valueType="num">
                                      <p:cBhvr>
                                        <p:cTn id="18" dur="500" fill="hold"/>
                                        <p:tgtEl>
                                          <p:spTgt spid="100365"/>
                                        </p:tgtEl>
                                        <p:attrNameLst>
                                          <p:attrName>ppt_y</p:attrName>
                                        </p:attrNameLst>
                                      </p:cBhvr>
                                      <p:tavLst>
                                        <p:tav tm="0">
                                          <p:val>
                                            <p:fltVal val="0.5"/>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100356"/>
                                        </p:tgtEl>
                                        <p:attrNameLst>
                                          <p:attrName>style.visibility</p:attrName>
                                        </p:attrNameLst>
                                      </p:cBhvr>
                                      <p:to>
                                        <p:strVal val="visible"/>
                                      </p:to>
                                    </p:set>
                                    <p:anim calcmode="lin" valueType="num">
                                      <p:cBhvr additive="base">
                                        <p:cTn id="23" dur="500" fill="hold"/>
                                        <p:tgtEl>
                                          <p:spTgt spid="100356"/>
                                        </p:tgtEl>
                                        <p:attrNameLst>
                                          <p:attrName>ppt_x</p:attrName>
                                        </p:attrNameLst>
                                      </p:cBhvr>
                                      <p:tavLst>
                                        <p:tav tm="0">
                                          <p:val>
                                            <p:strVal val="0-#ppt_w/2"/>
                                          </p:val>
                                        </p:tav>
                                        <p:tav tm="100000">
                                          <p:val>
                                            <p:strVal val="#ppt_x"/>
                                          </p:val>
                                        </p:tav>
                                      </p:tavLst>
                                    </p:anim>
                                    <p:anim calcmode="lin" valueType="num">
                                      <p:cBhvr additive="base">
                                        <p:cTn id="24" dur="500" fill="hold"/>
                                        <p:tgtEl>
                                          <p:spTgt spid="100356"/>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3" presetClass="entr" presetSubtype="528" fill="hold" grpId="0" nodeType="clickEffect">
                                  <p:stCondLst>
                                    <p:cond delay="0"/>
                                  </p:stCondLst>
                                  <p:childTnLst>
                                    <p:set>
                                      <p:cBhvr>
                                        <p:cTn id="28" dur="1" fill="hold">
                                          <p:stCondLst>
                                            <p:cond delay="0"/>
                                          </p:stCondLst>
                                        </p:cTn>
                                        <p:tgtEl>
                                          <p:spTgt spid="100366"/>
                                        </p:tgtEl>
                                        <p:attrNameLst>
                                          <p:attrName>style.visibility</p:attrName>
                                        </p:attrNameLst>
                                      </p:cBhvr>
                                      <p:to>
                                        <p:strVal val="visible"/>
                                      </p:to>
                                    </p:set>
                                    <p:anim calcmode="lin" valueType="num">
                                      <p:cBhvr>
                                        <p:cTn id="29" dur="500" fill="hold"/>
                                        <p:tgtEl>
                                          <p:spTgt spid="100366"/>
                                        </p:tgtEl>
                                        <p:attrNameLst>
                                          <p:attrName>ppt_w</p:attrName>
                                        </p:attrNameLst>
                                      </p:cBhvr>
                                      <p:tavLst>
                                        <p:tav tm="0">
                                          <p:val>
                                            <p:fltVal val="0"/>
                                          </p:val>
                                        </p:tav>
                                        <p:tav tm="100000">
                                          <p:val>
                                            <p:strVal val="#ppt_w"/>
                                          </p:val>
                                        </p:tav>
                                      </p:tavLst>
                                    </p:anim>
                                    <p:anim calcmode="lin" valueType="num">
                                      <p:cBhvr>
                                        <p:cTn id="30" dur="500" fill="hold"/>
                                        <p:tgtEl>
                                          <p:spTgt spid="100366"/>
                                        </p:tgtEl>
                                        <p:attrNameLst>
                                          <p:attrName>ppt_h</p:attrName>
                                        </p:attrNameLst>
                                      </p:cBhvr>
                                      <p:tavLst>
                                        <p:tav tm="0">
                                          <p:val>
                                            <p:fltVal val="0"/>
                                          </p:val>
                                        </p:tav>
                                        <p:tav tm="100000">
                                          <p:val>
                                            <p:strVal val="#ppt_h"/>
                                          </p:val>
                                        </p:tav>
                                      </p:tavLst>
                                    </p:anim>
                                    <p:anim calcmode="lin" valueType="num">
                                      <p:cBhvr>
                                        <p:cTn id="31" dur="500" fill="hold"/>
                                        <p:tgtEl>
                                          <p:spTgt spid="100366"/>
                                        </p:tgtEl>
                                        <p:attrNameLst>
                                          <p:attrName>ppt_x</p:attrName>
                                        </p:attrNameLst>
                                      </p:cBhvr>
                                      <p:tavLst>
                                        <p:tav tm="0">
                                          <p:val>
                                            <p:fltVal val="0.5"/>
                                          </p:val>
                                        </p:tav>
                                        <p:tav tm="100000">
                                          <p:val>
                                            <p:strVal val="#ppt_x"/>
                                          </p:val>
                                        </p:tav>
                                      </p:tavLst>
                                    </p:anim>
                                    <p:anim calcmode="lin" valueType="num">
                                      <p:cBhvr>
                                        <p:cTn id="32" dur="500" fill="hold"/>
                                        <p:tgtEl>
                                          <p:spTgt spid="100366"/>
                                        </p:tgtEl>
                                        <p:attrNameLst>
                                          <p:attrName>ppt_y</p:attrName>
                                        </p:attrNameLst>
                                      </p:cBhvr>
                                      <p:tavLst>
                                        <p:tav tm="0">
                                          <p:val>
                                            <p:fltVal val="0.5"/>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nodeType="clickEffect">
                                  <p:stCondLst>
                                    <p:cond delay="0"/>
                                  </p:stCondLst>
                                  <p:childTnLst>
                                    <p:set>
                                      <p:cBhvr>
                                        <p:cTn id="36" dur="1" fill="hold">
                                          <p:stCondLst>
                                            <p:cond delay="0"/>
                                          </p:stCondLst>
                                        </p:cTn>
                                        <p:tgtEl>
                                          <p:spTgt spid="100359"/>
                                        </p:tgtEl>
                                        <p:attrNameLst>
                                          <p:attrName>style.visibility</p:attrName>
                                        </p:attrNameLst>
                                      </p:cBhvr>
                                      <p:to>
                                        <p:strVal val="visible"/>
                                      </p:to>
                                    </p:set>
                                    <p:anim calcmode="lin" valueType="num">
                                      <p:cBhvr additive="base">
                                        <p:cTn id="37" dur="500" fill="hold"/>
                                        <p:tgtEl>
                                          <p:spTgt spid="100359"/>
                                        </p:tgtEl>
                                        <p:attrNameLst>
                                          <p:attrName>ppt_x</p:attrName>
                                        </p:attrNameLst>
                                      </p:cBhvr>
                                      <p:tavLst>
                                        <p:tav tm="0">
                                          <p:val>
                                            <p:strVal val="#ppt_x"/>
                                          </p:val>
                                        </p:tav>
                                        <p:tav tm="100000">
                                          <p:val>
                                            <p:strVal val="#ppt_x"/>
                                          </p:val>
                                        </p:tav>
                                      </p:tavLst>
                                    </p:anim>
                                    <p:anim calcmode="lin" valueType="num">
                                      <p:cBhvr additive="base">
                                        <p:cTn id="38" dur="500" fill="hold"/>
                                        <p:tgtEl>
                                          <p:spTgt spid="100359"/>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528" fill="hold" grpId="0" nodeType="clickEffect">
                                  <p:stCondLst>
                                    <p:cond delay="0"/>
                                  </p:stCondLst>
                                  <p:childTnLst>
                                    <p:set>
                                      <p:cBhvr>
                                        <p:cTn id="42" dur="1" fill="hold">
                                          <p:stCondLst>
                                            <p:cond delay="0"/>
                                          </p:stCondLst>
                                        </p:cTn>
                                        <p:tgtEl>
                                          <p:spTgt spid="100367"/>
                                        </p:tgtEl>
                                        <p:attrNameLst>
                                          <p:attrName>style.visibility</p:attrName>
                                        </p:attrNameLst>
                                      </p:cBhvr>
                                      <p:to>
                                        <p:strVal val="visible"/>
                                      </p:to>
                                    </p:set>
                                    <p:anim calcmode="lin" valueType="num">
                                      <p:cBhvr>
                                        <p:cTn id="43" dur="500" fill="hold"/>
                                        <p:tgtEl>
                                          <p:spTgt spid="100367"/>
                                        </p:tgtEl>
                                        <p:attrNameLst>
                                          <p:attrName>ppt_w</p:attrName>
                                        </p:attrNameLst>
                                      </p:cBhvr>
                                      <p:tavLst>
                                        <p:tav tm="0">
                                          <p:val>
                                            <p:fltVal val="0"/>
                                          </p:val>
                                        </p:tav>
                                        <p:tav tm="100000">
                                          <p:val>
                                            <p:strVal val="#ppt_w"/>
                                          </p:val>
                                        </p:tav>
                                      </p:tavLst>
                                    </p:anim>
                                    <p:anim calcmode="lin" valueType="num">
                                      <p:cBhvr>
                                        <p:cTn id="44" dur="500" fill="hold"/>
                                        <p:tgtEl>
                                          <p:spTgt spid="100367"/>
                                        </p:tgtEl>
                                        <p:attrNameLst>
                                          <p:attrName>ppt_h</p:attrName>
                                        </p:attrNameLst>
                                      </p:cBhvr>
                                      <p:tavLst>
                                        <p:tav tm="0">
                                          <p:val>
                                            <p:fltVal val="0"/>
                                          </p:val>
                                        </p:tav>
                                        <p:tav tm="100000">
                                          <p:val>
                                            <p:strVal val="#ppt_h"/>
                                          </p:val>
                                        </p:tav>
                                      </p:tavLst>
                                    </p:anim>
                                    <p:anim calcmode="lin" valueType="num">
                                      <p:cBhvr>
                                        <p:cTn id="45" dur="500" fill="hold"/>
                                        <p:tgtEl>
                                          <p:spTgt spid="100367"/>
                                        </p:tgtEl>
                                        <p:attrNameLst>
                                          <p:attrName>ppt_x</p:attrName>
                                        </p:attrNameLst>
                                      </p:cBhvr>
                                      <p:tavLst>
                                        <p:tav tm="0">
                                          <p:val>
                                            <p:fltVal val="0.5"/>
                                          </p:val>
                                        </p:tav>
                                        <p:tav tm="100000">
                                          <p:val>
                                            <p:strVal val="#ppt_x"/>
                                          </p:val>
                                        </p:tav>
                                      </p:tavLst>
                                    </p:anim>
                                    <p:anim calcmode="lin" valueType="num">
                                      <p:cBhvr>
                                        <p:cTn id="46" dur="500" fill="hold"/>
                                        <p:tgtEl>
                                          <p:spTgt spid="100367"/>
                                        </p:tgtEl>
                                        <p:attrNameLst>
                                          <p:attrName>ppt_y</p:attrName>
                                        </p:attrNameLst>
                                      </p:cBhvr>
                                      <p:tavLst>
                                        <p:tav tm="0">
                                          <p:val>
                                            <p:fltVal val="0.5"/>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2" fill="hold" nodeType="clickEffect">
                                  <p:stCondLst>
                                    <p:cond delay="0"/>
                                  </p:stCondLst>
                                  <p:childTnLst>
                                    <p:set>
                                      <p:cBhvr>
                                        <p:cTn id="50" dur="1" fill="hold">
                                          <p:stCondLst>
                                            <p:cond delay="0"/>
                                          </p:stCondLst>
                                        </p:cTn>
                                        <p:tgtEl>
                                          <p:spTgt spid="100362"/>
                                        </p:tgtEl>
                                        <p:attrNameLst>
                                          <p:attrName>style.visibility</p:attrName>
                                        </p:attrNameLst>
                                      </p:cBhvr>
                                      <p:to>
                                        <p:strVal val="visible"/>
                                      </p:to>
                                    </p:set>
                                    <p:anim calcmode="lin" valueType="num">
                                      <p:cBhvr additive="base">
                                        <p:cTn id="51" dur="500" fill="hold"/>
                                        <p:tgtEl>
                                          <p:spTgt spid="100362"/>
                                        </p:tgtEl>
                                        <p:attrNameLst>
                                          <p:attrName>ppt_x</p:attrName>
                                        </p:attrNameLst>
                                      </p:cBhvr>
                                      <p:tavLst>
                                        <p:tav tm="0">
                                          <p:val>
                                            <p:strVal val="1+#ppt_w/2"/>
                                          </p:val>
                                        </p:tav>
                                        <p:tav tm="100000">
                                          <p:val>
                                            <p:strVal val="#ppt_x"/>
                                          </p:val>
                                        </p:tav>
                                      </p:tavLst>
                                    </p:anim>
                                    <p:anim calcmode="lin" valueType="num">
                                      <p:cBhvr additive="base">
                                        <p:cTn id="52" dur="500" fill="hold"/>
                                        <p:tgtEl>
                                          <p:spTgt spid="1003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nimBg="1"/>
      <p:bldP spid="100365" grpId="0" animBg="1"/>
      <p:bldP spid="100366" grpId="0" animBg="1"/>
      <p:bldP spid="1003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95313" y="333375"/>
            <a:ext cx="7793037" cy="863600"/>
          </a:xfrm>
          <a:noFill/>
        </p:spPr>
        <p:txBody>
          <a:bodyPr lIns="92075" tIns="46038" rIns="92075" bIns="46038"/>
          <a:lstStyle/>
          <a:p>
            <a:pPr algn="l" eaLnBrk="1" hangingPunct="1"/>
            <a:r>
              <a:rPr lang="es-ES_tradnl" sz="3200" smtClean="0"/>
              <a:t>Transacción:</a:t>
            </a:r>
          </a:p>
        </p:txBody>
      </p:sp>
      <p:sp>
        <p:nvSpPr>
          <p:cNvPr id="36867" name="Rectangle 3"/>
          <p:cNvSpPr>
            <a:spLocks noGrp="1" noChangeArrowheads="1"/>
          </p:cNvSpPr>
          <p:nvPr>
            <p:ph idx="1"/>
          </p:nvPr>
        </p:nvSpPr>
        <p:spPr>
          <a:xfrm>
            <a:off x="323850" y="1125538"/>
            <a:ext cx="8424863" cy="5472112"/>
          </a:xfrm>
          <a:noFill/>
        </p:spPr>
        <p:txBody>
          <a:bodyPr lIns="92075" tIns="46038" rIns="92075" bIns="46038">
            <a:normAutofit/>
          </a:bodyPr>
          <a:lstStyle/>
          <a:p>
            <a:pPr eaLnBrk="1" hangingPunct="1"/>
            <a:r>
              <a:rPr lang="es-ES_tradnl" sz="2800" smtClean="0"/>
              <a:t>Se denomina así a todo acontecimiento que afecta la posición económica y financiera de la empresa y que puede ser medido objetivamente en unidades monetarias.</a:t>
            </a:r>
          </a:p>
          <a:p>
            <a:pPr eaLnBrk="1" hangingPunct="1"/>
            <a:r>
              <a:rPr lang="es-ES_tradnl" sz="2800" smtClean="0"/>
              <a:t>Toda transacción se puede expresar en términos de su efecto en la ecuación del inventario.</a:t>
            </a:r>
          </a:p>
          <a:p>
            <a:pPr eaLnBrk="1" hangingPunct="1"/>
            <a:r>
              <a:rPr lang="es-ES_tradnl" sz="2800" smtClean="0"/>
              <a:t>Toda transacción debe estar compensada en términos de la ecuación del inventario. Por ejemplo, un incremento de un activo debe estar compensado ya sea con una disminución de otro activo, con un aumento de un pasivo o un aumento del patrimonio</a:t>
            </a:r>
          </a:p>
        </p:txBody>
      </p:sp>
    </p:spTree>
    <p:extLst>
      <p:ext uri="{BB962C8B-B14F-4D97-AF65-F5344CB8AC3E}">
        <p14:creationId xmlns:p14="http://schemas.microsoft.com/office/powerpoint/2010/main" val="104684672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s-ES" sz="3200" b="1" dirty="0" smtClean="0"/>
              <a:t>Para no olvidar: Uso y Fuentes</a:t>
            </a:r>
          </a:p>
        </p:txBody>
      </p:sp>
      <p:grpSp>
        <p:nvGrpSpPr>
          <p:cNvPr id="96260" name="Group 4"/>
          <p:cNvGrpSpPr>
            <a:grpSpLocks/>
          </p:cNvGrpSpPr>
          <p:nvPr/>
        </p:nvGrpSpPr>
        <p:grpSpPr bwMode="auto">
          <a:xfrm>
            <a:off x="3039244" y="2684602"/>
            <a:ext cx="2665413" cy="2141538"/>
            <a:chOff x="2089" y="1766"/>
            <a:chExt cx="1778" cy="1622"/>
          </a:xfrm>
        </p:grpSpPr>
        <p:sp>
          <p:nvSpPr>
            <p:cNvPr id="96261" name="Oval 5"/>
            <p:cNvSpPr>
              <a:spLocks noChangeArrowheads="1"/>
            </p:cNvSpPr>
            <p:nvPr/>
          </p:nvSpPr>
          <p:spPr bwMode="auto">
            <a:xfrm>
              <a:off x="2089" y="1766"/>
              <a:ext cx="1778" cy="1622"/>
            </a:xfrm>
            <a:prstGeom prst="ellipse">
              <a:avLst/>
            </a:prstGeom>
            <a:gradFill rotWithShape="0">
              <a:gsLst>
                <a:gs pos="0">
                  <a:schemeClr val="accent1"/>
                </a:gs>
                <a:gs pos="100000">
                  <a:schemeClr val="accent1">
                    <a:gamma/>
                    <a:shade val="46275"/>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s-CL">
                <a:solidFill>
                  <a:prstClr val="black"/>
                </a:solidFill>
              </a:endParaRPr>
            </a:p>
          </p:txBody>
        </p:sp>
        <p:sp>
          <p:nvSpPr>
            <p:cNvPr id="8201" name="Text Box 6"/>
            <p:cNvSpPr txBox="1">
              <a:spLocks noChangeArrowheads="1"/>
            </p:cNvSpPr>
            <p:nvPr/>
          </p:nvSpPr>
          <p:spPr bwMode="auto">
            <a:xfrm>
              <a:off x="2523" y="2422"/>
              <a:ext cx="1077" cy="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s-ES_tradnl" sz="2000" b="1" smtClean="0">
                  <a:solidFill>
                    <a:prstClr val="black"/>
                  </a:solidFill>
                </a:rPr>
                <a:t>EMPRESA</a:t>
              </a:r>
              <a:endParaRPr lang="es-ES_tradnl" sz="2400" smtClean="0">
                <a:solidFill>
                  <a:prstClr val="black"/>
                </a:solidFill>
                <a:latin typeface="Times New Roman" pitchFamily="18" charset="0"/>
              </a:endParaRPr>
            </a:p>
          </p:txBody>
        </p:sp>
      </p:grpSp>
      <p:sp>
        <p:nvSpPr>
          <p:cNvPr id="96263" name="AutoShape 7"/>
          <p:cNvSpPr>
            <a:spLocks noChangeArrowheads="1"/>
          </p:cNvSpPr>
          <p:nvPr/>
        </p:nvSpPr>
        <p:spPr bwMode="auto">
          <a:xfrm>
            <a:off x="44450" y="2633416"/>
            <a:ext cx="3203848" cy="2232025"/>
          </a:xfrm>
          <a:prstGeom prst="irregularSeal2">
            <a:avLst/>
          </a:prstGeom>
          <a:solidFill>
            <a:srgbClr val="FFFF00"/>
          </a:solidFill>
          <a:ln w="9525">
            <a:solidFill>
              <a:schemeClr val="tx1"/>
            </a:solidFill>
            <a:miter lim="800000"/>
            <a:headEnd/>
            <a:tailEnd/>
          </a:ln>
        </p:spPr>
        <p:txBody>
          <a:bodyPr wrap="none" anchor="ctr"/>
          <a:lstStyle/>
          <a:p>
            <a:pPr algn="ctr"/>
            <a:r>
              <a:rPr lang="es-ES" b="1" dirty="0" smtClean="0">
                <a:solidFill>
                  <a:prstClr val="black"/>
                </a:solidFill>
              </a:rPr>
              <a:t>Todo ”Recurso”</a:t>
            </a:r>
          </a:p>
        </p:txBody>
      </p:sp>
      <p:sp>
        <p:nvSpPr>
          <p:cNvPr id="96264" name="AutoShape 8"/>
          <p:cNvSpPr>
            <a:spLocks noChangeArrowheads="1"/>
          </p:cNvSpPr>
          <p:nvPr/>
        </p:nvSpPr>
        <p:spPr bwMode="auto">
          <a:xfrm>
            <a:off x="2051050" y="4724400"/>
            <a:ext cx="5759450" cy="100965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216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514" y="0"/>
                </a:moveTo>
                <a:lnTo>
                  <a:pt x="15428" y="7200"/>
                </a:lnTo>
                <a:lnTo>
                  <a:pt x="18514" y="7200"/>
                </a:lnTo>
                <a:lnTo>
                  <a:pt x="18514" y="21600"/>
                </a:lnTo>
                <a:lnTo>
                  <a:pt x="0" y="21600"/>
                </a:lnTo>
                <a:lnTo>
                  <a:pt x="18514" y="21600"/>
                </a:lnTo>
                <a:lnTo>
                  <a:pt x="18514" y="7200"/>
                </a:lnTo>
                <a:lnTo>
                  <a:pt x="21600" y="7200"/>
                </a:lnTo>
                <a:lnTo>
                  <a:pt x="18514" y="0"/>
                </a:lnTo>
                <a:close/>
              </a:path>
            </a:pathLst>
          </a:custGeom>
          <a:solidFill>
            <a:schemeClr val="accent1"/>
          </a:solidFill>
          <a:ln w="635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smtClean="0">
              <a:solidFill>
                <a:prstClr val="black"/>
              </a:solidFill>
            </a:endParaRPr>
          </a:p>
        </p:txBody>
      </p:sp>
      <p:sp>
        <p:nvSpPr>
          <p:cNvPr id="96265" name="AutoShape 9"/>
          <p:cNvSpPr>
            <a:spLocks noChangeArrowheads="1"/>
          </p:cNvSpPr>
          <p:nvPr/>
        </p:nvSpPr>
        <p:spPr bwMode="auto">
          <a:xfrm>
            <a:off x="5580113" y="2468702"/>
            <a:ext cx="3456384" cy="2357438"/>
          </a:xfrm>
          <a:prstGeom prst="irregularSeal2">
            <a:avLst/>
          </a:prstGeom>
          <a:solidFill>
            <a:srgbClr val="00B0F0"/>
          </a:solidFill>
          <a:ln w="9525">
            <a:solidFill>
              <a:schemeClr val="tx1"/>
            </a:solidFill>
            <a:miter lim="800000"/>
            <a:headEnd/>
            <a:tailEnd/>
          </a:ln>
        </p:spPr>
        <p:txBody>
          <a:bodyPr wrap="none" anchor="ctr"/>
          <a:lstStyle/>
          <a:p>
            <a:pPr algn="ctr"/>
            <a:r>
              <a:rPr lang="es-ES" b="1" dirty="0" smtClean="0">
                <a:solidFill>
                  <a:prstClr val="black"/>
                </a:solidFill>
              </a:rPr>
              <a:t>Tiene su “Fuente”</a:t>
            </a:r>
          </a:p>
        </p:txBody>
      </p:sp>
      <p:cxnSp>
        <p:nvCxnSpPr>
          <p:cNvPr id="3" name="2 Conector recto"/>
          <p:cNvCxnSpPr/>
          <p:nvPr/>
        </p:nvCxnSpPr>
        <p:spPr>
          <a:xfrm>
            <a:off x="2073275" y="4894263"/>
            <a:ext cx="0" cy="83978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5523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6258"/>
                                        </p:tgtEl>
                                        <p:attrNameLst>
                                          <p:attrName>style.visibility</p:attrName>
                                        </p:attrNameLst>
                                      </p:cBhvr>
                                      <p:to>
                                        <p:strVal val="visible"/>
                                      </p:to>
                                    </p:set>
                                    <p:animEffect transition="in" filter="box(in)">
                                      <p:cBhvr>
                                        <p:cTn id="7" dur="500"/>
                                        <p:tgtEl>
                                          <p:spTgt spid="962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96260"/>
                                        </p:tgtEl>
                                        <p:attrNameLst>
                                          <p:attrName>style.visibility</p:attrName>
                                        </p:attrNameLst>
                                      </p:cBhvr>
                                      <p:to>
                                        <p:strVal val="visible"/>
                                      </p:to>
                                    </p:set>
                                    <p:animEffect transition="in" filter="box(in)">
                                      <p:cBhvr>
                                        <p:cTn id="12" dur="500"/>
                                        <p:tgtEl>
                                          <p:spTgt spid="962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6263"/>
                                        </p:tgtEl>
                                        <p:attrNameLst>
                                          <p:attrName>style.visibility</p:attrName>
                                        </p:attrNameLst>
                                      </p:cBhvr>
                                      <p:to>
                                        <p:strVal val="visible"/>
                                      </p:to>
                                    </p:set>
                                    <p:anim calcmode="lin" valueType="num">
                                      <p:cBhvr additive="base">
                                        <p:cTn id="17" dur="500" fill="hold"/>
                                        <p:tgtEl>
                                          <p:spTgt spid="96263"/>
                                        </p:tgtEl>
                                        <p:attrNameLst>
                                          <p:attrName>ppt_x</p:attrName>
                                        </p:attrNameLst>
                                      </p:cBhvr>
                                      <p:tavLst>
                                        <p:tav tm="0">
                                          <p:val>
                                            <p:strVal val="#ppt_x"/>
                                          </p:val>
                                        </p:tav>
                                        <p:tav tm="100000">
                                          <p:val>
                                            <p:strVal val="#ppt_x"/>
                                          </p:val>
                                        </p:tav>
                                      </p:tavLst>
                                    </p:anim>
                                    <p:anim calcmode="lin" valueType="num">
                                      <p:cBhvr additive="base">
                                        <p:cTn id="18" dur="500" fill="hold"/>
                                        <p:tgtEl>
                                          <p:spTgt spid="9626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96265"/>
                                        </p:tgtEl>
                                        <p:attrNameLst>
                                          <p:attrName>style.visibility</p:attrName>
                                        </p:attrNameLst>
                                      </p:cBhvr>
                                      <p:to>
                                        <p:strVal val="visible"/>
                                      </p:to>
                                    </p:set>
                                    <p:anim calcmode="lin" valueType="num">
                                      <p:cBhvr additive="base">
                                        <p:cTn id="23" dur="5000" fill="hold"/>
                                        <p:tgtEl>
                                          <p:spTgt spid="96265"/>
                                        </p:tgtEl>
                                        <p:attrNameLst>
                                          <p:attrName>ppt_x</p:attrName>
                                        </p:attrNameLst>
                                      </p:cBhvr>
                                      <p:tavLst>
                                        <p:tav tm="0">
                                          <p:val>
                                            <p:strVal val="#ppt_x"/>
                                          </p:val>
                                        </p:tav>
                                        <p:tav tm="100000">
                                          <p:val>
                                            <p:strVal val="#ppt_x"/>
                                          </p:val>
                                        </p:tav>
                                      </p:tavLst>
                                    </p:anim>
                                    <p:anim calcmode="lin" valueType="num">
                                      <p:cBhvr additive="base">
                                        <p:cTn id="24" dur="5000" fill="hold"/>
                                        <p:tgtEl>
                                          <p:spTgt spid="96265"/>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96264"/>
                                        </p:tgtEl>
                                        <p:attrNameLst>
                                          <p:attrName>style.visibility</p:attrName>
                                        </p:attrNameLst>
                                      </p:cBhvr>
                                      <p:to>
                                        <p:strVal val="visible"/>
                                      </p:to>
                                    </p:set>
                                    <p:animEffect transition="in" filter="box(in)">
                                      <p:cBhvr>
                                        <p:cTn id="29" dur="3000"/>
                                        <p:tgtEl>
                                          <p:spTgt spid="96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63" grpId="0" animBg="1"/>
      <p:bldP spid="96264" grpId="0" animBg="1"/>
      <p:bldP spid="9626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7" name="Rectangle 3"/>
          <p:cNvSpPr>
            <a:spLocks noGrp="1" noChangeArrowheads="1"/>
          </p:cNvSpPr>
          <p:nvPr>
            <p:ph type="title"/>
          </p:nvPr>
        </p:nvSpPr>
        <p:spPr bwMode="auto">
          <a:xfrm>
            <a:off x="381000" y="-304800"/>
            <a:ext cx="7719392" cy="12954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algn="l" eaLnBrk="1" hangingPunct="1">
              <a:defRPr/>
            </a:pPr>
            <a:r>
              <a:rPr lang="es-CL" sz="3000" dirty="0" smtClean="0">
                <a:latin typeface="Verdana" pitchFamily="34" charset="0"/>
              </a:rPr>
              <a:t>Ejemplo de ecuación contable</a:t>
            </a:r>
            <a:endParaRPr lang="es-ES" sz="3000" dirty="0" smtClean="0">
              <a:latin typeface="Verdana" pitchFamily="34" charset="0"/>
            </a:endParaRPr>
          </a:p>
        </p:txBody>
      </p:sp>
      <p:sp>
        <p:nvSpPr>
          <p:cNvPr id="67586" name="Rectangle 2"/>
          <p:cNvSpPr>
            <a:spLocks noGrp="1" noChangeArrowheads="1"/>
          </p:cNvSpPr>
          <p:nvPr>
            <p:ph idx="1"/>
          </p:nvPr>
        </p:nvSpPr>
        <p:spPr bwMode="auto">
          <a:xfrm>
            <a:off x="762000" y="1295400"/>
            <a:ext cx="7772400" cy="5105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eaLnBrk="1" hangingPunct="1">
              <a:lnSpc>
                <a:spcPct val="90000"/>
              </a:lnSpc>
              <a:buFont typeface="Wingdings" pitchFamily="2" charset="2"/>
              <a:buAutoNum type="arabicPeriod"/>
            </a:pPr>
            <a:r>
              <a:rPr lang="es-ES_tradnl" sz="2000" dirty="0" smtClean="0">
                <a:latin typeface="Verdana" pitchFamily="34" charset="0"/>
              </a:rPr>
              <a:t>El dueño aporta $800.000 en efectivo y muebles por $300.000.</a:t>
            </a:r>
          </a:p>
          <a:p>
            <a:pPr marL="457200" indent="-457200" eaLnBrk="1" hangingPunct="1">
              <a:lnSpc>
                <a:spcPct val="90000"/>
              </a:lnSpc>
              <a:buFont typeface="Wingdings" pitchFamily="2" charset="2"/>
              <a:buAutoNum type="arabicPeriod"/>
            </a:pPr>
            <a:endParaRPr lang="es-ES_tradnl" sz="2000" dirty="0" smtClean="0">
              <a:latin typeface="Verdana" pitchFamily="34" charset="0"/>
            </a:endParaRPr>
          </a:p>
          <a:p>
            <a:pPr marL="457200" indent="-457200" eaLnBrk="1" hangingPunct="1">
              <a:lnSpc>
                <a:spcPct val="90000"/>
              </a:lnSpc>
              <a:buFont typeface="Wingdings" pitchFamily="2" charset="2"/>
              <a:buAutoNum type="arabicPeriod"/>
            </a:pPr>
            <a:r>
              <a:rPr lang="es-ES_tradnl" sz="2000" dirty="0" smtClean="0">
                <a:latin typeface="Verdana" pitchFamily="34" charset="0"/>
              </a:rPr>
              <a:t>Se compran mercaderías por $300.000 al crédito simple.</a:t>
            </a:r>
          </a:p>
          <a:p>
            <a:pPr marL="457200" indent="-457200" eaLnBrk="1" hangingPunct="1">
              <a:lnSpc>
                <a:spcPct val="90000"/>
              </a:lnSpc>
              <a:buFont typeface="Wingdings" pitchFamily="2" charset="2"/>
              <a:buAutoNum type="arabicPeriod"/>
            </a:pPr>
            <a:endParaRPr lang="es-ES_tradnl" sz="2000" dirty="0" smtClean="0">
              <a:latin typeface="Verdana" pitchFamily="34" charset="0"/>
            </a:endParaRPr>
          </a:p>
          <a:p>
            <a:pPr marL="457200" indent="-457200" eaLnBrk="1" hangingPunct="1">
              <a:lnSpc>
                <a:spcPct val="90000"/>
              </a:lnSpc>
              <a:buFont typeface="Wingdings" pitchFamily="2" charset="2"/>
              <a:buAutoNum type="arabicPeriod"/>
            </a:pPr>
            <a:r>
              <a:rPr lang="es-ES_tradnl" sz="2000" dirty="0" smtClean="0">
                <a:latin typeface="Verdana" pitchFamily="34" charset="0"/>
              </a:rPr>
              <a:t>Se compra un terreno en $500.000, firmando letras por pagar.</a:t>
            </a:r>
          </a:p>
          <a:p>
            <a:pPr marL="457200" indent="-457200" eaLnBrk="1" hangingPunct="1">
              <a:lnSpc>
                <a:spcPct val="90000"/>
              </a:lnSpc>
              <a:buFont typeface="Wingdings" pitchFamily="2" charset="2"/>
              <a:buAutoNum type="arabicPeriod"/>
            </a:pPr>
            <a:endParaRPr lang="es-ES_tradnl" sz="2000" dirty="0" smtClean="0">
              <a:latin typeface="Verdana" pitchFamily="34" charset="0"/>
            </a:endParaRPr>
          </a:p>
          <a:p>
            <a:pPr marL="457200" indent="-457200" eaLnBrk="1" hangingPunct="1">
              <a:lnSpc>
                <a:spcPct val="90000"/>
              </a:lnSpc>
              <a:buFont typeface="Wingdings" pitchFamily="2" charset="2"/>
              <a:buAutoNum type="arabicPeriod"/>
            </a:pPr>
            <a:r>
              <a:rPr lang="es-ES_tradnl" sz="2000" dirty="0" smtClean="0">
                <a:latin typeface="Verdana" pitchFamily="34" charset="0"/>
              </a:rPr>
              <a:t>Se vende mercaderías por $200.000 cuyo costo es de $150.000, al crédito simple.</a:t>
            </a:r>
          </a:p>
          <a:p>
            <a:pPr marL="457200" indent="-457200" eaLnBrk="1" hangingPunct="1">
              <a:lnSpc>
                <a:spcPct val="90000"/>
              </a:lnSpc>
              <a:buFont typeface="Wingdings" pitchFamily="2" charset="2"/>
              <a:buAutoNum type="arabicPeriod"/>
            </a:pPr>
            <a:endParaRPr lang="es-ES_tradnl" sz="2000" dirty="0" smtClean="0">
              <a:latin typeface="Verdana" pitchFamily="34" charset="0"/>
            </a:endParaRPr>
          </a:p>
          <a:p>
            <a:pPr marL="457200" indent="-457200" eaLnBrk="1" hangingPunct="1">
              <a:lnSpc>
                <a:spcPct val="90000"/>
              </a:lnSpc>
              <a:buFont typeface="Wingdings" pitchFamily="2" charset="2"/>
              <a:buAutoNum type="arabicPeriod"/>
            </a:pPr>
            <a:r>
              <a:rPr lang="es-ES" sz="2000" dirty="0" smtClean="0">
                <a:latin typeface="Verdana" pitchFamily="34" charset="0"/>
              </a:rPr>
              <a:t>Se cancela al proveedor de mercaderías la deuda en efectivo.</a:t>
            </a:r>
            <a:endParaRPr lang="es-CL" sz="2000" dirty="0" smtClean="0">
              <a:latin typeface="Verdana" pitchFamily="34" charset="0"/>
            </a:endParaRPr>
          </a:p>
          <a:p>
            <a:pPr marL="457200" indent="-457200" eaLnBrk="1" hangingPunct="1">
              <a:lnSpc>
                <a:spcPct val="90000"/>
              </a:lnSpc>
              <a:buFont typeface="Wingdings" pitchFamily="2" charset="2"/>
              <a:buAutoNum type="arabicPeriod"/>
            </a:pPr>
            <a:endParaRPr lang="es-ES" sz="2000" dirty="0" smtClean="0">
              <a:latin typeface="Verdana" pitchFamily="34" charset="0"/>
            </a:endParaRPr>
          </a:p>
          <a:p>
            <a:pPr marL="457200" indent="-457200" eaLnBrk="1" hangingPunct="1">
              <a:lnSpc>
                <a:spcPct val="90000"/>
              </a:lnSpc>
              <a:buFont typeface="Wingdings" pitchFamily="2" charset="2"/>
              <a:buAutoNum type="arabicPeriod"/>
            </a:pPr>
            <a:r>
              <a:rPr lang="es-ES" sz="2000" dirty="0" smtClean="0">
                <a:latin typeface="Verdana" pitchFamily="34" charset="0"/>
              </a:rPr>
              <a:t>Se obtiene un préstamo bancario por $1.000.000</a:t>
            </a:r>
          </a:p>
        </p:txBody>
      </p:sp>
      <p:sp>
        <p:nvSpPr>
          <p:cNvPr id="5122" name="3 Marcador de número de diapositiva"/>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A535344-C1E9-4256-BB50-30C293D2AB4A}" type="slidenum">
              <a:rPr lang="es-CL" sz="1000">
                <a:solidFill>
                  <a:srgbClr val="FFFF00"/>
                </a:solidFill>
                <a:latin typeface="Arial" charset="0"/>
              </a:rPr>
              <a:pPr/>
              <a:t>23</a:t>
            </a:fld>
            <a:endParaRPr lang="es-CL" sz="1000">
              <a:solidFill>
                <a:srgbClr val="FFFF00"/>
              </a:solidFill>
              <a:latin typeface="Arial" charset="0"/>
            </a:endParaRPr>
          </a:p>
        </p:txBody>
      </p:sp>
    </p:spTree>
    <p:extLst>
      <p:ext uri="{BB962C8B-B14F-4D97-AF65-F5344CB8AC3E}">
        <p14:creationId xmlns:p14="http://schemas.microsoft.com/office/powerpoint/2010/main" val="3180169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587"/>
                                        </p:tgtEl>
                                        <p:attrNameLst>
                                          <p:attrName>style.visibility</p:attrName>
                                        </p:attrNameLst>
                                      </p:cBhvr>
                                      <p:to>
                                        <p:strVal val="visible"/>
                                      </p:to>
                                    </p:set>
                                    <p:anim calcmode="lin" valueType="num">
                                      <p:cBhvr additive="base">
                                        <p:cTn id="7" dur="500" fill="hold"/>
                                        <p:tgtEl>
                                          <p:spTgt spid="67587"/>
                                        </p:tgtEl>
                                        <p:attrNameLst>
                                          <p:attrName>ppt_x</p:attrName>
                                        </p:attrNameLst>
                                      </p:cBhvr>
                                      <p:tavLst>
                                        <p:tav tm="0">
                                          <p:val>
                                            <p:strVal val="0-#ppt_w/2"/>
                                          </p:val>
                                        </p:tav>
                                        <p:tav tm="100000">
                                          <p:val>
                                            <p:strVal val="#ppt_x"/>
                                          </p:val>
                                        </p:tav>
                                      </p:tavLst>
                                    </p:anim>
                                    <p:anim calcmode="lin" valueType="num">
                                      <p:cBhvr additive="base">
                                        <p:cTn id="8" dur="500" fill="hold"/>
                                        <p:tgtEl>
                                          <p:spTgt spid="6758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67586"/>
                                        </p:tgtEl>
                                        <p:attrNameLst>
                                          <p:attrName>style.visibility</p:attrName>
                                        </p:attrNameLst>
                                      </p:cBhvr>
                                      <p:to>
                                        <p:strVal val="visible"/>
                                      </p:to>
                                    </p:set>
                                    <p:animEffect transition="in" filter="wipe(up)">
                                      <p:cBhvr>
                                        <p:cTn id="12" dur="5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autoUpdateAnimBg="0"/>
      <p:bldP spid="6758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4" name="Rectangle 6"/>
          <p:cNvSpPr>
            <a:spLocks noGrp="1" noChangeArrowheads="1"/>
          </p:cNvSpPr>
          <p:nvPr>
            <p:ph type="title"/>
          </p:nvPr>
        </p:nvSpPr>
        <p:spPr bwMode="auto">
          <a:xfrm>
            <a:off x="381000" y="152400"/>
            <a:ext cx="7772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eaLnBrk="1" hangingPunct="1">
              <a:defRPr/>
            </a:pPr>
            <a:r>
              <a:rPr lang="es-CL" sz="2800" b="1" dirty="0" smtClean="0">
                <a:latin typeface="+mn-lt"/>
              </a:rPr>
              <a:t>Ejemplo de Ecuación contable</a:t>
            </a:r>
            <a:endParaRPr lang="es-ES" sz="2800" b="1" dirty="0" smtClean="0">
              <a:latin typeface="+mn-lt"/>
            </a:endParaRPr>
          </a:p>
        </p:txBody>
      </p:sp>
      <p:sp>
        <p:nvSpPr>
          <p:cNvPr id="6146" name="3 Marcador de número de diapositiva"/>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13C893E-1EBD-42C8-8C18-1AAB312BAA9F}" type="slidenum">
              <a:rPr lang="es-CL" sz="1000">
                <a:solidFill>
                  <a:srgbClr val="FFFF00"/>
                </a:solidFill>
                <a:latin typeface="Arial" charset="0"/>
              </a:rPr>
              <a:pPr/>
              <a:t>24</a:t>
            </a:fld>
            <a:endParaRPr lang="es-CL" sz="1000">
              <a:solidFill>
                <a:srgbClr val="FFFF00"/>
              </a:solidFill>
              <a:latin typeface="Arial" charset="0"/>
            </a:endParaRPr>
          </a:p>
        </p:txBody>
      </p:sp>
      <p:grpSp>
        <p:nvGrpSpPr>
          <p:cNvPr id="68656" name="Group 48"/>
          <p:cNvGrpSpPr>
            <a:grpSpLocks/>
          </p:cNvGrpSpPr>
          <p:nvPr/>
        </p:nvGrpSpPr>
        <p:grpSpPr bwMode="auto">
          <a:xfrm>
            <a:off x="304800" y="1038113"/>
            <a:ext cx="8839202" cy="4135551"/>
            <a:chOff x="192" y="1347"/>
            <a:chExt cx="5568" cy="1414"/>
          </a:xfrm>
        </p:grpSpPr>
        <p:sp>
          <p:nvSpPr>
            <p:cNvPr id="6149" name="Text Box 2"/>
            <p:cNvSpPr txBox="1">
              <a:spLocks noChangeArrowheads="1"/>
            </p:cNvSpPr>
            <p:nvPr/>
          </p:nvSpPr>
          <p:spPr bwMode="auto">
            <a:xfrm>
              <a:off x="576" y="1632"/>
              <a:ext cx="5184"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fontAlgn="auto" hangingPunct="1">
                <a:spcBef>
                  <a:spcPct val="50000"/>
                </a:spcBef>
                <a:spcAft>
                  <a:spcPts val="0"/>
                </a:spcAft>
              </a:pPr>
              <a:endParaRPr lang="es-ES_tradnl">
                <a:solidFill>
                  <a:prstClr val="black"/>
                </a:solidFill>
              </a:endParaRPr>
            </a:p>
          </p:txBody>
        </p:sp>
        <p:sp>
          <p:nvSpPr>
            <p:cNvPr id="6150" name="Rectangle 9"/>
            <p:cNvSpPr>
              <a:spLocks noChangeArrowheads="1"/>
            </p:cNvSpPr>
            <p:nvPr/>
          </p:nvSpPr>
          <p:spPr bwMode="auto">
            <a:xfrm>
              <a:off x="1824" y="1352"/>
              <a:ext cx="77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33"/>
                  </a:solidFill>
                  <a:miter lim="800000"/>
                  <a:headEnd/>
                  <a:tailEnd/>
                </a14:hiddenLine>
              </a:ext>
            </a:extLst>
          </p:spPr>
          <p:txBody>
            <a:bodyPr wrap="none" lIns="0" tIns="0" rIns="0" bIns="0">
              <a:spAutoFit/>
            </a:bodyPr>
            <a:lstStyle/>
            <a:p>
              <a:pPr fontAlgn="auto">
                <a:spcBef>
                  <a:spcPts val="0"/>
                </a:spcBef>
                <a:spcAft>
                  <a:spcPts val="0"/>
                </a:spcAft>
              </a:pPr>
              <a:r>
                <a:rPr lang="es-ES" sz="2000" b="1" dirty="0">
                  <a:solidFill>
                    <a:srgbClr val="990033"/>
                  </a:solidFill>
                </a:rPr>
                <a:t>=   Pasivo</a:t>
              </a:r>
              <a:r>
                <a:rPr lang="es-ES" sz="1500" b="1" dirty="0">
                  <a:solidFill>
                    <a:srgbClr val="990033"/>
                  </a:solidFill>
                </a:rPr>
                <a:t> </a:t>
              </a:r>
              <a:endParaRPr lang="es-ES" dirty="0">
                <a:solidFill>
                  <a:srgbClr val="990033"/>
                </a:solidFill>
                <a:latin typeface="Calibri"/>
              </a:endParaRPr>
            </a:p>
          </p:txBody>
        </p:sp>
        <p:sp>
          <p:nvSpPr>
            <p:cNvPr id="6151" name="Rectangle 10"/>
            <p:cNvSpPr>
              <a:spLocks noChangeArrowheads="1"/>
            </p:cNvSpPr>
            <p:nvPr/>
          </p:nvSpPr>
          <p:spPr bwMode="auto">
            <a:xfrm>
              <a:off x="2463" y="1352"/>
              <a:ext cx="1148"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33"/>
                  </a:solidFill>
                  <a:miter lim="800000"/>
                  <a:headEnd/>
                  <a:tailEnd/>
                </a14:hiddenLine>
              </a:ext>
            </a:extLst>
          </p:spPr>
          <p:txBody>
            <a:bodyPr wrap="none" lIns="0" tIns="0" rIns="0" bIns="0">
              <a:spAutoFit/>
            </a:bodyPr>
            <a:lstStyle/>
            <a:p>
              <a:pPr fontAlgn="auto">
                <a:spcBef>
                  <a:spcPts val="0"/>
                </a:spcBef>
                <a:spcAft>
                  <a:spcPts val="0"/>
                </a:spcAft>
              </a:pPr>
              <a:r>
                <a:rPr lang="es-CL" sz="2000" b="1" dirty="0">
                  <a:solidFill>
                    <a:srgbClr val="990033"/>
                  </a:solidFill>
                </a:rPr>
                <a:t>   </a:t>
              </a:r>
              <a:r>
                <a:rPr lang="es-ES" sz="2000" b="1" dirty="0">
                  <a:solidFill>
                    <a:srgbClr val="990033"/>
                  </a:solidFill>
                </a:rPr>
                <a:t>+ </a:t>
              </a:r>
              <a:r>
                <a:rPr lang="es-ES" sz="2000" b="1" dirty="0" smtClean="0">
                  <a:solidFill>
                    <a:srgbClr val="990033"/>
                  </a:solidFill>
                </a:rPr>
                <a:t>Patrimonio</a:t>
              </a:r>
              <a:r>
                <a:rPr lang="es-ES" sz="1500" b="1" dirty="0" smtClean="0">
                  <a:solidFill>
                    <a:srgbClr val="990033"/>
                  </a:solidFill>
                </a:rPr>
                <a:t> </a:t>
              </a:r>
              <a:endParaRPr lang="es-ES" dirty="0">
                <a:solidFill>
                  <a:srgbClr val="990033"/>
                </a:solidFill>
                <a:latin typeface="Calibri"/>
              </a:endParaRPr>
            </a:p>
          </p:txBody>
        </p:sp>
        <p:sp>
          <p:nvSpPr>
            <p:cNvPr id="6152" name="Rectangle 11"/>
            <p:cNvSpPr>
              <a:spLocks noChangeArrowheads="1"/>
            </p:cNvSpPr>
            <p:nvPr/>
          </p:nvSpPr>
          <p:spPr bwMode="auto">
            <a:xfrm>
              <a:off x="3241" y="1347"/>
              <a:ext cx="0"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endParaRPr lang="es-ES" dirty="0">
                <a:solidFill>
                  <a:srgbClr val="990033"/>
                </a:solidFill>
                <a:latin typeface="Calibri"/>
              </a:endParaRPr>
            </a:p>
          </p:txBody>
        </p:sp>
        <p:sp>
          <p:nvSpPr>
            <p:cNvPr id="6153" name="Rectangle 12"/>
            <p:cNvSpPr>
              <a:spLocks noChangeArrowheads="1"/>
            </p:cNvSpPr>
            <p:nvPr/>
          </p:nvSpPr>
          <p:spPr bwMode="auto">
            <a:xfrm>
              <a:off x="4175" y="1352"/>
              <a:ext cx="0"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endParaRPr lang="es-ES" sz="2000" dirty="0">
                <a:solidFill>
                  <a:srgbClr val="990033"/>
                </a:solidFill>
                <a:latin typeface="Calibri"/>
              </a:endParaRPr>
            </a:p>
          </p:txBody>
        </p:sp>
        <p:sp>
          <p:nvSpPr>
            <p:cNvPr id="6154" name="Rectangle 13"/>
            <p:cNvSpPr>
              <a:spLocks noChangeArrowheads="1"/>
            </p:cNvSpPr>
            <p:nvPr/>
          </p:nvSpPr>
          <p:spPr bwMode="auto">
            <a:xfrm>
              <a:off x="192" y="1641"/>
              <a:ext cx="89"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2000" b="1">
                  <a:solidFill>
                    <a:srgbClr val="990033"/>
                  </a:solidFill>
                </a:rPr>
                <a:t>1</a:t>
              </a:r>
              <a:endParaRPr lang="es-ES" sz="2000">
                <a:solidFill>
                  <a:srgbClr val="990033"/>
                </a:solidFill>
                <a:latin typeface="Calibri"/>
              </a:endParaRPr>
            </a:p>
          </p:txBody>
        </p:sp>
        <p:sp>
          <p:nvSpPr>
            <p:cNvPr id="6155" name="Rectangle 14"/>
            <p:cNvSpPr>
              <a:spLocks noChangeArrowheads="1"/>
            </p:cNvSpPr>
            <p:nvPr/>
          </p:nvSpPr>
          <p:spPr bwMode="auto">
            <a:xfrm>
              <a:off x="419" y="1644"/>
              <a:ext cx="24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Caja</a:t>
              </a:r>
              <a:endParaRPr lang="es-ES">
                <a:solidFill>
                  <a:prstClr val="black"/>
                </a:solidFill>
                <a:latin typeface="Calibri"/>
              </a:endParaRPr>
            </a:p>
          </p:txBody>
        </p:sp>
        <p:sp>
          <p:nvSpPr>
            <p:cNvPr id="6156" name="Rectangle 15"/>
            <p:cNvSpPr>
              <a:spLocks noChangeArrowheads="1"/>
            </p:cNvSpPr>
            <p:nvPr/>
          </p:nvSpPr>
          <p:spPr bwMode="auto">
            <a:xfrm>
              <a:off x="811" y="1644"/>
              <a:ext cx="55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Muebles</a:t>
              </a:r>
              <a:endParaRPr lang="es-ES">
                <a:solidFill>
                  <a:prstClr val="black"/>
                </a:solidFill>
                <a:latin typeface="Calibri"/>
              </a:endParaRPr>
            </a:p>
          </p:txBody>
        </p:sp>
        <p:sp>
          <p:nvSpPr>
            <p:cNvPr id="6157" name="Rectangle 16"/>
            <p:cNvSpPr>
              <a:spLocks noChangeArrowheads="1"/>
            </p:cNvSpPr>
            <p:nvPr/>
          </p:nvSpPr>
          <p:spPr bwMode="auto">
            <a:xfrm>
              <a:off x="1824" y="1644"/>
              <a:ext cx="718"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a:t>
              </a:r>
              <a:r>
                <a:rPr lang="es-ES" sz="1500" dirty="0" smtClean="0">
                  <a:solidFill>
                    <a:prstClr val="black"/>
                  </a:solidFill>
                </a:rPr>
                <a:t>Patrimonio </a:t>
              </a:r>
              <a:endParaRPr lang="es-ES" dirty="0">
                <a:solidFill>
                  <a:prstClr val="black"/>
                </a:solidFill>
                <a:latin typeface="Calibri"/>
              </a:endParaRPr>
            </a:p>
          </p:txBody>
        </p:sp>
        <p:sp>
          <p:nvSpPr>
            <p:cNvPr id="6158" name="Rectangle 17"/>
            <p:cNvSpPr>
              <a:spLocks noChangeArrowheads="1"/>
            </p:cNvSpPr>
            <p:nvPr/>
          </p:nvSpPr>
          <p:spPr bwMode="auto">
            <a:xfrm>
              <a:off x="350" y="1788"/>
              <a:ext cx="43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800.000</a:t>
              </a:r>
              <a:endParaRPr lang="es-ES">
                <a:solidFill>
                  <a:prstClr val="black"/>
                </a:solidFill>
                <a:latin typeface="Calibri"/>
              </a:endParaRPr>
            </a:p>
          </p:txBody>
        </p:sp>
        <p:sp>
          <p:nvSpPr>
            <p:cNvPr id="6159" name="Rectangle 18"/>
            <p:cNvSpPr>
              <a:spLocks noChangeArrowheads="1"/>
            </p:cNvSpPr>
            <p:nvPr/>
          </p:nvSpPr>
          <p:spPr bwMode="auto">
            <a:xfrm>
              <a:off x="811" y="1788"/>
              <a:ext cx="5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60" name="Rectangle 19"/>
            <p:cNvSpPr>
              <a:spLocks noChangeArrowheads="1"/>
            </p:cNvSpPr>
            <p:nvPr/>
          </p:nvSpPr>
          <p:spPr bwMode="auto">
            <a:xfrm>
              <a:off x="1824" y="1788"/>
              <a:ext cx="6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1.100.000 </a:t>
              </a:r>
              <a:endParaRPr lang="es-ES">
                <a:solidFill>
                  <a:prstClr val="black"/>
                </a:solidFill>
                <a:latin typeface="Calibri"/>
              </a:endParaRPr>
            </a:p>
          </p:txBody>
        </p:sp>
        <p:sp>
          <p:nvSpPr>
            <p:cNvPr id="6161" name="Rectangle 20"/>
            <p:cNvSpPr>
              <a:spLocks noChangeArrowheads="1"/>
            </p:cNvSpPr>
            <p:nvPr/>
          </p:nvSpPr>
          <p:spPr bwMode="auto">
            <a:xfrm>
              <a:off x="192" y="2074"/>
              <a:ext cx="89"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2000" b="1">
                  <a:solidFill>
                    <a:srgbClr val="990033"/>
                  </a:solidFill>
                </a:rPr>
                <a:t>2</a:t>
              </a:r>
              <a:endParaRPr lang="es-ES" sz="2000">
                <a:solidFill>
                  <a:srgbClr val="990033"/>
                </a:solidFill>
                <a:latin typeface="Calibri"/>
              </a:endParaRPr>
            </a:p>
          </p:txBody>
        </p:sp>
        <p:sp>
          <p:nvSpPr>
            <p:cNvPr id="6162" name="Rectangle 21"/>
            <p:cNvSpPr>
              <a:spLocks noChangeArrowheads="1"/>
            </p:cNvSpPr>
            <p:nvPr/>
          </p:nvSpPr>
          <p:spPr bwMode="auto">
            <a:xfrm>
              <a:off x="419" y="2077"/>
              <a:ext cx="24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Caja</a:t>
              </a:r>
              <a:endParaRPr lang="es-ES">
                <a:solidFill>
                  <a:prstClr val="black"/>
                </a:solidFill>
                <a:latin typeface="Calibri"/>
              </a:endParaRPr>
            </a:p>
          </p:txBody>
        </p:sp>
        <p:sp>
          <p:nvSpPr>
            <p:cNvPr id="6163" name="Rectangle 22"/>
            <p:cNvSpPr>
              <a:spLocks noChangeArrowheads="1"/>
            </p:cNvSpPr>
            <p:nvPr/>
          </p:nvSpPr>
          <p:spPr bwMode="auto">
            <a:xfrm>
              <a:off x="811" y="2077"/>
              <a:ext cx="7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Mercaderías</a:t>
              </a:r>
              <a:endParaRPr lang="es-ES">
                <a:solidFill>
                  <a:prstClr val="black"/>
                </a:solidFill>
                <a:latin typeface="Calibri"/>
              </a:endParaRPr>
            </a:p>
          </p:txBody>
        </p:sp>
        <p:sp>
          <p:nvSpPr>
            <p:cNvPr id="6164" name="Rectangle 23"/>
            <p:cNvSpPr>
              <a:spLocks noChangeArrowheads="1"/>
            </p:cNvSpPr>
            <p:nvPr/>
          </p:nvSpPr>
          <p:spPr bwMode="auto">
            <a:xfrm>
              <a:off x="1824" y="2077"/>
              <a:ext cx="55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Muebles</a:t>
              </a:r>
              <a:endParaRPr lang="es-ES">
                <a:solidFill>
                  <a:prstClr val="black"/>
                </a:solidFill>
                <a:latin typeface="Calibri"/>
              </a:endParaRPr>
            </a:p>
          </p:txBody>
        </p:sp>
        <p:sp>
          <p:nvSpPr>
            <p:cNvPr id="6165" name="Rectangle 24"/>
            <p:cNvSpPr>
              <a:spLocks noChangeArrowheads="1"/>
            </p:cNvSpPr>
            <p:nvPr/>
          </p:nvSpPr>
          <p:spPr bwMode="auto">
            <a:xfrm>
              <a:off x="2448" y="2077"/>
              <a:ext cx="78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Proveedores</a:t>
              </a:r>
              <a:endParaRPr lang="es-ES">
                <a:solidFill>
                  <a:prstClr val="black"/>
                </a:solidFill>
                <a:latin typeface="Calibri"/>
              </a:endParaRPr>
            </a:p>
          </p:txBody>
        </p:sp>
        <p:sp>
          <p:nvSpPr>
            <p:cNvPr id="6166" name="Rectangle 25"/>
            <p:cNvSpPr>
              <a:spLocks noChangeArrowheads="1"/>
            </p:cNvSpPr>
            <p:nvPr/>
          </p:nvSpPr>
          <p:spPr bwMode="auto">
            <a:xfrm>
              <a:off x="3402" y="2077"/>
              <a:ext cx="745"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a:t>
              </a:r>
              <a:r>
                <a:rPr lang="es-ES" sz="1500" dirty="0" smtClean="0">
                  <a:solidFill>
                    <a:prstClr val="black"/>
                  </a:solidFill>
                </a:rPr>
                <a:t>Patrimonio </a:t>
              </a:r>
              <a:endParaRPr lang="es-ES" dirty="0">
                <a:solidFill>
                  <a:prstClr val="black"/>
                </a:solidFill>
                <a:latin typeface="Calibri"/>
              </a:endParaRPr>
            </a:p>
          </p:txBody>
        </p:sp>
        <p:sp>
          <p:nvSpPr>
            <p:cNvPr id="6167" name="Rectangle 26"/>
            <p:cNvSpPr>
              <a:spLocks noChangeArrowheads="1"/>
            </p:cNvSpPr>
            <p:nvPr/>
          </p:nvSpPr>
          <p:spPr bwMode="auto">
            <a:xfrm>
              <a:off x="350" y="2221"/>
              <a:ext cx="43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800.000</a:t>
              </a:r>
              <a:endParaRPr lang="es-ES">
                <a:solidFill>
                  <a:prstClr val="black"/>
                </a:solidFill>
                <a:latin typeface="Calibri"/>
              </a:endParaRPr>
            </a:p>
          </p:txBody>
        </p:sp>
        <p:sp>
          <p:nvSpPr>
            <p:cNvPr id="6168" name="Rectangle 27"/>
            <p:cNvSpPr>
              <a:spLocks noChangeArrowheads="1"/>
            </p:cNvSpPr>
            <p:nvPr/>
          </p:nvSpPr>
          <p:spPr bwMode="auto">
            <a:xfrm>
              <a:off x="811" y="2221"/>
              <a:ext cx="5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69" name="Rectangle 28"/>
            <p:cNvSpPr>
              <a:spLocks noChangeArrowheads="1"/>
            </p:cNvSpPr>
            <p:nvPr/>
          </p:nvSpPr>
          <p:spPr bwMode="auto">
            <a:xfrm>
              <a:off x="1824" y="2221"/>
              <a:ext cx="5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70" name="Rectangle 29"/>
            <p:cNvSpPr>
              <a:spLocks noChangeArrowheads="1"/>
            </p:cNvSpPr>
            <p:nvPr/>
          </p:nvSpPr>
          <p:spPr bwMode="auto">
            <a:xfrm>
              <a:off x="2463" y="2221"/>
              <a:ext cx="53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71" name="Rectangle 30"/>
            <p:cNvSpPr>
              <a:spLocks noChangeArrowheads="1"/>
            </p:cNvSpPr>
            <p:nvPr/>
          </p:nvSpPr>
          <p:spPr bwMode="auto">
            <a:xfrm>
              <a:off x="3402" y="2221"/>
              <a:ext cx="6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+ 1.100.000 </a:t>
              </a:r>
              <a:endParaRPr lang="es-ES">
                <a:solidFill>
                  <a:prstClr val="black"/>
                </a:solidFill>
                <a:latin typeface="Calibri"/>
              </a:endParaRPr>
            </a:p>
          </p:txBody>
        </p:sp>
        <p:sp>
          <p:nvSpPr>
            <p:cNvPr id="6172" name="Rectangle 31"/>
            <p:cNvSpPr>
              <a:spLocks noChangeArrowheads="1"/>
            </p:cNvSpPr>
            <p:nvPr/>
          </p:nvSpPr>
          <p:spPr bwMode="auto">
            <a:xfrm>
              <a:off x="192" y="2507"/>
              <a:ext cx="89"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2000" b="1">
                  <a:solidFill>
                    <a:srgbClr val="990033"/>
                  </a:solidFill>
                </a:rPr>
                <a:t>3</a:t>
              </a:r>
              <a:endParaRPr lang="es-ES" sz="2000">
                <a:solidFill>
                  <a:srgbClr val="990033"/>
                </a:solidFill>
                <a:latin typeface="Calibri"/>
              </a:endParaRPr>
            </a:p>
          </p:txBody>
        </p:sp>
        <p:sp>
          <p:nvSpPr>
            <p:cNvPr id="6173" name="Rectangle 32"/>
            <p:cNvSpPr>
              <a:spLocks noChangeArrowheads="1"/>
            </p:cNvSpPr>
            <p:nvPr/>
          </p:nvSpPr>
          <p:spPr bwMode="auto">
            <a:xfrm>
              <a:off x="419" y="2509"/>
              <a:ext cx="24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Caja</a:t>
              </a:r>
              <a:endParaRPr lang="es-ES">
                <a:solidFill>
                  <a:prstClr val="black"/>
                </a:solidFill>
                <a:latin typeface="Calibri"/>
              </a:endParaRPr>
            </a:p>
          </p:txBody>
        </p:sp>
        <p:sp>
          <p:nvSpPr>
            <p:cNvPr id="6174" name="Rectangle 33"/>
            <p:cNvSpPr>
              <a:spLocks noChangeArrowheads="1"/>
            </p:cNvSpPr>
            <p:nvPr/>
          </p:nvSpPr>
          <p:spPr bwMode="auto">
            <a:xfrm>
              <a:off x="811" y="2509"/>
              <a:ext cx="77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Mercaderías</a:t>
              </a:r>
              <a:endParaRPr lang="es-ES">
                <a:solidFill>
                  <a:prstClr val="black"/>
                </a:solidFill>
                <a:latin typeface="Calibri"/>
              </a:endParaRPr>
            </a:p>
          </p:txBody>
        </p:sp>
        <p:sp>
          <p:nvSpPr>
            <p:cNvPr id="6175" name="Rectangle 34"/>
            <p:cNvSpPr>
              <a:spLocks noChangeArrowheads="1"/>
            </p:cNvSpPr>
            <p:nvPr/>
          </p:nvSpPr>
          <p:spPr bwMode="auto">
            <a:xfrm>
              <a:off x="1824" y="2509"/>
              <a:ext cx="55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Muebles</a:t>
              </a:r>
              <a:endParaRPr lang="es-ES">
                <a:solidFill>
                  <a:prstClr val="black"/>
                </a:solidFill>
                <a:latin typeface="Calibri"/>
              </a:endParaRPr>
            </a:p>
          </p:txBody>
        </p:sp>
        <p:sp>
          <p:nvSpPr>
            <p:cNvPr id="6176" name="Rectangle 35"/>
            <p:cNvSpPr>
              <a:spLocks noChangeArrowheads="1"/>
            </p:cNvSpPr>
            <p:nvPr/>
          </p:nvSpPr>
          <p:spPr bwMode="auto">
            <a:xfrm>
              <a:off x="2463" y="2509"/>
              <a:ext cx="58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Terrenos</a:t>
              </a:r>
              <a:endParaRPr lang="es-ES">
                <a:solidFill>
                  <a:prstClr val="black"/>
                </a:solidFill>
                <a:latin typeface="Calibri"/>
              </a:endParaRPr>
            </a:p>
          </p:txBody>
        </p:sp>
        <p:sp>
          <p:nvSpPr>
            <p:cNvPr id="6177" name="Rectangle 36"/>
            <p:cNvSpPr>
              <a:spLocks noChangeArrowheads="1"/>
            </p:cNvSpPr>
            <p:nvPr/>
          </p:nvSpPr>
          <p:spPr bwMode="auto">
            <a:xfrm>
              <a:off x="3119" y="2513"/>
              <a:ext cx="78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Proveedores</a:t>
              </a:r>
              <a:endParaRPr lang="es-ES" dirty="0">
                <a:solidFill>
                  <a:prstClr val="black"/>
                </a:solidFill>
                <a:latin typeface="Calibri"/>
              </a:endParaRPr>
            </a:p>
          </p:txBody>
        </p:sp>
        <p:sp>
          <p:nvSpPr>
            <p:cNvPr id="6178" name="Rectangle 37"/>
            <p:cNvSpPr>
              <a:spLocks noChangeArrowheads="1"/>
            </p:cNvSpPr>
            <p:nvPr/>
          </p:nvSpPr>
          <p:spPr bwMode="auto">
            <a:xfrm>
              <a:off x="3982" y="2509"/>
              <a:ext cx="88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Letras x Pagar</a:t>
              </a:r>
              <a:endParaRPr lang="es-ES" dirty="0">
                <a:solidFill>
                  <a:prstClr val="black"/>
                </a:solidFill>
                <a:latin typeface="Calibri"/>
              </a:endParaRPr>
            </a:p>
          </p:txBody>
        </p:sp>
        <p:sp>
          <p:nvSpPr>
            <p:cNvPr id="6179" name="Rectangle 38"/>
            <p:cNvSpPr>
              <a:spLocks noChangeArrowheads="1"/>
            </p:cNvSpPr>
            <p:nvPr/>
          </p:nvSpPr>
          <p:spPr bwMode="auto">
            <a:xfrm>
              <a:off x="4967" y="2513"/>
              <a:ext cx="745"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a:t>
              </a:r>
              <a:r>
                <a:rPr lang="es-ES" sz="1500" dirty="0" smtClean="0">
                  <a:solidFill>
                    <a:prstClr val="black"/>
                  </a:solidFill>
                </a:rPr>
                <a:t>Patrimonio </a:t>
              </a:r>
              <a:endParaRPr lang="es-ES" dirty="0">
                <a:solidFill>
                  <a:prstClr val="black"/>
                </a:solidFill>
                <a:latin typeface="Calibri"/>
              </a:endParaRPr>
            </a:p>
          </p:txBody>
        </p:sp>
        <p:sp>
          <p:nvSpPr>
            <p:cNvPr id="6180" name="Rectangle 39"/>
            <p:cNvSpPr>
              <a:spLocks noChangeArrowheads="1"/>
            </p:cNvSpPr>
            <p:nvPr/>
          </p:nvSpPr>
          <p:spPr bwMode="auto">
            <a:xfrm>
              <a:off x="350" y="2654"/>
              <a:ext cx="435"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800.000</a:t>
              </a:r>
              <a:endParaRPr lang="es-ES">
                <a:solidFill>
                  <a:prstClr val="black"/>
                </a:solidFill>
                <a:latin typeface="Calibri"/>
              </a:endParaRPr>
            </a:p>
          </p:txBody>
        </p:sp>
        <p:sp>
          <p:nvSpPr>
            <p:cNvPr id="6181" name="Rectangle 40"/>
            <p:cNvSpPr>
              <a:spLocks noChangeArrowheads="1"/>
            </p:cNvSpPr>
            <p:nvPr/>
          </p:nvSpPr>
          <p:spPr bwMode="auto">
            <a:xfrm>
              <a:off x="811" y="2654"/>
              <a:ext cx="5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82" name="Rectangle 41"/>
            <p:cNvSpPr>
              <a:spLocks noChangeArrowheads="1"/>
            </p:cNvSpPr>
            <p:nvPr/>
          </p:nvSpPr>
          <p:spPr bwMode="auto">
            <a:xfrm>
              <a:off x="1824" y="2654"/>
              <a:ext cx="5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300.000</a:t>
              </a:r>
              <a:endParaRPr lang="es-ES">
                <a:solidFill>
                  <a:prstClr val="black"/>
                </a:solidFill>
                <a:latin typeface="Calibri"/>
              </a:endParaRPr>
            </a:p>
          </p:txBody>
        </p:sp>
        <p:sp>
          <p:nvSpPr>
            <p:cNvPr id="6183" name="Rectangle 42"/>
            <p:cNvSpPr>
              <a:spLocks noChangeArrowheads="1"/>
            </p:cNvSpPr>
            <p:nvPr/>
          </p:nvSpPr>
          <p:spPr bwMode="auto">
            <a:xfrm>
              <a:off x="2463" y="2654"/>
              <a:ext cx="5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a:solidFill>
                    <a:prstClr val="black"/>
                  </a:solidFill>
                </a:rPr>
                <a:t>+  500.000</a:t>
              </a:r>
              <a:endParaRPr lang="es-ES">
                <a:solidFill>
                  <a:prstClr val="black"/>
                </a:solidFill>
                <a:latin typeface="Calibri"/>
              </a:endParaRPr>
            </a:p>
          </p:txBody>
        </p:sp>
        <p:sp>
          <p:nvSpPr>
            <p:cNvPr id="6184" name="Rectangle 43"/>
            <p:cNvSpPr>
              <a:spLocks noChangeArrowheads="1"/>
            </p:cNvSpPr>
            <p:nvPr/>
          </p:nvSpPr>
          <p:spPr bwMode="auto">
            <a:xfrm>
              <a:off x="3119" y="2654"/>
              <a:ext cx="655" cy="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pPr>
              <a:r>
                <a:rPr lang="es-ES" sz="1500" dirty="0">
                  <a:solidFill>
                    <a:prstClr val="black"/>
                  </a:solidFill>
                </a:rPr>
                <a:t>= </a:t>
              </a:r>
              <a:r>
                <a:rPr lang="es-ES" sz="1500" dirty="0" smtClean="0">
                  <a:solidFill>
                    <a:prstClr val="black"/>
                  </a:solidFill>
                </a:rPr>
                <a:t> 300.000</a:t>
              </a:r>
              <a:endParaRPr lang="es-ES" dirty="0">
                <a:solidFill>
                  <a:prstClr val="black"/>
                </a:solidFill>
                <a:latin typeface="Calibri"/>
              </a:endParaRPr>
            </a:p>
          </p:txBody>
        </p:sp>
        <p:sp>
          <p:nvSpPr>
            <p:cNvPr id="6185" name="Rectangle 44"/>
            <p:cNvSpPr>
              <a:spLocks noChangeArrowheads="1"/>
            </p:cNvSpPr>
            <p:nvPr/>
          </p:nvSpPr>
          <p:spPr bwMode="auto">
            <a:xfrm>
              <a:off x="3975" y="2654"/>
              <a:ext cx="5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500.000</a:t>
              </a:r>
              <a:endParaRPr lang="es-ES" dirty="0">
                <a:solidFill>
                  <a:prstClr val="black"/>
                </a:solidFill>
                <a:latin typeface="Calibri"/>
              </a:endParaRPr>
            </a:p>
          </p:txBody>
        </p:sp>
        <p:sp>
          <p:nvSpPr>
            <p:cNvPr id="6186" name="Rectangle 45"/>
            <p:cNvSpPr>
              <a:spLocks noChangeArrowheads="1"/>
            </p:cNvSpPr>
            <p:nvPr/>
          </p:nvSpPr>
          <p:spPr bwMode="auto">
            <a:xfrm>
              <a:off x="4967" y="2649"/>
              <a:ext cx="671"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500" dirty="0">
                  <a:solidFill>
                    <a:prstClr val="black"/>
                  </a:solidFill>
                </a:rPr>
                <a:t>+ 1.100.000 </a:t>
              </a:r>
              <a:endParaRPr lang="es-ES" dirty="0">
                <a:solidFill>
                  <a:prstClr val="black"/>
                </a:solidFill>
                <a:latin typeface="Calibri"/>
              </a:endParaRPr>
            </a:p>
          </p:txBody>
        </p:sp>
        <p:sp>
          <p:nvSpPr>
            <p:cNvPr id="6187" name="Rectangle 46"/>
            <p:cNvSpPr>
              <a:spLocks noChangeArrowheads="1"/>
            </p:cNvSpPr>
            <p:nvPr/>
          </p:nvSpPr>
          <p:spPr bwMode="auto">
            <a:xfrm>
              <a:off x="750" y="1352"/>
              <a:ext cx="522"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990033"/>
                  </a:solidFill>
                  <a:miter lim="800000"/>
                  <a:headEnd/>
                  <a:tailEnd/>
                </a14:hiddenLine>
              </a:ext>
            </a:extLst>
          </p:spPr>
          <p:txBody>
            <a:bodyPr wrap="none" lIns="0" tIns="0" rIns="0" bIns="0">
              <a:spAutoFit/>
            </a:bodyPr>
            <a:lstStyle/>
            <a:p>
              <a:pPr fontAlgn="auto">
                <a:spcBef>
                  <a:spcPts val="0"/>
                </a:spcBef>
                <a:spcAft>
                  <a:spcPts val="0"/>
                </a:spcAft>
              </a:pPr>
              <a:r>
                <a:rPr lang="es-ES" sz="2000" b="1">
                  <a:solidFill>
                    <a:srgbClr val="990033"/>
                  </a:solidFill>
                </a:rPr>
                <a:t>Activo</a:t>
              </a:r>
              <a:r>
                <a:rPr lang="es-ES" sz="1500" b="1">
                  <a:solidFill>
                    <a:srgbClr val="990033"/>
                  </a:solidFill>
                </a:rPr>
                <a:t> </a:t>
              </a:r>
              <a:endParaRPr lang="es-ES">
                <a:solidFill>
                  <a:srgbClr val="990033"/>
                </a:solidFill>
                <a:latin typeface="Calibri"/>
              </a:endParaRPr>
            </a:p>
          </p:txBody>
        </p:sp>
      </p:grpSp>
    </p:spTree>
    <p:extLst>
      <p:ext uri="{BB962C8B-B14F-4D97-AF65-F5344CB8AC3E}">
        <p14:creationId xmlns:p14="http://schemas.microsoft.com/office/powerpoint/2010/main" val="3856736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8614"/>
                                        </p:tgtEl>
                                        <p:attrNameLst>
                                          <p:attrName>style.visibility</p:attrName>
                                        </p:attrNameLst>
                                      </p:cBhvr>
                                      <p:to>
                                        <p:strVal val="visible"/>
                                      </p:to>
                                    </p:set>
                                    <p:anim calcmode="lin" valueType="num">
                                      <p:cBhvr additive="base">
                                        <p:cTn id="7" dur="500" fill="hold"/>
                                        <p:tgtEl>
                                          <p:spTgt spid="68614"/>
                                        </p:tgtEl>
                                        <p:attrNameLst>
                                          <p:attrName>ppt_x</p:attrName>
                                        </p:attrNameLst>
                                      </p:cBhvr>
                                      <p:tavLst>
                                        <p:tav tm="0">
                                          <p:val>
                                            <p:strVal val="0-#ppt_w/2"/>
                                          </p:val>
                                        </p:tav>
                                        <p:tav tm="100000">
                                          <p:val>
                                            <p:strVal val="#ppt_x"/>
                                          </p:val>
                                        </p:tav>
                                      </p:tavLst>
                                    </p:anim>
                                    <p:anim calcmode="lin" valueType="num">
                                      <p:cBhvr additive="base">
                                        <p:cTn id="8" dur="500" fill="hold"/>
                                        <p:tgtEl>
                                          <p:spTgt spid="6861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nodeType="afterEffect">
                                  <p:stCondLst>
                                    <p:cond delay="0"/>
                                  </p:stCondLst>
                                  <p:childTnLst>
                                    <p:set>
                                      <p:cBhvr>
                                        <p:cTn id="11" dur="1" fill="hold">
                                          <p:stCondLst>
                                            <p:cond delay="0"/>
                                          </p:stCondLst>
                                        </p:cTn>
                                        <p:tgtEl>
                                          <p:spTgt spid="68656"/>
                                        </p:tgtEl>
                                        <p:attrNameLst>
                                          <p:attrName>style.visibility</p:attrName>
                                        </p:attrNameLst>
                                      </p:cBhvr>
                                      <p:to>
                                        <p:strVal val="visible"/>
                                      </p:to>
                                    </p:set>
                                    <p:animEffect transition="in" filter="wipe(up)">
                                      <p:cBhvr>
                                        <p:cTn id="12" dur="500"/>
                                        <p:tgtEl>
                                          <p:spTgt spid="68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b="1" dirty="0"/>
              <a:t>Ejemplo de ecuación contable</a:t>
            </a:r>
          </a:p>
        </p:txBody>
      </p:sp>
      <p:sp>
        <p:nvSpPr>
          <p:cNvPr id="7170" name="3 Marcador de número de diapositiva"/>
          <p:cNvSpPr>
            <a:spLocks noGrp="1"/>
          </p:cNvSpPr>
          <p:nvPr>
            <p:ph type="sldNum" sz="quarter" idx="12"/>
          </p:nvPr>
        </p:nvSpPr>
        <p:spPr>
          <a:noFill/>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1729A48-A44E-44BD-B71D-4B843AB82465}" type="slidenum">
              <a:rPr lang="es-CL" sz="1000">
                <a:solidFill>
                  <a:srgbClr val="FFFF00"/>
                </a:solidFill>
                <a:latin typeface="Arial" charset="0"/>
              </a:rPr>
              <a:pPr/>
              <a:t>25</a:t>
            </a:fld>
            <a:endParaRPr lang="es-CL" sz="1000">
              <a:solidFill>
                <a:srgbClr val="FFFF00"/>
              </a:solidFill>
              <a:latin typeface="Arial" charset="0"/>
            </a:endParaRPr>
          </a:p>
        </p:txBody>
      </p:sp>
      <p:grpSp>
        <p:nvGrpSpPr>
          <p:cNvPr id="69701" name="Group 69"/>
          <p:cNvGrpSpPr>
            <a:grpSpLocks/>
          </p:cNvGrpSpPr>
          <p:nvPr/>
        </p:nvGrpSpPr>
        <p:grpSpPr bwMode="auto">
          <a:xfrm>
            <a:off x="228600" y="2144713"/>
            <a:ext cx="8631238" cy="2983028"/>
            <a:chOff x="144" y="1351"/>
            <a:chExt cx="5437" cy="1382"/>
          </a:xfrm>
        </p:grpSpPr>
        <p:sp>
          <p:nvSpPr>
            <p:cNvPr id="7173" name="Rectangle 7"/>
            <p:cNvSpPr>
              <a:spLocks noChangeArrowheads="1"/>
            </p:cNvSpPr>
            <p:nvPr/>
          </p:nvSpPr>
          <p:spPr bwMode="auto">
            <a:xfrm>
              <a:off x="144" y="1351"/>
              <a:ext cx="53"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4</a:t>
              </a:r>
              <a:endParaRPr lang="es-ES" dirty="0">
                <a:solidFill>
                  <a:prstClr val="black"/>
                </a:solidFill>
                <a:latin typeface="Calibri"/>
              </a:endParaRPr>
            </a:p>
          </p:txBody>
        </p:sp>
        <p:sp>
          <p:nvSpPr>
            <p:cNvPr id="7174" name="Rectangle 8"/>
            <p:cNvSpPr>
              <a:spLocks noChangeArrowheads="1"/>
            </p:cNvSpPr>
            <p:nvPr/>
          </p:nvSpPr>
          <p:spPr bwMode="auto">
            <a:xfrm>
              <a:off x="367" y="1354"/>
              <a:ext cx="202"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Caja</a:t>
              </a:r>
              <a:endParaRPr lang="es-ES" dirty="0">
                <a:solidFill>
                  <a:prstClr val="black"/>
                </a:solidFill>
                <a:latin typeface="Calibri"/>
              </a:endParaRPr>
            </a:p>
          </p:txBody>
        </p:sp>
        <p:sp>
          <p:nvSpPr>
            <p:cNvPr id="7175" name="Rectangle 9"/>
            <p:cNvSpPr>
              <a:spLocks noChangeArrowheads="1"/>
            </p:cNvSpPr>
            <p:nvPr/>
          </p:nvSpPr>
          <p:spPr bwMode="auto">
            <a:xfrm>
              <a:off x="726" y="1354"/>
              <a:ext cx="43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Clientes</a:t>
              </a:r>
              <a:endParaRPr lang="es-ES">
                <a:solidFill>
                  <a:prstClr val="black"/>
                </a:solidFill>
                <a:latin typeface="Calibri"/>
              </a:endParaRPr>
            </a:p>
          </p:txBody>
        </p:sp>
        <p:sp>
          <p:nvSpPr>
            <p:cNvPr id="7176" name="Rectangle 10"/>
            <p:cNvSpPr>
              <a:spLocks noChangeArrowheads="1"/>
            </p:cNvSpPr>
            <p:nvPr/>
          </p:nvSpPr>
          <p:spPr bwMode="auto">
            <a:xfrm>
              <a:off x="1248" y="1354"/>
              <a:ext cx="641"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Mercaderías</a:t>
              </a:r>
              <a:endParaRPr lang="es-ES" dirty="0">
                <a:solidFill>
                  <a:prstClr val="black"/>
                </a:solidFill>
                <a:latin typeface="Calibri"/>
              </a:endParaRPr>
            </a:p>
          </p:txBody>
        </p:sp>
        <p:sp>
          <p:nvSpPr>
            <p:cNvPr id="7177" name="Rectangle 11"/>
            <p:cNvSpPr>
              <a:spLocks noChangeArrowheads="1"/>
            </p:cNvSpPr>
            <p:nvPr/>
          </p:nvSpPr>
          <p:spPr bwMode="auto">
            <a:xfrm>
              <a:off x="1847" y="1354"/>
              <a:ext cx="4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Muebles</a:t>
              </a:r>
              <a:endParaRPr lang="es-ES">
                <a:solidFill>
                  <a:prstClr val="black"/>
                </a:solidFill>
                <a:latin typeface="Calibri"/>
              </a:endParaRPr>
            </a:p>
          </p:txBody>
        </p:sp>
        <p:sp>
          <p:nvSpPr>
            <p:cNvPr id="7178" name="Rectangle 12"/>
            <p:cNvSpPr>
              <a:spLocks noChangeArrowheads="1"/>
            </p:cNvSpPr>
            <p:nvPr/>
          </p:nvSpPr>
          <p:spPr bwMode="auto">
            <a:xfrm>
              <a:off x="2369" y="1354"/>
              <a:ext cx="45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Terrenos</a:t>
              </a:r>
              <a:endParaRPr lang="es-ES" dirty="0">
                <a:solidFill>
                  <a:prstClr val="black"/>
                </a:solidFill>
                <a:latin typeface="Calibri"/>
              </a:endParaRPr>
            </a:p>
          </p:txBody>
        </p:sp>
        <p:sp>
          <p:nvSpPr>
            <p:cNvPr id="7179" name="Rectangle 13"/>
            <p:cNvSpPr>
              <a:spLocks noChangeArrowheads="1"/>
            </p:cNvSpPr>
            <p:nvPr/>
          </p:nvSpPr>
          <p:spPr bwMode="auto">
            <a:xfrm>
              <a:off x="2915" y="1354"/>
              <a:ext cx="631"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Proveedores</a:t>
              </a:r>
              <a:endParaRPr lang="es-ES">
                <a:solidFill>
                  <a:prstClr val="black"/>
                </a:solidFill>
                <a:latin typeface="Calibri"/>
              </a:endParaRPr>
            </a:p>
          </p:txBody>
        </p:sp>
        <p:sp>
          <p:nvSpPr>
            <p:cNvPr id="7180" name="Rectangle 14"/>
            <p:cNvSpPr>
              <a:spLocks noChangeArrowheads="1"/>
            </p:cNvSpPr>
            <p:nvPr/>
          </p:nvSpPr>
          <p:spPr bwMode="auto">
            <a:xfrm>
              <a:off x="3609" y="1354"/>
              <a:ext cx="713"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Letras x Pagar</a:t>
              </a:r>
              <a:endParaRPr lang="es-ES">
                <a:solidFill>
                  <a:prstClr val="black"/>
                </a:solidFill>
                <a:latin typeface="Calibri"/>
              </a:endParaRPr>
            </a:p>
          </p:txBody>
        </p:sp>
        <p:sp>
          <p:nvSpPr>
            <p:cNvPr id="7181" name="Rectangle 15"/>
            <p:cNvSpPr>
              <a:spLocks noChangeArrowheads="1"/>
            </p:cNvSpPr>
            <p:nvPr/>
          </p:nvSpPr>
          <p:spPr bwMode="auto">
            <a:xfrm>
              <a:off x="4373" y="1354"/>
              <a:ext cx="59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Patrimonio </a:t>
              </a:r>
              <a:endParaRPr lang="es-ES" dirty="0">
                <a:solidFill>
                  <a:prstClr val="black"/>
                </a:solidFill>
                <a:latin typeface="Calibri"/>
              </a:endParaRPr>
            </a:p>
          </p:txBody>
        </p:sp>
        <p:sp>
          <p:nvSpPr>
            <p:cNvPr id="7182" name="Rectangle 16"/>
            <p:cNvSpPr>
              <a:spLocks noChangeArrowheads="1"/>
            </p:cNvSpPr>
            <p:nvPr/>
          </p:nvSpPr>
          <p:spPr bwMode="auto">
            <a:xfrm>
              <a:off x="4928" y="1354"/>
              <a:ext cx="61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Util. En Vta </a:t>
              </a:r>
              <a:endParaRPr lang="es-ES">
                <a:solidFill>
                  <a:prstClr val="black"/>
                </a:solidFill>
                <a:latin typeface="Calibri"/>
              </a:endParaRPr>
            </a:p>
          </p:txBody>
        </p:sp>
        <p:sp>
          <p:nvSpPr>
            <p:cNvPr id="7183" name="Rectangle 17"/>
            <p:cNvSpPr>
              <a:spLocks noChangeArrowheads="1"/>
            </p:cNvSpPr>
            <p:nvPr/>
          </p:nvSpPr>
          <p:spPr bwMode="auto">
            <a:xfrm>
              <a:off x="344" y="1506"/>
              <a:ext cx="34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800.000</a:t>
              </a:r>
              <a:endParaRPr lang="es-ES">
                <a:solidFill>
                  <a:prstClr val="black"/>
                </a:solidFill>
                <a:latin typeface="Calibri"/>
              </a:endParaRPr>
            </a:p>
          </p:txBody>
        </p:sp>
        <p:sp>
          <p:nvSpPr>
            <p:cNvPr id="7184" name="Rectangle 18"/>
            <p:cNvSpPr>
              <a:spLocks noChangeArrowheads="1"/>
            </p:cNvSpPr>
            <p:nvPr/>
          </p:nvSpPr>
          <p:spPr bwMode="auto">
            <a:xfrm>
              <a:off x="726" y="1506"/>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200.000</a:t>
              </a:r>
              <a:endParaRPr lang="es-ES">
                <a:solidFill>
                  <a:prstClr val="black"/>
                </a:solidFill>
                <a:latin typeface="Calibri"/>
              </a:endParaRPr>
            </a:p>
          </p:txBody>
        </p:sp>
        <p:sp>
          <p:nvSpPr>
            <p:cNvPr id="7185" name="Rectangle 19"/>
            <p:cNvSpPr>
              <a:spLocks noChangeArrowheads="1"/>
            </p:cNvSpPr>
            <p:nvPr/>
          </p:nvSpPr>
          <p:spPr bwMode="auto">
            <a:xfrm>
              <a:off x="1248" y="1506"/>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150.000</a:t>
              </a:r>
              <a:endParaRPr lang="es-ES">
                <a:solidFill>
                  <a:prstClr val="black"/>
                </a:solidFill>
                <a:latin typeface="Calibri"/>
              </a:endParaRPr>
            </a:p>
          </p:txBody>
        </p:sp>
        <p:sp>
          <p:nvSpPr>
            <p:cNvPr id="7186" name="Rectangle 20"/>
            <p:cNvSpPr>
              <a:spLocks noChangeArrowheads="1"/>
            </p:cNvSpPr>
            <p:nvPr/>
          </p:nvSpPr>
          <p:spPr bwMode="auto">
            <a:xfrm>
              <a:off x="1847" y="1506"/>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300.000</a:t>
              </a:r>
              <a:endParaRPr lang="es-ES">
                <a:solidFill>
                  <a:prstClr val="black"/>
                </a:solidFill>
                <a:latin typeface="Calibri"/>
              </a:endParaRPr>
            </a:p>
          </p:txBody>
        </p:sp>
        <p:sp>
          <p:nvSpPr>
            <p:cNvPr id="7187" name="Rectangle 21"/>
            <p:cNvSpPr>
              <a:spLocks noChangeArrowheads="1"/>
            </p:cNvSpPr>
            <p:nvPr/>
          </p:nvSpPr>
          <p:spPr bwMode="auto">
            <a:xfrm>
              <a:off x="2369" y="1506"/>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188" name="Rectangle 22"/>
            <p:cNvSpPr>
              <a:spLocks noChangeArrowheads="1"/>
            </p:cNvSpPr>
            <p:nvPr/>
          </p:nvSpPr>
          <p:spPr bwMode="auto">
            <a:xfrm>
              <a:off x="2915" y="1506"/>
              <a:ext cx="4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  300.000</a:t>
              </a:r>
              <a:endParaRPr lang="es-ES" dirty="0">
                <a:solidFill>
                  <a:prstClr val="black"/>
                </a:solidFill>
                <a:latin typeface="Calibri"/>
              </a:endParaRPr>
            </a:p>
          </p:txBody>
        </p:sp>
        <p:sp>
          <p:nvSpPr>
            <p:cNvPr id="7189" name="Rectangle 23"/>
            <p:cNvSpPr>
              <a:spLocks noChangeArrowheads="1"/>
            </p:cNvSpPr>
            <p:nvPr/>
          </p:nvSpPr>
          <p:spPr bwMode="auto">
            <a:xfrm>
              <a:off x="3609" y="1506"/>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190" name="Rectangle 24"/>
            <p:cNvSpPr>
              <a:spLocks noChangeArrowheads="1"/>
            </p:cNvSpPr>
            <p:nvPr/>
          </p:nvSpPr>
          <p:spPr bwMode="auto">
            <a:xfrm>
              <a:off x="4373" y="1506"/>
              <a:ext cx="53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+ 1.100.000 </a:t>
              </a:r>
              <a:endParaRPr lang="es-ES">
                <a:solidFill>
                  <a:prstClr val="black"/>
                </a:solidFill>
                <a:latin typeface="Calibri"/>
              </a:endParaRPr>
            </a:p>
          </p:txBody>
        </p:sp>
        <p:sp>
          <p:nvSpPr>
            <p:cNvPr id="7191" name="Rectangle 25"/>
            <p:cNvSpPr>
              <a:spLocks noChangeArrowheads="1"/>
            </p:cNvSpPr>
            <p:nvPr/>
          </p:nvSpPr>
          <p:spPr bwMode="auto">
            <a:xfrm>
              <a:off x="4939" y="1506"/>
              <a:ext cx="37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a:t>
              </a:r>
              <a:endParaRPr lang="es-ES">
                <a:solidFill>
                  <a:prstClr val="black"/>
                </a:solidFill>
                <a:latin typeface="Calibri"/>
              </a:endParaRPr>
            </a:p>
          </p:txBody>
        </p:sp>
        <p:sp>
          <p:nvSpPr>
            <p:cNvPr id="7192" name="Rectangle 26"/>
            <p:cNvSpPr>
              <a:spLocks noChangeArrowheads="1"/>
            </p:cNvSpPr>
            <p:nvPr/>
          </p:nvSpPr>
          <p:spPr bwMode="auto">
            <a:xfrm>
              <a:off x="144" y="1807"/>
              <a:ext cx="53"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5</a:t>
              </a:r>
              <a:endParaRPr lang="es-ES">
                <a:solidFill>
                  <a:prstClr val="black"/>
                </a:solidFill>
                <a:latin typeface="Calibri"/>
              </a:endParaRPr>
            </a:p>
          </p:txBody>
        </p:sp>
        <p:sp>
          <p:nvSpPr>
            <p:cNvPr id="7193" name="Rectangle 27"/>
            <p:cNvSpPr>
              <a:spLocks noChangeArrowheads="1"/>
            </p:cNvSpPr>
            <p:nvPr/>
          </p:nvSpPr>
          <p:spPr bwMode="auto">
            <a:xfrm>
              <a:off x="367" y="1810"/>
              <a:ext cx="202"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Caja</a:t>
              </a:r>
              <a:endParaRPr lang="es-ES">
                <a:solidFill>
                  <a:prstClr val="black"/>
                </a:solidFill>
                <a:latin typeface="Calibri"/>
              </a:endParaRPr>
            </a:p>
          </p:txBody>
        </p:sp>
        <p:sp>
          <p:nvSpPr>
            <p:cNvPr id="7194" name="Rectangle 28"/>
            <p:cNvSpPr>
              <a:spLocks noChangeArrowheads="1"/>
            </p:cNvSpPr>
            <p:nvPr/>
          </p:nvSpPr>
          <p:spPr bwMode="auto">
            <a:xfrm>
              <a:off x="726" y="1810"/>
              <a:ext cx="43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Clientes</a:t>
              </a:r>
              <a:endParaRPr lang="es-ES">
                <a:solidFill>
                  <a:prstClr val="black"/>
                </a:solidFill>
                <a:latin typeface="Calibri"/>
              </a:endParaRPr>
            </a:p>
          </p:txBody>
        </p:sp>
        <p:sp>
          <p:nvSpPr>
            <p:cNvPr id="7195" name="Rectangle 29"/>
            <p:cNvSpPr>
              <a:spLocks noChangeArrowheads="1"/>
            </p:cNvSpPr>
            <p:nvPr/>
          </p:nvSpPr>
          <p:spPr bwMode="auto">
            <a:xfrm>
              <a:off x="1248" y="1810"/>
              <a:ext cx="641"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Mercaderías</a:t>
              </a:r>
              <a:endParaRPr lang="es-ES">
                <a:solidFill>
                  <a:prstClr val="black"/>
                </a:solidFill>
                <a:latin typeface="Calibri"/>
              </a:endParaRPr>
            </a:p>
          </p:txBody>
        </p:sp>
        <p:sp>
          <p:nvSpPr>
            <p:cNvPr id="7196" name="Rectangle 30"/>
            <p:cNvSpPr>
              <a:spLocks noChangeArrowheads="1"/>
            </p:cNvSpPr>
            <p:nvPr/>
          </p:nvSpPr>
          <p:spPr bwMode="auto">
            <a:xfrm>
              <a:off x="1847" y="1810"/>
              <a:ext cx="4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Muebles</a:t>
              </a:r>
              <a:endParaRPr lang="es-ES">
                <a:solidFill>
                  <a:prstClr val="black"/>
                </a:solidFill>
                <a:latin typeface="Calibri"/>
              </a:endParaRPr>
            </a:p>
          </p:txBody>
        </p:sp>
        <p:sp>
          <p:nvSpPr>
            <p:cNvPr id="7197" name="Rectangle 31"/>
            <p:cNvSpPr>
              <a:spLocks noChangeArrowheads="1"/>
            </p:cNvSpPr>
            <p:nvPr/>
          </p:nvSpPr>
          <p:spPr bwMode="auto">
            <a:xfrm>
              <a:off x="2369" y="1810"/>
              <a:ext cx="45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Terrenos</a:t>
              </a:r>
              <a:endParaRPr lang="es-ES">
                <a:solidFill>
                  <a:prstClr val="black"/>
                </a:solidFill>
                <a:latin typeface="Calibri"/>
              </a:endParaRPr>
            </a:p>
          </p:txBody>
        </p:sp>
        <p:sp>
          <p:nvSpPr>
            <p:cNvPr id="7198" name="Rectangle 32"/>
            <p:cNvSpPr>
              <a:spLocks noChangeArrowheads="1"/>
            </p:cNvSpPr>
            <p:nvPr/>
          </p:nvSpPr>
          <p:spPr bwMode="auto">
            <a:xfrm>
              <a:off x="2915" y="1810"/>
              <a:ext cx="631"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Proveedores</a:t>
              </a:r>
              <a:endParaRPr lang="es-ES">
                <a:solidFill>
                  <a:prstClr val="black"/>
                </a:solidFill>
                <a:latin typeface="Calibri"/>
              </a:endParaRPr>
            </a:p>
          </p:txBody>
        </p:sp>
        <p:sp>
          <p:nvSpPr>
            <p:cNvPr id="7199" name="Rectangle 33"/>
            <p:cNvSpPr>
              <a:spLocks noChangeArrowheads="1"/>
            </p:cNvSpPr>
            <p:nvPr/>
          </p:nvSpPr>
          <p:spPr bwMode="auto">
            <a:xfrm>
              <a:off x="3609" y="1810"/>
              <a:ext cx="713"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Letras x Pagar</a:t>
              </a:r>
              <a:endParaRPr lang="es-ES">
                <a:solidFill>
                  <a:prstClr val="black"/>
                </a:solidFill>
                <a:latin typeface="Calibri"/>
              </a:endParaRPr>
            </a:p>
          </p:txBody>
        </p:sp>
        <p:sp>
          <p:nvSpPr>
            <p:cNvPr id="7200" name="Rectangle 34"/>
            <p:cNvSpPr>
              <a:spLocks noChangeArrowheads="1"/>
            </p:cNvSpPr>
            <p:nvPr/>
          </p:nvSpPr>
          <p:spPr bwMode="auto">
            <a:xfrm>
              <a:off x="4373" y="1810"/>
              <a:ext cx="59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Patrimonio </a:t>
              </a:r>
              <a:endParaRPr lang="es-ES" dirty="0">
                <a:solidFill>
                  <a:prstClr val="black"/>
                </a:solidFill>
                <a:latin typeface="Calibri"/>
              </a:endParaRPr>
            </a:p>
          </p:txBody>
        </p:sp>
        <p:sp>
          <p:nvSpPr>
            <p:cNvPr id="7201" name="Rectangle 35"/>
            <p:cNvSpPr>
              <a:spLocks noChangeArrowheads="1"/>
            </p:cNvSpPr>
            <p:nvPr/>
          </p:nvSpPr>
          <p:spPr bwMode="auto">
            <a:xfrm>
              <a:off x="4963" y="1806"/>
              <a:ext cx="61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err="1">
                  <a:solidFill>
                    <a:prstClr val="black"/>
                  </a:solidFill>
                </a:rPr>
                <a:t>Util</a:t>
              </a:r>
              <a:r>
                <a:rPr lang="es-ES" sz="1200" dirty="0">
                  <a:solidFill>
                    <a:prstClr val="black"/>
                  </a:solidFill>
                </a:rPr>
                <a:t>. En </a:t>
              </a:r>
              <a:r>
                <a:rPr lang="es-ES" sz="1200" dirty="0" err="1">
                  <a:solidFill>
                    <a:prstClr val="black"/>
                  </a:solidFill>
                </a:rPr>
                <a:t>Vta</a:t>
              </a:r>
              <a:r>
                <a:rPr lang="es-ES" sz="1200" dirty="0">
                  <a:solidFill>
                    <a:prstClr val="black"/>
                  </a:solidFill>
                </a:rPr>
                <a:t> </a:t>
              </a:r>
              <a:endParaRPr lang="es-ES" dirty="0">
                <a:solidFill>
                  <a:prstClr val="black"/>
                </a:solidFill>
                <a:latin typeface="Calibri"/>
              </a:endParaRPr>
            </a:p>
          </p:txBody>
        </p:sp>
        <p:sp>
          <p:nvSpPr>
            <p:cNvPr id="7202" name="Rectangle 36"/>
            <p:cNvSpPr>
              <a:spLocks noChangeArrowheads="1"/>
            </p:cNvSpPr>
            <p:nvPr/>
          </p:nvSpPr>
          <p:spPr bwMode="auto">
            <a:xfrm>
              <a:off x="344" y="1962"/>
              <a:ext cx="34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500.000</a:t>
              </a:r>
              <a:endParaRPr lang="es-ES">
                <a:solidFill>
                  <a:prstClr val="black"/>
                </a:solidFill>
                <a:latin typeface="Calibri"/>
              </a:endParaRPr>
            </a:p>
          </p:txBody>
        </p:sp>
        <p:sp>
          <p:nvSpPr>
            <p:cNvPr id="7203" name="Rectangle 37"/>
            <p:cNvSpPr>
              <a:spLocks noChangeArrowheads="1"/>
            </p:cNvSpPr>
            <p:nvPr/>
          </p:nvSpPr>
          <p:spPr bwMode="auto">
            <a:xfrm>
              <a:off x="726" y="1962"/>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200.000</a:t>
              </a:r>
              <a:endParaRPr lang="es-ES">
                <a:solidFill>
                  <a:prstClr val="black"/>
                </a:solidFill>
                <a:latin typeface="Calibri"/>
              </a:endParaRPr>
            </a:p>
          </p:txBody>
        </p:sp>
        <p:sp>
          <p:nvSpPr>
            <p:cNvPr id="7204" name="Rectangle 38"/>
            <p:cNvSpPr>
              <a:spLocks noChangeArrowheads="1"/>
            </p:cNvSpPr>
            <p:nvPr/>
          </p:nvSpPr>
          <p:spPr bwMode="auto">
            <a:xfrm>
              <a:off x="1248" y="1962"/>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150.000</a:t>
              </a:r>
              <a:endParaRPr lang="es-ES">
                <a:solidFill>
                  <a:prstClr val="black"/>
                </a:solidFill>
                <a:latin typeface="Calibri"/>
              </a:endParaRPr>
            </a:p>
          </p:txBody>
        </p:sp>
        <p:sp>
          <p:nvSpPr>
            <p:cNvPr id="7205" name="Rectangle 39"/>
            <p:cNvSpPr>
              <a:spLocks noChangeArrowheads="1"/>
            </p:cNvSpPr>
            <p:nvPr/>
          </p:nvSpPr>
          <p:spPr bwMode="auto">
            <a:xfrm>
              <a:off x="1847" y="1962"/>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300.000</a:t>
              </a:r>
              <a:endParaRPr lang="es-ES">
                <a:solidFill>
                  <a:prstClr val="black"/>
                </a:solidFill>
                <a:latin typeface="Calibri"/>
              </a:endParaRPr>
            </a:p>
          </p:txBody>
        </p:sp>
        <p:sp>
          <p:nvSpPr>
            <p:cNvPr id="7206" name="Rectangle 40"/>
            <p:cNvSpPr>
              <a:spLocks noChangeArrowheads="1"/>
            </p:cNvSpPr>
            <p:nvPr/>
          </p:nvSpPr>
          <p:spPr bwMode="auto">
            <a:xfrm>
              <a:off x="2369" y="1962"/>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207" name="Rectangle 41"/>
            <p:cNvSpPr>
              <a:spLocks noChangeArrowheads="1"/>
            </p:cNvSpPr>
            <p:nvPr/>
          </p:nvSpPr>
          <p:spPr bwMode="auto">
            <a:xfrm>
              <a:off x="2915" y="1962"/>
              <a:ext cx="35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        0</a:t>
              </a:r>
              <a:endParaRPr lang="es-ES" dirty="0">
                <a:solidFill>
                  <a:prstClr val="black"/>
                </a:solidFill>
                <a:latin typeface="Calibri"/>
              </a:endParaRPr>
            </a:p>
          </p:txBody>
        </p:sp>
        <p:sp>
          <p:nvSpPr>
            <p:cNvPr id="7208" name="Rectangle 42"/>
            <p:cNvSpPr>
              <a:spLocks noChangeArrowheads="1"/>
            </p:cNvSpPr>
            <p:nvPr/>
          </p:nvSpPr>
          <p:spPr bwMode="auto">
            <a:xfrm>
              <a:off x="3609" y="1962"/>
              <a:ext cx="45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209" name="Rectangle 43"/>
            <p:cNvSpPr>
              <a:spLocks noChangeArrowheads="1"/>
            </p:cNvSpPr>
            <p:nvPr/>
          </p:nvSpPr>
          <p:spPr bwMode="auto">
            <a:xfrm>
              <a:off x="4373" y="1962"/>
              <a:ext cx="53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+ 1.100.000 </a:t>
              </a:r>
              <a:endParaRPr lang="es-ES">
                <a:solidFill>
                  <a:prstClr val="black"/>
                </a:solidFill>
                <a:latin typeface="Calibri"/>
              </a:endParaRPr>
            </a:p>
          </p:txBody>
        </p:sp>
        <p:sp>
          <p:nvSpPr>
            <p:cNvPr id="7210" name="Rectangle 44"/>
            <p:cNvSpPr>
              <a:spLocks noChangeArrowheads="1"/>
            </p:cNvSpPr>
            <p:nvPr/>
          </p:nvSpPr>
          <p:spPr bwMode="auto">
            <a:xfrm>
              <a:off x="4939" y="1962"/>
              <a:ext cx="375"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a:t>
              </a:r>
              <a:endParaRPr lang="es-ES">
                <a:solidFill>
                  <a:prstClr val="black"/>
                </a:solidFill>
                <a:latin typeface="Calibri"/>
              </a:endParaRPr>
            </a:p>
          </p:txBody>
        </p:sp>
        <p:sp>
          <p:nvSpPr>
            <p:cNvPr id="7211" name="Rectangle 45"/>
            <p:cNvSpPr>
              <a:spLocks noChangeArrowheads="1"/>
            </p:cNvSpPr>
            <p:nvPr/>
          </p:nvSpPr>
          <p:spPr bwMode="auto">
            <a:xfrm>
              <a:off x="144" y="2263"/>
              <a:ext cx="53"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6</a:t>
              </a:r>
              <a:endParaRPr lang="es-ES">
                <a:solidFill>
                  <a:prstClr val="black"/>
                </a:solidFill>
                <a:latin typeface="Calibri"/>
              </a:endParaRPr>
            </a:p>
          </p:txBody>
        </p:sp>
        <p:sp>
          <p:nvSpPr>
            <p:cNvPr id="7212" name="Rectangle 46"/>
            <p:cNvSpPr>
              <a:spLocks noChangeArrowheads="1"/>
            </p:cNvSpPr>
            <p:nvPr/>
          </p:nvSpPr>
          <p:spPr bwMode="auto">
            <a:xfrm>
              <a:off x="367" y="2266"/>
              <a:ext cx="202"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Caja</a:t>
              </a:r>
              <a:endParaRPr lang="es-ES">
                <a:solidFill>
                  <a:prstClr val="black"/>
                </a:solidFill>
                <a:latin typeface="Calibri"/>
              </a:endParaRPr>
            </a:p>
          </p:txBody>
        </p:sp>
        <p:sp>
          <p:nvSpPr>
            <p:cNvPr id="7213" name="Rectangle 47"/>
            <p:cNvSpPr>
              <a:spLocks noChangeArrowheads="1"/>
            </p:cNvSpPr>
            <p:nvPr/>
          </p:nvSpPr>
          <p:spPr bwMode="auto">
            <a:xfrm>
              <a:off x="726" y="2266"/>
              <a:ext cx="432"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Clientes</a:t>
              </a:r>
              <a:endParaRPr lang="es-ES">
                <a:solidFill>
                  <a:prstClr val="black"/>
                </a:solidFill>
                <a:latin typeface="Calibri"/>
              </a:endParaRPr>
            </a:p>
          </p:txBody>
        </p:sp>
        <p:sp>
          <p:nvSpPr>
            <p:cNvPr id="7214" name="Rectangle 48"/>
            <p:cNvSpPr>
              <a:spLocks noChangeArrowheads="1"/>
            </p:cNvSpPr>
            <p:nvPr/>
          </p:nvSpPr>
          <p:spPr bwMode="auto">
            <a:xfrm>
              <a:off x="1248" y="2266"/>
              <a:ext cx="641"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Mercaderías</a:t>
              </a:r>
              <a:endParaRPr lang="es-ES">
                <a:solidFill>
                  <a:prstClr val="black"/>
                </a:solidFill>
                <a:latin typeface="Calibri"/>
              </a:endParaRPr>
            </a:p>
          </p:txBody>
        </p:sp>
        <p:sp>
          <p:nvSpPr>
            <p:cNvPr id="7215" name="Rectangle 49"/>
            <p:cNvSpPr>
              <a:spLocks noChangeArrowheads="1"/>
            </p:cNvSpPr>
            <p:nvPr/>
          </p:nvSpPr>
          <p:spPr bwMode="auto">
            <a:xfrm>
              <a:off x="1847" y="2266"/>
              <a:ext cx="44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Muebles</a:t>
              </a:r>
              <a:endParaRPr lang="es-ES">
                <a:solidFill>
                  <a:prstClr val="black"/>
                </a:solidFill>
                <a:latin typeface="Calibri"/>
              </a:endParaRPr>
            </a:p>
          </p:txBody>
        </p:sp>
        <p:sp>
          <p:nvSpPr>
            <p:cNvPr id="7216" name="Rectangle 50"/>
            <p:cNvSpPr>
              <a:spLocks noChangeArrowheads="1"/>
            </p:cNvSpPr>
            <p:nvPr/>
          </p:nvSpPr>
          <p:spPr bwMode="auto">
            <a:xfrm>
              <a:off x="2369" y="2266"/>
              <a:ext cx="45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Terrenos</a:t>
              </a:r>
              <a:endParaRPr lang="es-ES">
                <a:solidFill>
                  <a:prstClr val="black"/>
                </a:solidFill>
                <a:latin typeface="Calibri"/>
              </a:endParaRPr>
            </a:p>
          </p:txBody>
        </p:sp>
        <p:sp>
          <p:nvSpPr>
            <p:cNvPr id="7217" name="Rectangle 51"/>
            <p:cNvSpPr>
              <a:spLocks noChangeArrowheads="1"/>
            </p:cNvSpPr>
            <p:nvPr/>
          </p:nvSpPr>
          <p:spPr bwMode="auto">
            <a:xfrm>
              <a:off x="2915" y="2266"/>
              <a:ext cx="63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Ptmo. Banco</a:t>
              </a:r>
              <a:endParaRPr lang="es-ES">
                <a:solidFill>
                  <a:prstClr val="black"/>
                </a:solidFill>
                <a:latin typeface="Calibri"/>
              </a:endParaRPr>
            </a:p>
          </p:txBody>
        </p:sp>
        <p:sp>
          <p:nvSpPr>
            <p:cNvPr id="7218" name="Rectangle 52"/>
            <p:cNvSpPr>
              <a:spLocks noChangeArrowheads="1"/>
            </p:cNvSpPr>
            <p:nvPr/>
          </p:nvSpPr>
          <p:spPr bwMode="auto">
            <a:xfrm>
              <a:off x="3609" y="2266"/>
              <a:ext cx="713"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Letras x Pagar</a:t>
              </a:r>
              <a:endParaRPr lang="es-ES">
                <a:solidFill>
                  <a:prstClr val="black"/>
                </a:solidFill>
                <a:latin typeface="Calibri"/>
              </a:endParaRPr>
            </a:p>
          </p:txBody>
        </p:sp>
        <p:sp>
          <p:nvSpPr>
            <p:cNvPr id="7219" name="Rectangle 53"/>
            <p:cNvSpPr>
              <a:spLocks noChangeArrowheads="1"/>
            </p:cNvSpPr>
            <p:nvPr/>
          </p:nvSpPr>
          <p:spPr bwMode="auto">
            <a:xfrm>
              <a:off x="4373" y="2266"/>
              <a:ext cx="594"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Patrimonio </a:t>
              </a:r>
              <a:endParaRPr lang="es-ES" dirty="0">
                <a:solidFill>
                  <a:prstClr val="black"/>
                </a:solidFill>
                <a:latin typeface="Calibri"/>
              </a:endParaRPr>
            </a:p>
          </p:txBody>
        </p:sp>
        <p:sp>
          <p:nvSpPr>
            <p:cNvPr id="7220" name="Rectangle 54"/>
            <p:cNvSpPr>
              <a:spLocks noChangeArrowheads="1"/>
            </p:cNvSpPr>
            <p:nvPr/>
          </p:nvSpPr>
          <p:spPr bwMode="auto">
            <a:xfrm>
              <a:off x="4963" y="2266"/>
              <a:ext cx="618"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err="1">
                  <a:solidFill>
                    <a:prstClr val="black"/>
                  </a:solidFill>
                </a:rPr>
                <a:t>Util</a:t>
              </a:r>
              <a:r>
                <a:rPr lang="es-ES" sz="1200" dirty="0">
                  <a:solidFill>
                    <a:prstClr val="black"/>
                  </a:solidFill>
                </a:rPr>
                <a:t>. En </a:t>
              </a:r>
              <a:r>
                <a:rPr lang="es-ES" sz="1200" dirty="0" err="1">
                  <a:solidFill>
                    <a:prstClr val="black"/>
                  </a:solidFill>
                </a:rPr>
                <a:t>Vta</a:t>
              </a:r>
              <a:r>
                <a:rPr lang="es-ES" sz="1200" dirty="0">
                  <a:solidFill>
                    <a:prstClr val="black"/>
                  </a:solidFill>
                </a:rPr>
                <a:t> </a:t>
              </a:r>
              <a:endParaRPr lang="es-ES" dirty="0">
                <a:solidFill>
                  <a:prstClr val="black"/>
                </a:solidFill>
                <a:latin typeface="Calibri"/>
              </a:endParaRPr>
            </a:p>
          </p:txBody>
        </p:sp>
        <p:sp>
          <p:nvSpPr>
            <p:cNvPr id="7221" name="Rectangle 55"/>
            <p:cNvSpPr>
              <a:spLocks noChangeArrowheads="1"/>
            </p:cNvSpPr>
            <p:nvPr/>
          </p:nvSpPr>
          <p:spPr bwMode="auto">
            <a:xfrm>
              <a:off x="263" y="2419"/>
              <a:ext cx="42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1.500.000</a:t>
              </a:r>
              <a:endParaRPr lang="es-ES">
                <a:solidFill>
                  <a:prstClr val="black"/>
                </a:solidFill>
                <a:latin typeface="Calibri"/>
              </a:endParaRPr>
            </a:p>
          </p:txBody>
        </p:sp>
        <p:sp>
          <p:nvSpPr>
            <p:cNvPr id="7222" name="Rectangle 56"/>
            <p:cNvSpPr>
              <a:spLocks noChangeArrowheads="1"/>
            </p:cNvSpPr>
            <p:nvPr/>
          </p:nvSpPr>
          <p:spPr bwMode="auto">
            <a:xfrm>
              <a:off x="726" y="2419"/>
              <a:ext cx="45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200.000</a:t>
              </a:r>
              <a:endParaRPr lang="es-ES">
                <a:solidFill>
                  <a:prstClr val="black"/>
                </a:solidFill>
                <a:latin typeface="Calibri"/>
              </a:endParaRPr>
            </a:p>
          </p:txBody>
        </p:sp>
        <p:sp>
          <p:nvSpPr>
            <p:cNvPr id="7223" name="Rectangle 57"/>
            <p:cNvSpPr>
              <a:spLocks noChangeArrowheads="1"/>
            </p:cNvSpPr>
            <p:nvPr/>
          </p:nvSpPr>
          <p:spPr bwMode="auto">
            <a:xfrm>
              <a:off x="1248" y="2419"/>
              <a:ext cx="45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150.000</a:t>
              </a:r>
              <a:endParaRPr lang="es-ES">
                <a:solidFill>
                  <a:prstClr val="black"/>
                </a:solidFill>
                <a:latin typeface="Calibri"/>
              </a:endParaRPr>
            </a:p>
          </p:txBody>
        </p:sp>
        <p:sp>
          <p:nvSpPr>
            <p:cNvPr id="7224" name="Rectangle 58"/>
            <p:cNvSpPr>
              <a:spLocks noChangeArrowheads="1"/>
            </p:cNvSpPr>
            <p:nvPr/>
          </p:nvSpPr>
          <p:spPr bwMode="auto">
            <a:xfrm>
              <a:off x="1847" y="2419"/>
              <a:ext cx="45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300.000</a:t>
              </a:r>
              <a:endParaRPr lang="es-ES">
                <a:solidFill>
                  <a:prstClr val="black"/>
                </a:solidFill>
                <a:latin typeface="Calibri"/>
              </a:endParaRPr>
            </a:p>
          </p:txBody>
        </p:sp>
        <p:sp>
          <p:nvSpPr>
            <p:cNvPr id="7225" name="Rectangle 59"/>
            <p:cNvSpPr>
              <a:spLocks noChangeArrowheads="1"/>
            </p:cNvSpPr>
            <p:nvPr/>
          </p:nvSpPr>
          <p:spPr bwMode="auto">
            <a:xfrm>
              <a:off x="2369" y="2419"/>
              <a:ext cx="45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226" name="Rectangle 60"/>
            <p:cNvSpPr>
              <a:spLocks noChangeArrowheads="1"/>
            </p:cNvSpPr>
            <p:nvPr/>
          </p:nvSpPr>
          <p:spPr bwMode="auto">
            <a:xfrm>
              <a:off x="2915" y="2419"/>
              <a:ext cx="56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 </a:t>
              </a:r>
              <a:r>
                <a:rPr lang="es-ES" sz="1200" dirty="0" smtClean="0">
                  <a:solidFill>
                    <a:prstClr val="black"/>
                  </a:solidFill>
                </a:rPr>
                <a:t>  1.000.000</a:t>
              </a:r>
              <a:endParaRPr lang="es-ES" dirty="0">
                <a:solidFill>
                  <a:prstClr val="black"/>
                </a:solidFill>
                <a:latin typeface="Calibri"/>
              </a:endParaRPr>
            </a:p>
          </p:txBody>
        </p:sp>
        <p:sp>
          <p:nvSpPr>
            <p:cNvPr id="7227" name="Rectangle 61"/>
            <p:cNvSpPr>
              <a:spLocks noChangeArrowheads="1"/>
            </p:cNvSpPr>
            <p:nvPr/>
          </p:nvSpPr>
          <p:spPr bwMode="auto">
            <a:xfrm>
              <a:off x="3609" y="2419"/>
              <a:ext cx="45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500.000</a:t>
              </a:r>
              <a:endParaRPr lang="es-ES">
                <a:solidFill>
                  <a:prstClr val="black"/>
                </a:solidFill>
                <a:latin typeface="Calibri"/>
              </a:endParaRPr>
            </a:p>
          </p:txBody>
        </p:sp>
        <p:sp>
          <p:nvSpPr>
            <p:cNvPr id="7228" name="Rectangle 62"/>
            <p:cNvSpPr>
              <a:spLocks noChangeArrowheads="1"/>
            </p:cNvSpPr>
            <p:nvPr/>
          </p:nvSpPr>
          <p:spPr bwMode="auto">
            <a:xfrm>
              <a:off x="4373" y="2419"/>
              <a:ext cx="540"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+ 1.100.000 </a:t>
              </a:r>
              <a:endParaRPr lang="es-ES">
                <a:solidFill>
                  <a:prstClr val="black"/>
                </a:solidFill>
                <a:latin typeface="Calibri"/>
              </a:endParaRPr>
            </a:p>
          </p:txBody>
        </p:sp>
        <p:sp>
          <p:nvSpPr>
            <p:cNvPr id="7229" name="Rectangle 63"/>
            <p:cNvSpPr>
              <a:spLocks noChangeArrowheads="1"/>
            </p:cNvSpPr>
            <p:nvPr/>
          </p:nvSpPr>
          <p:spPr bwMode="auto">
            <a:xfrm>
              <a:off x="4939" y="2419"/>
              <a:ext cx="37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a:solidFill>
                    <a:prstClr val="black"/>
                  </a:solidFill>
                </a:rPr>
                <a:t>+ 50.000</a:t>
              </a:r>
              <a:endParaRPr lang="es-ES">
                <a:solidFill>
                  <a:prstClr val="black"/>
                </a:solidFill>
                <a:latin typeface="Calibri"/>
              </a:endParaRPr>
            </a:p>
          </p:txBody>
        </p:sp>
        <p:sp>
          <p:nvSpPr>
            <p:cNvPr id="7230" name="Rectangle 64"/>
            <p:cNvSpPr>
              <a:spLocks noChangeArrowheads="1"/>
            </p:cNvSpPr>
            <p:nvPr/>
          </p:nvSpPr>
          <p:spPr bwMode="auto">
            <a:xfrm>
              <a:off x="2290" y="2645"/>
              <a:ext cx="42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2.650.000</a:t>
              </a:r>
              <a:endParaRPr lang="es-ES" dirty="0">
                <a:solidFill>
                  <a:prstClr val="black"/>
                </a:solidFill>
                <a:latin typeface="Calibri"/>
              </a:endParaRPr>
            </a:p>
          </p:txBody>
        </p:sp>
        <p:sp>
          <p:nvSpPr>
            <p:cNvPr id="7231" name="Rectangle 65"/>
            <p:cNvSpPr>
              <a:spLocks noChangeArrowheads="1"/>
            </p:cNvSpPr>
            <p:nvPr/>
          </p:nvSpPr>
          <p:spPr bwMode="auto">
            <a:xfrm>
              <a:off x="2915" y="2647"/>
              <a:ext cx="17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pPr>
              <a:r>
                <a:rPr lang="es-ES" sz="1200" dirty="0">
                  <a:solidFill>
                    <a:prstClr val="black"/>
                  </a:solidFill>
                </a:rPr>
                <a:t>=</a:t>
              </a:r>
              <a:endParaRPr lang="es-ES" dirty="0">
                <a:solidFill>
                  <a:prstClr val="black"/>
                </a:solidFill>
                <a:latin typeface="Calibri"/>
              </a:endParaRPr>
            </a:p>
          </p:txBody>
        </p:sp>
        <p:sp>
          <p:nvSpPr>
            <p:cNvPr id="7232" name="Rectangle 66"/>
            <p:cNvSpPr>
              <a:spLocks noChangeArrowheads="1"/>
            </p:cNvSpPr>
            <p:nvPr/>
          </p:nvSpPr>
          <p:spPr bwMode="auto">
            <a:xfrm>
              <a:off x="3109" y="2647"/>
              <a:ext cx="42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pPr>
              <a:r>
                <a:rPr lang="es-ES" sz="1200" dirty="0">
                  <a:solidFill>
                    <a:prstClr val="black"/>
                  </a:solidFill>
                </a:rPr>
                <a:t>2.650.000</a:t>
              </a:r>
              <a:endParaRPr lang="es-ES" dirty="0">
                <a:solidFill>
                  <a:prstClr val="black"/>
                </a:solidFill>
                <a:latin typeface="Calibri"/>
              </a:endParaRPr>
            </a:p>
          </p:txBody>
        </p:sp>
      </p:grpSp>
    </p:spTree>
    <p:extLst>
      <p:ext uri="{BB962C8B-B14F-4D97-AF65-F5344CB8AC3E}">
        <p14:creationId xmlns:p14="http://schemas.microsoft.com/office/powerpoint/2010/main" val="232577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69701"/>
                                        </p:tgtEl>
                                        <p:attrNameLst>
                                          <p:attrName>style.visibility</p:attrName>
                                        </p:attrNameLst>
                                      </p:cBhvr>
                                      <p:to>
                                        <p:strVal val="visible"/>
                                      </p:to>
                                    </p:set>
                                    <p:animEffect transition="in" filter="wipe(up)">
                                      <p:cBhvr>
                                        <p:cTn id="7" dur="500"/>
                                        <p:tgtEl>
                                          <p:spTgt spid="69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title"/>
          </p:nvPr>
        </p:nvSpPr>
        <p:spPr>
          <a:noFill/>
        </p:spPr>
        <p:txBody>
          <a:bodyPr/>
          <a:lstStyle/>
          <a:p>
            <a:pPr eaLnBrk="1" hangingPunct="1"/>
            <a:r>
              <a:rPr lang="es-CL" sz="4000" dirty="0" smtClean="0"/>
              <a:t>Los Estados Financieros</a:t>
            </a:r>
            <a:endParaRPr lang="es-ES" sz="4000" dirty="0" smtClean="0"/>
          </a:p>
        </p:txBody>
      </p:sp>
      <p:sp>
        <p:nvSpPr>
          <p:cNvPr id="54274" name="Rectangle 2"/>
          <p:cNvSpPr>
            <a:spLocks noGrp="1" noChangeArrowheads="1"/>
          </p:cNvSpPr>
          <p:nvPr>
            <p:ph idx="1"/>
          </p:nvPr>
        </p:nvSpPr>
        <p:spPr>
          <a:xfrm>
            <a:off x="457200" y="1692275"/>
            <a:ext cx="8229600" cy="4784725"/>
          </a:xfrm>
        </p:spPr>
        <p:txBody>
          <a:bodyPr>
            <a:normAutofit/>
          </a:bodyPr>
          <a:lstStyle/>
          <a:p>
            <a:pPr algn="just" eaLnBrk="1" hangingPunct="1"/>
            <a:r>
              <a:rPr lang="es-MX" sz="2400" dirty="0" smtClean="0"/>
              <a:t>Tanto los accionistas (o socios o propietarios) de una compañía, como los acreedores, están interesados en los </a:t>
            </a:r>
            <a:r>
              <a:rPr lang="es-MX" sz="2400" dirty="0" smtClean="0">
                <a:solidFill>
                  <a:schemeClr val="accent1">
                    <a:lumMod val="75000"/>
                  </a:schemeClr>
                </a:solidFill>
              </a:rPr>
              <a:t>flujos de efectivo </a:t>
            </a:r>
            <a:r>
              <a:rPr lang="es-MX" sz="2400" dirty="0" smtClean="0"/>
              <a:t>que podrán recibir en el futuro.</a:t>
            </a:r>
          </a:p>
          <a:p>
            <a:pPr marL="0" indent="0" algn="just" eaLnBrk="1" hangingPunct="1">
              <a:buNone/>
            </a:pPr>
            <a:endParaRPr lang="es-MX" sz="2400" dirty="0" smtClean="0"/>
          </a:p>
          <a:p>
            <a:pPr algn="just" eaLnBrk="1" hangingPunct="1"/>
            <a:r>
              <a:rPr lang="es-MX" sz="2400" dirty="0" smtClean="0"/>
              <a:t>Los accionistas quieren evaluar los probables </a:t>
            </a:r>
            <a:r>
              <a:rPr lang="es-MX" sz="2400" dirty="0" smtClean="0">
                <a:solidFill>
                  <a:schemeClr val="accent1">
                    <a:lumMod val="75000"/>
                  </a:schemeClr>
                </a:solidFill>
              </a:rPr>
              <a:t>dividendos</a:t>
            </a:r>
            <a:r>
              <a:rPr lang="es-MX" sz="2400" dirty="0" smtClean="0">
                <a:solidFill>
                  <a:srgbClr val="00B0F0"/>
                </a:solidFill>
              </a:rPr>
              <a:t> </a:t>
            </a:r>
            <a:r>
              <a:rPr lang="es-MX" sz="2400" dirty="0" smtClean="0"/>
              <a:t>que la empresa les pagará, así como el valor de mercado de sus acciones. </a:t>
            </a:r>
          </a:p>
          <a:p>
            <a:pPr algn="just" eaLnBrk="1" hangingPunct="1"/>
            <a:endParaRPr lang="es-MX" sz="2400" dirty="0"/>
          </a:p>
          <a:p>
            <a:pPr algn="just" eaLnBrk="1" hangingPunct="1"/>
            <a:r>
              <a:rPr lang="es-MX" sz="2400" dirty="0" smtClean="0"/>
              <a:t>Para los acreedores, es importante evaluar la capacidad de la empresa para devolver los dineros prestados y pagar los </a:t>
            </a:r>
            <a:r>
              <a:rPr lang="es-MX" sz="2400" dirty="0" smtClean="0">
                <a:solidFill>
                  <a:schemeClr val="accent1">
                    <a:lumMod val="75000"/>
                  </a:schemeClr>
                </a:solidFill>
              </a:rPr>
              <a:t>intereses.</a:t>
            </a:r>
            <a:endParaRPr lang="es-ES" sz="2400" dirty="0" smtClean="0">
              <a:solidFill>
                <a:schemeClr val="accent1">
                  <a:lumMod val="75000"/>
                </a:schemeClr>
              </a:solidFill>
            </a:endParaRPr>
          </a:p>
        </p:txBody>
      </p:sp>
    </p:spTree>
    <p:extLst>
      <p:ext uri="{BB962C8B-B14F-4D97-AF65-F5344CB8AC3E}">
        <p14:creationId xmlns:p14="http://schemas.microsoft.com/office/powerpoint/2010/main" val="7281098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title"/>
          </p:nvPr>
        </p:nvSpPr>
        <p:spPr>
          <a:noFill/>
        </p:spPr>
        <p:txBody>
          <a:bodyPr/>
          <a:lstStyle/>
          <a:p>
            <a:pPr eaLnBrk="1" hangingPunct="1"/>
            <a:r>
              <a:rPr lang="es-CL" sz="4000" dirty="0" smtClean="0"/>
              <a:t>Los Estados Financieros</a:t>
            </a:r>
            <a:endParaRPr lang="es-ES" sz="4000" dirty="0" smtClean="0"/>
          </a:p>
        </p:txBody>
      </p:sp>
      <p:sp>
        <p:nvSpPr>
          <p:cNvPr id="55298" name="Rectangle 2"/>
          <p:cNvSpPr>
            <a:spLocks noGrp="1" noChangeArrowheads="1"/>
          </p:cNvSpPr>
          <p:nvPr>
            <p:ph idx="1"/>
          </p:nvPr>
        </p:nvSpPr>
        <p:spPr>
          <a:xfrm>
            <a:off x="457200" y="1600200"/>
            <a:ext cx="8229600" cy="4860925"/>
          </a:xfrm>
        </p:spPr>
        <p:txBody>
          <a:bodyPr>
            <a:normAutofit/>
          </a:bodyPr>
          <a:lstStyle/>
          <a:p>
            <a:pPr algn="just" eaLnBrk="1" hangingPunct="1"/>
            <a:r>
              <a:rPr lang="es-MX" sz="2400" dirty="0" smtClean="0"/>
              <a:t>Desde este punto de vista, los estados financieros deben proveer la información necesaria para evaluar la probabilidad de que las empresas generen flujo de efectivo.</a:t>
            </a:r>
          </a:p>
          <a:p>
            <a:pPr marL="0" indent="0" algn="just" eaLnBrk="1" hangingPunct="1">
              <a:buNone/>
            </a:pPr>
            <a:endParaRPr lang="es-MX" sz="2400" dirty="0" smtClean="0"/>
          </a:p>
          <a:p>
            <a:pPr algn="just" eaLnBrk="1" hangingPunct="1"/>
            <a:r>
              <a:rPr lang="es-MX" sz="2400" dirty="0" smtClean="0"/>
              <a:t>Hay cuatro estados financieros</a:t>
            </a:r>
          </a:p>
          <a:p>
            <a:pPr marL="0" indent="0" algn="just" eaLnBrk="1" hangingPunct="1">
              <a:buNone/>
            </a:pPr>
            <a:endParaRPr lang="es-MX" sz="2400" dirty="0" smtClean="0"/>
          </a:p>
          <a:p>
            <a:pPr lvl="1" algn="just" eaLnBrk="1" hangingPunct="1"/>
            <a:r>
              <a:rPr lang="es-ES" sz="2400" dirty="0" smtClean="0"/>
              <a:t>Balance General (PCGA-IFRS)</a:t>
            </a:r>
          </a:p>
          <a:p>
            <a:pPr lvl="1" algn="just" eaLnBrk="1" hangingPunct="1"/>
            <a:r>
              <a:rPr lang="es-ES" sz="2400" dirty="0" smtClean="0"/>
              <a:t>Estado de Resultados (PCGA-IFRS)</a:t>
            </a:r>
          </a:p>
          <a:p>
            <a:pPr lvl="1" algn="just" eaLnBrk="1" hangingPunct="1"/>
            <a:r>
              <a:rPr lang="es-ES" sz="2400" dirty="0" smtClean="0"/>
              <a:t>Estado de Cambios en el Patrimonio (IFRS)</a:t>
            </a:r>
          </a:p>
          <a:p>
            <a:pPr lvl="1" algn="just" eaLnBrk="1" hangingPunct="1"/>
            <a:r>
              <a:rPr lang="es-ES" sz="2400" dirty="0" smtClean="0"/>
              <a:t>Estado de Flujo de Efectivo (PCGA-IFRS)</a:t>
            </a:r>
          </a:p>
        </p:txBody>
      </p:sp>
    </p:spTree>
    <p:extLst>
      <p:ext uri="{BB962C8B-B14F-4D97-AF65-F5344CB8AC3E}">
        <p14:creationId xmlns:p14="http://schemas.microsoft.com/office/powerpoint/2010/main" val="20643157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341313"/>
            <a:ext cx="8229600" cy="1071562"/>
          </a:xfrm>
          <a:noFill/>
        </p:spPr>
        <p:txBody>
          <a:bodyPr lIns="92075" tIns="46038" rIns="92075" bIns="46038"/>
          <a:lstStyle/>
          <a:p>
            <a:pPr eaLnBrk="1" hangingPunct="1"/>
            <a:r>
              <a:rPr lang="es-ES_tradnl" sz="3600" dirty="0" smtClean="0"/>
              <a:t>Balance General</a:t>
            </a:r>
          </a:p>
        </p:txBody>
      </p:sp>
      <p:sp>
        <p:nvSpPr>
          <p:cNvPr id="65539" name="Rectangle 3"/>
          <p:cNvSpPr>
            <a:spLocks noGrp="1" noChangeArrowheads="1"/>
          </p:cNvSpPr>
          <p:nvPr>
            <p:ph idx="1"/>
          </p:nvPr>
        </p:nvSpPr>
        <p:spPr>
          <a:xfrm>
            <a:off x="611188" y="1412875"/>
            <a:ext cx="8154987" cy="5184775"/>
          </a:xfrm>
          <a:noFill/>
        </p:spPr>
        <p:txBody>
          <a:bodyPr lIns="92075" tIns="46038" rIns="92075" bIns="46038">
            <a:normAutofit lnSpcReduction="10000"/>
          </a:bodyPr>
          <a:lstStyle/>
          <a:p>
            <a:pPr eaLnBrk="1" hangingPunct="1"/>
            <a:r>
              <a:rPr lang="es-ES_tradnl" sz="2400" dirty="0" smtClean="0"/>
              <a:t>Es un informe contable que muestra la situación económica- financiera de una empresa a una fecha determinada.</a:t>
            </a:r>
          </a:p>
          <a:p>
            <a:pPr marL="0" indent="0" eaLnBrk="1" hangingPunct="1">
              <a:buNone/>
            </a:pPr>
            <a:endParaRPr lang="es-ES_tradnl" sz="2400" dirty="0" smtClean="0"/>
          </a:p>
          <a:p>
            <a:pPr lvl="1" algn="just" eaLnBrk="1" hangingPunct="1"/>
            <a:r>
              <a:rPr lang="es-ES_tradnl" sz="2400" dirty="0" smtClean="0"/>
              <a:t>Situación económica es la capacidad de la empresa, para generar utilidades en un determinado período.</a:t>
            </a:r>
          </a:p>
          <a:p>
            <a:pPr marL="457200" lvl="1" indent="0" algn="just" eaLnBrk="1" hangingPunct="1">
              <a:buNone/>
            </a:pPr>
            <a:endParaRPr lang="es-ES_tradnl" sz="2400" dirty="0" smtClean="0"/>
          </a:p>
          <a:p>
            <a:pPr lvl="1" algn="just" eaLnBrk="1" hangingPunct="1"/>
            <a:r>
              <a:rPr lang="es-CL" sz="2400" dirty="0" smtClean="0"/>
              <a:t>Situación financiera es la capacidad de la empresa para pagar sus deudas. </a:t>
            </a:r>
            <a:endParaRPr lang="es-CL" sz="2400" dirty="0"/>
          </a:p>
          <a:p>
            <a:pPr lvl="1" eaLnBrk="1" hangingPunct="1"/>
            <a:endParaRPr lang="es-CL" sz="2400" dirty="0" smtClean="0"/>
          </a:p>
          <a:p>
            <a:pPr eaLnBrk="1" hangingPunct="1"/>
            <a:r>
              <a:rPr lang="es-ES_tradnl" sz="2400" dirty="0" smtClean="0"/>
              <a:t>Es de carácter estático, muestra sólo un instante.</a:t>
            </a:r>
          </a:p>
          <a:p>
            <a:pPr marL="0" indent="0" eaLnBrk="1" hangingPunct="1">
              <a:buNone/>
            </a:pPr>
            <a:endParaRPr lang="es-ES_tradnl" sz="2400" dirty="0" smtClean="0"/>
          </a:p>
          <a:p>
            <a:pPr eaLnBrk="1" hangingPunct="1"/>
            <a:r>
              <a:rPr lang="es-ES_tradnl" sz="2400" dirty="0"/>
              <a:t>E</a:t>
            </a:r>
            <a:r>
              <a:rPr lang="es-ES_tradnl" sz="2400" dirty="0" smtClean="0"/>
              <a:t>l lado izquierdo muestra los activos y el derecho, los pasivos y el patrimonio</a:t>
            </a:r>
          </a:p>
        </p:txBody>
      </p:sp>
    </p:spTree>
    <p:extLst>
      <p:ext uri="{BB962C8B-B14F-4D97-AF65-F5344CB8AC3E}">
        <p14:creationId xmlns:p14="http://schemas.microsoft.com/office/powerpoint/2010/main" val="364883251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341313"/>
            <a:ext cx="8229600" cy="1071562"/>
          </a:xfrm>
          <a:noFill/>
        </p:spPr>
        <p:txBody>
          <a:bodyPr lIns="92075" tIns="46038" rIns="92075" bIns="46038"/>
          <a:lstStyle/>
          <a:p>
            <a:pPr eaLnBrk="1" hangingPunct="1"/>
            <a:r>
              <a:rPr lang="es-ES_tradnl" sz="3600" dirty="0" smtClean="0"/>
              <a:t>Balance General</a:t>
            </a:r>
          </a:p>
        </p:txBody>
      </p:sp>
      <p:sp>
        <p:nvSpPr>
          <p:cNvPr id="66563" name="Rectangle 3"/>
          <p:cNvSpPr>
            <a:spLocks noGrp="1" noChangeArrowheads="1"/>
          </p:cNvSpPr>
          <p:nvPr>
            <p:ph idx="1"/>
          </p:nvPr>
        </p:nvSpPr>
        <p:spPr>
          <a:xfrm>
            <a:off x="611188" y="1412875"/>
            <a:ext cx="8154987" cy="5184775"/>
          </a:xfrm>
          <a:noFill/>
        </p:spPr>
        <p:txBody>
          <a:bodyPr lIns="92075" tIns="46038" rIns="92075" bIns="46038">
            <a:normAutofit/>
          </a:bodyPr>
          <a:lstStyle/>
          <a:p>
            <a:pPr algn="just" eaLnBrk="1" hangingPunct="1"/>
            <a:r>
              <a:rPr lang="es-ES_tradnl" sz="2400" dirty="0" smtClean="0"/>
              <a:t>El balance se suele presentar con cierto orden lógico de los distintos rubros (balance clasificado).</a:t>
            </a:r>
          </a:p>
          <a:p>
            <a:pPr marL="0" indent="0" algn="just" eaLnBrk="1" hangingPunct="1">
              <a:buNone/>
            </a:pPr>
            <a:endParaRPr lang="es-ES_tradnl" sz="2400" dirty="0" smtClean="0"/>
          </a:p>
          <a:p>
            <a:pPr algn="just" eaLnBrk="1" hangingPunct="1"/>
            <a:r>
              <a:rPr lang="es-ES_tradnl" sz="2400" dirty="0" smtClean="0"/>
              <a:t>De acuerdo con la NIC1, los activos y pasivos se deben clasificar en </a:t>
            </a:r>
            <a:r>
              <a:rPr lang="es-ES_tradnl" sz="2400" i="1" u="sng" dirty="0" smtClean="0"/>
              <a:t>corrientes</a:t>
            </a:r>
            <a:r>
              <a:rPr lang="es-ES_tradnl" sz="2400" dirty="0" smtClean="0"/>
              <a:t> (o circulantes) y </a:t>
            </a:r>
            <a:r>
              <a:rPr lang="es-ES_tradnl" sz="2400" i="1" u="sng" dirty="0" smtClean="0"/>
              <a:t>no corrientes</a:t>
            </a:r>
            <a:r>
              <a:rPr lang="es-ES_tradnl" sz="2400" dirty="0" smtClean="0"/>
              <a:t> (o no circulantes).</a:t>
            </a:r>
          </a:p>
          <a:p>
            <a:pPr marL="0" indent="0" algn="just" eaLnBrk="1" hangingPunct="1">
              <a:buNone/>
            </a:pPr>
            <a:endParaRPr lang="es-ES_tradnl" sz="2400" dirty="0" smtClean="0"/>
          </a:p>
          <a:p>
            <a:pPr algn="just" eaLnBrk="1" hangingPunct="1"/>
            <a:r>
              <a:rPr lang="es-ES_tradnl" sz="2400" dirty="0" smtClean="0"/>
              <a:t>Alternativamente, se pueden ordenar los activos por </a:t>
            </a:r>
            <a:r>
              <a:rPr lang="es-ES_tradnl" sz="2400" i="1" u="sng" dirty="0" smtClean="0"/>
              <a:t>liquidez</a:t>
            </a:r>
            <a:r>
              <a:rPr lang="es-ES_tradnl" sz="2400" dirty="0" smtClean="0"/>
              <a:t> (capacidad de un activo para convertirse en efectivo) y </a:t>
            </a:r>
            <a:r>
              <a:rPr lang="es-ES_tradnl" sz="2400" dirty="0"/>
              <a:t> </a:t>
            </a:r>
            <a:r>
              <a:rPr lang="es-ES_tradnl" sz="2400" dirty="0" smtClean="0"/>
              <a:t>los pasivos por </a:t>
            </a:r>
            <a:r>
              <a:rPr lang="es-ES_tradnl" sz="2400" i="1" u="sng" dirty="0" smtClean="0"/>
              <a:t>exigibilidad</a:t>
            </a:r>
            <a:r>
              <a:rPr lang="es-ES_tradnl" sz="2400" dirty="0" smtClean="0"/>
              <a:t> (tiempo faltante para el vencimiento de las obligaciones).</a:t>
            </a:r>
          </a:p>
        </p:txBody>
      </p:sp>
    </p:spTree>
    <p:extLst>
      <p:ext uri="{BB962C8B-B14F-4D97-AF65-F5344CB8AC3E}">
        <p14:creationId xmlns:p14="http://schemas.microsoft.com/office/powerpoint/2010/main" val="2977047171"/>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850900"/>
          </a:xfrm>
        </p:spPr>
        <p:txBody>
          <a:bodyPr/>
          <a:lstStyle/>
          <a:p>
            <a:pPr eaLnBrk="1" hangingPunct="1"/>
            <a:r>
              <a:rPr lang="es-CL" smtClean="0"/>
              <a:t>Programa</a:t>
            </a:r>
            <a:endParaRPr lang="es-ES" smtClean="0"/>
          </a:p>
        </p:txBody>
      </p:sp>
      <p:sp>
        <p:nvSpPr>
          <p:cNvPr id="4099" name="Rectangle 3"/>
          <p:cNvSpPr>
            <a:spLocks noGrp="1" noChangeArrowheads="1"/>
          </p:cNvSpPr>
          <p:nvPr>
            <p:ph idx="1"/>
          </p:nvPr>
        </p:nvSpPr>
        <p:spPr>
          <a:xfrm>
            <a:off x="323850" y="1268413"/>
            <a:ext cx="8496300" cy="5434012"/>
          </a:xfrm>
        </p:spPr>
        <p:txBody>
          <a:bodyPr/>
          <a:lstStyle/>
          <a:p>
            <a:pPr marL="609600" indent="-609600" eaLnBrk="1" hangingPunct="1">
              <a:lnSpc>
                <a:spcPct val="80000"/>
              </a:lnSpc>
              <a:buFontTx/>
              <a:buNone/>
            </a:pPr>
            <a:r>
              <a:rPr lang="es-ES" sz="2400" b="1" smtClean="0"/>
              <a:t>Contenidos:</a:t>
            </a:r>
          </a:p>
          <a:p>
            <a:pPr marL="609600" indent="-609600" eaLnBrk="1" hangingPunct="1">
              <a:lnSpc>
                <a:spcPct val="80000"/>
              </a:lnSpc>
              <a:buFontTx/>
              <a:buAutoNum type="arabicPeriod"/>
            </a:pPr>
            <a:r>
              <a:rPr lang="es-ES" sz="2400" smtClean="0"/>
              <a:t>Introducción</a:t>
            </a:r>
          </a:p>
          <a:p>
            <a:pPr marL="609600" indent="-609600" eaLnBrk="1" hangingPunct="1">
              <a:lnSpc>
                <a:spcPct val="80000"/>
              </a:lnSpc>
              <a:buFontTx/>
              <a:buAutoNum type="arabicPeriod"/>
            </a:pPr>
            <a:r>
              <a:rPr lang="es-MX" sz="2400" smtClean="0"/>
              <a:t>Análisis estático del balance</a:t>
            </a:r>
          </a:p>
          <a:p>
            <a:pPr marL="609600" indent="-609600" eaLnBrk="1" hangingPunct="1">
              <a:lnSpc>
                <a:spcPct val="80000"/>
              </a:lnSpc>
              <a:buFontTx/>
              <a:buAutoNum type="arabicPeriod"/>
            </a:pPr>
            <a:r>
              <a:rPr lang="es-MX" sz="2400" smtClean="0"/>
              <a:t>Análisis dinámico del balance</a:t>
            </a:r>
          </a:p>
          <a:p>
            <a:pPr marL="609600" indent="-609600" eaLnBrk="1" hangingPunct="1">
              <a:lnSpc>
                <a:spcPct val="80000"/>
              </a:lnSpc>
              <a:buFontTx/>
              <a:buAutoNum type="arabicPeriod"/>
            </a:pPr>
            <a:r>
              <a:rPr lang="es-MX" sz="2400" smtClean="0"/>
              <a:t>Análisis del circulante del balance</a:t>
            </a:r>
          </a:p>
          <a:p>
            <a:pPr marL="609600" indent="-609600" eaLnBrk="1" hangingPunct="1">
              <a:lnSpc>
                <a:spcPct val="80000"/>
              </a:lnSpc>
              <a:buFontTx/>
              <a:buAutoNum type="arabicPeriod"/>
            </a:pPr>
            <a:r>
              <a:rPr lang="es-MX" sz="2400" smtClean="0"/>
              <a:t>Análisis del estado de resultados</a:t>
            </a:r>
          </a:p>
          <a:p>
            <a:pPr marL="609600" indent="-609600" eaLnBrk="1" hangingPunct="1">
              <a:lnSpc>
                <a:spcPct val="80000"/>
              </a:lnSpc>
              <a:buFontTx/>
              <a:buAutoNum type="arabicPeriod"/>
            </a:pPr>
            <a:r>
              <a:rPr lang="es-MX" sz="2400" smtClean="0"/>
              <a:t>Costos</a:t>
            </a:r>
          </a:p>
          <a:p>
            <a:pPr marL="609600" indent="-609600" eaLnBrk="1" hangingPunct="1">
              <a:lnSpc>
                <a:spcPct val="80000"/>
              </a:lnSpc>
              <a:buFontTx/>
              <a:buAutoNum type="arabicPeriod"/>
            </a:pPr>
            <a:r>
              <a:rPr lang="es-MX" sz="2400" smtClean="0"/>
              <a:t>Análisis de rentabilidad</a:t>
            </a:r>
          </a:p>
          <a:p>
            <a:pPr marL="609600" indent="-609600" eaLnBrk="1" hangingPunct="1">
              <a:lnSpc>
                <a:spcPct val="80000"/>
              </a:lnSpc>
              <a:buFontTx/>
              <a:buAutoNum type="arabicPeriod"/>
            </a:pPr>
            <a:r>
              <a:rPr lang="es-MX" sz="2400" smtClean="0"/>
              <a:t>Tasas de interés y costo de oportunidad del capital</a:t>
            </a:r>
          </a:p>
          <a:p>
            <a:pPr marL="609600" indent="-609600" eaLnBrk="1" hangingPunct="1">
              <a:lnSpc>
                <a:spcPct val="80000"/>
              </a:lnSpc>
              <a:buFontTx/>
              <a:buAutoNum type="arabicPeriod"/>
            </a:pPr>
            <a:r>
              <a:rPr lang="es-MX" sz="2400" smtClean="0"/>
              <a:t>Matemáticas financieras</a:t>
            </a:r>
          </a:p>
          <a:p>
            <a:pPr marL="609600" indent="-609600" eaLnBrk="1" hangingPunct="1">
              <a:lnSpc>
                <a:spcPct val="80000"/>
              </a:lnSpc>
              <a:buFontTx/>
              <a:buAutoNum type="arabicPeriod"/>
            </a:pPr>
            <a:r>
              <a:rPr lang="es-MX" sz="2400" smtClean="0"/>
              <a:t>Indicadores de valoración y de toma de decisiones de inversión</a:t>
            </a:r>
          </a:p>
          <a:p>
            <a:pPr marL="609600" indent="-609600" eaLnBrk="1" hangingPunct="1">
              <a:lnSpc>
                <a:spcPct val="80000"/>
              </a:lnSpc>
              <a:buFontTx/>
              <a:buAutoNum type="arabicPeriod"/>
            </a:pPr>
            <a:r>
              <a:rPr lang="es-MX" sz="2400" smtClean="0"/>
              <a:t>Flujo de caja y evaluación privada de proyectos</a:t>
            </a:r>
          </a:p>
          <a:p>
            <a:pPr marL="609600" indent="-609600" eaLnBrk="1" hangingPunct="1">
              <a:lnSpc>
                <a:spcPct val="80000"/>
              </a:lnSpc>
              <a:buFontTx/>
              <a:buAutoNum type="arabicPeriod"/>
            </a:pPr>
            <a:r>
              <a:rPr lang="es-MX" sz="2400" smtClean="0"/>
              <a:t>Evaluación social de proyectos</a:t>
            </a:r>
            <a:endParaRPr lang="es-ES" sz="24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341313"/>
            <a:ext cx="8229600" cy="1143000"/>
          </a:xfrm>
          <a:noFill/>
        </p:spPr>
        <p:txBody>
          <a:bodyPr lIns="92075" tIns="46038" rIns="92075" bIns="46038">
            <a:normAutofit/>
          </a:bodyPr>
          <a:lstStyle/>
          <a:p>
            <a:pPr eaLnBrk="1" hangingPunct="1"/>
            <a:r>
              <a:rPr lang="es-ES_tradnl" sz="3600" smtClean="0"/>
              <a:t>Estructura del Balance Clasificado</a:t>
            </a:r>
          </a:p>
        </p:txBody>
      </p:sp>
      <p:pic>
        <p:nvPicPr>
          <p:cNvPr id="675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49" y="2092325"/>
            <a:ext cx="7705725" cy="304006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99398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341313"/>
            <a:ext cx="8229600" cy="1071562"/>
          </a:xfrm>
          <a:noFill/>
        </p:spPr>
        <p:txBody>
          <a:bodyPr lIns="92075" tIns="46038" rIns="92075" bIns="46038"/>
          <a:lstStyle/>
          <a:p>
            <a:pPr eaLnBrk="1" hangingPunct="1"/>
            <a:r>
              <a:rPr lang="es-ES_tradnl" sz="3600" dirty="0" smtClean="0"/>
              <a:t>Balance General</a:t>
            </a:r>
          </a:p>
        </p:txBody>
      </p:sp>
      <p:sp>
        <p:nvSpPr>
          <p:cNvPr id="68611" name="Rectangle 3"/>
          <p:cNvSpPr>
            <a:spLocks noGrp="1" noChangeArrowheads="1"/>
          </p:cNvSpPr>
          <p:nvPr>
            <p:ph idx="1"/>
          </p:nvPr>
        </p:nvSpPr>
        <p:spPr>
          <a:xfrm>
            <a:off x="611188" y="1628775"/>
            <a:ext cx="8154987" cy="4968875"/>
          </a:xfrm>
          <a:noFill/>
        </p:spPr>
        <p:txBody>
          <a:bodyPr lIns="92075" tIns="46038" rIns="92075" bIns="46038">
            <a:normAutofit/>
          </a:bodyPr>
          <a:lstStyle/>
          <a:p>
            <a:pPr eaLnBrk="1" hangingPunct="1"/>
            <a:r>
              <a:rPr lang="es-ES_tradnl" sz="2400" dirty="0" smtClean="0"/>
              <a:t>Un activo se clasifica como </a:t>
            </a:r>
            <a:r>
              <a:rPr lang="es-ES_tradnl" sz="2400" dirty="0" smtClean="0">
                <a:solidFill>
                  <a:srgbClr val="0070C0"/>
                </a:solidFill>
              </a:rPr>
              <a:t>corriente </a:t>
            </a:r>
            <a:r>
              <a:rPr lang="es-ES_tradnl" sz="2400" dirty="0" smtClean="0"/>
              <a:t>cuando:</a:t>
            </a:r>
          </a:p>
          <a:p>
            <a:pPr lvl="1" eaLnBrk="1" hangingPunct="1"/>
            <a:r>
              <a:rPr lang="es-ES_tradnl" sz="2400" dirty="0" smtClean="0"/>
              <a:t>Se espera que se realice, venda o consuma en el transcurso del ciclo normal de operación de la entidad.</a:t>
            </a:r>
          </a:p>
          <a:p>
            <a:pPr lvl="1" eaLnBrk="1" hangingPunct="1"/>
            <a:r>
              <a:rPr lang="es-ES_tradnl" sz="2400" dirty="0" smtClean="0"/>
              <a:t>El activo se mantenga fundamentalmente con fines de comercialización.</a:t>
            </a:r>
          </a:p>
          <a:p>
            <a:pPr lvl="1" eaLnBrk="1" hangingPunct="1"/>
            <a:r>
              <a:rPr lang="es-ES_tradnl" sz="2400" dirty="0" smtClean="0"/>
              <a:t>Se espera realizar el activo dentro de los próximos doce meses.</a:t>
            </a:r>
          </a:p>
          <a:p>
            <a:pPr lvl="1" eaLnBrk="1" hangingPunct="1"/>
            <a:r>
              <a:rPr lang="es-ES_tradnl" sz="2400" dirty="0" smtClean="0"/>
              <a:t>Se trate de efectivo o efectivo equivalente</a:t>
            </a:r>
          </a:p>
          <a:p>
            <a:pPr marL="457200" lvl="1" indent="0" eaLnBrk="1" hangingPunct="1">
              <a:buNone/>
            </a:pPr>
            <a:endParaRPr lang="es-ES_tradnl" sz="2400" dirty="0" smtClean="0"/>
          </a:p>
          <a:p>
            <a:pPr eaLnBrk="1" hangingPunct="1"/>
            <a:r>
              <a:rPr lang="es-ES_tradnl" sz="2400" dirty="0" smtClean="0"/>
              <a:t>Todos los demás activos se clasifican como no corrientes</a:t>
            </a:r>
          </a:p>
        </p:txBody>
      </p:sp>
    </p:spTree>
    <p:extLst>
      <p:ext uri="{BB962C8B-B14F-4D97-AF65-F5344CB8AC3E}">
        <p14:creationId xmlns:p14="http://schemas.microsoft.com/office/powerpoint/2010/main" val="190498334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341313"/>
            <a:ext cx="8229600" cy="1071562"/>
          </a:xfrm>
          <a:noFill/>
        </p:spPr>
        <p:txBody>
          <a:bodyPr lIns="92075" tIns="46038" rIns="92075" bIns="46038"/>
          <a:lstStyle/>
          <a:p>
            <a:pPr eaLnBrk="1" hangingPunct="1"/>
            <a:r>
              <a:rPr lang="es-ES_tradnl" sz="3600" dirty="0" smtClean="0"/>
              <a:t>Balance General</a:t>
            </a:r>
          </a:p>
        </p:txBody>
      </p:sp>
      <p:sp>
        <p:nvSpPr>
          <p:cNvPr id="69635" name="Rectangle 3"/>
          <p:cNvSpPr>
            <a:spLocks noGrp="1" noChangeArrowheads="1"/>
          </p:cNvSpPr>
          <p:nvPr>
            <p:ph idx="1"/>
          </p:nvPr>
        </p:nvSpPr>
        <p:spPr>
          <a:xfrm>
            <a:off x="611188" y="1628775"/>
            <a:ext cx="8154987" cy="4968875"/>
          </a:xfrm>
          <a:noFill/>
        </p:spPr>
        <p:txBody>
          <a:bodyPr lIns="92075" tIns="46038" rIns="92075" bIns="46038">
            <a:normAutofit/>
          </a:bodyPr>
          <a:lstStyle/>
          <a:p>
            <a:pPr eaLnBrk="1" hangingPunct="1"/>
            <a:r>
              <a:rPr lang="es-ES_tradnl" sz="2400" dirty="0" smtClean="0"/>
              <a:t>Un pasivo se clasifica como </a:t>
            </a:r>
            <a:r>
              <a:rPr lang="es-ES_tradnl" sz="2400" dirty="0" smtClean="0">
                <a:solidFill>
                  <a:srgbClr val="0070C0"/>
                </a:solidFill>
              </a:rPr>
              <a:t>corriente</a:t>
            </a:r>
            <a:r>
              <a:rPr lang="es-ES_tradnl" sz="2400" dirty="0" smtClean="0"/>
              <a:t> cuando:</a:t>
            </a:r>
          </a:p>
          <a:p>
            <a:pPr lvl="1" eaLnBrk="1" hangingPunct="1"/>
            <a:r>
              <a:rPr lang="es-ES_tradnl" sz="2400" dirty="0" smtClean="0"/>
              <a:t>Se espera liquidar el pasivo en el transcurso del ciclo normal de operación de la entidad.</a:t>
            </a:r>
          </a:p>
          <a:p>
            <a:pPr lvl="1" eaLnBrk="1" hangingPunct="1"/>
            <a:r>
              <a:rPr lang="es-ES_tradnl" sz="2400" dirty="0" smtClean="0"/>
              <a:t>El pasivo se mantenga fundamentalmente con fines de comercialización.</a:t>
            </a:r>
          </a:p>
          <a:p>
            <a:pPr lvl="1" eaLnBrk="1" hangingPunct="1"/>
            <a:r>
              <a:rPr lang="es-ES_tradnl" sz="2400" dirty="0" smtClean="0"/>
              <a:t>Se espera pagar el pasivo dentro de los próximos doce meses.</a:t>
            </a:r>
          </a:p>
          <a:p>
            <a:pPr lvl="1" eaLnBrk="1" hangingPunct="1"/>
            <a:r>
              <a:rPr lang="es-ES_tradnl" sz="2400" dirty="0" smtClean="0"/>
              <a:t>La entidad no tiene un derecho incondicional para aplazar el pago del pasivo</a:t>
            </a:r>
          </a:p>
          <a:p>
            <a:pPr marL="457200" lvl="1" indent="0" eaLnBrk="1" hangingPunct="1">
              <a:buNone/>
            </a:pPr>
            <a:endParaRPr lang="es-ES_tradnl" sz="2400" dirty="0" smtClean="0"/>
          </a:p>
          <a:p>
            <a:pPr eaLnBrk="1" hangingPunct="1"/>
            <a:r>
              <a:rPr lang="es-ES_tradnl" sz="2400" dirty="0" smtClean="0"/>
              <a:t>Todos los demás pasivos se clasifican como no corrientes</a:t>
            </a:r>
          </a:p>
        </p:txBody>
      </p:sp>
    </p:spTree>
    <p:extLst>
      <p:ext uri="{BB962C8B-B14F-4D97-AF65-F5344CB8AC3E}">
        <p14:creationId xmlns:p14="http://schemas.microsoft.com/office/powerpoint/2010/main" val="408765514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95288" y="1484313"/>
            <a:ext cx="8229600" cy="720725"/>
          </a:xfrm>
          <a:noFill/>
        </p:spPr>
        <p:txBody>
          <a:bodyPr lIns="92075" tIns="46038" rIns="92075" bIns="46038">
            <a:normAutofit/>
          </a:bodyPr>
          <a:lstStyle/>
          <a:p>
            <a:pPr algn="l" eaLnBrk="1" hangingPunct="1"/>
            <a:r>
              <a:rPr lang="es-ES_tradnl" sz="2400" dirty="0" smtClean="0">
                <a:solidFill>
                  <a:srgbClr val="0070C0"/>
                </a:solidFill>
              </a:rPr>
              <a:t>Ejemplos de activos corrientes:</a:t>
            </a:r>
          </a:p>
        </p:txBody>
      </p:sp>
      <p:sp>
        <p:nvSpPr>
          <p:cNvPr id="70659" name="Rectangle 3"/>
          <p:cNvSpPr>
            <a:spLocks noGrp="1" noChangeArrowheads="1"/>
          </p:cNvSpPr>
          <p:nvPr>
            <p:ph sz="half" idx="1"/>
          </p:nvPr>
        </p:nvSpPr>
        <p:spPr>
          <a:xfrm>
            <a:off x="611188" y="2349500"/>
            <a:ext cx="7632700" cy="4248150"/>
          </a:xfrm>
          <a:noFill/>
        </p:spPr>
        <p:txBody>
          <a:bodyPr lIns="92075" tIns="46038" rIns="92075" bIns="46038">
            <a:normAutofit/>
          </a:bodyPr>
          <a:lstStyle/>
          <a:p>
            <a:pPr>
              <a:lnSpc>
                <a:spcPct val="90000"/>
              </a:lnSpc>
              <a:buSzPct val="80000"/>
            </a:pPr>
            <a:r>
              <a:rPr lang="es-ES_tradnl" sz="2400" dirty="0" smtClean="0"/>
              <a:t>Disponible (o efectivo)</a:t>
            </a:r>
          </a:p>
          <a:p>
            <a:pPr>
              <a:lnSpc>
                <a:spcPct val="90000"/>
              </a:lnSpc>
              <a:buSzPct val="80000"/>
            </a:pPr>
            <a:r>
              <a:rPr lang="es-ES_tradnl" sz="2400" dirty="0" smtClean="0"/>
              <a:t>Depósitos a plazo (efectivo equivalente)</a:t>
            </a:r>
          </a:p>
          <a:p>
            <a:pPr>
              <a:lnSpc>
                <a:spcPct val="90000"/>
              </a:lnSpc>
              <a:buSzPct val="80000"/>
            </a:pPr>
            <a:r>
              <a:rPr lang="es-ES_tradnl" sz="2400" dirty="0" smtClean="0"/>
              <a:t>Deudores por venta</a:t>
            </a:r>
          </a:p>
          <a:p>
            <a:pPr>
              <a:lnSpc>
                <a:spcPct val="90000"/>
              </a:lnSpc>
              <a:buSzPct val="80000"/>
            </a:pPr>
            <a:r>
              <a:rPr lang="es-ES_tradnl" sz="2400" dirty="0" smtClean="0"/>
              <a:t>Documentos por cobrar</a:t>
            </a:r>
          </a:p>
          <a:p>
            <a:pPr>
              <a:lnSpc>
                <a:spcPct val="90000"/>
              </a:lnSpc>
              <a:buSzPct val="80000"/>
            </a:pPr>
            <a:r>
              <a:rPr lang="es-ES_tradnl" sz="2400" dirty="0" smtClean="0"/>
              <a:t>Deudores varios</a:t>
            </a:r>
          </a:p>
          <a:p>
            <a:pPr>
              <a:lnSpc>
                <a:spcPct val="90000"/>
              </a:lnSpc>
              <a:buSzPct val="80000"/>
            </a:pPr>
            <a:r>
              <a:rPr lang="es-ES_tradnl" sz="2400" dirty="0" smtClean="0"/>
              <a:t>Existencias</a:t>
            </a:r>
          </a:p>
          <a:p>
            <a:pPr>
              <a:lnSpc>
                <a:spcPct val="90000"/>
              </a:lnSpc>
              <a:buSzPct val="80000"/>
            </a:pPr>
            <a:r>
              <a:rPr lang="es-ES_tradnl" sz="2400" dirty="0" smtClean="0"/>
              <a:t>Impuestos por recuperar</a:t>
            </a:r>
          </a:p>
          <a:p>
            <a:pPr>
              <a:lnSpc>
                <a:spcPct val="90000"/>
              </a:lnSpc>
              <a:buSzPct val="80000"/>
            </a:pPr>
            <a:r>
              <a:rPr lang="es-ES_tradnl" sz="2400" dirty="0" smtClean="0"/>
              <a:t>Valores negociables</a:t>
            </a:r>
          </a:p>
          <a:p>
            <a:pPr>
              <a:lnSpc>
                <a:spcPct val="90000"/>
              </a:lnSpc>
              <a:buSzPct val="80000"/>
            </a:pPr>
            <a:r>
              <a:rPr lang="es-ES_tradnl" sz="2400" dirty="0" smtClean="0"/>
              <a:t>Gastos pagados por anticipado</a:t>
            </a:r>
          </a:p>
        </p:txBody>
      </p:sp>
      <p:sp>
        <p:nvSpPr>
          <p:cNvPr id="70660" name="Rectangle 4"/>
          <p:cNvSpPr>
            <a:spLocks noChangeArrowheads="1"/>
          </p:cNvSpPr>
          <p:nvPr/>
        </p:nvSpPr>
        <p:spPr bwMode="auto">
          <a:xfrm>
            <a:off x="457200" y="341313"/>
            <a:ext cx="8229600" cy="107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dirty="0" smtClean="0"/>
              <a:t>Balance </a:t>
            </a:r>
            <a:r>
              <a:rPr lang="es-ES_tradnl" sz="3600" dirty="0"/>
              <a:t>General</a:t>
            </a:r>
          </a:p>
        </p:txBody>
      </p:sp>
    </p:spTree>
    <p:extLst>
      <p:ext uri="{BB962C8B-B14F-4D97-AF65-F5344CB8AC3E}">
        <p14:creationId xmlns:p14="http://schemas.microsoft.com/office/powerpoint/2010/main" val="103907401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395288" y="1196975"/>
            <a:ext cx="8229600" cy="720725"/>
          </a:xfrm>
          <a:noFill/>
        </p:spPr>
        <p:txBody>
          <a:bodyPr lIns="92075" tIns="46038" rIns="92075" bIns="46038">
            <a:normAutofit/>
          </a:bodyPr>
          <a:lstStyle/>
          <a:p>
            <a:pPr algn="l" eaLnBrk="1" hangingPunct="1"/>
            <a:r>
              <a:rPr lang="es-ES_tradnl" sz="2400" dirty="0" smtClean="0">
                <a:solidFill>
                  <a:srgbClr val="0070C0"/>
                </a:solidFill>
              </a:rPr>
              <a:t>Ejemplos de activos no corrientes:</a:t>
            </a:r>
          </a:p>
        </p:txBody>
      </p:sp>
      <p:sp>
        <p:nvSpPr>
          <p:cNvPr id="71683" name="Rectangle 3"/>
          <p:cNvSpPr>
            <a:spLocks noGrp="1" noChangeArrowheads="1"/>
          </p:cNvSpPr>
          <p:nvPr>
            <p:ph sz="half" idx="1"/>
          </p:nvPr>
        </p:nvSpPr>
        <p:spPr>
          <a:xfrm>
            <a:off x="611188" y="1916113"/>
            <a:ext cx="8137525" cy="4826000"/>
          </a:xfrm>
          <a:noFill/>
        </p:spPr>
        <p:txBody>
          <a:bodyPr lIns="92075" tIns="46038" rIns="92075" bIns="46038">
            <a:normAutofit/>
          </a:bodyPr>
          <a:lstStyle/>
          <a:p>
            <a:pPr>
              <a:buSzPct val="80000"/>
            </a:pPr>
            <a:r>
              <a:rPr lang="es-ES_tradnl" sz="2400" dirty="0" smtClean="0"/>
              <a:t>Activos Fijos</a:t>
            </a:r>
          </a:p>
          <a:p>
            <a:pPr lvl="1">
              <a:buSzPct val="80000"/>
            </a:pPr>
            <a:r>
              <a:rPr lang="es-ES_tradnl" dirty="0" smtClean="0"/>
              <a:t>Terrenos, yacimientos, bosques.</a:t>
            </a:r>
          </a:p>
          <a:p>
            <a:pPr lvl="1">
              <a:buSzPct val="80000"/>
            </a:pPr>
            <a:r>
              <a:rPr lang="es-ES_tradnl" dirty="0" smtClean="0"/>
              <a:t>Construcciones y obras de infraestructura.</a:t>
            </a:r>
          </a:p>
          <a:p>
            <a:pPr lvl="1">
              <a:buSzPct val="80000"/>
            </a:pPr>
            <a:r>
              <a:rPr lang="es-ES_tradnl" dirty="0" smtClean="0"/>
              <a:t>Inversiones en plantas frutales, viñedos, etc.</a:t>
            </a:r>
          </a:p>
          <a:p>
            <a:pPr lvl="1">
              <a:buSzPct val="80000"/>
            </a:pPr>
            <a:r>
              <a:rPr lang="es-ES_tradnl" dirty="0" smtClean="0"/>
              <a:t>Maquinaria y equipos</a:t>
            </a:r>
          </a:p>
          <a:p>
            <a:pPr lvl="1">
              <a:buSzPct val="80000"/>
            </a:pPr>
            <a:r>
              <a:rPr lang="es-ES_tradnl" dirty="0" smtClean="0"/>
              <a:t>Depreciación acumulada (menos).</a:t>
            </a:r>
          </a:p>
          <a:p>
            <a:pPr>
              <a:buSzPct val="80000"/>
            </a:pPr>
            <a:r>
              <a:rPr lang="es-ES_tradnl" sz="2400" dirty="0" smtClean="0"/>
              <a:t>Activos intangibles (patentes, marcas, etc.)</a:t>
            </a:r>
          </a:p>
          <a:p>
            <a:pPr>
              <a:buSzPct val="80000"/>
            </a:pPr>
            <a:r>
              <a:rPr lang="es-ES_tradnl" sz="2400" dirty="0" smtClean="0"/>
              <a:t>Inversiones en otras empresas</a:t>
            </a:r>
          </a:p>
          <a:p>
            <a:pPr>
              <a:buSzPct val="80000"/>
            </a:pPr>
            <a:r>
              <a:rPr lang="es-ES_tradnl" sz="2400" dirty="0" smtClean="0"/>
              <a:t>Deudores a largo plazo</a:t>
            </a:r>
          </a:p>
          <a:p>
            <a:pPr>
              <a:buSzPct val="80000"/>
            </a:pPr>
            <a:r>
              <a:rPr lang="es-ES_tradnl" sz="2400" dirty="0" smtClean="0"/>
              <a:t>Impuestos diferidos</a:t>
            </a:r>
          </a:p>
        </p:txBody>
      </p:sp>
      <p:sp>
        <p:nvSpPr>
          <p:cNvPr id="71684" name="Rectangle 4"/>
          <p:cNvSpPr>
            <a:spLocks noChangeArrowheads="1"/>
          </p:cNvSpPr>
          <p:nvPr/>
        </p:nvSpPr>
        <p:spPr bwMode="auto">
          <a:xfrm>
            <a:off x="457200" y="341313"/>
            <a:ext cx="82296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dirty="0" smtClean="0"/>
              <a:t>Balance </a:t>
            </a:r>
            <a:r>
              <a:rPr lang="es-ES_tradnl" sz="3600" dirty="0"/>
              <a:t>General</a:t>
            </a:r>
          </a:p>
        </p:txBody>
      </p:sp>
    </p:spTree>
    <p:extLst>
      <p:ext uri="{BB962C8B-B14F-4D97-AF65-F5344CB8AC3E}">
        <p14:creationId xmlns:p14="http://schemas.microsoft.com/office/powerpoint/2010/main" val="153497415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395288" y="1196975"/>
            <a:ext cx="8229600" cy="720725"/>
          </a:xfrm>
          <a:noFill/>
        </p:spPr>
        <p:txBody>
          <a:bodyPr lIns="92075" tIns="46038" rIns="92075" bIns="46038">
            <a:normAutofit/>
          </a:bodyPr>
          <a:lstStyle/>
          <a:p>
            <a:pPr algn="l" eaLnBrk="1" hangingPunct="1"/>
            <a:r>
              <a:rPr lang="es-ES_tradnl" sz="2400" dirty="0" smtClean="0">
                <a:solidFill>
                  <a:srgbClr val="0070C0"/>
                </a:solidFill>
              </a:rPr>
              <a:t>Ejemplos de pasivos corrientes:</a:t>
            </a:r>
          </a:p>
        </p:txBody>
      </p:sp>
      <p:sp>
        <p:nvSpPr>
          <p:cNvPr id="72707" name="Rectangle 3"/>
          <p:cNvSpPr>
            <a:spLocks noGrp="1" noChangeArrowheads="1"/>
          </p:cNvSpPr>
          <p:nvPr>
            <p:ph sz="half" idx="1"/>
          </p:nvPr>
        </p:nvSpPr>
        <p:spPr>
          <a:xfrm>
            <a:off x="611188" y="1916113"/>
            <a:ext cx="8137525" cy="4826000"/>
          </a:xfrm>
          <a:noFill/>
        </p:spPr>
        <p:txBody>
          <a:bodyPr lIns="92075" tIns="46038" rIns="92075" bIns="46038">
            <a:normAutofit/>
          </a:bodyPr>
          <a:lstStyle/>
          <a:p>
            <a:pPr>
              <a:buSzPct val="80000"/>
            </a:pPr>
            <a:r>
              <a:rPr lang="es-ES_tradnl" sz="2400" dirty="0" smtClean="0"/>
              <a:t>Obligaciones con bancos a corto plazo </a:t>
            </a:r>
          </a:p>
          <a:p>
            <a:pPr>
              <a:buSzPct val="80000"/>
            </a:pPr>
            <a:r>
              <a:rPr lang="es-ES_tradnl" sz="2400" dirty="0" smtClean="0"/>
              <a:t>Obligaciones con el público a corto plazo</a:t>
            </a:r>
          </a:p>
          <a:p>
            <a:pPr>
              <a:buSzPct val="80000"/>
            </a:pPr>
            <a:r>
              <a:rPr lang="es-ES_tradnl" sz="2400" dirty="0" smtClean="0"/>
              <a:t>Parte de las obligaciones a largo plazo que vencen antes de un año</a:t>
            </a:r>
          </a:p>
          <a:p>
            <a:pPr>
              <a:buSzPct val="80000"/>
            </a:pPr>
            <a:r>
              <a:rPr lang="es-ES_tradnl" sz="2400" dirty="0" smtClean="0"/>
              <a:t>Cuentas por pagar</a:t>
            </a:r>
          </a:p>
          <a:p>
            <a:pPr>
              <a:buSzPct val="80000"/>
            </a:pPr>
            <a:r>
              <a:rPr lang="es-ES_tradnl" sz="2400" dirty="0" smtClean="0"/>
              <a:t>Documentos por pagar</a:t>
            </a:r>
          </a:p>
          <a:p>
            <a:pPr>
              <a:buSzPct val="80000"/>
            </a:pPr>
            <a:r>
              <a:rPr lang="es-ES_tradnl" sz="2400" dirty="0" smtClean="0"/>
              <a:t>Provisiones</a:t>
            </a:r>
          </a:p>
          <a:p>
            <a:pPr>
              <a:buSzPct val="80000"/>
            </a:pPr>
            <a:r>
              <a:rPr lang="es-ES_tradnl" sz="2400" dirty="0" smtClean="0"/>
              <a:t>Ingresos percibidos por anticipado</a:t>
            </a:r>
          </a:p>
          <a:p>
            <a:pPr>
              <a:buSzPct val="80000"/>
            </a:pPr>
            <a:r>
              <a:rPr lang="es-ES_tradnl" sz="2400" dirty="0" smtClean="0"/>
              <a:t>Impuestos por pagar</a:t>
            </a:r>
          </a:p>
        </p:txBody>
      </p:sp>
      <p:sp>
        <p:nvSpPr>
          <p:cNvPr id="72708" name="Rectangle 4"/>
          <p:cNvSpPr>
            <a:spLocks noChangeArrowheads="1"/>
          </p:cNvSpPr>
          <p:nvPr/>
        </p:nvSpPr>
        <p:spPr bwMode="auto">
          <a:xfrm>
            <a:off x="457200" y="341313"/>
            <a:ext cx="82296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dirty="0" smtClean="0"/>
              <a:t>Balance </a:t>
            </a:r>
            <a:r>
              <a:rPr lang="es-ES_tradnl" sz="3600" dirty="0"/>
              <a:t>General</a:t>
            </a:r>
          </a:p>
        </p:txBody>
      </p:sp>
    </p:spTree>
    <p:extLst>
      <p:ext uri="{BB962C8B-B14F-4D97-AF65-F5344CB8AC3E}">
        <p14:creationId xmlns:p14="http://schemas.microsoft.com/office/powerpoint/2010/main" val="161522046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95288" y="1196975"/>
            <a:ext cx="8229600" cy="720725"/>
          </a:xfrm>
          <a:noFill/>
        </p:spPr>
        <p:txBody>
          <a:bodyPr lIns="92075" tIns="46038" rIns="92075" bIns="46038">
            <a:normAutofit/>
          </a:bodyPr>
          <a:lstStyle/>
          <a:p>
            <a:pPr algn="l" eaLnBrk="1" hangingPunct="1"/>
            <a:r>
              <a:rPr lang="es-ES_tradnl" sz="2400" dirty="0" smtClean="0">
                <a:solidFill>
                  <a:srgbClr val="0070C0"/>
                </a:solidFill>
              </a:rPr>
              <a:t>Ejemplos de pasivos no corrientes:</a:t>
            </a:r>
          </a:p>
        </p:txBody>
      </p:sp>
      <p:sp>
        <p:nvSpPr>
          <p:cNvPr id="73731" name="Rectangle 3"/>
          <p:cNvSpPr>
            <a:spLocks noGrp="1" noChangeArrowheads="1"/>
          </p:cNvSpPr>
          <p:nvPr>
            <p:ph sz="half" idx="1"/>
          </p:nvPr>
        </p:nvSpPr>
        <p:spPr>
          <a:xfrm>
            <a:off x="611188" y="1916113"/>
            <a:ext cx="8137525" cy="4826000"/>
          </a:xfrm>
          <a:noFill/>
        </p:spPr>
        <p:txBody>
          <a:bodyPr lIns="92075" tIns="46038" rIns="92075" bIns="46038">
            <a:normAutofit/>
          </a:bodyPr>
          <a:lstStyle/>
          <a:p>
            <a:pPr>
              <a:buSzPct val="80000"/>
            </a:pPr>
            <a:r>
              <a:rPr lang="es-ES_tradnl" sz="2400" dirty="0" smtClean="0"/>
              <a:t>Obligaciones con bancos e instituciones financieras</a:t>
            </a:r>
          </a:p>
          <a:p>
            <a:pPr>
              <a:buSzPct val="80000"/>
            </a:pPr>
            <a:r>
              <a:rPr lang="es-ES_tradnl" sz="2400" dirty="0" smtClean="0"/>
              <a:t>Obligaciones con el publico (bonos)</a:t>
            </a:r>
          </a:p>
          <a:p>
            <a:pPr>
              <a:buSzPct val="80000"/>
            </a:pPr>
            <a:r>
              <a:rPr lang="es-ES_tradnl" sz="2400" dirty="0" smtClean="0"/>
              <a:t>Documentos por pagar</a:t>
            </a:r>
          </a:p>
          <a:p>
            <a:pPr>
              <a:buSzPct val="80000"/>
            </a:pPr>
            <a:r>
              <a:rPr lang="es-ES_tradnl" sz="2400" dirty="0" smtClean="0"/>
              <a:t>Acreedores varios</a:t>
            </a:r>
          </a:p>
          <a:p>
            <a:pPr>
              <a:buSzPct val="80000"/>
            </a:pPr>
            <a:r>
              <a:rPr lang="es-ES_tradnl" sz="2400" dirty="0" smtClean="0"/>
              <a:t>Provisiones a largo plazo</a:t>
            </a:r>
          </a:p>
          <a:p>
            <a:pPr>
              <a:buSzPct val="80000"/>
            </a:pPr>
            <a:r>
              <a:rPr lang="es-ES_tradnl" sz="2400" dirty="0" smtClean="0"/>
              <a:t>Impuestos diferidos</a:t>
            </a:r>
          </a:p>
        </p:txBody>
      </p:sp>
      <p:sp>
        <p:nvSpPr>
          <p:cNvPr id="73732" name="Rectangle 4"/>
          <p:cNvSpPr>
            <a:spLocks noChangeArrowheads="1"/>
          </p:cNvSpPr>
          <p:nvPr/>
        </p:nvSpPr>
        <p:spPr bwMode="auto">
          <a:xfrm>
            <a:off x="457200" y="341313"/>
            <a:ext cx="82296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dirty="0" smtClean="0"/>
              <a:t>Balance </a:t>
            </a:r>
            <a:r>
              <a:rPr lang="es-ES_tradnl" sz="3600" dirty="0"/>
              <a:t>General</a:t>
            </a:r>
          </a:p>
        </p:txBody>
      </p:sp>
    </p:spTree>
    <p:extLst>
      <p:ext uri="{BB962C8B-B14F-4D97-AF65-F5344CB8AC3E}">
        <p14:creationId xmlns:p14="http://schemas.microsoft.com/office/powerpoint/2010/main" val="2386040620"/>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395288" y="1196975"/>
            <a:ext cx="8229600" cy="720725"/>
          </a:xfrm>
          <a:noFill/>
        </p:spPr>
        <p:txBody>
          <a:bodyPr lIns="92075" tIns="46038" rIns="92075" bIns="46038">
            <a:normAutofit/>
          </a:bodyPr>
          <a:lstStyle/>
          <a:p>
            <a:pPr algn="l" eaLnBrk="1" hangingPunct="1"/>
            <a:r>
              <a:rPr lang="es-ES_tradnl" sz="2400" dirty="0" smtClean="0"/>
              <a:t>Ejemplos de rubros del patrimonio:</a:t>
            </a:r>
          </a:p>
        </p:txBody>
      </p:sp>
      <p:sp>
        <p:nvSpPr>
          <p:cNvPr id="74755" name="Rectangle 3"/>
          <p:cNvSpPr>
            <a:spLocks noGrp="1" noChangeArrowheads="1"/>
          </p:cNvSpPr>
          <p:nvPr>
            <p:ph sz="half" idx="1"/>
          </p:nvPr>
        </p:nvSpPr>
        <p:spPr>
          <a:xfrm>
            <a:off x="611188" y="2276475"/>
            <a:ext cx="8137525" cy="3457575"/>
          </a:xfrm>
          <a:noFill/>
        </p:spPr>
        <p:txBody>
          <a:bodyPr lIns="92075" tIns="46038" rIns="92075" bIns="46038">
            <a:normAutofit/>
          </a:bodyPr>
          <a:lstStyle/>
          <a:p>
            <a:pPr>
              <a:buSzPct val="80000"/>
            </a:pPr>
            <a:r>
              <a:rPr lang="es-ES_tradnl" sz="2400" dirty="0" smtClean="0"/>
              <a:t>Capital aportado</a:t>
            </a:r>
          </a:p>
          <a:p>
            <a:pPr>
              <a:buSzPct val="80000"/>
            </a:pPr>
            <a:r>
              <a:rPr lang="es-ES_tradnl" sz="2400" dirty="0" smtClean="0"/>
              <a:t>Utilidades (pérdidas) acumuladas</a:t>
            </a:r>
          </a:p>
          <a:p>
            <a:pPr>
              <a:buSzPct val="80000"/>
            </a:pPr>
            <a:r>
              <a:rPr lang="es-ES_tradnl" sz="2400" dirty="0" smtClean="0"/>
              <a:t>Reservas</a:t>
            </a:r>
          </a:p>
          <a:p>
            <a:pPr>
              <a:buSzPct val="80000"/>
            </a:pPr>
            <a:r>
              <a:rPr lang="es-ES_tradnl" sz="2400" dirty="0" smtClean="0"/>
              <a:t>Utilidades (pérdidas) del Ejercicio</a:t>
            </a:r>
          </a:p>
          <a:p>
            <a:pPr>
              <a:buSzPct val="80000"/>
            </a:pPr>
            <a:r>
              <a:rPr lang="es-ES_tradnl" sz="2400" dirty="0" smtClean="0"/>
              <a:t>Menos dividendos o retiros de Utilidades</a:t>
            </a:r>
          </a:p>
        </p:txBody>
      </p:sp>
      <p:sp>
        <p:nvSpPr>
          <p:cNvPr id="74756" name="Rectangle 4"/>
          <p:cNvSpPr>
            <a:spLocks noChangeArrowheads="1"/>
          </p:cNvSpPr>
          <p:nvPr/>
        </p:nvSpPr>
        <p:spPr bwMode="auto">
          <a:xfrm>
            <a:off x="468313" y="333375"/>
            <a:ext cx="822960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dirty="0" smtClean="0"/>
              <a:t>Balance </a:t>
            </a:r>
            <a:r>
              <a:rPr lang="es-ES_tradnl" sz="3600" dirty="0"/>
              <a:t>General</a:t>
            </a:r>
          </a:p>
        </p:txBody>
      </p:sp>
    </p:spTree>
    <p:extLst>
      <p:ext uri="{BB962C8B-B14F-4D97-AF65-F5344CB8AC3E}">
        <p14:creationId xmlns:p14="http://schemas.microsoft.com/office/powerpoint/2010/main" val="197553099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850900"/>
          </a:xfrm>
          <a:noFill/>
        </p:spPr>
        <p:txBody>
          <a:bodyPr lIns="92075" tIns="46038" rIns="92075" bIns="46038"/>
          <a:lstStyle/>
          <a:p>
            <a:pPr eaLnBrk="1" hangingPunct="1"/>
            <a:r>
              <a:rPr lang="es-ES_tradnl" sz="3600" dirty="0" smtClean="0"/>
              <a:t>Estado de Resultados</a:t>
            </a:r>
          </a:p>
        </p:txBody>
      </p:sp>
      <p:sp>
        <p:nvSpPr>
          <p:cNvPr id="75779" name="Rectangle 3"/>
          <p:cNvSpPr>
            <a:spLocks noGrp="1" noChangeArrowheads="1"/>
          </p:cNvSpPr>
          <p:nvPr>
            <p:ph idx="1"/>
          </p:nvPr>
        </p:nvSpPr>
        <p:spPr>
          <a:xfrm>
            <a:off x="755650" y="1196975"/>
            <a:ext cx="8128000" cy="2994025"/>
          </a:xfrm>
        </p:spPr>
        <p:txBody>
          <a:bodyPr>
            <a:normAutofit/>
          </a:bodyPr>
          <a:lstStyle/>
          <a:p>
            <a:pPr eaLnBrk="1" hangingPunct="1">
              <a:lnSpc>
                <a:spcPct val="90000"/>
              </a:lnSpc>
            </a:pPr>
            <a:r>
              <a:rPr lang="es-CL" sz="2400" dirty="0" smtClean="0"/>
              <a:t>Es un informe contable que permite conocer cómo se ha generado el resultado de la empresa durante el ejercicio contable.</a:t>
            </a:r>
          </a:p>
          <a:p>
            <a:pPr marL="0" indent="0" eaLnBrk="1" hangingPunct="1">
              <a:lnSpc>
                <a:spcPct val="90000"/>
              </a:lnSpc>
              <a:buNone/>
            </a:pPr>
            <a:endParaRPr lang="es-CL" sz="2400" dirty="0" smtClean="0"/>
          </a:p>
          <a:p>
            <a:pPr eaLnBrk="1" hangingPunct="1">
              <a:lnSpc>
                <a:spcPct val="90000"/>
              </a:lnSpc>
            </a:pPr>
            <a:r>
              <a:rPr lang="es-CL" sz="2400" dirty="0" smtClean="0"/>
              <a:t>Es un resumen de los ingresos y gastos de la empresa.</a:t>
            </a:r>
          </a:p>
          <a:p>
            <a:pPr marL="0" indent="0" eaLnBrk="1" hangingPunct="1">
              <a:lnSpc>
                <a:spcPct val="90000"/>
              </a:lnSpc>
              <a:buNone/>
            </a:pPr>
            <a:endParaRPr lang="es-CL" sz="2400" dirty="0" smtClean="0"/>
          </a:p>
          <a:p>
            <a:pPr eaLnBrk="1" hangingPunct="1">
              <a:lnSpc>
                <a:spcPct val="90000"/>
              </a:lnSpc>
            </a:pPr>
            <a:r>
              <a:rPr lang="es-CL" sz="2400" dirty="0" smtClean="0"/>
              <a:t>Una forma de clasificar los ingresos y gastos es la siguiente:</a:t>
            </a:r>
          </a:p>
        </p:txBody>
      </p:sp>
      <p:sp>
        <p:nvSpPr>
          <p:cNvPr id="75780" name="Text Box 4"/>
          <p:cNvSpPr txBox="1">
            <a:spLocks noChangeArrowheads="1"/>
          </p:cNvSpPr>
          <p:nvPr/>
        </p:nvSpPr>
        <p:spPr bwMode="auto">
          <a:xfrm>
            <a:off x="2195513" y="4438650"/>
            <a:ext cx="3696846" cy="1631216"/>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MX" sz="2800" dirty="0">
                <a:solidFill>
                  <a:prstClr val="black"/>
                </a:solidFill>
                <a:latin typeface="Times New Roman" pitchFamily="18" charset="0"/>
              </a:rPr>
              <a:t>+ </a:t>
            </a:r>
            <a:r>
              <a:rPr lang="es-MX" sz="2400" dirty="0">
                <a:solidFill>
                  <a:prstClr val="black"/>
                </a:solidFill>
                <a:latin typeface="+mn-lt"/>
              </a:rPr>
              <a:t>Resultado Operacional</a:t>
            </a:r>
          </a:p>
          <a:p>
            <a:pPr eaLnBrk="1" hangingPunct="1"/>
            <a:r>
              <a:rPr lang="es-MX" sz="2400" dirty="0">
                <a:solidFill>
                  <a:prstClr val="black"/>
                </a:solidFill>
                <a:latin typeface="+mn-lt"/>
              </a:rPr>
              <a:t>+ Resultado No Operacional</a:t>
            </a:r>
          </a:p>
          <a:p>
            <a:pPr eaLnBrk="1" hangingPunct="1">
              <a:buFontTx/>
              <a:buChar char="-"/>
            </a:pPr>
            <a:r>
              <a:rPr lang="es-MX" sz="2400" dirty="0">
                <a:solidFill>
                  <a:prstClr val="black"/>
                </a:solidFill>
                <a:latin typeface="+mn-lt"/>
              </a:rPr>
              <a:t> Impuesto a la Renta</a:t>
            </a:r>
          </a:p>
          <a:p>
            <a:pPr eaLnBrk="1" hangingPunct="1"/>
            <a:r>
              <a:rPr lang="es-MX" sz="2400" dirty="0">
                <a:solidFill>
                  <a:prstClr val="black"/>
                </a:solidFill>
                <a:latin typeface="+mn-lt"/>
              </a:rPr>
              <a:t>= Resultado del Ejercicio</a:t>
            </a:r>
            <a:endParaRPr lang="es-ES" sz="2400" dirty="0">
              <a:solidFill>
                <a:prstClr val="black"/>
              </a:solidFill>
              <a:latin typeface="+mn-lt"/>
            </a:endParaRPr>
          </a:p>
        </p:txBody>
      </p:sp>
    </p:spTree>
    <p:extLst>
      <p:ext uri="{BB962C8B-B14F-4D97-AF65-F5344CB8AC3E}">
        <p14:creationId xmlns:p14="http://schemas.microsoft.com/office/powerpoint/2010/main" val="907101136"/>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274638"/>
            <a:ext cx="8229600" cy="777875"/>
          </a:xfrm>
          <a:noFill/>
        </p:spPr>
        <p:txBody>
          <a:bodyPr lIns="92075" tIns="46038" rIns="92075" bIns="46038"/>
          <a:lstStyle/>
          <a:p>
            <a:pPr eaLnBrk="1" hangingPunct="1"/>
            <a:r>
              <a:rPr lang="es-ES_tradnl" sz="3600" dirty="0" smtClean="0"/>
              <a:t>Estado de Resultados</a:t>
            </a:r>
          </a:p>
        </p:txBody>
      </p:sp>
      <p:sp>
        <p:nvSpPr>
          <p:cNvPr id="76803" name="Rectangle 3"/>
          <p:cNvSpPr>
            <a:spLocks noGrp="1" noChangeArrowheads="1"/>
          </p:cNvSpPr>
          <p:nvPr>
            <p:ph idx="1"/>
          </p:nvPr>
        </p:nvSpPr>
        <p:spPr>
          <a:xfrm>
            <a:off x="457200" y="1196975"/>
            <a:ext cx="8532813" cy="576263"/>
          </a:xfrm>
          <a:noFill/>
        </p:spPr>
        <p:txBody>
          <a:bodyPr lIns="92075" tIns="46038" rIns="92075" bIns="46038">
            <a:noAutofit/>
          </a:bodyPr>
          <a:lstStyle/>
          <a:p>
            <a:pPr marL="0" indent="0" eaLnBrk="1" hangingPunct="1">
              <a:lnSpc>
                <a:spcPct val="90000"/>
              </a:lnSpc>
              <a:buFontTx/>
              <a:buNone/>
            </a:pPr>
            <a:r>
              <a:rPr lang="es-ES_tradnl" sz="2000" dirty="0" smtClean="0">
                <a:latin typeface="Arial" pitchFamily="34" charset="0"/>
                <a:cs typeface="Arial" pitchFamily="34" charset="0"/>
              </a:rPr>
              <a:t>El Resultado Operacional es relativo a la operación o giro del negocio y se puede descomponer de la siguiente manera:</a:t>
            </a:r>
          </a:p>
        </p:txBody>
      </p:sp>
      <p:sp>
        <p:nvSpPr>
          <p:cNvPr id="76804" name="Text Box 4"/>
          <p:cNvSpPr txBox="1">
            <a:spLocks noChangeArrowheads="1"/>
          </p:cNvSpPr>
          <p:nvPr/>
        </p:nvSpPr>
        <p:spPr bwMode="auto">
          <a:xfrm>
            <a:off x="2051050" y="2109788"/>
            <a:ext cx="5208588" cy="1927225"/>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MX" sz="2400" dirty="0">
                <a:solidFill>
                  <a:prstClr val="black"/>
                </a:solidFill>
              </a:rPr>
              <a:t>+ Ingresos por ventas</a:t>
            </a:r>
          </a:p>
          <a:p>
            <a:pPr eaLnBrk="1" hangingPunct="1"/>
            <a:r>
              <a:rPr lang="es-MX" sz="2400" dirty="0">
                <a:solidFill>
                  <a:prstClr val="black"/>
                </a:solidFill>
              </a:rPr>
              <a:t>-  Costos de ventas</a:t>
            </a:r>
          </a:p>
          <a:p>
            <a:pPr eaLnBrk="1" hangingPunct="1"/>
            <a:r>
              <a:rPr lang="es-MX" sz="2400" dirty="0">
                <a:solidFill>
                  <a:prstClr val="black"/>
                </a:solidFill>
              </a:rPr>
              <a:t>= Margen de ventas</a:t>
            </a:r>
          </a:p>
          <a:p>
            <a:pPr eaLnBrk="1" hangingPunct="1"/>
            <a:r>
              <a:rPr lang="es-MX" sz="2400" dirty="0">
                <a:solidFill>
                  <a:prstClr val="black"/>
                </a:solidFill>
              </a:rPr>
              <a:t>-  Gastos de Administración y Ventas</a:t>
            </a:r>
          </a:p>
          <a:p>
            <a:pPr eaLnBrk="1" hangingPunct="1"/>
            <a:r>
              <a:rPr lang="es-MX" sz="2400" dirty="0">
                <a:solidFill>
                  <a:prstClr val="black"/>
                </a:solidFill>
              </a:rPr>
              <a:t>= Resultado Operacional</a:t>
            </a:r>
            <a:endParaRPr lang="es-ES" sz="2400" dirty="0">
              <a:solidFill>
                <a:prstClr val="black"/>
              </a:solidFill>
            </a:endParaRPr>
          </a:p>
        </p:txBody>
      </p:sp>
      <p:sp>
        <p:nvSpPr>
          <p:cNvPr id="76805" name="Rectangle 5"/>
          <p:cNvSpPr>
            <a:spLocks noChangeArrowheads="1"/>
          </p:cNvSpPr>
          <p:nvPr/>
        </p:nvSpPr>
        <p:spPr bwMode="auto">
          <a:xfrm>
            <a:off x="395288" y="4149725"/>
            <a:ext cx="8497887"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FontTx/>
              <a:buChar char="•"/>
            </a:pPr>
            <a:r>
              <a:rPr lang="es-ES_tradnl" sz="2000" dirty="0">
                <a:solidFill>
                  <a:prstClr val="black"/>
                </a:solidFill>
              </a:rPr>
              <a:t>Ingresos por ventas: Valor de las ventas de bienes y servicios del giro de la empresa</a:t>
            </a:r>
          </a:p>
          <a:p>
            <a:pPr marL="342900" indent="-342900">
              <a:spcBef>
                <a:spcPct val="20000"/>
              </a:spcBef>
              <a:buFontTx/>
              <a:buChar char="•"/>
            </a:pPr>
            <a:r>
              <a:rPr lang="es-ES_tradnl" sz="2000" dirty="0">
                <a:solidFill>
                  <a:prstClr val="black"/>
                </a:solidFill>
              </a:rPr>
              <a:t>Costos de ventas: Costo de los productos vendidos o de los servicios prestados</a:t>
            </a:r>
          </a:p>
          <a:p>
            <a:pPr marL="342900" indent="-342900">
              <a:spcBef>
                <a:spcPct val="20000"/>
              </a:spcBef>
              <a:buFontTx/>
              <a:buChar char="•"/>
            </a:pPr>
            <a:r>
              <a:rPr lang="es-ES_tradnl" sz="2000" dirty="0">
                <a:solidFill>
                  <a:prstClr val="black"/>
                </a:solidFill>
              </a:rPr>
              <a:t>Gastos de administración y ventas: Todos los demás gastos relacionados con el giro del negocio</a:t>
            </a:r>
          </a:p>
        </p:txBody>
      </p:sp>
    </p:spTree>
    <p:extLst>
      <p:ext uri="{BB962C8B-B14F-4D97-AF65-F5344CB8AC3E}">
        <p14:creationId xmlns:p14="http://schemas.microsoft.com/office/powerpoint/2010/main" val="51253620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133600"/>
            <a:ext cx="7772400" cy="2514600"/>
          </a:xfrm>
          <a:noFill/>
        </p:spPr>
        <p:txBody>
          <a:bodyPr lIns="92075" tIns="46038" rIns="92075" bIns="46038"/>
          <a:lstStyle/>
          <a:p>
            <a:pPr eaLnBrk="1" hangingPunct="1"/>
            <a:r>
              <a:rPr lang="es-ES_tradnl" smtClean="0"/>
              <a:t>Capítulo 1: </a:t>
            </a:r>
            <a:br>
              <a:rPr lang="es-ES_tradnl" smtClean="0"/>
            </a:br>
            <a:r>
              <a:rPr lang="es-CL" smtClean="0">
                <a:cs typeface="Times New Roman" pitchFamily="18" charset="0"/>
              </a:rPr>
              <a:t>Introducción</a:t>
            </a:r>
            <a:endParaRPr lang="es-ES_tradnl" smtClean="0">
              <a:cs typeface="Times New Roman" pitchFamily="18"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68313" y="430213"/>
            <a:ext cx="8064500" cy="766762"/>
          </a:xfrm>
          <a:noFill/>
        </p:spPr>
        <p:txBody>
          <a:bodyPr lIns="92075" tIns="46038" rIns="92075" bIns="46038"/>
          <a:lstStyle/>
          <a:p>
            <a:pPr eaLnBrk="1" hangingPunct="1"/>
            <a:r>
              <a:rPr lang="es-ES_tradnl" sz="3600" dirty="0" smtClean="0"/>
              <a:t>Estado de Resultados</a:t>
            </a:r>
          </a:p>
        </p:txBody>
      </p:sp>
      <p:sp>
        <p:nvSpPr>
          <p:cNvPr id="77827" name="Rectangle 3"/>
          <p:cNvSpPr>
            <a:spLocks noGrp="1" noChangeArrowheads="1"/>
          </p:cNvSpPr>
          <p:nvPr>
            <p:ph idx="1"/>
          </p:nvPr>
        </p:nvSpPr>
        <p:spPr>
          <a:xfrm>
            <a:off x="539750" y="1143000"/>
            <a:ext cx="8415338" cy="1219200"/>
          </a:xfrm>
          <a:noFill/>
        </p:spPr>
        <p:txBody>
          <a:bodyPr lIns="92075" tIns="46038" rIns="92075" bIns="46038">
            <a:normAutofit/>
          </a:bodyPr>
          <a:lstStyle/>
          <a:p>
            <a:pPr eaLnBrk="1" hangingPunct="1"/>
            <a:r>
              <a:rPr lang="es-ES_tradnl" sz="2000" dirty="0" smtClean="0">
                <a:latin typeface="Arial" pitchFamily="34" charset="0"/>
                <a:cs typeface="Arial" pitchFamily="34" charset="0"/>
              </a:rPr>
              <a:t>El Resultado No Operacional está constituido por los ingresos y gastos que no se relacionan con la operación o giro del negocio.</a:t>
            </a:r>
          </a:p>
        </p:txBody>
      </p:sp>
      <p:sp>
        <p:nvSpPr>
          <p:cNvPr id="77828" name="Text Box 4"/>
          <p:cNvSpPr txBox="1">
            <a:spLocks noChangeArrowheads="1"/>
          </p:cNvSpPr>
          <p:nvPr/>
        </p:nvSpPr>
        <p:spPr bwMode="auto">
          <a:xfrm>
            <a:off x="2133600" y="2438400"/>
            <a:ext cx="3741738" cy="1927225"/>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MX" sz="2400" dirty="0">
                <a:solidFill>
                  <a:prstClr val="black"/>
                </a:solidFill>
                <a:latin typeface="+mn-lt"/>
              </a:rPr>
              <a:t>+ Ingresos No Operacionales</a:t>
            </a:r>
          </a:p>
          <a:p>
            <a:pPr eaLnBrk="1" hangingPunct="1"/>
            <a:r>
              <a:rPr lang="es-MX" sz="2400" dirty="0">
                <a:solidFill>
                  <a:prstClr val="black"/>
                </a:solidFill>
                <a:latin typeface="+mn-lt"/>
              </a:rPr>
              <a:t>-  Gastos No Operacionales</a:t>
            </a:r>
          </a:p>
          <a:p>
            <a:pPr eaLnBrk="1" hangingPunct="1"/>
            <a:r>
              <a:rPr lang="es-MX" sz="2400" dirty="0">
                <a:solidFill>
                  <a:prstClr val="black"/>
                </a:solidFill>
                <a:latin typeface="+mn-lt"/>
              </a:rPr>
              <a:t>+ Corrección Monetaria</a:t>
            </a:r>
          </a:p>
          <a:p>
            <a:pPr eaLnBrk="1" hangingPunct="1"/>
            <a:r>
              <a:rPr lang="es-MX" sz="2400" dirty="0">
                <a:solidFill>
                  <a:prstClr val="black"/>
                </a:solidFill>
                <a:latin typeface="+mn-lt"/>
              </a:rPr>
              <a:t>+ Diferencias de Cambio</a:t>
            </a:r>
          </a:p>
          <a:p>
            <a:pPr eaLnBrk="1" hangingPunct="1"/>
            <a:r>
              <a:rPr lang="es-MX" sz="2400" dirty="0">
                <a:solidFill>
                  <a:prstClr val="black"/>
                </a:solidFill>
                <a:latin typeface="+mn-lt"/>
              </a:rPr>
              <a:t>= Resultado No Operacional</a:t>
            </a:r>
            <a:endParaRPr lang="es-ES" sz="2400" dirty="0">
              <a:solidFill>
                <a:prstClr val="black"/>
              </a:solidFill>
              <a:latin typeface="+mn-lt"/>
            </a:endParaRPr>
          </a:p>
        </p:txBody>
      </p:sp>
      <p:sp>
        <p:nvSpPr>
          <p:cNvPr id="77829" name="Rectangle 5"/>
          <p:cNvSpPr>
            <a:spLocks noChangeArrowheads="1"/>
          </p:cNvSpPr>
          <p:nvPr/>
        </p:nvSpPr>
        <p:spPr bwMode="auto">
          <a:xfrm>
            <a:off x="457200" y="4648200"/>
            <a:ext cx="8415338"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pPr>
            <a:r>
              <a:rPr lang="es-ES_tradnl" sz="2000" dirty="0">
                <a:solidFill>
                  <a:prstClr val="black"/>
                </a:solidFill>
              </a:rPr>
              <a:t>Con las NIC-NIIF:</a:t>
            </a:r>
          </a:p>
          <a:p>
            <a:pPr marL="342900" indent="-342900">
              <a:spcBef>
                <a:spcPct val="20000"/>
              </a:spcBef>
              <a:buFontTx/>
              <a:buChar char="•"/>
            </a:pPr>
            <a:r>
              <a:rPr lang="es-ES_tradnl" sz="2000" dirty="0">
                <a:solidFill>
                  <a:prstClr val="black"/>
                </a:solidFill>
              </a:rPr>
              <a:t>Todos los ingresos y gastos se consideran operacionales.</a:t>
            </a:r>
          </a:p>
          <a:p>
            <a:pPr marL="342900" indent="-342900">
              <a:spcBef>
                <a:spcPct val="20000"/>
              </a:spcBef>
              <a:buFontTx/>
              <a:buChar char="•"/>
            </a:pPr>
            <a:r>
              <a:rPr lang="es-ES_tradnl" sz="2000" dirty="0">
                <a:solidFill>
                  <a:prstClr val="black"/>
                </a:solidFill>
              </a:rPr>
              <a:t>Se admiten dos formas de clasificar los gastos: por naturaleza (remuneraciones, depreciación, etc.) o por función (administración, distribución, ventas, etc.)</a:t>
            </a:r>
          </a:p>
        </p:txBody>
      </p:sp>
    </p:spTree>
    <p:extLst>
      <p:ext uri="{BB962C8B-B14F-4D97-AF65-F5344CB8AC3E}">
        <p14:creationId xmlns:p14="http://schemas.microsoft.com/office/powerpoint/2010/main" val="1530703559"/>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414338"/>
            <a:ext cx="8229600" cy="1143000"/>
          </a:xfrm>
          <a:noFill/>
        </p:spPr>
        <p:txBody>
          <a:bodyPr lIns="92075" tIns="46038" rIns="92075" bIns="46038"/>
          <a:lstStyle/>
          <a:p>
            <a:pPr eaLnBrk="1" hangingPunct="1"/>
            <a:r>
              <a:rPr lang="es-ES_tradnl" sz="3600" dirty="0" smtClean="0"/>
              <a:t>Notas a los Estados Financieros</a:t>
            </a:r>
          </a:p>
        </p:txBody>
      </p:sp>
      <p:sp>
        <p:nvSpPr>
          <p:cNvPr id="78851" name="Rectangle 3"/>
          <p:cNvSpPr>
            <a:spLocks noGrp="1" noChangeArrowheads="1"/>
          </p:cNvSpPr>
          <p:nvPr>
            <p:ph idx="1"/>
          </p:nvPr>
        </p:nvSpPr>
        <p:spPr>
          <a:xfrm>
            <a:off x="685800" y="1828800"/>
            <a:ext cx="8062913" cy="4038600"/>
          </a:xfrm>
          <a:noFill/>
        </p:spPr>
        <p:txBody>
          <a:bodyPr lIns="92075" tIns="46038" rIns="92075" bIns="46038">
            <a:normAutofit/>
          </a:bodyPr>
          <a:lstStyle/>
          <a:p>
            <a:pPr eaLnBrk="1" hangingPunct="1"/>
            <a:r>
              <a:rPr lang="es-ES_tradnl" sz="2400" dirty="0" smtClean="0"/>
              <a:t>Representan la divulgación de la  Información que no está directamente en los estados financieros.</a:t>
            </a:r>
          </a:p>
          <a:p>
            <a:pPr marL="0" indent="0" eaLnBrk="1" hangingPunct="1">
              <a:buNone/>
            </a:pPr>
            <a:endParaRPr lang="es-ES_tradnl" sz="2400" dirty="0" smtClean="0"/>
          </a:p>
          <a:p>
            <a:pPr eaLnBrk="1" hangingPunct="1"/>
            <a:r>
              <a:rPr lang="es-ES_tradnl" sz="2400" dirty="0" smtClean="0"/>
              <a:t>Notas explicativas que permiten una mejor comprensión de las cifras contenidas en los estados financieros.</a:t>
            </a:r>
          </a:p>
          <a:p>
            <a:pPr marL="0" indent="0" eaLnBrk="1" hangingPunct="1">
              <a:buNone/>
            </a:pPr>
            <a:endParaRPr lang="es-ES_tradnl" sz="2400" dirty="0" smtClean="0"/>
          </a:p>
          <a:p>
            <a:pPr eaLnBrk="1" hangingPunct="1"/>
            <a:r>
              <a:rPr lang="es-ES_tradnl" sz="2400" dirty="0" smtClean="0"/>
              <a:t>No son en sí estados financieros, pero forman parte de ellos.</a:t>
            </a:r>
          </a:p>
        </p:txBody>
      </p:sp>
    </p:spTree>
    <p:extLst>
      <p:ext uri="{BB962C8B-B14F-4D97-AF65-F5344CB8AC3E}">
        <p14:creationId xmlns:p14="http://schemas.microsoft.com/office/powerpoint/2010/main" val="34021869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381000"/>
            <a:ext cx="8229600" cy="914400"/>
          </a:xfrm>
          <a:noFill/>
        </p:spPr>
        <p:txBody>
          <a:bodyPr lIns="92075" tIns="46038" rIns="92075" bIns="46038">
            <a:normAutofit fontScale="90000"/>
          </a:bodyPr>
          <a:lstStyle/>
          <a:p>
            <a:pPr eaLnBrk="1" hangingPunct="1"/>
            <a:r>
              <a:rPr lang="es-ES_tradnl" sz="3600" dirty="0" smtClean="0"/>
              <a:t>Ejemplos de Notas a los Estados Financieros</a:t>
            </a:r>
          </a:p>
        </p:txBody>
      </p:sp>
      <p:sp>
        <p:nvSpPr>
          <p:cNvPr id="79875" name="Rectangle 3"/>
          <p:cNvSpPr>
            <a:spLocks noGrp="1" noChangeArrowheads="1"/>
          </p:cNvSpPr>
          <p:nvPr>
            <p:ph idx="1"/>
          </p:nvPr>
        </p:nvSpPr>
        <p:spPr>
          <a:xfrm>
            <a:off x="304800" y="1295400"/>
            <a:ext cx="8650288" cy="5334000"/>
          </a:xfrm>
          <a:noFill/>
        </p:spPr>
        <p:txBody>
          <a:bodyPr lIns="92075" tIns="46038" rIns="92075" bIns="46038">
            <a:normAutofit/>
          </a:bodyPr>
          <a:lstStyle/>
          <a:p>
            <a:pPr eaLnBrk="1" hangingPunct="1">
              <a:lnSpc>
                <a:spcPct val="80000"/>
              </a:lnSpc>
            </a:pPr>
            <a:r>
              <a:rPr lang="es-ES_tradnl" sz="2000" dirty="0" smtClean="0">
                <a:latin typeface="Arial" pitchFamily="34" charset="0"/>
                <a:cs typeface="Arial" pitchFamily="34" charset="0"/>
              </a:rPr>
              <a:t>Bases de preparación (IFRS, USGAAP, PCGA chilenos, etc.)</a:t>
            </a:r>
          </a:p>
          <a:p>
            <a:pPr eaLnBrk="1" hangingPunct="1">
              <a:lnSpc>
                <a:spcPct val="80000"/>
              </a:lnSpc>
            </a:pPr>
            <a:endParaRPr lang="es-ES_tradnl" sz="2000" dirty="0" smtClean="0">
              <a:latin typeface="Arial" pitchFamily="34" charset="0"/>
              <a:cs typeface="Arial" pitchFamily="34" charset="0"/>
            </a:endParaRPr>
          </a:p>
          <a:p>
            <a:pPr eaLnBrk="1" hangingPunct="1">
              <a:lnSpc>
                <a:spcPct val="80000"/>
              </a:lnSpc>
            </a:pPr>
            <a:r>
              <a:rPr lang="es-ES_tradnl" sz="2000" dirty="0" smtClean="0">
                <a:latin typeface="Arial" pitchFamily="34" charset="0"/>
                <a:cs typeface="Arial" pitchFamily="34" charset="0"/>
              </a:rPr>
              <a:t>Criterios Contables Usados:</a:t>
            </a:r>
          </a:p>
          <a:p>
            <a:pPr lvl="1" eaLnBrk="1" hangingPunct="1">
              <a:lnSpc>
                <a:spcPct val="80000"/>
              </a:lnSpc>
            </a:pPr>
            <a:r>
              <a:rPr lang="es-ES_tradnl" sz="2000" dirty="0" smtClean="0">
                <a:latin typeface="Arial" pitchFamily="34" charset="0"/>
                <a:cs typeface="Arial" pitchFamily="34" charset="0"/>
              </a:rPr>
              <a:t>Base de conversión transacciones a M.E.</a:t>
            </a:r>
          </a:p>
          <a:p>
            <a:pPr lvl="1" eaLnBrk="1" hangingPunct="1">
              <a:lnSpc>
                <a:spcPct val="80000"/>
              </a:lnSpc>
            </a:pPr>
            <a:r>
              <a:rPr lang="es-ES_tradnl" sz="2000" dirty="0" smtClean="0">
                <a:latin typeface="Arial" pitchFamily="34" charset="0"/>
                <a:cs typeface="Arial" pitchFamily="34" charset="0"/>
              </a:rPr>
              <a:t>Métodos para depreciar activo fijo.</a:t>
            </a:r>
          </a:p>
          <a:p>
            <a:pPr lvl="1" eaLnBrk="1" hangingPunct="1">
              <a:lnSpc>
                <a:spcPct val="80000"/>
              </a:lnSpc>
            </a:pPr>
            <a:r>
              <a:rPr lang="es-ES_tradnl" sz="2000" dirty="0" smtClean="0">
                <a:latin typeface="Arial" pitchFamily="34" charset="0"/>
                <a:cs typeface="Arial" pitchFamily="34" charset="0"/>
              </a:rPr>
              <a:t>Métodos para valorizar existencias </a:t>
            </a:r>
          </a:p>
          <a:p>
            <a:pPr marL="457200" lvl="1" indent="0" eaLnBrk="1" hangingPunct="1">
              <a:lnSpc>
                <a:spcPct val="80000"/>
              </a:lnSpc>
              <a:buNone/>
            </a:pPr>
            <a:endParaRPr lang="es-ES_tradnl" sz="2000" dirty="0" smtClean="0">
              <a:latin typeface="Arial" pitchFamily="34" charset="0"/>
              <a:cs typeface="Arial" pitchFamily="34" charset="0"/>
            </a:endParaRPr>
          </a:p>
          <a:p>
            <a:pPr eaLnBrk="1" hangingPunct="1">
              <a:lnSpc>
                <a:spcPct val="80000"/>
              </a:lnSpc>
            </a:pPr>
            <a:r>
              <a:rPr lang="es-ES_tradnl" sz="2000" dirty="0" smtClean="0">
                <a:latin typeface="Arial" pitchFamily="34" charset="0"/>
                <a:cs typeface="Arial" pitchFamily="34" charset="0"/>
              </a:rPr>
              <a:t>Composición Existencias</a:t>
            </a:r>
          </a:p>
          <a:p>
            <a:pPr marL="0" indent="0" eaLnBrk="1" hangingPunct="1">
              <a:lnSpc>
                <a:spcPct val="80000"/>
              </a:lnSpc>
              <a:buNone/>
            </a:pPr>
            <a:endParaRPr lang="es-ES_tradnl" sz="2000" dirty="0" smtClean="0">
              <a:latin typeface="Arial" pitchFamily="34" charset="0"/>
              <a:cs typeface="Arial" pitchFamily="34" charset="0"/>
            </a:endParaRPr>
          </a:p>
          <a:p>
            <a:pPr eaLnBrk="1" hangingPunct="1">
              <a:lnSpc>
                <a:spcPct val="80000"/>
              </a:lnSpc>
            </a:pPr>
            <a:r>
              <a:rPr lang="es-ES_tradnl" sz="2000" dirty="0" smtClean="0">
                <a:latin typeface="Arial" pitchFamily="34" charset="0"/>
                <a:cs typeface="Arial" pitchFamily="34" charset="0"/>
              </a:rPr>
              <a:t>Detalle Provisiones y Castigos.</a:t>
            </a:r>
          </a:p>
          <a:p>
            <a:pPr marL="0" indent="0" eaLnBrk="1" hangingPunct="1">
              <a:lnSpc>
                <a:spcPct val="80000"/>
              </a:lnSpc>
              <a:buNone/>
            </a:pPr>
            <a:endParaRPr lang="es-ES_tradnl" sz="2000" dirty="0" smtClean="0">
              <a:latin typeface="Arial" pitchFamily="34" charset="0"/>
              <a:cs typeface="Arial" pitchFamily="34" charset="0"/>
            </a:endParaRPr>
          </a:p>
          <a:p>
            <a:pPr eaLnBrk="1" hangingPunct="1">
              <a:lnSpc>
                <a:spcPct val="80000"/>
              </a:lnSpc>
            </a:pPr>
            <a:r>
              <a:rPr lang="es-ES_tradnl" sz="2000" dirty="0" smtClean="0">
                <a:latin typeface="Arial" pitchFamily="34" charset="0"/>
                <a:cs typeface="Arial" pitchFamily="34" charset="0"/>
              </a:rPr>
              <a:t>Pasivos : Fechas de Vencimiento, Instituciones Acreedoras.</a:t>
            </a:r>
          </a:p>
          <a:p>
            <a:pPr marL="0" indent="0" eaLnBrk="1" hangingPunct="1">
              <a:lnSpc>
                <a:spcPct val="80000"/>
              </a:lnSpc>
              <a:buNone/>
            </a:pPr>
            <a:endParaRPr lang="es-ES_tradnl" sz="2000" dirty="0" smtClean="0">
              <a:latin typeface="Arial" pitchFamily="34" charset="0"/>
              <a:cs typeface="Arial" pitchFamily="34" charset="0"/>
            </a:endParaRPr>
          </a:p>
          <a:p>
            <a:pPr eaLnBrk="1" hangingPunct="1">
              <a:lnSpc>
                <a:spcPct val="80000"/>
              </a:lnSpc>
            </a:pPr>
            <a:r>
              <a:rPr lang="es-ES_tradnl" sz="2000" dirty="0" smtClean="0">
                <a:latin typeface="Arial" pitchFamily="34" charset="0"/>
                <a:cs typeface="Arial" pitchFamily="34" charset="0"/>
              </a:rPr>
              <a:t>Etc.</a:t>
            </a:r>
          </a:p>
        </p:txBody>
      </p:sp>
    </p:spTree>
    <p:extLst>
      <p:ext uri="{BB962C8B-B14F-4D97-AF65-F5344CB8AC3E}">
        <p14:creationId xmlns:p14="http://schemas.microsoft.com/office/powerpoint/2010/main" val="4202228887"/>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noFill/>
        </p:spPr>
        <p:txBody>
          <a:bodyPr lIns="92075" tIns="46038" rIns="92075" bIns="46038"/>
          <a:lstStyle/>
          <a:p>
            <a:pPr eaLnBrk="1" hangingPunct="1"/>
            <a:r>
              <a:rPr lang="es-ES_tradnl" sz="3600" dirty="0" smtClean="0"/>
              <a:t>Dictamen de Auditores Externos</a:t>
            </a:r>
          </a:p>
        </p:txBody>
      </p:sp>
      <p:sp>
        <p:nvSpPr>
          <p:cNvPr id="80899" name="Rectangle 3"/>
          <p:cNvSpPr>
            <a:spLocks noGrp="1" noChangeArrowheads="1"/>
          </p:cNvSpPr>
          <p:nvPr>
            <p:ph idx="1"/>
          </p:nvPr>
        </p:nvSpPr>
        <p:spPr>
          <a:xfrm>
            <a:off x="454025" y="1524000"/>
            <a:ext cx="8294688" cy="4857750"/>
          </a:xfrm>
          <a:noFill/>
        </p:spPr>
        <p:txBody>
          <a:bodyPr lIns="92075" tIns="46038" rIns="92075" bIns="46038">
            <a:normAutofit/>
          </a:bodyPr>
          <a:lstStyle/>
          <a:p>
            <a:pPr eaLnBrk="1" hangingPunct="1"/>
            <a:r>
              <a:rPr lang="es-ES_tradnl" sz="2400" dirty="0" smtClean="0"/>
              <a:t>¿Qué seguridad tienen los usuarios externos de que los estados financieros reflejan fielmente la posición financiera y económica de una entidad?</a:t>
            </a:r>
          </a:p>
          <a:p>
            <a:pPr marL="0" indent="0" eaLnBrk="1" hangingPunct="1">
              <a:buNone/>
            </a:pPr>
            <a:endParaRPr lang="es-ES_tradnl" sz="2400" dirty="0" smtClean="0"/>
          </a:p>
          <a:p>
            <a:pPr eaLnBrk="1" hangingPunct="1"/>
            <a:r>
              <a:rPr lang="es-ES_tradnl" sz="2400" dirty="0" smtClean="0"/>
              <a:t>En general, las sociedades que emiten valores de oferta pública deben hacer auditar sus estados financieros por una firma de auditores externos.</a:t>
            </a:r>
          </a:p>
          <a:p>
            <a:pPr marL="0" indent="0" eaLnBrk="1" hangingPunct="1">
              <a:buNone/>
            </a:pPr>
            <a:endParaRPr lang="es-ES_tradnl" sz="2400" dirty="0" smtClean="0"/>
          </a:p>
          <a:p>
            <a:pPr eaLnBrk="1" hangingPunct="1"/>
            <a:r>
              <a:rPr lang="es-ES_tradnl" sz="2400" dirty="0" smtClean="0"/>
              <a:t>Una auditoría es una revisión de los estados financieros que busca determinar su confiabilidad y completitud.</a:t>
            </a:r>
          </a:p>
        </p:txBody>
      </p:sp>
    </p:spTree>
    <p:extLst>
      <p:ext uri="{BB962C8B-B14F-4D97-AF65-F5344CB8AC3E}">
        <p14:creationId xmlns:p14="http://schemas.microsoft.com/office/powerpoint/2010/main" val="353660816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noFill/>
        </p:spPr>
        <p:txBody>
          <a:bodyPr lIns="92075" tIns="46038" rIns="92075" bIns="46038"/>
          <a:lstStyle/>
          <a:p>
            <a:pPr eaLnBrk="1" hangingPunct="1"/>
            <a:r>
              <a:rPr lang="es-ES_tradnl" sz="3600" dirty="0" smtClean="0"/>
              <a:t>Dictamen de Auditores Externos</a:t>
            </a:r>
          </a:p>
        </p:txBody>
      </p:sp>
      <p:sp>
        <p:nvSpPr>
          <p:cNvPr id="81923" name="Rectangle 3"/>
          <p:cNvSpPr>
            <a:spLocks noGrp="1" noChangeArrowheads="1"/>
          </p:cNvSpPr>
          <p:nvPr>
            <p:ph idx="1"/>
          </p:nvPr>
        </p:nvSpPr>
        <p:spPr>
          <a:xfrm>
            <a:off x="454025" y="1595438"/>
            <a:ext cx="8294688" cy="4857750"/>
          </a:xfrm>
          <a:noFill/>
        </p:spPr>
        <p:txBody>
          <a:bodyPr lIns="92075" tIns="46038" rIns="92075" bIns="46038">
            <a:normAutofit/>
          </a:bodyPr>
          <a:lstStyle/>
          <a:p>
            <a:pPr eaLnBrk="1" hangingPunct="1"/>
            <a:r>
              <a:rPr lang="es-ES_tradnl" sz="2400" dirty="0" smtClean="0"/>
              <a:t>La firma auditora debe ser independiente de la entidad auditada.</a:t>
            </a:r>
          </a:p>
          <a:p>
            <a:pPr marL="0" indent="0" eaLnBrk="1" hangingPunct="1">
              <a:buNone/>
            </a:pPr>
            <a:endParaRPr lang="es-ES_tradnl" sz="2400" dirty="0" smtClean="0"/>
          </a:p>
          <a:p>
            <a:pPr eaLnBrk="1" hangingPunct="1"/>
            <a:r>
              <a:rPr lang="es-ES_tradnl" sz="2400" dirty="0" smtClean="0"/>
              <a:t>Los auditores emiten un dictamen que señala si los estados financieros presentan razonablemente la situación financiera de la entidad, de acuerdo con los PCGA.</a:t>
            </a:r>
          </a:p>
          <a:p>
            <a:pPr marL="0" indent="0" eaLnBrk="1" hangingPunct="1">
              <a:buNone/>
            </a:pPr>
            <a:endParaRPr lang="es-ES_tradnl" sz="2400" dirty="0" smtClean="0"/>
          </a:p>
          <a:p>
            <a:pPr eaLnBrk="1" hangingPunct="1"/>
            <a:r>
              <a:rPr lang="es-ES_tradnl" sz="2400" dirty="0" smtClean="0"/>
              <a:t>El dictamen puede ser:</a:t>
            </a:r>
          </a:p>
          <a:p>
            <a:pPr lvl="1" eaLnBrk="1" hangingPunct="1"/>
            <a:r>
              <a:rPr lang="es-ES_tradnl" sz="2400" dirty="0" smtClean="0"/>
              <a:t>Sin Salvedad (Positivo)</a:t>
            </a:r>
          </a:p>
          <a:p>
            <a:pPr lvl="1" eaLnBrk="1" hangingPunct="1"/>
            <a:r>
              <a:rPr lang="es-ES_tradnl" sz="2400" dirty="0" smtClean="0"/>
              <a:t>Con Salvedad (Negativo)</a:t>
            </a:r>
          </a:p>
        </p:txBody>
      </p:sp>
    </p:spTree>
    <p:extLst>
      <p:ext uri="{BB962C8B-B14F-4D97-AF65-F5344CB8AC3E}">
        <p14:creationId xmlns:p14="http://schemas.microsoft.com/office/powerpoint/2010/main" val="668451063"/>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noFill/>
        </p:spPr>
        <p:txBody>
          <a:bodyPr lIns="92075" tIns="46038" rIns="92075" bIns="46038"/>
          <a:lstStyle/>
          <a:p>
            <a:pPr eaLnBrk="1" hangingPunct="1"/>
            <a:r>
              <a:rPr lang="es-ES_tradnl" sz="3600" dirty="0" smtClean="0"/>
              <a:t>Estructura de los Estados Financieros</a:t>
            </a:r>
          </a:p>
        </p:txBody>
      </p:sp>
      <p:sp>
        <p:nvSpPr>
          <p:cNvPr id="82947" name="Rectangle 3"/>
          <p:cNvSpPr>
            <a:spLocks noGrp="1" noChangeArrowheads="1"/>
          </p:cNvSpPr>
          <p:nvPr>
            <p:ph idx="1"/>
          </p:nvPr>
        </p:nvSpPr>
        <p:spPr>
          <a:xfrm>
            <a:off x="601663" y="1711325"/>
            <a:ext cx="8002587" cy="4525963"/>
          </a:xfrm>
          <a:noFill/>
        </p:spPr>
        <p:txBody>
          <a:bodyPr lIns="92075" tIns="46038" rIns="92075" bIns="46038"/>
          <a:lstStyle/>
          <a:p>
            <a:pPr eaLnBrk="1" hangingPunct="1"/>
            <a:r>
              <a:rPr lang="es-ES_tradnl" sz="2800" smtClean="0"/>
              <a:t>De acuerdo con la NIC 1, un juego completo de estados financieros debe incluir:</a:t>
            </a:r>
          </a:p>
          <a:p>
            <a:pPr lvl="1" eaLnBrk="1" hangingPunct="1"/>
            <a:r>
              <a:rPr lang="es-ES_tradnl" smtClean="0"/>
              <a:t>Balance General</a:t>
            </a:r>
          </a:p>
          <a:p>
            <a:pPr lvl="1" eaLnBrk="1" hangingPunct="1"/>
            <a:r>
              <a:rPr lang="es-ES_tradnl" smtClean="0"/>
              <a:t>Estado de Resultados</a:t>
            </a:r>
          </a:p>
          <a:p>
            <a:pPr lvl="1" eaLnBrk="1" hangingPunct="1"/>
            <a:r>
              <a:rPr lang="es-ES_tradnl" smtClean="0"/>
              <a:t>Estado de Cambios en el Patrimonio Neto</a:t>
            </a:r>
          </a:p>
          <a:p>
            <a:pPr lvl="1" eaLnBrk="1" hangingPunct="1"/>
            <a:r>
              <a:rPr lang="es-ES_tradnl" smtClean="0"/>
              <a:t>Estado de Flujo de Efectivo</a:t>
            </a:r>
          </a:p>
          <a:p>
            <a:pPr lvl="1" eaLnBrk="1" hangingPunct="1"/>
            <a:r>
              <a:rPr lang="es-ES_tradnl" smtClean="0"/>
              <a:t>Notas a los Estados Financieros</a:t>
            </a:r>
          </a:p>
        </p:txBody>
      </p:sp>
    </p:spTree>
    <p:extLst>
      <p:ext uri="{BB962C8B-B14F-4D97-AF65-F5344CB8AC3E}">
        <p14:creationId xmlns:p14="http://schemas.microsoft.com/office/powerpoint/2010/main" val="520155741"/>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395288" y="404813"/>
            <a:ext cx="8362950" cy="1143000"/>
          </a:xfrm>
          <a:noFill/>
        </p:spPr>
        <p:txBody>
          <a:bodyPr lIns="92075" tIns="46038" rIns="92075" bIns="46038">
            <a:normAutofit/>
          </a:bodyPr>
          <a:lstStyle/>
          <a:p>
            <a:pPr eaLnBrk="1" hangingPunct="1"/>
            <a:r>
              <a:rPr lang="es-ES_tradnl" sz="3600" dirty="0" smtClean="0"/>
              <a:t>Obligatoriedad de los Estados Financieros</a:t>
            </a:r>
          </a:p>
        </p:txBody>
      </p:sp>
      <p:sp>
        <p:nvSpPr>
          <p:cNvPr id="83971" name="Rectangle 3"/>
          <p:cNvSpPr>
            <a:spLocks noGrp="1" noChangeArrowheads="1"/>
          </p:cNvSpPr>
          <p:nvPr>
            <p:ph idx="1"/>
          </p:nvPr>
        </p:nvSpPr>
        <p:spPr>
          <a:xfrm>
            <a:off x="323850" y="1557338"/>
            <a:ext cx="8496300" cy="5040312"/>
          </a:xfrm>
          <a:noFill/>
        </p:spPr>
        <p:txBody>
          <a:bodyPr lIns="92075" tIns="46038" rIns="92075" bIns="46038"/>
          <a:lstStyle/>
          <a:p>
            <a:pPr eaLnBrk="1" hangingPunct="1">
              <a:buSzPct val="120000"/>
            </a:pPr>
            <a:r>
              <a:rPr lang="es-ES_tradnl" sz="2400" dirty="0" smtClean="0"/>
              <a:t>Depende de la normativa de cada jurisdicción</a:t>
            </a:r>
          </a:p>
          <a:p>
            <a:pPr marL="0" indent="0" eaLnBrk="1" hangingPunct="1">
              <a:buSzPct val="120000"/>
              <a:buNone/>
            </a:pPr>
            <a:endParaRPr lang="es-ES_tradnl" sz="2400" dirty="0" smtClean="0"/>
          </a:p>
          <a:p>
            <a:pPr eaLnBrk="1" hangingPunct="1">
              <a:buSzPct val="120000"/>
            </a:pPr>
            <a:r>
              <a:rPr lang="es-ES_tradnl" sz="2400" dirty="0" smtClean="0"/>
              <a:t>En Chile, están legalmente obligadas a preparar y presentar estados financieros sólo las empresas sometidas a la fiscalización de las superintendencias, tales como: sociedades anónimas abiertas, sociedades emisoras de valores de oferta pública, compañías de seguro, administradoras de fondos, bancos, AFP e ISAPRES.</a:t>
            </a:r>
          </a:p>
          <a:p>
            <a:pPr marL="0" indent="0" eaLnBrk="1" hangingPunct="1">
              <a:buSzPct val="120000"/>
              <a:buNone/>
            </a:pPr>
            <a:endParaRPr lang="es-ES_tradnl" sz="2400" dirty="0" smtClean="0"/>
          </a:p>
          <a:p>
            <a:pPr eaLnBrk="1" hangingPunct="1">
              <a:buSzPct val="120000"/>
            </a:pPr>
            <a:r>
              <a:rPr lang="es-ES_tradnl" sz="2400" dirty="0" smtClean="0"/>
              <a:t>El resto de las empresas sólo tienen obligaciones respecto de la contabilidad tributaria.</a:t>
            </a:r>
          </a:p>
        </p:txBody>
      </p:sp>
    </p:spTree>
    <p:extLst>
      <p:ext uri="{BB962C8B-B14F-4D97-AF65-F5344CB8AC3E}">
        <p14:creationId xmlns:p14="http://schemas.microsoft.com/office/powerpoint/2010/main" val="1876083451"/>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eaLnBrk="1" hangingPunct="1"/>
            <a:r>
              <a:rPr lang="es-CL" sz="3200" b="1" dirty="0" smtClean="0"/>
              <a:t>Ejemplo de registro de transacciones en la ecuación del inventario</a:t>
            </a:r>
            <a:endParaRPr lang="es-ES" sz="3200" b="1" dirty="0" smtClean="0"/>
          </a:p>
        </p:txBody>
      </p:sp>
      <p:sp>
        <p:nvSpPr>
          <p:cNvPr id="37891" name="Rectangle 3"/>
          <p:cNvSpPr>
            <a:spLocks noGrp="1" noChangeArrowheads="1"/>
          </p:cNvSpPr>
          <p:nvPr>
            <p:ph type="body" sz="half" idx="1"/>
          </p:nvPr>
        </p:nvSpPr>
        <p:spPr>
          <a:xfrm>
            <a:off x="457200" y="1600200"/>
            <a:ext cx="8291513" cy="1612900"/>
          </a:xfrm>
        </p:spPr>
        <p:txBody>
          <a:bodyPr/>
          <a:lstStyle/>
          <a:p>
            <a:pPr marL="609600" indent="-609600" algn="just" eaLnBrk="1" hangingPunct="1">
              <a:buFontTx/>
              <a:buNone/>
            </a:pPr>
            <a:r>
              <a:rPr lang="es-ES" sz="2400" dirty="0" smtClean="0">
                <a:latin typeface="Times New Roman" pitchFamily="18" charset="0"/>
              </a:rPr>
              <a:t>1.	</a:t>
            </a:r>
            <a:r>
              <a:rPr lang="es-ES" sz="2400" dirty="0" smtClean="0"/>
              <a:t>El 1 de diciembre el ingeniero Julio González crea una sociedad con su esposa, JG Gestión SA, mediante la cual se dedicará a prestar asesorías en control de gestión. Cada uno aportó $20 millones en efectivo.</a:t>
            </a:r>
          </a:p>
        </p:txBody>
      </p:sp>
      <p:graphicFrame>
        <p:nvGraphicFramePr>
          <p:cNvPr id="37892" name="Object 4"/>
          <p:cNvGraphicFramePr>
            <a:graphicFrameLocks noGrp="1" noChangeAspect="1"/>
          </p:cNvGraphicFramePr>
          <p:nvPr>
            <p:ph sz="half" idx="2"/>
          </p:nvPr>
        </p:nvGraphicFramePr>
        <p:xfrm>
          <a:off x="384175" y="3641725"/>
          <a:ext cx="8434388" cy="920750"/>
        </p:xfrm>
        <a:graphic>
          <a:graphicData uri="http://schemas.openxmlformats.org/presentationml/2006/ole">
            <mc:AlternateContent xmlns:mc="http://schemas.openxmlformats.org/markup-compatibility/2006">
              <mc:Choice xmlns:v="urn:schemas-microsoft-com:vml" Requires="v">
                <p:oleObj spid="_x0000_s66570" name="Hoja de cálculo" r:id="rId3" imgW="4421020" imgH="483001" progId="Excel.Sheet.8">
                  <p:embed/>
                </p:oleObj>
              </mc:Choice>
              <mc:Fallback>
                <p:oleObj name="Hoja de cálculo" r:id="rId3" imgW="4421020" imgH="483001"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75" y="3641725"/>
                        <a:ext cx="8434388"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969060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body" sz="half" idx="1"/>
          </p:nvPr>
        </p:nvSpPr>
        <p:spPr>
          <a:xfrm>
            <a:off x="457200" y="736600"/>
            <a:ext cx="8291513" cy="2044700"/>
          </a:xfrm>
        </p:spPr>
        <p:txBody>
          <a:bodyPr/>
          <a:lstStyle/>
          <a:p>
            <a:pPr marL="609600" indent="-609600" algn="just" eaLnBrk="1" hangingPunct="1">
              <a:buFontTx/>
              <a:buNone/>
            </a:pPr>
            <a:r>
              <a:rPr lang="es-ES" sz="2400" dirty="0" smtClean="0">
                <a:latin typeface="Times New Roman" pitchFamily="18" charset="0"/>
              </a:rPr>
              <a:t>2.	</a:t>
            </a:r>
            <a:r>
              <a:rPr lang="es-ES" sz="2400" dirty="0" smtClean="0">
                <a:cs typeface="Arial" pitchFamily="34" charset="0"/>
              </a:rPr>
              <a:t>El 3 de diciembre compra en $60 millones un piso de un edificio, pagando el 20% al contado. La diferencia la financia con un crédito hipotecario. La propiedad fue tasada por el SII en $45 millones, siendo un 10% de ese valor atribuible al terreno.</a:t>
            </a:r>
          </a:p>
        </p:txBody>
      </p:sp>
      <p:graphicFrame>
        <p:nvGraphicFramePr>
          <p:cNvPr id="38915" name="Object 3"/>
          <p:cNvGraphicFramePr>
            <a:graphicFrameLocks noGrp="1" noChangeAspect="1"/>
          </p:cNvGraphicFramePr>
          <p:nvPr>
            <p:ph sz="half" idx="2"/>
          </p:nvPr>
        </p:nvGraphicFramePr>
        <p:xfrm>
          <a:off x="315913" y="3355975"/>
          <a:ext cx="8501062" cy="2136775"/>
        </p:xfrm>
        <a:graphic>
          <a:graphicData uri="http://schemas.openxmlformats.org/presentationml/2006/ole">
            <mc:AlternateContent xmlns:mc="http://schemas.openxmlformats.org/markup-compatibility/2006">
              <mc:Choice xmlns:v="urn:schemas-microsoft-com:vml" Requires="v">
                <p:oleObj spid="_x0000_s67594" name="Hoja de cálculo" r:id="rId3" imgW="4421020" imgH="1111047" progId="Excel.Sheet.8">
                  <p:embed/>
                </p:oleObj>
              </mc:Choice>
              <mc:Fallback>
                <p:oleObj name="Hoja de cálculo" r:id="rId3" imgW="4421020" imgH="1111047"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13" y="3355975"/>
                        <a:ext cx="8501062" cy="213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251149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sz="half" idx="1"/>
          </p:nvPr>
        </p:nvSpPr>
        <p:spPr>
          <a:xfrm>
            <a:off x="457200" y="736600"/>
            <a:ext cx="8291513" cy="1612900"/>
          </a:xfrm>
        </p:spPr>
        <p:txBody>
          <a:bodyPr/>
          <a:lstStyle/>
          <a:p>
            <a:pPr marL="609600" indent="-609600" algn="just" eaLnBrk="1" hangingPunct="1">
              <a:buFontTx/>
              <a:buNone/>
            </a:pPr>
            <a:r>
              <a:rPr lang="es-ES" sz="2400" dirty="0" smtClean="0">
                <a:latin typeface="Times New Roman" pitchFamily="18" charset="0"/>
              </a:rPr>
              <a:t>3.	</a:t>
            </a:r>
            <a:r>
              <a:rPr lang="es-ES" sz="2400" dirty="0" smtClean="0"/>
              <a:t>El 9 de diciembre compra computadores y muebles de oficina por un valor total de $7 millones, pagándose el 40% en efectivo y el resto a 60 días.</a:t>
            </a:r>
          </a:p>
        </p:txBody>
      </p:sp>
      <p:graphicFrame>
        <p:nvGraphicFramePr>
          <p:cNvPr id="39939" name="Object 3"/>
          <p:cNvGraphicFramePr>
            <a:graphicFrameLocks noGrp="1" noChangeAspect="1"/>
          </p:cNvGraphicFramePr>
          <p:nvPr>
            <p:ph sz="half" idx="2"/>
          </p:nvPr>
        </p:nvGraphicFramePr>
        <p:xfrm>
          <a:off x="250825" y="2781300"/>
          <a:ext cx="8686800" cy="2492375"/>
        </p:xfrm>
        <a:graphic>
          <a:graphicData uri="http://schemas.openxmlformats.org/presentationml/2006/ole">
            <mc:AlternateContent xmlns:mc="http://schemas.openxmlformats.org/markup-compatibility/2006">
              <mc:Choice xmlns:v="urn:schemas-microsoft-com:vml" Requires="v">
                <p:oleObj spid="_x0000_s68618" name="Hoja de cálculo" r:id="rId3" imgW="4421020" imgH="1267968" progId="Excel.Sheet.8">
                  <p:embed/>
                </p:oleObj>
              </mc:Choice>
              <mc:Fallback>
                <p:oleObj name="Hoja de cálculo" r:id="rId3" imgW="4421020" imgH="1267968"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781300"/>
                        <a:ext cx="8686800" cy="249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9502714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33375"/>
            <a:ext cx="8229600" cy="7778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normAutofit/>
          </a:bodyPr>
          <a:lstStyle/>
          <a:p>
            <a:pPr eaLnBrk="1" hangingPunct="1"/>
            <a:r>
              <a:rPr lang="es-ES_tradnl" sz="3600" smtClean="0"/>
              <a:t>1. La teoría y la gestión financiera</a:t>
            </a:r>
          </a:p>
        </p:txBody>
      </p:sp>
      <p:sp>
        <p:nvSpPr>
          <p:cNvPr id="6147" name="Rectangle 3"/>
          <p:cNvSpPr>
            <a:spLocks noGrp="1" noChangeArrowheads="1"/>
          </p:cNvSpPr>
          <p:nvPr>
            <p:ph idx="1"/>
          </p:nvPr>
        </p:nvSpPr>
        <p:spPr>
          <a:xfrm>
            <a:off x="457200" y="1412875"/>
            <a:ext cx="8229600" cy="5256213"/>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s-ES_tradnl" dirty="0" smtClean="0"/>
              <a:t>¿Qué son y para qué sirven las finanzas?</a:t>
            </a:r>
          </a:p>
          <a:p>
            <a:pPr lvl="1" eaLnBrk="1" hangingPunct="1"/>
            <a:r>
              <a:rPr lang="es-ES_tradnl" sz="2400" dirty="0" smtClean="0">
                <a:solidFill>
                  <a:srgbClr val="0070C0"/>
                </a:solidFill>
              </a:rPr>
              <a:t>A nivel micro (empresa)</a:t>
            </a:r>
          </a:p>
          <a:p>
            <a:pPr lvl="2" eaLnBrk="1" hangingPunct="1"/>
            <a:r>
              <a:rPr lang="es-ES_tradnl" dirty="0" smtClean="0"/>
              <a:t>La empresa para funcionar requiere activos</a:t>
            </a:r>
          </a:p>
          <a:p>
            <a:pPr lvl="2" eaLnBrk="1" hangingPunct="1"/>
            <a:r>
              <a:rPr lang="es-ES_tradnl" dirty="0" smtClean="0"/>
              <a:t>Para obtener esos activos requiere pagar por ellos, i.e., financiarlos</a:t>
            </a:r>
          </a:p>
          <a:p>
            <a:pPr lvl="2" eaLnBrk="1" hangingPunct="1"/>
            <a:r>
              <a:rPr lang="es-ES_tradnl" dirty="0" smtClean="0"/>
              <a:t>La teoría financiera nos entrega modelos y herramientas de apoyo para decisiones como:</a:t>
            </a:r>
          </a:p>
          <a:p>
            <a:pPr lvl="3" eaLnBrk="1" hangingPunct="1"/>
            <a:r>
              <a:rPr lang="es-ES_tradnl" sz="2400" dirty="0" smtClean="0"/>
              <a:t>En cuáles activos invertir</a:t>
            </a:r>
          </a:p>
          <a:p>
            <a:pPr lvl="3" eaLnBrk="1" hangingPunct="1"/>
            <a:r>
              <a:rPr lang="es-ES_tradnl" sz="2400" dirty="0" smtClean="0"/>
              <a:t>Cuánto invertir en cada activo</a:t>
            </a:r>
          </a:p>
          <a:p>
            <a:pPr lvl="3" eaLnBrk="1" hangingPunct="1"/>
            <a:r>
              <a:rPr lang="es-ES_tradnl" sz="2400" dirty="0" smtClean="0"/>
              <a:t>Cómo conseguir los fondos necesarios para esas inversiones</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sz="half" idx="1"/>
          </p:nvPr>
        </p:nvSpPr>
        <p:spPr>
          <a:xfrm>
            <a:off x="457200" y="736600"/>
            <a:ext cx="8291513" cy="1612900"/>
          </a:xfrm>
        </p:spPr>
        <p:txBody>
          <a:bodyPr/>
          <a:lstStyle/>
          <a:p>
            <a:pPr marL="609600" indent="-609600" eaLnBrk="1" hangingPunct="1">
              <a:buFontTx/>
              <a:buNone/>
            </a:pPr>
            <a:r>
              <a:rPr lang="es-ES" sz="2400" dirty="0" smtClean="0">
                <a:latin typeface="Times New Roman" pitchFamily="18" charset="0"/>
              </a:rPr>
              <a:t>4.	</a:t>
            </a:r>
            <a:r>
              <a:rPr lang="es-ES" sz="2400" dirty="0" smtClean="0"/>
              <a:t>El 13 de diciembre se adquieren suministros de oficina (</a:t>
            </a:r>
            <a:r>
              <a:rPr lang="es-ES" sz="2400" dirty="0" err="1" smtClean="0"/>
              <a:t>CDs</a:t>
            </a:r>
            <a:r>
              <a:rPr lang="es-ES" sz="2400" dirty="0" smtClean="0"/>
              <a:t>, papeles, etc.) para ser usados durante los 4 próximos meses. El monto invertido es de $500 mil y se paga al contado.</a:t>
            </a:r>
          </a:p>
        </p:txBody>
      </p:sp>
      <p:graphicFrame>
        <p:nvGraphicFramePr>
          <p:cNvPr id="40963" name="Object 3"/>
          <p:cNvGraphicFramePr>
            <a:graphicFrameLocks noGrp="1" noChangeAspect="1"/>
          </p:cNvGraphicFramePr>
          <p:nvPr>
            <p:ph sz="half" idx="2"/>
          </p:nvPr>
        </p:nvGraphicFramePr>
        <p:xfrm>
          <a:off x="206375" y="2852738"/>
          <a:ext cx="8686800" cy="2492375"/>
        </p:xfrm>
        <a:graphic>
          <a:graphicData uri="http://schemas.openxmlformats.org/presentationml/2006/ole">
            <mc:AlternateContent xmlns:mc="http://schemas.openxmlformats.org/markup-compatibility/2006">
              <mc:Choice xmlns:v="urn:schemas-microsoft-com:vml" Requires="v">
                <p:oleObj spid="_x0000_s69642" name="Hoja de cálculo" r:id="rId3" imgW="4421020" imgH="1267968" progId="Excel.Sheet.8">
                  <p:embed/>
                </p:oleObj>
              </mc:Choice>
              <mc:Fallback>
                <p:oleObj name="Hoja de cálculo" r:id="rId3" imgW="4421020" imgH="1267968"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2852738"/>
                        <a:ext cx="8686800" cy="249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95199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body" sz="half" idx="1"/>
          </p:nvPr>
        </p:nvSpPr>
        <p:spPr>
          <a:xfrm>
            <a:off x="457200" y="736600"/>
            <a:ext cx="8291513" cy="1612900"/>
          </a:xfrm>
        </p:spPr>
        <p:txBody>
          <a:bodyPr/>
          <a:lstStyle/>
          <a:p>
            <a:pPr marL="609600" indent="-609600" eaLnBrk="1" hangingPunct="1">
              <a:buFontTx/>
              <a:buNone/>
            </a:pPr>
            <a:r>
              <a:rPr lang="es-ES" sz="2400" dirty="0" smtClean="0">
                <a:latin typeface="Times New Roman" pitchFamily="18" charset="0"/>
              </a:rPr>
              <a:t>5.	</a:t>
            </a:r>
            <a:r>
              <a:rPr lang="es-ES" sz="2400" dirty="0" smtClean="0"/>
              <a:t>El 20 de diciembre la consultora recibe su primer ingreso, por $2,5 millones en efectivo, producto de una capacitación prestada a la Cía. APZ S.A. Se recauda el 40% al contado y el resto a 30 días.</a:t>
            </a:r>
          </a:p>
        </p:txBody>
      </p:sp>
      <p:graphicFrame>
        <p:nvGraphicFramePr>
          <p:cNvPr id="41987" name="Object 3"/>
          <p:cNvGraphicFramePr>
            <a:graphicFrameLocks noGrp="1" noChangeAspect="1"/>
          </p:cNvGraphicFramePr>
          <p:nvPr>
            <p:ph sz="half" idx="2"/>
          </p:nvPr>
        </p:nvGraphicFramePr>
        <p:xfrm>
          <a:off x="250825" y="2852738"/>
          <a:ext cx="8685213" cy="2800350"/>
        </p:xfrm>
        <a:graphic>
          <a:graphicData uri="http://schemas.openxmlformats.org/presentationml/2006/ole">
            <mc:AlternateContent xmlns:mc="http://schemas.openxmlformats.org/markup-compatibility/2006">
              <mc:Choice xmlns:v="urn:schemas-microsoft-com:vml" Requires="v">
                <p:oleObj spid="_x0000_s70666" name="Hoja de cálculo" r:id="rId3" imgW="4421020" imgH="1424889" progId="Excel.Sheet.8">
                  <p:embed/>
                </p:oleObj>
              </mc:Choice>
              <mc:Fallback>
                <p:oleObj name="Hoja de cálculo" r:id="rId3" imgW="4421020" imgH="1424889"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852738"/>
                        <a:ext cx="8685213"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964045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body" sz="half" idx="1"/>
          </p:nvPr>
        </p:nvSpPr>
        <p:spPr>
          <a:xfrm>
            <a:off x="457200" y="736600"/>
            <a:ext cx="8291513" cy="2116138"/>
          </a:xfrm>
        </p:spPr>
        <p:txBody>
          <a:bodyPr/>
          <a:lstStyle/>
          <a:p>
            <a:pPr marL="609600" indent="-609600" algn="just" eaLnBrk="1" hangingPunct="1">
              <a:buFontTx/>
              <a:buNone/>
            </a:pPr>
            <a:r>
              <a:rPr lang="es-ES" sz="2400" dirty="0" smtClean="0">
                <a:latin typeface="Times New Roman" pitchFamily="18" charset="0"/>
              </a:rPr>
              <a:t>6.	</a:t>
            </a:r>
            <a:r>
              <a:rPr lang="es-ES" sz="2400" dirty="0" smtClean="0"/>
              <a:t>El 25 de diciembre se firma un contrato de consultoría con el Ministerio de Economía por un valor total de $47 millones, el cual será ejecutado en un plazo de 6 meses. Se recibe un anticipo de $10 millones y el resto se irá cobrando en función del avance. </a:t>
            </a:r>
          </a:p>
        </p:txBody>
      </p:sp>
      <p:graphicFrame>
        <p:nvGraphicFramePr>
          <p:cNvPr id="43011" name="Object 3"/>
          <p:cNvGraphicFramePr>
            <a:graphicFrameLocks noGrp="1" noChangeAspect="1"/>
          </p:cNvGraphicFramePr>
          <p:nvPr>
            <p:ph sz="half" idx="2"/>
          </p:nvPr>
        </p:nvGraphicFramePr>
        <p:xfrm>
          <a:off x="206375" y="2997200"/>
          <a:ext cx="8686800" cy="3106738"/>
        </p:xfrm>
        <a:graphic>
          <a:graphicData uri="http://schemas.openxmlformats.org/presentationml/2006/ole">
            <mc:AlternateContent xmlns:mc="http://schemas.openxmlformats.org/markup-compatibility/2006">
              <mc:Choice xmlns:v="urn:schemas-microsoft-com:vml" Requires="v">
                <p:oleObj spid="_x0000_s71690" name="Hoja de cálculo" r:id="rId3" imgW="4421020" imgH="1581811" progId="Excel.Sheet.8">
                  <p:embed/>
                </p:oleObj>
              </mc:Choice>
              <mc:Fallback>
                <p:oleObj name="Hoja de cálculo" r:id="rId3" imgW="4421020" imgH="1581811"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2997200"/>
                        <a:ext cx="8686800" cy="310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9403788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sz="half" idx="1"/>
          </p:nvPr>
        </p:nvSpPr>
        <p:spPr>
          <a:xfrm>
            <a:off x="457200" y="736600"/>
            <a:ext cx="8291513" cy="1252538"/>
          </a:xfrm>
        </p:spPr>
        <p:txBody>
          <a:bodyPr/>
          <a:lstStyle/>
          <a:p>
            <a:pPr marL="609600" indent="-609600" eaLnBrk="1" hangingPunct="1">
              <a:buFontTx/>
              <a:buNone/>
            </a:pPr>
            <a:r>
              <a:rPr lang="es-ES" sz="2400" dirty="0" smtClean="0">
                <a:latin typeface="Times New Roman" pitchFamily="18" charset="0"/>
              </a:rPr>
              <a:t>7.	</a:t>
            </a:r>
            <a:r>
              <a:rPr lang="es-ES" sz="2400" dirty="0" smtClean="0"/>
              <a:t>El 30 de diciembre se pagan remuneraciones por $6,5 millones y servicios básicos por $150 mil, todo al contado. </a:t>
            </a:r>
          </a:p>
        </p:txBody>
      </p:sp>
      <p:graphicFrame>
        <p:nvGraphicFramePr>
          <p:cNvPr id="44035" name="Object 3"/>
          <p:cNvGraphicFramePr>
            <a:graphicFrameLocks noGrp="1" noChangeAspect="1"/>
          </p:cNvGraphicFramePr>
          <p:nvPr>
            <p:ph sz="half" idx="2"/>
          </p:nvPr>
        </p:nvGraphicFramePr>
        <p:xfrm>
          <a:off x="206375" y="2205038"/>
          <a:ext cx="8685213" cy="3414712"/>
        </p:xfrm>
        <a:graphic>
          <a:graphicData uri="http://schemas.openxmlformats.org/presentationml/2006/ole">
            <mc:AlternateContent xmlns:mc="http://schemas.openxmlformats.org/markup-compatibility/2006">
              <mc:Choice xmlns:v="urn:schemas-microsoft-com:vml" Requires="v">
                <p:oleObj spid="_x0000_s72714" name="Hoja de cálculo" r:id="rId3" imgW="4421020" imgH="1738732" progId="Excel.Sheet.8">
                  <p:embed/>
                </p:oleObj>
              </mc:Choice>
              <mc:Fallback>
                <p:oleObj name="Hoja de cálculo" r:id="rId3" imgW="4421020" imgH="1738732"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375" y="2205038"/>
                        <a:ext cx="8685213" cy="3414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4714639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body" sz="half" idx="1"/>
          </p:nvPr>
        </p:nvSpPr>
        <p:spPr>
          <a:xfrm>
            <a:off x="457200" y="736600"/>
            <a:ext cx="8291513" cy="1252538"/>
          </a:xfrm>
        </p:spPr>
        <p:txBody>
          <a:bodyPr/>
          <a:lstStyle/>
          <a:p>
            <a:pPr marL="609600" indent="-609600" eaLnBrk="1" hangingPunct="1">
              <a:buFontTx/>
              <a:buNone/>
            </a:pPr>
            <a:r>
              <a:rPr lang="es-ES" sz="2400" dirty="0" smtClean="0">
                <a:latin typeface="Times New Roman" pitchFamily="18" charset="0"/>
              </a:rPr>
              <a:t>8.	</a:t>
            </a:r>
            <a:r>
              <a:rPr lang="es-ES" sz="2400" dirty="0" smtClean="0"/>
              <a:t>El 31 de diciembre el Sr. González retira $100 mil para uso personal. </a:t>
            </a:r>
          </a:p>
        </p:txBody>
      </p:sp>
      <p:graphicFrame>
        <p:nvGraphicFramePr>
          <p:cNvPr id="45059" name="Object 3"/>
          <p:cNvGraphicFramePr>
            <a:graphicFrameLocks noChangeAspect="1"/>
          </p:cNvGraphicFramePr>
          <p:nvPr/>
        </p:nvGraphicFramePr>
        <p:xfrm>
          <a:off x="457200" y="2133600"/>
          <a:ext cx="8229600" cy="3775075"/>
        </p:xfrm>
        <a:graphic>
          <a:graphicData uri="http://schemas.openxmlformats.org/presentationml/2006/ole">
            <mc:AlternateContent xmlns:mc="http://schemas.openxmlformats.org/markup-compatibility/2006">
              <mc:Choice xmlns:v="urn:schemas-microsoft-com:vml" Requires="v">
                <p:oleObj spid="_x0000_s73738" name="Hoja de cálculo" r:id="rId3" imgW="4257675" imgH="1952625" progId="Excel.Sheet.8">
                  <p:embed/>
                </p:oleObj>
              </mc:Choice>
              <mc:Fallback>
                <p:oleObj name="Hoja de cálculo" r:id="rId3" imgW="4257675" imgH="1952625"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133600"/>
                        <a:ext cx="8229600" cy="377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2271252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smtClean="0"/>
              <a:t>Principios y Normas Contables</a:t>
            </a:r>
            <a:endParaRPr lang="es-CL" dirty="0"/>
          </a:p>
        </p:txBody>
      </p:sp>
      <p:sp>
        <p:nvSpPr>
          <p:cNvPr id="5" name="4 Subtítulo"/>
          <p:cNvSpPr>
            <a:spLocks noGrp="1"/>
          </p:cNvSpPr>
          <p:nvPr>
            <p:ph type="subTitle" idx="1"/>
          </p:nvPr>
        </p:nvSpPr>
        <p:spPr/>
        <p:txBody>
          <a:bodyPr/>
          <a:lstStyle/>
          <a:p>
            <a:endParaRPr lang="es-CL"/>
          </a:p>
        </p:txBody>
      </p:sp>
    </p:spTree>
    <p:extLst>
      <p:ext uri="{BB962C8B-B14F-4D97-AF65-F5344CB8AC3E}">
        <p14:creationId xmlns:p14="http://schemas.microsoft.com/office/powerpoint/2010/main" val="39689789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33375"/>
            <a:ext cx="8229600" cy="739775"/>
          </a:xfrm>
          <a:noFill/>
        </p:spPr>
        <p:txBody>
          <a:bodyPr lIns="92075" tIns="46038" rIns="92075" bIns="46038">
            <a:normAutofit/>
          </a:bodyPr>
          <a:lstStyle/>
          <a:p>
            <a:pPr eaLnBrk="1" hangingPunct="1"/>
            <a:r>
              <a:rPr lang="es-ES_tradnl" sz="4000" dirty="0" smtClean="0"/>
              <a:t>Principios y Normas Contables</a:t>
            </a:r>
          </a:p>
        </p:txBody>
      </p:sp>
      <p:sp>
        <p:nvSpPr>
          <p:cNvPr id="21507" name="Rectangle 3"/>
          <p:cNvSpPr>
            <a:spLocks noGrp="1" noChangeArrowheads="1"/>
          </p:cNvSpPr>
          <p:nvPr>
            <p:ph idx="1"/>
          </p:nvPr>
        </p:nvSpPr>
        <p:spPr>
          <a:xfrm>
            <a:off x="395288" y="1268413"/>
            <a:ext cx="8424862" cy="5256212"/>
          </a:xfrm>
          <a:noFill/>
        </p:spPr>
        <p:txBody>
          <a:bodyPr lIns="92075" tIns="46038" rIns="92075" bIns="46038">
            <a:normAutofit/>
          </a:bodyPr>
          <a:lstStyle/>
          <a:p>
            <a:pPr eaLnBrk="1" hangingPunct="1">
              <a:lnSpc>
                <a:spcPct val="90000"/>
              </a:lnSpc>
            </a:pPr>
            <a:r>
              <a:rPr lang="es-ES_tradnl" sz="2400" dirty="0" smtClean="0"/>
              <a:t>Principios: Son el conjunto de convenciones, reglas y conceptos esenciales adoptados por la contabilidad financiera. Se habla de Principios Contables Generalmente Aceptados (PCGA</a:t>
            </a:r>
            <a:r>
              <a:rPr lang="es-ES_tradnl" sz="2400" dirty="0" smtClean="0"/>
              <a:t>)</a:t>
            </a:r>
          </a:p>
          <a:p>
            <a:pPr marL="0" indent="0" eaLnBrk="1" hangingPunct="1">
              <a:lnSpc>
                <a:spcPct val="90000"/>
              </a:lnSpc>
              <a:buNone/>
            </a:pPr>
            <a:endParaRPr lang="es-ES_tradnl" sz="2400" dirty="0" smtClean="0"/>
          </a:p>
          <a:p>
            <a:pPr eaLnBrk="1" hangingPunct="1">
              <a:lnSpc>
                <a:spcPct val="90000"/>
              </a:lnSpc>
            </a:pPr>
            <a:r>
              <a:rPr lang="es-ES_tradnl" sz="2400" dirty="0" smtClean="0"/>
              <a:t>Normas: Procedimientos específicos que se deben seguir para la preparación de estados financieros y que se basan en los principios contables. </a:t>
            </a:r>
            <a:endParaRPr lang="es-ES_tradnl" sz="2400" dirty="0" smtClean="0"/>
          </a:p>
          <a:p>
            <a:pPr marL="0" indent="0" eaLnBrk="1" hangingPunct="1">
              <a:lnSpc>
                <a:spcPct val="90000"/>
              </a:lnSpc>
              <a:buNone/>
            </a:pPr>
            <a:endParaRPr lang="es-ES_tradnl" sz="2400" dirty="0" smtClean="0"/>
          </a:p>
          <a:p>
            <a:pPr eaLnBrk="1" hangingPunct="1">
              <a:lnSpc>
                <a:spcPct val="90000"/>
              </a:lnSpc>
            </a:pPr>
            <a:r>
              <a:rPr lang="es-ES_tradnl" sz="2400" dirty="0" smtClean="0"/>
              <a:t>En cada país existen una o más entidades (privadas o públicas) encargadas de fijar los principios y emitir las normas contables. </a:t>
            </a:r>
          </a:p>
          <a:p>
            <a:pPr lvl="1" eaLnBrk="1" hangingPunct="1">
              <a:lnSpc>
                <a:spcPct val="90000"/>
              </a:lnSpc>
            </a:pPr>
            <a:r>
              <a:rPr lang="es-ES_tradnl" sz="2400" dirty="0" smtClean="0"/>
              <a:t>En Chile, es el Colegio de Contadores de Chile. </a:t>
            </a:r>
          </a:p>
        </p:txBody>
      </p:sp>
    </p:spTree>
  </p:cSld>
  <p:clrMapOvr>
    <a:masterClrMapping/>
  </p:clrMapOvr>
  <p:transition spd="med">
    <p:blinds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8229600" cy="960438"/>
          </a:xfrm>
          <a:noFill/>
        </p:spPr>
        <p:txBody>
          <a:bodyPr lIns="92075" tIns="46038" rIns="92075" bIns="46038">
            <a:normAutofit/>
          </a:bodyPr>
          <a:lstStyle/>
          <a:p>
            <a:pPr eaLnBrk="1" hangingPunct="1"/>
            <a:r>
              <a:rPr lang="es-ES_tradnl" sz="4000" dirty="0" smtClean="0"/>
              <a:t>Principios </a:t>
            </a:r>
            <a:r>
              <a:rPr lang="es-ES_tradnl" sz="4000" dirty="0" smtClean="0"/>
              <a:t>y Normas Contables</a:t>
            </a:r>
          </a:p>
        </p:txBody>
      </p:sp>
      <p:sp>
        <p:nvSpPr>
          <p:cNvPr id="22531" name="Rectangle 3"/>
          <p:cNvSpPr>
            <a:spLocks noGrp="1" noChangeArrowheads="1"/>
          </p:cNvSpPr>
          <p:nvPr>
            <p:ph idx="1"/>
          </p:nvPr>
        </p:nvSpPr>
        <p:spPr>
          <a:xfrm>
            <a:off x="250825" y="1412875"/>
            <a:ext cx="8588375" cy="5140325"/>
          </a:xfrm>
          <a:noFill/>
        </p:spPr>
        <p:txBody>
          <a:bodyPr lIns="92075" tIns="46038" rIns="92075" bIns="46038">
            <a:normAutofit/>
          </a:bodyPr>
          <a:lstStyle/>
          <a:p>
            <a:pPr>
              <a:lnSpc>
                <a:spcPct val="90000"/>
              </a:lnSpc>
            </a:pPr>
            <a:r>
              <a:rPr lang="es-ES_tradnl" sz="2400" dirty="0" smtClean="0"/>
              <a:t>En EE.UU., es el </a:t>
            </a:r>
            <a:r>
              <a:rPr lang="es-ES_tradnl" sz="2400" dirty="0" err="1" smtClean="0"/>
              <a:t>Financial</a:t>
            </a:r>
            <a:r>
              <a:rPr lang="es-ES_tradnl" sz="2400" dirty="0" smtClean="0"/>
              <a:t> </a:t>
            </a:r>
            <a:r>
              <a:rPr lang="es-ES_tradnl" sz="2400" dirty="0" err="1" smtClean="0"/>
              <a:t>Accounting</a:t>
            </a:r>
            <a:r>
              <a:rPr lang="es-ES_tradnl" sz="2400" dirty="0" smtClean="0"/>
              <a:t> </a:t>
            </a:r>
            <a:r>
              <a:rPr lang="es-ES_tradnl" sz="2400" dirty="0" err="1" smtClean="0"/>
              <a:t>Standards</a:t>
            </a:r>
            <a:r>
              <a:rPr lang="es-ES_tradnl" sz="2400" dirty="0" smtClean="0"/>
              <a:t> </a:t>
            </a:r>
            <a:r>
              <a:rPr lang="es-ES_tradnl" sz="2400" dirty="0" err="1" smtClean="0"/>
              <a:t>Board</a:t>
            </a:r>
            <a:r>
              <a:rPr lang="es-ES_tradnl" sz="2400" dirty="0" smtClean="0"/>
              <a:t> (FASB) y la </a:t>
            </a:r>
            <a:r>
              <a:rPr lang="es-ES_tradnl" sz="2400" dirty="0" err="1" smtClean="0"/>
              <a:t>Securities</a:t>
            </a:r>
            <a:r>
              <a:rPr lang="es-ES_tradnl" sz="2400" dirty="0" smtClean="0"/>
              <a:t> and Exchange </a:t>
            </a:r>
            <a:r>
              <a:rPr lang="es-ES_tradnl" sz="2400" dirty="0" err="1" smtClean="0"/>
              <a:t>Commission</a:t>
            </a:r>
            <a:r>
              <a:rPr lang="es-ES_tradnl" sz="2400" dirty="0" smtClean="0"/>
              <a:t> (SEC). </a:t>
            </a:r>
            <a:endParaRPr lang="es-ES_tradnl" sz="2400" dirty="0" smtClean="0"/>
          </a:p>
          <a:p>
            <a:pPr marL="0" indent="0">
              <a:lnSpc>
                <a:spcPct val="90000"/>
              </a:lnSpc>
              <a:buNone/>
            </a:pPr>
            <a:endParaRPr lang="es-ES_tradnl" sz="2400" dirty="0" smtClean="0"/>
          </a:p>
          <a:p>
            <a:pPr>
              <a:lnSpc>
                <a:spcPct val="90000"/>
              </a:lnSpc>
            </a:pPr>
            <a:r>
              <a:rPr lang="es-ES_tradnl" sz="2400" dirty="0" smtClean="0"/>
              <a:t>En general, los principios son similares en todas las jurisdicciones. Sin embargo, hay diferencias a nivel de normas</a:t>
            </a:r>
            <a:r>
              <a:rPr lang="es-ES_tradnl" sz="2400" dirty="0" smtClean="0"/>
              <a:t>.</a:t>
            </a:r>
          </a:p>
          <a:p>
            <a:pPr marL="0" indent="0">
              <a:lnSpc>
                <a:spcPct val="90000"/>
              </a:lnSpc>
              <a:buNone/>
            </a:pPr>
            <a:endParaRPr lang="es-ES_tradnl" sz="2400" dirty="0" smtClean="0"/>
          </a:p>
          <a:p>
            <a:pPr eaLnBrk="1" hangingPunct="1">
              <a:lnSpc>
                <a:spcPct val="90000"/>
              </a:lnSpc>
            </a:pPr>
            <a:r>
              <a:rPr lang="es-ES_tradnl" sz="2400" dirty="0" smtClean="0"/>
              <a:t>A nivel internacional existe el Consejo de Normas Internacionales de Contabilidad (IASB, International </a:t>
            </a:r>
            <a:r>
              <a:rPr lang="es-ES_tradnl" sz="2400" dirty="0" err="1" smtClean="0"/>
              <a:t>Accounting</a:t>
            </a:r>
            <a:r>
              <a:rPr lang="es-ES_tradnl" sz="2400" dirty="0" smtClean="0"/>
              <a:t> </a:t>
            </a:r>
            <a:r>
              <a:rPr lang="es-ES_tradnl" sz="2400" dirty="0" err="1" smtClean="0"/>
              <a:t>Standards</a:t>
            </a:r>
            <a:r>
              <a:rPr lang="es-ES_tradnl" sz="2400" dirty="0" smtClean="0"/>
              <a:t> </a:t>
            </a:r>
            <a:r>
              <a:rPr lang="es-ES_tradnl" sz="2400" dirty="0" err="1" smtClean="0"/>
              <a:t>Board</a:t>
            </a:r>
            <a:r>
              <a:rPr lang="es-ES_tradnl" sz="2400" dirty="0" smtClean="0"/>
              <a:t>). </a:t>
            </a:r>
            <a:endParaRPr lang="es-ES_tradnl" sz="2400" dirty="0" smtClean="0"/>
          </a:p>
          <a:p>
            <a:pPr marL="0" indent="0" eaLnBrk="1" hangingPunct="1">
              <a:lnSpc>
                <a:spcPct val="90000"/>
              </a:lnSpc>
              <a:buNone/>
            </a:pPr>
            <a:endParaRPr lang="es-ES_tradnl" sz="2400" dirty="0" smtClean="0"/>
          </a:p>
          <a:p>
            <a:pPr eaLnBrk="1" hangingPunct="1">
              <a:lnSpc>
                <a:spcPct val="90000"/>
              </a:lnSpc>
            </a:pPr>
            <a:r>
              <a:rPr lang="es-ES_tradnl" sz="2400" dirty="0" smtClean="0"/>
              <a:t>Las normas emitidas por el IASB son conocidas como NIC (normas internacionales de contabilidad) y NIIF (normas internacionales de información financiera), o IAS-IFRS en inglés.</a:t>
            </a:r>
          </a:p>
        </p:txBody>
      </p:sp>
    </p:spTree>
  </p:cSld>
  <p:clrMapOvr>
    <a:masterClrMapping/>
  </p:clrMapOvr>
  <p:transition spd="med">
    <p:blinds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idx="1"/>
          </p:nvPr>
        </p:nvSpPr>
        <p:spPr>
          <a:xfrm>
            <a:off x="395288" y="1557338"/>
            <a:ext cx="8424862" cy="4967287"/>
          </a:xfrm>
          <a:noFill/>
        </p:spPr>
        <p:txBody>
          <a:bodyPr lIns="92075" tIns="46038" rIns="92075" bIns="46038">
            <a:normAutofit/>
          </a:bodyPr>
          <a:lstStyle/>
          <a:p>
            <a:pPr eaLnBrk="1" hangingPunct="1"/>
            <a:r>
              <a:rPr lang="es-ES_tradnl" sz="2400" dirty="0" smtClean="0"/>
              <a:t>Los principios que guían la emisión de las NIC-NIIF están en el “Marco Conceptual” del IASB</a:t>
            </a:r>
            <a:r>
              <a:rPr lang="es-ES_tradnl" sz="2400" dirty="0" smtClean="0"/>
              <a:t>.</a:t>
            </a:r>
          </a:p>
          <a:p>
            <a:pPr marL="0" indent="0" eaLnBrk="1" hangingPunct="1">
              <a:buNone/>
            </a:pPr>
            <a:endParaRPr lang="es-ES_tradnl" sz="2400" dirty="0" smtClean="0"/>
          </a:p>
          <a:p>
            <a:pPr eaLnBrk="1" hangingPunct="1">
              <a:lnSpc>
                <a:spcPct val="95000"/>
              </a:lnSpc>
            </a:pPr>
            <a:r>
              <a:rPr lang="es-ES_tradnl" sz="2400" dirty="0" smtClean="0"/>
              <a:t>Estas normas están vigentes en la Unión Europea desde 2005, y muchos otros países están efectuando procesos de convergencia, entre ellos Chile</a:t>
            </a:r>
            <a:r>
              <a:rPr lang="es-ES_tradnl" sz="2400" dirty="0" smtClean="0"/>
              <a:t>.</a:t>
            </a:r>
          </a:p>
          <a:p>
            <a:pPr marL="0" indent="0" eaLnBrk="1" hangingPunct="1">
              <a:lnSpc>
                <a:spcPct val="95000"/>
              </a:lnSpc>
              <a:buNone/>
            </a:pPr>
            <a:endParaRPr lang="es-ES_tradnl" sz="2400" dirty="0" smtClean="0"/>
          </a:p>
          <a:p>
            <a:pPr eaLnBrk="1" hangingPunct="1"/>
            <a:r>
              <a:rPr lang="es-ES_tradnl" sz="2400" dirty="0" smtClean="0"/>
              <a:t>A continuación se revisan los principios contables de mayor importancia.</a:t>
            </a:r>
          </a:p>
        </p:txBody>
      </p:sp>
      <p:sp>
        <p:nvSpPr>
          <p:cNvPr id="23555" name="Rectangle 3"/>
          <p:cNvSpPr>
            <a:spLocks noChangeArrowheads="1"/>
          </p:cNvSpPr>
          <p:nvPr/>
        </p:nvSpPr>
        <p:spPr bwMode="auto">
          <a:xfrm>
            <a:off x="457200" y="476250"/>
            <a:ext cx="8229600" cy="87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4000" dirty="0" smtClean="0">
                <a:solidFill>
                  <a:schemeClr val="tx2"/>
                </a:solidFill>
              </a:rPr>
              <a:t>Principios </a:t>
            </a:r>
            <a:r>
              <a:rPr lang="es-ES_tradnl" sz="4000" dirty="0">
                <a:solidFill>
                  <a:schemeClr val="tx2"/>
                </a:solidFill>
              </a:rPr>
              <a:t>y Normas Contables</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868362"/>
          </a:xfrm>
        </p:spPr>
        <p:txBody>
          <a:bodyPr/>
          <a:lstStyle/>
          <a:p>
            <a:pPr eaLnBrk="1" hangingPunct="1"/>
            <a:r>
              <a:rPr lang="es-CL" sz="3600" smtClean="0"/>
              <a:t>a) Principio de la Entidad</a:t>
            </a:r>
            <a:endParaRPr lang="es-ES" sz="3600" smtClean="0"/>
          </a:p>
        </p:txBody>
      </p:sp>
      <p:sp>
        <p:nvSpPr>
          <p:cNvPr id="24579" name="Rectangle 3"/>
          <p:cNvSpPr>
            <a:spLocks noChangeArrowheads="1"/>
          </p:cNvSpPr>
          <p:nvPr/>
        </p:nvSpPr>
        <p:spPr bwMode="auto">
          <a:xfrm>
            <a:off x="381000" y="1219200"/>
            <a:ext cx="836295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lgn="just">
              <a:lnSpc>
                <a:spcPct val="90000"/>
              </a:lnSpc>
              <a:spcBef>
                <a:spcPct val="20000"/>
              </a:spcBef>
              <a:buFontTx/>
              <a:buChar char="•"/>
            </a:pPr>
            <a:r>
              <a:rPr lang="es-ES_tradnl" sz="2400" dirty="0"/>
              <a:t>Una entidad contable es una organización, o una parte de ella, que constituye una unidad económica distintiva. </a:t>
            </a:r>
            <a:endParaRPr lang="es-ES_tradnl" sz="2400" dirty="0" smtClean="0"/>
          </a:p>
          <a:p>
            <a:pPr algn="just">
              <a:lnSpc>
                <a:spcPct val="90000"/>
              </a:lnSpc>
              <a:spcBef>
                <a:spcPct val="20000"/>
              </a:spcBef>
            </a:pPr>
            <a:endParaRPr lang="es-ES_tradnl" sz="2400" dirty="0"/>
          </a:p>
          <a:p>
            <a:pPr marL="342900" indent="-342900" algn="just">
              <a:lnSpc>
                <a:spcPct val="90000"/>
              </a:lnSpc>
              <a:spcBef>
                <a:spcPct val="20000"/>
              </a:spcBef>
              <a:buFontTx/>
              <a:buChar char="•"/>
            </a:pPr>
            <a:r>
              <a:rPr lang="es-ES_tradnl" sz="2400" dirty="0"/>
              <a:t>La contabilidad se prepara para una entidad específica, cuyos límites deben ser bien definidos, evitando confundir los acontecimientos que la afectan con aquellos que afectan a otras entidades relacionadas. </a:t>
            </a:r>
            <a:endParaRPr lang="es-ES_tradnl" sz="2400" dirty="0" smtClean="0"/>
          </a:p>
          <a:p>
            <a:pPr algn="just">
              <a:lnSpc>
                <a:spcPct val="90000"/>
              </a:lnSpc>
              <a:spcBef>
                <a:spcPct val="20000"/>
              </a:spcBef>
            </a:pPr>
            <a:endParaRPr lang="es-ES_tradnl" sz="2400" dirty="0"/>
          </a:p>
          <a:p>
            <a:pPr marL="342900" indent="-342900" algn="just">
              <a:lnSpc>
                <a:spcPct val="90000"/>
              </a:lnSpc>
              <a:spcBef>
                <a:spcPct val="20000"/>
              </a:spcBef>
              <a:buFontTx/>
              <a:buChar char="•"/>
            </a:pPr>
            <a:r>
              <a:rPr lang="es-ES_tradnl" sz="2400" dirty="0"/>
              <a:t>Por ejemplo, la contabilidad de una persona jurídica es distinta de la contabilidad de sus socios. Así también, la contabilidad de una empresa individual es distinta de la contabilidad personal de su dueño.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9937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normAutofit/>
          </a:bodyPr>
          <a:lstStyle/>
          <a:p>
            <a:pPr eaLnBrk="1" hangingPunct="1"/>
            <a:r>
              <a:rPr lang="es-ES_tradnl" sz="3600" dirty="0" smtClean="0"/>
              <a:t>1. La teoría y la gestión financiera</a:t>
            </a:r>
          </a:p>
        </p:txBody>
      </p:sp>
      <p:sp>
        <p:nvSpPr>
          <p:cNvPr id="7171" name="Rectangle 3"/>
          <p:cNvSpPr>
            <a:spLocks noGrp="1" noChangeArrowheads="1"/>
          </p:cNvSpPr>
          <p:nvPr>
            <p:ph idx="1"/>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ormAutofit lnSpcReduction="10000"/>
          </a:bodyPr>
          <a:lstStyle/>
          <a:p>
            <a:pPr eaLnBrk="1" hangingPunct="1"/>
            <a:r>
              <a:rPr lang="es-ES_tradnl" dirty="0" smtClean="0"/>
              <a:t>¿Qué son y para qué sirven las finanzas?</a:t>
            </a:r>
          </a:p>
          <a:p>
            <a:pPr lvl="2" eaLnBrk="1" hangingPunct="1"/>
            <a:r>
              <a:rPr lang="es-ES_tradnl" dirty="0" smtClean="0"/>
              <a:t>El éxito de las decisiones anteriores se mide por la contribución de estas al mayor o menor VALOR de la empresa.</a:t>
            </a:r>
          </a:p>
          <a:p>
            <a:pPr lvl="1" eaLnBrk="1" hangingPunct="1"/>
            <a:r>
              <a:rPr lang="es-ES_tradnl" dirty="0" smtClean="0">
                <a:solidFill>
                  <a:srgbClr val="0070C0"/>
                </a:solidFill>
              </a:rPr>
              <a:t>A nivel macro (mercado financiero)</a:t>
            </a:r>
          </a:p>
          <a:p>
            <a:pPr lvl="2" eaLnBrk="1" hangingPunct="1"/>
            <a:r>
              <a:rPr lang="es-ES_tradnl" dirty="0" smtClean="0"/>
              <a:t>Entrega herramientas para el análisis del flujo ahorro-inversión: Transferencia de recursos desde oferentes de capital (ahorrantes) a demandantes de capital (inversionistas)</a:t>
            </a:r>
          </a:p>
          <a:p>
            <a:pPr lvl="2" eaLnBrk="1" hangingPunct="1"/>
            <a:r>
              <a:rPr lang="es-ES_tradnl" dirty="0" smtClean="0"/>
              <a:t>Orienta y permite diseñar políticas para incidir en la asignación de recursos entre empresas y sectores</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3" name="Rectangle 3"/>
          <p:cNvSpPr>
            <a:spLocks noGrp="1" noChangeArrowheads="1"/>
          </p:cNvSpPr>
          <p:nvPr>
            <p:ph type="title"/>
          </p:nvPr>
        </p:nvSpPr>
        <p:spPr>
          <a:noFill/>
        </p:spPr>
        <p:txBody>
          <a:bodyPr lIns="92075" tIns="46038" rIns="92075" bIns="46038">
            <a:normAutofit fontScale="90000"/>
          </a:bodyPr>
          <a:lstStyle/>
          <a:p>
            <a:pPr eaLnBrk="1" hangingPunct="1"/>
            <a:r>
              <a:rPr lang="es-ES_tradnl" sz="3600" dirty="0" smtClean="0"/>
              <a:t>b) Principio de la Moneda como Común Denominador</a:t>
            </a:r>
          </a:p>
        </p:txBody>
      </p:sp>
      <p:sp>
        <p:nvSpPr>
          <p:cNvPr id="2" name="1 Marcador de contenido"/>
          <p:cNvSpPr>
            <a:spLocks noGrp="1"/>
          </p:cNvSpPr>
          <p:nvPr>
            <p:ph idx="1"/>
          </p:nvPr>
        </p:nvSpPr>
        <p:spPr/>
        <p:txBody>
          <a:bodyPr>
            <a:normAutofit/>
          </a:bodyPr>
          <a:lstStyle/>
          <a:p>
            <a:r>
              <a:rPr lang="es-CL" sz="2400" dirty="0"/>
              <a:t>La contabilidad registra sólo los acontecimientos que pueden medirse en términos monetarios</a:t>
            </a:r>
            <a:r>
              <a:rPr lang="es-CL" sz="2400" dirty="0" smtClean="0"/>
              <a:t>.</a:t>
            </a:r>
          </a:p>
          <a:p>
            <a:pPr marL="0" indent="0">
              <a:buNone/>
            </a:pPr>
            <a:endParaRPr lang="es-CL" sz="2400" dirty="0"/>
          </a:p>
          <a:p>
            <a:r>
              <a:rPr lang="es-CL" sz="2400" dirty="0"/>
              <a:t>Permite sumar bienes y recursos de distinta  naturaleza</a:t>
            </a:r>
            <a:r>
              <a:rPr lang="es-CL" sz="2400" dirty="0" smtClean="0"/>
              <a:t>.</a:t>
            </a:r>
          </a:p>
          <a:p>
            <a:pPr marL="0" indent="0">
              <a:buNone/>
            </a:pPr>
            <a:endParaRPr lang="es-CL" sz="2400" dirty="0"/>
          </a:p>
          <a:p>
            <a:r>
              <a:rPr lang="es-CL" sz="2400" dirty="0"/>
              <a:t>Muchos acontecimientos relevantes para una empresa no quedarán reflejados en la contabilidad al no poder ser medidos en términos monetarios. </a:t>
            </a:r>
          </a:p>
          <a:p>
            <a:r>
              <a:rPr lang="es-CL" sz="2400" dirty="0"/>
              <a:t>Bienes con igual valor monetario pueden tener distinto valor económico por asociarse a tiempos distintos (salvo que se aplique corrección monetaria). </a:t>
            </a:r>
          </a:p>
          <a:p>
            <a:pPr marL="0" indent="0">
              <a:buNone/>
            </a:pPr>
            <a:endParaRPr lang="es-CL" dirty="0"/>
          </a:p>
        </p:txBody>
      </p:sp>
    </p:spTree>
  </p:cSld>
  <p:clrMapOvr>
    <a:masterClrMapping/>
  </p:clrMapOvr>
  <p:transition spd="med">
    <p:blinds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title"/>
          </p:nvPr>
        </p:nvSpPr>
        <p:spPr>
          <a:xfrm>
            <a:off x="684213" y="527050"/>
            <a:ext cx="7793037" cy="996950"/>
          </a:xfrm>
          <a:noFill/>
        </p:spPr>
        <p:txBody>
          <a:bodyPr lIns="92075" tIns="46038" rIns="92075" bIns="46038">
            <a:normAutofit/>
          </a:bodyPr>
          <a:lstStyle/>
          <a:p>
            <a:pPr eaLnBrk="1" hangingPunct="1"/>
            <a:r>
              <a:rPr lang="es-ES_tradnl" sz="3600" smtClean="0"/>
              <a:t>c) Principio del Período Contable</a:t>
            </a:r>
          </a:p>
        </p:txBody>
      </p:sp>
      <p:sp>
        <p:nvSpPr>
          <p:cNvPr id="26626" name="Rectangle 2"/>
          <p:cNvSpPr>
            <a:spLocks noGrp="1" noChangeArrowheads="1"/>
          </p:cNvSpPr>
          <p:nvPr>
            <p:ph idx="1"/>
          </p:nvPr>
        </p:nvSpPr>
        <p:spPr>
          <a:xfrm>
            <a:off x="539750" y="1639888"/>
            <a:ext cx="8135938" cy="4525962"/>
          </a:xfrm>
          <a:noFill/>
        </p:spPr>
        <p:txBody>
          <a:bodyPr lIns="92075" tIns="46038" rIns="92075" bIns="46038">
            <a:normAutofit/>
          </a:bodyPr>
          <a:lstStyle/>
          <a:p>
            <a:pPr eaLnBrk="1" hangingPunct="1">
              <a:lnSpc>
                <a:spcPct val="90000"/>
              </a:lnSpc>
            </a:pPr>
            <a:r>
              <a:rPr lang="es-ES_tradnl" sz="2400" dirty="0" smtClean="0"/>
              <a:t>La actividad económica de una empresa puede dividirse en períodos de tiempo artificiales. </a:t>
            </a:r>
            <a:endParaRPr lang="es-ES_tradnl" sz="2400" dirty="0" smtClean="0"/>
          </a:p>
          <a:p>
            <a:pPr marL="0" indent="0" eaLnBrk="1" hangingPunct="1">
              <a:lnSpc>
                <a:spcPct val="90000"/>
              </a:lnSpc>
              <a:buNone/>
            </a:pPr>
            <a:endParaRPr lang="es-ES_tradnl" sz="2400" dirty="0" smtClean="0"/>
          </a:p>
          <a:p>
            <a:pPr eaLnBrk="1" hangingPunct="1">
              <a:lnSpc>
                <a:spcPct val="90000"/>
              </a:lnSpc>
            </a:pPr>
            <a:r>
              <a:rPr lang="es-ES_tradnl" sz="2400" dirty="0" smtClean="0"/>
              <a:t>Es decir, la contabilidad procesa información para preparar informes referidos a un período determinado, que normalmente es un año</a:t>
            </a:r>
            <a:r>
              <a:rPr lang="es-ES_tradnl" sz="2400" dirty="0" smtClean="0"/>
              <a:t>.</a:t>
            </a:r>
          </a:p>
          <a:p>
            <a:pPr marL="0" indent="0" eaLnBrk="1" hangingPunct="1">
              <a:lnSpc>
                <a:spcPct val="90000"/>
              </a:lnSpc>
              <a:buNone/>
            </a:pPr>
            <a:endParaRPr lang="es-ES_tradnl" sz="2400" dirty="0" smtClean="0"/>
          </a:p>
          <a:p>
            <a:pPr eaLnBrk="1" hangingPunct="1">
              <a:lnSpc>
                <a:spcPct val="90000"/>
              </a:lnSpc>
            </a:pPr>
            <a:r>
              <a:rPr lang="es-ES_tradnl" sz="2400" dirty="0" smtClean="0"/>
              <a:t>Este período se denomina también </a:t>
            </a:r>
            <a:r>
              <a:rPr lang="es-ES_tradnl" sz="2400" b="1" i="1" dirty="0" smtClean="0"/>
              <a:t>ejercicio</a:t>
            </a:r>
            <a:r>
              <a:rPr lang="es-ES_tradnl" sz="2400" dirty="0" smtClean="0"/>
              <a:t> contable.</a:t>
            </a:r>
          </a:p>
        </p:txBody>
      </p:sp>
    </p:spTree>
  </p:cSld>
  <p:clrMapOvr>
    <a:masterClrMapping/>
  </p:clrMapOvr>
  <p:transition spd="med">
    <p:dissolv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type="title"/>
          </p:nvPr>
        </p:nvSpPr>
        <p:spPr>
          <a:xfrm>
            <a:off x="395288" y="430213"/>
            <a:ext cx="8404225" cy="911225"/>
          </a:xfrm>
          <a:noFill/>
        </p:spPr>
        <p:txBody>
          <a:bodyPr lIns="92075" tIns="46038" rIns="92075" bIns="46038"/>
          <a:lstStyle/>
          <a:p>
            <a:pPr eaLnBrk="1" hangingPunct="1"/>
            <a:r>
              <a:rPr lang="es-ES_tradnl" sz="3600" smtClean="0"/>
              <a:t>e) Principio de Objetividad</a:t>
            </a:r>
          </a:p>
        </p:txBody>
      </p:sp>
      <p:sp>
        <p:nvSpPr>
          <p:cNvPr id="27650" name="Rectangle 2"/>
          <p:cNvSpPr>
            <a:spLocks noGrp="1" noChangeArrowheads="1"/>
          </p:cNvSpPr>
          <p:nvPr>
            <p:ph idx="1"/>
          </p:nvPr>
        </p:nvSpPr>
        <p:spPr>
          <a:xfrm>
            <a:off x="692150" y="1700213"/>
            <a:ext cx="8070850" cy="4700587"/>
          </a:xfrm>
          <a:noFill/>
        </p:spPr>
        <p:txBody>
          <a:bodyPr lIns="92075" tIns="46038" rIns="92075" bIns="46038"/>
          <a:lstStyle/>
          <a:p>
            <a:pPr marL="0" indent="0" eaLnBrk="1" hangingPunct="1">
              <a:buFontTx/>
              <a:buNone/>
            </a:pPr>
            <a:r>
              <a:rPr lang="es-ES_tradnl" sz="2400" dirty="0" smtClean="0"/>
              <a:t>Los registros e informes contables se deben basar en los datos mas objetivos que se tengan. La información debe ser confiable y su exactitud susceptible de verificación.</a:t>
            </a:r>
          </a:p>
          <a:p>
            <a:pPr marL="0" indent="0" eaLnBrk="1" hangingPunct="1">
              <a:buFont typeface="Monotype Sorts" pitchFamily="2" charset="2"/>
              <a:buNone/>
            </a:pPr>
            <a:endParaRPr lang="es-ES_tradnl" dirty="0" smtClean="0"/>
          </a:p>
        </p:txBody>
      </p:sp>
    </p:spTree>
  </p:cSld>
  <p:clrMapOvr>
    <a:masterClrMapping/>
  </p:clrMapOvr>
  <p:transition spd="med">
    <p:blinds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8313" y="260350"/>
            <a:ext cx="8475662" cy="982663"/>
          </a:xfrm>
          <a:noFill/>
        </p:spPr>
        <p:txBody>
          <a:bodyPr lIns="92075" tIns="46038" rIns="92075" bIns="46038">
            <a:normAutofit/>
          </a:bodyPr>
          <a:lstStyle/>
          <a:p>
            <a:pPr marL="898525" indent="-898525" eaLnBrk="1" hangingPunct="1"/>
            <a:r>
              <a:rPr lang="es-ES_tradnl" sz="3600" smtClean="0"/>
              <a:t>g) Principio de Valoración al Costo</a:t>
            </a:r>
          </a:p>
        </p:txBody>
      </p:sp>
      <p:sp>
        <p:nvSpPr>
          <p:cNvPr id="28675" name="Rectangle 3"/>
          <p:cNvSpPr>
            <a:spLocks noGrp="1" noChangeArrowheads="1"/>
          </p:cNvSpPr>
          <p:nvPr>
            <p:ph idx="1"/>
          </p:nvPr>
        </p:nvSpPr>
        <p:spPr>
          <a:xfrm>
            <a:off x="323850" y="1196975"/>
            <a:ext cx="8631238" cy="4032250"/>
          </a:xfrm>
          <a:noFill/>
        </p:spPr>
        <p:txBody>
          <a:bodyPr lIns="92075" tIns="46038" rIns="92075" bIns="46038">
            <a:normAutofit/>
          </a:bodyPr>
          <a:lstStyle/>
          <a:p>
            <a:pPr eaLnBrk="1" hangingPunct="1"/>
            <a:r>
              <a:rPr lang="es-ES_tradnl" sz="2400" dirty="0" smtClean="0"/>
              <a:t>Los recursos o activos económicos de una empresa se valoran a su </a:t>
            </a:r>
            <a:r>
              <a:rPr lang="es-ES_tradnl" sz="2400" i="1" dirty="0" smtClean="0"/>
              <a:t>costo histórico</a:t>
            </a:r>
            <a:r>
              <a:rPr lang="es-ES_tradnl" sz="2400" dirty="0" smtClean="0"/>
              <a:t> o </a:t>
            </a:r>
            <a:r>
              <a:rPr lang="es-ES_tradnl" sz="2400" i="1" dirty="0" smtClean="0"/>
              <a:t>valor de adquisición</a:t>
            </a:r>
            <a:r>
              <a:rPr lang="es-ES_tradnl" sz="2400" dirty="0" smtClean="0"/>
              <a:t>. </a:t>
            </a:r>
          </a:p>
          <a:p>
            <a:pPr eaLnBrk="1" hangingPunct="1"/>
            <a:r>
              <a:rPr lang="es-ES_tradnl" sz="2400" dirty="0" smtClean="0"/>
              <a:t>El costo histórico es un valor </a:t>
            </a:r>
            <a:r>
              <a:rPr lang="es-ES_tradnl" sz="2400" i="1" dirty="0" smtClean="0"/>
              <a:t>confiable</a:t>
            </a:r>
            <a:r>
              <a:rPr lang="es-ES_tradnl" sz="2400" dirty="0" smtClean="0"/>
              <a:t> y </a:t>
            </a:r>
            <a:r>
              <a:rPr lang="es-ES_tradnl" sz="2400" i="1" dirty="0" smtClean="0"/>
              <a:t>verificable</a:t>
            </a:r>
            <a:r>
              <a:rPr lang="es-ES_tradnl" sz="2400" dirty="0" smtClean="0"/>
              <a:t> (criterio de objetividad).</a:t>
            </a:r>
          </a:p>
          <a:p>
            <a:pPr eaLnBrk="1" hangingPunct="1"/>
            <a:r>
              <a:rPr lang="es-ES_tradnl" sz="2400" dirty="0" smtClean="0"/>
              <a:t>Sin embargo, el valor contable de un bien físico no se mantiene inalterable, puesto se reconoce un desgaste mediante la depreciación.</a:t>
            </a:r>
          </a:p>
        </p:txBody>
      </p:sp>
      <p:sp>
        <p:nvSpPr>
          <p:cNvPr id="28676" name="Rectangle 4"/>
          <p:cNvSpPr>
            <a:spLocks noChangeArrowheads="1"/>
          </p:cNvSpPr>
          <p:nvPr/>
        </p:nvSpPr>
        <p:spPr bwMode="auto">
          <a:xfrm>
            <a:off x="611188" y="5229225"/>
            <a:ext cx="8235950" cy="831639"/>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s-ES_tradnl" sz="2400" dirty="0">
                <a:latin typeface="Book Antiqua" pitchFamily="18" charset="0"/>
              </a:rPr>
              <a:t>E</a:t>
            </a:r>
            <a:r>
              <a:rPr lang="es-ES_tradnl" sz="2400" dirty="0" smtClean="0">
                <a:latin typeface="Book Antiqua" pitchFamily="18" charset="0"/>
              </a:rPr>
              <a:t>l valor contable no necesariamente coincide con el valor de mercado de un determinado bien.</a:t>
            </a:r>
            <a:endParaRPr lang="es-ES_tradnl" sz="2400" dirty="0">
              <a:latin typeface="Book Antiqua" pitchFamily="18" charset="0"/>
            </a:endParaRPr>
          </a:p>
        </p:txBody>
      </p:sp>
    </p:spTree>
  </p:cSld>
  <p:clrMapOvr>
    <a:masterClrMapping/>
  </p:clrMapOvr>
  <p:transition spd="med">
    <p:blinds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4213" y="549275"/>
            <a:ext cx="7793037" cy="576263"/>
          </a:xfrm>
          <a:noFill/>
        </p:spPr>
        <p:txBody>
          <a:bodyPr lIns="92075" tIns="46038" rIns="92075" bIns="46038">
            <a:normAutofit fontScale="90000"/>
          </a:bodyPr>
          <a:lstStyle/>
          <a:p>
            <a:pPr eaLnBrk="1" hangingPunct="1"/>
            <a:r>
              <a:rPr lang="es-ES_tradnl" sz="3600" smtClean="0"/>
              <a:t>h) Principio de Dualidad</a:t>
            </a:r>
          </a:p>
        </p:txBody>
      </p:sp>
      <p:sp>
        <p:nvSpPr>
          <p:cNvPr id="29699" name="Rectangle 3"/>
          <p:cNvSpPr>
            <a:spLocks noChangeArrowheads="1"/>
          </p:cNvSpPr>
          <p:nvPr/>
        </p:nvSpPr>
        <p:spPr bwMode="auto">
          <a:xfrm>
            <a:off x="468313" y="1412875"/>
            <a:ext cx="822960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pPr>
            <a:r>
              <a:rPr lang="es-ES_tradnl" sz="2400" dirty="0"/>
              <a:t>	Plantea la Igualdad del Inventario o Ecuación Fundamental de la Contabilidad:</a:t>
            </a:r>
          </a:p>
        </p:txBody>
      </p:sp>
      <p:sp>
        <p:nvSpPr>
          <p:cNvPr id="29700" name="Rectangle 4"/>
          <p:cNvSpPr>
            <a:spLocks noChangeArrowheads="1"/>
          </p:cNvSpPr>
          <p:nvPr/>
        </p:nvSpPr>
        <p:spPr bwMode="auto">
          <a:xfrm>
            <a:off x="611188" y="2781300"/>
            <a:ext cx="7778750" cy="654050"/>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3600">
                <a:latin typeface="Book Antiqua" pitchFamily="18" charset="0"/>
              </a:rPr>
              <a:t>ACTIVO = PASIVO + PATRIMONIO</a:t>
            </a:r>
          </a:p>
        </p:txBody>
      </p:sp>
      <p:sp>
        <p:nvSpPr>
          <p:cNvPr id="173061" name="Rectangle 5"/>
          <p:cNvSpPr>
            <a:spLocks noChangeArrowheads="1"/>
          </p:cNvSpPr>
          <p:nvPr/>
        </p:nvSpPr>
        <p:spPr bwMode="auto">
          <a:xfrm>
            <a:off x="539750" y="4005263"/>
            <a:ext cx="8229600" cy="2116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pPr>
            <a:r>
              <a:rPr lang="es-ES_tradnl" sz="2400" u="sng" dirty="0"/>
              <a:t>Activos</a:t>
            </a:r>
            <a:r>
              <a:rPr lang="es-ES_tradnl" sz="2400" dirty="0"/>
              <a:t>:</a:t>
            </a:r>
          </a:p>
          <a:p>
            <a:pPr marL="342900" indent="-342900">
              <a:spcBef>
                <a:spcPct val="20000"/>
              </a:spcBef>
              <a:buFontTx/>
              <a:buChar char="•"/>
            </a:pPr>
            <a:r>
              <a:rPr lang="es-ES_tradnl" sz="2400" dirty="0"/>
              <a:t>Conjunto de bienes y derechos de propiedad de una empresa.</a:t>
            </a:r>
          </a:p>
          <a:p>
            <a:pPr marL="342900" indent="-342900">
              <a:spcBef>
                <a:spcPct val="20000"/>
              </a:spcBef>
              <a:buFontTx/>
              <a:buChar char="•"/>
            </a:pPr>
            <a:r>
              <a:rPr lang="es-ES_tradnl" sz="2400" dirty="0"/>
              <a:t>Uso o destino que se da a los recursos</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3061">
                                            <p:txEl>
                                              <p:pRg st="0" end="0"/>
                                            </p:txEl>
                                          </p:spTgt>
                                        </p:tgtEl>
                                        <p:attrNameLst>
                                          <p:attrName>style.visibility</p:attrName>
                                        </p:attrNameLst>
                                      </p:cBhvr>
                                      <p:to>
                                        <p:strVal val="visible"/>
                                      </p:to>
                                    </p:set>
                                    <p:anim calcmode="lin" valueType="num">
                                      <p:cBhvr additive="base">
                                        <p:cTn id="7" dur="500" fill="hold"/>
                                        <p:tgtEl>
                                          <p:spTgt spid="17306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306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3061">
                                            <p:txEl>
                                              <p:pRg st="1" end="1"/>
                                            </p:txEl>
                                          </p:spTgt>
                                        </p:tgtEl>
                                        <p:attrNameLst>
                                          <p:attrName>style.visibility</p:attrName>
                                        </p:attrNameLst>
                                      </p:cBhvr>
                                      <p:to>
                                        <p:strVal val="visible"/>
                                      </p:to>
                                    </p:set>
                                    <p:anim calcmode="lin" valueType="num">
                                      <p:cBhvr additive="base">
                                        <p:cTn id="13" dur="500" fill="hold"/>
                                        <p:tgtEl>
                                          <p:spTgt spid="17306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306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3061">
                                            <p:txEl>
                                              <p:pRg st="2" end="2"/>
                                            </p:txEl>
                                          </p:spTgt>
                                        </p:tgtEl>
                                        <p:attrNameLst>
                                          <p:attrName>style.visibility</p:attrName>
                                        </p:attrNameLst>
                                      </p:cBhvr>
                                      <p:to>
                                        <p:strVal val="visible"/>
                                      </p:to>
                                    </p:set>
                                    <p:anim calcmode="lin" valueType="num">
                                      <p:cBhvr additive="base">
                                        <p:cTn id="19" dur="500" fill="hold"/>
                                        <p:tgtEl>
                                          <p:spTgt spid="17306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306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1"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39775" y="476250"/>
            <a:ext cx="7793038" cy="865188"/>
          </a:xfrm>
          <a:noFill/>
        </p:spPr>
        <p:txBody>
          <a:bodyPr lIns="92075" tIns="46038" rIns="92075" bIns="46038"/>
          <a:lstStyle/>
          <a:p>
            <a:pPr eaLnBrk="1" hangingPunct="1"/>
            <a:r>
              <a:rPr lang="es-ES_tradnl" sz="3600" dirty="0" smtClean="0"/>
              <a:t>h) Principio de Dualidad</a:t>
            </a:r>
          </a:p>
        </p:txBody>
      </p:sp>
      <p:sp>
        <p:nvSpPr>
          <p:cNvPr id="175107" name="Rectangle 3"/>
          <p:cNvSpPr>
            <a:spLocks noGrp="1" noChangeArrowheads="1"/>
          </p:cNvSpPr>
          <p:nvPr>
            <p:ph idx="1"/>
          </p:nvPr>
        </p:nvSpPr>
        <p:spPr>
          <a:xfrm>
            <a:off x="457200" y="1600200"/>
            <a:ext cx="8229600" cy="4852988"/>
          </a:xfrm>
          <a:noFill/>
        </p:spPr>
        <p:txBody>
          <a:bodyPr lIns="92075" tIns="46038" rIns="92075" bIns="46038">
            <a:normAutofit/>
          </a:bodyPr>
          <a:lstStyle/>
          <a:p>
            <a:pPr eaLnBrk="1" hangingPunct="1">
              <a:lnSpc>
                <a:spcPct val="90000"/>
              </a:lnSpc>
              <a:buFontTx/>
              <a:buNone/>
            </a:pPr>
            <a:r>
              <a:rPr lang="es-ES_tradnl" sz="2400" u="sng" dirty="0" smtClean="0"/>
              <a:t>Pasivos</a:t>
            </a:r>
            <a:r>
              <a:rPr lang="es-ES_tradnl" sz="2400" dirty="0" smtClean="0"/>
              <a:t>:</a:t>
            </a:r>
          </a:p>
          <a:p>
            <a:pPr eaLnBrk="1" hangingPunct="1">
              <a:lnSpc>
                <a:spcPct val="90000"/>
              </a:lnSpc>
            </a:pPr>
            <a:r>
              <a:rPr lang="es-ES_tradnl" sz="2400" dirty="0" smtClean="0"/>
              <a:t>Conjunto de obligaciones de una empresa con terceros</a:t>
            </a:r>
          </a:p>
          <a:p>
            <a:pPr eaLnBrk="1" hangingPunct="1">
              <a:lnSpc>
                <a:spcPct val="90000"/>
              </a:lnSpc>
            </a:pPr>
            <a:r>
              <a:rPr lang="es-ES_tradnl" sz="2400" dirty="0" smtClean="0"/>
              <a:t>Fuente u origen de los recursos que provienen de </a:t>
            </a:r>
            <a:r>
              <a:rPr lang="es-ES_tradnl" sz="2400" dirty="0" smtClean="0"/>
              <a:t>Terceros</a:t>
            </a:r>
          </a:p>
          <a:p>
            <a:pPr marL="0" indent="0" eaLnBrk="1" hangingPunct="1">
              <a:lnSpc>
                <a:spcPct val="90000"/>
              </a:lnSpc>
              <a:buNone/>
            </a:pPr>
            <a:endParaRPr lang="es-ES_tradnl" sz="2400" dirty="0" smtClean="0"/>
          </a:p>
          <a:p>
            <a:pPr eaLnBrk="1" hangingPunct="1">
              <a:lnSpc>
                <a:spcPct val="90000"/>
              </a:lnSpc>
              <a:buFontTx/>
              <a:buNone/>
            </a:pPr>
            <a:r>
              <a:rPr lang="es-ES_tradnl" sz="2400" u="sng" dirty="0" smtClean="0"/>
              <a:t>Patrimonio</a:t>
            </a:r>
            <a:r>
              <a:rPr lang="es-ES_tradnl" sz="2400" dirty="0" smtClean="0"/>
              <a:t>:</a:t>
            </a:r>
          </a:p>
          <a:p>
            <a:pPr eaLnBrk="1" hangingPunct="1">
              <a:lnSpc>
                <a:spcPct val="90000"/>
              </a:lnSpc>
            </a:pPr>
            <a:r>
              <a:rPr lang="es-ES_tradnl" sz="2400" dirty="0" smtClean="0"/>
              <a:t>Derechos de los propietarios sobre la empresa</a:t>
            </a:r>
          </a:p>
          <a:p>
            <a:pPr eaLnBrk="1" hangingPunct="1">
              <a:lnSpc>
                <a:spcPct val="90000"/>
              </a:lnSpc>
            </a:pPr>
            <a:r>
              <a:rPr lang="es-ES_tradnl" sz="2400" dirty="0" smtClean="0"/>
              <a:t>Origen o fuente de recursos provenientes de los propietarios de la empresa.</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 calcmode="lin" valueType="num">
                                      <p:cBhvr additive="base">
                                        <p:cTn id="7" dur="500" fill="hold"/>
                                        <p:tgtEl>
                                          <p:spTgt spid="1751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51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5107">
                                            <p:txEl>
                                              <p:pRg st="1" end="1"/>
                                            </p:txEl>
                                          </p:spTgt>
                                        </p:tgtEl>
                                        <p:attrNameLst>
                                          <p:attrName>style.visibility</p:attrName>
                                        </p:attrNameLst>
                                      </p:cBhvr>
                                      <p:to>
                                        <p:strVal val="visible"/>
                                      </p:to>
                                    </p:set>
                                    <p:anim calcmode="lin" valueType="num">
                                      <p:cBhvr additive="base">
                                        <p:cTn id="13" dur="500" fill="hold"/>
                                        <p:tgtEl>
                                          <p:spTgt spid="1751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51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5107">
                                            <p:txEl>
                                              <p:pRg st="2" end="2"/>
                                            </p:txEl>
                                          </p:spTgt>
                                        </p:tgtEl>
                                        <p:attrNameLst>
                                          <p:attrName>style.visibility</p:attrName>
                                        </p:attrNameLst>
                                      </p:cBhvr>
                                      <p:to>
                                        <p:strVal val="visible"/>
                                      </p:to>
                                    </p:set>
                                    <p:anim calcmode="lin" valueType="num">
                                      <p:cBhvr additive="base">
                                        <p:cTn id="19" dur="500" fill="hold"/>
                                        <p:tgtEl>
                                          <p:spTgt spid="1751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51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5107">
                                            <p:txEl>
                                              <p:pRg st="4" end="4"/>
                                            </p:txEl>
                                          </p:spTgt>
                                        </p:tgtEl>
                                        <p:attrNameLst>
                                          <p:attrName>style.visibility</p:attrName>
                                        </p:attrNameLst>
                                      </p:cBhvr>
                                      <p:to>
                                        <p:strVal val="visible"/>
                                      </p:to>
                                    </p:set>
                                    <p:anim calcmode="lin" valueType="num">
                                      <p:cBhvr additive="base">
                                        <p:cTn id="25" dur="500" fill="hold"/>
                                        <p:tgtEl>
                                          <p:spTgt spid="1751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51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5107">
                                            <p:txEl>
                                              <p:pRg st="5" end="5"/>
                                            </p:txEl>
                                          </p:spTgt>
                                        </p:tgtEl>
                                        <p:attrNameLst>
                                          <p:attrName>style.visibility</p:attrName>
                                        </p:attrNameLst>
                                      </p:cBhvr>
                                      <p:to>
                                        <p:strVal val="visible"/>
                                      </p:to>
                                    </p:set>
                                    <p:anim calcmode="lin" valueType="num">
                                      <p:cBhvr additive="base">
                                        <p:cTn id="31" dur="500" fill="hold"/>
                                        <p:tgtEl>
                                          <p:spTgt spid="1751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751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75107">
                                            <p:txEl>
                                              <p:pRg st="6" end="6"/>
                                            </p:txEl>
                                          </p:spTgt>
                                        </p:tgtEl>
                                        <p:attrNameLst>
                                          <p:attrName>style.visibility</p:attrName>
                                        </p:attrNameLst>
                                      </p:cBhvr>
                                      <p:to>
                                        <p:strVal val="visible"/>
                                      </p:to>
                                    </p:set>
                                    <p:anim calcmode="lin" valueType="num">
                                      <p:cBhvr additive="base">
                                        <p:cTn id="37" dur="500" fill="hold"/>
                                        <p:tgtEl>
                                          <p:spTgt spid="17510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510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93825" y="1425575"/>
            <a:ext cx="6562725" cy="635000"/>
          </a:xfrm>
          <a:noFill/>
        </p:spPr>
        <p:txBody>
          <a:bodyPr lIns="92075" tIns="46038" rIns="92075" bIns="46038"/>
          <a:lstStyle/>
          <a:p>
            <a:pPr algn="l" eaLnBrk="1" hangingPunct="1"/>
            <a:r>
              <a:rPr lang="es-ES_tradnl" sz="3200" smtClean="0"/>
              <a:t>EJEMPLO:</a:t>
            </a:r>
          </a:p>
        </p:txBody>
      </p:sp>
      <p:graphicFrame>
        <p:nvGraphicFramePr>
          <p:cNvPr id="31747" name="Object 3"/>
          <p:cNvGraphicFramePr>
            <a:graphicFrameLocks noGrp="1"/>
          </p:cNvGraphicFramePr>
          <p:nvPr>
            <p:ph type="tbl" idx="1"/>
          </p:nvPr>
        </p:nvGraphicFramePr>
        <p:xfrm>
          <a:off x="1365250" y="2173288"/>
          <a:ext cx="6311900" cy="4267200"/>
        </p:xfrm>
        <a:graphic>
          <a:graphicData uri="http://schemas.openxmlformats.org/presentationml/2006/ole">
            <mc:AlternateContent xmlns:mc="http://schemas.openxmlformats.org/markup-compatibility/2006">
              <mc:Choice xmlns:v="urn:schemas-microsoft-com:vml" Requires="v">
                <p:oleObj spid="_x0000_s31773" name="Documento" r:id="rId4" imgW="12918600" imgH="8751240" progId="Word.Document.8">
                  <p:embed/>
                </p:oleObj>
              </mc:Choice>
              <mc:Fallback>
                <p:oleObj name="Documento" r:id="rId4" imgW="12918600" imgH="8751240" progId="Word.Document.8">
                  <p:embed/>
                  <p:pic>
                    <p:nvPicPr>
                      <p:cNvPr id="0" name="Picture 9"/>
                      <p:cNvPicPr>
                        <a:picLocks noGrp="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1365250" y="2173288"/>
                        <a:ext cx="6311900" cy="42672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748" name="Rectangle 4"/>
          <p:cNvSpPr>
            <a:spLocks noChangeArrowheads="1"/>
          </p:cNvSpPr>
          <p:nvPr/>
        </p:nvSpPr>
        <p:spPr bwMode="auto">
          <a:xfrm>
            <a:off x="882650" y="549275"/>
            <a:ext cx="7793038"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a:solidFill>
                  <a:schemeClr val="tx2"/>
                </a:solidFill>
              </a:rPr>
              <a:t>h) Principio de Dualidad</a:t>
            </a:r>
          </a:p>
        </p:txBody>
      </p:sp>
    </p:spTree>
  </p:cSld>
  <p:clrMapOvr>
    <a:masterClrMapping/>
  </p:clrMapOvr>
  <p:transition spd="med">
    <p:blinds dir="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a:xfrm>
            <a:off x="601663" y="1211263"/>
            <a:ext cx="8002587" cy="633412"/>
          </a:xfrm>
          <a:noFill/>
        </p:spPr>
        <p:txBody>
          <a:bodyPr lIns="92075" tIns="46038" rIns="92075" bIns="46038"/>
          <a:lstStyle/>
          <a:p>
            <a:pPr algn="l" eaLnBrk="1" hangingPunct="1"/>
            <a:r>
              <a:rPr lang="es-ES_tradnl" sz="3200" smtClean="0"/>
              <a:t>EJEMPLO:</a:t>
            </a:r>
          </a:p>
        </p:txBody>
      </p:sp>
      <p:graphicFrame>
        <p:nvGraphicFramePr>
          <p:cNvPr id="32770" name="Object 2"/>
          <p:cNvGraphicFramePr>
            <a:graphicFrameLocks noGrp="1"/>
          </p:cNvGraphicFramePr>
          <p:nvPr>
            <p:ph type="tbl" idx="1"/>
          </p:nvPr>
        </p:nvGraphicFramePr>
        <p:xfrm>
          <a:off x="1014413" y="1600200"/>
          <a:ext cx="7115175" cy="4525963"/>
        </p:xfrm>
        <a:graphic>
          <a:graphicData uri="http://schemas.openxmlformats.org/presentationml/2006/ole">
            <mc:AlternateContent xmlns:mc="http://schemas.openxmlformats.org/markup-compatibility/2006">
              <mc:Choice xmlns:v="urn:schemas-microsoft-com:vml" Requires="v">
                <p:oleObj spid="_x0000_s32798" name="Documento" r:id="rId4" imgW="14009760" imgH="8929440" progId="Word.Document.8">
                  <p:embed/>
                </p:oleObj>
              </mc:Choice>
              <mc:Fallback>
                <p:oleObj name="Documento" r:id="rId4" imgW="14009760" imgH="8929440" progId="Word.Document.8">
                  <p:embed/>
                  <p:pic>
                    <p:nvPicPr>
                      <p:cNvPr id="0" name="Picture 10"/>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413" y="1600200"/>
                        <a:ext cx="7115175" cy="452596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2771" name="Line 3"/>
          <p:cNvSpPr>
            <a:spLocks noChangeShapeType="1"/>
          </p:cNvSpPr>
          <p:nvPr/>
        </p:nvSpPr>
        <p:spPr bwMode="auto">
          <a:xfrm flipH="1">
            <a:off x="4716463" y="1866900"/>
            <a:ext cx="7937" cy="4657725"/>
          </a:xfrm>
          <a:prstGeom prst="line">
            <a:avLst/>
          </a:prstGeom>
          <a:noFill/>
          <a:ln w="12700">
            <a:solidFill>
              <a:srgbClr val="777777"/>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2773" name="Rectangle 5"/>
          <p:cNvSpPr>
            <a:spLocks noChangeArrowheads="1"/>
          </p:cNvSpPr>
          <p:nvPr/>
        </p:nvSpPr>
        <p:spPr bwMode="auto">
          <a:xfrm>
            <a:off x="684213" y="406400"/>
            <a:ext cx="7793037"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a:solidFill>
                  <a:schemeClr val="tx2"/>
                </a:solidFill>
              </a:rPr>
              <a:t>h) Principio de Dualidad</a:t>
            </a:r>
          </a:p>
        </p:txBody>
      </p:sp>
    </p:spTree>
  </p:cSld>
  <p:clrMapOvr>
    <a:masterClrMapping/>
  </p:clrMapOvr>
  <p:transition spd="med">
    <p:dissolv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1476375" y="1412875"/>
            <a:ext cx="6291263" cy="835025"/>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2400">
                <a:latin typeface="Book Antiqua" pitchFamily="18" charset="0"/>
              </a:rPr>
              <a:t>PATRIMONIO = CAPITAL + RESULTADOS</a:t>
            </a:r>
          </a:p>
          <a:p>
            <a:pPr eaLnBrk="0" hangingPunct="0"/>
            <a:r>
              <a:rPr lang="es-ES_tradnl" sz="2400">
                <a:latin typeface="Book Antiqua" pitchFamily="18" charset="0"/>
              </a:rPr>
              <a:t>RESULTADO = INGRESOS - GASTOS</a:t>
            </a:r>
          </a:p>
        </p:txBody>
      </p:sp>
      <p:sp>
        <p:nvSpPr>
          <p:cNvPr id="33795" name="Rectangle 3"/>
          <p:cNvSpPr>
            <a:spLocks noChangeArrowheads="1"/>
          </p:cNvSpPr>
          <p:nvPr/>
        </p:nvSpPr>
        <p:spPr bwMode="auto">
          <a:xfrm>
            <a:off x="441325" y="2636838"/>
            <a:ext cx="81105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2400" dirty="0">
                <a:latin typeface="Book Antiqua" pitchFamily="18" charset="0"/>
              </a:rPr>
              <a:t>RESULTADO MAYOR QUE CERO		UTILIDAD</a:t>
            </a:r>
          </a:p>
          <a:p>
            <a:pPr eaLnBrk="0" hangingPunct="0"/>
            <a:r>
              <a:rPr lang="es-ES_tradnl" sz="2400" dirty="0">
                <a:latin typeface="Book Antiqua" pitchFamily="18" charset="0"/>
              </a:rPr>
              <a:t>RESULTADO MENOR QUE CERO		PERDIDA</a:t>
            </a:r>
          </a:p>
        </p:txBody>
      </p:sp>
      <p:sp>
        <p:nvSpPr>
          <p:cNvPr id="33796" name="Line 4"/>
          <p:cNvSpPr>
            <a:spLocks noChangeShapeType="1"/>
          </p:cNvSpPr>
          <p:nvPr/>
        </p:nvSpPr>
        <p:spPr bwMode="auto">
          <a:xfrm>
            <a:off x="5486400" y="2852738"/>
            <a:ext cx="1219200" cy="0"/>
          </a:xfrm>
          <a:prstGeom prst="line">
            <a:avLst/>
          </a:prstGeom>
          <a:noFill/>
          <a:ln w="50800">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3797" name="Line 5"/>
          <p:cNvSpPr>
            <a:spLocks noChangeShapeType="1"/>
          </p:cNvSpPr>
          <p:nvPr/>
        </p:nvSpPr>
        <p:spPr bwMode="auto">
          <a:xfrm>
            <a:off x="5486400" y="3213100"/>
            <a:ext cx="1219200" cy="0"/>
          </a:xfrm>
          <a:prstGeom prst="line">
            <a:avLst/>
          </a:prstGeom>
          <a:noFill/>
          <a:ln w="50800">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33798" name="Rectangle 6"/>
          <p:cNvSpPr>
            <a:spLocks noChangeArrowheads="1"/>
          </p:cNvSpPr>
          <p:nvPr/>
        </p:nvSpPr>
        <p:spPr bwMode="auto">
          <a:xfrm>
            <a:off x="323850" y="3644900"/>
            <a:ext cx="86741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365125" indent="-365125" eaLnBrk="0" hangingPunct="0">
              <a:buClr>
                <a:schemeClr val="tx2"/>
              </a:buClr>
              <a:buFont typeface="Monotype Sorts" pitchFamily="2" charset="2"/>
              <a:buChar char="u"/>
            </a:pPr>
            <a:r>
              <a:rPr lang="es-ES_tradnl" sz="2400">
                <a:latin typeface="Book Antiqua" pitchFamily="18" charset="0"/>
              </a:rPr>
              <a:t>INGRESOS : Son aumentos de activos, o disminuciones de pasivos, provenientes de las actividades orientadas a la generación de utilidades, y que producen flujos de efectivo positivos.</a:t>
            </a:r>
          </a:p>
          <a:p>
            <a:pPr marL="365125" indent="-365125" eaLnBrk="0" hangingPunct="0">
              <a:buClr>
                <a:schemeClr val="tx2"/>
              </a:buClr>
              <a:buFont typeface="Monotype Sorts" pitchFamily="2" charset="2"/>
              <a:buChar char="u"/>
            </a:pPr>
            <a:r>
              <a:rPr lang="es-ES_tradnl" sz="2400">
                <a:latin typeface="Book Antiqua" pitchFamily="18" charset="0"/>
              </a:rPr>
              <a:t>GASTOS : Son disminuciones de activos, o aumentos de pasivos, provenientes de las actividades orientadas a la generación de utilidades, y que producen flujos de efectivo negativos. </a:t>
            </a:r>
          </a:p>
        </p:txBody>
      </p:sp>
      <p:sp>
        <p:nvSpPr>
          <p:cNvPr id="33799" name="Rectangle 7"/>
          <p:cNvSpPr>
            <a:spLocks noGrp="1" noChangeArrowheads="1"/>
          </p:cNvSpPr>
          <p:nvPr>
            <p:ph type="title"/>
          </p:nvPr>
        </p:nvSpPr>
        <p:spPr>
          <a:xfrm>
            <a:off x="811213" y="333375"/>
            <a:ext cx="7793037" cy="1030288"/>
          </a:xfrm>
          <a:noFill/>
        </p:spPr>
        <p:txBody>
          <a:bodyPr lIns="92075" tIns="46038" rIns="92075" bIns="46038"/>
          <a:lstStyle/>
          <a:p>
            <a:pPr eaLnBrk="1" hangingPunct="1"/>
            <a:r>
              <a:rPr lang="es-ES_tradnl" sz="3600" smtClean="0"/>
              <a:t>h) Principio de Dualidad</a:t>
            </a:r>
          </a:p>
        </p:txBody>
      </p:sp>
    </p:spTree>
  </p:cSld>
  <p:clrMapOvr>
    <a:masterClrMapping/>
  </p:clrMapOvr>
  <p:transition spd="med">
    <p:dissolv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60350"/>
            <a:ext cx="8229600" cy="792163"/>
          </a:xfrm>
          <a:noFill/>
        </p:spPr>
        <p:txBody>
          <a:bodyPr lIns="92075" tIns="46038" rIns="92075" bIns="46038"/>
          <a:lstStyle/>
          <a:p>
            <a:pPr eaLnBrk="1" hangingPunct="1"/>
            <a:r>
              <a:rPr lang="es-ES_tradnl" sz="3600" smtClean="0"/>
              <a:t>Variaciones de Patrimonio</a:t>
            </a:r>
          </a:p>
        </p:txBody>
      </p:sp>
      <p:sp>
        <p:nvSpPr>
          <p:cNvPr id="183299" name="Rectangle 3"/>
          <p:cNvSpPr>
            <a:spLocks noGrp="1" noChangeArrowheads="1"/>
          </p:cNvSpPr>
          <p:nvPr>
            <p:ph idx="1"/>
          </p:nvPr>
        </p:nvSpPr>
        <p:spPr>
          <a:xfrm>
            <a:off x="539750" y="1125538"/>
            <a:ext cx="8135938" cy="5472112"/>
          </a:xfrm>
          <a:noFill/>
        </p:spPr>
        <p:txBody>
          <a:bodyPr lIns="92075" tIns="46038" rIns="92075" bIns="46038"/>
          <a:lstStyle/>
          <a:p>
            <a:pPr eaLnBrk="1" hangingPunct="1">
              <a:lnSpc>
                <a:spcPct val="90000"/>
              </a:lnSpc>
            </a:pPr>
            <a:r>
              <a:rPr lang="es-ES_tradnl" smtClean="0"/>
              <a:t>Los aumentos de patrimonio serán consecuencia de:</a:t>
            </a:r>
          </a:p>
          <a:p>
            <a:pPr lvl="1" eaLnBrk="1" hangingPunct="1">
              <a:lnSpc>
                <a:spcPct val="90000"/>
              </a:lnSpc>
            </a:pPr>
            <a:r>
              <a:rPr lang="es-ES_tradnl" smtClean="0"/>
              <a:t>Aportes de Capital</a:t>
            </a:r>
          </a:p>
          <a:p>
            <a:pPr lvl="1" eaLnBrk="1" hangingPunct="1">
              <a:lnSpc>
                <a:spcPct val="90000"/>
              </a:lnSpc>
            </a:pPr>
            <a:r>
              <a:rPr lang="es-ES_tradnl" smtClean="0"/>
              <a:t>Utilidades Provenientes de las Operaciones del negocio</a:t>
            </a:r>
          </a:p>
          <a:p>
            <a:pPr eaLnBrk="1" hangingPunct="1">
              <a:lnSpc>
                <a:spcPct val="90000"/>
              </a:lnSpc>
            </a:pPr>
            <a:r>
              <a:rPr lang="es-ES_tradnl" smtClean="0"/>
              <a:t>Las disminuciones de patrimonio serán consecuencia de:</a:t>
            </a:r>
          </a:p>
          <a:p>
            <a:pPr lvl="1" eaLnBrk="1" hangingPunct="1">
              <a:lnSpc>
                <a:spcPct val="90000"/>
              </a:lnSpc>
            </a:pPr>
            <a:r>
              <a:rPr lang="es-ES_tradnl" smtClean="0"/>
              <a:t>Retiros de Capital</a:t>
            </a:r>
          </a:p>
          <a:p>
            <a:pPr lvl="1" eaLnBrk="1" hangingPunct="1">
              <a:lnSpc>
                <a:spcPct val="90000"/>
              </a:lnSpc>
            </a:pPr>
            <a:r>
              <a:rPr lang="es-ES_tradnl" smtClean="0"/>
              <a:t>Pago de dividendos (o retiros de utilidades)</a:t>
            </a:r>
          </a:p>
          <a:p>
            <a:pPr lvl="1" eaLnBrk="1" hangingPunct="1">
              <a:lnSpc>
                <a:spcPct val="90000"/>
              </a:lnSpc>
            </a:pPr>
            <a:r>
              <a:rPr lang="es-ES_tradnl" smtClean="0"/>
              <a:t>Pérdidas Provenientes de las Operaciones del Negocio </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3299">
                                            <p:txEl>
                                              <p:pRg st="0" end="0"/>
                                            </p:txEl>
                                          </p:spTgt>
                                        </p:tgtEl>
                                        <p:attrNameLst>
                                          <p:attrName>style.visibility</p:attrName>
                                        </p:attrNameLst>
                                      </p:cBhvr>
                                      <p:to>
                                        <p:strVal val="visible"/>
                                      </p:to>
                                    </p:set>
                                    <p:anim calcmode="lin" valueType="num">
                                      <p:cBhvr additive="base">
                                        <p:cTn id="7" dur="500" fill="hold"/>
                                        <p:tgtEl>
                                          <p:spTgt spid="1832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32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83299">
                                            <p:txEl>
                                              <p:pRg st="1" end="1"/>
                                            </p:txEl>
                                          </p:spTgt>
                                        </p:tgtEl>
                                        <p:attrNameLst>
                                          <p:attrName>style.visibility</p:attrName>
                                        </p:attrNameLst>
                                      </p:cBhvr>
                                      <p:to>
                                        <p:strVal val="visible"/>
                                      </p:to>
                                    </p:set>
                                    <p:anim calcmode="lin" valueType="num">
                                      <p:cBhvr additive="base">
                                        <p:cTn id="11" dur="500" fill="hold"/>
                                        <p:tgtEl>
                                          <p:spTgt spid="1832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832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83299">
                                            <p:txEl>
                                              <p:pRg st="2" end="2"/>
                                            </p:txEl>
                                          </p:spTgt>
                                        </p:tgtEl>
                                        <p:attrNameLst>
                                          <p:attrName>style.visibility</p:attrName>
                                        </p:attrNameLst>
                                      </p:cBhvr>
                                      <p:to>
                                        <p:strVal val="visible"/>
                                      </p:to>
                                    </p:set>
                                    <p:anim calcmode="lin" valueType="num">
                                      <p:cBhvr additive="base">
                                        <p:cTn id="15" dur="500" fill="hold"/>
                                        <p:tgtEl>
                                          <p:spTgt spid="18329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832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83299">
                                            <p:txEl>
                                              <p:pRg st="3" end="3"/>
                                            </p:txEl>
                                          </p:spTgt>
                                        </p:tgtEl>
                                        <p:attrNameLst>
                                          <p:attrName>style.visibility</p:attrName>
                                        </p:attrNameLst>
                                      </p:cBhvr>
                                      <p:to>
                                        <p:strVal val="visible"/>
                                      </p:to>
                                    </p:set>
                                    <p:anim calcmode="lin" valueType="num">
                                      <p:cBhvr additive="base">
                                        <p:cTn id="21" dur="500" fill="hold"/>
                                        <p:tgtEl>
                                          <p:spTgt spid="18329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8329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83299">
                                            <p:txEl>
                                              <p:pRg st="4" end="4"/>
                                            </p:txEl>
                                          </p:spTgt>
                                        </p:tgtEl>
                                        <p:attrNameLst>
                                          <p:attrName>style.visibility</p:attrName>
                                        </p:attrNameLst>
                                      </p:cBhvr>
                                      <p:to>
                                        <p:strVal val="visible"/>
                                      </p:to>
                                    </p:set>
                                    <p:anim calcmode="lin" valueType="num">
                                      <p:cBhvr additive="base">
                                        <p:cTn id="25" dur="500" fill="hold"/>
                                        <p:tgtEl>
                                          <p:spTgt spid="1832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8329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83299">
                                            <p:txEl>
                                              <p:pRg st="5" end="5"/>
                                            </p:txEl>
                                          </p:spTgt>
                                        </p:tgtEl>
                                        <p:attrNameLst>
                                          <p:attrName>style.visibility</p:attrName>
                                        </p:attrNameLst>
                                      </p:cBhvr>
                                      <p:to>
                                        <p:strVal val="visible"/>
                                      </p:to>
                                    </p:set>
                                    <p:anim calcmode="lin" valueType="num">
                                      <p:cBhvr additive="base">
                                        <p:cTn id="29" dur="500" fill="hold"/>
                                        <p:tgtEl>
                                          <p:spTgt spid="18329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8329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3299">
                                            <p:txEl>
                                              <p:pRg st="6" end="6"/>
                                            </p:txEl>
                                          </p:spTgt>
                                        </p:tgtEl>
                                        <p:attrNameLst>
                                          <p:attrName>style.visibility</p:attrName>
                                        </p:attrNameLst>
                                      </p:cBhvr>
                                      <p:to>
                                        <p:strVal val="visible"/>
                                      </p:to>
                                    </p:set>
                                    <p:anim calcmode="lin" valueType="num">
                                      <p:cBhvr additive="base">
                                        <p:cTn id="33" dur="500" fill="hold"/>
                                        <p:tgtEl>
                                          <p:spTgt spid="18329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8329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342900"/>
            <a:ext cx="7772400" cy="782638"/>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normAutofit/>
          </a:bodyPr>
          <a:lstStyle/>
          <a:p>
            <a:pPr eaLnBrk="1" hangingPunct="1"/>
            <a:r>
              <a:rPr lang="es-ES_tradnl" sz="3600" smtClean="0"/>
              <a:t>1. La teoría y la gestión financiera</a:t>
            </a:r>
          </a:p>
        </p:txBody>
      </p:sp>
      <p:sp>
        <p:nvSpPr>
          <p:cNvPr id="8195" name="Rectangle 3"/>
          <p:cNvSpPr>
            <a:spLocks noGrp="1" noChangeArrowheads="1"/>
          </p:cNvSpPr>
          <p:nvPr>
            <p:ph idx="1"/>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s-ES_tradnl" smtClean="0"/>
              <a:t>Tareas del administrador financiero</a:t>
            </a:r>
          </a:p>
          <a:p>
            <a:pPr lvl="1" eaLnBrk="1" hangingPunct="1"/>
            <a:r>
              <a:rPr lang="es-ES_tradnl" smtClean="0"/>
              <a:t>Actuar como intermediario entre las operaciones de la empresa y el mercado de capitales.</a:t>
            </a:r>
          </a:p>
          <a:p>
            <a:pPr lvl="2" eaLnBrk="1" hangingPunct="1"/>
            <a:r>
              <a:rPr lang="es-ES_tradnl" smtClean="0"/>
              <a:t>Captar flujos de Tesorería desde los inversionistas (ahorrantes) para la empresa</a:t>
            </a:r>
          </a:p>
          <a:p>
            <a:pPr lvl="2" eaLnBrk="1" hangingPunct="1"/>
            <a:r>
              <a:rPr lang="es-ES_tradnl" smtClean="0"/>
              <a:t>Invertir dichos flujos en activos necesarios para la operación de la empresa</a:t>
            </a:r>
          </a:p>
          <a:p>
            <a:pPr lvl="2" eaLnBrk="1" hangingPunct="1"/>
            <a:r>
              <a:rPr lang="es-ES_tradnl" smtClean="0"/>
              <a:t>Gestionar los rendimientos que generan los activos</a:t>
            </a:r>
          </a:p>
          <a:p>
            <a:pPr lvl="3" eaLnBrk="1" hangingPunct="1"/>
            <a:r>
              <a:rPr lang="es-ES_tradnl" smtClean="0"/>
              <a:t>Reinvirtiendo en la empresa</a:t>
            </a:r>
          </a:p>
          <a:p>
            <a:pPr lvl="3" eaLnBrk="1" hangingPunct="1"/>
            <a:r>
              <a:rPr lang="es-ES_tradnl" smtClean="0"/>
              <a:t>Retribuyendo a los inversionistas</a:t>
            </a: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23850" y="3141663"/>
            <a:ext cx="8515350" cy="1566862"/>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eaLnBrk="0" hangingPunct="0"/>
            <a:r>
              <a:rPr lang="es-ES_tradnl" sz="3200">
                <a:latin typeface="Times New Roman" pitchFamily="18" charset="0"/>
              </a:rPr>
              <a:t>Activos</a:t>
            </a:r>
            <a:r>
              <a:rPr lang="es-ES_tradnl" sz="3200" baseline="-25000">
                <a:latin typeface="Times New Roman" pitchFamily="18" charset="0"/>
              </a:rPr>
              <a:t>t</a:t>
            </a:r>
            <a:r>
              <a:rPr lang="es-ES_tradnl" sz="3200">
                <a:latin typeface="Times New Roman" pitchFamily="18" charset="0"/>
              </a:rPr>
              <a:t> =  Pasivos</a:t>
            </a:r>
            <a:r>
              <a:rPr lang="es-ES_tradnl" sz="3200" baseline="-25000">
                <a:latin typeface="Times New Roman" pitchFamily="18" charset="0"/>
              </a:rPr>
              <a:t>t</a:t>
            </a:r>
            <a:r>
              <a:rPr lang="es-ES_tradnl" sz="3200">
                <a:latin typeface="Times New Roman" pitchFamily="18" charset="0"/>
              </a:rPr>
              <a:t> + Patrimonio</a:t>
            </a:r>
            <a:r>
              <a:rPr lang="es-ES_tradnl" sz="3200" baseline="-25000">
                <a:latin typeface="Times New Roman" pitchFamily="18" charset="0"/>
              </a:rPr>
              <a:t>t-1</a:t>
            </a:r>
            <a:r>
              <a:rPr lang="es-ES_tradnl" sz="3200">
                <a:latin typeface="Times New Roman" pitchFamily="18" charset="0"/>
              </a:rPr>
              <a:t> + (Ingresos</a:t>
            </a:r>
            <a:r>
              <a:rPr lang="es-ES_tradnl" sz="3200" baseline="-25000">
                <a:latin typeface="Times New Roman" pitchFamily="18" charset="0"/>
              </a:rPr>
              <a:t>t-1,t</a:t>
            </a:r>
            <a:r>
              <a:rPr lang="es-ES_tradnl" sz="3200">
                <a:latin typeface="Times New Roman" pitchFamily="18" charset="0"/>
              </a:rPr>
              <a:t> - Gastos</a:t>
            </a:r>
            <a:r>
              <a:rPr lang="es-ES_tradnl" sz="3200" baseline="-25000">
                <a:latin typeface="Times New Roman" pitchFamily="18" charset="0"/>
              </a:rPr>
              <a:t>t-1,t</a:t>
            </a:r>
            <a:r>
              <a:rPr lang="es-ES_tradnl" sz="3200">
                <a:latin typeface="Times New Roman" pitchFamily="18" charset="0"/>
              </a:rPr>
              <a:t>) + (Aportes de capital</a:t>
            </a:r>
            <a:r>
              <a:rPr lang="es-ES_tradnl" sz="3200" baseline="-25000">
                <a:latin typeface="Times New Roman" pitchFamily="18" charset="0"/>
              </a:rPr>
              <a:t>t-1,t</a:t>
            </a:r>
            <a:r>
              <a:rPr lang="es-ES_tradnl" sz="3200">
                <a:latin typeface="Times New Roman" pitchFamily="18" charset="0"/>
              </a:rPr>
              <a:t> – Retiros de capital</a:t>
            </a:r>
            <a:r>
              <a:rPr lang="es-ES_tradnl" sz="3200" baseline="-25000">
                <a:latin typeface="Times New Roman" pitchFamily="18" charset="0"/>
              </a:rPr>
              <a:t>t-1,t</a:t>
            </a:r>
            <a:r>
              <a:rPr lang="es-ES_tradnl" sz="3200">
                <a:latin typeface="Times New Roman" pitchFamily="18" charset="0"/>
              </a:rPr>
              <a:t>) – Dividendos</a:t>
            </a:r>
            <a:r>
              <a:rPr lang="es-ES_tradnl" sz="3200" baseline="-25000">
                <a:latin typeface="Times New Roman" pitchFamily="18" charset="0"/>
              </a:rPr>
              <a:t>t-1,t</a:t>
            </a:r>
            <a:r>
              <a:rPr lang="es-ES_tradnl" sz="3200">
                <a:latin typeface="Times New Roman" pitchFamily="18" charset="0"/>
              </a:rPr>
              <a:t> </a:t>
            </a:r>
            <a:endParaRPr lang="es-ES_tradnl" sz="3200" baseline="-25000">
              <a:latin typeface="Times New Roman" pitchFamily="18" charset="0"/>
            </a:endParaRPr>
          </a:p>
        </p:txBody>
      </p:sp>
      <p:sp>
        <p:nvSpPr>
          <p:cNvPr id="35843" name="Text Box 3"/>
          <p:cNvSpPr txBox="1">
            <a:spLocks noChangeArrowheads="1"/>
          </p:cNvSpPr>
          <p:nvPr/>
        </p:nvSpPr>
        <p:spPr bwMode="auto">
          <a:xfrm>
            <a:off x="323850" y="5302250"/>
            <a:ext cx="8569325" cy="1079500"/>
          </a:xfrm>
          <a:prstGeom prst="rect">
            <a:avLst/>
          </a:prstGeom>
          <a:noFill/>
          <a:ln w="12700">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s-ES_tradnl" sz="3200">
                <a:latin typeface="Times New Roman" pitchFamily="18" charset="0"/>
              </a:rPr>
              <a:t>Patrimonio</a:t>
            </a:r>
            <a:r>
              <a:rPr lang="es-ES_tradnl" sz="3200" baseline="-25000">
                <a:latin typeface="Times New Roman" pitchFamily="18" charset="0"/>
              </a:rPr>
              <a:t>t</a:t>
            </a:r>
            <a:r>
              <a:rPr lang="es-CL" sz="3200">
                <a:latin typeface="Book Antiqua" pitchFamily="18" charset="0"/>
              </a:rPr>
              <a:t> = </a:t>
            </a:r>
            <a:r>
              <a:rPr lang="es-ES_tradnl" sz="3200">
                <a:latin typeface="Times New Roman" pitchFamily="18" charset="0"/>
              </a:rPr>
              <a:t>Patrimonio</a:t>
            </a:r>
            <a:r>
              <a:rPr lang="es-ES_tradnl" sz="3200" baseline="-25000">
                <a:latin typeface="Times New Roman" pitchFamily="18" charset="0"/>
              </a:rPr>
              <a:t>t-1 </a:t>
            </a:r>
            <a:r>
              <a:rPr lang="es-ES_tradnl" sz="3200">
                <a:latin typeface="Times New Roman" pitchFamily="18" charset="0"/>
              </a:rPr>
              <a:t>+ (I</a:t>
            </a:r>
            <a:r>
              <a:rPr lang="es-ES_tradnl" sz="3200" baseline="-25000">
                <a:latin typeface="Times New Roman" pitchFamily="18" charset="0"/>
              </a:rPr>
              <a:t>t-1,t</a:t>
            </a:r>
            <a:r>
              <a:rPr lang="es-ES_tradnl" sz="3200">
                <a:latin typeface="Times New Roman" pitchFamily="18" charset="0"/>
              </a:rPr>
              <a:t> - G</a:t>
            </a:r>
            <a:r>
              <a:rPr lang="es-ES_tradnl" sz="3200" baseline="-25000">
                <a:latin typeface="Times New Roman" pitchFamily="18" charset="0"/>
              </a:rPr>
              <a:t>t-1,t</a:t>
            </a:r>
            <a:r>
              <a:rPr lang="es-ES_tradnl" sz="3200">
                <a:latin typeface="Times New Roman" pitchFamily="18" charset="0"/>
              </a:rPr>
              <a:t>) </a:t>
            </a:r>
            <a:r>
              <a:rPr lang="es-ES" sz="3200">
                <a:latin typeface="Times New Roman" pitchFamily="18" charset="0"/>
              </a:rPr>
              <a:t>+ (AC</a:t>
            </a:r>
            <a:r>
              <a:rPr lang="es-ES" sz="3200" baseline="-25000">
                <a:latin typeface="Times New Roman" pitchFamily="18" charset="0"/>
              </a:rPr>
              <a:t>t-1,t</a:t>
            </a:r>
            <a:r>
              <a:rPr lang="es-ES" sz="3200">
                <a:latin typeface="Times New Roman" pitchFamily="18" charset="0"/>
              </a:rPr>
              <a:t> – RC</a:t>
            </a:r>
            <a:r>
              <a:rPr lang="es-ES" sz="3200" baseline="-25000">
                <a:latin typeface="Times New Roman" pitchFamily="18" charset="0"/>
              </a:rPr>
              <a:t>t-1,t</a:t>
            </a:r>
            <a:r>
              <a:rPr lang="es-ES" sz="3200">
                <a:latin typeface="Times New Roman" pitchFamily="18" charset="0"/>
              </a:rPr>
              <a:t>) – D</a:t>
            </a:r>
            <a:r>
              <a:rPr lang="es-ES" sz="3200" baseline="-25000">
                <a:latin typeface="Times New Roman" pitchFamily="18" charset="0"/>
              </a:rPr>
              <a:t>t-1,t</a:t>
            </a:r>
            <a:r>
              <a:rPr lang="es-ES" sz="3200">
                <a:latin typeface="Times New Roman" pitchFamily="18" charset="0"/>
              </a:rPr>
              <a:t> </a:t>
            </a:r>
          </a:p>
        </p:txBody>
      </p:sp>
      <p:sp>
        <p:nvSpPr>
          <p:cNvPr id="35844" name="Rectangle 4"/>
          <p:cNvSpPr>
            <a:spLocks noChangeArrowheads="1"/>
          </p:cNvSpPr>
          <p:nvPr/>
        </p:nvSpPr>
        <p:spPr bwMode="auto">
          <a:xfrm>
            <a:off x="539750" y="549275"/>
            <a:ext cx="7793038"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s-ES_tradnl" sz="3600">
                <a:solidFill>
                  <a:schemeClr val="tx2"/>
                </a:solidFill>
              </a:rPr>
              <a:t>h) Principio de Dualidad</a:t>
            </a:r>
          </a:p>
        </p:txBody>
      </p:sp>
      <p:sp>
        <p:nvSpPr>
          <p:cNvPr id="35845" name="Text Box 5"/>
          <p:cNvSpPr txBox="1">
            <a:spLocks noChangeArrowheads="1"/>
          </p:cNvSpPr>
          <p:nvPr/>
        </p:nvSpPr>
        <p:spPr bwMode="auto">
          <a:xfrm>
            <a:off x="144463" y="1431925"/>
            <a:ext cx="882015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800"/>
              <a:t>Considerando los elementos que explican la variación del valor del patrimonio contable, podemos escribir la “igualdad del inventario” de la siguiente forma:</a:t>
            </a:r>
          </a:p>
        </p:txBody>
      </p:sp>
    </p:spTree>
  </p:cSld>
  <p:clrMapOvr>
    <a:masterClrMapping/>
  </p:clrMapOvr>
  <p:transition spd="med">
    <p:blinds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95313" y="333375"/>
            <a:ext cx="7793037" cy="863600"/>
          </a:xfrm>
          <a:noFill/>
        </p:spPr>
        <p:txBody>
          <a:bodyPr lIns="92075" tIns="46038" rIns="92075" bIns="46038"/>
          <a:lstStyle/>
          <a:p>
            <a:pPr algn="l" eaLnBrk="1" hangingPunct="1"/>
            <a:r>
              <a:rPr lang="es-ES_tradnl" sz="3200" smtClean="0"/>
              <a:t>Transacción:</a:t>
            </a:r>
          </a:p>
        </p:txBody>
      </p:sp>
      <p:sp>
        <p:nvSpPr>
          <p:cNvPr id="36867" name="Rectangle 3"/>
          <p:cNvSpPr>
            <a:spLocks noGrp="1" noChangeArrowheads="1"/>
          </p:cNvSpPr>
          <p:nvPr>
            <p:ph idx="1"/>
          </p:nvPr>
        </p:nvSpPr>
        <p:spPr>
          <a:xfrm>
            <a:off x="323850" y="1125538"/>
            <a:ext cx="8424863" cy="5472112"/>
          </a:xfrm>
          <a:noFill/>
        </p:spPr>
        <p:txBody>
          <a:bodyPr lIns="92075" tIns="46038" rIns="92075" bIns="46038">
            <a:normAutofit/>
          </a:bodyPr>
          <a:lstStyle/>
          <a:p>
            <a:pPr eaLnBrk="1" hangingPunct="1"/>
            <a:r>
              <a:rPr lang="es-ES_tradnl" sz="2800" smtClean="0"/>
              <a:t>Se denomina así a todo acontecimiento que afecta la posición económica y financiera de la empresa y que puede ser medido objetivamente en unidades monetarias.</a:t>
            </a:r>
          </a:p>
          <a:p>
            <a:pPr eaLnBrk="1" hangingPunct="1"/>
            <a:r>
              <a:rPr lang="es-ES_tradnl" sz="2800" smtClean="0"/>
              <a:t>Toda transacción se puede expresar en términos de su efecto en la ecuación del inventario.</a:t>
            </a:r>
          </a:p>
          <a:p>
            <a:pPr eaLnBrk="1" hangingPunct="1"/>
            <a:r>
              <a:rPr lang="es-ES_tradnl" sz="2800" smtClean="0"/>
              <a:t>Toda transacción debe estar compensada en términos de la ecuación del inventario. Por ejemplo, un incremento de un activo debe estar compensado ya sea con una disminución de otro activo, con un aumento de un pasivo o un aumento del patrimonio</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68313" y="549275"/>
            <a:ext cx="7793037" cy="1173163"/>
          </a:xfrm>
          <a:noFill/>
        </p:spPr>
        <p:txBody>
          <a:bodyPr lIns="92075" tIns="46038" rIns="92075" bIns="46038"/>
          <a:lstStyle/>
          <a:p>
            <a:pPr eaLnBrk="1" hangingPunct="1"/>
            <a:r>
              <a:rPr lang="es-ES_tradnl" sz="3600" smtClean="0"/>
              <a:t>i) Principio del Devengado</a:t>
            </a:r>
          </a:p>
        </p:txBody>
      </p:sp>
      <p:sp>
        <p:nvSpPr>
          <p:cNvPr id="46083" name="Rectangle 3"/>
          <p:cNvSpPr>
            <a:spLocks noGrp="1" noChangeArrowheads="1"/>
          </p:cNvSpPr>
          <p:nvPr>
            <p:ph idx="1"/>
          </p:nvPr>
        </p:nvSpPr>
        <p:spPr>
          <a:xfrm>
            <a:off x="684213" y="2017713"/>
            <a:ext cx="8270875" cy="4435475"/>
          </a:xfrm>
          <a:noFill/>
        </p:spPr>
        <p:txBody>
          <a:bodyPr lIns="92075" tIns="46038" rIns="92075" bIns="46038"/>
          <a:lstStyle/>
          <a:p>
            <a:pPr eaLnBrk="1" hangingPunct="1"/>
            <a:r>
              <a:rPr lang="es-ES_tradnl" smtClean="0"/>
              <a:t>“La determinación del resultado y posición financiera de la empresa debe considerar todos los recursos y obligaciones del período, aunque estos hayan sido o no percibidos o pagados, con el objeto de que los costos y gastos puedan ser debidamente relacionados con los respectivos ingresos que generan.”</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xfrm>
            <a:off x="611188" y="549275"/>
            <a:ext cx="7793037" cy="1173163"/>
          </a:xfrm>
          <a:noFill/>
        </p:spPr>
        <p:txBody>
          <a:bodyPr lIns="92075" tIns="46038" rIns="92075" bIns="46038"/>
          <a:lstStyle/>
          <a:p>
            <a:pPr eaLnBrk="1" hangingPunct="1"/>
            <a:r>
              <a:rPr lang="es-ES_tradnl" sz="3600" smtClean="0"/>
              <a:t>i) Principio del Devengado</a:t>
            </a:r>
          </a:p>
        </p:txBody>
      </p:sp>
      <p:sp>
        <p:nvSpPr>
          <p:cNvPr id="47106" name="Rectangle 2"/>
          <p:cNvSpPr>
            <a:spLocks noGrp="1" noChangeArrowheads="1"/>
          </p:cNvSpPr>
          <p:nvPr>
            <p:ph idx="1"/>
          </p:nvPr>
        </p:nvSpPr>
        <p:spPr>
          <a:xfrm>
            <a:off x="468313" y="1978025"/>
            <a:ext cx="8280400" cy="2746375"/>
          </a:xfrm>
          <a:noFill/>
        </p:spPr>
        <p:txBody>
          <a:bodyPr lIns="92075" tIns="46038" rIns="92075" bIns="46038"/>
          <a:lstStyle/>
          <a:p>
            <a:pPr eaLnBrk="1" hangingPunct="1">
              <a:buSzPct val="150000"/>
              <a:buFont typeface="Wingdings" pitchFamily="2" charset="2"/>
              <a:buNone/>
            </a:pPr>
            <a:r>
              <a:rPr lang="es-ES_tradnl" smtClean="0"/>
              <a:t>	Se logra asociar el registro del Ingreso con el momento en que se proveen efectivamente los bienes o servicios, y el Gasto con el momento en que efectivamente se consumen los recursos.</a:t>
            </a:r>
          </a:p>
        </p:txBody>
      </p:sp>
      <p:sp>
        <p:nvSpPr>
          <p:cNvPr id="47107" name="Rectangle 3"/>
          <p:cNvSpPr>
            <a:spLocks noChangeArrowheads="1"/>
          </p:cNvSpPr>
          <p:nvPr/>
        </p:nvSpPr>
        <p:spPr bwMode="auto">
          <a:xfrm>
            <a:off x="1812925" y="5273675"/>
            <a:ext cx="6575425"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4800">
                <a:solidFill>
                  <a:srgbClr val="FF6600"/>
                </a:solidFill>
                <a:latin typeface="Book Antiqua" pitchFamily="18" charset="0"/>
              </a:rPr>
              <a:t>ES DECIR........................</a:t>
            </a: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9750" y="476250"/>
            <a:ext cx="7793038" cy="1173163"/>
          </a:xfrm>
          <a:noFill/>
        </p:spPr>
        <p:txBody>
          <a:bodyPr lIns="92075" tIns="46038" rIns="92075" bIns="46038"/>
          <a:lstStyle/>
          <a:p>
            <a:pPr eaLnBrk="1" hangingPunct="1"/>
            <a:r>
              <a:rPr lang="es-ES_tradnl" sz="3600" smtClean="0"/>
              <a:t>i) Principio del Devengado</a:t>
            </a:r>
          </a:p>
        </p:txBody>
      </p:sp>
      <p:sp>
        <p:nvSpPr>
          <p:cNvPr id="48131" name="Text Box 3"/>
          <p:cNvSpPr txBox="1">
            <a:spLocks noChangeArrowheads="1"/>
          </p:cNvSpPr>
          <p:nvPr/>
        </p:nvSpPr>
        <p:spPr bwMode="auto">
          <a:xfrm>
            <a:off x="539750" y="1628775"/>
            <a:ext cx="8353425" cy="4789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ES_tradnl" sz="2800">
                <a:latin typeface="Tahoma" pitchFamily="34" charset="0"/>
              </a:rPr>
              <a:t>Los ingresos se reconocen a medida que estos son </a:t>
            </a:r>
            <a:r>
              <a:rPr lang="es-ES_tradnl" sz="2800" i="1">
                <a:latin typeface="Tahoma" pitchFamily="34" charset="0"/>
              </a:rPr>
              <a:t>ganados</a:t>
            </a:r>
            <a:r>
              <a:rPr lang="es-ES_tradnl" sz="2800">
                <a:latin typeface="Tahoma" pitchFamily="34" charset="0"/>
              </a:rPr>
              <a:t> y los gastos mientras se incurra en ellos, independiente del momento en que se produzcan los flujos de dinero.</a:t>
            </a:r>
          </a:p>
          <a:p>
            <a:pPr eaLnBrk="1" hangingPunct="1"/>
            <a:endParaRPr lang="es-ES_tradnl" sz="2800">
              <a:latin typeface="Tahoma" pitchFamily="34" charset="0"/>
            </a:endParaRPr>
          </a:p>
          <a:p>
            <a:pPr eaLnBrk="1" hangingPunct="1"/>
            <a:r>
              <a:rPr lang="es-ES_tradnl" sz="2800">
                <a:latin typeface="Tahoma" pitchFamily="34" charset="0"/>
              </a:rPr>
              <a:t>Este principio se conoce también como </a:t>
            </a:r>
            <a:r>
              <a:rPr lang="es-ES_tradnl" sz="2800" i="1">
                <a:latin typeface="Tahoma" pitchFamily="34" charset="0"/>
              </a:rPr>
              <a:t>Base de Causación</a:t>
            </a:r>
            <a:r>
              <a:rPr lang="es-ES_tradnl" sz="2800">
                <a:latin typeface="Tahoma" pitchFamily="34" charset="0"/>
              </a:rPr>
              <a:t>.</a:t>
            </a:r>
          </a:p>
          <a:p>
            <a:pPr eaLnBrk="1" hangingPunct="1"/>
            <a:endParaRPr lang="es-ES_tradnl" sz="2800">
              <a:latin typeface="Tahoma" pitchFamily="34" charset="0"/>
            </a:endParaRPr>
          </a:p>
          <a:p>
            <a:pPr eaLnBrk="1" hangingPunct="1"/>
            <a:r>
              <a:rPr lang="es-ES_tradnl" sz="2800">
                <a:latin typeface="Tahoma" pitchFamily="34" charset="0"/>
              </a:rPr>
              <a:t>Los dos principios siguientes profundizan en el reconocimiento de ingresos y gastos, respectivamente.</a:t>
            </a:r>
            <a:endParaRPr lang="es-CL" sz="2800">
              <a:latin typeface="Tahoma" pitchFamily="34" charset="0"/>
            </a:endParaRP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p:spPr>
        <p:txBody>
          <a:bodyPr lIns="92075" tIns="46038" rIns="92075" bIns="46038"/>
          <a:lstStyle/>
          <a:p>
            <a:pPr eaLnBrk="1" hangingPunct="1"/>
            <a:r>
              <a:rPr lang="es-ES_tradnl" sz="3600" smtClean="0"/>
              <a:t>j) Principio de Realización</a:t>
            </a:r>
          </a:p>
        </p:txBody>
      </p:sp>
      <p:sp>
        <p:nvSpPr>
          <p:cNvPr id="49155" name="Rectangle 3"/>
          <p:cNvSpPr>
            <a:spLocks noGrp="1" noChangeArrowheads="1"/>
          </p:cNvSpPr>
          <p:nvPr>
            <p:ph idx="1"/>
          </p:nvPr>
        </p:nvSpPr>
        <p:spPr>
          <a:noFill/>
        </p:spPr>
        <p:txBody>
          <a:bodyPr lIns="92075" tIns="46038" rIns="92075" bIns="46038"/>
          <a:lstStyle/>
          <a:p>
            <a:pPr marL="476250" indent="-476250" eaLnBrk="1" hangingPunct="1">
              <a:lnSpc>
                <a:spcPct val="90000"/>
              </a:lnSpc>
              <a:buFontTx/>
              <a:buNone/>
            </a:pPr>
            <a:r>
              <a:rPr lang="es-ES_tradnl" b="1" smtClean="0">
                <a:solidFill>
                  <a:srgbClr val="FF6600"/>
                </a:solidFill>
              </a:rPr>
              <a:t>¿ </a:t>
            </a:r>
            <a:r>
              <a:rPr lang="es-ES_tradnl" sz="2800" b="1" smtClean="0">
                <a:solidFill>
                  <a:srgbClr val="FF6600"/>
                </a:solidFill>
              </a:rPr>
              <a:t>CUANDO EL INGRESO SE CONSIDERA GANADO ?</a:t>
            </a:r>
          </a:p>
          <a:p>
            <a:pPr marL="476250" indent="-476250" eaLnBrk="1" hangingPunct="1">
              <a:lnSpc>
                <a:spcPct val="90000"/>
              </a:lnSpc>
              <a:buSzPct val="110000"/>
              <a:buFont typeface="Wingdings" pitchFamily="2" charset="2"/>
              <a:buChar char="q"/>
            </a:pPr>
            <a:r>
              <a:rPr lang="es-ES_tradnl" sz="2800" smtClean="0"/>
              <a:t>Existe un compromiso comercial que define precios, cantidades y forma de pago del bien.</a:t>
            </a:r>
          </a:p>
          <a:p>
            <a:pPr marL="476250" indent="-476250" eaLnBrk="1" hangingPunct="1">
              <a:lnSpc>
                <a:spcPct val="90000"/>
              </a:lnSpc>
              <a:buSzPct val="110000"/>
              <a:buFont typeface="Wingdings" pitchFamily="2" charset="2"/>
              <a:buChar char="q"/>
            </a:pPr>
            <a:r>
              <a:rPr lang="es-ES_tradnl" sz="2800" smtClean="0"/>
              <a:t>Los bienes han sido entregados o los servicios prestados.</a:t>
            </a:r>
          </a:p>
          <a:p>
            <a:pPr marL="476250" indent="-476250" eaLnBrk="1" hangingPunct="1">
              <a:lnSpc>
                <a:spcPct val="90000"/>
              </a:lnSpc>
              <a:buSzPct val="110000"/>
              <a:buFont typeface="Wingdings" pitchFamily="2" charset="2"/>
              <a:buChar char="q"/>
            </a:pPr>
            <a:r>
              <a:rPr lang="es-ES_tradnl" sz="2800" smtClean="0"/>
              <a:t>La recaudación respectiva está razonablemente asegurada.</a:t>
            </a:r>
          </a:p>
        </p:txBody>
      </p:sp>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title"/>
          </p:nvPr>
        </p:nvSpPr>
        <p:spPr>
          <a:xfrm>
            <a:off x="611188" y="620713"/>
            <a:ext cx="7793037" cy="911225"/>
          </a:xfrm>
          <a:noFill/>
        </p:spPr>
        <p:txBody>
          <a:bodyPr lIns="92075" tIns="46038" rIns="92075" bIns="46038"/>
          <a:lstStyle/>
          <a:p>
            <a:pPr eaLnBrk="1" hangingPunct="1"/>
            <a:r>
              <a:rPr lang="es-ES_tradnl" sz="3600" smtClean="0"/>
              <a:t>j) Principio de Realización</a:t>
            </a:r>
          </a:p>
        </p:txBody>
      </p:sp>
      <p:sp>
        <p:nvSpPr>
          <p:cNvPr id="50178" name="Rectangle 2"/>
          <p:cNvSpPr>
            <a:spLocks noGrp="1" noChangeArrowheads="1"/>
          </p:cNvSpPr>
          <p:nvPr>
            <p:ph idx="1"/>
          </p:nvPr>
        </p:nvSpPr>
        <p:spPr>
          <a:xfrm>
            <a:off x="330200" y="1916113"/>
            <a:ext cx="8489950" cy="4402137"/>
          </a:xfrm>
          <a:noFill/>
        </p:spPr>
        <p:txBody>
          <a:bodyPr lIns="92075" tIns="46038" rIns="92075" bIns="46038"/>
          <a:lstStyle/>
          <a:p>
            <a:pPr eaLnBrk="1" hangingPunct="1"/>
            <a:r>
              <a:rPr lang="es-ES_tradnl" smtClean="0"/>
              <a:t>No siempre las cuentas por cobrar se recuperan, lo que se reconoce por:</a:t>
            </a:r>
          </a:p>
          <a:p>
            <a:pPr lvl="1" eaLnBrk="1" hangingPunct="1"/>
            <a:r>
              <a:rPr lang="es-ES_tradnl" smtClean="0"/>
              <a:t>Castigo: Cuando existe certeza de irrecuperabilidad.</a:t>
            </a:r>
          </a:p>
          <a:p>
            <a:pPr lvl="1" eaLnBrk="1" hangingPunct="1"/>
            <a:r>
              <a:rPr lang="es-ES_tradnl" smtClean="0"/>
              <a:t>Estimación de incobrables: Cuando existe la probabilidad de irrecuperabilidad. </a:t>
            </a: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4213" y="404813"/>
            <a:ext cx="7885112" cy="908050"/>
          </a:xfrm>
          <a:noFill/>
        </p:spPr>
        <p:txBody>
          <a:bodyPr lIns="92075" tIns="46038" rIns="92075" bIns="46038">
            <a:normAutofit/>
          </a:bodyPr>
          <a:lstStyle/>
          <a:p>
            <a:pPr eaLnBrk="1" hangingPunct="1"/>
            <a:r>
              <a:rPr lang="es-ES_tradnl" sz="3600" smtClean="0"/>
              <a:t>k) Principio de Correspondencia</a:t>
            </a:r>
          </a:p>
        </p:txBody>
      </p:sp>
      <p:sp>
        <p:nvSpPr>
          <p:cNvPr id="51203" name="Rectangle 3"/>
          <p:cNvSpPr>
            <a:spLocks noGrp="1" noChangeArrowheads="1"/>
          </p:cNvSpPr>
          <p:nvPr>
            <p:ph idx="1"/>
          </p:nvPr>
        </p:nvSpPr>
        <p:spPr>
          <a:xfrm>
            <a:off x="660400" y="1844675"/>
            <a:ext cx="8375650" cy="1439863"/>
          </a:xfrm>
          <a:noFill/>
        </p:spPr>
        <p:txBody>
          <a:bodyPr lIns="92075" tIns="46038" rIns="92075" bIns="46038">
            <a:normAutofit/>
          </a:bodyPr>
          <a:lstStyle/>
          <a:p>
            <a:pPr marL="0" indent="0" eaLnBrk="1" hangingPunct="1">
              <a:buFontTx/>
              <a:buNone/>
            </a:pPr>
            <a:r>
              <a:rPr lang="es-ES_tradnl" sz="2800" smtClean="0"/>
              <a:t>Para determinar la utilidad de un período se debe descontar de los ingresos todos los gastos que han sido necesarios para producir ese ingreso.</a:t>
            </a:r>
          </a:p>
        </p:txBody>
      </p:sp>
      <p:sp>
        <p:nvSpPr>
          <p:cNvPr id="51204" name="Rectangle 4"/>
          <p:cNvSpPr>
            <a:spLocks noChangeArrowheads="1"/>
          </p:cNvSpPr>
          <p:nvPr/>
        </p:nvSpPr>
        <p:spPr bwMode="auto">
          <a:xfrm>
            <a:off x="1068388" y="1196975"/>
            <a:ext cx="73548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3200" b="1">
                <a:solidFill>
                  <a:srgbClr val="FF6600"/>
                </a:solidFill>
                <a:latin typeface="Times New Roman" pitchFamily="18" charset="0"/>
              </a:rPr>
              <a:t>¿ </a:t>
            </a:r>
            <a:r>
              <a:rPr lang="es-ES_tradnl" sz="2800" b="1">
                <a:solidFill>
                  <a:srgbClr val="FF6600"/>
                </a:solidFill>
                <a:latin typeface="Times New Roman" pitchFamily="18" charset="0"/>
              </a:rPr>
              <a:t>CUANDO UN DESEMBOLSO ES GASTO ?</a:t>
            </a:r>
          </a:p>
        </p:txBody>
      </p:sp>
      <p:sp>
        <p:nvSpPr>
          <p:cNvPr id="51205" name="Rectangle 5"/>
          <p:cNvSpPr>
            <a:spLocks noChangeArrowheads="1"/>
          </p:cNvSpPr>
          <p:nvPr/>
        </p:nvSpPr>
        <p:spPr bwMode="auto">
          <a:xfrm>
            <a:off x="611188" y="3284538"/>
            <a:ext cx="8375650" cy="324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FontTx/>
              <a:buChar char="•"/>
            </a:pPr>
            <a:r>
              <a:rPr lang="es-ES_tradnl" sz="2800"/>
              <a:t>Algunos gastos pueden relacionarse con ingresos específicos del período (costo de venta, comisiones por venta).</a:t>
            </a:r>
          </a:p>
          <a:p>
            <a:pPr marL="342900" indent="-342900">
              <a:spcBef>
                <a:spcPct val="20000"/>
              </a:spcBef>
              <a:buFontTx/>
              <a:buChar char="•"/>
            </a:pPr>
            <a:r>
              <a:rPr lang="es-ES_tradnl" sz="2800"/>
              <a:t>Otros gastos se vinculan con las actividades del período, aunque no se puedan asociar a un ingreso específico (consumos básicos, remuneraciones fijas).</a:t>
            </a:r>
          </a:p>
        </p:txBody>
      </p:sp>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684213" y="404813"/>
            <a:ext cx="7885112" cy="908050"/>
          </a:xfrm>
          <a:noFill/>
        </p:spPr>
        <p:txBody>
          <a:bodyPr lIns="92075" tIns="46038" rIns="92075" bIns="46038">
            <a:normAutofit/>
          </a:bodyPr>
          <a:lstStyle/>
          <a:p>
            <a:pPr eaLnBrk="1" hangingPunct="1"/>
            <a:r>
              <a:rPr lang="es-ES_tradnl" sz="3600" smtClean="0"/>
              <a:t>k) Principio de Correspondencia</a:t>
            </a:r>
          </a:p>
        </p:txBody>
      </p:sp>
      <p:sp>
        <p:nvSpPr>
          <p:cNvPr id="52227" name="Rectangle 3"/>
          <p:cNvSpPr>
            <a:spLocks noChangeArrowheads="1"/>
          </p:cNvSpPr>
          <p:nvPr/>
        </p:nvSpPr>
        <p:spPr bwMode="auto">
          <a:xfrm>
            <a:off x="1068388" y="1196975"/>
            <a:ext cx="7354887"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s-ES_tradnl" sz="3200" b="1">
                <a:solidFill>
                  <a:srgbClr val="FF6600"/>
                </a:solidFill>
                <a:latin typeface="Times New Roman" pitchFamily="18" charset="0"/>
              </a:rPr>
              <a:t>¿ </a:t>
            </a:r>
            <a:r>
              <a:rPr lang="es-ES_tradnl" sz="2800" b="1">
                <a:solidFill>
                  <a:srgbClr val="FF6600"/>
                </a:solidFill>
                <a:latin typeface="Times New Roman" pitchFamily="18" charset="0"/>
              </a:rPr>
              <a:t>CUANDO UN DESEMBOLSO ES GASTO ?</a:t>
            </a:r>
          </a:p>
        </p:txBody>
      </p:sp>
      <p:sp>
        <p:nvSpPr>
          <p:cNvPr id="52228" name="Rectangle 4"/>
          <p:cNvSpPr>
            <a:spLocks noChangeArrowheads="1"/>
          </p:cNvSpPr>
          <p:nvPr/>
        </p:nvSpPr>
        <p:spPr bwMode="auto">
          <a:xfrm>
            <a:off x="517525" y="1844675"/>
            <a:ext cx="837565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FontTx/>
              <a:buChar char="•"/>
            </a:pPr>
            <a:r>
              <a:rPr lang="es-ES_tradnl" sz="2800"/>
              <a:t>Gastos que benefician más de un período contable.</a:t>
            </a:r>
          </a:p>
          <a:p>
            <a:pPr marL="936625" lvl="1" indent="-479425">
              <a:spcBef>
                <a:spcPct val="20000"/>
              </a:spcBef>
              <a:buFontTx/>
              <a:buChar char="–"/>
            </a:pPr>
            <a:r>
              <a:rPr lang="es-ES_tradnl" sz="2400"/>
              <a:t>A veces es fácil asignar en forma exacta el gasto a cada período (por ejemplo, una póliza de seguro)</a:t>
            </a:r>
          </a:p>
          <a:p>
            <a:pPr marL="936625" lvl="1" indent="-479425">
              <a:spcBef>
                <a:spcPct val="20000"/>
              </a:spcBef>
              <a:buFontTx/>
              <a:buChar char="–"/>
            </a:pPr>
            <a:r>
              <a:rPr lang="es-ES_tradnl" sz="2400"/>
              <a:t>Otras veces, se hace una estimación. Por ejemplo, el costo de una máquina se distribuirá en el número de períodos que se estime como su vida útil.</a:t>
            </a:r>
          </a:p>
          <a:p>
            <a:pPr marL="936625" lvl="1" indent="-479425">
              <a:spcBef>
                <a:spcPct val="20000"/>
              </a:spcBef>
              <a:buFontTx/>
              <a:buChar char="–"/>
            </a:pPr>
            <a:r>
              <a:rPr lang="es-ES_tradnl" sz="2400"/>
              <a:t>Otros gastos –como capacitación del personal, publicidad o investigación y desarrollo– no pueden vincularse objetivamente con ingresos futuros, por lo que se rebajan </a:t>
            </a:r>
            <a:r>
              <a:rPr lang="es-ES_tradnl" sz="2400" i="1"/>
              <a:t>inmediatamente</a:t>
            </a:r>
            <a:r>
              <a:rPr lang="es-ES_tradnl" sz="2400"/>
              <a:t> como gastos (principio “conservador”).</a:t>
            </a: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s-MX" sz="3600" smtClean="0"/>
              <a:t>o)	La esencia sobre la forma</a:t>
            </a:r>
            <a:endParaRPr lang="es-ES" sz="3600" smtClean="0"/>
          </a:p>
        </p:txBody>
      </p:sp>
      <p:sp>
        <p:nvSpPr>
          <p:cNvPr id="53251" name="Rectangle 3"/>
          <p:cNvSpPr>
            <a:spLocks noGrp="1" noChangeArrowheads="1"/>
          </p:cNvSpPr>
          <p:nvPr>
            <p:ph idx="1"/>
          </p:nvPr>
        </p:nvSpPr>
        <p:spPr/>
        <p:txBody>
          <a:bodyPr/>
          <a:lstStyle/>
          <a:p>
            <a:pPr eaLnBrk="1" hangingPunct="1"/>
            <a:r>
              <a:rPr lang="es-ES" smtClean="0"/>
              <a:t>Los estados financieros deben reflejar la realidad económica o el fondo económico de las transacciones, el que debe prevalecer sobre la forma legal de las mismas.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274638"/>
            <a:ext cx="8229600" cy="777875"/>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normAutofit/>
          </a:bodyPr>
          <a:lstStyle/>
          <a:p>
            <a:pPr eaLnBrk="1" hangingPunct="1"/>
            <a:r>
              <a:rPr lang="es-ES_tradnl" sz="3600" smtClean="0"/>
              <a:t>1. La teoría y la gestión financiera</a:t>
            </a:r>
          </a:p>
        </p:txBody>
      </p:sp>
      <p:sp>
        <p:nvSpPr>
          <p:cNvPr id="9219" name="Rectangle 3"/>
          <p:cNvSpPr>
            <a:spLocks noGrp="1" noChangeArrowheads="1"/>
          </p:cNvSpPr>
          <p:nvPr>
            <p:ph idx="1"/>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s-ES_tradnl" smtClean="0"/>
              <a:t>Tareas del administrador financiero</a:t>
            </a:r>
          </a:p>
        </p:txBody>
      </p:sp>
      <p:sp>
        <p:nvSpPr>
          <p:cNvPr id="9220" name="Rectangle 4"/>
          <p:cNvSpPr>
            <a:spLocks noChangeArrowheads="1"/>
          </p:cNvSpPr>
          <p:nvPr/>
        </p:nvSpPr>
        <p:spPr bwMode="auto">
          <a:xfrm>
            <a:off x="3663950" y="3359150"/>
            <a:ext cx="1511300" cy="1054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21" name="Rectangle 5"/>
          <p:cNvSpPr>
            <a:spLocks noChangeArrowheads="1"/>
          </p:cNvSpPr>
          <p:nvPr/>
        </p:nvSpPr>
        <p:spPr bwMode="auto">
          <a:xfrm>
            <a:off x="3789363" y="3408363"/>
            <a:ext cx="127635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sz="2400">
                <a:latin typeface="Times New Roman" pitchFamily="18" charset="0"/>
              </a:rPr>
              <a:t>Gerente</a:t>
            </a:r>
          </a:p>
          <a:p>
            <a:pPr eaLnBrk="0" hangingPunct="0"/>
            <a:r>
              <a:rPr lang="es-ES_tradnl" sz="2400">
                <a:latin typeface="Times New Roman" pitchFamily="18" charset="0"/>
              </a:rPr>
              <a:t>Finanzas</a:t>
            </a:r>
          </a:p>
        </p:txBody>
      </p:sp>
      <p:sp>
        <p:nvSpPr>
          <p:cNvPr id="9222" name="Rectangle 6"/>
          <p:cNvSpPr>
            <a:spLocks noChangeArrowheads="1"/>
          </p:cNvSpPr>
          <p:nvPr/>
        </p:nvSpPr>
        <p:spPr bwMode="auto">
          <a:xfrm>
            <a:off x="7016750" y="2901950"/>
            <a:ext cx="1511300" cy="2120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23" name="Rectangle 7"/>
          <p:cNvSpPr>
            <a:spLocks noChangeArrowheads="1"/>
          </p:cNvSpPr>
          <p:nvPr/>
        </p:nvSpPr>
        <p:spPr bwMode="auto">
          <a:xfrm>
            <a:off x="7142163" y="3027363"/>
            <a:ext cx="1325562"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sz="2400">
                <a:latin typeface="Times New Roman" pitchFamily="18" charset="0"/>
              </a:rPr>
              <a:t>Mercado</a:t>
            </a:r>
          </a:p>
          <a:p>
            <a:pPr eaLnBrk="0" hangingPunct="0"/>
            <a:endParaRPr lang="es-ES_tradnl" sz="2400">
              <a:latin typeface="Times New Roman" pitchFamily="18" charset="0"/>
            </a:endParaRPr>
          </a:p>
          <a:p>
            <a:pPr eaLnBrk="0" hangingPunct="0"/>
            <a:r>
              <a:rPr lang="es-ES_tradnl" sz="2400">
                <a:latin typeface="Times New Roman" pitchFamily="18" charset="0"/>
              </a:rPr>
              <a:t>de</a:t>
            </a:r>
          </a:p>
          <a:p>
            <a:pPr eaLnBrk="0" hangingPunct="0"/>
            <a:endParaRPr lang="es-ES_tradnl" sz="2400">
              <a:latin typeface="Times New Roman" pitchFamily="18" charset="0"/>
            </a:endParaRPr>
          </a:p>
          <a:p>
            <a:pPr eaLnBrk="0" hangingPunct="0"/>
            <a:r>
              <a:rPr lang="es-ES_tradnl" sz="2400">
                <a:latin typeface="Times New Roman" pitchFamily="18" charset="0"/>
              </a:rPr>
              <a:t>Capitales</a:t>
            </a:r>
          </a:p>
        </p:txBody>
      </p:sp>
      <p:sp>
        <p:nvSpPr>
          <p:cNvPr id="9224" name="Rectangle 8"/>
          <p:cNvSpPr>
            <a:spLocks noChangeArrowheads="1"/>
          </p:cNvSpPr>
          <p:nvPr/>
        </p:nvSpPr>
        <p:spPr bwMode="auto">
          <a:xfrm>
            <a:off x="996950" y="2901950"/>
            <a:ext cx="1511300" cy="20447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25" name="Rectangle 9"/>
          <p:cNvSpPr>
            <a:spLocks noChangeArrowheads="1"/>
          </p:cNvSpPr>
          <p:nvPr/>
        </p:nvSpPr>
        <p:spPr bwMode="auto">
          <a:xfrm>
            <a:off x="1122363" y="3027363"/>
            <a:ext cx="1258887" cy="192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sz="2400">
                <a:latin typeface="Times New Roman" pitchFamily="18" charset="0"/>
              </a:rPr>
              <a:t>Activos</a:t>
            </a:r>
          </a:p>
          <a:p>
            <a:pPr eaLnBrk="0" hangingPunct="0"/>
            <a:endParaRPr lang="es-ES_tradnl" sz="2400">
              <a:latin typeface="Times New Roman" pitchFamily="18" charset="0"/>
            </a:endParaRPr>
          </a:p>
          <a:p>
            <a:pPr eaLnBrk="0" hangingPunct="0"/>
            <a:r>
              <a:rPr lang="es-ES_tradnl" sz="2400">
                <a:latin typeface="Times New Roman" pitchFamily="18" charset="0"/>
              </a:rPr>
              <a:t>de la</a:t>
            </a:r>
          </a:p>
          <a:p>
            <a:pPr eaLnBrk="0" hangingPunct="0"/>
            <a:endParaRPr lang="es-ES_tradnl" sz="2400">
              <a:latin typeface="Times New Roman" pitchFamily="18" charset="0"/>
            </a:endParaRPr>
          </a:p>
          <a:p>
            <a:pPr eaLnBrk="0" hangingPunct="0"/>
            <a:r>
              <a:rPr lang="es-ES_tradnl" sz="2400">
                <a:latin typeface="Times New Roman" pitchFamily="18" charset="0"/>
              </a:rPr>
              <a:t>Empresa</a:t>
            </a:r>
          </a:p>
        </p:txBody>
      </p:sp>
      <p:sp>
        <p:nvSpPr>
          <p:cNvPr id="9226" name="Line 10"/>
          <p:cNvSpPr>
            <a:spLocks noChangeShapeType="1"/>
          </p:cNvSpPr>
          <p:nvPr/>
        </p:nvSpPr>
        <p:spPr bwMode="auto">
          <a:xfrm flipH="1">
            <a:off x="5175250" y="3429000"/>
            <a:ext cx="18415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27" name="Rectangle 11"/>
          <p:cNvSpPr>
            <a:spLocks noChangeArrowheads="1"/>
          </p:cNvSpPr>
          <p:nvPr/>
        </p:nvSpPr>
        <p:spPr bwMode="auto">
          <a:xfrm>
            <a:off x="5084763" y="2105025"/>
            <a:ext cx="191452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a:latin typeface="Times New Roman" pitchFamily="18" charset="0"/>
              </a:rPr>
              <a:t>Captación</a:t>
            </a:r>
          </a:p>
          <a:p>
            <a:pPr eaLnBrk="0" hangingPunct="0"/>
            <a:r>
              <a:rPr lang="es-ES_tradnl">
                <a:latin typeface="Times New Roman" pitchFamily="18" charset="0"/>
              </a:rPr>
              <a:t>de recursos</a:t>
            </a:r>
          </a:p>
          <a:p>
            <a:pPr eaLnBrk="0" hangingPunct="0"/>
            <a:r>
              <a:rPr lang="es-ES_tradnl">
                <a:latin typeface="Times New Roman" pitchFamily="18" charset="0"/>
              </a:rPr>
              <a:t>por venta de</a:t>
            </a:r>
          </a:p>
          <a:p>
            <a:pPr eaLnBrk="0" hangingPunct="0"/>
            <a:r>
              <a:rPr lang="es-ES_tradnl">
                <a:latin typeface="Times New Roman" pitchFamily="18" charset="0"/>
              </a:rPr>
              <a:t>activos financieros</a:t>
            </a:r>
          </a:p>
        </p:txBody>
      </p:sp>
      <p:sp>
        <p:nvSpPr>
          <p:cNvPr id="9228" name="Line 12"/>
          <p:cNvSpPr>
            <a:spLocks noChangeShapeType="1"/>
          </p:cNvSpPr>
          <p:nvPr/>
        </p:nvSpPr>
        <p:spPr bwMode="auto">
          <a:xfrm flipH="1">
            <a:off x="2508250" y="3429000"/>
            <a:ext cx="11557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29" name="Rectangle 13"/>
          <p:cNvSpPr>
            <a:spLocks noChangeArrowheads="1"/>
          </p:cNvSpPr>
          <p:nvPr/>
        </p:nvSpPr>
        <p:spPr bwMode="auto">
          <a:xfrm>
            <a:off x="2493963" y="2257425"/>
            <a:ext cx="161607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a:latin typeface="Times New Roman" pitchFamily="18" charset="0"/>
              </a:rPr>
              <a:t>Inversión de </a:t>
            </a:r>
          </a:p>
          <a:p>
            <a:pPr eaLnBrk="0" hangingPunct="0"/>
            <a:r>
              <a:rPr lang="es-ES_tradnl">
                <a:latin typeface="Times New Roman" pitchFamily="18" charset="0"/>
              </a:rPr>
              <a:t>recursos en </a:t>
            </a:r>
          </a:p>
          <a:p>
            <a:pPr eaLnBrk="0" hangingPunct="0"/>
            <a:r>
              <a:rPr lang="es-ES_tradnl">
                <a:latin typeface="Times New Roman" pitchFamily="18" charset="0"/>
              </a:rPr>
              <a:t>operaciones de </a:t>
            </a:r>
          </a:p>
          <a:p>
            <a:pPr eaLnBrk="0" hangingPunct="0"/>
            <a:r>
              <a:rPr lang="es-ES_tradnl">
                <a:latin typeface="Times New Roman" pitchFamily="18" charset="0"/>
              </a:rPr>
              <a:t>la Eª</a:t>
            </a:r>
          </a:p>
        </p:txBody>
      </p:sp>
      <p:sp>
        <p:nvSpPr>
          <p:cNvPr id="9230" name="Line 14"/>
          <p:cNvSpPr>
            <a:spLocks noChangeShapeType="1"/>
          </p:cNvSpPr>
          <p:nvPr/>
        </p:nvSpPr>
        <p:spPr bwMode="auto">
          <a:xfrm>
            <a:off x="2520950" y="4343400"/>
            <a:ext cx="10541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31" name="Rectangle 15"/>
          <p:cNvSpPr>
            <a:spLocks noChangeArrowheads="1"/>
          </p:cNvSpPr>
          <p:nvPr/>
        </p:nvSpPr>
        <p:spPr bwMode="auto">
          <a:xfrm>
            <a:off x="2570163" y="4543425"/>
            <a:ext cx="148907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a:latin typeface="Times New Roman" pitchFamily="18" charset="0"/>
              </a:rPr>
              <a:t>Rendimiento</a:t>
            </a:r>
          </a:p>
          <a:p>
            <a:pPr eaLnBrk="0" hangingPunct="0"/>
            <a:r>
              <a:rPr lang="es-ES_tradnl">
                <a:latin typeface="Times New Roman" pitchFamily="18" charset="0"/>
              </a:rPr>
              <a:t>obtenido en la</a:t>
            </a:r>
          </a:p>
          <a:p>
            <a:pPr eaLnBrk="0" hangingPunct="0"/>
            <a:r>
              <a:rPr lang="es-ES_tradnl">
                <a:latin typeface="Times New Roman" pitchFamily="18" charset="0"/>
              </a:rPr>
              <a:t>operación de </a:t>
            </a:r>
          </a:p>
          <a:p>
            <a:pPr eaLnBrk="0" hangingPunct="0"/>
            <a:r>
              <a:rPr lang="es-ES_tradnl">
                <a:latin typeface="Times New Roman" pitchFamily="18" charset="0"/>
              </a:rPr>
              <a:t>la Eª</a:t>
            </a:r>
          </a:p>
        </p:txBody>
      </p:sp>
      <p:sp>
        <p:nvSpPr>
          <p:cNvPr id="9232" name="Arc 16"/>
          <p:cNvSpPr>
            <a:spLocks/>
          </p:cNvSpPr>
          <p:nvPr/>
        </p:nvSpPr>
        <p:spPr bwMode="auto">
          <a:xfrm>
            <a:off x="5181600" y="4038600"/>
            <a:ext cx="374650" cy="222250"/>
          </a:xfrm>
          <a:custGeom>
            <a:avLst/>
            <a:gdLst>
              <a:gd name="T0" fmla="*/ 374650 w 21600"/>
              <a:gd name="T1" fmla="*/ 0 h 21600"/>
              <a:gd name="T2" fmla="*/ 0 w 21600"/>
              <a:gd name="T3" fmla="*/ 22225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w="12700" cap="rnd">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33" name="Arc 17"/>
          <p:cNvSpPr>
            <a:spLocks/>
          </p:cNvSpPr>
          <p:nvPr/>
        </p:nvSpPr>
        <p:spPr bwMode="auto">
          <a:xfrm>
            <a:off x="5181600" y="3741738"/>
            <a:ext cx="374650" cy="298450"/>
          </a:xfrm>
          <a:custGeom>
            <a:avLst/>
            <a:gdLst>
              <a:gd name="T0" fmla="*/ 0 w 21600"/>
              <a:gd name="T1" fmla="*/ 0 h 21600"/>
              <a:gd name="T2" fmla="*/ 374650 w 21600"/>
              <a:gd name="T3" fmla="*/ 298450 h 21600"/>
              <a:gd name="T4" fmla="*/ 0 w 21600"/>
              <a:gd name="T5" fmla="*/ 29845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34" name="Rectangle 18"/>
          <p:cNvSpPr>
            <a:spLocks noChangeArrowheads="1"/>
          </p:cNvSpPr>
          <p:nvPr/>
        </p:nvSpPr>
        <p:spPr bwMode="auto">
          <a:xfrm>
            <a:off x="5694363" y="3857625"/>
            <a:ext cx="1298575" cy="37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a:latin typeface="Times New Roman" pitchFamily="18" charset="0"/>
              </a:rPr>
              <a:t>Reinversión</a:t>
            </a:r>
          </a:p>
        </p:txBody>
      </p:sp>
      <p:sp>
        <p:nvSpPr>
          <p:cNvPr id="9235" name="Line 19"/>
          <p:cNvSpPr>
            <a:spLocks noChangeShapeType="1"/>
          </p:cNvSpPr>
          <p:nvPr/>
        </p:nvSpPr>
        <p:spPr bwMode="auto">
          <a:xfrm>
            <a:off x="5187950" y="4419600"/>
            <a:ext cx="18161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9236" name="Rectangle 20"/>
          <p:cNvSpPr>
            <a:spLocks noChangeArrowheads="1"/>
          </p:cNvSpPr>
          <p:nvPr/>
        </p:nvSpPr>
        <p:spPr bwMode="auto">
          <a:xfrm>
            <a:off x="5160963" y="4772025"/>
            <a:ext cx="1609725"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hangingPunct="0"/>
            <a:r>
              <a:rPr lang="es-ES_tradnl">
                <a:latin typeface="Times New Roman" pitchFamily="18" charset="0"/>
              </a:rPr>
              <a:t>Retribución </a:t>
            </a:r>
          </a:p>
          <a:p>
            <a:pPr eaLnBrk="0" hangingPunct="0"/>
            <a:r>
              <a:rPr lang="es-ES_tradnl">
                <a:latin typeface="Times New Roman" pitchFamily="18" charset="0"/>
              </a:rPr>
              <a:t>a inversionistas</a:t>
            </a:r>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457200" y="736600"/>
            <a:ext cx="8291513" cy="125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s-ES" sz="2800">
                <a:latin typeface="Times New Roman" pitchFamily="18" charset="0"/>
              </a:rPr>
              <a:t>Recordemos el balance de JG Gestión SA al 30 de diciembre:</a:t>
            </a:r>
          </a:p>
        </p:txBody>
      </p:sp>
      <p:sp>
        <p:nvSpPr>
          <p:cNvPr id="56323" name="Oval 3"/>
          <p:cNvSpPr>
            <a:spLocks noChangeArrowheads="1"/>
          </p:cNvSpPr>
          <p:nvPr/>
        </p:nvSpPr>
        <p:spPr bwMode="auto">
          <a:xfrm>
            <a:off x="179388" y="2709863"/>
            <a:ext cx="4176712" cy="503237"/>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56324" name="Line 4"/>
          <p:cNvSpPr>
            <a:spLocks noChangeShapeType="1"/>
          </p:cNvSpPr>
          <p:nvPr/>
        </p:nvSpPr>
        <p:spPr bwMode="auto">
          <a:xfrm>
            <a:off x="2411413" y="3213100"/>
            <a:ext cx="0" cy="27368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6325" name="Text Box 5"/>
          <p:cNvSpPr txBox="1">
            <a:spLocks noChangeArrowheads="1"/>
          </p:cNvSpPr>
          <p:nvPr/>
        </p:nvSpPr>
        <p:spPr bwMode="auto">
          <a:xfrm>
            <a:off x="950913" y="6015038"/>
            <a:ext cx="296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Estado de Flujo de Efectivo</a:t>
            </a:r>
            <a:endParaRPr lang="es-ES"/>
          </a:p>
        </p:txBody>
      </p:sp>
      <p:sp>
        <p:nvSpPr>
          <p:cNvPr id="56326" name="Text Box 6"/>
          <p:cNvSpPr txBox="1">
            <a:spLocks noChangeArrowheads="1"/>
          </p:cNvSpPr>
          <p:nvPr/>
        </p:nvSpPr>
        <p:spPr bwMode="auto">
          <a:xfrm>
            <a:off x="4572000" y="5881688"/>
            <a:ext cx="2419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Estado de Resultados</a:t>
            </a:r>
            <a:endParaRPr lang="es-ES"/>
          </a:p>
        </p:txBody>
      </p:sp>
      <p:graphicFrame>
        <p:nvGraphicFramePr>
          <p:cNvPr id="56327" name="Object 7"/>
          <p:cNvGraphicFramePr>
            <a:graphicFrameLocks noChangeAspect="1"/>
          </p:cNvGraphicFramePr>
          <p:nvPr/>
        </p:nvGraphicFramePr>
        <p:xfrm>
          <a:off x="457200" y="2205038"/>
          <a:ext cx="8153400" cy="3586162"/>
        </p:xfrm>
        <a:graphic>
          <a:graphicData uri="http://schemas.openxmlformats.org/presentationml/2006/ole">
            <mc:AlternateContent xmlns:mc="http://schemas.openxmlformats.org/markup-compatibility/2006">
              <mc:Choice xmlns:v="urn:schemas-microsoft-com:vml" Requires="v">
                <p:oleObj spid="_x0000_s56357" name="Hoja de cálculo" r:id="rId3" imgW="4438650" imgH="1952625" progId="Excel.Sheet.8">
                  <p:embed/>
                </p:oleObj>
              </mc:Choice>
              <mc:Fallback>
                <p:oleObj name="Hoja de cálculo" r:id="rId3" imgW="4438650" imgH="1952625" progId="Excel.Sheet.8">
                  <p:embed/>
                  <p:pic>
                    <p:nvPicPr>
                      <p:cNvPr id="0"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205038"/>
                        <a:ext cx="8153400" cy="358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6328" name="Oval 8"/>
          <p:cNvSpPr>
            <a:spLocks noChangeArrowheads="1"/>
          </p:cNvSpPr>
          <p:nvPr/>
        </p:nvSpPr>
        <p:spPr bwMode="auto">
          <a:xfrm>
            <a:off x="4572000" y="4495800"/>
            <a:ext cx="4267200" cy="762000"/>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56329" name="Oval 9"/>
          <p:cNvSpPr>
            <a:spLocks noChangeArrowheads="1"/>
          </p:cNvSpPr>
          <p:nvPr/>
        </p:nvSpPr>
        <p:spPr bwMode="auto">
          <a:xfrm>
            <a:off x="7010400" y="4114800"/>
            <a:ext cx="1752600" cy="1447800"/>
          </a:xfrm>
          <a:prstGeom prst="ellipse">
            <a:avLst/>
          </a:prstGeom>
          <a:noFill/>
          <a:ln w="9525">
            <a:solidFill>
              <a:srgbClr val="3366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CL"/>
          </a:p>
        </p:txBody>
      </p:sp>
      <p:sp>
        <p:nvSpPr>
          <p:cNvPr id="56330" name="Line 10"/>
          <p:cNvSpPr>
            <a:spLocks noChangeShapeType="1"/>
          </p:cNvSpPr>
          <p:nvPr/>
        </p:nvSpPr>
        <p:spPr bwMode="auto">
          <a:xfrm>
            <a:off x="5867400" y="5257800"/>
            <a:ext cx="0" cy="609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
        <p:nvSpPr>
          <p:cNvPr id="56331" name="Text Box 11"/>
          <p:cNvSpPr txBox="1">
            <a:spLocks noChangeArrowheads="1"/>
          </p:cNvSpPr>
          <p:nvPr/>
        </p:nvSpPr>
        <p:spPr bwMode="auto">
          <a:xfrm>
            <a:off x="5200650" y="6262688"/>
            <a:ext cx="3892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a:t>Estado de Cambios en el Patrimonio</a:t>
            </a:r>
            <a:endParaRPr lang="es-ES"/>
          </a:p>
        </p:txBody>
      </p:sp>
      <p:sp>
        <p:nvSpPr>
          <p:cNvPr id="56332" name="Line 12"/>
          <p:cNvSpPr>
            <a:spLocks noChangeShapeType="1"/>
          </p:cNvSpPr>
          <p:nvPr/>
        </p:nvSpPr>
        <p:spPr bwMode="auto">
          <a:xfrm>
            <a:off x="7924800" y="5638800"/>
            <a:ext cx="0" cy="609600"/>
          </a:xfrm>
          <a:prstGeom prst="line">
            <a:avLst/>
          </a:prstGeom>
          <a:noFill/>
          <a:ln w="9525">
            <a:solidFill>
              <a:srgbClr val="33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CL"/>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346" name="Object 2"/>
          <p:cNvGraphicFramePr>
            <a:graphicFrameLocks noChangeAspect="1"/>
          </p:cNvGraphicFramePr>
          <p:nvPr/>
        </p:nvGraphicFramePr>
        <p:xfrm>
          <a:off x="755650" y="533400"/>
          <a:ext cx="7632700" cy="2878138"/>
        </p:xfrm>
        <a:graphic>
          <a:graphicData uri="http://schemas.openxmlformats.org/presentationml/2006/ole">
            <mc:AlternateContent xmlns:mc="http://schemas.openxmlformats.org/markup-compatibility/2006">
              <mc:Choice xmlns:v="urn:schemas-microsoft-com:vml" Requires="v">
                <p:oleObj spid="_x0000_s57396" name="Hoja de cálculo" r:id="rId3" imgW="2947347" imgH="1111047" progId="Excel.Sheet.8">
                  <p:embed/>
                </p:oleObj>
              </mc:Choice>
              <mc:Fallback>
                <p:oleObj name="Hoja de cálculo" r:id="rId3" imgW="2947347" imgH="1111047" progId="Excel.Sheet.8">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533400"/>
                        <a:ext cx="7632700" cy="287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347" name="Object 3"/>
          <p:cNvGraphicFramePr>
            <a:graphicFrameLocks noChangeAspect="1"/>
          </p:cNvGraphicFramePr>
          <p:nvPr/>
        </p:nvGraphicFramePr>
        <p:xfrm>
          <a:off x="685800" y="3713163"/>
          <a:ext cx="7924800" cy="2535237"/>
        </p:xfrm>
        <a:graphic>
          <a:graphicData uri="http://schemas.openxmlformats.org/presentationml/2006/ole">
            <mc:AlternateContent xmlns:mc="http://schemas.openxmlformats.org/markup-compatibility/2006">
              <mc:Choice xmlns:v="urn:schemas-microsoft-com:vml" Requires="v">
                <p:oleObj spid="_x0000_s57397" name="Hoja de cálculo" r:id="rId5" imgW="3571875" imgH="1143000" progId="Excel.Sheet.8">
                  <p:embed/>
                </p:oleObj>
              </mc:Choice>
              <mc:Fallback>
                <p:oleObj name="Hoja de cálculo" r:id="rId5" imgW="3571875" imgH="1143000" progId="Excel.Sheet.8">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713163"/>
                        <a:ext cx="7924800" cy="253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370" name="Object 2"/>
          <p:cNvGraphicFramePr>
            <a:graphicFrameLocks noChangeAspect="1"/>
          </p:cNvGraphicFramePr>
          <p:nvPr/>
        </p:nvGraphicFramePr>
        <p:xfrm>
          <a:off x="685800" y="417513"/>
          <a:ext cx="7924800" cy="6142037"/>
        </p:xfrm>
        <a:graphic>
          <a:graphicData uri="http://schemas.openxmlformats.org/presentationml/2006/ole">
            <mc:AlternateContent xmlns:mc="http://schemas.openxmlformats.org/markup-compatibility/2006">
              <mc:Choice xmlns:v="urn:schemas-microsoft-com:vml" Requires="v">
                <p:oleObj spid="_x0000_s58395" name="Hoja de cálculo" r:id="rId3" imgW="3981450" imgH="3086100" progId="Excel.Sheet.8">
                  <p:embed/>
                </p:oleObj>
              </mc:Choice>
              <mc:Fallback>
                <p:oleObj name="Hoja de cálculo" r:id="rId3" imgW="3981450" imgH="3086100" progId="Excel.Sheet.8">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17513"/>
                        <a:ext cx="7924800" cy="614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a:bodyPr>
          <a:lstStyle/>
          <a:p>
            <a:pPr eaLnBrk="1" hangingPunct="1"/>
            <a:r>
              <a:rPr lang="es-CL" sz="3600" smtClean="0"/>
              <a:t>Transacciones implícitas (ajustes contables)</a:t>
            </a:r>
            <a:endParaRPr lang="es-ES" sz="3600" smtClean="0"/>
          </a:p>
        </p:txBody>
      </p:sp>
      <p:sp>
        <p:nvSpPr>
          <p:cNvPr id="59395" name="Rectangle 3"/>
          <p:cNvSpPr>
            <a:spLocks noGrp="1" noChangeArrowheads="1"/>
          </p:cNvSpPr>
          <p:nvPr>
            <p:ph idx="1"/>
          </p:nvPr>
        </p:nvSpPr>
        <p:spPr/>
        <p:txBody>
          <a:bodyPr/>
          <a:lstStyle/>
          <a:p>
            <a:pPr eaLnBrk="1" hangingPunct="1"/>
            <a:r>
              <a:rPr lang="es-CL" sz="2800" smtClean="0"/>
              <a:t>El balance general y el estado de resultados presentados anteriormente están incompletos.</a:t>
            </a:r>
          </a:p>
          <a:p>
            <a:pPr eaLnBrk="1" hangingPunct="1"/>
            <a:r>
              <a:rPr lang="es-CL" sz="2800" smtClean="0"/>
              <a:t>En efecto, falta incorporar algunas transacciones implícitas para reconocer:</a:t>
            </a:r>
          </a:p>
          <a:p>
            <a:pPr lvl="1" eaLnBrk="1" hangingPunct="1"/>
            <a:r>
              <a:rPr lang="es-CL" smtClean="0"/>
              <a:t>La transformación parcial de algunos activos en gasto</a:t>
            </a:r>
          </a:p>
          <a:p>
            <a:pPr lvl="1" eaLnBrk="1" hangingPunct="1"/>
            <a:r>
              <a:rPr lang="es-CL" smtClean="0"/>
              <a:t>La realización de ingresos diferidos</a:t>
            </a:r>
          </a:p>
          <a:p>
            <a:pPr lvl="1" eaLnBrk="1" hangingPunct="1"/>
            <a:r>
              <a:rPr lang="es-CL" smtClean="0"/>
              <a:t>La acumulación de ingresos y gastos no registrados</a:t>
            </a:r>
            <a:endParaRPr lang="es-ES"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idx="1"/>
          </p:nvPr>
        </p:nvSpPr>
        <p:spPr>
          <a:xfrm>
            <a:off x="457200" y="1196975"/>
            <a:ext cx="8435975" cy="5400675"/>
          </a:xfrm>
        </p:spPr>
        <p:txBody>
          <a:bodyPr/>
          <a:lstStyle/>
          <a:p>
            <a:pPr marL="609600" indent="-609600" eaLnBrk="1" hangingPunct="1">
              <a:lnSpc>
                <a:spcPct val="90000"/>
              </a:lnSpc>
              <a:buFontTx/>
              <a:buAutoNum type="alphaLcParenR"/>
            </a:pPr>
            <a:r>
              <a:rPr lang="es-CL" sz="2800" smtClean="0"/>
              <a:t>Las oficinas tienen una vida útil estimada en 50 años, con valor residual cero. En tanto, para los computadores y muebles se estima la vida útil en 5 años, sin valor residual. </a:t>
            </a:r>
          </a:p>
          <a:p>
            <a:pPr marL="609600" indent="-609600" eaLnBrk="1" hangingPunct="1">
              <a:lnSpc>
                <a:spcPct val="90000"/>
              </a:lnSpc>
              <a:buFontTx/>
              <a:buAutoNum type="alphaLcParenR"/>
            </a:pPr>
            <a:r>
              <a:rPr lang="es-CL" sz="2800" smtClean="0"/>
              <a:t>La deuda con el banco devenga un interés mensual de 1%.</a:t>
            </a:r>
          </a:p>
          <a:p>
            <a:pPr marL="609600" indent="-609600" eaLnBrk="1" hangingPunct="1">
              <a:lnSpc>
                <a:spcPct val="90000"/>
              </a:lnSpc>
              <a:buFontTx/>
              <a:buAutoNum type="alphaLcParenR"/>
            </a:pPr>
            <a:r>
              <a:rPr lang="es-CL" sz="2800" smtClean="0"/>
              <a:t>Durante el mes de diciembre se consumió el 20% de los suministros.</a:t>
            </a:r>
          </a:p>
          <a:p>
            <a:pPr marL="609600" indent="-609600" eaLnBrk="1" hangingPunct="1">
              <a:lnSpc>
                <a:spcPct val="90000"/>
              </a:lnSpc>
              <a:buFontTx/>
              <a:buAutoNum type="alphaLcParenR"/>
            </a:pPr>
            <a:r>
              <a:rPr lang="es-CL" sz="2800" smtClean="0"/>
              <a:t>Durante diciembre se ejecutó el 5% del contrato con el Ministerio de Economía.</a:t>
            </a:r>
          </a:p>
          <a:p>
            <a:pPr marL="609600" indent="-609600" eaLnBrk="1" hangingPunct="1">
              <a:lnSpc>
                <a:spcPct val="90000"/>
              </a:lnSpc>
              <a:buFontTx/>
              <a:buAutoNum type="alphaLcParenR"/>
            </a:pPr>
            <a:r>
              <a:rPr lang="es-CL" sz="2800" smtClean="0"/>
              <a:t>Al 31 de diciembre quedaron remuneraciones impagas por $600 mil.</a:t>
            </a:r>
            <a:endParaRPr lang="es-ES" sz="2800" smtClean="0"/>
          </a:p>
        </p:txBody>
      </p:sp>
      <p:sp>
        <p:nvSpPr>
          <p:cNvPr id="60419" name="Rectangle 3"/>
          <p:cNvSpPr>
            <a:spLocks noChangeArrowheads="1"/>
          </p:cNvSpPr>
          <p:nvPr/>
        </p:nvSpPr>
        <p:spPr bwMode="auto">
          <a:xfrm>
            <a:off x="395288" y="260350"/>
            <a:ext cx="8507412"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CL" sz="2800" b="1">
                <a:solidFill>
                  <a:schemeClr val="tx2"/>
                </a:solidFill>
              </a:rPr>
              <a:t>Antecedentes adicionales para JG Gestión SA.</a:t>
            </a:r>
            <a:endParaRPr lang="es-ES" sz="2800" b="1">
              <a:solidFill>
                <a:schemeClr val="tx2"/>
              </a:solidFill>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2" name="Object 2"/>
          <p:cNvGraphicFramePr>
            <a:graphicFrameLocks noChangeAspect="1"/>
          </p:cNvGraphicFramePr>
          <p:nvPr/>
        </p:nvGraphicFramePr>
        <p:xfrm>
          <a:off x="228600" y="2351088"/>
          <a:ext cx="8642350" cy="1839912"/>
        </p:xfrm>
        <a:graphic>
          <a:graphicData uri="http://schemas.openxmlformats.org/presentationml/2006/ole">
            <mc:AlternateContent xmlns:mc="http://schemas.openxmlformats.org/markup-compatibility/2006">
              <mc:Choice xmlns:v="urn:schemas-microsoft-com:vml" Requires="v">
                <p:oleObj spid="_x0000_s61469" name="Hoja de cálculo" r:id="rId3" imgW="4478945" imgH="954125" progId="Excel.Sheet.8">
                  <p:embed/>
                </p:oleObj>
              </mc:Choice>
              <mc:Fallback>
                <p:oleObj name="Hoja de cálculo" r:id="rId3" imgW="4478945" imgH="954125" progId="Excel.Sheet.8">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351088"/>
                        <a:ext cx="8642350" cy="183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43" name="Text Box 3"/>
          <p:cNvSpPr txBox="1">
            <a:spLocks noChangeArrowheads="1"/>
          </p:cNvSpPr>
          <p:nvPr/>
        </p:nvSpPr>
        <p:spPr bwMode="auto">
          <a:xfrm>
            <a:off x="304800" y="654050"/>
            <a:ext cx="85344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800"/>
              <a:t>Se deberán realizar ajustes a los estados financieros para reconocer los siguientes gastos e ingresos:</a:t>
            </a:r>
            <a:endParaRPr lang="es-ES" sz="2800"/>
          </a:p>
        </p:txBody>
      </p:sp>
      <p:sp>
        <p:nvSpPr>
          <p:cNvPr id="61444" name="Text Box 4"/>
          <p:cNvSpPr txBox="1">
            <a:spLocks noChangeArrowheads="1"/>
          </p:cNvSpPr>
          <p:nvPr/>
        </p:nvSpPr>
        <p:spPr bwMode="auto">
          <a:xfrm>
            <a:off x="304800" y="4572000"/>
            <a:ext cx="85344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s-CL" sz="2800"/>
              <a:t>Por lo tanto, los estados financieros ajustados serán los siguientes (el Estado de Flujo de Efectivo no cambia):</a:t>
            </a:r>
            <a:endParaRPr lang="es-ES" sz="280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466" name="Object 2"/>
          <p:cNvGraphicFramePr>
            <a:graphicFrameLocks noChangeAspect="1"/>
          </p:cNvGraphicFramePr>
          <p:nvPr/>
        </p:nvGraphicFramePr>
        <p:xfrm>
          <a:off x="468313" y="1397000"/>
          <a:ext cx="8280400" cy="4100513"/>
        </p:xfrm>
        <a:graphic>
          <a:graphicData uri="http://schemas.openxmlformats.org/presentationml/2006/ole">
            <mc:AlternateContent xmlns:mc="http://schemas.openxmlformats.org/markup-compatibility/2006">
              <mc:Choice xmlns:v="urn:schemas-microsoft-com:vml" Requires="v">
                <p:oleObj spid="_x0000_s62491" name="Hoja de cálculo" r:id="rId3" imgW="3828457" imgH="1896013" progId="Excel.Sheet.8">
                  <p:embed/>
                </p:oleObj>
              </mc:Choice>
              <mc:Fallback>
                <p:oleObj name="Hoja de cálculo" r:id="rId3" imgW="3828457" imgH="1896013" progId="Excel.Sheet.8">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397000"/>
                        <a:ext cx="8280400" cy="410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0" name="Object 2"/>
          <p:cNvGraphicFramePr>
            <a:graphicFrameLocks noChangeAspect="1"/>
          </p:cNvGraphicFramePr>
          <p:nvPr/>
        </p:nvGraphicFramePr>
        <p:xfrm>
          <a:off x="381000" y="1431925"/>
          <a:ext cx="8534400" cy="4065588"/>
        </p:xfrm>
        <a:graphic>
          <a:graphicData uri="http://schemas.openxmlformats.org/presentationml/2006/ole">
            <mc:AlternateContent xmlns:mc="http://schemas.openxmlformats.org/markup-compatibility/2006">
              <mc:Choice xmlns:v="urn:schemas-microsoft-com:vml" Requires="v">
                <p:oleObj spid="_x0000_s63515" name="Hoja de cálculo" r:id="rId3" imgW="4438650" imgH="2114550" progId="Excel.Sheet.8">
                  <p:embed/>
                </p:oleObj>
              </mc:Choice>
              <mc:Fallback>
                <p:oleObj name="Hoja de cálculo" r:id="rId3" imgW="4438650" imgH="2114550" progId="Excel.Sheet.8">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431925"/>
                        <a:ext cx="8534400" cy="406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14" name="Object 2"/>
          <p:cNvGraphicFramePr>
            <a:graphicFrameLocks noChangeAspect="1"/>
          </p:cNvGraphicFramePr>
          <p:nvPr/>
        </p:nvGraphicFramePr>
        <p:xfrm>
          <a:off x="304800" y="2133600"/>
          <a:ext cx="8458200" cy="2706688"/>
        </p:xfrm>
        <a:graphic>
          <a:graphicData uri="http://schemas.openxmlformats.org/presentationml/2006/ole">
            <mc:AlternateContent xmlns:mc="http://schemas.openxmlformats.org/markup-compatibility/2006">
              <mc:Choice xmlns:v="urn:schemas-microsoft-com:vml" Requires="v">
                <p:oleObj spid="_x0000_s64539" name="Hoja de cálculo" r:id="rId3" imgW="3571875" imgH="1143000" progId="Excel.Sheet.8">
                  <p:embed/>
                </p:oleObj>
              </mc:Choice>
              <mc:Fallback>
                <p:oleObj name="Hoja de cálculo" r:id="rId3" imgW="3571875" imgH="1143000" progId="Excel.Sheet.8">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133600"/>
                        <a:ext cx="8458200" cy="270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8509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nchor="b">
            <a:normAutofit/>
          </a:bodyPr>
          <a:lstStyle/>
          <a:p>
            <a:pPr eaLnBrk="1" hangingPunct="1"/>
            <a:r>
              <a:rPr lang="es-ES_tradnl" sz="3600" smtClean="0"/>
              <a:t>1. La teoría y la gestión financiera</a:t>
            </a:r>
          </a:p>
        </p:txBody>
      </p:sp>
      <p:sp>
        <p:nvSpPr>
          <p:cNvPr id="10243" name="Rectangle 3"/>
          <p:cNvSpPr>
            <a:spLocks noGrp="1" noChangeArrowheads="1"/>
          </p:cNvSpPr>
          <p:nvPr>
            <p:ph idx="1"/>
          </p:nvPr>
        </p:nvSpPr>
        <p:spPr>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r>
              <a:rPr lang="es-ES_tradnl" dirty="0" smtClean="0"/>
              <a:t>Conceptos básicos: el tiempo y el riesgo</a:t>
            </a:r>
          </a:p>
          <a:p>
            <a:pPr marL="0" indent="0" eaLnBrk="1" hangingPunct="1">
              <a:buNone/>
            </a:pPr>
            <a:endParaRPr lang="es-ES_tradnl" dirty="0" smtClean="0"/>
          </a:p>
          <a:p>
            <a:pPr lvl="1" eaLnBrk="1" hangingPunct="1"/>
            <a:r>
              <a:rPr lang="es-ES_tradnl" sz="2400" dirty="0" smtClean="0"/>
              <a:t>La inversión en activos de la empresa tarda en dar frutos (rendimiento), estos no siempre se obtienen en el corto plazo (menos de un año)</a:t>
            </a:r>
          </a:p>
          <a:p>
            <a:pPr marL="457200" lvl="1" indent="0" eaLnBrk="1" hangingPunct="1">
              <a:buNone/>
            </a:pPr>
            <a:endParaRPr lang="es-ES_tradnl" sz="2400" dirty="0" smtClean="0"/>
          </a:p>
          <a:p>
            <a:pPr lvl="1" eaLnBrk="1" hangingPunct="1"/>
            <a:r>
              <a:rPr lang="es-ES_tradnl" sz="2400" dirty="0" smtClean="0"/>
              <a:t>Los rendimientos (beneficios) futuros de la inversión no son ciertos, son siempre rendimientos esperados, sujetos a variabilidad (Ej.: Fallos en pronósticos de ventas, en precios estimados, etc.)</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2311</TotalTime>
  <Words>4314</Words>
  <Application>Microsoft Office PowerPoint</Application>
  <PresentationFormat>Presentación en pantalla (4:3)</PresentationFormat>
  <Paragraphs>653</Paragraphs>
  <Slides>88</Slides>
  <Notes>47</Notes>
  <HiddenSlides>0</HiddenSlides>
  <MMClips>0</MMClips>
  <ScaleCrop>false</ScaleCrop>
  <HeadingPairs>
    <vt:vector size="6" baseType="variant">
      <vt:variant>
        <vt:lpstr>Tema</vt:lpstr>
      </vt:variant>
      <vt:variant>
        <vt:i4>7</vt:i4>
      </vt:variant>
      <vt:variant>
        <vt:lpstr>Servidores OLE incrustados</vt:lpstr>
      </vt:variant>
      <vt:variant>
        <vt:i4>3</vt:i4>
      </vt:variant>
      <vt:variant>
        <vt:lpstr>Títulos de diapositiva</vt:lpstr>
      </vt:variant>
      <vt:variant>
        <vt:i4>88</vt:i4>
      </vt:variant>
    </vt:vector>
  </HeadingPairs>
  <TitlesOfParts>
    <vt:vector size="98" baseType="lpstr">
      <vt:lpstr>Tema de Office</vt:lpstr>
      <vt:lpstr>1_Tema de Office</vt:lpstr>
      <vt:lpstr>2_Tema de Office</vt:lpstr>
      <vt:lpstr>3_Tema de Office</vt:lpstr>
      <vt:lpstr>4_Tema de Office</vt:lpstr>
      <vt:lpstr>5_Tema de Office</vt:lpstr>
      <vt:lpstr>6_Tema de Office</vt:lpstr>
      <vt:lpstr>Imagen</vt:lpstr>
      <vt:lpstr>Hoja de cálculo</vt:lpstr>
      <vt:lpstr>Documento</vt:lpstr>
      <vt:lpstr>IN4301  Análisis y Matemáticas Financieras</vt:lpstr>
      <vt:lpstr>Programa</vt:lpstr>
      <vt:lpstr>Programa</vt:lpstr>
      <vt:lpstr>Capítulo 1:  Introducción</vt:lpstr>
      <vt:lpstr>1. La teoría y la gestión financiera</vt:lpstr>
      <vt:lpstr>1. La teoría y la gestión financiera</vt:lpstr>
      <vt:lpstr>1. La teoría y la gestión financiera</vt:lpstr>
      <vt:lpstr>1. La teoría y la gestión financiera</vt:lpstr>
      <vt:lpstr>1. La teoría y la gestión financiera</vt:lpstr>
      <vt:lpstr>2. Información contable para la toma de decisiones</vt:lpstr>
      <vt:lpstr>Necesidad de Información</vt:lpstr>
      <vt:lpstr>Necesidad de Información</vt:lpstr>
      <vt:lpstr>Ámbito de la Contabilidad</vt:lpstr>
      <vt:lpstr>Ámbito de la Contabilidad</vt:lpstr>
      <vt:lpstr>Presentación de PowerPoint</vt:lpstr>
      <vt:lpstr>Presentación de PowerPoint</vt:lpstr>
      <vt:lpstr>Presentación de PowerPoint</vt:lpstr>
      <vt:lpstr>Ecuación contable</vt:lpstr>
      <vt:lpstr>Ecuación contable</vt:lpstr>
      <vt:lpstr>Ecuación Contable o Ecuación del Inventario</vt:lpstr>
      <vt:lpstr>Transacción:</vt:lpstr>
      <vt:lpstr>Para no olvidar: Uso y Fuentes</vt:lpstr>
      <vt:lpstr>Ejemplo de ecuación contable</vt:lpstr>
      <vt:lpstr>Ejemplo de Ecuación contable</vt:lpstr>
      <vt:lpstr>Ejemplo de ecuación contable</vt:lpstr>
      <vt:lpstr>Los Estados Financieros</vt:lpstr>
      <vt:lpstr>Los Estados Financieros</vt:lpstr>
      <vt:lpstr>Balance General</vt:lpstr>
      <vt:lpstr>Balance General</vt:lpstr>
      <vt:lpstr>Estructura del Balance Clasificado</vt:lpstr>
      <vt:lpstr>Balance General</vt:lpstr>
      <vt:lpstr>Balance General</vt:lpstr>
      <vt:lpstr>Ejemplos de activos corrientes:</vt:lpstr>
      <vt:lpstr>Ejemplos de activos no corrientes:</vt:lpstr>
      <vt:lpstr>Ejemplos de pasivos corrientes:</vt:lpstr>
      <vt:lpstr>Ejemplos de pasivos no corrientes:</vt:lpstr>
      <vt:lpstr>Ejemplos de rubros del patrimonio:</vt:lpstr>
      <vt:lpstr>Estado de Resultados</vt:lpstr>
      <vt:lpstr>Estado de Resultados</vt:lpstr>
      <vt:lpstr>Estado de Resultados</vt:lpstr>
      <vt:lpstr>Notas a los Estados Financieros</vt:lpstr>
      <vt:lpstr>Ejemplos de Notas a los Estados Financieros</vt:lpstr>
      <vt:lpstr>Dictamen de Auditores Externos</vt:lpstr>
      <vt:lpstr>Dictamen de Auditores Externos</vt:lpstr>
      <vt:lpstr>Estructura de los Estados Financieros</vt:lpstr>
      <vt:lpstr>Obligatoriedad de los Estados Financieros</vt:lpstr>
      <vt:lpstr>Ejemplo de registro de transacciones en la ecuación del inventario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Principios y Normas Contables</vt:lpstr>
      <vt:lpstr>Principios y Normas Contables</vt:lpstr>
      <vt:lpstr>Principios y Normas Contables</vt:lpstr>
      <vt:lpstr>Presentación de PowerPoint</vt:lpstr>
      <vt:lpstr>a) Principio de la Entidad</vt:lpstr>
      <vt:lpstr>b) Principio de la Moneda como Común Denominador</vt:lpstr>
      <vt:lpstr>c) Principio del Período Contable</vt:lpstr>
      <vt:lpstr>e) Principio de Objetividad</vt:lpstr>
      <vt:lpstr>g) Principio de Valoración al Costo</vt:lpstr>
      <vt:lpstr>h) Principio de Dualidad</vt:lpstr>
      <vt:lpstr>h) Principio de Dualidad</vt:lpstr>
      <vt:lpstr>EJEMPLO:</vt:lpstr>
      <vt:lpstr>EJEMPLO:</vt:lpstr>
      <vt:lpstr>h) Principio de Dualidad</vt:lpstr>
      <vt:lpstr>Variaciones de Patrimonio</vt:lpstr>
      <vt:lpstr>Presentación de PowerPoint</vt:lpstr>
      <vt:lpstr>Transacción:</vt:lpstr>
      <vt:lpstr>i) Principio del Devengado</vt:lpstr>
      <vt:lpstr>i) Principio del Devengado</vt:lpstr>
      <vt:lpstr>i) Principio del Devengado</vt:lpstr>
      <vt:lpstr>j) Principio de Realización</vt:lpstr>
      <vt:lpstr>j) Principio de Realización</vt:lpstr>
      <vt:lpstr>k) Principio de Correspondencia</vt:lpstr>
      <vt:lpstr>k) Principio de Correspondencia</vt:lpstr>
      <vt:lpstr>o) La esencia sobre la forma</vt:lpstr>
      <vt:lpstr>Presentación de PowerPoint</vt:lpstr>
      <vt:lpstr>Presentación de PowerPoint</vt:lpstr>
      <vt:lpstr>Presentación de PowerPoint</vt:lpstr>
      <vt:lpstr>Transacciones implícitas (ajustes contables)</vt:lpstr>
      <vt:lpstr>Presentación de PowerPoint</vt:lpstr>
      <vt:lpstr>Presentación de PowerPoint</vt:lpstr>
      <vt:lpstr>Presentación de PowerPoint</vt:lpstr>
      <vt:lpstr>Presentación de PowerPoint</vt:lpstr>
      <vt:lpstr>Presentación de PowerPoint</vt:lpstr>
    </vt:vector>
  </TitlesOfParts>
  <Company>Servicio de Impuestos Internos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y Control</dc:title>
  <dc:creator>Soporte Técnico</dc:creator>
  <cp:lastModifiedBy>Ivan Alvarez Valdes</cp:lastModifiedBy>
  <cp:revision>47</cp:revision>
  <dcterms:created xsi:type="dcterms:W3CDTF">2006-10-10T03:04:30Z</dcterms:created>
  <dcterms:modified xsi:type="dcterms:W3CDTF">2012-03-17T22:33:37Z</dcterms:modified>
</cp:coreProperties>
</file>