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4" r:id="rId9"/>
    <p:sldId id="263" r:id="rId10"/>
    <p:sldId id="267" r:id="rId11"/>
    <p:sldId id="265" r:id="rId12"/>
    <p:sldId id="262" r:id="rId13"/>
    <p:sldId id="268" r:id="rId14"/>
    <p:sldId id="270" r:id="rId15"/>
    <p:sldId id="271" r:id="rId16"/>
    <p:sldId id="274" r:id="rId17"/>
    <p:sldId id="272" r:id="rId18"/>
    <p:sldId id="281" r:id="rId19"/>
    <p:sldId id="276" r:id="rId20"/>
    <p:sldId id="277" r:id="rId21"/>
    <p:sldId id="278" r:id="rId22"/>
    <p:sldId id="269" r:id="rId23"/>
    <p:sldId id="279" r:id="rId24"/>
    <p:sldId id="280" r:id="rId25"/>
    <p:sldId id="288" r:id="rId26"/>
    <p:sldId id="287" r:id="rId27"/>
    <p:sldId id="289" r:id="rId28"/>
    <p:sldId id="290" r:id="rId29"/>
    <p:sldId id="292" r:id="rId30"/>
    <p:sldId id="291" r:id="rId31"/>
    <p:sldId id="293" r:id="rId32"/>
    <p:sldId id="294" r:id="rId33"/>
    <p:sldId id="296" r:id="rId34"/>
    <p:sldId id="295" r:id="rId35"/>
    <p:sldId id="297" r:id="rId36"/>
    <p:sldId id="298" r:id="rId37"/>
    <p:sldId id="283" r:id="rId38"/>
    <p:sldId id="284" r:id="rId39"/>
    <p:sldId id="285" r:id="rId40"/>
    <p:sldId id="286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7" r:id="rId49"/>
    <p:sldId id="316" r:id="rId50"/>
    <p:sldId id="318" r:id="rId51"/>
    <p:sldId id="302" r:id="rId52"/>
    <p:sldId id="301" r:id="rId53"/>
    <p:sldId id="303" r:id="rId54"/>
    <p:sldId id="304" r:id="rId55"/>
    <p:sldId id="305" r:id="rId56"/>
    <p:sldId id="306" r:id="rId57"/>
    <p:sldId id="307" r:id="rId58"/>
    <p:sldId id="319" r:id="rId59"/>
    <p:sldId id="300" r:id="rId6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183-3693-4E63-BE73-09557740B1EC}" type="datetimeFigureOut">
              <a:rPr lang="es-CL" smtClean="0"/>
              <a:t>06-04-2012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8630-04ED-4104-A77B-92524EEA3AAD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183-3693-4E63-BE73-09557740B1EC}" type="datetimeFigureOut">
              <a:rPr lang="es-CL" smtClean="0"/>
              <a:t>06-04-2012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8630-04ED-4104-A77B-92524EEA3AA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183-3693-4E63-BE73-09557740B1EC}" type="datetimeFigureOut">
              <a:rPr lang="es-CL" smtClean="0"/>
              <a:t>06-04-2012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8630-04ED-4104-A77B-92524EEA3AA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183-3693-4E63-BE73-09557740B1EC}" type="datetimeFigureOut">
              <a:rPr lang="es-CL" smtClean="0"/>
              <a:t>06-04-2012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8630-04ED-4104-A77B-92524EEA3AA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183-3693-4E63-BE73-09557740B1EC}" type="datetimeFigureOut">
              <a:rPr lang="es-CL" smtClean="0"/>
              <a:t>06-04-2012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8630-04ED-4104-A77B-92524EEA3AAD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183-3693-4E63-BE73-09557740B1EC}" type="datetimeFigureOut">
              <a:rPr lang="es-CL" smtClean="0"/>
              <a:t>06-04-2012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8630-04ED-4104-A77B-92524EEA3AA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183-3693-4E63-BE73-09557740B1EC}" type="datetimeFigureOut">
              <a:rPr lang="es-CL" smtClean="0"/>
              <a:t>06-04-2012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8630-04ED-4104-A77B-92524EEA3AA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183-3693-4E63-BE73-09557740B1EC}" type="datetimeFigureOut">
              <a:rPr lang="es-CL" smtClean="0"/>
              <a:t>06-04-2012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8630-04ED-4104-A77B-92524EEA3AA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183-3693-4E63-BE73-09557740B1EC}" type="datetimeFigureOut">
              <a:rPr lang="es-CL" smtClean="0"/>
              <a:t>06-04-2012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8630-04ED-4104-A77B-92524EEA3AA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B183-3693-4E63-BE73-09557740B1EC}" type="datetimeFigureOut">
              <a:rPr lang="es-CL" smtClean="0"/>
              <a:t>06-04-2012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8630-04ED-4104-A77B-92524EEA3AAD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6B1B183-3693-4E63-BE73-09557740B1EC}" type="datetimeFigureOut">
              <a:rPr lang="es-CL" smtClean="0"/>
              <a:t>06-04-2012</a:t>
            </a:fld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D0F8630-04ED-4104-A77B-92524EEA3AAD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6B1B183-3693-4E63-BE73-09557740B1EC}" type="datetimeFigureOut">
              <a:rPr lang="es-CL" smtClean="0"/>
              <a:t>06-04-2012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D0F8630-04ED-4104-A77B-92524EEA3AA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o.uva.es/~laguna/ioampl/AMPL-Notas-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nexo.dii.uchile.cl/CPlex/sr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7200" cy="1673352"/>
          </a:xfrm>
        </p:spPr>
        <p:txBody>
          <a:bodyPr/>
          <a:lstStyle/>
          <a:p>
            <a:r>
              <a:rPr lang="es-ES_tradnl" dirty="0" smtClean="0"/>
              <a:t>Aprendiendo a usar </a:t>
            </a:r>
            <a:br>
              <a:rPr lang="es-ES_tradnl" dirty="0" smtClean="0"/>
            </a:br>
            <a:r>
              <a:rPr lang="es-ES_tradnl" dirty="0" smtClean="0"/>
              <a:t>AMPL-CPLEX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_tradnl" sz="3200" dirty="0"/>
              <a:t>IN3701-Modelamiento y </a:t>
            </a:r>
            <a:r>
              <a:rPr lang="es-ES_tradnl" sz="3200" dirty="0" smtClean="0"/>
              <a:t>Optimización</a:t>
            </a:r>
            <a:endParaRPr lang="es-ES_tradnl" sz="3200" dirty="0" smtClean="0">
              <a:latin typeface="+mj-lt"/>
            </a:endParaRPr>
          </a:p>
          <a:p>
            <a:pPr algn="r"/>
            <a:r>
              <a:rPr lang="es-ES_tradnl" sz="3200" dirty="0" smtClean="0">
                <a:latin typeface="+mj-lt"/>
              </a:rPr>
              <a:t>Pablo Lemus, Víctor </a:t>
            </a:r>
            <a:r>
              <a:rPr lang="es-ES_tradnl" sz="3200" dirty="0" err="1" smtClean="0">
                <a:latin typeface="+mj-lt"/>
              </a:rPr>
              <a:t>Bucarey</a:t>
            </a:r>
            <a:endParaRPr lang="es-ES_tradn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86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¡¡¡¡¡IMPORTANTE!!!!!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Cambiar la fecha del calendario del computador a alguna anterior al 11/10/2007 porque de lo contrario no funcionará el programa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298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7200" cy="1673352"/>
          </a:xfrm>
        </p:spPr>
        <p:txBody>
          <a:bodyPr/>
          <a:lstStyle/>
          <a:p>
            <a:r>
              <a:rPr lang="es-ES_tradnl" dirty="0" smtClean="0"/>
              <a:t>¿Qué contiene el modelo?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_tradnl" sz="3200" dirty="0"/>
              <a:t>IN3701-Modelamiento y </a:t>
            </a:r>
            <a:r>
              <a:rPr lang="es-ES_tradnl" sz="3200" dirty="0" smtClean="0"/>
              <a:t>Optimización</a:t>
            </a:r>
            <a:endParaRPr lang="es-ES_tradnl" sz="3200" dirty="0" smtClean="0">
              <a:latin typeface="+mj-lt"/>
            </a:endParaRPr>
          </a:p>
          <a:p>
            <a:pPr algn="r"/>
            <a:r>
              <a:rPr lang="es-ES_tradnl" sz="3200" dirty="0" smtClean="0">
                <a:latin typeface="+mj-lt"/>
              </a:rPr>
              <a:t>Pablo Lemus, Víctor </a:t>
            </a:r>
            <a:r>
              <a:rPr lang="es-ES_tradnl" sz="3200" dirty="0" err="1" smtClean="0">
                <a:latin typeface="+mj-lt"/>
              </a:rPr>
              <a:t>Bucarey</a:t>
            </a:r>
            <a:endParaRPr lang="es-ES_tradn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06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Modelo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Conjuntos</a:t>
            </a:r>
          </a:p>
          <a:p>
            <a:endParaRPr lang="es-ES_tradnl" dirty="0" smtClean="0"/>
          </a:p>
          <a:p>
            <a:r>
              <a:rPr lang="es-ES_tradnl" dirty="0" smtClean="0"/>
              <a:t>Parámetros</a:t>
            </a:r>
          </a:p>
          <a:p>
            <a:endParaRPr lang="es-ES_tradnl" dirty="0" smtClean="0"/>
          </a:p>
          <a:p>
            <a:r>
              <a:rPr lang="es-ES_tradnl" dirty="0" smtClean="0"/>
              <a:t>Variables</a:t>
            </a:r>
          </a:p>
          <a:p>
            <a:endParaRPr lang="es-ES_tradnl" dirty="0"/>
          </a:p>
          <a:p>
            <a:r>
              <a:rPr lang="es-ES_tradnl" dirty="0" smtClean="0"/>
              <a:t>Función objetivo</a:t>
            </a:r>
          </a:p>
          <a:p>
            <a:endParaRPr lang="es-ES_tradnl" dirty="0" smtClean="0"/>
          </a:p>
          <a:p>
            <a:r>
              <a:rPr lang="es-ES_tradnl" dirty="0" smtClean="0"/>
              <a:t>Restricciones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78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Conjuntos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Declaración de conjuntos:</a:t>
            </a:r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Ejemplos de conjuntos: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3384376" cy="188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93653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0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Parámetros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Declaración de Parámetros:</a:t>
            </a:r>
          </a:p>
          <a:p>
            <a:endParaRPr lang="es-ES_tradnl" dirty="0"/>
          </a:p>
          <a:p>
            <a:r>
              <a:rPr lang="es-ES_tradnl" dirty="0" smtClean="0"/>
              <a:t>Tipos de parámetros:</a:t>
            </a:r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5472"/>
            <a:ext cx="811590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48919"/>
            <a:ext cx="2232248" cy="240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8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Variables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Declaración de variables:</a:t>
            </a:r>
          </a:p>
          <a:p>
            <a:endParaRPr lang="es-ES_tradnl" dirty="0"/>
          </a:p>
          <a:p>
            <a:r>
              <a:rPr lang="es-ES_tradnl" dirty="0" smtClean="0"/>
              <a:t>Tipos de variables:</a:t>
            </a:r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93653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615430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5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Función objetivo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Declaración de función objetivo:</a:t>
            </a:r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93829"/>
            <a:ext cx="7848872" cy="3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4" y="3267756"/>
            <a:ext cx="7819298" cy="35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6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Restricciones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Declaración de restricciones:</a:t>
            </a:r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 smtClean="0"/>
              <a:t>Tipos de restricciones: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 smtClean="0"/>
              <a:t>¡¡¡Cada restricción lleva un nombre único!!!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46" y="2492896"/>
            <a:ext cx="786452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347669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2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Operadores aritméticos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46" y="1484784"/>
            <a:ext cx="68199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6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7200" cy="1673352"/>
          </a:xfrm>
        </p:spPr>
        <p:txBody>
          <a:bodyPr/>
          <a:lstStyle/>
          <a:p>
            <a:r>
              <a:rPr lang="es-ES_tradnl" dirty="0" smtClean="0"/>
              <a:t>¿Qué contienen los datos?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_tradnl" sz="3200" dirty="0"/>
              <a:t>IN3701-Modelamiento y </a:t>
            </a:r>
            <a:r>
              <a:rPr lang="es-ES_tradnl" sz="3200" dirty="0" smtClean="0"/>
              <a:t>Optimización</a:t>
            </a:r>
            <a:endParaRPr lang="es-ES_tradnl" sz="3200" dirty="0" smtClean="0">
              <a:latin typeface="+mj-lt"/>
            </a:endParaRPr>
          </a:p>
          <a:p>
            <a:pPr algn="r"/>
            <a:r>
              <a:rPr lang="es-ES_tradnl" sz="3200" dirty="0" smtClean="0">
                <a:latin typeface="+mj-lt"/>
              </a:rPr>
              <a:t>Pablo Lemus, Víctor </a:t>
            </a:r>
            <a:r>
              <a:rPr lang="es-ES_tradnl" sz="3200" dirty="0" err="1" smtClean="0">
                <a:latin typeface="+mj-lt"/>
              </a:rPr>
              <a:t>Bucarey</a:t>
            </a:r>
            <a:endParaRPr lang="es-ES_tradn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99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Introducción</a:t>
            </a:r>
            <a:endParaRPr lang="es-CL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 smtClean="0"/>
              <a:t>Un problema de optimización está caracterizado por:</a:t>
            </a:r>
          </a:p>
          <a:p>
            <a:pPr lvl="1">
              <a:buFont typeface="Wingdings" pitchFamily="2" charset="2"/>
              <a:buChar char="Ø"/>
            </a:pPr>
            <a:r>
              <a:rPr lang="es-ES_tradnl" b="1" dirty="0"/>
              <a:t>Variables de decisión</a:t>
            </a:r>
          </a:p>
          <a:p>
            <a:pPr lvl="1">
              <a:buFont typeface="Wingdings" pitchFamily="2" charset="2"/>
              <a:buChar char="Ø"/>
            </a:pPr>
            <a:r>
              <a:rPr lang="es-ES_tradnl" b="1" dirty="0"/>
              <a:t>Función objetivo</a:t>
            </a:r>
          </a:p>
          <a:p>
            <a:pPr lvl="1">
              <a:buFont typeface="Wingdings" pitchFamily="2" charset="2"/>
              <a:buChar char="Ø"/>
            </a:pPr>
            <a:r>
              <a:rPr lang="es-ES_tradnl" b="1" dirty="0"/>
              <a:t>Restricciones</a:t>
            </a:r>
          </a:p>
          <a:p>
            <a:endParaRPr lang="es-ES_tradnl" dirty="0" smtClean="0"/>
          </a:p>
          <a:p>
            <a:pPr>
              <a:buFont typeface="Wingdings" pitchFamily="2" charset="2"/>
              <a:buChar char="Ø"/>
            </a:pPr>
            <a:r>
              <a:rPr lang="es-CL" dirty="0" smtClean="0"/>
              <a:t>Una </a:t>
            </a:r>
            <a:r>
              <a:rPr lang="es-CL" b="1" dirty="0"/>
              <a:t>solución</a:t>
            </a:r>
            <a:r>
              <a:rPr lang="es-CL" dirty="0"/>
              <a:t> al problema es una asignación de </a:t>
            </a:r>
            <a:r>
              <a:rPr lang="es-CL" b="1" dirty="0"/>
              <a:t>valores </a:t>
            </a:r>
            <a:r>
              <a:rPr lang="es-CL" b="1" dirty="0" smtClean="0"/>
              <a:t>a las </a:t>
            </a:r>
            <a:r>
              <a:rPr lang="es-CL" b="1" dirty="0"/>
              <a:t>variables </a:t>
            </a:r>
            <a:r>
              <a:rPr lang="es-CL" dirty="0"/>
              <a:t>que </a:t>
            </a:r>
            <a:r>
              <a:rPr lang="es-CL" b="1" dirty="0"/>
              <a:t>satisface</a:t>
            </a:r>
            <a:r>
              <a:rPr lang="es-CL" dirty="0"/>
              <a:t> las </a:t>
            </a:r>
            <a:r>
              <a:rPr lang="es-CL" dirty="0" smtClean="0"/>
              <a:t>restricciones </a:t>
            </a:r>
            <a:r>
              <a:rPr lang="es-CL" dirty="0"/>
              <a:t>y </a:t>
            </a:r>
            <a:r>
              <a:rPr lang="es-CL" b="1" dirty="0"/>
              <a:t>optimiza</a:t>
            </a:r>
            <a:r>
              <a:rPr lang="es-CL" dirty="0"/>
              <a:t> </a:t>
            </a:r>
            <a:r>
              <a:rPr lang="es-CL" dirty="0" smtClean="0"/>
              <a:t>el valor </a:t>
            </a:r>
            <a:r>
              <a:rPr lang="es-CL" dirty="0"/>
              <a:t>de la función objetivo</a:t>
            </a:r>
            <a:endParaRPr lang="es-ES_tradnl" dirty="0" smtClean="0"/>
          </a:p>
          <a:p>
            <a:pPr marL="118872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5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Datos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Conjuntos</a:t>
            </a:r>
          </a:p>
          <a:p>
            <a:endParaRPr lang="es-ES_tradnl" dirty="0"/>
          </a:p>
          <a:p>
            <a:r>
              <a:rPr lang="es-ES_tradnl" dirty="0" smtClean="0"/>
              <a:t>Parámetros</a:t>
            </a:r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 smtClean="0"/>
              <a:t>Como su nombre lo dice, aquí se ingresan los datos para resolver el problema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06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Conjuntos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Conjuntos unidimensionales:</a:t>
            </a:r>
          </a:p>
          <a:p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1" y="2708920"/>
            <a:ext cx="6336704" cy="10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16056"/>
            <a:ext cx="8784976" cy="7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2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Conjuntos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Conjuntos bidimensionales (hay varias formas):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 smtClean="0"/>
              <a:t>También hay conjuntos multidimensionales</a:t>
            </a:r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66" y="2780928"/>
            <a:ext cx="811435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3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Parámetros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Si en el modelo teníamos lo siguiente:</a:t>
            </a:r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 smtClean="0"/>
              <a:t>Debemos completarlo en la data (por ejemplo):</a:t>
            </a:r>
          </a:p>
          <a:p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437890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12" y="4284739"/>
            <a:ext cx="649252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Parámetros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También hay parámetros bidimensionales y multidimensionales, dependiendo de cómo se declararon en el modelo:</a:t>
            </a:r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645024"/>
            <a:ext cx="701327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7200" cy="1673352"/>
          </a:xfrm>
        </p:spPr>
        <p:txBody>
          <a:bodyPr/>
          <a:lstStyle/>
          <a:p>
            <a:r>
              <a:rPr lang="es-ES_tradnl" dirty="0" smtClean="0"/>
              <a:t>¿Cómo ingresar el modelo y los datos a AMPL?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_tradnl" sz="3200" dirty="0"/>
              <a:t>IN3701-Modelamiento y </a:t>
            </a:r>
            <a:r>
              <a:rPr lang="es-ES_tradnl" sz="3200" dirty="0" smtClean="0"/>
              <a:t>Optimización</a:t>
            </a:r>
            <a:endParaRPr lang="es-ES_tradnl" sz="3200" dirty="0" smtClean="0">
              <a:latin typeface="+mj-lt"/>
            </a:endParaRPr>
          </a:p>
          <a:p>
            <a:pPr algn="r"/>
            <a:r>
              <a:rPr lang="es-ES_tradnl" sz="3200" dirty="0" smtClean="0">
                <a:latin typeface="+mj-lt"/>
              </a:rPr>
              <a:t>Pablo Lemus, Víctor </a:t>
            </a:r>
            <a:r>
              <a:rPr lang="es-ES_tradnl" sz="3200" dirty="0" err="1" smtClean="0">
                <a:latin typeface="+mj-lt"/>
              </a:rPr>
              <a:t>Bucarey</a:t>
            </a:r>
            <a:endParaRPr lang="es-ES_tradn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09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Archivo .</a:t>
            </a:r>
            <a:r>
              <a:rPr lang="es-ES_tradnl" dirty="0" err="1" smtClean="0"/>
              <a:t>run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Debemos considerar que antes de ingresar los comandos al archivo .</a:t>
            </a:r>
            <a:r>
              <a:rPr lang="es-ES_tradnl" dirty="0" err="1" smtClean="0"/>
              <a:t>run</a:t>
            </a:r>
            <a:r>
              <a:rPr lang="es-ES_tradnl" dirty="0" smtClean="0"/>
              <a:t> el modelo y los datos deben estar en el mismo directorio.</a:t>
            </a:r>
          </a:p>
          <a:p>
            <a:endParaRPr lang="es-ES_tradnl" dirty="0" smtClean="0"/>
          </a:p>
          <a:p>
            <a:r>
              <a:rPr lang="es-ES_tradnl" dirty="0" smtClean="0"/>
              <a:t>Se exige que esté dentro de la carpeta AMPL102 pero pueden estar dentro de alguna subcarpeta.</a:t>
            </a:r>
          </a:p>
        </p:txBody>
      </p:sp>
    </p:spTree>
    <p:extLst>
      <p:ext uri="{BB962C8B-B14F-4D97-AF65-F5344CB8AC3E}">
        <p14:creationId xmlns:p14="http://schemas.microsoft.com/office/powerpoint/2010/main" val="19720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Dentro de la carpeta AMPL102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 debe escribir en el </a:t>
            </a:r>
            <a:r>
              <a:rPr lang="es-ES_tradnl" dirty="0" err="1" smtClean="0"/>
              <a:t>archivo.run</a:t>
            </a:r>
            <a:r>
              <a:rPr lang="es-ES_tradnl" dirty="0" smtClean="0"/>
              <a:t>: </a:t>
            </a:r>
          </a:p>
          <a:p>
            <a:pPr lvl="1"/>
            <a:r>
              <a:rPr lang="es-ES_tradnl" dirty="0" err="1" smtClean="0"/>
              <a:t>model</a:t>
            </a:r>
            <a:r>
              <a:rPr lang="es-ES_tradnl" dirty="0" smtClean="0"/>
              <a:t>  </a:t>
            </a:r>
            <a:r>
              <a:rPr lang="es-ES_tradnl" dirty="0"/>
              <a:t>____.</a:t>
            </a:r>
            <a:r>
              <a:rPr lang="es-ES_tradnl" dirty="0" err="1" smtClean="0"/>
              <a:t>mod</a:t>
            </a:r>
            <a:r>
              <a:rPr lang="es-ES_tradnl" dirty="0" smtClean="0"/>
              <a:t>;</a:t>
            </a:r>
            <a:endParaRPr lang="es-ES_tradnl" dirty="0"/>
          </a:p>
          <a:p>
            <a:pPr lvl="1"/>
            <a:r>
              <a:rPr lang="es-ES_tradnl" dirty="0" smtClean="0"/>
              <a:t>data </a:t>
            </a:r>
            <a:r>
              <a:rPr lang="es-ES_tradnl" dirty="0"/>
              <a:t>____.</a:t>
            </a:r>
            <a:r>
              <a:rPr lang="es-ES_tradnl" dirty="0" err="1"/>
              <a:t>dat</a:t>
            </a:r>
            <a:r>
              <a:rPr lang="es-ES_tradnl" dirty="0" smtClean="0"/>
              <a:t>;”</a:t>
            </a:r>
          </a:p>
          <a:p>
            <a:r>
              <a:rPr lang="es-ES_tradnl" dirty="0" smtClean="0"/>
              <a:t>En este ejemplo el modelo se llama TSP</a:t>
            </a:r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4487199" cy="286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5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Dentro de una subcarpeta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 debe escribir en el </a:t>
            </a:r>
            <a:r>
              <a:rPr lang="es-ES_tradnl" dirty="0" err="1" smtClean="0"/>
              <a:t>archivo.run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/>
              <a:t>“</a:t>
            </a:r>
            <a:r>
              <a:rPr lang="es-ES_tradnl" dirty="0" err="1"/>
              <a:t>model</a:t>
            </a:r>
            <a:r>
              <a:rPr lang="es-ES_tradnl" dirty="0"/>
              <a:t> carpeta1\carpeta2\...\</a:t>
            </a:r>
            <a:r>
              <a:rPr lang="es-ES_tradnl" dirty="0" err="1"/>
              <a:t>carpetan</a:t>
            </a:r>
            <a:r>
              <a:rPr lang="es-ES_tradnl" dirty="0"/>
              <a:t>\___.</a:t>
            </a:r>
            <a:r>
              <a:rPr lang="es-ES_tradnl" dirty="0" err="1"/>
              <a:t>mod</a:t>
            </a:r>
            <a:r>
              <a:rPr lang="es-ES_tradnl" dirty="0"/>
              <a:t>;”</a:t>
            </a:r>
          </a:p>
          <a:p>
            <a:pPr lvl="1"/>
            <a:r>
              <a:rPr lang="es-ES_tradnl" dirty="0"/>
              <a:t>“data carpeta1\carpeta2\...\</a:t>
            </a:r>
            <a:r>
              <a:rPr lang="es-ES_tradnl" dirty="0" err="1"/>
              <a:t>carpetan</a:t>
            </a:r>
            <a:r>
              <a:rPr lang="es-ES_tradnl" dirty="0"/>
              <a:t>\___.</a:t>
            </a:r>
            <a:r>
              <a:rPr lang="es-ES_tradnl" dirty="0" err="1"/>
              <a:t>dat</a:t>
            </a:r>
            <a:r>
              <a:rPr lang="es-ES_tradnl" dirty="0" smtClean="0"/>
              <a:t>;”</a:t>
            </a:r>
            <a:endParaRPr lang="es-ES_tradnl" dirty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s-ES_tradnl" dirty="0"/>
              <a:t>En este ejemplo el modelo se llama multmip3</a:t>
            </a:r>
            <a:endParaRPr lang="es-CL" dirty="0"/>
          </a:p>
          <a:p>
            <a:endParaRPr lang="es-ES_tradnl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04398"/>
            <a:ext cx="621366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2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7200" cy="1673352"/>
          </a:xfrm>
        </p:spPr>
        <p:txBody>
          <a:bodyPr/>
          <a:lstStyle/>
          <a:p>
            <a:r>
              <a:rPr lang="es-ES_tradnl" dirty="0" smtClean="0"/>
              <a:t>¿Cómo resolver el problema con el optimizador CPLEX?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_tradnl" sz="3200" dirty="0"/>
              <a:t>IN3701-Modelamiento y </a:t>
            </a:r>
            <a:r>
              <a:rPr lang="es-ES_tradnl" sz="3200" dirty="0" smtClean="0"/>
              <a:t>Optimización</a:t>
            </a:r>
            <a:endParaRPr lang="es-ES_tradnl" sz="3200" dirty="0" smtClean="0">
              <a:latin typeface="+mj-lt"/>
            </a:endParaRPr>
          </a:p>
          <a:p>
            <a:pPr algn="r"/>
            <a:r>
              <a:rPr lang="es-ES_tradnl" sz="3200" dirty="0" smtClean="0">
                <a:latin typeface="+mj-lt"/>
              </a:rPr>
              <a:t>Pablo Lemus, Víctor </a:t>
            </a:r>
            <a:r>
              <a:rPr lang="es-ES_tradnl" sz="3200" dirty="0" err="1" smtClean="0">
                <a:latin typeface="+mj-lt"/>
              </a:rPr>
              <a:t>Bucarey</a:t>
            </a:r>
            <a:endParaRPr lang="es-ES_tradn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34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es AMPL?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AMPL es un Lenguaje de Modelamiento para Programación Matemática para problemas de optimización que simplifica la notación, formulación y su resolución</a:t>
            </a:r>
          </a:p>
          <a:p>
            <a:endParaRPr lang="es-ES_tradn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267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CPLEX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Escribir a continuación en el </a:t>
            </a:r>
            <a:r>
              <a:rPr lang="es-ES_tradnl" dirty="0" err="1" smtClean="0"/>
              <a:t>archivo.run</a:t>
            </a:r>
            <a:r>
              <a:rPr lang="es-ES_tradnl" dirty="0" smtClean="0"/>
              <a:t>:</a:t>
            </a:r>
            <a:endParaRPr lang="es-ES_tradnl" dirty="0"/>
          </a:p>
          <a:p>
            <a:pPr lvl="1"/>
            <a:r>
              <a:rPr lang="es-ES_tradnl" dirty="0" err="1" smtClean="0"/>
              <a:t>option</a:t>
            </a:r>
            <a:r>
              <a:rPr lang="es-ES_tradnl" dirty="0" smtClean="0"/>
              <a:t> </a:t>
            </a:r>
            <a:r>
              <a:rPr lang="es-ES_tradnl" dirty="0" err="1" smtClean="0"/>
              <a:t>cplex</a:t>
            </a:r>
            <a:r>
              <a:rPr lang="es-ES_tradnl" dirty="0" smtClean="0"/>
              <a:t> </a:t>
            </a:r>
            <a:r>
              <a:rPr lang="es-ES_tradnl" dirty="0" err="1" smtClean="0"/>
              <a:t>solver</a:t>
            </a:r>
            <a:r>
              <a:rPr lang="es-ES_tradnl" dirty="0" smtClean="0"/>
              <a:t>;</a:t>
            </a:r>
          </a:p>
          <a:p>
            <a:pPr lvl="1"/>
            <a:r>
              <a:rPr lang="es-ES_tradnl" dirty="0" err="1" smtClean="0"/>
              <a:t>solve</a:t>
            </a:r>
            <a:r>
              <a:rPr lang="es-ES_tradnl" dirty="0" smtClean="0"/>
              <a:t>;</a:t>
            </a:r>
            <a:endParaRPr lang="es-CL" dirty="0"/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862258" cy="309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6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7200" cy="1673352"/>
          </a:xfrm>
        </p:spPr>
        <p:txBody>
          <a:bodyPr/>
          <a:lstStyle/>
          <a:p>
            <a:r>
              <a:rPr lang="es-ES_tradnl" dirty="0" smtClean="0"/>
              <a:t>¿Cómo obtener los resultados?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_tradnl" sz="3200" dirty="0"/>
              <a:t>IN3701-Modelamiento y </a:t>
            </a:r>
            <a:r>
              <a:rPr lang="es-ES_tradnl" sz="3200" dirty="0" smtClean="0"/>
              <a:t>Optimización</a:t>
            </a:r>
            <a:endParaRPr lang="es-ES_tradnl" sz="3200" dirty="0" smtClean="0">
              <a:latin typeface="+mj-lt"/>
            </a:endParaRPr>
          </a:p>
          <a:p>
            <a:pPr algn="r"/>
            <a:r>
              <a:rPr lang="es-ES_tradnl" sz="3200" dirty="0" smtClean="0">
                <a:latin typeface="+mj-lt"/>
              </a:rPr>
              <a:t>Pablo Lemus, Víctor </a:t>
            </a:r>
            <a:r>
              <a:rPr lang="es-ES_tradnl" sz="3200" dirty="0" err="1" smtClean="0">
                <a:latin typeface="+mj-lt"/>
              </a:rPr>
              <a:t>Bucarey</a:t>
            </a:r>
            <a:endParaRPr lang="es-ES_tradn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33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Siguiendo en el mismo </a:t>
            </a:r>
            <a:r>
              <a:rPr lang="es-ES_tradnl" dirty="0" err="1" smtClean="0"/>
              <a:t>archivo.run</a:t>
            </a:r>
            <a:r>
              <a:rPr lang="es-ES_tradnl" dirty="0" smtClean="0"/>
              <a:t> escribir </a:t>
            </a:r>
            <a:r>
              <a:rPr lang="es-ES_tradnl" dirty="0" err="1" smtClean="0"/>
              <a:t>display</a:t>
            </a:r>
            <a:r>
              <a:rPr lang="es-ES_tradnl" dirty="0" smtClean="0"/>
              <a:t> (</a:t>
            </a:r>
            <a:r>
              <a:rPr lang="es-ES_tradnl" dirty="0" err="1" smtClean="0"/>
              <a:t>nombre_variable</a:t>
            </a:r>
            <a:r>
              <a:rPr lang="es-ES_tradnl" dirty="0" smtClean="0"/>
              <a:t>); para obtener los valores de la variable que pides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4896544" cy="312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4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7200" cy="1673352"/>
          </a:xfrm>
        </p:spPr>
        <p:txBody>
          <a:bodyPr/>
          <a:lstStyle/>
          <a:p>
            <a:r>
              <a:rPr lang="es-ES_tradnl" dirty="0" smtClean="0"/>
              <a:t>¿Cómo ingresarle opciones a CPLEX?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_tradnl" sz="3200" dirty="0"/>
              <a:t>IN3701-Modelamiento y </a:t>
            </a:r>
            <a:r>
              <a:rPr lang="es-ES_tradnl" sz="3200" dirty="0" smtClean="0"/>
              <a:t>Optimización</a:t>
            </a:r>
            <a:endParaRPr lang="es-ES_tradnl" sz="3200" dirty="0" smtClean="0">
              <a:latin typeface="+mj-lt"/>
            </a:endParaRPr>
          </a:p>
          <a:p>
            <a:pPr algn="r"/>
            <a:r>
              <a:rPr lang="es-ES_tradnl" sz="3200" dirty="0" smtClean="0">
                <a:latin typeface="+mj-lt"/>
              </a:rPr>
              <a:t>Pablo Lemus, Víctor </a:t>
            </a:r>
            <a:r>
              <a:rPr lang="es-ES_tradnl" sz="3200" dirty="0" err="1" smtClean="0">
                <a:latin typeface="+mj-lt"/>
              </a:rPr>
              <a:t>Bucarey</a:t>
            </a:r>
            <a:endParaRPr lang="es-ES_tradn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58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Opciones de CPLEX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Después de ingresar el optimizador CPLEX a AMPL en el “</a:t>
            </a:r>
            <a:r>
              <a:rPr lang="es-ES_tradnl" dirty="0" err="1" smtClean="0"/>
              <a:t>archivo.run</a:t>
            </a:r>
            <a:r>
              <a:rPr lang="es-ES_tradnl" dirty="0" smtClean="0"/>
              <a:t>” se pueden ingresar opciones del optimizador (los cuales se encuentran en los manuales) ya sea como para determinar gap de detención, que muestre las iteraciones de </a:t>
            </a:r>
            <a:r>
              <a:rPr lang="es-ES_tradnl" dirty="0" err="1" smtClean="0"/>
              <a:t>Branch</a:t>
            </a:r>
            <a:r>
              <a:rPr lang="es-ES_tradnl" dirty="0" smtClean="0"/>
              <a:t> &amp; </a:t>
            </a:r>
            <a:r>
              <a:rPr lang="es-ES_tradnl" dirty="0" err="1" smtClean="0"/>
              <a:t>Bound</a:t>
            </a:r>
            <a:r>
              <a:rPr lang="es-ES_tradnl" dirty="0" smtClean="0"/>
              <a:t>, tiempo de detención, etc.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69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Ejemplo Multmip3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Usaremos las siguientes opciones:</a:t>
            </a:r>
          </a:p>
          <a:p>
            <a:pPr lvl="1"/>
            <a:r>
              <a:rPr lang="es-ES_tradnl" dirty="0" err="1"/>
              <a:t>Mipdisplay</a:t>
            </a:r>
            <a:r>
              <a:rPr lang="es-ES_tradnl" dirty="0"/>
              <a:t> 2: para apreciar las iteraciones de B&amp;B y el GAP alcanzado</a:t>
            </a:r>
          </a:p>
          <a:p>
            <a:pPr lvl="1"/>
            <a:r>
              <a:rPr lang="es-ES_tradnl" dirty="0" err="1"/>
              <a:t>Mipinterval</a:t>
            </a:r>
            <a:r>
              <a:rPr lang="es-ES_tradnl" dirty="0"/>
              <a:t> 1: para observarlas iteraciones de a una (si fuera un valor n serían de a n nodos del B&amp;B)</a:t>
            </a:r>
          </a:p>
          <a:p>
            <a:pPr lvl="1"/>
            <a:r>
              <a:rPr lang="es-ES_tradnl" dirty="0" err="1"/>
              <a:t>Mipgap</a:t>
            </a:r>
            <a:r>
              <a:rPr lang="es-ES_tradnl" dirty="0"/>
              <a:t> 0,01: para detener el optimizador con un gap de un 1%</a:t>
            </a:r>
            <a:endParaRPr lang="es-CL" dirty="0"/>
          </a:p>
          <a:p>
            <a:r>
              <a:rPr lang="es-ES_tradnl" dirty="0" smtClean="0"/>
              <a:t>Recordar que estas condiciones se ingresan después de llamar a CPLEX de la siguiente forma: </a:t>
            </a:r>
            <a:r>
              <a:rPr lang="es-ES_tradnl" dirty="0" err="1" smtClean="0"/>
              <a:t>option</a:t>
            </a:r>
            <a:r>
              <a:rPr lang="es-ES_tradnl" dirty="0" smtClean="0"/>
              <a:t> </a:t>
            </a:r>
            <a:r>
              <a:rPr lang="es-ES_tradnl" dirty="0" err="1" smtClean="0"/>
              <a:t>cplex_options</a:t>
            </a:r>
            <a:r>
              <a:rPr lang="es-ES_tradnl" dirty="0" smtClean="0"/>
              <a:t> ‘(opciones </a:t>
            </a:r>
            <a:r>
              <a:rPr lang="es-ES_tradnl" dirty="0" err="1" smtClean="0"/>
              <a:t>cplex</a:t>
            </a:r>
            <a:r>
              <a:rPr lang="es-ES_tradnl" dirty="0" smtClean="0"/>
              <a:t>)’; en el </a:t>
            </a:r>
            <a:r>
              <a:rPr lang="es-ES_tradnl" dirty="0" err="1" smtClean="0"/>
              <a:t>archivo.run</a:t>
            </a:r>
            <a:r>
              <a:rPr lang="es-ES_tradnl" dirty="0"/>
              <a:t> </a:t>
            </a:r>
            <a:endParaRPr lang="es-ES_tradnl" dirty="0" smtClean="0"/>
          </a:p>
          <a:p>
            <a:pPr marL="118872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3768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Ejemplo Multmip3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Luego ingresar “</a:t>
            </a:r>
            <a:r>
              <a:rPr lang="es-ES_tradnl" dirty="0" err="1" smtClean="0"/>
              <a:t>solve</a:t>
            </a:r>
            <a:r>
              <a:rPr lang="es-ES_tradnl" dirty="0" smtClean="0"/>
              <a:t>;”</a:t>
            </a:r>
          </a:p>
          <a:p>
            <a:r>
              <a:rPr lang="es-ES_tradnl" dirty="0" smtClean="0"/>
              <a:t>Así se verá en la pantalla</a:t>
            </a:r>
          </a:p>
          <a:p>
            <a:endParaRPr lang="es-C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785171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0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7200" cy="1673352"/>
          </a:xfrm>
        </p:spPr>
        <p:txBody>
          <a:bodyPr/>
          <a:lstStyle/>
          <a:p>
            <a:r>
              <a:rPr lang="es-ES_tradnl" dirty="0" smtClean="0"/>
              <a:t>¿Cómo abrir AMPL?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_tradnl" sz="3200" dirty="0"/>
              <a:t>IN3701-Modelamiento y </a:t>
            </a:r>
            <a:r>
              <a:rPr lang="es-ES_tradnl" sz="3200" dirty="0" smtClean="0"/>
              <a:t>Optimización</a:t>
            </a:r>
            <a:endParaRPr lang="es-ES_tradnl" sz="3200" dirty="0" smtClean="0">
              <a:latin typeface="+mj-lt"/>
            </a:endParaRPr>
          </a:p>
          <a:p>
            <a:pPr algn="r"/>
            <a:r>
              <a:rPr lang="es-ES_tradnl" sz="3200" dirty="0" smtClean="0">
                <a:latin typeface="+mj-lt"/>
              </a:rPr>
              <a:t>Pablo Lemus, Víctor </a:t>
            </a:r>
            <a:r>
              <a:rPr lang="es-ES_tradnl" sz="3200" dirty="0" err="1" smtClean="0">
                <a:latin typeface="+mj-lt"/>
              </a:rPr>
              <a:t>Bucarey</a:t>
            </a:r>
            <a:endParaRPr lang="es-ES_tradn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24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Abrir AMPL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25609"/>
          </a:xfrm>
        </p:spPr>
        <p:txBody>
          <a:bodyPr/>
          <a:lstStyle/>
          <a:p>
            <a:r>
              <a:rPr lang="es-ES_tradnl" dirty="0" smtClean="0"/>
              <a:t>Diríjanse al menú de inicio de </a:t>
            </a:r>
            <a:r>
              <a:rPr lang="es-ES_tradnl" dirty="0" err="1" smtClean="0"/>
              <a:t>windows</a:t>
            </a:r>
            <a:r>
              <a:rPr lang="es-ES_tradnl" dirty="0" smtClean="0"/>
              <a:t>, y en el buscador de programas y archivos escriban “</a:t>
            </a:r>
            <a:r>
              <a:rPr lang="es-ES_tradnl" b="1" dirty="0" smtClean="0"/>
              <a:t>CMD</a:t>
            </a:r>
            <a:r>
              <a:rPr lang="es-ES_tradnl" dirty="0" smtClean="0"/>
              <a:t>”</a:t>
            </a:r>
            <a:r>
              <a:rPr lang="es-ES_tradnl" b="1" dirty="0" smtClean="0"/>
              <a:t> </a:t>
            </a:r>
            <a:r>
              <a:rPr lang="es-ES_tradnl" dirty="0" smtClean="0"/>
              <a:t>y tecleen </a:t>
            </a:r>
            <a:r>
              <a:rPr lang="es-ES_tradnl" b="1" dirty="0" err="1" smtClean="0"/>
              <a:t>Enter</a:t>
            </a:r>
            <a:endParaRPr lang="es-ES_tradnl" b="1" dirty="0"/>
          </a:p>
          <a:p>
            <a:r>
              <a:rPr lang="es-ES_tradnl" dirty="0" smtClean="0"/>
              <a:t>Aparecerá algo parecido en su pantalla:</a:t>
            </a:r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90925"/>
            <a:ext cx="5377830" cy="272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5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Abrir AMPL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Tecleen “cd..” y tecleen </a:t>
            </a:r>
            <a:r>
              <a:rPr lang="es-ES_tradnl" dirty="0" err="1"/>
              <a:t>E</a:t>
            </a:r>
            <a:r>
              <a:rPr lang="es-ES_tradnl" dirty="0" err="1" smtClean="0"/>
              <a:t>nter</a:t>
            </a:r>
            <a:r>
              <a:rPr lang="es-ES_tradnl" dirty="0" smtClean="0"/>
              <a:t> hasta que el directorio que aparezca en la pantalla sea “C:\”</a:t>
            </a:r>
          </a:p>
          <a:p>
            <a:endParaRPr lang="es-ES_tradnl" dirty="0" smtClean="0"/>
          </a:p>
          <a:p>
            <a:r>
              <a:rPr lang="es-ES_tradnl" dirty="0" smtClean="0"/>
              <a:t>Luego tecleen “cd AMPL102” y tecleen </a:t>
            </a:r>
            <a:r>
              <a:rPr lang="es-ES_tradnl" dirty="0" err="1" smtClean="0"/>
              <a:t>Enter</a:t>
            </a:r>
            <a:endParaRPr lang="es-ES_tradnl" dirty="0" smtClean="0"/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5210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es CPLEX?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CPLEX es un programa optimizador, que en palabras muy simples, toma problemas en algún lenguaje de programación matemática (Como OPL, ZIMPL o AMPL) y los resuelve, dado que cuenta con una variedad de algoritmos en su interior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78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Abrir AMPL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Llegarán a lo siguiente:</a:t>
            </a:r>
          </a:p>
          <a:p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54" y="2492896"/>
            <a:ext cx="64389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8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7200" cy="1673352"/>
          </a:xfrm>
        </p:spPr>
        <p:txBody>
          <a:bodyPr/>
          <a:lstStyle/>
          <a:p>
            <a:r>
              <a:rPr lang="es-ES_tradnl" dirty="0" smtClean="0"/>
              <a:t>¿Cómo resolver el problema?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_tradnl" sz="3200" dirty="0"/>
              <a:t>IN3701-Modelamiento y </a:t>
            </a:r>
            <a:r>
              <a:rPr lang="es-ES_tradnl" sz="3200" dirty="0" smtClean="0"/>
              <a:t>Optimización</a:t>
            </a:r>
            <a:endParaRPr lang="es-ES_tradnl" sz="3200" dirty="0" smtClean="0">
              <a:latin typeface="+mj-lt"/>
            </a:endParaRPr>
          </a:p>
          <a:p>
            <a:pPr algn="r"/>
            <a:r>
              <a:rPr lang="es-ES_tradnl" sz="3200" dirty="0" smtClean="0">
                <a:latin typeface="+mj-lt"/>
              </a:rPr>
              <a:t>Pablo Lemus, Víctor </a:t>
            </a:r>
            <a:r>
              <a:rPr lang="es-ES_tradnl" sz="3200" dirty="0" err="1" smtClean="0">
                <a:latin typeface="+mj-lt"/>
              </a:rPr>
              <a:t>Bucarey</a:t>
            </a:r>
            <a:endParaRPr lang="es-ES_tradn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96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Ejecutar AMPL-CPLEX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Dado que están listos nuestros archivos .</a:t>
            </a:r>
            <a:r>
              <a:rPr lang="es-ES_tradnl" dirty="0" err="1" smtClean="0"/>
              <a:t>mod</a:t>
            </a:r>
            <a:r>
              <a:rPr lang="es-ES_tradnl" dirty="0" smtClean="0"/>
              <a:t>, .</a:t>
            </a:r>
            <a:r>
              <a:rPr lang="es-ES_tradnl" dirty="0" err="1" smtClean="0"/>
              <a:t>dat</a:t>
            </a:r>
            <a:r>
              <a:rPr lang="es-ES_tradnl" dirty="0" smtClean="0"/>
              <a:t> y .</a:t>
            </a:r>
            <a:r>
              <a:rPr lang="es-ES_tradnl" dirty="0" err="1" smtClean="0"/>
              <a:t>run</a:t>
            </a:r>
            <a:r>
              <a:rPr lang="es-ES_tradnl" dirty="0" smtClean="0"/>
              <a:t>, hacemos que AMPL lo resuelva.</a:t>
            </a:r>
          </a:p>
          <a:p>
            <a:endParaRPr lang="es-ES_tradnl" dirty="0" smtClean="0"/>
          </a:p>
          <a:p>
            <a:r>
              <a:rPr lang="es-ES_tradnl" dirty="0" smtClean="0"/>
              <a:t>Aquí utilizaremos 3 comandos claves de </a:t>
            </a:r>
            <a:r>
              <a:rPr lang="es-ES_tradnl" dirty="0" err="1" smtClean="0"/>
              <a:t>windows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smtClean="0"/>
              <a:t>“&lt;“ : Con esto el programa a la izquierda del comando leerá el documento que está a la derecha</a:t>
            </a:r>
          </a:p>
          <a:p>
            <a:pPr lvl="1"/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72257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Ejecutar AMPL-CPLEX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Siguientes comandos:</a:t>
            </a:r>
          </a:p>
          <a:p>
            <a:pPr lvl="1"/>
            <a:r>
              <a:rPr lang="es-ES_tradnl" dirty="0" smtClean="0"/>
              <a:t>“&gt;” : Con esto, podemos exportar todo lo que ocurra (y que solicitamos con el </a:t>
            </a:r>
            <a:r>
              <a:rPr lang="es-ES_tradnl" dirty="0" err="1" smtClean="0"/>
              <a:t>archivo.run</a:t>
            </a:r>
            <a:r>
              <a:rPr lang="es-ES_tradnl" dirty="0" smtClean="0"/>
              <a:t>) a algún archivo (por ejemplo formato .</a:t>
            </a:r>
            <a:r>
              <a:rPr lang="es-ES_tradnl" dirty="0" err="1" smtClean="0"/>
              <a:t>txt</a:t>
            </a:r>
            <a:r>
              <a:rPr lang="es-ES_tradnl" dirty="0" smtClean="0"/>
              <a:t> o .</a:t>
            </a:r>
            <a:r>
              <a:rPr lang="es-ES_tradnl" dirty="0" err="1" smtClean="0"/>
              <a:t>xls</a:t>
            </a:r>
            <a:r>
              <a:rPr lang="es-ES_tradnl" dirty="0" smtClean="0"/>
              <a:t>) que no necesariamente tiene que estar creado ya que si es el caso lo crea en el directorio que se está utilizando.</a:t>
            </a:r>
          </a:p>
          <a:p>
            <a:pPr lvl="1"/>
            <a:r>
              <a:rPr lang="es-ES_tradnl" dirty="0" smtClean="0"/>
              <a:t>“&gt;&gt;” : Al igual que el anterior exporta lo que ocurre, pero a continuación de lo que ya existía (sin borrar lo anterior)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4606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Ejecutar AMPL-CPLEX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Para esto escribimos en el comando lo siguiente:</a:t>
            </a:r>
          </a:p>
          <a:p>
            <a:pPr lvl="1"/>
            <a:r>
              <a:rPr lang="es-ES_tradnl" dirty="0"/>
              <a:t>ampl.exe &lt; </a:t>
            </a:r>
            <a:r>
              <a:rPr lang="es-ES_tradnl" dirty="0" smtClean="0"/>
              <a:t>“</a:t>
            </a:r>
            <a:r>
              <a:rPr lang="es-ES_tradnl" dirty="0" err="1" smtClean="0"/>
              <a:t>archivo.run</a:t>
            </a:r>
            <a:r>
              <a:rPr lang="es-ES_tradnl" dirty="0" smtClean="0"/>
              <a:t>” </a:t>
            </a:r>
            <a:r>
              <a:rPr lang="es-CL" dirty="0"/>
              <a:t>&gt; </a:t>
            </a:r>
            <a:r>
              <a:rPr lang="es-CL" dirty="0" smtClean="0"/>
              <a:t>“solucion.txt”</a:t>
            </a:r>
          </a:p>
          <a:p>
            <a:pPr lvl="1"/>
            <a:endParaRPr lang="es-ES_tradnl" dirty="0"/>
          </a:p>
          <a:p>
            <a:pPr lvl="1"/>
            <a:r>
              <a:rPr lang="es-ES_tradnl" dirty="0" smtClean="0"/>
              <a:t>Con esto AMPL leerá el archivo “</a:t>
            </a:r>
            <a:r>
              <a:rPr lang="es-ES_tradnl" dirty="0" err="1" smtClean="0"/>
              <a:t>archivo.run</a:t>
            </a:r>
            <a:r>
              <a:rPr lang="es-ES_tradnl" dirty="0" smtClean="0"/>
              <a:t>” y lo escribirá en el documento “solucion.txt”</a:t>
            </a:r>
            <a:endParaRPr lang="es-CL" dirty="0" smtClean="0"/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53947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Ejemplo multmip3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Siguiendo con el ejemplo multmip3 lo resolveremos: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852936"/>
            <a:ext cx="699470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598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 multmip3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Cuando termine de resolver el problema aparecerá lo siguiente: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30" y="2852936"/>
            <a:ext cx="64293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03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 multmip3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Pero si vemos el archivo solucion.txt vemos lo siguiente: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264696" cy="372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129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7200" cy="1673352"/>
          </a:xfrm>
        </p:spPr>
        <p:txBody>
          <a:bodyPr/>
          <a:lstStyle/>
          <a:p>
            <a:r>
              <a:rPr lang="es-ES_tradnl" dirty="0" smtClean="0"/>
              <a:t>Otros comandos de Windows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_tradnl" sz="3200" dirty="0"/>
              <a:t>IN3701-Modelamiento y </a:t>
            </a:r>
            <a:r>
              <a:rPr lang="es-ES_tradnl" sz="3200" dirty="0" smtClean="0"/>
              <a:t>Optimización</a:t>
            </a:r>
            <a:endParaRPr lang="es-ES_tradnl" sz="3200" dirty="0" smtClean="0">
              <a:latin typeface="+mj-lt"/>
            </a:endParaRPr>
          </a:p>
          <a:p>
            <a:pPr algn="r"/>
            <a:r>
              <a:rPr lang="es-ES_tradnl" sz="3200" dirty="0" smtClean="0">
                <a:latin typeface="+mj-lt"/>
              </a:rPr>
              <a:t>Pablo Lemus, Víctor </a:t>
            </a:r>
            <a:r>
              <a:rPr lang="es-ES_tradnl" sz="3200" dirty="0" err="1" smtClean="0">
                <a:latin typeface="+mj-lt"/>
              </a:rPr>
              <a:t>Bucarey</a:t>
            </a:r>
            <a:endParaRPr lang="es-ES_tradn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54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Otros comandos: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IF : Realiza una operación respetando una condición:</a:t>
            </a:r>
          </a:p>
          <a:p>
            <a:pPr lvl="1"/>
            <a:r>
              <a:rPr lang="es-ES_tradnl" dirty="0" smtClean="0"/>
              <a:t>IF (o IF NOT) + “condición” + </a:t>
            </a:r>
            <a:r>
              <a:rPr lang="es-ES_tradnl" dirty="0" err="1" smtClean="0"/>
              <a:t>then</a:t>
            </a:r>
            <a:r>
              <a:rPr lang="es-ES_tradnl" dirty="0" smtClean="0"/>
              <a:t> + comandos</a:t>
            </a:r>
          </a:p>
          <a:p>
            <a:r>
              <a:rPr lang="es-ES_tradnl" dirty="0" smtClean="0"/>
              <a:t>FOR: Itera mientras se mantenga una condición:</a:t>
            </a:r>
          </a:p>
          <a:p>
            <a:pPr lvl="1"/>
            <a:r>
              <a:rPr lang="es-ES_tradnl" dirty="0" smtClean="0"/>
              <a:t>FOR {condición } { comandos}</a:t>
            </a:r>
            <a:endParaRPr lang="es-ES_tradnl" dirty="0"/>
          </a:p>
          <a:p>
            <a:r>
              <a:rPr lang="es-ES_tradnl" dirty="0" err="1" smtClean="0"/>
              <a:t>Print</a:t>
            </a:r>
            <a:r>
              <a:rPr lang="es-ES_tradnl" dirty="0" smtClean="0"/>
              <a:t> y </a:t>
            </a:r>
            <a:r>
              <a:rPr lang="es-ES_tradnl" dirty="0" err="1" smtClean="0"/>
              <a:t>printf</a:t>
            </a:r>
            <a:r>
              <a:rPr lang="es-ES_tradnl" dirty="0" smtClean="0"/>
              <a:t>: Para escribir e imprimir en un documento lo que quieran:</a:t>
            </a:r>
          </a:p>
          <a:p>
            <a:pPr lvl="1"/>
            <a:r>
              <a:rPr lang="es-ES_tradnl" dirty="0" smtClean="0"/>
              <a:t>Ver </a:t>
            </a:r>
            <a:r>
              <a:rPr lang="es-CL" dirty="0">
                <a:hlinkClick r:id="rId2"/>
              </a:rPr>
              <a:t>http://www.eio.uva.es/~</a:t>
            </a:r>
            <a:r>
              <a:rPr lang="es-CL" dirty="0" smtClean="0">
                <a:hlinkClick r:id="rId2"/>
              </a:rPr>
              <a:t>laguna/ioampl/AMPL-Notas-1.pdf</a:t>
            </a:r>
            <a:r>
              <a:rPr lang="es-CL" dirty="0" smtClean="0"/>
              <a:t> para ejemplos prácticos</a:t>
            </a:r>
          </a:p>
          <a:p>
            <a:pPr lvl="1"/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08018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7200" cy="1673352"/>
          </a:xfrm>
        </p:spPr>
        <p:txBody>
          <a:bodyPr/>
          <a:lstStyle/>
          <a:p>
            <a:r>
              <a:rPr lang="es-ES_tradnl" dirty="0" smtClean="0"/>
              <a:t>¿Cómo instalar AMPL-CPLEX?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_tradnl" sz="3200" dirty="0"/>
              <a:t>IN3701-Modelamiento y </a:t>
            </a:r>
            <a:r>
              <a:rPr lang="es-ES_tradnl" sz="3200" dirty="0" smtClean="0"/>
              <a:t>Optimización</a:t>
            </a:r>
            <a:endParaRPr lang="es-ES_tradnl" sz="3200" dirty="0" smtClean="0">
              <a:latin typeface="+mj-lt"/>
            </a:endParaRPr>
          </a:p>
          <a:p>
            <a:pPr algn="r"/>
            <a:r>
              <a:rPr lang="es-ES_tradnl" sz="3200" dirty="0" smtClean="0">
                <a:latin typeface="+mj-lt"/>
              </a:rPr>
              <a:t>Pablo Lemus, Víctor </a:t>
            </a:r>
            <a:r>
              <a:rPr lang="es-ES_tradnl" sz="3200" dirty="0" err="1" smtClean="0">
                <a:latin typeface="+mj-lt"/>
              </a:rPr>
              <a:t>Bucarey</a:t>
            </a:r>
            <a:endParaRPr lang="es-ES_tradn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59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Otros comandos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Existen muchos comandos de </a:t>
            </a:r>
            <a:r>
              <a:rPr lang="es-ES_tradnl" dirty="0" err="1" smtClean="0"/>
              <a:t>windows</a:t>
            </a:r>
            <a:r>
              <a:rPr lang="es-ES_tradnl" dirty="0"/>
              <a:t> </a:t>
            </a:r>
            <a:r>
              <a:rPr lang="es-ES_tradnl" dirty="0" smtClean="0"/>
              <a:t>que podrían ser utilizados, así que si quieren pueden buscar más en internet.</a:t>
            </a:r>
          </a:p>
          <a:p>
            <a:endParaRPr lang="es-ES_tradnl" dirty="0" smtClean="0"/>
          </a:p>
          <a:p>
            <a:r>
              <a:rPr lang="es-ES_tradnl" dirty="0" smtClean="0"/>
              <a:t>Al menos con los mostrados se pueden hacer muchas cosas.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3666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7200" cy="1673352"/>
          </a:xfrm>
        </p:spPr>
        <p:txBody>
          <a:bodyPr/>
          <a:lstStyle/>
          <a:p>
            <a:pPr algn="ctr"/>
            <a:r>
              <a:rPr lang="es-ES_tradnl" dirty="0" smtClean="0"/>
              <a:t>Ejemplo Ilustrativo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_tradnl" sz="3200" dirty="0"/>
              <a:t>IN3701-Modelamiento y </a:t>
            </a:r>
            <a:r>
              <a:rPr lang="es-ES_tradnl" sz="3200" dirty="0" smtClean="0"/>
              <a:t>Optimización</a:t>
            </a:r>
            <a:endParaRPr lang="es-ES_tradnl" sz="3200" dirty="0" smtClean="0">
              <a:latin typeface="+mj-lt"/>
            </a:endParaRPr>
          </a:p>
          <a:p>
            <a:pPr algn="r"/>
            <a:r>
              <a:rPr lang="es-ES_tradnl" sz="3200" dirty="0" smtClean="0">
                <a:latin typeface="+mj-lt"/>
              </a:rPr>
              <a:t>Pablo Lemus, Víctor </a:t>
            </a:r>
            <a:r>
              <a:rPr lang="es-ES_tradnl" sz="3200" dirty="0" err="1" smtClean="0">
                <a:latin typeface="+mj-lt"/>
              </a:rPr>
              <a:t>Bucarey</a:t>
            </a:r>
            <a:endParaRPr lang="es-ES_tradn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69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 Ilustrativo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34002" cy="386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 Ilustrativo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833563"/>
            <a:ext cx="84772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1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Modelamiento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6960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3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Modelamiento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916832"/>
            <a:ext cx="648972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7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Modelamiento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24050"/>
            <a:ext cx="8001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2487732" cy="18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Modelamiento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6" y="2079207"/>
            <a:ext cx="59531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1"/>
            <a:ext cx="3096344" cy="283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Documentos ejemplo ilustrativo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 encuentran subidos como ejemplo.mod y ejemplo.dat</a:t>
            </a:r>
          </a:p>
          <a:p>
            <a:endParaRPr lang="es-ES_tradnl" dirty="0" smtClean="0"/>
          </a:p>
        </p:txBody>
      </p:sp>
      <p:pic>
        <p:nvPicPr>
          <p:cNvPr id="1026" name="Picture 2" descr="http://i1.kym-cdn.com/entries/icons/original/000/001/253/everything_went_better_than_expec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49" y="2996952"/>
            <a:ext cx="4277024" cy="32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18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7200" cy="1673352"/>
          </a:xfrm>
        </p:spPr>
        <p:txBody>
          <a:bodyPr/>
          <a:lstStyle/>
          <a:p>
            <a:pPr algn="ctr"/>
            <a:r>
              <a:rPr lang="es-ES_tradnl" dirty="0" smtClean="0"/>
              <a:t>Suerte con su tarea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_tradnl" sz="3200" dirty="0"/>
              <a:t>IN3701-Modelamiento y </a:t>
            </a:r>
            <a:r>
              <a:rPr lang="es-ES_tradnl" sz="3200" dirty="0" smtClean="0"/>
              <a:t>Optimización</a:t>
            </a:r>
            <a:endParaRPr lang="es-ES_tradnl" sz="3200" dirty="0" smtClean="0">
              <a:latin typeface="+mj-lt"/>
            </a:endParaRPr>
          </a:p>
          <a:p>
            <a:pPr algn="r"/>
            <a:r>
              <a:rPr lang="es-ES_tradnl" sz="3200" dirty="0" smtClean="0">
                <a:latin typeface="+mj-lt"/>
              </a:rPr>
              <a:t>Pablo Lemus, Víctor </a:t>
            </a:r>
            <a:r>
              <a:rPr lang="es-ES_tradnl" sz="3200" dirty="0" err="1" smtClean="0">
                <a:latin typeface="+mj-lt"/>
              </a:rPr>
              <a:t>Bucarey</a:t>
            </a:r>
            <a:endParaRPr lang="es-ES_tradn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3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Instalar AMPL-CPLEX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Para instalar AMPL-CPLEX deben descargar desde </a:t>
            </a: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conexo.dii.uchile.cl/CPlex/src</a:t>
            </a:r>
            <a:r>
              <a:rPr lang="es-CL" dirty="0" smtClean="0"/>
              <a:t> los siguientes elementos (para </a:t>
            </a:r>
            <a:r>
              <a:rPr lang="es-CL" dirty="0" err="1" smtClean="0"/>
              <a:t>windows</a:t>
            </a:r>
            <a:r>
              <a:rPr lang="es-CL" dirty="0" smtClean="0"/>
              <a:t>):</a:t>
            </a:r>
            <a:endParaRPr lang="es-CL" dirty="0"/>
          </a:p>
          <a:p>
            <a:pPr lvl="1"/>
            <a:r>
              <a:rPr lang="es-CL" dirty="0"/>
              <a:t>ampl102.x86_win32_0.exe</a:t>
            </a:r>
          </a:p>
          <a:p>
            <a:pPr lvl="1"/>
            <a:r>
              <a:rPr lang="es-CL" dirty="0"/>
              <a:t>cplex102.x86_win32.exe</a:t>
            </a:r>
          </a:p>
          <a:p>
            <a:pPr lvl="1"/>
            <a:r>
              <a:rPr lang="es-CL" dirty="0"/>
              <a:t>ilm270-windows-setup.exe</a:t>
            </a:r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734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Instalar AMPL-CPLEX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Luego se deben ejecutar los programas de instalación</a:t>
            </a:r>
          </a:p>
          <a:p>
            <a:endParaRPr lang="es-ES_tradnl" dirty="0"/>
          </a:p>
          <a:p>
            <a:r>
              <a:rPr lang="es-ES_tradnl" dirty="0" smtClean="0"/>
              <a:t>Después hagan </a:t>
            </a:r>
            <a:r>
              <a:rPr lang="es-ES_tradnl" dirty="0" err="1" smtClean="0"/>
              <a:t>click</a:t>
            </a:r>
            <a:r>
              <a:rPr lang="es-ES_tradnl" dirty="0" smtClean="0"/>
              <a:t> en </a:t>
            </a:r>
            <a:r>
              <a:rPr lang="es-ES_tradnl" b="1" dirty="0" err="1" smtClean="0">
                <a:solidFill>
                  <a:srgbClr val="FF0000"/>
                </a:solidFill>
              </a:rPr>
              <a:t>access.ilm</a:t>
            </a:r>
            <a:r>
              <a:rPr lang="es-ES_tradnl" dirty="0" smtClean="0"/>
              <a:t> y se abrirá una página. Copien el texto en un archivo </a:t>
            </a:r>
            <a:r>
              <a:rPr lang="es-ES_tradnl" dirty="0" err="1" smtClean="0"/>
              <a:t>txt</a:t>
            </a:r>
            <a:r>
              <a:rPr lang="es-ES_tradnl" dirty="0" smtClean="0"/>
              <a:t> y lo guardan como </a:t>
            </a:r>
            <a:r>
              <a:rPr lang="es-ES_tradnl" b="1" dirty="0" smtClean="0">
                <a:solidFill>
                  <a:srgbClr val="FF0000"/>
                </a:solidFill>
              </a:rPr>
              <a:t>“</a:t>
            </a:r>
            <a:r>
              <a:rPr lang="es-ES_tradnl" b="1" dirty="0" err="1" smtClean="0">
                <a:solidFill>
                  <a:srgbClr val="FF0000"/>
                </a:solidFill>
              </a:rPr>
              <a:t>access.ilm</a:t>
            </a:r>
            <a:r>
              <a:rPr lang="es-ES_tradnl" b="1" dirty="0" smtClean="0">
                <a:solidFill>
                  <a:srgbClr val="FF0000"/>
                </a:solidFill>
              </a:rPr>
              <a:t>” </a:t>
            </a:r>
            <a:r>
              <a:rPr lang="es-ES_tradnl" dirty="0" smtClean="0"/>
              <a:t>(no olvidar las comillas)</a:t>
            </a:r>
          </a:p>
          <a:p>
            <a:r>
              <a:rPr lang="es-ES_tradnl" dirty="0" smtClean="0"/>
              <a:t>Finalmente guarden este archivo en la dirección C:\ILOG\ILM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35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7200" cy="1673352"/>
          </a:xfrm>
        </p:spPr>
        <p:txBody>
          <a:bodyPr/>
          <a:lstStyle/>
          <a:p>
            <a:r>
              <a:rPr lang="es-ES_tradnl" dirty="0" smtClean="0"/>
              <a:t>¿Cómo programar en AMPL-CPLEX?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s-ES_tradnl" sz="3200" dirty="0"/>
              <a:t>IN3701-Modelamiento y </a:t>
            </a:r>
            <a:r>
              <a:rPr lang="es-ES_tradnl" sz="3200" dirty="0" smtClean="0"/>
              <a:t>Optimización</a:t>
            </a:r>
            <a:endParaRPr lang="es-ES_tradnl" sz="3200" dirty="0" smtClean="0">
              <a:latin typeface="+mj-lt"/>
            </a:endParaRPr>
          </a:p>
          <a:p>
            <a:pPr algn="r"/>
            <a:r>
              <a:rPr lang="es-ES_tradnl" sz="3200" dirty="0" smtClean="0">
                <a:latin typeface="+mj-lt"/>
              </a:rPr>
              <a:t>Pablo Lemus</a:t>
            </a:r>
          </a:p>
        </p:txBody>
      </p:sp>
    </p:spTree>
    <p:extLst>
      <p:ext uri="{BB962C8B-B14F-4D97-AF65-F5344CB8AC3E}">
        <p14:creationId xmlns:p14="http://schemas.microsoft.com/office/powerpoint/2010/main" val="9160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 </a:t>
            </a:r>
            <a:r>
              <a:rPr lang="es-ES_tradnl" dirty="0" smtClean="0"/>
              <a:t>Componentes de la programación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/>
              <a:t>Modelo:</a:t>
            </a:r>
            <a:r>
              <a:rPr lang="es-ES_tradnl" dirty="0" smtClean="0"/>
              <a:t> Se escribe el modelo en un archivo de texto y se guarda como </a:t>
            </a:r>
            <a:r>
              <a:rPr lang="es-ES_tradnl" b="1" dirty="0" smtClean="0">
                <a:solidFill>
                  <a:srgbClr val="FF0000"/>
                </a:solidFill>
              </a:rPr>
              <a:t>“______.</a:t>
            </a:r>
            <a:r>
              <a:rPr lang="es-ES_tradnl" b="1" dirty="0" err="1" smtClean="0">
                <a:solidFill>
                  <a:srgbClr val="FF0000"/>
                </a:solidFill>
              </a:rPr>
              <a:t>mod</a:t>
            </a:r>
            <a:r>
              <a:rPr lang="es-ES_tradnl" b="1" dirty="0" smtClean="0">
                <a:solidFill>
                  <a:srgbClr val="FF0000"/>
                </a:solidFill>
              </a:rPr>
              <a:t>”</a:t>
            </a:r>
            <a:r>
              <a:rPr lang="es-ES_tradnl" dirty="0" smtClean="0"/>
              <a:t> en el directorio C:\AMPL102</a:t>
            </a:r>
          </a:p>
          <a:p>
            <a:r>
              <a:rPr lang="es-ES_tradnl" b="1" dirty="0" smtClean="0"/>
              <a:t>Data:</a:t>
            </a:r>
            <a:r>
              <a:rPr lang="es-ES_tradnl" dirty="0" smtClean="0"/>
              <a:t> Se escriben los datos en un archivo de texto y se guarda como </a:t>
            </a:r>
            <a:r>
              <a:rPr lang="es-ES_tradnl" b="1" dirty="0" smtClean="0">
                <a:solidFill>
                  <a:srgbClr val="FF0000"/>
                </a:solidFill>
              </a:rPr>
              <a:t>“______.</a:t>
            </a:r>
            <a:r>
              <a:rPr lang="es-ES_tradnl" b="1" dirty="0" err="1" smtClean="0">
                <a:solidFill>
                  <a:srgbClr val="FF0000"/>
                </a:solidFill>
              </a:rPr>
              <a:t>dat</a:t>
            </a:r>
            <a:r>
              <a:rPr lang="es-ES_tradnl" b="1" dirty="0" smtClean="0">
                <a:solidFill>
                  <a:srgbClr val="FF0000"/>
                </a:solidFill>
              </a:rPr>
              <a:t>”</a:t>
            </a:r>
            <a:r>
              <a:rPr lang="es-ES_tradnl" dirty="0" smtClean="0"/>
              <a:t> en el directorio C:\AMPL102</a:t>
            </a:r>
          </a:p>
          <a:p>
            <a:r>
              <a:rPr lang="es-ES_tradnl" b="1" dirty="0" err="1" smtClean="0"/>
              <a:t>Run</a:t>
            </a:r>
            <a:r>
              <a:rPr lang="es-ES_tradnl" b="1" dirty="0" smtClean="0"/>
              <a:t>: </a:t>
            </a:r>
            <a:r>
              <a:rPr lang="es-ES_tradnl" dirty="0" smtClean="0"/>
              <a:t>Se escriben los comandos en un archivo de texto y se guarda como </a:t>
            </a:r>
            <a:r>
              <a:rPr lang="es-ES_tradnl" b="1" dirty="0" smtClean="0">
                <a:solidFill>
                  <a:srgbClr val="FF0000"/>
                </a:solidFill>
              </a:rPr>
              <a:t>“______.</a:t>
            </a:r>
            <a:r>
              <a:rPr lang="es-ES_tradnl" b="1" dirty="0" err="1" smtClean="0">
                <a:solidFill>
                  <a:srgbClr val="FF0000"/>
                </a:solidFill>
              </a:rPr>
              <a:t>run</a:t>
            </a:r>
            <a:r>
              <a:rPr lang="es-ES_tradnl" b="1" dirty="0" smtClean="0">
                <a:solidFill>
                  <a:srgbClr val="FF0000"/>
                </a:solidFill>
              </a:rPr>
              <a:t>” </a:t>
            </a:r>
            <a:r>
              <a:rPr lang="es-ES_tradnl" dirty="0" smtClean="0"/>
              <a:t>en el directorio C:\AMPL102</a:t>
            </a:r>
            <a:endParaRPr lang="es-ES_tradnl" b="1" dirty="0" smtClean="0"/>
          </a:p>
          <a:p>
            <a:endParaRPr lang="es-ES_tradnl" b="1" dirty="0" smtClean="0"/>
          </a:p>
        </p:txBody>
      </p:sp>
    </p:spTree>
    <p:extLst>
      <p:ext uri="{BB962C8B-B14F-4D97-AF65-F5344CB8AC3E}">
        <p14:creationId xmlns:p14="http://schemas.microsoft.com/office/powerpoint/2010/main" val="36146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394</TotalTime>
  <Words>1291</Words>
  <Application>Microsoft Office PowerPoint</Application>
  <PresentationFormat>Presentación en pantalla (4:3)</PresentationFormat>
  <Paragraphs>218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Módulo</vt:lpstr>
      <vt:lpstr>Aprendiendo a usar  AMPL-CPLEX</vt:lpstr>
      <vt:lpstr>Introducción</vt:lpstr>
      <vt:lpstr>¿Qué es AMPL?</vt:lpstr>
      <vt:lpstr>¿Qué es CPLEX?</vt:lpstr>
      <vt:lpstr>¿Cómo instalar AMPL-CPLEX?</vt:lpstr>
      <vt:lpstr>Instalar AMPL-CPLEX</vt:lpstr>
      <vt:lpstr>Instalar AMPL-CPLEX</vt:lpstr>
      <vt:lpstr>¿Cómo programar en AMPL-CPLEX?</vt:lpstr>
      <vt:lpstr> Componentes de la programación</vt:lpstr>
      <vt:lpstr>¡¡¡¡¡IMPORTANTE!!!!!</vt:lpstr>
      <vt:lpstr>¿Qué contiene el modelo?</vt:lpstr>
      <vt:lpstr>Modelo</vt:lpstr>
      <vt:lpstr>Conjuntos</vt:lpstr>
      <vt:lpstr>Parámetros</vt:lpstr>
      <vt:lpstr>Variables</vt:lpstr>
      <vt:lpstr>Función objetivo</vt:lpstr>
      <vt:lpstr>Restricciones</vt:lpstr>
      <vt:lpstr>Operadores aritméticos</vt:lpstr>
      <vt:lpstr>¿Qué contienen los datos?</vt:lpstr>
      <vt:lpstr>Datos</vt:lpstr>
      <vt:lpstr>Conjuntos</vt:lpstr>
      <vt:lpstr>Conjuntos</vt:lpstr>
      <vt:lpstr>Parámetros</vt:lpstr>
      <vt:lpstr>Parámetros</vt:lpstr>
      <vt:lpstr>¿Cómo ingresar el modelo y los datos a AMPL?</vt:lpstr>
      <vt:lpstr>Archivo .run</vt:lpstr>
      <vt:lpstr>Dentro de la carpeta AMPL102</vt:lpstr>
      <vt:lpstr>Dentro de una subcarpeta</vt:lpstr>
      <vt:lpstr>¿Cómo resolver el problema con el optimizador CPLEX?</vt:lpstr>
      <vt:lpstr>CPLEX</vt:lpstr>
      <vt:lpstr>¿Cómo obtener los resultados?</vt:lpstr>
      <vt:lpstr>Resultados</vt:lpstr>
      <vt:lpstr>¿Cómo ingresarle opciones a CPLEX?</vt:lpstr>
      <vt:lpstr>Opciones de CPLEX</vt:lpstr>
      <vt:lpstr>Ejemplo Multmip3</vt:lpstr>
      <vt:lpstr>Ejemplo Multmip3</vt:lpstr>
      <vt:lpstr>¿Cómo abrir AMPL?</vt:lpstr>
      <vt:lpstr>Abrir AMPL</vt:lpstr>
      <vt:lpstr>Abrir AMPL</vt:lpstr>
      <vt:lpstr>Abrir AMPL</vt:lpstr>
      <vt:lpstr>¿Cómo resolver el problema?</vt:lpstr>
      <vt:lpstr>Ejecutar AMPL-CPLEX</vt:lpstr>
      <vt:lpstr>Ejecutar AMPL-CPLEX</vt:lpstr>
      <vt:lpstr>Ejecutar AMPL-CPLEX</vt:lpstr>
      <vt:lpstr>Ejemplo multmip3</vt:lpstr>
      <vt:lpstr>Ejemplo multmip3</vt:lpstr>
      <vt:lpstr>Ejemplo multmip3</vt:lpstr>
      <vt:lpstr>Otros comandos de Windows</vt:lpstr>
      <vt:lpstr>Otros comandos:</vt:lpstr>
      <vt:lpstr>Otros comandos</vt:lpstr>
      <vt:lpstr>Ejemplo Ilustrativo</vt:lpstr>
      <vt:lpstr>Ejemplo Ilustrativo</vt:lpstr>
      <vt:lpstr>Ejemplo Ilustrativo</vt:lpstr>
      <vt:lpstr>Modelamiento</vt:lpstr>
      <vt:lpstr>Modelamiento</vt:lpstr>
      <vt:lpstr>Modelamiento</vt:lpstr>
      <vt:lpstr>Modelamiento</vt:lpstr>
      <vt:lpstr>Documentos ejemplo ilustrativo</vt:lpstr>
      <vt:lpstr>Suerte con su tarea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Aprendiendo a usar AMPL</dc:title>
  <dc:creator>LEMUS</dc:creator>
  <cp:lastModifiedBy>LEMUS</cp:lastModifiedBy>
  <cp:revision>161</cp:revision>
  <dcterms:created xsi:type="dcterms:W3CDTF">2007-08-29T00:42:30Z</dcterms:created>
  <dcterms:modified xsi:type="dcterms:W3CDTF">2012-04-06T18:33:04Z</dcterms:modified>
</cp:coreProperties>
</file>