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xls" ContentType="application/vnd.ms-exce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9" r:id="rId1"/>
  </p:sldMasterIdLst>
  <p:notesMasterIdLst>
    <p:notesMasterId r:id="rId64"/>
  </p:notesMasterIdLst>
  <p:sldIdLst>
    <p:sldId id="354" r:id="rId2"/>
    <p:sldId id="337" r:id="rId3"/>
    <p:sldId id="336" r:id="rId4"/>
    <p:sldId id="338" r:id="rId5"/>
    <p:sldId id="339" r:id="rId6"/>
    <p:sldId id="342" r:id="rId7"/>
    <p:sldId id="343" r:id="rId8"/>
    <p:sldId id="257" r:id="rId9"/>
    <p:sldId id="258" r:id="rId10"/>
    <p:sldId id="259" r:id="rId11"/>
    <p:sldId id="263" r:id="rId12"/>
    <p:sldId id="264" r:id="rId13"/>
    <p:sldId id="359" r:id="rId14"/>
    <p:sldId id="345" r:id="rId15"/>
    <p:sldId id="315" r:id="rId16"/>
    <p:sldId id="355" r:id="rId17"/>
    <p:sldId id="265" r:id="rId18"/>
    <p:sldId id="266" r:id="rId19"/>
    <p:sldId id="267" r:id="rId20"/>
    <p:sldId id="268" r:id="rId21"/>
    <p:sldId id="269" r:id="rId22"/>
    <p:sldId id="270" r:id="rId23"/>
    <p:sldId id="344" r:id="rId24"/>
    <p:sldId id="271" r:id="rId25"/>
    <p:sldId id="356" r:id="rId26"/>
    <p:sldId id="326" r:id="rId27"/>
    <p:sldId id="272" r:id="rId28"/>
    <p:sldId id="273" r:id="rId29"/>
    <p:sldId id="275" r:id="rId30"/>
    <p:sldId id="276" r:id="rId31"/>
    <p:sldId id="277" r:id="rId32"/>
    <p:sldId id="278" r:id="rId33"/>
    <p:sldId id="319" r:id="rId34"/>
    <p:sldId id="279" r:id="rId35"/>
    <p:sldId id="346" r:id="rId36"/>
    <p:sldId id="281" r:id="rId37"/>
    <p:sldId id="317" r:id="rId38"/>
    <p:sldId id="358" r:id="rId39"/>
    <p:sldId id="280" r:id="rId40"/>
    <p:sldId id="283" r:id="rId41"/>
    <p:sldId id="284" r:id="rId42"/>
    <p:sldId id="285" r:id="rId43"/>
    <p:sldId id="320" r:id="rId44"/>
    <p:sldId id="287" r:id="rId45"/>
    <p:sldId id="322" r:id="rId46"/>
    <p:sldId id="289" r:id="rId47"/>
    <p:sldId id="321" r:id="rId48"/>
    <p:sldId id="290" r:id="rId49"/>
    <p:sldId id="291" r:id="rId50"/>
    <p:sldId id="347" r:id="rId51"/>
    <p:sldId id="318" r:id="rId52"/>
    <p:sldId id="357" r:id="rId53"/>
    <p:sldId id="292" r:id="rId54"/>
    <p:sldId id="293" r:id="rId55"/>
    <p:sldId id="294" r:id="rId56"/>
    <p:sldId id="295" r:id="rId57"/>
    <p:sldId id="300" r:id="rId58"/>
    <p:sldId id="323" r:id="rId59"/>
    <p:sldId id="296" r:id="rId60"/>
    <p:sldId id="297" r:id="rId61"/>
    <p:sldId id="351" r:id="rId62"/>
    <p:sldId id="352" r:id="rId6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15" autoAdjust="0"/>
    <p:restoredTop sz="77072" autoAdjust="0"/>
  </p:normalViewPr>
  <p:slideViewPr>
    <p:cSldViewPr>
      <p:cViewPr varScale="1">
        <p:scale>
          <a:sx n="55" d="100"/>
          <a:sy n="55" d="100"/>
        </p:scale>
        <p:origin x="-179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69A02D-3BB2-4873-A077-3E7C77C4E849}" type="datetimeFigureOut">
              <a:rPr lang="es-ES" smtClean="0"/>
              <a:pPr/>
              <a:t>16/04/2012</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6B24E1-C12D-4D2A-B882-0CBB4B4778D5}"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EB4F6A6-5214-4F50-B6F9-8926C67C615A}" type="slidenum">
              <a:rPr lang="en-US"/>
              <a:pPr>
                <a:defRPr/>
              </a:pPr>
              <a:t>2</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r>
              <a:rPr lang="en-US" smtClean="0">
                <a:cs typeface="Times New Roman" pitchFamily="18" charset="0"/>
              </a:rPr>
              <a:t>Since the concentration of a trace element (unlike major elements--note Fo-Fa) in any phase is proportional to the coverall concentration of that element, a more convenient constant is commonly used for them.  It is commonly referred to as "D" for TE's (although some authors still use KD) and is called a </a:t>
            </a:r>
            <a:r>
              <a:rPr lang="en-US" b="1" smtClean="0">
                <a:cs typeface="Times New Roman" pitchFamily="18" charset="0"/>
              </a:rPr>
              <a:t>partition coefficient</a:t>
            </a:r>
            <a:r>
              <a:rPr lang="en-US" smtClean="0">
                <a:cs typeface="Times New Roman" pitchFamily="18" charset="0"/>
              </a:rPr>
              <a:t>:</a:t>
            </a:r>
          </a:p>
          <a:p>
            <a:r>
              <a:rPr lang="en-US" smtClean="0">
                <a:cs typeface="Times New Roman" pitchFamily="18" charset="0"/>
              </a:rPr>
              <a:t> </a:t>
            </a:r>
          </a:p>
          <a:p>
            <a:r>
              <a:rPr lang="en-US" smtClean="0">
                <a:cs typeface="Times New Roman" pitchFamily="18" charset="0"/>
              </a:rPr>
              <a:t>	D =  C(S)/C(L)</a:t>
            </a:r>
          </a:p>
          <a:p>
            <a:r>
              <a:rPr lang="en-US" smtClean="0">
                <a:cs typeface="Times New Roman" pitchFamily="18" charset="0"/>
              </a:rPr>
              <a:t> </a:t>
            </a:r>
          </a:p>
          <a:p>
            <a:r>
              <a:rPr lang="en-US" smtClean="0">
                <a:cs typeface="Times New Roman" pitchFamily="18" charset="0"/>
              </a:rPr>
              <a:t>Where CS and CL are the </a:t>
            </a:r>
            <a:r>
              <a:rPr lang="en-US" b="1" i="1" smtClean="0">
                <a:cs typeface="Times New Roman" pitchFamily="18" charset="0"/>
              </a:rPr>
              <a:t>concentration</a:t>
            </a:r>
            <a:r>
              <a:rPr lang="en-US" smtClean="0">
                <a:cs typeface="Times New Roman" pitchFamily="18" charset="0"/>
              </a:rPr>
              <a:t> of a trace element in the solid and liquid phases, respectively (the wt% or ppm value directly).  </a:t>
            </a:r>
            <a:r>
              <a:rPr lang="en-US" i="1" smtClean="0">
                <a:cs typeface="Times New Roman" pitchFamily="18" charset="0"/>
              </a:rPr>
              <a:t>As long as the element occurs in very dilute concentrations</a:t>
            </a:r>
            <a:r>
              <a:rPr lang="en-US" smtClean="0">
                <a:cs typeface="Times New Roman" pitchFamily="18" charset="0"/>
              </a:rPr>
              <a:t>, D is a constant.</a:t>
            </a: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55E7B51-6105-4C3E-8DFC-AB039362AA20}" type="slidenum">
              <a:rPr lang="en-US"/>
              <a:pPr>
                <a:defRPr/>
              </a:pPr>
              <a:t>20</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smtClean="0"/>
              <a:t>Decrease in MgO and relative increase in FeO </a:t>
            </a:r>
            <a:r>
              <a:rPr lang="en-US" smtClean="0">
                <a:sym typeface="Symbol" pitchFamily="18" charset="2"/>
              </a:rPr>
              <a:t></a:t>
            </a:r>
            <a:r>
              <a:rPr lang="en-US" smtClean="0"/>
              <a:t> early differentiation trend of tholeiites </a:t>
            </a:r>
          </a:p>
          <a:p>
            <a:endParaRPr lang="en-US" smtClean="0"/>
          </a:p>
          <a:p>
            <a:pPr>
              <a:spcBef>
                <a:spcPts val="600"/>
              </a:spcBef>
            </a:pPr>
            <a:r>
              <a:rPr lang="en-US" smtClean="0"/>
              <a:t>Patterns are compatible with crystal fractionation of the </a:t>
            </a:r>
            <a:r>
              <a:rPr lang="en-US" smtClean="0">
                <a:solidFill>
                  <a:srgbClr val="00CC00"/>
                </a:solidFill>
              </a:rPr>
              <a:t>observed</a:t>
            </a:r>
            <a:r>
              <a:rPr lang="en-US" smtClean="0"/>
              <a:t> phenocryst phases</a:t>
            </a:r>
          </a:p>
          <a:p>
            <a:pPr>
              <a:spcBef>
                <a:spcPts val="600"/>
              </a:spcBef>
            </a:pPr>
            <a:endParaRPr lang="en-US" smtClean="0"/>
          </a:p>
          <a:p>
            <a:pPr>
              <a:spcBef>
                <a:spcPts val="600"/>
              </a:spcBef>
            </a:pPr>
            <a:r>
              <a:rPr lang="en-US" smtClean="0"/>
              <a:t>Removal of olivine can raise the FeO/MgO ratio, and the separation of a calcic plagioclase can cause Al</a:t>
            </a:r>
            <a:r>
              <a:rPr lang="en-US" baseline="-25000" smtClean="0"/>
              <a:t>2</a:t>
            </a:r>
            <a:r>
              <a:rPr lang="en-US" smtClean="0"/>
              <a:t>O</a:t>
            </a:r>
            <a:r>
              <a:rPr lang="en-US" baseline="-25000" smtClean="0"/>
              <a:t>3</a:t>
            </a:r>
            <a:r>
              <a:rPr lang="en-US" smtClean="0"/>
              <a:t> and CaO to decrease</a:t>
            </a:r>
          </a:p>
          <a:p>
            <a:endParaRPr lang="en-US" smtClean="0"/>
          </a:p>
          <a:p>
            <a:pPr>
              <a:spcBef>
                <a:spcPts val="600"/>
              </a:spcBef>
            </a:pPr>
            <a:r>
              <a:rPr lang="en-US" sz="900" smtClean="0"/>
              <a:t>SiO</a:t>
            </a:r>
            <a:r>
              <a:rPr lang="en-US" sz="900" baseline="-25000" smtClean="0"/>
              <a:t>2</a:t>
            </a:r>
            <a:r>
              <a:rPr lang="en-US" sz="900" smtClean="0"/>
              <a:t> is a ~ poor fractionation index (as we’d suspected)</a:t>
            </a:r>
          </a:p>
          <a:p>
            <a:pPr>
              <a:spcBef>
                <a:spcPts val="600"/>
              </a:spcBef>
            </a:pPr>
            <a:endParaRPr lang="en-US" sz="900" smtClean="0"/>
          </a:p>
          <a:p>
            <a:pPr>
              <a:spcBef>
                <a:spcPts val="600"/>
              </a:spcBef>
            </a:pPr>
            <a:r>
              <a:rPr lang="en-US" sz="900" smtClean="0"/>
              <a:t>Na</a:t>
            </a:r>
            <a:r>
              <a:rPr lang="en-US" sz="900" baseline="-25000" smtClean="0"/>
              <a:t>2</a:t>
            </a:r>
            <a:r>
              <a:rPr lang="en-US" sz="900" smtClean="0"/>
              <a:t>O K</a:t>
            </a:r>
            <a:r>
              <a:rPr lang="en-US" sz="900" baseline="-25000" smtClean="0"/>
              <a:t>2</a:t>
            </a:r>
            <a:r>
              <a:rPr lang="en-US" sz="900" smtClean="0"/>
              <a:t>O TiO</a:t>
            </a:r>
            <a:r>
              <a:rPr lang="en-US" sz="900" baseline="-25000" smtClean="0"/>
              <a:t>2</a:t>
            </a:r>
            <a:r>
              <a:rPr lang="en-US" sz="900" smtClean="0"/>
              <a:t> and P</a:t>
            </a:r>
            <a:r>
              <a:rPr lang="en-US" sz="900" baseline="-25000" smtClean="0"/>
              <a:t>2</a:t>
            </a:r>
            <a:r>
              <a:rPr lang="en-US" sz="900" smtClean="0"/>
              <a:t>O</a:t>
            </a:r>
            <a:r>
              <a:rPr lang="en-US" sz="900" baseline="-25000" smtClean="0"/>
              <a:t>5</a:t>
            </a:r>
            <a:r>
              <a:rPr lang="en-US" sz="900" smtClean="0"/>
              <a:t> are all conserved and the concentration of each </a:t>
            </a:r>
            <a:r>
              <a:rPr lang="en-US" sz="900" smtClean="0">
                <a:solidFill>
                  <a:srgbClr val="FF0066"/>
                </a:solidFill>
              </a:rPr>
              <a:t>triples</a:t>
            </a:r>
            <a:r>
              <a:rPr lang="en-US" sz="900" smtClean="0"/>
              <a:t> over FX range</a:t>
            </a:r>
          </a:p>
          <a:p>
            <a:pPr lvl="1">
              <a:spcBef>
                <a:spcPts val="600"/>
              </a:spcBef>
            </a:pPr>
            <a:r>
              <a:rPr lang="en-US" sz="1000" smtClean="0">
                <a:solidFill>
                  <a:srgbClr val="00CC00"/>
                </a:solidFill>
              </a:rPr>
              <a:t>This implies that the parental magma undergoes </a:t>
            </a:r>
            <a:r>
              <a:rPr lang="en-US" sz="1000" b="1" smtClean="0">
                <a:solidFill>
                  <a:schemeClr val="tx2"/>
                </a:solidFill>
              </a:rPr>
              <a:t>67%</a:t>
            </a:r>
            <a:r>
              <a:rPr lang="en-US" sz="1000" b="1" smtClean="0">
                <a:solidFill>
                  <a:srgbClr val="00CC00"/>
                </a:solidFill>
              </a:rPr>
              <a:t> fractionation in a magma chamber</a:t>
            </a:r>
            <a:r>
              <a:rPr lang="en-US" sz="1000" smtClean="0">
                <a:solidFill>
                  <a:srgbClr val="00CC00"/>
                </a:solidFill>
              </a:rPr>
              <a:t> somewhere beneath the ridge to reduce the original mass by 1/3</a:t>
            </a:r>
          </a:p>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F6D7866-5C21-436F-80D9-D024F56AAC3A}" type="slidenum">
              <a:rPr lang="en-US"/>
              <a:pPr>
                <a:defRPr/>
              </a:pPr>
              <a:t>21</a:t>
            </a:fld>
            <a:endParaRPr 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a:spcBef>
                <a:spcPts val="600"/>
              </a:spcBef>
            </a:pPr>
            <a:r>
              <a:rPr lang="en-US" sz="1000" dirty="0" smtClean="0"/>
              <a:t>There must be incompatible-rich and incompatible-poor source regions for MORB magmas in the mantle beneath the ridges </a:t>
            </a:r>
            <a:r>
              <a:rPr lang="en-US" sz="1000" b="1" dirty="0" smtClean="0"/>
              <a:t>(related to the lower and upper mantle reservoirs?)</a:t>
            </a:r>
          </a:p>
          <a:p>
            <a:pPr lvl="1">
              <a:spcBef>
                <a:spcPts val="600"/>
              </a:spcBef>
            </a:pPr>
            <a:r>
              <a:rPr lang="en-US" sz="1000" b="1" dirty="0" smtClean="0">
                <a:solidFill>
                  <a:srgbClr val="FF0066"/>
                </a:solidFill>
              </a:rPr>
              <a:t>N-MORB</a:t>
            </a:r>
            <a:r>
              <a:rPr lang="en-US" sz="1000" dirty="0" smtClean="0"/>
              <a:t> (</a:t>
            </a:r>
            <a:r>
              <a:rPr lang="en-US" sz="1000" dirty="0" smtClean="0">
                <a:solidFill>
                  <a:srgbClr val="00CC00"/>
                </a:solidFill>
              </a:rPr>
              <a:t>normal</a:t>
            </a:r>
            <a:r>
              <a:rPr lang="en-US" sz="1000" dirty="0" smtClean="0"/>
              <a:t> MORB) taps the depleted (incompatible-poor) upper mantle source</a:t>
            </a:r>
          </a:p>
          <a:p>
            <a:pPr lvl="2">
              <a:spcBef>
                <a:spcPts val="600"/>
              </a:spcBef>
            </a:pPr>
            <a:r>
              <a:rPr lang="en-US" dirty="0" smtClean="0"/>
              <a:t>Mg# &gt; 65:  K</a:t>
            </a:r>
            <a:r>
              <a:rPr lang="en-US" baseline="-25000" dirty="0" smtClean="0"/>
              <a:t>2</a:t>
            </a:r>
            <a:r>
              <a:rPr lang="en-US" dirty="0" smtClean="0"/>
              <a:t>O &lt; 0.10   TiO</a:t>
            </a:r>
            <a:r>
              <a:rPr lang="en-US" baseline="-25000" dirty="0" smtClean="0"/>
              <a:t>2</a:t>
            </a:r>
            <a:r>
              <a:rPr lang="en-US" dirty="0" smtClean="0"/>
              <a:t> &lt; 1.0</a:t>
            </a:r>
          </a:p>
          <a:p>
            <a:pPr lvl="1">
              <a:spcBef>
                <a:spcPts val="600"/>
              </a:spcBef>
            </a:pPr>
            <a:r>
              <a:rPr lang="en-US" sz="1000" b="1" dirty="0" smtClean="0">
                <a:solidFill>
                  <a:srgbClr val="FF0066"/>
                </a:solidFill>
              </a:rPr>
              <a:t>E-MORB</a:t>
            </a:r>
            <a:r>
              <a:rPr lang="en-US" sz="1000" dirty="0" smtClean="0"/>
              <a:t> (</a:t>
            </a:r>
            <a:r>
              <a:rPr lang="en-US" sz="1000" dirty="0" smtClean="0">
                <a:solidFill>
                  <a:srgbClr val="00CC00"/>
                </a:solidFill>
              </a:rPr>
              <a:t>enriched</a:t>
            </a:r>
            <a:r>
              <a:rPr lang="en-US" sz="1000" dirty="0" smtClean="0"/>
              <a:t> MORB, also called </a:t>
            </a:r>
            <a:r>
              <a:rPr lang="en-US" sz="1000" b="1" dirty="0" smtClean="0">
                <a:solidFill>
                  <a:srgbClr val="FF0066"/>
                </a:solidFill>
              </a:rPr>
              <a:t>P-MORB</a:t>
            </a:r>
            <a:r>
              <a:rPr lang="en-US" sz="1000" dirty="0" smtClean="0"/>
              <a:t> for </a:t>
            </a:r>
            <a:r>
              <a:rPr lang="en-US" sz="1000" dirty="0" smtClean="0">
                <a:solidFill>
                  <a:srgbClr val="00CC00"/>
                </a:solidFill>
              </a:rPr>
              <a:t>plume</a:t>
            </a:r>
            <a:r>
              <a:rPr lang="en-US" sz="1000" dirty="0" smtClean="0"/>
              <a:t>) taps the deeper (incompatible-richer) mantle</a:t>
            </a:r>
          </a:p>
          <a:p>
            <a:pPr lvl="2">
              <a:spcBef>
                <a:spcPts val="600"/>
              </a:spcBef>
            </a:pPr>
            <a:r>
              <a:rPr lang="en-US" dirty="0" smtClean="0"/>
              <a:t>Mg# &gt; 65:  K</a:t>
            </a:r>
            <a:r>
              <a:rPr lang="en-US" baseline="-25000" dirty="0" smtClean="0"/>
              <a:t>2</a:t>
            </a:r>
            <a:r>
              <a:rPr lang="en-US" dirty="0" smtClean="0"/>
              <a:t>O &gt; 0.10   TiO</a:t>
            </a:r>
            <a:r>
              <a:rPr lang="en-US" baseline="-25000" dirty="0" smtClean="0"/>
              <a:t>2</a:t>
            </a:r>
            <a:r>
              <a:rPr lang="en-US" dirty="0" smtClean="0"/>
              <a:t> &gt; 1.0</a:t>
            </a:r>
          </a:p>
          <a:p>
            <a:pPr>
              <a:spcBef>
                <a:spcPts val="600"/>
              </a:spcBef>
            </a:pPr>
            <a:r>
              <a:rPr lang="en-US" sz="1000" b="1" dirty="0" smtClean="0"/>
              <a:t>Major elements are not the best way to make these distinctions, which must be substantiated by </a:t>
            </a:r>
            <a:r>
              <a:rPr lang="en-US" sz="1000" b="1" dirty="0" smtClean="0">
                <a:solidFill>
                  <a:srgbClr val="00CC00"/>
                </a:solidFill>
              </a:rPr>
              <a:t>trace element and isotopic differences</a:t>
            </a:r>
          </a:p>
          <a:p>
            <a:endParaRPr lang="en-US" b="1"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0041CF1-1B7C-4FE2-A640-91EEE884FE3D}" type="slidenum">
              <a:rPr lang="en-US"/>
              <a:pPr>
                <a:defRPr/>
              </a:pPr>
              <a:t>22</a:t>
            </a:fld>
            <a:endParaRPr lang="en-US"/>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r>
              <a:rPr lang="en-US" sz="1000" smtClean="0"/>
              <a:t> Also see two types</a:t>
            </a:r>
          </a:p>
          <a:p>
            <a:pPr lvl="1"/>
            <a:r>
              <a:rPr lang="en-US" sz="1000" smtClean="0"/>
              <a:t>N-MORB has </a:t>
            </a:r>
            <a:r>
              <a:rPr lang="en-US" smtClean="0"/>
              <a:t>depleted trend</a:t>
            </a:r>
          </a:p>
          <a:p>
            <a:pPr lvl="1"/>
            <a:r>
              <a:rPr lang="en-US" smtClean="0"/>
              <a:t>E-MORB has non-depleted</a:t>
            </a:r>
          </a:p>
          <a:p>
            <a:pPr lvl="1"/>
            <a:r>
              <a:rPr lang="en-US" smtClean="0"/>
              <a:t>      trend</a:t>
            </a:r>
          </a:p>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DD445220-018B-4E50-9281-EA6F058B233A}" type="slidenum">
              <a:rPr lang="en-US"/>
              <a:pPr>
                <a:defRPr/>
              </a:pPr>
              <a:t>24</a:t>
            </a:fld>
            <a:endParaRPr lang="en-US"/>
          </a:p>
        </p:txBody>
      </p:sp>
      <p:sp>
        <p:nvSpPr>
          <p:cNvPr id="57347"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pPr>
              <a:spcBef>
                <a:spcPts val="600"/>
              </a:spcBef>
              <a:defRPr/>
            </a:pPr>
            <a:r>
              <a:rPr lang="en-US" smtClean="0"/>
              <a:t>More enigmatic processes and less voluminous than activity at plate margins</a:t>
            </a:r>
          </a:p>
          <a:p>
            <a:pPr>
              <a:spcBef>
                <a:spcPts val="600"/>
              </a:spcBef>
              <a:defRPr/>
            </a:pPr>
            <a:r>
              <a:rPr lang="en-US" smtClean="0"/>
              <a:t>No obvious mechanisms that we can tie to the plate tectonic paradigm</a:t>
            </a:r>
          </a:p>
          <a:p>
            <a:pPr>
              <a:spcBef>
                <a:spcPts val="1300"/>
              </a:spcBef>
              <a:defRPr/>
            </a:pPr>
            <a:r>
              <a:rPr lang="en-US" smtClean="0"/>
              <a:t>As with MORB, the dominant magma type for oceanic intraplate volcanism is basalt, which is commonly called </a:t>
            </a:r>
            <a:r>
              <a:rPr lang="en-US" b="1" smtClean="0">
                <a:solidFill>
                  <a:srgbClr val="00CC00"/>
                </a:solidFill>
              </a:rPr>
              <a:t>ocean island basalt</a:t>
            </a:r>
            <a:r>
              <a:rPr lang="en-US" smtClean="0"/>
              <a:t> or </a:t>
            </a:r>
            <a:r>
              <a:rPr lang="en-US" b="1" smtClean="0">
                <a:solidFill>
                  <a:srgbClr val="00CC00"/>
                </a:solidFill>
              </a:rPr>
              <a:t>OIB</a:t>
            </a:r>
          </a:p>
          <a:p>
            <a:pPr>
              <a:spcBef>
                <a:spcPts val="600"/>
              </a:spcBef>
              <a:defRPr/>
            </a:pPr>
            <a:endParaRPr lang="en-US" b="1" smtClean="0"/>
          </a:p>
          <a:p>
            <a:pPr>
              <a:defRPr/>
            </a:pPr>
            <a:r>
              <a:rPr lang="en-US" sz="1800" smtClean="0">
                <a:effectLst>
                  <a:outerShdw blurRad="38100" dist="38100" dir="2700000" algn="tl">
                    <a:srgbClr val="C0C0C0"/>
                  </a:outerShdw>
                </a:effectLst>
              </a:rPr>
              <a:t>41 well-established hot spots     Estimates range from 16 to 122</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FA63BAF-A6E2-47D6-8694-F2BB98EE9DF7}" type="slidenum">
              <a:rPr lang="en-US"/>
              <a:pPr>
                <a:defRPr/>
              </a:pPr>
              <a:t>27</a:t>
            </a:fld>
            <a:endParaRPr 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r>
              <a:rPr lang="en-US" sz="2000" smtClean="0"/>
              <a:t>Modern volcanic activity of some islands is dominantly tholeiitic (for example Hawaii and Réunion), while other islands are more alkaline in character (for example Tahiti in the Pacific and a concentration of islands in the Atlantic, including the Canary Islands, the Azores, Ascension, Tristan da Cunha, and Gough)</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62831CB-0612-4FA2-AD5C-04BF19BD86A1}" type="slidenum">
              <a:rPr lang="en-US"/>
              <a:pPr>
                <a:defRPr/>
              </a:pPr>
              <a:t>28</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3F9DA48E-9C57-47E6-8458-53FD90373C3B}" type="slidenum">
              <a:rPr lang="en-US"/>
              <a:pPr>
                <a:defRPr/>
              </a:pPr>
              <a:t>29</a:t>
            </a:fld>
            <a:endParaRPr 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C55C624-8C8C-45A4-8AD9-6059D80C4149}" type="slidenum">
              <a:rPr lang="en-US"/>
              <a:pPr>
                <a:defRPr/>
              </a:pPr>
              <a:t>30</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5D48EBF-C31E-4E2D-A25E-060D11402BD9}" type="slidenum">
              <a:rPr lang="en-US"/>
              <a:pPr>
                <a:defRPr/>
              </a:pPr>
              <a:t>31</a:t>
            </a:fld>
            <a:endParaRPr 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smtClean="0"/>
              <a:t>Note that ocean island tholeiites (represented by the Kilauea and Mauna Loa samples) overlap with MORB and are not unlike E-MORB</a:t>
            </a:r>
          </a:p>
          <a:p>
            <a:r>
              <a:rPr lang="en-US" smtClean="0"/>
              <a:t>The alkaline basalts have steeper slopes and greater LREE enrichment, although some fall within the upper MORB field</a:t>
            </a:r>
          </a:p>
          <a:p>
            <a:endParaRPr lang="en-US" sz="1000" smtClean="0"/>
          </a:p>
          <a:p>
            <a:r>
              <a:rPr lang="en-US" sz="1000" smtClean="0"/>
              <a:t>Note also that the </a:t>
            </a:r>
            <a:r>
              <a:rPr lang="en-US" sz="1000" smtClean="0">
                <a:solidFill>
                  <a:srgbClr val="00CC00"/>
                </a:solidFill>
              </a:rPr>
              <a:t>heavy</a:t>
            </a:r>
            <a:r>
              <a:rPr lang="en-US" sz="1000" smtClean="0"/>
              <a:t> REEs are also fractionated in the OIB samples (as compared to the flat HREE patterns in N- and E-MORB). This indicates that </a:t>
            </a:r>
            <a:r>
              <a:rPr lang="en-US" sz="1000" smtClean="0">
                <a:solidFill>
                  <a:srgbClr val="00CC00"/>
                </a:solidFill>
              </a:rPr>
              <a:t>garnet</a:t>
            </a:r>
            <a:r>
              <a:rPr lang="en-US" sz="1000" smtClean="0"/>
              <a:t> was a residual phase</a:t>
            </a:r>
          </a:p>
          <a:p>
            <a:endParaRPr lang="en-US" sz="1000" smtClean="0"/>
          </a:p>
          <a:p>
            <a:r>
              <a:rPr lang="en-US" sz="1000" smtClean="0"/>
              <a:t>These melts </a:t>
            </a:r>
            <a:r>
              <a:rPr lang="en-US" sz="1000" b="1" smtClean="0"/>
              <a:t>must have segregated from the mantle </a:t>
            </a:r>
            <a:r>
              <a:rPr lang="en-US" sz="1000" b="1" smtClean="0">
                <a:solidFill>
                  <a:srgbClr val="00CC00"/>
                </a:solidFill>
              </a:rPr>
              <a:t>at depths &gt; 60 km</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AA1ED91-B625-4770-974D-F91ABBB73F25}" type="slidenum">
              <a:rPr lang="en-US"/>
              <a:pPr>
                <a:defRPr/>
              </a:pPr>
              <a:t>32</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US" sz="900" smtClean="0"/>
              <a:t>In Chapter 10, I argued that MORB tholeiites probably originated in the depleted upper mantle, and alkali basalts in the enriched lower mantle reservoir. Now it appears that E-MORB and ocean island tholeiites also have a source in the deeper reservoir (high % PM can still </a:t>
            </a:r>
            <a:r>
              <a:rPr lang="en-US" sz="900" smtClean="0">
                <a:sym typeface="Symbol" pitchFamily="18" charset="2"/>
              </a:rPr>
              <a:t></a:t>
            </a:r>
            <a:r>
              <a:rPr lang="en-US" sz="900" smtClean="0"/>
              <a:t> tholeiite from an enriched source)</a:t>
            </a:r>
          </a:p>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F602667-C5B3-403D-9901-67B7F1D84C2D}" type="slidenum">
              <a:rPr lang="en-US"/>
              <a:pPr>
                <a:defRPr/>
              </a:pPr>
              <a:t>4</a:t>
            </a:fld>
            <a:endParaRPr lang="en-US"/>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algn="just"/>
            <a:r>
              <a:rPr lang="en-US" b="1" smtClean="0">
                <a:cs typeface="Times New Roman" pitchFamily="18" charset="0"/>
              </a:rPr>
              <a:t>Depends on the minerals involved</a:t>
            </a:r>
            <a:r>
              <a:rPr lang="en-US" smtClean="0">
                <a:cs typeface="Times New Roman" pitchFamily="18" charset="0"/>
              </a:rPr>
              <a:t>!  </a:t>
            </a:r>
          </a:p>
          <a:p>
            <a:pPr algn="just"/>
            <a:r>
              <a:rPr lang="en-US" smtClean="0">
                <a:cs typeface="Times New Roman" pitchFamily="18" charset="0"/>
              </a:rPr>
              <a:t>	Sr -&gt; melt as ol &amp; px separate  -&gt;  plag (Ca) &amp; not melt if plag is phenocryst phase</a:t>
            </a:r>
          </a:p>
          <a:p>
            <a:r>
              <a:rPr lang="en-US" smtClean="0">
                <a:cs typeface="Times New Roman" pitchFamily="18" charset="0"/>
              </a:rPr>
              <a:t>Commonly standardized to mantle compositions (olivine, pyroxenes, and perhaps garnet)</a:t>
            </a:r>
          </a:p>
          <a:p>
            <a:r>
              <a:rPr lang="en-US" smtClean="0">
                <a:cs typeface="Times New Roman" pitchFamily="18" charset="0"/>
              </a:rPr>
              <a:t>Thus the major elements Mg and Fe would usually be referred to as compatible, while K and Na as incompatible</a:t>
            </a:r>
            <a:r>
              <a:rPr lang="en-US" smtClean="0"/>
              <a:t> </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6E51736-55C8-4FA6-9F43-55925EC9051E}" type="slidenum">
              <a:rPr lang="en-US"/>
              <a:pPr>
                <a:defRPr/>
              </a:pPr>
              <a:t>34</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a:spcBef>
                <a:spcPts val="600"/>
              </a:spcBef>
              <a:spcAft>
                <a:spcPts val="600"/>
              </a:spcAft>
            </a:pPr>
            <a:r>
              <a:rPr lang="en-US" sz="1000" dirty="0" smtClean="0"/>
              <a:t>OIBs are enriched in incompatible elements over MORB (values &gt; one)</a:t>
            </a:r>
          </a:p>
          <a:p>
            <a:pPr>
              <a:spcBef>
                <a:spcPts val="600"/>
              </a:spcBef>
              <a:spcAft>
                <a:spcPts val="600"/>
              </a:spcAft>
            </a:pPr>
            <a:endParaRPr lang="en-US" sz="1000" dirty="0" smtClean="0"/>
          </a:p>
          <a:p>
            <a:pPr>
              <a:spcBef>
                <a:spcPts val="600"/>
              </a:spcBef>
              <a:spcAft>
                <a:spcPts val="600"/>
              </a:spcAft>
            </a:pPr>
            <a:r>
              <a:rPr lang="en-US" sz="1000" dirty="0" smtClean="0"/>
              <a:t>B</a:t>
            </a:r>
            <a:r>
              <a:rPr lang="en-US" sz="1000" dirty="0" smtClean="0">
                <a:solidFill>
                  <a:srgbClr val="00CC00"/>
                </a:solidFill>
              </a:rPr>
              <a:t>road central hump</a:t>
            </a:r>
            <a:r>
              <a:rPr lang="en-US" sz="1000" dirty="0" smtClean="0"/>
              <a:t> in which both the LIL (</a:t>
            </a:r>
            <a:r>
              <a:rPr lang="en-US" sz="1000" dirty="0" err="1" smtClean="0"/>
              <a:t>Sr-Ba</a:t>
            </a:r>
            <a:r>
              <a:rPr lang="en-US" sz="1000" dirty="0" smtClean="0"/>
              <a:t>) and HFS (</a:t>
            </a:r>
            <a:r>
              <a:rPr lang="en-US" sz="1000" dirty="0" err="1" smtClean="0"/>
              <a:t>Yb-Th</a:t>
            </a:r>
            <a:r>
              <a:rPr lang="en-US" sz="1000" dirty="0" smtClean="0"/>
              <a:t>) element enrichments increase with increasing incompatibility (inward toward </a:t>
            </a:r>
            <a:r>
              <a:rPr lang="en-US" sz="1000" dirty="0" err="1" smtClean="0"/>
              <a:t>Ba</a:t>
            </a:r>
            <a:r>
              <a:rPr lang="en-US" sz="1000" dirty="0" smtClean="0"/>
              <a:t> and </a:t>
            </a:r>
            <a:r>
              <a:rPr lang="en-US" sz="1000" dirty="0" err="1" smtClean="0"/>
              <a:t>Th</a:t>
            </a:r>
            <a:r>
              <a:rPr lang="en-US" sz="1000" dirty="0" smtClean="0"/>
              <a:t>)</a:t>
            </a:r>
          </a:p>
          <a:p>
            <a:pPr>
              <a:spcBef>
                <a:spcPts val="600"/>
              </a:spcBef>
              <a:spcAft>
                <a:spcPts val="600"/>
              </a:spcAft>
            </a:pPr>
            <a:endParaRPr lang="en-US" sz="1000" dirty="0" smtClean="0"/>
          </a:p>
          <a:p>
            <a:pPr>
              <a:spcBef>
                <a:spcPts val="600"/>
              </a:spcBef>
              <a:spcAft>
                <a:spcPts val="600"/>
              </a:spcAft>
            </a:pPr>
            <a:r>
              <a:rPr lang="en-US" sz="1000" dirty="0" smtClean="0"/>
              <a:t>The pattern we would expect in a sample that was enriched by some </a:t>
            </a:r>
            <a:r>
              <a:rPr lang="en-US" sz="1000" b="1" dirty="0" smtClean="0"/>
              <a:t>single-stage </a:t>
            </a:r>
            <a:r>
              <a:rPr lang="en-US" sz="900" b="1" dirty="0" smtClean="0"/>
              <a:t>process</a:t>
            </a:r>
            <a:r>
              <a:rPr lang="en-US" sz="900" dirty="0" smtClean="0"/>
              <a:t> (such as partial melting of a four-phase </a:t>
            </a:r>
            <a:r>
              <a:rPr lang="en-US" sz="900" dirty="0" err="1" smtClean="0"/>
              <a:t>lherzolite</a:t>
            </a:r>
            <a:r>
              <a:rPr lang="en-US" sz="900" dirty="0" smtClean="0"/>
              <a:t>) that preferentially concentrated incompatible elements. </a:t>
            </a:r>
          </a:p>
          <a:p>
            <a:pPr>
              <a:spcBef>
                <a:spcPts val="600"/>
              </a:spcBef>
              <a:spcAft>
                <a:spcPts val="600"/>
              </a:spcAft>
            </a:pPr>
            <a:endParaRPr lang="en-US" sz="900" dirty="0" smtClean="0">
              <a:solidFill>
                <a:srgbClr val="00CC00"/>
              </a:solidFill>
            </a:endParaRPr>
          </a:p>
          <a:p>
            <a:pPr>
              <a:spcBef>
                <a:spcPts val="600"/>
              </a:spcBef>
              <a:spcAft>
                <a:spcPts val="600"/>
              </a:spcAft>
            </a:pPr>
            <a:r>
              <a:rPr lang="en-US" sz="900" dirty="0" smtClean="0">
                <a:solidFill>
                  <a:srgbClr val="00CC00"/>
                </a:solidFill>
              </a:rPr>
              <a:t>The pattern is regarded as </a:t>
            </a:r>
            <a:r>
              <a:rPr lang="en-US" sz="900" b="1" dirty="0" smtClean="0">
                <a:solidFill>
                  <a:srgbClr val="00CC00"/>
                </a:solidFill>
              </a:rPr>
              <a:t>typical of melts generated from non-depleted mantle in </a:t>
            </a:r>
            <a:r>
              <a:rPr lang="en-US" sz="900" b="1" dirty="0" err="1" smtClean="0">
                <a:solidFill>
                  <a:srgbClr val="00CC00"/>
                </a:solidFill>
              </a:rPr>
              <a:t>intraplate</a:t>
            </a:r>
            <a:r>
              <a:rPr lang="en-US" sz="900" b="1" dirty="0" smtClean="0">
                <a:solidFill>
                  <a:srgbClr val="00CC00"/>
                </a:solidFill>
              </a:rPr>
              <a:t> settings</a:t>
            </a:r>
          </a:p>
          <a:p>
            <a:pPr>
              <a:spcBef>
                <a:spcPts val="600"/>
              </a:spcBef>
              <a:spcAft>
                <a:spcPts val="600"/>
              </a:spcAft>
            </a:pPr>
            <a:endParaRPr lang="en-US" sz="1000" dirty="0" smtClean="0"/>
          </a:p>
          <a:p>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CA653847-3BF6-4B36-9B2A-34EED2F64015}" type="slidenum">
              <a:rPr lang="en-US" smtClean="0"/>
              <a:pPr/>
              <a:t>40</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r>
              <a:rPr lang="en-US" sz="1400" smtClean="0"/>
              <a:t>All three series occur in SZ setting, yet something about SZ is different that </a:t>
            </a:r>
            <a:r>
              <a:rPr lang="en-US" sz="1400" smtClean="0">
                <a:sym typeface="Symbol" pitchFamily="18" charset="2"/>
              </a:rPr>
              <a:t> CALC-ALKALINE</a:t>
            </a:r>
          </a:p>
          <a:p>
            <a:endParaRPr lang="en-US" sz="1000" smtClean="0">
              <a:solidFill>
                <a:srgbClr val="00CC00"/>
              </a:solidFill>
            </a:endParaRPr>
          </a:p>
          <a:p>
            <a:r>
              <a:rPr lang="en-US" sz="1000" smtClean="0">
                <a:solidFill>
                  <a:srgbClr val="00CC00"/>
                </a:solidFill>
              </a:rPr>
              <a:t>Calc-alkaline</a:t>
            </a:r>
            <a:r>
              <a:rPr lang="en-US" sz="1000" smtClean="0"/>
              <a:t> magma series is used as yet another synonym to </a:t>
            </a:r>
            <a:r>
              <a:rPr lang="en-US" sz="1000" smtClean="0">
                <a:solidFill>
                  <a:srgbClr val="00CC00"/>
                </a:solidFill>
              </a:rPr>
              <a:t>orogenic suite</a:t>
            </a:r>
            <a:r>
              <a:rPr lang="en-US" sz="1000" smtClean="0"/>
              <a:t> by some workers </a:t>
            </a:r>
          </a:p>
          <a:p>
            <a:endParaRPr lang="en-US" sz="1000" smtClean="0"/>
          </a:p>
          <a:p>
            <a:r>
              <a:rPr lang="en-US" sz="1000" smtClean="0"/>
              <a:t>Since other magma series can occur at subduction zones, I recommend that we use the term calc-alkaline strictly to denote a </a:t>
            </a:r>
            <a:r>
              <a:rPr lang="en-US" sz="1000" smtClean="0">
                <a:solidFill>
                  <a:srgbClr val="00CC00"/>
                </a:solidFill>
              </a:rPr>
              <a:t>chemical</a:t>
            </a:r>
            <a:r>
              <a:rPr lang="en-US" sz="1000" smtClean="0"/>
              <a:t> magma series, not a </a:t>
            </a:r>
            <a:r>
              <a:rPr lang="en-US" sz="1000" smtClean="0">
                <a:solidFill>
                  <a:srgbClr val="00CC00"/>
                </a:solidFill>
              </a:rPr>
              <a:t>tectonic</a:t>
            </a:r>
            <a:r>
              <a:rPr lang="en-US" sz="1000" smtClean="0"/>
              <a:t> association</a:t>
            </a:r>
            <a:endParaRPr lang="en-US" sz="1400" smtClean="0"/>
          </a:p>
          <a:p>
            <a:pPr>
              <a:spcBef>
                <a:spcPts val="2600"/>
              </a:spcBef>
            </a:pPr>
            <a:endParaRPr lang="en-US" sz="1400" smtClean="0">
              <a:sym typeface="Symbol" pitchFamily="18" charset="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35801CD-7D75-4D1E-80D8-6E1CC25C8588}" type="slidenum">
              <a:rPr lang="en-US" smtClean="0"/>
              <a:pPr/>
              <a:t>41</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a:spcBef>
                <a:spcPts val="2600"/>
              </a:spcBef>
            </a:pPr>
            <a:endParaRPr lang="es-ES" smtClean="0">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FB2B36FD-9108-439A-A5B3-D20263678380}" type="slidenum">
              <a:rPr lang="en-US" smtClean="0"/>
              <a:pPr/>
              <a:t>48</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s-ES" smtClean="0"/>
          </a:p>
        </p:txBody>
      </p:sp>
      <p:sp>
        <p:nvSpPr>
          <p:cNvPr id="58372" name="Slide Number Placeholder 3"/>
          <p:cNvSpPr>
            <a:spLocks noGrp="1"/>
          </p:cNvSpPr>
          <p:nvPr>
            <p:ph type="sldNum" sz="quarter" idx="5"/>
          </p:nvPr>
        </p:nvSpPr>
        <p:spPr>
          <a:noFill/>
        </p:spPr>
        <p:txBody>
          <a:bodyPr/>
          <a:lstStyle/>
          <a:p>
            <a:fld id="{D60D52B9-000C-47F3-B273-75D3A990D24A}" type="slidenum">
              <a:rPr lang="en-US" smtClean="0"/>
              <a:pPr/>
              <a:t>49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C000B51-A6A1-4AA4-ADA9-03C17621B727}" type="slidenum">
              <a:rPr lang="en-US"/>
              <a:pPr>
                <a:defRPr/>
              </a:pPr>
              <a:t>5</a:t>
            </a:fld>
            <a:endParaRPr lang="en-US"/>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r>
              <a:rPr lang="en-US" smtClean="0">
                <a:cs typeface="Times New Roman" pitchFamily="18" charset="0"/>
              </a:rPr>
              <a:t> Not exact, since </a:t>
            </a:r>
            <a:r>
              <a:rPr lang="en-US" smtClean="0">
                <a:latin typeface="Symbol" pitchFamily="18" charset="2"/>
                <a:cs typeface="Times New Roman" pitchFamily="18" charset="0"/>
              </a:rPr>
              <a:t>D</a:t>
            </a:r>
            <a:r>
              <a:rPr lang="en-US" smtClean="0">
                <a:cs typeface="Times New Roman" pitchFamily="18" charset="0"/>
              </a:rPr>
              <a:t> varies with the composition of mins &amp; melt</a:t>
            </a:r>
            <a:r>
              <a:rPr lang="en-US" smtClean="0"/>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186B24E1-C12D-4D2A-B882-0CBB4B4778D5}" type="slidenum">
              <a:rPr lang="es-ES" smtClean="0"/>
              <a:pPr/>
              <a:t>7</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E81E823-33F8-459B-B107-CD38B8409211}" type="slidenum">
              <a:rPr lang="en-US"/>
              <a:pPr>
                <a:defRPr/>
              </a:pPr>
              <a:t>8</a:t>
            </a:fld>
            <a:endParaRPr lang="en-US"/>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r>
              <a:rPr lang="en-US" dirty="0" smtClean="0">
                <a:cs typeface="Times New Roman" pitchFamily="18" charset="0"/>
              </a:rPr>
              <a:t>Members of Group IIIA of the Periodic Table La -&gt; to Lutetium (Z = 57 </a:t>
            </a:r>
            <a:r>
              <a:rPr lang="en-US" dirty="0" smtClean="0">
                <a:cs typeface="Times New Roman" pitchFamily="18" charset="0"/>
                <a:sym typeface="Symbol" pitchFamily="18" charset="2"/>
              </a:rPr>
              <a:t></a:t>
            </a:r>
            <a:r>
              <a:rPr lang="en-US" dirty="0" smtClean="0">
                <a:cs typeface="Times New Roman" pitchFamily="18" charset="0"/>
              </a:rPr>
              <a:t> 71)</a:t>
            </a:r>
          </a:p>
          <a:p>
            <a:r>
              <a:rPr lang="en-US" dirty="0" smtClean="0">
                <a:cs typeface="Times New Roman" pitchFamily="18" charset="0"/>
              </a:rPr>
              <a:t>	All have very similar chemical and physical properties -&gt; behave as a coherent series</a:t>
            </a:r>
          </a:p>
          <a:p>
            <a:r>
              <a:rPr lang="en-US" dirty="0" smtClean="0">
                <a:cs typeface="Times New Roman" pitchFamily="18" charset="0"/>
              </a:rPr>
              <a:t>	All have a 3+ oxidation state</a:t>
            </a:r>
          </a:p>
          <a:p>
            <a:r>
              <a:rPr lang="en-US" dirty="0" smtClean="0">
                <a:cs typeface="Times New Roman" pitchFamily="18" charset="0"/>
              </a:rPr>
              <a:t>Ionic radius decreases steadily with increasing atomic number (</a:t>
            </a:r>
            <a:r>
              <a:rPr lang="en-US" b="1" dirty="0" smtClean="0">
                <a:cs typeface="Times New Roman" pitchFamily="18" charset="0"/>
              </a:rPr>
              <a:t>lanthanide contraction</a:t>
            </a:r>
            <a:r>
              <a:rPr lang="en-US" dirty="0" smtClean="0">
                <a:cs typeface="Times New Roman" pitchFamily="18" charset="0"/>
              </a:rPr>
              <a:t>)</a:t>
            </a:r>
            <a:endParaRPr lang="en-US"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E0E57C4-C587-4AC5-B5BE-E91C962BC73E}" type="slidenum">
              <a:rPr lang="en-US"/>
              <a:pPr>
                <a:defRPr/>
              </a:pPr>
              <a:t>11</a:t>
            </a:fld>
            <a:endParaRPr lang="en-US"/>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r>
              <a:rPr lang="en-US" b="1" smtClean="0">
                <a:cs typeface="Times New Roman" pitchFamily="18" charset="0"/>
              </a:rPr>
              <a:t>MORB-normalization  </a:t>
            </a:r>
          </a:p>
          <a:p>
            <a:r>
              <a:rPr lang="en-US" smtClean="0">
                <a:cs typeface="Times New Roman" pitchFamily="18" charset="0"/>
              </a:rPr>
              <a:t>	LIL on left and HFS on right.  </a:t>
            </a:r>
            <a:r>
              <a:rPr lang="en-US" b="1" smtClean="0">
                <a:cs typeface="Times New Roman" pitchFamily="18" charset="0"/>
              </a:rPr>
              <a:t>Incr. incompatibility toward center</a:t>
            </a:r>
            <a:r>
              <a:rPr lang="en-US" smtClean="0">
                <a:cs typeface="Times New Roman" pitchFamily="18" charset="0"/>
              </a:rPr>
              <a:t>.</a:t>
            </a:r>
          </a:p>
          <a:p>
            <a:r>
              <a:rPr lang="en-US" smtClean="0">
                <a:cs typeface="Times New Roman" pitchFamily="18" charset="0"/>
              </a:rPr>
              <a:t>	Coherent magma with enrichment has hump shape</a:t>
            </a:r>
          </a:p>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2C78C09A-3CBE-42D6-B950-A0B2050E1533}" type="slidenum">
              <a:rPr lang="en-US"/>
              <a:pPr>
                <a:defRPr/>
              </a:pPr>
              <a:t>17</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3084B9C-01F7-4DC2-9E44-432F097729E2}" type="slidenum">
              <a:rPr lang="en-US"/>
              <a:pPr>
                <a:defRPr/>
              </a:pPr>
              <a:t>18</a:t>
            </a:fld>
            <a:endParaRPr 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r>
              <a:rPr lang="en-US" smtClean="0"/>
              <a:t>MORBs are chemically distinct from basalts of other petrogenetic associations</a:t>
            </a:r>
          </a:p>
          <a:p>
            <a:endParaRPr lang="en-US" smtClean="0"/>
          </a:p>
          <a:p>
            <a:r>
              <a:rPr lang="en-US" smtClean="0">
                <a:solidFill>
                  <a:srgbClr val="00CC00"/>
                </a:solidFill>
              </a:rPr>
              <a:t>Glass</a:t>
            </a:r>
            <a:r>
              <a:rPr lang="en-US" smtClean="0"/>
              <a:t> samples are very important chemically, because they represent </a:t>
            </a:r>
            <a:r>
              <a:rPr lang="en-US" i="1" smtClean="0">
                <a:solidFill>
                  <a:srgbClr val="00CC00"/>
                </a:solidFill>
              </a:rPr>
              <a:t>liquid</a:t>
            </a:r>
            <a:r>
              <a:rPr lang="en-US" smtClean="0"/>
              <a:t> compositions, whereas the chemistry of phyric samples can be modified by crystal accumulation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A3B989C5-F3C7-4BE8-BAC9-098CB6245176}" type="slidenum">
              <a:rPr lang="en-US"/>
              <a:pPr>
                <a:defRPr/>
              </a:pPr>
              <a:t>19</a:t>
            </a:fld>
            <a:endParaRPr 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a:spcBef>
                <a:spcPts val="600"/>
              </a:spcBef>
            </a:pPr>
            <a:r>
              <a:rPr lang="en-US" smtClean="0"/>
              <a:t>All analyses are of </a:t>
            </a:r>
            <a:r>
              <a:rPr lang="en-US" smtClean="0">
                <a:solidFill>
                  <a:srgbClr val="FF0066"/>
                </a:solidFill>
              </a:rPr>
              <a:t>glasses</a:t>
            </a:r>
            <a:r>
              <a:rPr lang="en-US" smtClean="0"/>
              <a:t>, so that only liquid compositions are represented</a:t>
            </a:r>
          </a:p>
          <a:p>
            <a:pPr>
              <a:spcBef>
                <a:spcPts val="600"/>
              </a:spcBef>
            </a:pPr>
            <a:endParaRPr lang="en-US" smtClean="0"/>
          </a:p>
          <a:p>
            <a:pPr>
              <a:spcBef>
                <a:spcPts val="600"/>
              </a:spcBef>
            </a:pPr>
            <a:r>
              <a:rPr lang="en-US" smtClean="0"/>
              <a:t>Note the very low content of K</a:t>
            </a:r>
            <a:r>
              <a:rPr lang="en-US" baseline="-25000" smtClean="0"/>
              <a:t>2</a:t>
            </a:r>
            <a:r>
              <a:rPr lang="en-US" smtClean="0"/>
              <a:t>O and that all analyses are quartz-hypersthene normative (although olivine is common in the </a:t>
            </a:r>
            <a:r>
              <a:rPr lang="en-US" smtClean="0">
                <a:solidFill>
                  <a:srgbClr val="00CC00"/>
                </a:solidFill>
              </a:rPr>
              <a:t>mode</a:t>
            </a:r>
            <a:r>
              <a:rPr lang="en-US" smtClean="0"/>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A9F9A01-825E-4DEF-B586-14244D00197D}" type="datetimeFigureOut">
              <a:rPr lang="es-ES" smtClean="0"/>
              <a:pPr/>
              <a:t>16/04/2012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6564FC0-CEAC-4EFD-9F0F-CDEA3523237E}"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alphaModFix amt="45000"/>
            <a:lum/>
          </a:blip>
          <a:srcRect/>
          <a:stretch>
            <a:fillRect l="-12000" r="-12000"/>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9F9A01-825E-4DEF-B586-14244D00197D}" type="datetimeFigureOut">
              <a:rPr lang="es-ES" smtClean="0"/>
              <a:pPr/>
              <a:t>16/04/2012</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564FC0-CEAC-4EFD-9F0F-CDEA3523237E}"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Hoja_de_c_lculo_de_Microsoft_Office_Excel_97-20032.xls"/></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Hoja_de_c_lculo_de_Microsoft_Office_Excel_97-20031.xls"/></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0" y="2130425"/>
            <a:ext cx="9144000" cy="1586607"/>
          </a:xfrm>
        </p:spPr>
        <p:txBody>
          <a:bodyPr/>
          <a:lstStyle/>
          <a:p>
            <a:r>
              <a:rPr lang="es-ES" b="1" dirty="0" smtClean="0">
                <a:solidFill>
                  <a:srgbClr val="FF0066"/>
                </a:solidFill>
                <a:effectLst>
                  <a:outerShdw blurRad="38100" dist="38100" dir="2700000" algn="tl">
                    <a:srgbClr val="000000">
                      <a:alpha val="43137"/>
                    </a:srgbClr>
                  </a:outerShdw>
                </a:effectLst>
              </a:rPr>
              <a:t>DIAGRAMAS REE Y MULTIELEMENTOS</a:t>
            </a:r>
            <a:endParaRPr lang="es-ES" b="1" dirty="0">
              <a:solidFill>
                <a:srgbClr val="FF0066"/>
              </a:solidFill>
              <a:effectLst>
                <a:outerShdw blurRad="38100" dist="38100" dir="2700000" algn="tl">
                  <a:srgbClr val="000000">
                    <a:alpha val="43137"/>
                  </a:srgbClr>
                </a:outerShdw>
              </a:effectLst>
            </a:endParaRPr>
          </a:p>
        </p:txBody>
      </p:sp>
      <p:sp>
        <p:nvSpPr>
          <p:cNvPr id="6" name="5 CuadroTexto"/>
          <p:cNvSpPr txBox="1"/>
          <p:nvPr/>
        </p:nvSpPr>
        <p:spPr>
          <a:xfrm>
            <a:off x="0" y="2041684"/>
            <a:ext cx="9144000" cy="523220"/>
          </a:xfrm>
          <a:prstGeom prst="rect">
            <a:avLst/>
          </a:prstGeom>
          <a:noFill/>
        </p:spPr>
        <p:txBody>
          <a:bodyPr wrap="square" rtlCol="0">
            <a:spAutoFit/>
          </a:bodyPr>
          <a:lstStyle/>
          <a:p>
            <a:pPr algn="ctr"/>
            <a:r>
              <a:rPr lang="es-ES" sz="2800" b="1" dirty="0" smtClean="0"/>
              <a:t>Petrología Ígnea y Metamórfica</a:t>
            </a:r>
            <a:endParaRPr lang="es-ES" sz="2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685800" y="211138"/>
            <a:ext cx="7772400" cy="830262"/>
          </a:xfrm>
          <a:prstGeom prst="rect">
            <a:avLst/>
          </a:prstGeom>
          <a:noFill/>
          <a:ln w="9525">
            <a:noFill/>
            <a:miter lim="800000"/>
            <a:headEnd/>
            <a:tailEnd/>
          </a:ln>
          <a:effectLst/>
        </p:spPr>
        <p:txBody>
          <a:bodyPr anchor="ctr"/>
          <a:lstStyle/>
          <a:p>
            <a:pPr algn="ctr">
              <a:defRPr/>
            </a:pPr>
            <a:r>
              <a:rPr lang="en-US" sz="4400" dirty="0" err="1" smtClean="0">
                <a:solidFill>
                  <a:srgbClr val="FF0066"/>
                </a:solidFill>
                <a:effectLst>
                  <a:outerShdw blurRad="38100" dist="38100" dir="2700000" algn="tl">
                    <a:srgbClr val="000000"/>
                  </a:outerShdw>
                </a:effectLst>
              </a:rPr>
              <a:t>Diagramas</a:t>
            </a:r>
            <a:r>
              <a:rPr lang="en-US" sz="4400" dirty="0" smtClean="0">
                <a:solidFill>
                  <a:srgbClr val="FF0066"/>
                </a:solidFill>
                <a:effectLst>
                  <a:outerShdw blurRad="38100" dist="38100" dir="2700000" algn="tl">
                    <a:srgbClr val="000000"/>
                  </a:outerShdw>
                </a:effectLst>
              </a:rPr>
              <a:t> de REE</a:t>
            </a:r>
            <a:endParaRPr lang="en-US" sz="4400" dirty="0">
              <a:solidFill>
                <a:srgbClr val="FF0066"/>
              </a:solidFill>
              <a:effectLst>
                <a:outerShdw blurRad="38100" dist="38100" dir="2700000" algn="tl">
                  <a:srgbClr val="000000"/>
                </a:outerShdw>
              </a:effectLst>
            </a:endParaRPr>
          </a:p>
        </p:txBody>
      </p:sp>
      <p:sp>
        <p:nvSpPr>
          <p:cNvPr id="47107" name="Rectangle 3"/>
          <p:cNvSpPr>
            <a:spLocks noChangeArrowheads="1"/>
          </p:cNvSpPr>
          <p:nvPr/>
        </p:nvSpPr>
        <p:spPr bwMode="auto">
          <a:xfrm>
            <a:off x="223838" y="1108075"/>
            <a:ext cx="8799512" cy="5505450"/>
          </a:xfrm>
          <a:prstGeom prst="rect">
            <a:avLst/>
          </a:prstGeom>
          <a:noFill/>
          <a:ln w="9525">
            <a:noFill/>
            <a:miter lim="800000"/>
            <a:headEnd/>
            <a:tailEnd/>
          </a:ln>
        </p:spPr>
        <p:txBody>
          <a:bodyPr/>
          <a:lstStyle/>
          <a:p>
            <a:pPr marL="342900" indent="-342900">
              <a:spcBef>
                <a:spcPct val="20000"/>
              </a:spcBef>
              <a:buClr>
                <a:srgbClr val="00CC00"/>
              </a:buClr>
              <a:buSzPct val="50000"/>
              <a:buFont typeface="Monotype Sorts" pitchFamily="2" charset="2"/>
              <a:buNone/>
            </a:pPr>
            <a:r>
              <a:rPr lang="en-US" sz="3200" b="1" dirty="0" smtClean="0">
                <a:effectLst/>
              </a:rPr>
              <a:t>Se </a:t>
            </a:r>
            <a:r>
              <a:rPr lang="en-US" sz="3200" b="1" dirty="0" err="1" smtClean="0">
                <a:effectLst/>
              </a:rPr>
              <a:t>plotea</a:t>
            </a:r>
            <a:r>
              <a:rPr lang="en-US" sz="3200" b="1" dirty="0" smtClean="0">
                <a:effectLst/>
              </a:rPr>
              <a:t> la </a:t>
            </a:r>
            <a:r>
              <a:rPr lang="en-US" sz="3200" b="1" dirty="0" err="1" smtClean="0">
                <a:effectLst/>
              </a:rPr>
              <a:t>concentraci</a:t>
            </a:r>
            <a:r>
              <a:rPr lang="en-US" sz="3200" b="1" dirty="0" err="1" smtClean="0"/>
              <a:t>ón</a:t>
            </a:r>
            <a:r>
              <a:rPr lang="en-US" sz="3200" b="1" dirty="0" smtClean="0"/>
              <a:t> (</a:t>
            </a:r>
            <a:r>
              <a:rPr lang="en-US" sz="3200" b="1" dirty="0" err="1" smtClean="0"/>
              <a:t>eje</a:t>
            </a:r>
            <a:r>
              <a:rPr lang="en-US" sz="3200" b="1" dirty="0" smtClean="0"/>
              <a:t> Y) </a:t>
            </a:r>
            <a:r>
              <a:rPr lang="en-US" sz="3200" b="1" dirty="0" err="1" smtClean="0"/>
              <a:t>vs</a:t>
            </a:r>
            <a:r>
              <a:rPr lang="en-US" sz="3200" b="1" dirty="0" smtClean="0"/>
              <a:t> el </a:t>
            </a:r>
            <a:r>
              <a:rPr lang="en-US" sz="3200" b="1" dirty="0" err="1" smtClean="0"/>
              <a:t>número</a:t>
            </a:r>
            <a:r>
              <a:rPr lang="en-US" sz="3200" b="1" dirty="0" smtClean="0"/>
              <a:t> </a:t>
            </a:r>
            <a:r>
              <a:rPr lang="en-US" sz="3200" b="1" dirty="0" err="1" smtClean="0"/>
              <a:t>atómico</a:t>
            </a:r>
            <a:endParaRPr lang="en-US" sz="3200" b="1" dirty="0">
              <a:effectLst/>
            </a:endParaRPr>
          </a:p>
          <a:p>
            <a:pPr marL="742950" lvl="1" indent="-285750">
              <a:spcBef>
                <a:spcPct val="20000"/>
              </a:spcBef>
              <a:buClr>
                <a:srgbClr val="FF0066"/>
              </a:buClr>
              <a:buSzPct val="60000"/>
              <a:buFont typeface="Monotype Sorts" pitchFamily="2" charset="2"/>
              <a:buChar char="F"/>
            </a:pPr>
            <a:r>
              <a:rPr lang="en-US" sz="2800" b="1" dirty="0" smtClean="0">
                <a:effectLst/>
              </a:rPr>
              <a:t>La </a:t>
            </a:r>
            <a:r>
              <a:rPr lang="en-US" sz="2800" b="1" dirty="0" err="1" smtClean="0">
                <a:effectLst/>
              </a:rPr>
              <a:t>compatibilidad</a:t>
            </a:r>
            <a:r>
              <a:rPr lang="en-US" sz="2800" b="1" dirty="0" smtClean="0">
                <a:effectLst/>
              </a:rPr>
              <a:t> </a:t>
            </a:r>
            <a:r>
              <a:rPr lang="en-US" sz="2800" b="1" dirty="0" err="1" smtClean="0">
                <a:effectLst/>
              </a:rPr>
              <a:t>aumenta</a:t>
            </a:r>
            <a:r>
              <a:rPr lang="en-US" sz="2800" b="1" dirty="0" smtClean="0">
                <a:effectLst/>
              </a:rPr>
              <a:t> </a:t>
            </a:r>
            <a:r>
              <a:rPr lang="en-US" sz="2800" b="1" dirty="0" err="1" smtClean="0">
                <a:effectLst/>
              </a:rPr>
              <a:t>hacia</a:t>
            </a:r>
            <a:r>
              <a:rPr lang="en-US" sz="2800" b="1" dirty="0" smtClean="0">
                <a:effectLst/>
              </a:rPr>
              <a:t> la </a:t>
            </a:r>
            <a:r>
              <a:rPr lang="en-US" sz="2800" b="1" dirty="0" err="1" smtClean="0">
                <a:effectLst/>
              </a:rPr>
              <a:t>derecha</a:t>
            </a:r>
            <a:endParaRPr lang="en-US" sz="2800" b="1" dirty="0">
              <a:effectLst/>
            </a:endParaRPr>
          </a:p>
        </p:txBody>
      </p:sp>
      <p:grpSp>
        <p:nvGrpSpPr>
          <p:cNvPr id="9" name="8 Grupo"/>
          <p:cNvGrpSpPr/>
          <p:nvPr/>
        </p:nvGrpSpPr>
        <p:grpSpPr>
          <a:xfrm>
            <a:off x="856171" y="2961402"/>
            <a:ext cx="7334240" cy="3635950"/>
            <a:chOff x="856171" y="3227388"/>
            <a:chExt cx="7334240" cy="3635950"/>
          </a:xfrm>
        </p:grpSpPr>
        <p:sp>
          <p:nvSpPr>
            <p:cNvPr id="109572" name="Line 4"/>
            <p:cNvSpPr>
              <a:spLocks noChangeShapeType="1"/>
            </p:cNvSpPr>
            <p:nvPr/>
          </p:nvSpPr>
          <p:spPr bwMode="auto">
            <a:xfrm flipV="1">
              <a:off x="1774825" y="3227388"/>
              <a:ext cx="0" cy="2755900"/>
            </a:xfrm>
            <a:prstGeom prst="line">
              <a:avLst/>
            </a:prstGeom>
            <a:noFill/>
            <a:ln w="28575">
              <a:solidFill>
                <a:srgbClr val="FF0066"/>
              </a:solidFill>
              <a:round/>
              <a:headEnd/>
              <a:tailEnd type="triangle" w="med" len="med"/>
            </a:ln>
            <a:effectLst/>
          </p:spPr>
          <p:txBody>
            <a:bodyPr wrap="none" anchor="ctr"/>
            <a:lstStyle/>
            <a:p>
              <a:pPr>
                <a:defRPr/>
              </a:pPr>
              <a:endParaRPr lang="en-US"/>
            </a:p>
          </p:txBody>
        </p:sp>
        <p:sp>
          <p:nvSpPr>
            <p:cNvPr id="47109" name="Text Box 5"/>
            <p:cNvSpPr txBox="1">
              <a:spLocks noChangeArrowheads="1"/>
            </p:cNvSpPr>
            <p:nvPr/>
          </p:nvSpPr>
          <p:spPr bwMode="auto">
            <a:xfrm rot="16200000">
              <a:off x="-149554" y="4582031"/>
              <a:ext cx="2596225" cy="584775"/>
            </a:xfrm>
            <a:prstGeom prst="rect">
              <a:avLst/>
            </a:prstGeom>
            <a:noFill/>
            <a:ln w="28575">
              <a:noFill/>
              <a:miter lim="800000"/>
              <a:headEnd/>
              <a:tailEnd/>
            </a:ln>
          </p:spPr>
          <p:txBody>
            <a:bodyPr wrap="none">
              <a:spAutoFit/>
            </a:bodyPr>
            <a:lstStyle/>
            <a:p>
              <a:pPr algn="ctr"/>
              <a:r>
                <a:rPr lang="en-US" sz="3200" dirty="0" err="1" smtClean="0">
                  <a:effectLst/>
                </a:rPr>
                <a:t>Concentración</a:t>
              </a:r>
              <a:endParaRPr lang="en-US" sz="3200" dirty="0">
                <a:effectLst/>
              </a:endParaRPr>
            </a:p>
          </p:txBody>
        </p:sp>
        <p:sp>
          <p:nvSpPr>
            <p:cNvPr id="109574" name="Line 6"/>
            <p:cNvSpPr>
              <a:spLocks noChangeShapeType="1"/>
            </p:cNvSpPr>
            <p:nvPr/>
          </p:nvSpPr>
          <p:spPr bwMode="auto">
            <a:xfrm>
              <a:off x="2136775" y="6118225"/>
              <a:ext cx="5029200" cy="0"/>
            </a:xfrm>
            <a:prstGeom prst="line">
              <a:avLst/>
            </a:prstGeom>
            <a:noFill/>
            <a:ln w="28575">
              <a:solidFill>
                <a:srgbClr val="FF0066"/>
              </a:solidFill>
              <a:round/>
              <a:headEnd/>
              <a:tailEnd type="triangle" w="med" len="med"/>
            </a:ln>
            <a:effectLst/>
          </p:spPr>
          <p:txBody>
            <a:bodyPr wrap="none" anchor="ctr"/>
            <a:lstStyle/>
            <a:p>
              <a:pPr>
                <a:defRPr/>
              </a:pPr>
              <a:endParaRPr lang="en-US"/>
            </a:p>
          </p:txBody>
        </p:sp>
        <p:sp>
          <p:nvSpPr>
            <p:cNvPr id="47111" name="Text Box 7"/>
            <p:cNvSpPr txBox="1">
              <a:spLocks noChangeArrowheads="1"/>
            </p:cNvSpPr>
            <p:nvPr/>
          </p:nvSpPr>
          <p:spPr bwMode="auto">
            <a:xfrm>
              <a:off x="2210889" y="6278563"/>
              <a:ext cx="5979522" cy="584775"/>
            </a:xfrm>
            <a:prstGeom prst="rect">
              <a:avLst/>
            </a:prstGeom>
            <a:noFill/>
            <a:ln w="28575">
              <a:noFill/>
              <a:miter lim="800000"/>
              <a:headEnd/>
              <a:tailEnd/>
            </a:ln>
          </p:spPr>
          <p:txBody>
            <a:bodyPr wrap="none">
              <a:spAutoFit/>
            </a:bodyPr>
            <a:lstStyle/>
            <a:p>
              <a:pPr algn="ctr"/>
              <a:r>
                <a:rPr lang="en-US" sz="3200" dirty="0">
                  <a:effectLst/>
                </a:rPr>
                <a:t>La  </a:t>
              </a:r>
              <a:r>
                <a:rPr lang="en-US" sz="3200" dirty="0" err="1">
                  <a:effectLst/>
                </a:rPr>
                <a:t>Ce</a:t>
              </a:r>
              <a:r>
                <a:rPr lang="en-US" sz="3200" dirty="0">
                  <a:effectLst/>
                </a:rPr>
                <a:t>  </a:t>
              </a:r>
              <a:r>
                <a:rPr lang="en-US" sz="3200" dirty="0" err="1">
                  <a:effectLst/>
                </a:rPr>
                <a:t>Nd</a:t>
              </a:r>
              <a:r>
                <a:rPr lang="en-US" sz="3200" dirty="0">
                  <a:effectLst/>
                </a:rPr>
                <a:t>  </a:t>
              </a:r>
              <a:r>
                <a:rPr lang="en-US" sz="3200" dirty="0" err="1">
                  <a:effectLst/>
                </a:rPr>
                <a:t>Sm</a:t>
              </a:r>
              <a:r>
                <a:rPr lang="en-US" sz="3200" dirty="0">
                  <a:effectLst/>
                </a:rPr>
                <a:t>  </a:t>
              </a:r>
              <a:r>
                <a:rPr lang="en-US" sz="3200" dirty="0" err="1">
                  <a:effectLst/>
                </a:rPr>
                <a:t>Eu</a:t>
              </a:r>
              <a:r>
                <a:rPr lang="en-US" sz="3200" dirty="0">
                  <a:effectLst/>
                </a:rPr>
                <a:t>  Tb  </a:t>
              </a:r>
              <a:r>
                <a:rPr lang="en-US" sz="3200" dirty="0" err="1">
                  <a:effectLst/>
                </a:rPr>
                <a:t>Er</a:t>
              </a:r>
              <a:r>
                <a:rPr lang="en-US" sz="3200" dirty="0">
                  <a:effectLst/>
                </a:rPr>
                <a:t>  </a:t>
              </a:r>
              <a:r>
                <a:rPr lang="en-US" sz="3200" dirty="0" err="1">
                  <a:effectLst/>
                </a:rPr>
                <a:t>Dy</a:t>
              </a:r>
              <a:r>
                <a:rPr lang="en-US" sz="3200" dirty="0">
                  <a:effectLst/>
                </a:rPr>
                <a:t>  </a:t>
              </a:r>
              <a:r>
                <a:rPr lang="en-US" sz="3200" dirty="0" err="1">
                  <a:effectLst/>
                </a:rPr>
                <a:t>Yb</a:t>
              </a:r>
              <a:r>
                <a:rPr lang="en-US" sz="3200" dirty="0">
                  <a:effectLst/>
                </a:rPr>
                <a:t> Lu</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ChangeArrowheads="1"/>
          </p:cNvSpPr>
          <p:nvPr/>
        </p:nvSpPr>
        <p:spPr bwMode="auto">
          <a:xfrm>
            <a:off x="754063" y="0"/>
            <a:ext cx="7772400" cy="847725"/>
          </a:xfrm>
          <a:prstGeom prst="rect">
            <a:avLst/>
          </a:prstGeom>
          <a:noFill/>
          <a:ln w="9525">
            <a:noFill/>
            <a:miter lim="800000"/>
            <a:headEnd/>
            <a:tailEnd/>
          </a:ln>
          <a:effectLst/>
        </p:spPr>
        <p:txBody>
          <a:bodyPr anchor="ctr"/>
          <a:lstStyle/>
          <a:p>
            <a:pPr algn="ctr">
              <a:defRPr/>
            </a:pPr>
            <a:r>
              <a:rPr lang="en-US" sz="4400" dirty="0" smtClean="0">
                <a:solidFill>
                  <a:srgbClr val="FF0066"/>
                </a:solidFill>
                <a:effectLst>
                  <a:outerShdw blurRad="38100" dist="38100" dir="2700000" algn="tl">
                    <a:srgbClr val="000000"/>
                  </a:outerShdw>
                </a:effectLst>
              </a:rPr>
              <a:t>Spiders </a:t>
            </a:r>
            <a:r>
              <a:rPr lang="en-US" sz="4400" dirty="0" err="1" smtClean="0">
                <a:solidFill>
                  <a:srgbClr val="FF0066"/>
                </a:solidFill>
                <a:effectLst>
                  <a:outerShdw blurRad="38100" dist="38100" dir="2700000" algn="tl">
                    <a:srgbClr val="000000"/>
                  </a:outerShdw>
                </a:effectLst>
              </a:rPr>
              <a:t>normalizados</a:t>
            </a:r>
            <a:r>
              <a:rPr lang="en-US" sz="4400" dirty="0" smtClean="0">
                <a:solidFill>
                  <a:srgbClr val="FF0066"/>
                </a:solidFill>
                <a:effectLst>
                  <a:outerShdw blurRad="38100" dist="38100" dir="2700000" algn="tl">
                    <a:srgbClr val="000000"/>
                  </a:outerShdw>
                </a:effectLst>
              </a:rPr>
              <a:t> al MORB</a:t>
            </a:r>
            <a:endParaRPr lang="en-US" sz="4400" dirty="0">
              <a:solidFill>
                <a:srgbClr val="FF0066"/>
              </a:solidFill>
              <a:effectLst>
                <a:outerShdw blurRad="38100" dist="38100" dir="2700000" algn="tl">
                  <a:srgbClr val="000000"/>
                </a:outerShdw>
              </a:effectLst>
            </a:endParaRPr>
          </a:p>
        </p:txBody>
      </p:sp>
      <p:sp>
        <p:nvSpPr>
          <p:cNvPr id="53251" name="Text Box 146"/>
          <p:cNvSpPr txBox="1">
            <a:spLocks noChangeArrowheads="1"/>
          </p:cNvSpPr>
          <p:nvPr/>
        </p:nvSpPr>
        <p:spPr bwMode="auto">
          <a:xfrm>
            <a:off x="382588" y="757238"/>
            <a:ext cx="8123237" cy="369332"/>
          </a:xfrm>
          <a:prstGeom prst="rect">
            <a:avLst/>
          </a:prstGeom>
          <a:noFill/>
          <a:ln w="9525">
            <a:noFill/>
            <a:miter lim="800000"/>
            <a:headEnd/>
            <a:tailEnd/>
          </a:ln>
        </p:spPr>
        <p:txBody>
          <a:bodyPr>
            <a:spAutoFit/>
          </a:bodyPr>
          <a:lstStyle/>
          <a:p>
            <a:r>
              <a:rPr lang="en-US" dirty="0" smtClean="0">
                <a:effectLst/>
              </a:rPr>
              <a:t>Se </a:t>
            </a:r>
            <a:r>
              <a:rPr lang="en-US" dirty="0" err="1" smtClean="0">
                <a:effectLst/>
              </a:rPr>
              <a:t>separan</a:t>
            </a:r>
            <a:r>
              <a:rPr lang="en-US" dirty="0" smtClean="0">
                <a:effectLst/>
              </a:rPr>
              <a:t> en LILE y HFSE</a:t>
            </a:r>
            <a:endParaRPr lang="en-US" dirty="0">
              <a:effectLst/>
              <a:sym typeface="Symbol" pitchFamily="18" charset="2"/>
            </a:endParaRPr>
          </a:p>
        </p:txBody>
      </p:sp>
      <p:sp>
        <p:nvSpPr>
          <p:cNvPr id="53252" name="Rectangle 147"/>
          <p:cNvSpPr>
            <a:spLocks noChangeArrowheads="1"/>
          </p:cNvSpPr>
          <p:nvPr/>
        </p:nvSpPr>
        <p:spPr bwMode="auto">
          <a:xfrm>
            <a:off x="6623050" y="3300413"/>
            <a:ext cx="2347913" cy="1939925"/>
          </a:xfrm>
          <a:prstGeom prst="rect">
            <a:avLst/>
          </a:prstGeom>
          <a:noFill/>
          <a:ln w="9525">
            <a:noFill/>
            <a:miter lim="800000"/>
            <a:headEnd/>
            <a:tailEnd/>
          </a:ln>
        </p:spPr>
        <p:txBody>
          <a:bodyPr lIns="92075" tIns="46038" rIns="92075" bIns="46038">
            <a:spAutoFit/>
          </a:bodyPr>
          <a:lstStyle/>
          <a:p>
            <a:r>
              <a:rPr lang="en-US" sz="1200" dirty="0">
                <a:effectLst/>
                <a:latin typeface="Arial" pitchFamily="34" charset="0"/>
              </a:rPr>
              <a:t>Figure 9.7. Ocean island basalt plotted on a mid-ocean ridge basalt (MORB) normalized spider diagram of the type used by Pearce (1983). Data from Sun and McDonough (1989). From Winter (2001) An Introduction to Igneous and Metamorphic Petrology. Prentice Hall.</a:t>
            </a:r>
          </a:p>
        </p:txBody>
      </p:sp>
      <p:pic>
        <p:nvPicPr>
          <p:cNvPr id="53253" name="Picture 148" descr="Fig 9-7"/>
          <p:cNvPicPr>
            <a:picLocks noChangeAspect="1" noChangeArrowheads="1"/>
          </p:cNvPicPr>
          <p:nvPr/>
        </p:nvPicPr>
        <p:blipFill>
          <a:blip r:embed="rId3" cstate="print"/>
          <a:srcRect/>
          <a:stretch>
            <a:fillRect/>
          </a:stretch>
        </p:blipFill>
        <p:spPr bwMode="auto">
          <a:xfrm>
            <a:off x="193675" y="1347788"/>
            <a:ext cx="6315075" cy="5213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ChangeArrowheads="1"/>
          </p:cNvSpPr>
          <p:nvPr/>
        </p:nvSpPr>
        <p:spPr bwMode="auto">
          <a:xfrm>
            <a:off x="400050" y="1073150"/>
            <a:ext cx="8369300" cy="5473700"/>
          </a:xfrm>
          <a:prstGeom prst="rect">
            <a:avLst/>
          </a:prstGeom>
          <a:noFill/>
          <a:ln w="9525">
            <a:noFill/>
            <a:miter lim="800000"/>
            <a:headEnd/>
            <a:tailEnd/>
          </a:ln>
          <a:effectLst/>
        </p:spPr>
        <p:txBody>
          <a:bodyPr/>
          <a:lstStyle/>
          <a:p>
            <a:pPr marL="742950" lvl="1" indent="-285750">
              <a:spcBef>
                <a:spcPts val="600"/>
              </a:spcBef>
              <a:buClr>
                <a:srgbClr val="FF0066"/>
              </a:buClr>
              <a:buSzPct val="60000"/>
              <a:buFont typeface="Monotype Sorts" pitchFamily="2" charset="2"/>
              <a:buChar char="F"/>
              <a:defRPr/>
            </a:pPr>
            <a:r>
              <a:rPr lang="en-US" sz="3200" dirty="0" smtClean="0">
                <a:effectLst>
                  <a:outerShdw blurRad="38100" dist="38100" dir="2700000" algn="tl">
                    <a:srgbClr val="000000"/>
                  </a:outerShdw>
                </a:effectLst>
              </a:rPr>
              <a:t>Ridge Mid-</a:t>
            </a:r>
            <a:r>
              <a:rPr lang="en-US" sz="3200" dirty="0" err="1" smtClean="0">
                <a:effectLst>
                  <a:outerShdw blurRad="38100" dist="38100" dir="2700000" algn="tl">
                    <a:srgbClr val="000000"/>
                  </a:outerShdw>
                </a:effectLst>
              </a:rPr>
              <a:t>oceánico</a:t>
            </a:r>
            <a:r>
              <a:rPr lang="en-US" sz="3200" dirty="0" smtClean="0">
                <a:effectLst>
                  <a:outerShdw blurRad="38100" dist="38100" dir="2700000" algn="tl">
                    <a:srgbClr val="000000"/>
                  </a:outerShdw>
                </a:effectLst>
              </a:rPr>
              <a:t> (MORB)</a:t>
            </a:r>
            <a:endParaRPr lang="en-US" sz="3200" dirty="0">
              <a:effectLst>
                <a:outerShdw blurRad="38100" dist="38100" dir="2700000" algn="tl">
                  <a:srgbClr val="000000"/>
                </a:outerShdw>
              </a:effectLst>
            </a:endParaRPr>
          </a:p>
          <a:p>
            <a:pPr marL="742950" lvl="1" indent="-285750">
              <a:spcBef>
                <a:spcPts val="600"/>
              </a:spcBef>
              <a:buClr>
                <a:srgbClr val="FF0066"/>
              </a:buClr>
              <a:buSzPct val="60000"/>
              <a:buFont typeface="Monotype Sorts" pitchFamily="2" charset="2"/>
              <a:buChar char="F"/>
              <a:defRPr/>
            </a:pPr>
            <a:r>
              <a:rPr lang="en-US" sz="3200" dirty="0" smtClean="0">
                <a:effectLst>
                  <a:outerShdw blurRad="38100" dist="38100" dir="2700000" algn="tl">
                    <a:srgbClr val="000000"/>
                  </a:outerShdw>
                </a:effectLst>
              </a:rPr>
              <a:t>Islas </a:t>
            </a:r>
            <a:r>
              <a:rPr lang="en-US" sz="3200" dirty="0" err="1" smtClean="0">
                <a:effectLst>
                  <a:outerShdw blurRad="38100" dist="38100" dir="2700000" algn="tl">
                    <a:srgbClr val="000000"/>
                  </a:outerShdw>
                </a:effectLst>
              </a:rPr>
              <a:t>Oceaánicas</a:t>
            </a:r>
            <a:r>
              <a:rPr lang="en-US" sz="3200" dirty="0" smtClean="0">
                <a:effectLst>
                  <a:outerShdw blurRad="38100" dist="38100" dir="2700000" algn="tl">
                    <a:srgbClr val="000000"/>
                  </a:outerShdw>
                </a:effectLst>
              </a:rPr>
              <a:t> (OIB)</a:t>
            </a:r>
            <a:endParaRPr lang="en-US" sz="3200" dirty="0">
              <a:effectLst>
                <a:outerShdw blurRad="38100" dist="38100" dir="2700000" algn="tl">
                  <a:srgbClr val="000000"/>
                </a:outerShdw>
              </a:effectLst>
            </a:endParaRPr>
          </a:p>
          <a:p>
            <a:pPr marL="742950" lvl="1" indent="-285750">
              <a:spcBef>
                <a:spcPts val="600"/>
              </a:spcBef>
              <a:buClr>
                <a:srgbClr val="FF0066"/>
              </a:buClr>
              <a:buSzPct val="60000"/>
              <a:buFont typeface="Monotype Sorts" pitchFamily="2" charset="2"/>
              <a:buChar char="F"/>
              <a:defRPr/>
            </a:pPr>
            <a:r>
              <a:rPr lang="en-US" sz="3200" dirty="0" err="1" smtClean="0">
                <a:effectLst>
                  <a:outerShdw blurRad="38100" dist="38100" dir="2700000" algn="tl">
                    <a:srgbClr val="000000"/>
                  </a:outerShdw>
                </a:effectLst>
              </a:rPr>
              <a:t>Volcanismo</a:t>
            </a:r>
            <a:r>
              <a:rPr lang="en-US" sz="3200" dirty="0" smtClean="0">
                <a:effectLst>
                  <a:outerShdw blurRad="38100" dist="38100" dir="2700000" algn="tl">
                    <a:srgbClr val="000000"/>
                  </a:outerShdw>
                </a:effectLst>
              </a:rPr>
              <a:t> </a:t>
            </a:r>
            <a:r>
              <a:rPr lang="en-US" sz="3200" dirty="0" err="1" smtClean="0">
                <a:effectLst>
                  <a:outerShdw blurRad="38100" dist="38100" dir="2700000" algn="tl">
                    <a:srgbClr val="000000"/>
                  </a:outerShdw>
                </a:effectLst>
              </a:rPr>
              <a:t>relacionado</a:t>
            </a:r>
            <a:r>
              <a:rPr lang="en-US" sz="3200" dirty="0" smtClean="0">
                <a:effectLst>
                  <a:outerShdw blurRad="38100" dist="38100" dir="2700000" algn="tl">
                    <a:srgbClr val="000000"/>
                  </a:outerShdw>
                </a:effectLst>
              </a:rPr>
              <a:t> a </a:t>
            </a:r>
            <a:r>
              <a:rPr lang="en-US" sz="3200" dirty="0" err="1" smtClean="0">
                <a:effectLst>
                  <a:outerShdw blurRad="38100" dist="38100" dir="2700000" algn="tl">
                    <a:srgbClr val="000000"/>
                  </a:outerShdw>
                </a:effectLst>
              </a:rPr>
              <a:t>sunducción</a:t>
            </a:r>
            <a:endParaRPr lang="en-US" sz="3200" dirty="0">
              <a:effectLst>
                <a:outerShdw blurRad="38100" dist="38100" dir="2700000" algn="tl">
                  <a:srgbClr val="000000"/>
                </a:outerShdw>
              </a:effectLst>
            </a:endParaRPr>
          </a:p>
          <a:p>
            <a:pPr marL="1143000" lvl="2" indent="-228600">
              <a:spcBef>
                <a:spcPts val="600"/>
              </a:spcBef>
              <a:buClr>
                <a:srgbClr val="0066FF"/>
              </a:buClr>
              <a:buSzPct val="50000"/>
              <a:buFont typeface="Monotype Sorts" pitchFamily="2" charset="2"/>
              <a:buChar char="s"/>
              <a:defRPr/>
            </a:pPr>
            <a:r>
              <a:rPr lang="en-US" sz="3200" dirty="0" smtClean="0">
                <a:effectLst>
                  <a:outerShdw blurRad="38100" dist="38100" dir="2700000" algn="tl">
                    <a:srgbClr val="000000"/>
                  </a:outerShdw>
                </a:effectLst>
              </a:rPr>
              <a:t>Arco de Islas</a:t>
            </a:r>
            <a:endParaRPr lang="en-US" sz="3200" dirty="0">
              <a:effectLst>
                <a:outerShdw blurRad="38100" dist="38100" dir="2700000" algn="tl">
                  <a:srgbClr val="000000"/>
                </a:outerShdw>
              </a:effectLst>
            </a:endParaRPr>
          </a:p>
          <a:p>
            <a:pPr marL="1143000" lvl="2" indent="-228600">
              <a:spcBef>
                <a:spcPts val="600"/>
              </a:spcBef>
              <a:buClr>
                <a:srgbClr val="0066FF"/>
              </a:buClr>
              <a:buSzPct val="50000"/>
              <a:buFont typeface="Monotype Sorts" pitchFamily="2" charset="2"/>
              <a:buChar char="s"/>
              <a:defRPr/>
            </a:pPr>
            <a:r>
              <a:rPr lang="en-US" sz="3200" dirty="0" smtClean="0">
                <a:effectLst>
                  <a:outerShdw blurRad="38100" dist="38100" dir="2700000" algn="tl">
                    <a:srgbClr val="000000"/>
                  </a:outerShdw>
                </a:effectLst>
              </a:rPr>
              <a:t>Arco continental</a:t>
            </a:r>
            <a:endParaRPr lang="en-US" sz="2800" dirty="0">
              <a:effectLst>
                <a:outerShdw blurRad="38100" dist="38100" dir="2700000" algn="tl">
                  <a:srgbClr val="000000"/>
                </a:outerShdw>
              </a:effectLst>
            </a:endParaRPr>
          </a:p>
          <a:p>
            <a:pPr marL="742950" lvl="1" indent="-285750">
              <a:spcBef>
                <a:spcPts val="600"/>
              </a:spcBef>
              <a:buClr>
                <a:srgbClr val="FF0066"/>
              </a:buClr>
              <a:buSzPct val="60000"/>
              <a:buFont typeface="Monotype Sorts" pitchFamily="2" charset="2"/>
              <a:buChar char="F"/>
              <a:defRPr/>
            </a:pPr>
            <a:r>
              <a:rPr lang="en-US" sz="3200" dirty="0" smtClean="0">
                <a:effectLst>
                  <a:outerShdw blurRad="38100" dist="38100" dir="2700000" algn="tl">
                    <a:srgbClr val="000000"/>
                  </a:outerShdw>
                </a:effectLst>
              </a:rPr>
              <a:t>Rift continental</a:t>
            </a:r>
          </a:p>
          <a:p>
            <a:pPr marL="742950" lvl="1" indent="-285750">
              <a:spcBef>
                <a:spcPts val="600"/>
              </a:spcBef>
              <a:buClr>
                <a:srgbClr val="FF0066"/>
              </a:buClr>
              <a:buSzPct val="60000"/>
              <a:buFont typeface="Monotype Sorts" pitchFamily="2" charset="2"/>
              <a:buChar char="F"/>
              <a:defRPr/>
            </a:pPr>
            <a:r>
              <a:rPr lang="en-US" sz="3200" dirty="0" smtClean="0">
                <a:effectLst>
                  <a:outerShdw blurRad="38100" dist="38100" dir="2700000" algn="tl">
                    <a:srgbClr val="000000"/>
                  </a:outerShdw>
                </a:effectLst>
              </a:rPr>
              <a:t>Plateau </a:t>
            </a:r>
            <a:r>
              <a:rPr lang="en-US" sz="3200" dirty="0" err="1" smtClean="0">
                <a:effectLst>
                  <a:outerShdw blurRad="38100" dist="38100" dir="2700000" algn="tl">
                    <a:srgbClr val="000000"/>
                  </a:outerShdw>
                </a:effectLst>
              </a:rPr>
              <a:t>basálticos</a:t>
            </a:r>
            <a:r>
              <a:rPr lang="en-US" sz="3200" dirty="0" smtClean="0">
                <a:effectLst>
                  <a:outerShdw blurRad="38100" dist="38100" dir="2700000" algn="tl">
                    <a:srgbClr val="000000"/>
                  </a:outerShdw>
                </a:effectLst>
              </a:rPr>
              <a:t> </a:t>
            </a:r>
            <a:r>
              <a:rPr lang="en-US" sz="3200" dirty="0" err="1" smtClean="0">
                <a:effectLst>
                  <a:outerShdw blurRad="38100" dist="38100" dir="2700000" algn="tl">
                    <a:srgbClr val="000000"/>
                  </a:outerShdw>
                </a:effectLst>
              </a:rPr>
              <a:t>continentales</a:t>
            </a:r>
            <a:endParaRPr lang="en-US" sz="3200" dirty="0">
              <a:effectLst>
                <a:outerShdw blurRad="38100" dist="38100" dir="2700000" algn="tl">
                  <a:srgbClr val="000000"/>
                </a:outerShdw>
              </a:effectLst>
            </a:endParaRPr>
          </a:p>
        </p:txBody>
      </p:sp>
      <p:sp>
        <p:nvSpPr>
          <p:cNvPr id="184323" name="Rectangle 3"/>
          <p:cNvSpPr>
            <a:spLocks noChangeArrowheads="1"/>
          </p:cNvSpPr>
          <p:nvPr/>
        </p:nvSpPr>
        <p:spPr bwMode="auto">
          <a:xfrm>
            <a:off x="673100" y="0"/>
            <a:ext cx="7772400" cy="1143000"/>
          </a:xfrm>
          <a:prstGeom prst="rect">
            <a:avLst/>
          </a:prstGeom>
          <a:noFill/>
          <a:ln w="9525">
            <a:noFill/>
            <a:miter lim="800000"/>
            <a:headEnd/>
            <a:tailEnd/>
          </a:ln>
          <a:effectLst/>
        </p:spPr>
        <p:txBody>
          <a:bodyPr anchor="ctr"/>
          <a:lstStyle/>
          <a:p>
            <a:pPr algn="ctr">
              <a:defRPr/>
            </a:pPr>
            <a:r>
              <a:rPr lang="en-US" sz="4400" dirty="0" err="1" smtClean="0">
                <a:solidFill>
                  <a:srgbClr val="FF0066"/>
                </a:solidFill>
                <a:effectLst>
                  <a:outerShdw blurRad="38100" dist="38100" dir="2700000" algn="tl">
                    <a:srgbClr val="000000"/>
                  </a:outerShdw>
                </a:effectLst>
              </a:rPr>
              <a:t>Asociaciones</a:t>
            </a:r>
            <a:r>
              <a:rPr lang="en-US" sz="4400" dirty="0" smtClean="0">
                <a:solidFill>
                  <a:srgbClr val="FF0066"/>
                </a:solidFill>
                <a:effectLst>
                  <a:outerShdw blurRad="38100" dist="38100" dir="2700000" algn="tl">
                    <a:srgbClr val="000000"/>
                  </a:outerShdw>
                </a:effectLst>
              </a:rPr>
              <a:t> </a:t>
            </a:r>
            <a:r>
              <a:rPr lang="en-US" sz="4400" dirty="0" err="1" smtClean="0">
                <a:solidFill>
                  <a:srgbClr val="FF0066"/>
                </a:solidFill>
                <a:effectLst>
                  <a:outerShdw blurRad="38100" dist="38100" dir="2700000" algn="tl">
                    <a:srgbClr val="000000"/>
                  </a:outerShdw>
                </a:effectLst>
              </a:rPr>
              <a:t>Tectónicas</a:t>
            </a:r>
            <a:endParaRPr lang="en-US" sz="4400" dirty="0">
              <a:solidFill>
                <a:srgbClr val="FF0066"/>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p:cNvPicPr>
            <a:picLocks noChangeAspect="1" noChangeArrowheads="1"/>
          </p:cNvPicPr>
          <p:nvPr/>
        </p:nvPicPr>
        <p:blipFill>
          <a:blip r:embed="rId2" cstate="print"/>
          <a:srcRect/>
          <a:stretch>
            <a:fillRect/>
          </a:stretch>
        </p:blipFill>
        <p:spPr bwMode="auto">
          <a:xfrm>
            <a:off x="157163" y="1833563"/>
            <a:ext cx="8829675" cy="3190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36512" y="2562473"/>
            <a:ext cx="9144000" cy="1586607"/>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 sz="4400" b="1" i="0" u="none"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4400" b="1" i="0" u="none"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j-lt"/>
                <a:ea typeface="+mj-ea"/>
                <a:cs typeface="+mj-cs"/>
              </a:rPr>
              <a:t>RIDGES MID-OCEÁNICOS</a:t>
            </a:r>
            <a:endParaRPr kumimoji="0" lang="es-ES" sz="4400" b="1" i="0" u="none" strike="noStrike" kern="1200" cap="none" spc="0" normalizeH="0" baseline="0" noProof="0" dirty="0">
              <a:ln>
                <a:noFill/>
              </a:ln>
              <a:solidFill>
                <a:srgbClr val="FF0066"/>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Fig-13-1.jpg"/>
          <p:cNvPicPr>
            <a:picLocks noChangeAspect="1"/>
          </p:cNvPicPr>
          <p:nvPr/>
        </p:nvPicPr>
        <p:blipFill>
          <a:blip r:embed="rId2" cstate="print"/>
          <a:srcRect/>
          <a:stretch>
            <a:fillRect/>
          </a:stretch>
        </p:blipFill>
        <p:spPr bwMode="auto">
          <a:xfrm>
            <a:off x="0" y="1196752"/>
            <a:ext cx="9144000" cy="5237162"/>
          </a:xfrm>
          <a:prstGeom prst="rect">
            <a:avLst/>
          </a:prstGeom>
          <a:noFill/>
          <a:ln w="9525">
            <a:noFill/>
            <a:miter lim="800000"/>
            <a:headEnd/>
            <a:tailEnd/>
          </a:ln>
        </p:spPr>
      </p:pic>
      <p:sp>
        <p:nvSpPr>
          <p:cNvPr id="2050" name="Rectangle 2"/>
          <p:cNvSpPr>
            <a:spLocks noGrp="1" noChangeArrowheads="1"/>
          </p:cNvSpPr>
          <p:nvPr>
            <p:ph type="ctrTitle"/>
          </p:nvPr>
        </p:nvSpPr>
        <p:spPr>
          <a:xfrm>
            <a:off x="609600" y="0"/>
            <a:ext cx="7772400" cy="1252538"/>
          </a:xfrm>
        </p:spPr>
        <p:txBody>
          <a:bodyPr/>
          <a:lstStyle/>
          <a:p>
            <a:pPr>
              <a:defRPr/>
            </a:pPr>
            <a:r>
              <a:rPr lang="en-US" b="1" dirty="0" smtClean="0">
                <a:solidFill>
                  <a:srgbClr val="FF0066"/>
                </a:solidFill>
                <a:effectLst>
                  <a:outerShdw blurRad="38100" dist="38100" dir="2700000" algn="tl">
                    <a:srgbClr val="000000">
                      <a:alpha val="43137"/>
                    </a:srgbClr>
                  </a:outerShdw>
                </a:effectLst>
              </a:rPr>
              <a:t>Ridges mid-</a:t>
            </a:r>
            <a:r>
              <a:rPr lang="en-US" b="1" dirty="0" err="1" smtClean="0">
                <a:solidFill>
                  <a:srgbClr val="FF0066"/>
                </a:solidFill>
                <a:effectLst>
                  <a:outerShdw blurRad="38100" dist="38100" dir="2700000" algn="tl">
                    <a:srgbClr val="000000">
                      <a:alpha val="43137"/>
                    </a:srgbClr>
                  </a:outerShdw>
                </a:effectLst>
              </a:rPr>
              <a:t>oceánicos</a:t>
            </a:r>
            <a:endParaRPr lang="en-US" b="1" dirty="0" smtClean="0">
              <a:solidFill>
                <a:srgbClr val="FF0066"/>
              </a:solidFill>
              <a:effectLst>
                <a:outerShdw blurRad="38100" dist="38100" dir="2700000" algn="tl">
                  <a:srgbClr val="000000">
                    <a:alpha val="43137"/>
                  </a:srgbClr>
                </a:outerShdw>
              </a:effectLst>
            </a:endParaRPr>
          </a:p>
        </p:txBody>
      </p:sp>
      <p:sp>
        <p:nvSpPr>
          <p:cNvPr id="7" name="6 Subtítulo"/>
          <p:cNvSpPr>
            <a:spLocks noGrp="1"/>
          </p:cNvSpPr>
          <p:nvPr>
            <p:ph type="subTitle" idx="1"/>
          </p:nvPr>
        </p:nvSpPr>
        <p:spPr/>
        <p:txBody>
          <a:bodyPr/>
          <a:lstStyle/>
          <a:p>
            <a:endParaRPr lang="es-ES"/>
          </a:p>
        </p:txBody>
      </p:sp>
      <p:sp>
        <p:nvSpPr>
          <p:cNvPr id="2692" name="Rectangle 644"/>
          <p:cNvSpPr>
            <a:spLocks noChangeArrowheads="1"/>
          </p:cNvSpPr>
          <p:nvPr/>
        </p:nvSpPr>
        <p:spPr bwMode="auto">
          <a:xfrm>
            <a:off x="3800475" y="4071938"/>
            <a:ext cx="990600" cy="6350"/>
          </a:xfrm>
          <a:prstGeom prst="rect">
            <a:avLst/>
          </a:prstGeom>
          <a:solidFill>
            <a:srgbClr val="000000"/>
          </a:solidFill>
          <a:ln w="9525">
            <a:noFill/>
            <a:miter lim="800000"/>
            <a:headEnd/>
            <a:tailEnd/>
          </a:ln>
        </p:spPr>
        <p:txBody>
          <a:bodyPr/>
          <a:lstStyle/>
          <a:p>
            <a:pPr>
              <a:defRPr/>
            </a:pPr>
            <a:endParaRPr lang="en-US"/>
          </a:p>
        </p:txBody>
      </p:sp>
      <p:sp>
        <p:nvSpPr>
          <p:cNvPr id="4102" name="Rectangle 781"/>
          <p:cNvSpPr>
            <a:spLocks noChangeArrowheads="1"/>
          </p:cNvSpPr>
          <p:nvPr/>
        </p:nvSpPr>
        <p:spPr bwMode="auto">
          <a:xfrm>
            <a:off x="298450" y="6559550"/>
            <a:ext cx="8845550" cy="306388"/>
          </a:xfrm>
          <a:prstGeom prst="rect">
            <a:avLst/>
          </a:prstGeom>
          <a:noFill/>
          <a:ln w="9525">
            <a:noFill/>
            <a:miter lim="800000"/>
            <a:headEnd/>
            <a:tailEnd/>
          </a:ln>
        </p:spPr>
        <p:txBody>
          <a:bodyPr>
            <a:spAutoFit/>
          </a:bodyPr>
          <a:lstStyle/>
          <a:p>
            <a:r>
              <a:rPr lang="en-US" sz="1400" b="1">
                <a:effectLst/>
                <a:cs typeface="Arial" pitchFamily="34" charset="0"/>
              </a:rPr>
              <a:t>Figure 13.1. </a:t>
            </a:r>
            <a:r>
              <a:rPr lang="en-US" sz="1400" b="1">
                <a:effectLst/>
                <a:latin typeface="Arial" pitchFamily="34" charset="0"/>
                <a:cs typeface="Times New Roman" pitchFamily="18" charset="0"/>
              </a:rPr>
              <a:t>After Minster et al. (1974) Geophys. J. Roy. Astr. Soc., 36, 541-576.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L"/>
          </a:p>
        </p:txBody>
      </p:sp>
      <p:sp>
        <p:nvSpPr>
          <p:cNvPr id="3" name="2 Marcador de contenido"/>
          <p:cNvSpPr>
            <a:spLocks noGrp="1"/>
          </p:cNvSpPr>
          <p:nvPr>
            <p:ph idx="1"/>
          </p:nvPr>
        </p:nvSpPr>
        <p:spPr/>
        <p:txBody>
          <a:bodyPr/>
          <a:lstStyle/>
          <a:p>
            <a:endParaRPr lang="es-CL"/>
          </a:p>
        </p:txBody>
      </p:sp>
      <p:pic>
        <p:nvPicPr>
          <p:cNvPr id="134146" name="Picture 2"/>
          <p:cNvPicPr>
            <a:picLocks noChangeAspect="1" noChangeArrowheads="1"/>
          </p:cNvPicPr>
          <p:nvPr/>
        </p:nvPicPr>
        <p:blipFill>
          <a:blip r:embed="rId2" cstate="print"/>
          <a:srcRect/>
          <a:stretch>
            <a:fillRect/>
          </a:stretch>
        </p:blipFill>
        <p:spPr bwMode="auto">
          <a:xfrm>
            <a:off x="376238" y="908720"/>
            <a:ext cx="8391525" cy="5048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141288"/>
            <a:ext cx="7772400" cy="1143000"/>
          </a:xfrm>
        </p:spPr>
        <p:txBody>
          <a:bodyPr>
            <a:normAutofit/>
          </a:bodyPr>
          <a:lstStyle/>
          <a:p>
            <a:pPr>
              <a:defRPr/>
            </a:pPr>
            <a:r>
              <a:rPr lang="en-US" sz="3600" dirty="0" err="1" smtClean="0">
                <a:solidFill>
                  <a:srgbClr val="FF0066"/>
                </a:solidFill>
                <a:effectLst>
                  <a:outerShdw blurRad="38100" dist="38100" dir="2700000" algn="tl">
                    <a:srgbClr val="000000">
                      <a:alpha val="43137"/>
                    </a:srgbClr>
                  </a:outerShdw>
                </a:effectLst>
              </a:rPr>
              <a:t>Segmentos</a:t>
            </a:r>
            <a:r>
              <a:rPr lang="en-US" sz="3600" dirty="0" smtClean="0">
                <a:solidFill>
                  <a:srgbClr val="FF0066"/>
                </a:solidFill>
                <a:effectLst>
                  <a:outerShdw blurRad="38100" dist="38100" dir="2700000" algn="tl">
                    <a:srgbClr val="000000">
                      <a:alpha val="43137"/>
                    </a:srgbClr>
                  </a:outerShdw>
                </a:effectLst>
              </a:rPr>
              <a:t> de ridge y </a:t>
            </a:r>
            <a:r>
              <a:rPr lang="en-US" sz="3600" dirty="0" err="1" smtClean="0">
                <a:solidFill>
                  <a:srgbClr val="FF0066"/>
                </a:solidFill>
                <a:effectLst>
                  <a:outerShdw blurRad="38100" dist="38100" dir="2700000" algn="tl">
                    <a:srgbClr val="000000">
                      <a:alpha val="43137"/>
                    </a:srgbClr>
                  </a:outerShdw>
                </a:effectLst>
              </a:rPr>
              <a:t>velocidad</a:t>
            </a:r>
            <a:r>
              <a:rPr lang="en-US" sz="3600" dirty="0" smtClean="0">
                <a:solidFill>
                  <a:srgbClr val="FF0066"/>
                </a:solidFill>
                <a:effectLst>
                  <a:outerShdw blurRad="38100" dist="38100" dir="2700000" algn="tl">
                    <a:srgbClr val="000000">
                      <a:alpha val="43137"/>
                    </a:srgbClr>
                  </a:outerShdw>
                </a:effectLst>
              </a:rPr>
              <a:t> </a:t>
            </a:r>
            <a:r>
              <a:rPr lang="en-US" sz="3600" dirty="0" err="1" smtClean="0">
                <a:solidFill>
                  <a:srgbClr val="FF0066"/>
                </a:solidFill>
                <a:effectLst>
                  <a:outerShdw blurRad="38100" dist="38100" dir="2700000" algn="tl">
                    <a:srgbClr val="000000">
                      <a:alpha val="43137"/>
                    </a:srgbClr>
                  </a:outerShdw>
                </a:effectLst>
              </a:rPr>
              <a:t>apertura</a:t>
            </a:r>
            <a:endParaRPr lang="en-US" sz="3600" dirty="0" smtClean="0">
              <a:solidFill>
                <a:srgbClr val="FF0066"/>
              </a:solidFill>
              <a:effectLst>
                <a:outerShdw blurRad="38100" dist="38100" dir="2700000" algn="tl">
                  <a:srgbClr val="000000">
                    <a:alpha val="43137"/>
                  </a:srgbClr>
                </a:outerShdw>
              </a:effectLst>
            </a:endParaRPr>
          </a:p>
        </p:txBody>
      </p:sp>
      <p:pic>
        <p:nvPicPr>
          <p:cNvPr id="5124" name="Picture 108"/>
          <p:cNvPicPr>
            <a:picLocks noGrp="1" noChangeAspect="1" noChangeArrowheads="1"/>
          </p:cNvPicPr>
          <p:nvPr>
            <p:ph idx="1"/>
          </p:nvPr>
        </p:nvPicPr>
        <p:blipFill>
          <a:blip r:embed="rId3" cstate="print">
            <a:clrChange>
              <a:clrFrom>
                <a:srgbClr val="FFFFC0"/>
              </a:clrFrom>
              <a:clrTo>
                <a:srgbClr val="FFFFC0">
                  <a:alpha val="0"/>
                </a:srgbClr>
              </a:clrTo>
            </a:clrChange>
          </a:blip>
          <a:stretch>
            <a:fillRect/>
          </a:stretch>
        </p:blipFill>
        <p:spPr>
          <a:xfrm>
            <a:off x="4607496" y="1268760"/>
            <a:ext cx="4536504" cy="5198737"/>
          </a:xfrm>
          <a:noFill/>
        </p:spPr>
      </p:pic>
      <p:sp>
        <p:nvSpPr>
          <p:cNvPr id="5123" name="Text Box 5"/>
          <p:cNvSpPr txBox="1">
            <a:spLocks noChangeArrowheads="1"/>
          </p:cNvSpPr>
          <p:nvPr/>
        </p:nvSpPr>
        <p:spPr bwMode="auto">
          <a:xfrm>
            <a:off x="0" y="2125663"/>
            <a:ext cx="4270375" cy="2985433"/>
          </a:xfrm>
          <a:prstGeom prst="rect">
            <a:avLst/>
          </a:prstGeom>
          <a:noFill/>
          <a:ln w="9525">
            <a:noFill/>
            <a:miter lim="800000"/>
            <a:headEnd/>
            <a:tailEnd/>
          </a:ln>
        </p:spPr>
        <p:txBody>
          <a:bodyPr wrap="square">
            <a:spAutoFit/>
          </a:bodyPr>
          <a:lstStyle/>
          <a:p>
            <a:pPr marL="169863" indent="-169863">
              <a:spcBef>
                <a:spcPts val="600"/>
              </a:spcBef>
              <a:buClr>
                <a:schemeClr val="hlink"/>
              </a:buClr>
              <a:buFontTx/>
              <a:buChar char="•"/>
            </a:pPr>
            <a:r>
              <a:rPr lang="en-US" sz="2800" dirty="0" smtClean="0">
                <a:effectLst/>
              </a:rPr>
              <a:t>Ridges de </a:t>
            </a:r>
            <a:r>
              <a:rPr lang="en-US" sz="2800" dirty="0" err="1" smtClean="0">
                <a:effectLst/>
              </a:rPr>
              <a:t>apertura</a:t>
            </a:r>
            <a:r>
              <a:rPr lang="en-US" sz="2800" dirty="0" smtClean="0">
                <a:effectLst/>
              </a:rPr>
              <a:t> </a:t>
            </a:r>
            <a:r>
              <a:rPr lang="en-US" sz="2800" dirty="0" err="1" smtClean="0">
                <a:effectLst/>
              </a:rPr>
              <a:t>lenta</a:t>
            </a:r>
            <a:r>
              <a:rPr lang="en-US" sz="2800" dirty="0" smtClean="0">
                <a:effectLst/>
              </a:rPr>
              <a:t>: </a:t>
            </a:r>
            <a:endParaRPr lang="en-US" sz="2800" dirty="0">
              <a:effectLst/>
            </a:endParaRPr>
          </a:p>
          <a:p>
            <a:pPr lvl="1">
              <a:spcBef>
                <a:spcPts val="600"/>
              </a:spcBef>
              <a:buClr>
                <a:schemeClr val="hlink"/>
              </a:buClr>
            </a:pPr>
            <a:r>
              <a:rPr lang="en-US" sz="2800" dirty="0">
                <a:effectLst/>
              </a:rPr>
              <a:t>&lt;  3 cm/a </a:t>
            </a:r>
          </a:p>
          <a:p>
            <a:pPr marL="169863" indent="-169863">
              <a:spcBef>
                <a:spcPts val="600"/>
              </a:spcBef>
              <a:buClr>
                <a:schemeClr val="hlink"/>
              </a:buClr>
              <a:buFontTx/>
              <a:buChar char="•"/>
            </a:pPr>
            <a:r>
              <a:rPr lang="en-US" sz="2800" dirty="0" smtClean="0"/>
              <a:t>Ridges de </a:t>
            </a:r>
            <a:r>
              <a:rPr lang="en-US" sz="2800" dirty="0" err="1" smtClean="0"/>
              <a:t>apertura</a:t>
            </a:r>
            <a:r>
              <a:rPr lang="en-US" sz="2800" dirty="0" smtClean="0"/>
              <a:t> </a:t>
            </a:r>
            <a:r>
              <a:rPr lang="en-US" sz="2800" dirty="0" err="1" smtClean="0"/>
              <a:t>rápida</a:t>
            </a:r>
            <a:r>
              <a:rPr lang="en-US" sz="2800" dirty="0" smtClean="0">
                <a:effectLst/>
              </a:rPr>
              <a:t>:</a:t>
            </a:r>
            <a:endParaRPr lang="en-US" sz="2800" dirty="0">
              <a:effectLst/>
            </a:endParaRPr>
          </a:p>
          <a:p>
            <a:pPr lvl="1">
              <a:spcBef>
                <a:spcPts val="600"/>
              </a:spcBef>
              <a:buClr>
                <a:schemeClr val="hlink"/>
              </a:buClr>
            </a:pPr>
            <a:r>
              <a:rPr lang="en-US" sz="2800" dirty="0">
                <a:effectLst/>
              </a:rPr>
              <a:t>&gt; 4 cm/a are considered</a:t>
            </a:r>
          </a:p>
          <a:p>
            <a:pPr marL="169863" indent="-169863">
              <a:spcBef>
                <a:spcPts val="600"/>
              </a:spcBef>
              <a:buClr>
                <a:schemeClr val="hlink"/>
              </a:buClr>
              <a:buFontTx/>
              <a:buChar char="•"/>
            </a:pPr>
            <a:r>
              <a:rPr lang="en-US" sz="2800" dirty="0" err="1" smtClean="0"/>
              <a:t>Existen</a:t>
            </a:r>
            <a:r>
              <a:rPr lang="en-US" sz="2800" dirty="0" smtClean="0"/>
              <a:t> </a:t>
            </a:r>
            <a:r>
              <a:rPr lang="en-US" sz="2800" dirty="0" err="1" smtClean="0"/>
              <a:t>variaciones</a:t>
            </a:r>
            <a:r>
              <a:rPr lang="en-US" sz="2800" dirty="0" smtClean="0"/>
              <a:t> </a:t>
            </a:r>
            <a:r>
              <a:rPr lang="en-US" sz="2800" dirty="0" err="1" smtClean="0"/>
              <a:t>temporales</a:t>
            </a:r>
            <a:r>
              <a:rPr lang="en-US" sz="2800" dirty="0" smtClean="0"/>
              <a:t> </a:t>
            </a:r>
            <a:r>
              <a:rPr lang="en-US" sz="2800" dirty="0" err="1" smtClean="0"/>
              <a:t>conocidas</a:t>
            </a:r>
            <a:endParaRPr lang="en-US" sz="2800" dirty="0">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506413" y="0"/>
            <a:ext cx="8229600" cy="1143000"/>
          </a:xfrm>
        </p:spPr>
        <p:txBody>
          <a:bodyPr>
            <a:normAutofit/>
          </a:bodyPr>
          <a:lstStyle/>
          <a:p>
            <a:pPr>
              <a:defRPr/>
            </a:pPr>
            <a:r>
              <a:rPr lang="en-US" sz="3600" b="1" dirty="0" err="1" smtClean="0">
                <a:solidFill>
                  <a:srgbClr val="FF0066"/>
                </a:solidFill>
                <a:effectLst>
                  <a:outerShdw blurRad="38100" dist="38100" dir="2700000" algn="tl">
                    <a:srgbClr val="000000">
                      <a:alpha val="43137"/>
                    </a:srgbClr>
                  </a:outerShdw>
                </a:effectLst>
              </a:rPr>
              <a:t>Geoquímica</a:t>
            </a:r>
            <a:r>
              <a:rPr lang="en-US" sz="3600" b="1" dirty="0" smtClean="0">
                <a:solidFill>
                  <a:srgbClr val="FF0066"/>
                </a:solidFill>
                <a:effectLst>
                  <a:outerShdw blurRad="38100" dist="38100" dir="2700000" algn="tl">
                    <a:srgbClr val="000000">
                      <a:alpha val="43137"/>
                    </a:srgbClr>
                  </a:outerShdw>
                </a:effectLst>
              </a:rPr>
              <a:t> de </a:t>
            </a:r>
            <a:r>
              <a:rPr lang="en-US" sz="3600" b="1" dirty="0" err="1" smtClean="0">
                <a:solidFill>
                  <a:srgbClr val="FF0066"/>
                </a:solidFill>
                <a:effectLst>
                  <a:outerShdw blurRad="38100" dist="38100" dir="2700000" algn="tl">
                    <a:srgbClr val="000000">
                      <a:alpha val="43137"/>
                    </a:srgbClr>
                  </a:outerShdw>
                </a:effectLst>
              </a:rPr>
              <a:t>elementos</a:t>
            </a:r>
            <a:r>
              <a:rPr lang="en-US" sz="3600" b="1" dirty="0" smtClean="0">
                <a:solidFill>
                  <a:srgbClr val="FF0066"/>
                </a:solidFill>
                <a:effectLst>
                  <a:outerShdw blurRad="38100" dist="38100" dir="2700000" algn="tl">
                    <a:srgbClr val="000000">
                      <a:alpha val="43137"/>
                    </a:srgbClr>
                  </a:outerShdw>
                </a:effectLst>
              </a:rPr>
              <a:t> </a:t>
            </a:r>
            <a:r>
              <a:rPr lang="en-US" sz="3600" b="1" dirty="0" err="1" smtClean="0">
                <a:solidFill>
                  <a:srgbClr val="FF0066"/>
                </a:solidFill>
                <a:effectLst>
                  <a:outerShdw blurRad="38100" dist="38100" dir="2700000" algn="tl">
                    <a:srgbClr val="000000">
                      <a:alpha val="43137"/>
                    </a:srgbClr>
                  </a:outerShdw>
                </a:effectLst>
              </a:rPr>
              <a:t>mayores</a:t>
            </a:r>
            <a:endParaRPr lang="en-US" b="1" dirty="0" smtClean="0">
              <a:solidFill>
                <a:srgbClr val="FF0066"/>
              </a:solidFill>
              <a:effectLst>
                <a:outerShdw blurRad="38100" dist="38100" dir="2700000" algn="tl">
                  <a:srgbClr val="000000">
                    <a:alpha val="43137"/>
                  </a:srgbClr>
                </a:outerShdw>
              </a:effectLst>
            </a:endParaRPr>
          </a:p>
        </p:txBody>
      </p:sp>
      <p:sp>
        <p:nvSpPr>
          <p:cNvPr id="15363" name="Rectangle 3"/>
          <p:cNvSpPr>
            <a:spLocks noGrp="1" noChangeArrowheads="1"/>
          </p:cNvSpPr>
          <p:nvPr>
            <p:ph idx="1"/>
          </p:nvPr>
        </p:nvSpPr>
        <p:spPr>
          <a:xfrm>
            <a:off x="666750" y="1087438"/>
            <a:ext cx="8258175" cy="5337175"/>
          </a:xfrm>
        </p:spPr>
        <p:txBody>
          <a:bodyPr/>
          <a:lstStyle/>
          <a:p>
            <a:pPr>
              <a:spcBef>
                <a:spcPts val="600"/>
              </a:spcBef>
              <a:buFont typeface="Monotype Sorts" pitchFamily="2" charset="2"/>
              <a:buNone/>
            </a:pPr>
            <a:r>
              <a:rPr lang="en-US" dirty="0" smtClean="0">
                <a:effectLst/>
              </a:rPr>
              <a:t>Un MORB “</a:t>
            </a:r>
            <a:r>
              <a:rPr lang="en-US" dirty="0" err="1" smtClean="0">
                <a:effectLst/>
              </a:rPr>
              <a:t>típico</a:t>
            </a:r>
            <a:r>
              <a:rPr lang="en-US" dirty="0" smtClean="0">
                <a:effectLst/>
              </a:rPr>
              <a:t>” </a:t>
            </a:r>
            <a:r>
              <a:rPr lang="en-US" dirty="0" err="1" smtClean="0">
                <a:effectLst/>
              </a:rPr>
              <a:t>es</a:t>
            </a:r>
            <a:r>
              <a:rPr lang="en-US" dirty="0" smtClean="0">
                <a:effectLst/>
              </a:rPr>
              <a:t> </a:t>
            </a:r>
            <a:r>
              <a:rPr lang="en-US" dirty="0" err="1" smtClean="0">
                <a:effectLst/>
              </a:rPr>
              <a:t>una</a:t>
            </a:r>
            <a:r>
              <a:rPr lang="en-US" dirty="0" smtClean="0">
                <a:effectLst/>
              </a:rPr>
              <a:t> </a:t>
            </a:r>
            <a:r>
              <a:rPr lang="en-US" dirty="0" err="1" smtClean="0">
                <a:effectLst/>
              </a:rPr>
              <a:t>toleíta</a:t>
            </a:r>
            <a:r>
              <a:rPr lang="en-US" dirty="0" smtClean="0">
                <a:effectLst/>
              </a:rPr>
              <a:t> de </a:t>
            </a:r>
            <a:r>
              <a:rPr lang="en-US" dirty="0" err="1" smtClean="0">
                <a:effectLst/>
              </a:rPr>
              <a:t>olivino</a:t>
            </a:r>
            <a:r>
              <a:rPr lang="en-US" dirty="0" smtClean="0">
                <a:effectLst/>
              </a:rPr>
              <a:t> con </a:t>
            </a:r>
            <a:r>
              <a:rPr lang="en-US" dirty="0" err="1" smtClean="0">
                <a:effectLst/>
              </a:rPr>
              <a:t>bajo</a:t>
            </a:r>
            <a:r>
              <a:rPr lang="en-US" dirty="0" smtClean="0">
                <a:effectLst/>
              </a:rPr>
              <a:t> K</a:t>
            </a:r>
            <a:r>
              <a:rPr lang="en-US" baseline="-25000" dirty="0" smtClean="0">
                <a:effectLst/>
              </a:rPr>
              <a:t>2</a:t>
            </a:r>
            <a:r>
              <a:rPr lang="en-US" dirty="0" smtClean="0">
                <a:effectLst/>
              </a:rPr>
              <a:t>O (&lt; 0.2%) y </a:t>
            </a:r>
            <a:r>
              <a:rPr lang="en-US" dirty="0" err="1" smtClean="0">
                <a:effectLst/>
              </a:rPr>
              <a:t>bajo</a:t>
            </a:r>
            <a:r>
              <a:rPr lang="en-US" dirty="0" smtClean="0">
                <a:effectLst/>
              </a:rPr>
              <a:t> TiO</a:t>
            </a:r>
            <a:r>
              <a:rPr lang="en-US" baseline="-25000" dirty="0" smtClean="0">
                <a:effectLst/>
              </a:rPr>
              <a:t>2</a:t>
            </a:r>
            <a:r>
              <a:rPr lang="en-US" dirty="0" smtClean="0">
                <a:effectLst/>
              </a:rPr>
              <a:t> (&lt; 2.0%)</a:t>
            </a:r>
          </a:p>
          <a:p>
            <a:pPr>
              <a:spcBef>
                <a:spcPts val="600"/>
              </a:spcBef>
              <a:buFont typeface="Monotype Sorts" pitchFamily="2" charset="2"/>
              <a:buNone/>
            </a:pPr>
            <a:endParaRPr lang="en-US" dirty="0" smtClean="0">
              <a:effectLst/>
            </a:endParaRPr>
          </a:p>
          <a:p>
            <a:pPr>
              <a:spcBef>
                <a:spcPts val="600"/>
              </a:spcBef>
              <a:buFont typeface="Monotype Sorts" pitchFamily="2" charset="2"/>
              <a:buNone/>
            </a:pPr>
            <a:r>
              <a:rPr lang="en-US" dirty="0" smtClean="0">
                <a:effectLst/>
              </a:rPr>
              <a:t>El </a:t>
            </a:r>
            <a:r>
              <a:rPr lang="en-US" dirty="0" err="1" smtClean="0">
                <a:effectLst/>
              </a:rPr>
              <a:t>vidrio</a:t>
            </a:r>
            <a:r>
              <a:rPr lang="en-US" dirty="0" smtClean="0">
                <a:effectLst/>
              </a:rPr>
              <a:t> se </a:t>
            </a:r>
            <a:r>
              <a:rPr lang="en-US" dirty="0" err="1" smtClean="0">
                <a:effectLst/>
              </a:rPr>
              <a:t>considera</a:t>
            </a:r>
            <a:r>
              <a:rPr lang="en-US" dirty="0" smtClean="0">
                <a:effectLst/>
              </a:rPr>
              <a:t> </a:t>
            </a:r>
            <a:r>
              <a:rPr lang="en-US" dirty="0" err="1" smtClean="0">
                <a:effectLst/>
              </a:rPr>
              <a:t>como</a:t>
            </a:r>
            <a:r>
              <a:rPr lang="en-US" dirty="0" smtClean="0">
                <a:effectLst/>
              </a:rPr>
              <a:t> </a:t>
            </a:r>
            <a:r>
              <a:rPr lang="en-US" dirty="0" err="1" smtClean="0">
                <a:effectLst/>
              </a:rPr>
              <a:t>representante</a:t>
            </a:r>
            <a:r>
              <a:rPr lang="en-US" dirty="0" smtClean="0">
                <a:effectLst/>
              </a:rPr>
              <a:t> de la </a:t>
            </a:r>
            <a:r>
              <a:rPr lang="en-US" dirty="0" err="1" smtClean="0">
                <a:effectLst/>
              </a:rPr>
              <a:t>composición</a:t>
            </a:r>
            <a:r>
              <a:rPr lang="en-US" dirty="0" smtClean="0">
                <a:effectLst/>
              </a:rPr>
              <a:t> del </a:t>
            </a:r>
            <a:r>
              <a:rPr lang="en-US" dirty="0" err="1" smtClean="0">
                <a:effectLst/>
              </a:rPr>
              <a:t>líquido</a:t>
            </a:r>
            <a:endParaRPr lang="en-US" dirty="0" smtClean="0">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9" name="Rectangle 3"/>
          <p:cNvSpPr>
            <a:spLocks noGrp="1" noChangeArrowheads="1"/>
          </p:cNvSpPr>
          <p:nvPr>
            <p:ph type="body" sz="half" idx="1"/>
          </p:nvPr>
        </p:nvSpPr>
        <p:spPr>
          <a:xfrm>
            <a:off x="317500" y="1714500"/>
            <a:ext cx="3810000" cy="4114800"/>
          </a:xfrm>
        </p:spPr>
        <p:txBody>
          <a:bodyPr/>
          <a:lstStyle/>
          <a:p>
            <a:pPr marL="0" indent="0" algn="ctr">
              <a:spcBef>
                <a:spcPts val="600"/>
              </a:spcBef>
              <a:buFont typeface="Monotype Sorts" pitchFamily="2" charset="2"/>
              <a:buNone/>
              <a:defRPr/>
            </a:pPr>
            <a:r>
              <a:rPr lang="en-US" b="1" dirty="0" err="1" smtClean="0">
                <a:solidFill>
                  <a:srgbClr val="FF0066"/>
                </a:solidFill>
                <a:effectLst>
                  <a:outerShdw blurRad="38100" dist="38100" dir="2700000" algn="tl">
                    <a:srgbClr val="000000">
                      <a:alpha val="43137"/>
                    </a:srgbClr>
                  </a:outerShdw>
                </a:effectLst>
              </a:rPr>
              <a:t>Geoquímica</a:t>
            </a:r>
            <a:r>
              <a:rPr lang="en-US" b="1" dirty="0" smtClean="0">
                <a:solidFill>
                  <a:srgbClr val="FF0066"/>
                </a:solidFill>
                <a:effectLst>
                  <a:outerShdw blurRad="38100" dist="38100" dir="2700000" algn="tl">
                    <a:srgbClr val="000000">
                      <a:alpha val="43137"/>
                    </a:srgbClr>
                  </a:outerShdw>
                </a:effectLst>
              </a:rPr>
              <a:t> de </a:t>
            </a:r>
            <a:r>
              <a:rPr lang="en-US" b="1" dirty="0" err="1" smtClean="0">
                <a:solidFill>
                  <a:srgbClr val="FF0066"/>
                </a:solidFill>
                <a:effectLst>
                  <a:outerShdw blurRad="38100" dist="38100" dir="2700000" algn="tl">
                    <a:srgbClr val="000000">
                      <a:alpha val="43137"/>
                    </a:srgbClr>
                  </a:outerShdw>
                </a:effectLst>
              </a:rPr>
              <a:t>elementos</a:t>
            </a:r>
            <a:r>
              <a:rPr lang="en-US" b="1" dirty="0" smtClean="0">
                <a:solidFill>
                  <a:srgbClr val="FF0066"/>
                </a:solidFill>
                <a:effectLst>
                  <a:outerShdw blurRad="38100" dist="38100" dir="2700000" algn="tl">
                    <a:srgbClr val="000000">
                      <a:alpha val="43137"/>
                    </a:srgbClr>
                  </a:outerShdw>
                </a:effectLst>
              </a:rPr>
              <a:t> </a:t>
            </a:r>
            <a:r>
              <a:rPr lang="en-US" b="1" dirty="0" err="1" smtClean="0">
                <a:solidFill>
                  <a:srgbClr val="FF0066"/>
                </a:solidFill>
                <a:effectLst>
                  <a:outerShdw blurRad="38100" dist="38100" dir="2700000" algn="tl">
                    <a:srgbClr val="000000">
                      <a:alpha val="43137"/>
                    </a:srgbClr>
                  </a:outerShdw>
                </a:effectLst>
              </a:rPr>
              <a:t>mayores</a:t>
            </a:r>
            <a:r>
              <a:rPr lang="en-US" b="1" dirty="0" smtClean="0">
                <a:solidFill>
                  <a:srgbClr val="FF0066"/>
                </a:solidFill>
                <a:effectLst>
                  <a:outerShdw blurRad="38100" dist="38100" dir="2700000" algn="tl">
                    <a:srgbClr val="000000">
                      <a:alpha val="43137"/>
                    </a:srgbClr>
                  </a:outerShdw>
                </a:effectLst>
              </a:rPr>
              <a:t> de un MORB</a:t>
            </a:r>
          </a:p>
        </p:txBody>
      </p:sp>
      <p:pic>
        <p:nvPicPr>
          <p:cNvPr id="19459" name="Picture 10"/>
          <p:cNvPicPr>
            <a:picLocks noGrp="1" noChangeAspect="1" noChangeArrowheads="1"/>
          </p:cNvPicPr>
          <p:nvPr>
            <p:ph sz="half" idx="2"/>
          </p:nvPr>
        </p:nvPicPr>
        <p:blipFill>
          <a:blip r:embed="rId3" cstate="print"/>
          <a:srcRect/>
          <a:stretch>
            <a:fillRect/>
          </a:stretch>
        </p:blipFill>
        <p:spPr>
          <a:xfrm>
            <a:off x="4329113" y="301625"/>
            <a:ext cx="4814887" cy="6310313"/>
          </a:xfr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85763" y="370954"/>
            <a:ext cx="8337550" cy="3994150"/>
          </a:xfrm>
          <a:prstGeom prst="rect">
            <a:avLst/>
          </a:prstGeom>
          <a:noFill/>
          <a:ln w="9525">
            <a:noFill/>
            <a:miter lim="800000"/>
            <a:headEnd/>
            <a:tailEnd/>
          </a:ln>
        </p:spPr>
        <p:txBody>
          <a:bodyPr/>
          <a:lstStyle/>
          <a:p>
            <a:pPr marL="342900" indent="-342900">
              <a:spcBef>
                <a:spcPct val="20000"/>
              </a:spcBef>
              <a:buClr>
                <a:srgbClr val="00CC00"/>
              </a:buClr>
              <a:buSzPct val="50000"/>
              <a:buFont typeface="Monotype Sorts" pitchFamily="2" charset="2"/>
              <a:buChar char="l"/>
            </a:pPr>
            <a:r>
              <a:rPr lang="en-US" sz="3200" dirty="0" smtClean="0">
                <a:effectLst/>
              </a:rPr>
              <a:t>Para </a:t>
            </a:r>
            <a:r>
              <a:rPr lang="en-US" sz="3200" dirty="0" err="1" smtClean="0">
                <a:effectLst/>
              </a:rPr>
              <a:t>soluciones</a:t>
            </a:r>
            <a:r>
              <a:rPr lang="en-US" sz="3200" dirty="0" smtClean="0">
                <a:effectLst/>
              </a:rPr>
              <a:t> </a:t>
            </a:r>
            <a:r>
              <a:rPr lang="en-US" sz="3200" dirty="0" err="1" smtClean="0">
                <a:effectLst/>
              </a:rPr>
              <a:t>diluidas</a:t>
            </a:r>
            <a:r>
              <a:rPr lang="en-US" sz="3200" dirty="0" smtClean="0">
                <a:effectLst/>
              </a:rPr>
              <a:t> se </a:t>
            </a:r>
            <a:r>
              <a:rPr lang="en-US" sz="3200" dirty="0" err="1" smtClean="0">
                <a:effectLst/>
              </a:rPr>
              <a:t>puede</a:t>
            </a:r>
            <a:r>
              <a:rPr lang="en-US" sz="3200" dirty="0" smtClean="0">
                <a:effectLst/>
              </a:rPr>
              <a:t> </a:t>
            </a:r>
            <a:r>
              <a:rPr lang="en-US" sz="3200" dirty="0" err="1" smtClean="0">
                <a:effectLst/>
              </a:rPr>
              <a:t>calcular</a:t>
            </a:r>
            <a:r>
              <a:rPr lang="en-US" sz="3200" dirty="0" smtClean="0">
                <a:effectLst/>
              </a:rPr>
              <a:t> el </a:t>
            </a:r>
            <a:r>
              <a:rPr lang="en-US" sz="3200" b="1" dirty="0" err="1" smtClean="0">
                <a:solidFill>
                  <a:srgbClr val="FF0000"/>
                </a:solidFill>
                <a:effectLst/>
              </a:rPr>
              <a:t>coeficiente</a:t>
            </a:r>
            <a:r>
              <a:rPr lang="en-US" sz="3200" b="1" dirty="0" smtClean="0">
                <a:solidFill>
                  <a:srgbClr val="FF0000"/>
                </a:solidFill>
                <a:effectLst/>
              </a:rPr>
              <a:t> de </a:t>
            </a:r>
            <a:r>
              <a:rPr lang="en-US" sz="3200" b="1" dirty="0" err="1" smtClean="0">
                <a:solidFill>
                  <a:srgbClr val="FF0000"/>
                </a:solidFill>
                <a:effectLst/>
              </a:rPr>
              <a:t>partición</a:t>
            </a:r>
            <a:r>
              <a:rPr lang="en-US" sz="3200" b="1" dirty="0" smtClean="0">
                <a:solidFill>
                  <a:srgbClr val="FF0000"/>
                </a:solidFill>
                <a:effectLst/>
              </a:rPr>
              <a:t> K</a:t>
            </a:r>
            <a:r>
              <a:rPr lang="en-US" sz="3200" b="1" baseline="-25000" dirty="0" smtClean="0">
                <a:solidFill>
                  <a:srgbClr val="FF0000"/>
                </a:solidFill>
                <a:effectLst/>
              </a:rPr>
              <a:t>D </a:t>
            </a:r>
            <a:r>
              <a:rPr lang="en-US" sz="3200" dirty="0" err="1" smtClean="0">
                <a:effectLst/>
              </a:rPr>
              <a:t>definido</a:t>
            </a:r>
            <a:r>
              <a:rPr lang="en-US" sz="3200" dirty="0" smtClean="0">
                <a:effectLst/>
              </a:rPr>
              <a:t> </a:t>
            </a:r>
            <a:r>
              <a:rPr lang="en-US" sz="3200" dirty="0" err="1" smtClean="0">
                <a:effectLst/>
              </a:rPr>
              <a:t>como</a:t>
            </a:r>
            <a:r>
              <a:rPr lang="en-US" sz="3200" dirty="0" smtClean="0">
                <a:effectLst/>
              </a:rPr>
              <a:t>:</a:t>
            </a:r>
            <a:endParaRPr lang="en-US" sz="3200" dirty="0">
              <a:effectLst/>
            </a:endParaRPr>
          </a:p>
          <a:p>
            <a:pPr marL="342900" indent="-342900">
              <a:spcBef>
                <a:spcPct val="20000"/>
              </a:spcBef>
              <a:buClr>
                <a:srgbClr val="00CC00"/>
              </a:buClr>
              <a:buSzPct val="50000"/>
              <a:buFont typeface="Monotype Sorts" pitchFamily="2" charset="2"/>
              <a:buNone/>
            </a:pPr>
            <a:r>
              <a:rPr lang="en-US" sz="3200" dirty="0">
                <a:effectLst/>
              </a:rPr>
              <a:t>		</a:t>
            </a:r>
            <a:endParaRPr lang="en-US" sz="3200" dirty="0" smtClean="0">
              <a:effectLst/>
            </a:endParaRPr>
          </a:p>
          <a:p>
            <a:pPr marL="342900" indent="-342900">
              <a:spcBef>
                <a:spcPct val="20000"/>
              </a:spcBef>
              <a:buClr>
                <a:srgbClr val="00CC00"/>
              </a:buClr>
              <a:buSzPct val="50000"/>
              <a:buFont typeface="Monotype Sorts" pitchFamily="2" charset="2"/>
              <a:buNone/>
            </a:pPr>
            <a:r>
              <a:rPr lang="en-US" sz="3200" dirty="0"/>
              <a:t>	</a:t>
            </a:r>
            <a:endParaRPr lang="en-US" sz="3200" dirty="0">
              <a:effectLst/>
            </a:endParaRPr>
          </a:p>
          <a:p>
            <a:pPr marL="342900" indent="-342900">
              <a:spcBef>
                <a:spcPct val="20000"/>
              </a:spcBef>
              <a:buClr>
                <a:srgbClr val="00CC00"/>
              </a:buClr>
              <a:buSzPct val="50000"/>
              <a:buFont typeface="Monotype Sorts" pitchFamily="2" charset="2"/>
              <a:buNone/>
            </a:pPr>
            <a:r>
              <a:rPr lang="en-US" sz="3200" dirty="0">
                <a:effectLst/>
              </a:rPr>
              <a:t>		</a:t>
            </a:r>
            <a:r>
              <a:rPr lang="en-US" sz="3200" dirty="0" smtClean="0">
                <a:effectLst/>
              </a:rPr>
              <a:t> K</a:t>
            </a:r>
            <a:r>
              <a:rPr lang="en-US" sz="3200" baseline="-25000" dirty="0" smtClean="0">
                <a:effectLst/>
              </a:rPr>
              <a:t>D</a:t>
            </a:r>
            <a:r>
              <a:rPr lang="en-US" sz="3200" dirty="0" smtClean="0">
                <a:effectLst/>
              </a:rPr>
              <a:t> </a:t>
            </a:r>
            <a:r>
              <a:rPr lang="en-US" sz="3200" dirty="0">
                <a:effectLst/>
              </a:rPr>
              <a:t>=</a:t>
            </a:r>
          </a:p>
          <a:p>
            <a:pPr marL="342900" indent="-342900">
              <a:spcBef>
                <a:spcPct val="20000"/>
              </a:spcBef>
              <a:buClr>
                <a:srgbClr val="00CC00"/>
              </a:buClr>
              <a:buSzPct val="50000"/>
              <a:buFont typeface="Monotype Sorts" pitchFamily="2" charset="2"/>
              <a:buNone/>
            </a:pPr>
            <a:endParaRPr lang="en-US" sz="3200" dirty="0">
              <a:effectLst/>
            </a:endParaRPr>
          </a:p>
          <a:p>
            <a:pPr marL="342900" indent="-342900">
              <a:spcBef>
                <a:spcPct val="20000"/>
              </a:spcBef>
              <a:buClr>
                <a:srgbClr val="00CC00"/>
              </a:buClr>
              <a:buSzPct val="50000"/>
              <a:buFont typeface="Monotype Sorts" pitchFamily="2" charset="2"/>
              <a:buNone/>
            </a:pPr>
            <a:r>
              <a:rPr lang="en-US" sz="3200" dirty="0" err="1" smtClean="0"/>
              <a:t>Donde</a:t>
            </a:r>
            <a:r>
              <a:rPr lang="en-US" sz="3200" dirty="0" smtClean="0"/>
              <a:t>:</a:t>
            </a:r>
          </a:p>
          <a:p>
            <a:pPr marL="342900" indent="-342900">
              <a:spcBef>
                <a:spcPct val="20000"/>
              </a:spcBef>
              <a:buClr>
                <a:srgbClr val="00CC00"/>
              </a:buClr>
              <a:buSzPct val="50000"/>
              <a:buFont typeface="Monotype Sorts" pitchFamily="2" charset="2"/>
              <a:buNone/>
            </a:pPr>
            <a:r>
              <a:rPr lang="en-US" sz="3200" b="1" dirty="0" smtClean="0">
                <a:solidFill>
                  <a:srgbClr val="FF0000"/>
                </a:solidFill>
              </a:rPr>
              <a:t> </a:t>
            </a:r>
            <a:r>
              <a:rPr lang="en-US" sz="3200" b="1" dirty="0">
                <a:solidFill>
                  <a:srgbClr val="FF0000"/>
                </a:solidFill>
              </a:rPr>
              <a:t>C</a:t>
            </a:r>
            <a:r>
              <a:rPr lang="en-US" sz="3200" b="1" baseline="-25000" dirty="0">
                <a:solidFill>
                  <a:srgbClr val="FF0000"/>
                </a:solidFill>
              </a:rPr>
              <a:t>S</a:t>
            </a:r>
            <a:r>
              <a:rPr lang="en-US" sz="3200" b="1" dirty="0">
                <a:solidFill>
                  <a:srgbClr val="FF0000"/>
                </a:solidFill>
              </a:rPr>
              <a:t> </a:t>
            </a:r>
            <a:r>
              <a:rPr lang="en-US" sz="3200" dirty="0">
                <a:effectLst/>
              </a:rPr>
              <a:t>= </a:t>
            </a:r>
            <a:r>
              <a:rPr lang="en-US" sz="3200" dirty="0" err="1" smtClean="0">
                <a:effectLst/>
              </a:rPr>
              <a:t>concentración</a:t>
            </a:r>
            <a:r>
              <a:rPr lang="en-US" sz="3200" dirty="0" smtClean="0">
                <a:effectLst/>
              </a:rPr>
              <a:t> de un </a:t>
            </a:r>
            <a:r>
              <a:rPr lang="en-US" sz="3200" dirty="0" err="1" smtClean="0">
                <a:effectLst/>
              </a:rPr>
              <a:t>elemento</a:t>
            </a:r>
            <a:r>
              <a:rPr lang="en-US" sz="3200" dirty="0" smtClean="0">
                <a:effectLst/>
              </a:rPr>
              <a:t> en la </a:t>
            </a:r>
            <a:r>
              <a:rPr lang="en-US" sz="3200" dirty="0" err="1" smtClean="0">
                <a:effectLst/>
              </a:rPr>
              <a:t>fase</a:t>
            </a:r>
            <a:r>
              <a:rPr lang="en-US" sz="3200" dirty="0" smtClean="0">
                <a:effectLst/>
              </a:rPr>
              <a:t> </a:t>
            </a:r>
            <a:r>
              <a:rPr lang="en-US" sz="3200" dirty="0" err="1" smtClean="0">
                <a:effectLst/>
              </a:rPr>
              <a:t>sólida</a:t>
            </a:r>
            <a:endParaRPr lang="en-US" sz="3200" dirty="0" smtClean="0">
              <a:effectLst/>
            </a:endParaRPr>
          </a:p>
          <a:p>
            <a:pPr marL="342900" indent="-342900">
              <a:spcBef>
                <a:spcPct val="20000"/>
              </a:spcBef>
              <a:buClr>
                <a:srgbClr val="00CC00"/>
              </a:buClr>
              <a:buSzPct val="50000"/>
              <a:buFont typeface="Monotype Sorts" pitchFamily="2" charset="2"/>
              <a:buNone/>
            </a:pPr>
            <a:r>
              <a:rPr lang="en-US" sz="3200" b="1" dirty="0" smtClean="0">
                <a:solidFill>
                  <a:srgbClr val="FF0000"/>
                </a:solidFill>
                <a:effectLst/>
              </a:rPr>
              <a:t>C</a:t>
            </a:r>
            <a:r>
              <a:rPr lang="en-US" sz="3200" b="1" baseline="-25000" dirty="0">
                <a:solidFill>
                  <a:srgbClr val="FF0000"/>
                </a:solidFill>
              </a:rPr>
              <a:t>L</a:t>
            </a:r>
            <a:r>
              <a:rPr lang="en-US" sz="3200" dirty="0" smtClean="0">
                <a:effectLst/>
              </a:rPr>
              <a:t> = </a:t>
            </a:r>
            <a:r>
              <a:rPr lang="en-US" sz="3200" dirty="0" err="1" smtClean="0">
                <a:effectLst/>
              </a:rPr>
              <a:t>concentración</a:t>
            </a:r>
            <a:r>
              <a:rPr lang="en-US" sz="3200" dirty="0" smtClean="0">
                <a:effectLst/>
              </a:rPr>
              <a:t> de un </a:t>
            </a:r>
            <a:r>
              <a:rPr lang="en-US" sz="3200" dirty="0" err="1" smtClean="0">
                <a:effectLst/>
              </a:rPr>
              <a:t>elemento</a:t>
            </a:r>
            <a:r>
              <a:rPr lang="en-US" sz="3200" dirty="0" smtClean="0">
                <a:effectLst/>
              </a:rPr>
              <a:t> en la </a:t>
            </a:r>
            <a:r>
              <a:rPr lang="en-US" sz="3200" dirty="0" err="1" smtClean="0">
                <a:effectLst/>
              </a:rPr>
              <a:t>fase</a:t>
            </a:r>
            <a:r>
              <a:rPr lang="en-US" sz="3200" dirty="0" smtClean="0">
                <a:effectLst/>
              </a:rPr>
              <a:t> </a:t>
            </a:r>
            <a:r>
              <a:rPr lang="en-US" sz="3200" dirty="0" err="1" smtClean="0">
                <a:effectLst/>
              </a:rPr>
              <a:t>líquida</a:t>
            </a:r>
            <a:endParaRPr lang="en-US" sz="3200" dirty="0" smtClean="0">
              <a:effectLst/>
            </a:endParaRPr>
          </a:p>
          <a:p>
            <a:pPr marL="342900" indent="-342900">
              <a:spcBef>
                <a:spcPct val="20000"/>
              </a:spcBef>
              <a:buClr>
                <a:srgbClr val="00CC00"/>
              </a:buClr>
              <a:buSzPct val="50000"/>
              <a:buFont typeface="Monotype Sorts" pitchFamily="2" charset="2"/>
              <a:buNone/>
            </a:pPr>
            <a:endParaRPr lang="en-US" sz="3200" dirty="0">
              <a:effectLst/>
            </a:endParaRPr>
          </a:p>
        </p:txBody>
      </p:sp>
      <p:grpSp>
        <p:nvGrpSpPr>
          <p:cNvPr id="2" name="Group 3"/>
          <p:cNvGrpSpPr>
            <a:grpSpLocks/>
          </p:cNvGrpSpPr>
          <p:nvPr/>
        </p:nvGrpSpPr>
        <p:grpSpPr bwMode="auto">
          <a:xfrm>
            <a:off x="2173290" y="2132856"/>
            <a:ext cx="546100" cy="1298575"/>
            <a:chOff x="1369" y="1081"/>
            <a:chExt cx="344" cy="818"/>
          </a:xfrm>
        </p:grpSpPr>
        <p:sp>
          <p:nvSpPr>
            <p:cNvPr id="18436" name="Text Box 4"/>
            <p:cNvSpPr txBox="1">
              <a:spLocks noChangeArrowheads="1"/>
            </p:cNvSpPr>
            <p:nvPr/>
          </p:nvSpPr>
          <p:spPr bwMode="auto">
            <a:xfrm>
              <a:off x="1369" y="1081"/>
              <a:ext cx="332" cy="818"/>
            </a:xfrm>
            <a:prstGeom prst="rect">
              <a:avLst/>
            </a:prstGeom>
            <a:noFill/>
            <a:ln w="9525">
              <a:noFill/>
              <a:miter lim="800000"/>
              <a:headEnd/>
              <a:tailEnd/>
            </a:ln>
          </p:spPr>
          <p:txBody>
            <a:bodyPr wrap="none">
              <a:spAutoFit/>
            </a:bodyPr>
            <a:lstStyle/>
            <a:p>
              <a:pPr>
                <a:lnSpc>
                  <a:spcPct val="145000"/>
                </a:lnSpc>
              </a:pPr>
              <a:r>
                <a:rPr lang="en-US" sz="3200" dirty="0">
                  <a:effectLst/>
                </a:rPr>
                <a:t>C</a:t>
              </a:r>
              <a:r>
                <a:rPr lang="en-US" sz="3200" i="1" baseline="-25000" dirty="0">
                  <a:effectLst/>
                </a:rPr>
                <a:t>S</a:t>
              </a:r>
              <a:endParaRPr lang="en-US" sz="3200" dirty="0">
                <a:effectLst/>
              </a:endParaRPr>
            </a:p>
            <a:p>
              <a:r>
                <a:rPr lang="en-US" sz="3200" dirty="0">
                  <a:effectLst/>
                </a:rPr>
                <a:t>C</a:t>
              </a:r>
              <a:r>
                <a:rPr lang="en-US" sz="3200" i="1" baseline="-25000" dirty="0">
                  <a:effectLst/>
                </a:rPr>
                <a:t>L</a:t>
              </a:r>
              <a:endParaRPr lang="en-US" sz="3200" dirty="0">
                <a:effectLst/>
              </a:endParaRPr>
            </a:p>
          </p:txBody>
        </p:sp>
        <p:sp>
          <p:nvSpPr>
            <p:cNvPr id="18437" name="Line 5"/>
            <p:cNvSpPr>
              <a:spLocks noChangeShapeType="1"/>
            </p:cNvSpPr>
            <p:nvPr/>
          </p:nvSpPr>
          <p:spPr bwMode="auto">
            <a:xfrm flipV="1">
              <a:off x="1422" y="1585"/>
              <a:ext cx="291" cy="0"/>
            </a:xfrm>
            <a:prstGeom prst="line">
              <a:avLst/>
            </a:prstGeom>
            <a:noFill/>
            <a:ln w="9525">
              <a:solidFill>
                <a:schemeClr val="tx1"/>
              </a:solidFill>
              <a:round/>
              <a:headEnd/>
              <a:tailEnd/>
            </a:ln>
          </p:spPr>
          <p:txBody>
            <a:bodyPr wrap="none" anchor="ctr"/>
            <a:lstStyle/>
            <a:p>
              <a:endParaRPr lang="es-E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482" name="Picture 121" descr="Fig 13-5"/>
          <p:cNvPicPr>
            <a:picLocks noChangeAspect="1" noChangeArrowheads="1"/>
          </p:cNvPicPr>
          <p:nvPr/>
        </p:nvPicPr>
        <p:blipFill>
          <a:blip r:embed="rId3" cstate="print">
            <a:clrChange>
              <a:clrFrom>
                <a:srgbClr val="FEE7B1"/>
              </a:clrFrom>
              <a:clrTo>
                <a:srgbClr val="FEE7B1">
                  <a:alpha val="0"/>
                </a:srgbClr>
              </a:clrTo>
            </a:clrChange>
          </a:blip>
          <a:srcRect/>
          <a:stretch>
            <a:fillRect/>
          </a:stretch>
        </p:blipFill>
        <p:spPr bwMode="auto">
          <a:xfrm>
            <a:off x="4759325" y="0"/>
            <a:ext cx="4384675" cy="6858000"/>
          </a:xfrm>
          <a:prstGeom prst="rect">
            <a:avLst/>
          </a:prstGeom>
          <a:noFill/>
          <a:ln w="9525">
            <a:noFill/>
            <a:miter lim="800000"/>
            <a:headEnd/>
            <a:tailEnd/>
          </a:ln>
        </p:spPr>
      </p:pic>
      <p:sp>
        <p:nvSpPr>
          <p:cNvPr id="66680" name="Line 120"/>
          <p:cNvSpPr>
            <a:spLocks noChangeShapeType="1"/>
          </p:cNvSpPr>
          <p:nvPr/>
        </p:nvSpPr>
        <p:spPr bwMode="auto">
          <a:xfrm flipH="1">
            <a:off x="5761038" y="6554788"/>
            <a:ext cx="2311400" cy="0"/>
          </a:xfrm>
          <a:prstGeom prst="line">
            <a:avLst/>
          </a:prstGeom>
          <a:noFill/>
          <a:ln w="28575">
            <a:solidFill>
              <a:srgbClr val="FF0066"/>
            </a:solidFill>
            <a:round/>
            <a:headEnd/>
            <a:tailEnd type="triangle" w="med" len="med"/>
          </a:ln>
          <a:effectLst/>
        </p:spPr>
        <p:txBody>
          <a:bodyPr/>
          <a:lstStyle/>
          <a:p>
            <a:pPr>
              <a:defRPr/>
            </a:pPr>
            <a:endParaRPr lang="en-US"/>
          </a:p>
        </p:txBody>
      </p:sp>
      <p:sp>
        <p:nvSpPr>
          <p:cNvPr id="20484" name="Rectangle 122"/>
          <p:cNvSpPr>
            <a:spLocks noChangeArrowheads="1"/>
          </p:cNvSpPr>
          <p:nvPr/>
        </p:nvSpPr>
        <p:spPr bwMode="auto">
          <a:xfrm>
            <a:off x="342900" y="5248275"/>
            <a:ext cx="3663950" cy="1314450"/>
          </a:xfrm>
          <a:prstGeom prst="rect">
            <a:avLst/>
          </a:prstGeom>
          <a:noFill/>
          <a:ln w="9525">
            <a:noFill/>
            <a:miter lim="800000"/>
            <a:headEnd/>
            <a:tailEnd/>
          </a:ln>
        </p:spPr>
        <p:txBody>
          <a:bodyPr>
            <a:spAutoFit/>
          </a:bodyPr>
          <a:lstStyle/>
          <a:p>
            <a:r>
              <a:rPr lang="en-US" sz="1600" b="1" dirty="0">
                <a:effectLst/>
                <a:cs typeface="Arial" pitchFamily="34" charset="0"/>
              </a:rPr>
              <a:t>Figure 13.6. “</a:t>
            </a:r>
            <a:r>
              <a:rPr lang="en-US" sz="1600" b="1" dirty="0" err="1">
                <a:effectLst/>
                <a:cs typeface="Arial" pitchFamily="34" charset="0"/>
              </a:rPr>
              <a:t>Fenner</a:t>
            </a:r>
            <a:r>
              <a:rPr lang="en-US" sz="1600" b="1" dirty="0">
                <a:effectLst/>
                <a:cs typeface="Arial" pitchFamily="34" charset="0"/>
              </a:rPr>
              <a:t>-type” variation diagrams for basaltic glasses from the Afar region of the MAR. Note different ordinate scales. From Stakes et al. (1984) </a:t>
            </a:r>
            <a:r>
              <a:rPr lang="en-US" sz="1600" b="1" dirty="0">
                <a:effectLst/>
                <a:cs typeface="Times New Roman" pitchFamily="18" charset="0"/>
              </a:rPr>
              <a:t>J. </a:t>
            </a:r>
            <a:r>
              <a:rPr lang="en-US" sz="1600" b="1" dirty="0" err="1">
                <a:effectLst/>
                <a:cs typeface="Times New Roman" pitchFamily="18" charset="0"/>
              </a:rPr>
              <a:t>Geophys</a:t>
            </a:r>
            <a:r>
              <a:rPr lang="en-US" sz="1600" b="1" dirty="0">
                <a:effectLst/>
                <a:cs typeface="Times New Roman" pitchFamily="18" charset="0"/>
              </a:rPr>
              <a:t>. Res., 89, 6995-7028.</a:t>
            </a:r>
            <a:r>
              <a:rPr lang="en-US" sz="1600" b="1" dirty="0">
                <a:effectLst/>
              </a:rPr>
              <a:t> </a:t>
            </a:r>
          </a:p>
        </p:txBody>
      </p:sp>
      <p:sp>
        <p:nvSpPr>
          <p:cNvPr id="66683" name="Rectangle 123"/>
          <p:cNvSpPr>
            <a:spLocks noGrp="1" noChangeArrowheads="1"/>
          </p:cNvSpPr>
          <p:nvPr>
            <p:ph idx="1"/>
          </p:nvPr>
        </p:nvSpPr>
        <p:spPr>
          <a:xfrm>
            <a:off x="317500" y="1714500"/>
            <a:ext cx="3714750" cy="1571625"/>
          </a:xfrm>
        </p:spPr>
        <p:txBody>
          <a:bodyPr/>
          <a:lstStyle/>
          <a:p>
            <a:pPr marL="0" indent="0" algn="ctr">
              <a:spcBef>
                <a:spcPts val="600"/>
              </a:spcBef>
              <a:buFont typeface="Monotype Sorts" pitchFamily="2" charset="2"/>
              <a:buNone/>
              <a:defRPr/>
            </a:pPr>
            <a:r>
              <a:rPr lang="en-US" sz="2800" b="1" dirty="0" err="1" smtClean="0">
                <a:solidFill>
                  <a:srgbClr val="FF0066"/>
                </a:solidFill>
                <a:effectLst>
                  <a:outerShdw blurRad="38100" dist="38100" dir="2700000" algn="tl">
                    <a:srgbClr val="000000">
                      <a:alpha val="43137"/>
                    </a:srgbClr>
                  </a:outerShdw>
                </a:effectLst>
              </a:rPr>
              <a:t>Geoquímica</a:t>
            </a:r>
            <a:r>
              <a:rPr lang="en-US" sz="2800" b="1" dirty="0" smtClean="0">
                <a:solidFill>
                  <a:srgbClr val="FF0066"/>
                </a:solidFill>
                <a:effectLst>
                  <a:outerShdw blurRad="38100" dist="38100" dir="2700000" algn="tl">
                    <a:srgbClr val="000000">
                      <a:alpha val="43137"/>
                    </a:srgbClr>
                  </a:outerShdw>
                </a:effectLst>
              </a:rPr>
              <a:t> de </a:t>
            </a:r>
            <a:r>
              <a:rPr lang="en-US" sz="2800" b="1" dirty="0" err="1" smtClean="0">
                <a:solidFill>
                  <a:srgbClr val="FF0066"/>
                </a:solidFill>
                <a:effectLst>
                  <a:outerShdw blurRad="38100" dist="38100" dir="2700000" algn="tl">
                    <a:srgbClr val="000000">
                      <a:alpha val="43137"/>
                    </a:srgbClr>
                  </a:outerShdw>
                </a:effectLst>
              </a:rPr>
              <a:t>elementos</a:t>
            </a:r>
            <a:r>
              <a:rPr lang="en-US" sz="2800" b="1" dirty="0" smtClean="0">
                <a:solidFill>
                  <a:srgbClr val="FF0066"/>
                </a:solidFill>
                <a:effectLst>
                  <a:outerShdw blurRad="38100" dist="38100" dir="2700000" algn="tl">
                    <a:srgbClr val="000000">
                      <a:alpha val="43137"/>
                    </a:srgbClr>
                  </a:outerShdw>
                </a:effectLst>
              </a:rPr>
              <a:t> </a:t>
            </a:r>
            <a:r>
              <a:rPr lang="en-US" sz="2800" b="1" dirty="0" err="1" smtClean="0">
                <a:solidFill>
                  <a:srgbClr val="FF0066"/>
                </a:solidFill>
                <a:effectLst>
                  <a:outerShdw blurRad="38100" dist="38100" dir="2700000" algn="tl">
                    <a:srgbClr val="000000">
                      <a:alpha val="43137"/>
                    </a:srgbClr>
                  </a:outerShdw>
                </a:effectLst>
              </a:rPr>
              <a:t>mayores</a:t>
            </a:r>
            <a:r>
              <a:rPr lang="en-US" sz="2800" b="1" dirty="0" smtClean="0">
                <a:solidFill>
                  <a:srgbClr val="FF0066"/>
                </a:solidFill>
                <a:effectLst>
                  <a:outerShdw blurRad="38100" dist="38100" dir="2700000" algn="tl">
                    <a:srgbClr val="000000">
                      <a:alpha val="43137"/>
                    </a:srgbClr>
                  </a:outerShdw>
                </a:effectLst>
              </a:rPr>
              <a:t> de un MORB</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ChangeArrowheads="1"/>
          </p:cNvSpPr>
          <p:nvPr/>
        </p:nvSpPr>
        <p:spPr bwMode="auto">
          <a:xfrm>
            <a:off x="230188" y="422275"/>
            <a:ext cx="8661400" cy="6227763"/>
          </a:xfrm>
          <a:prstGeom prst="rect">
            <a:avLst/>
          </a:prstGeom>
          <a:noFill/>
          <a:ln w="9525">
            <a:noFill/>
            <a:miter lim="800000"/>
            <a:headEnd/>
            <a:tailEnd/>
          </a:ln>
        </p:spPr>
        <p:txBody>
          <a:bodyPr/>
          <a:lstStyle/>
          <a:p>
            <a:pPr algn="ctr">
              <a:spcBef>
                <a:spcPts val="600"/>
              </a:spcBef>
              <a:buClr>
                <a:srgbClr val="00CC00"/>
              </a:buClr>
              <a:buSzPct val="50000"/>
              <a:buFont typeface="Monotype Sorts" pitchFamily="2" charset="2"/>
              <a:buNone/>
            </a:pPr>
            <a:r>
              <a:rPr lang="en-US" sz="2800" dirty="0" err="1" smtClean="0">
                <a:effectLst/>
              </a:rPr>
              <a:t>Existen</a:t>
            </a:r>
            <a:r>
              <a:rPr lang="en-US" sz="2800" dirty="0" smtClean="0">
                <a:effectLst/>
              </a:rPr>
              <a:t> </a:t>
            </a:r>
            <a:r>
              <a:rPr lang="en-US" sz="2800" dirty="0" err="1" smtClean="0">
                <a:effectLst/>
              </a:rPr>
              <a:t>regiones</a:t>
            </a:r>
            <a:r>
              <a:rPr lang="en-US" sz="2800" dirty="0" smtClean="0">
                <a:effectLst/>
              </a:rPr>
              <a:t> </a:t>
            </a:r>
            <a:r>
              <a:rPr lang="en-US" sz="2800" dirty="0" err="1" smtClean="0">
                <a:effectLst/>
              </a:rPr>
              <a:t>fuentes</a:t>
            </a:r>
            <a:r>
              <a:rPr lang="en-US" sz="2800" dirty="0" smtClean="0">
                <a:effectLst/>
              </a:rPr>
              <a:t> de MORB </a:t>
            </a:r>
            <a:r>
              <a:rPr lang="en-US" sz="2800" dirty="0" err="1" smtClean="0">
                <a:effectLst/>
              </a:rPr>
              <a:t>ricas</a:t>
            </a:r>
            <a:r>
              <a:rPr lang="en-US" sz="2800" dirty="0" smtClean="0">
                <a:effectLst/>
              </a:rPr>
              <a:t> y </a:t>
            </a:r>
            <a:r>
              <a:rPr lang="en-US" sz="2800" dirty="0" err="1" smtClean="0">
                <a:effectLst/>
              </a:rPr>
              <a:t>pobres</a:t>
            </a:r>
            <a:r>
              <a:rPr lang="en-US" sz="2800" dirty="0" smtClean="0">
                <a:effectLst/>
              </a:rPr>
              <a:t> en </a:t>
            </a:r>
            <a:r>
              <a:rPr lang="en-US" sz="2800" dirty="0" err="1" smtClean="0">
                <a:effectLst/>
              </a:rPr>
              <a:t>elementos</a:t>
            </a:r>
            <a:r>
              <a:rPr lang="en-US" sz="2800" dirty="0" smtClean="0">
                <a:effectLst/>
              </a:rPr>
              <a:t> incompatibles (</a:t>
            </a:r>
            <a:r>
              <a:rPr lang="en-US" sz="2800" dirty="0" err="1" smtClean="0">
                <a:effectLst/>
              </a:rPr>
              <a:t>relativamente</a:t>
            </a:r>
            <a:r>
              <a:rPr lang="en-US" sz="2800" dirty="0" smtClean="0">
                <a:effectLst/>
              </a:rPr>
              <a:t>)</a:t>
            </a:r>
          </a:p>
          <a:p>
            <a:pPr algn="ctr">
              <a:spcBef>
                <a:spcPts val="600"/>
              </a:spcBef>
              <a:buClr>
                <a:srgbClr val="00CC00"/>
              </a:buClr>
              <a:buSzPct val="50000"/>
              <a:buFont typeface="Monotype Sorts" pitchFamily="2" charset="2"/>
              <a:buNone/>
            </a:pPr>
            <a:endParaRPr lang="en-US" sz="2800" dirty="0" smtClean="0">
              <a:effectLst/>
            </a:endParaRPr>
          </a:p>
          <a:p>
            <a:pPr algn="ctr">
              <a:spcBef>
                <a:spcPts val="600"/>
              </a:spcBef>
              <a:buClr>
                <a:srgbClr val="00CC00"/>
              </a:buClr>
              <a:buSzPct val="50000"/>
              <a:buFont typeface="Monotype Sorts" pitchFamily="2" charset="2"/>
              <a:buNone/>
            </a:pPr>
            <a:endParaRPr lang="en-US" sz="2800" dirty="0">
              <a:effectLst/>
            </a:endParaRPr>
          </a:p>
          <a:p>
            <a:pPr marL="769938" lvl="1" indent="-285750" algn="ctr">
              <a:spcBef>
                <a:spcPts val="600"/>
              </a:spcBef>
              <a:buClr>
                <a:srgbClr val="FF0066"/>
              </a:buClr>
              <a:buSzPct val="60000"/>
              <a:buFont typeface="Monotype Sorts" pitchFamily="2" charset="2"/>
              <a:buChar char="F"/>
            </a:pPr>
            <a:r>
              <a:rPr lang="en-US" sz="2800" dirty="0">
                <a:effectLst/>
              </a:rPr>
              <a:t>N-MORB (normal MORB) </a:t>
            </a:r>
            <a:r>
              <a:rPr lang="en-US" sz="2800" dirty="0" err="1" smtClean="0">
                <a:effectLst/>
              </a:rPr>
              <a:t>proveniente</a:t>
            </a:r>
            <a:r>
              <a:rPr lang="en-US" sz="2800" dirty="0" smtClean="0">
                <a:effectLst/>
              </a:rPr>
              <a:t> de </a:t>
            </a:r>
            <a:r>
              <a:rPr lang="en-US" sz="2800" dirty="0" err="1" smtClean="0">
                <a:effectLst/>
              </a:rPr>
              <a:t>una</a:t>
            </a:r>
            <a:r>
              <a:rPr lang="en-US" sz="2800" dirty="0" smtClean="0">
                <a:effectLst/>
              </a:rPr>
              <a:t> </a:t>
            </a:r>
            <a:r>
              <a:rPr lang="en-US" sz="2800" dirty="0" err="1" smtClean="0">
                <a:effectLst/>
              </a:rPr>
              <a:t>fuente</a:t>
            </a:r>
            <a:r>
              <a:rPr lang="en-US" sz="2800" dirty="0" smtClean="0">
                <a:effectLst/>
              </a:rPr>
              <a:t> </a:t>
            </a:r>
            <a:r>
              <a:rPr lang="en-US" sz="2800" dirty="0" err="1" smtClean="0">
                <a:effectLst/>
              </a:rPr>
              <a:t>mantélica</a:t>
            </a:r>
            <a:r>
              <a:rPr lang="en-US" sz="2800" dirty="0" smtClean="0">
                <a:effectLst/>
              </a:rPr>
              <a:t> </a:t>
            </a:r>
            <a:r>
              <a:rPr lang="en-US" sz="2800" dirty="0" err="1" smtClean="0">
                <a:effectLst/>
              </a:rPr>
              <a:t>empobrecida</a:t>
            </a:r>
            <a:endParaRPr lang="en-US" sz="2800" dirty="0">
              <a:effectLst/>
            </a:endParaRPr>
          </a:p>
          <a:p>
            <a:pPr marL="1189038" lvl="2" indent="-228600" algn="ctr">
              <a:spcBef>
                <a:spcPts val="600"/>
              </a:spcBef>
              <a:buClr>
                <a:srgbClr val="0066FF"/>
              </a:buClr>
              <a:buSzPct val="50000"/>
              <a:buFont typeface="Monotype Sorts" pitchFamily="2" charset="2"/>
              <a:buChar char="s"/>
            </a:pPr>
            <a:r>
              <a:rPr lang="en-US" sz="2800" dirty="0">
                <a:effectLst/>
              </a:rPr>
              <a:t>Mg# &gt; 65:  K</a:t>
            </a:r>
            <a:r>
              <a:rPr lang="en-US" sz="2800" baseline="-25000" dirty="0">
                <a:effectLst/>
              </a:rPr>
              <a:t>2</a:t>
            </a:r>
            <a:r>
              <a:rPr lang="en-US" sz="2800" dirty="0">
                <a:effectLst/>
              </a:rPr>
              <a:t>O &lt; 0.10   TiO</a:t>
            </a:r>
            <a:r>
              <a:rPr lang="en-US" sz="2800" baseline="-25000" dirty="0">
                <a:effectLst/>
              </a:rPr>
              <a:t>2</a:t>
            </a:r>
            <a:r>
              <a:rPr lang="en-US" sz="2800" dirty="0">
                <a:effectLst/>
              </a:rPr>
              <a:t> &lt; </a:t>
            </a:r>
            <a:r>
              <a:rPr lang="en-US" sz="2800" dirty="0" smtClean="0">
                <a:effectLst/>
              </a:rPr>
              <a:t>1.0</a:t>
            </a:r>
          </a:p>
          <a:p>
            <a:pPr marL="1189038" lvl="2" indent="-228600" algn="ctr">
              <a:spcBef>
                <a:spcPts val="600"/>
              </a:spcBef>
              <a:buClr>
                <a:srgbClr val="0066FF"/>
              </a:buClr>
              <a:buSzPct val="50000"/>
              <a:buFont typeface="Monotype Sorts" pitchFamily="2" charset="2"/>
              <a:buChar char="s"/>
            </a:pPr>
            <a:endParaRPr lang="en-US" sz="2800" dirty="0">
              <a:effectLst/>
            </a:endParaRPr>
          </a:p>
          <a:p>
            <a:pPr marL="769938" lvl="1" indent="-285750" algn="ctr">
              <a:spcBef>
                <a:spcPts val="600"/>
              </a:spcBef>
              <a:buClr>
                <a:srgbClr val="FF0066"/>
              </a:buClr>
              <a:buSzPct val="60000"/>
              <a:buFont typeface="Monotype Sorts" pitchFamily="2" charset="2"/>
              <a:buChar char="F"/>
            </a:pPr>
            <a:r>
              <a:rPr lang="en-US" sz="2800" dirty="0">
                <a:effectLst/>
              </a:rPr>
              <a:t>E-MORB (enriched MORB, </a:t>
            </a:r>
            <a:r>
              <a:rPr lang="en-US" sz="2800" dirty="0" err="1" smtClean="0">
                <a:effectLst/>
              </a:rPr>
              <a:t>también</a:t>
            </a:r>
            <a:r>
              <a:rPr lang="en-US" sz="2800" dirty="0" smtClean="0">
                <a:effectLst/>
              </a:rPr>
              <a:t> </a:t>
            </a:r>
            <a:r>
              <a:rPr lang="en-US" sz="2800" dirty="0" err="1" smtClean="0">
                <a:effectLst/>
              </a:rPr>
              <a:t>llamado</a:t>
            </a:r>
            <a:r>
              <a:rPr lang="en-US" sz="2800" dirty="0" smtClean="0">
                <a:effectLst/>
              </a:rPr>
              <a:t> </a:t>
            </a:r>
            <a:r>
              <a:rPr lang="en-US" sz="2800" dirty="0">
                <a:effectLst/>
              </a:rPr>
              <a:t>P-MORB </a:t>
            </a:r>
            <a:r>
              <a:rPr lang="en-US" sz="2800" dirty="0" err="1" smtClean="0"/>
              <a:t>por</a:t>
            </a:r>
            <a:r>
              <a:rPr lang="en-US" sz="2800" dirty="0" smtClean="0">
                <a:effectLst/>
              </a:rPr>
              <a:t> </a:t>
            </a:r>
            <a:r>
              <a:rPr lang="en-US" sz="2800" dirty="0" err="1" smtClean="0">
                <a:effectLst/>
              </a:rPr>
              <a:t>pluma</a:t>
            </a:r>
            <a:r>
              <a:rPr lang="en-US" sz="2800" dirty="0" smtClean="0">
                <a:effectLst/>
              </a:rPr>
              <a:t>) </a:t>
            </a:r>
            <a:r>
              <a:rPr lang="en-US" sz="2800" dirty="0" err="1" smtClean="0">
                <a:effectLst/>
              </a:rPr>
              <a:t>proviene</a:t>
            </a:r>
            <a:r>
              <a:rPr lang="en-US" sz="2800" dirty="0" smtClean="0">
                <a:effectLst/>
              </a:rPr>
              <a:t> del </a:t>
            </a:r>
            <a:r>
              <a:rPr lang="en-US" sz="2800" dirty="0" err="1" smtClean="0">
                <a:effectLst/>
              </a:rPr>
              <a:t>manto</a:t>
            </a:r>
            <a:r>
              <a:rPr lang="en-US" sz="2800" dirty="0" smtClean="0">
                <a:effectLst/>
              </a:rPr>
              <a:t> </a:t>
            </a:r>
            <a:r>
              <a:rPr lang="en-US" sz="2800" dirty="0" err="1" smtClean="0">
                <a:effectLst/>
              </a:rPr>
              <a:t>profundo</a:t>
            </a:r>
            <a:r>
              <a:rPr lang="en-US" sz="2800" dirty="0" smtClean="0">
                <a:effectLst/>
              </a:rPr>
              <a:t> </a:t>
            </a:r>
            <a:r>
              <a:rPr lang="en-US" sz="2800" dirty="0" err="1" smtClean="0">
                <a:effectLst/>
              </a:rPr>
              <a:t>fértil</a:t>
            </a:r>
            <a:endParaRPr lang="en-US" sz="2800" dirty="0">
              <a:effectLst/>
            </a:endParaRPr>
          </a:p>
          <a:p>
            <a:pPr marL="1189038" lvl="2" indent="-228600" algn="ctr">
              <a:spcBef>
                <a:spcPts val="600"/>
              </a:spcBef>
              <a:buClr>
                <a:srgbClr val="0066FF"/>
              </a:buClr>
              <a:buSzPct val="50000"/>
              <a:buFont typeface="Monotype Sorts" pitchFamily="2" charset="2"/>
              <a:buChar char="s"/>
            </a:pPr>
            <a:r>
              <a:rPr lang="en-US" sz="2800" dirty="0">
                <a:effectLst/>
              </a:rPr>
              <a:t>Mg# &gt; 65:  K</a:t>
            </a:r>
            <a:r>
              <a:rPr lang="en-US" sz="2800" baseline="-25000" dirty="0">
                <a:effectLst/>
              </a:rPr>
              <a:t>2</a:t>
            </a:r>
            <a:r>
              <a:rPr lang="en-US" sz="2800" dirty="0">
                <a:effectLst/>
              </a:rPr>
              <a:t>O &gt; 0.10   TiO</a:t>
            </a:r>
            <a:r>
              <a:rPr lang="en-US" sz="2800" baseline="-25000" dirty="0">
                <a:effectLst/>
              </a:rPr>
              <a:t>2</a:t>
            </a:r>
            <a:r>
              <a:rPr lang="en-US" sz="2800" dirty="0">
                <a:effectLst/>
              </a:rPr>
              <a:t> &gt; 1.0</a:t>
            </a:r>
            <a:endParaRPr lang="en-US" sz="2000" dirty="0">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207963" y="0"/>
            <a:ext cx="8936037" cy="936625"/>
          </a:xfrm>
        </p:spPr>
        <p:txBody>
          <a:bodyPr>
            <a:normAutofit/>
          </a:bodyPr>
          <a:lstStyle/>
          <a:p>
            <a:pPr>
              <a:defRPr/>
            </a:pPr>
            <a:r>
              <a:rPr lang="en-US" b="1" dirty="0" err="1" smtClean="0">
                <a:solidFill>
                  <a:srgbClr val="FF0066"/>
                </a:solidFill>
                <a:effectLst>
                  <a:outerShdw blurRad="38100" dist="38100" dir="2700000" algn="tl">
                    <a:srgbClr val="000000">
                      <a:alpha val="43137"/>
                    </a:srgbClr>
                  </a:outerShdw>
                </a:effectLst>
              </a:rPr>
              <a:t>Geoquímica</a:t>
            </a:r>
            <a:r>
              <a:rPr lang="en-US" b="1" dirty="0" smtClean="0">
                <a:solidFill>
                  <a:srgbClr val="FF0066"/>
                </a:solidFill>
                <a:effectLst>
                  <a:outerShdw blurRad="38100" dist="38100" dir="2700000" algn="tl">
                    <a:srgbClr val="000000">
                      <a:alpha val="43137"/>
                    </a:srgbClr>
                  </a:outerShdw>
                </a:effectLst>
              </a:rPr>
              <a:t> de </a:t>
            </a:r>
            <a:r>
              <a:rPr lang="en-US" b="1" dirty="0" err="1" smtClean="0">
                <a:solidFill>
                  <a:srgbClr val="FF0066"/>
                </a:solidFill>
                <a:effectLst>
                  <a:outerShdw blurRad="38100" dist="38100" dir="2700000" algn="tl">
                    <a:srgbClr val="000000">
                      <a:alpha val="43137"/>
                    </a:srgbClr>
                  </a:outerShdw>
                </a:effectLst>
              </a:rPr>
              <a:t>elementos</a:t>
            </a:r>
            <a:r>
              <a:rPr lang="en-US" b="1" dirty="0" smtClean="0">
                <a:solidFill>
                  <a:srgbClr val="FF0066"/>
                </a:solidFill>
                <a:effectLst>
                  <a:outerShdw blurRad="38100" dist="38100" dir="2700000" algn="tl">
                    <a:srgbClr val="000000">
                      <a:alpha val="43137"/>
                    </a:srgbClr>
                  </a:outerShdw>
                </a:effectLst>
              </a:rPr>
              <a:t> </a:t>
            </a:r>
            <a:r>
              <a:rPr lang="en-US" b="1" dirty="0" err="1" smtClean="0">
                <a:solidFill>
                  <a:srgbClr val="FF0066"/>
                </a:solidFill>
                <a:effectLst>
                  <a:outerShdw blurRad="38100" dist="38100" dir="2700000" algn="tl">
                    <a:srgbClr val="000000">
                      <a:alpha val="43137"/>
                    </a:srgbClr>
                  </a:outerShdw>
                </a:effectLst>
              </a:rPr>
              <a:t>traza</a:t>
            </a:r>
            <a:endParaRPr lang="en-US" b="1" dirty="0" smtClean="0">
              <a:solidFill>
                <a:srgbClr val="FF0066"/>
              </a:solidFill>
              <a:effectLst>
                <a:outerShdw blurRad="38100" dist="38100" dir="2700000" algn="tl">
                  <a:srgbClr val="000000">
                    <a:alpha val="43137"/>
                  </a:srgbClr>
                </a:outerShdw>
              </a:effectLst>
            </a:endParaRPr>
          </a:p>
        </p:txBody>
      </p:sp>
      <p:sp>
        <p:nvSpPr>
          <p:cNvPr id="25603" name="Rectangle 3"/>
          <p:cNvSpPr>
            <a:spLocks noGrp="1" noChangeArrowheads="1"/>
          </p:cNvSpPr>
          <p:nvPr>
            <p:ph idx="1"/>
          </p:nvPr>
        </p:nvSpPr>
        <p:spPr>
          <a:xfrm>
            <a:off x="296863" y="1016000"/>
            <a:ext cx="5175250" cy="611188"/>
          </a:xfrm>
        </p:spPr>
        <p:txBody>
          <a:bodyPr>
            <a:normAutofit/>
          </a:bodyPr>
          <a:lstStyle/>
          <a:p>
            <a:pPr>
              <a:buFont typeface="Monotype Sorts" pitchFamily="2" charset="2"/>
              <a:buNone/>
            </a:pPr>
            <a:r>
              <a:rPr lang="en-US" dirty="0" err="1" smtClean="0"/>
              <a:t>Diagrama</a:t>
            </a:r>
            <a:r>
              <a:rPr lang="en-US" dirty="0" smtClean="0"/>
              <a:t> REE </a:t>
            </a:r>
            <a:r>
              <a:rPr lang="en-US" dirty="0" err="1" smtClean="0"/>
              <a:t>para</a:t>
            </a:r>
            <a:r>
              <a:rPr lang="en-US" dirty="0" smtClean="0"/>
              <a:t> MORBS</a:t>
            </a:r>
            <a:endParaRPr lang="en-US" dirty="0" smtClean="0">
              <a:effectLst/>
            </a:endParaRPr>
          </a:p>
        </p:txBody>
      </p:sp>
      <p:pic>
        <p:nvPicPr>
          <p:cNvPr id="25604" name="Picture 461" descr="Fig 13-10"/>
          <p:cNvPicPr>
            <a:picLocks noChangeAspect="1" noChangeArrowheads="1"/>
          </p:cNvPicPr>
          <p:nvPr/>
        </p:nvPicPr>
        <p:blipFill>
          <a:blip r:embed="rId3" cstate="print">
            <a:clrChange>
              <a:clrFrom>
                <a:srgbClr val="F8EAC5"/>
              </a:clrFrom>
              <a:clrTo>
                <a:srgbClr val="F8EAC5">
                  <a:alpha val="0"/>
                </a:srgbClr>
              </a:clrTo>
            </a:clrChange>
          </a:blip>
          <a:srcRect/>
          <a:stretch>
            <a:fillRect/>
          </a:stretch>
        </p:blipFill>
        <p:spPr bwMode="auto">
          <a:xfrm>
            <a:off x="1843088" y="1663700"/>
            <a:ext cx="7300912" cy="5194300"/>
          </a:xfrm>
          <a:prstGeom prst="rect">
            <a:avLst/>
          </a:prstGeom>
          <a:noFill/>
          <a:ln w="9525">
            <a:noFill/>
            <a:miter lim="800000"/>
            <a:headEnd/>
            <a:tailEnd/>
          </a:ln>
        </p:spPr>
      </p:pic>
      <p:sp>
        <p:nvSpPr>
          <p:cNvPr id="25605" name="Rectangle 463"/>
          <p:cNvSpPr>
            <a:spLocks noChangeArrowheads="1"/>
          </p:cNvSpPr>
          <p:nvPr/>
        </p:nvSpPr>
        <p:spPr bwMode="auto">
          <a:xfrm>
            <a:off x="63500" y="3514725"/>
            <a:ext cx="1795463" cy="1077913"/>
          </a:xfrm>
          <a:prstGeom prst="rect">
            <a:avLst/>
          </a:prstGeom>
          <a:noFill/>
          <a:ln w="9525">
            <a:noFill/>
            <a:miter lim="800000"/>
            <a:headEnd/>
            <a:tailEnd/>
          </a:ln>
        </p:spPr>
        <p:txBody>
          <a:bodyPr>
            <a:spAutoFit/>
          </a:bodyPr>
          <a:lstStyle/>
          <a:p>
            <a:r>
              <a:rPr lang="en-US" sz="1600" b="1">
                <a:effectLst/>
                <a:cs typeface="Arial" pitchFamily="34" charset="0"/>
              </a:rPr>
              <a:t>Figure 13.11. Data from Schilling et al. (1983) </a:t>
            </a:r>
            <a:r>
              <a:rPr lang="en-US" sz="1600" b="1">
                <a:effectLst/>
                <a:cs typeface="Times New Roman" pitchFamily="18" charset="0"/>
              </a:rPr>
              <a:t>Amer. J. Sci., 283, 510-586.</a:t>
            </a:r>
            <a:r>
              <a:rPr lang="en-US" sz="1600" b="1">
                <a:effectLst/>
                <a:cs typeface="Arial" pitchFamily="34" charset="0"/>
              </a:rPr>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endParaRPr lang="es-ES" dirty="0"/>
          </a:p>
        </p:txBody>
      </p:sp>
      <p:sp>
        <p:nvSpPr>
          <p:cNvPr id="5" name="1 Título"/>
          <p:cNvSpPr txBox="1">
            <a:spLocks/>
          </p:cNvSpPr>
          <p:nvPr/>
        </p:nvSpPr>
        <p:spPr>
          <a:xfrm>
            <a:off x="36512" y="2562473"/>
            <a:ext cx="9144000" cy="1586607"/>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 sz="4400" b="1" i="0" u="none"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j-lt"/>
              <a:ea typeface="+mj-ea"/>
              <a:cs typeface="+mj-cs"/>
            </a:endParaRPr>
          </a:p>
          <a:p>
            <a:pPr lvl="0" algn="ctr">
              <a:spcBef>
                <a:spcPct val="0"/>
              </a:spcBef>
              <a:defRPr/>
            </a:pPr>
            <a:r>
              <a:rPr lang="es-ES" sz="4400" b="1" dirty="0" smtClean="0">
                <a:solidFill>
                  <a:srgbClr val="FF0066"/>
                </a:solidFill>
                <a:effectLst>
                  <a:outerShdw blurRad="38100" dist="38100" dir="2700000" algn="tl">
                    <a:srgbClr val="000000">
                      <a:alpha val="43137"/>
                    </a:srgbClr>
                  </a:outerShdw>
                </a:effectLst>
              </a:rPr>
              <a:t>VOLCANISMO OCEÁNICO INTRAPLACA</a:t>
            </a:r>
            <a:endParaRPr lang="es-ES" sz="4400" b="1" dirty="0">
              <a:solidFill>
                <a:srgbClr val="FF00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8" descr="Fig14-1Color.jpg"/>
          <p:cNvPicPr>
            <a:picLocks noChangeAspect="1"/>
          </p:cNvPicPr>
          <p:nvPr/>
        </p:nvPicPr>
        <p:blipFill>
          <a:blip r:embed="rId3" cstate="print"/>
          <a:srcRect/>
          <a:stretch>
            <a:fillRect/>
          </a:stretch>
        </p:blipFill>
        <p:spPr bwMode="auto">
          <a:xfrm>
            <a:off x="0" y="915988"/>
            <a:ext cx="9144000" cy="5194300"/>
          </a:xfrm>
          <a:prstGeom prst="rect">
            <a:avLst/>
          </a:prstGeom>
          <a:noFill/>
          <a:ln w="9525">
            <a:noFill/>
            <a:miter lim="800000"/>
            <a:headEnd/>
            <a:tailEnd/>
          </a:ln>
        </p:spPr>
      </p:pic>
      <p:sp>
        <p:nvSpPr>
          <p:cNvPr id="2538" name="Freeform 490"/>
          <p:cNvSpPr>
            <a:spLocks/>
          </p:cNvSpPr>
          <p:nvPr/>
        </p:nvSpPr>
        <p:spPr bwMode="auto">
          <a:xfrm>
            <a:off x="909638" y="4368800"/>
            <a:ext cx="17462" cy="1588"/>
          </a:xfrm>
          <a:custGeom>
            <a:avLst/>
            <a:gdLst/>
            <a:ahLst/>
            <a:cxnLst>
              <a:cxn ang="0">
                <a:pos x="0" y="0"/>
              </a:cxn>
              <a:cxn ang="0">
                <a:pos x="9" y="0"/>
              </a:cxn>
              <a:cxn ang="0">
                <a:pos x="11" y="0"/>
              </a:cxn>
              <a:cxn ang="0">
                <a:pos x="0" y="0"/>
              </a:cxn>
            </a:cxnLst>
            <a:rect l="0" t="0" r="r" b="b"/>
            <a:pathLst>
              <a:path w="11">
                <a:moveTo>
                  <a:pt x="0" y="0"/>
                </a:moveTo>
                <a:lnTo>
                  <a:pt x="9" y="0"/>
                </a:lnTo>
                <a:lnTo>
                  <a:pt x="11" y="0"/>
                </a:lnTo>
                <a:lnTo>
                  <a:pt x="0" y="0"/>
                </a:lnTo>
                <a:close/>
              </a:path>
            </a:pathLst>
          </a:custGeom>
          <a:solidFill>
            <a:srgbClr val="C080FF"/>
          </a:solidFill>
          <a:ln w="9525">
            <a:noFill/>
            <a:round/>
            <a:headEnd/>
            <a:tailEnd/>
          </a:ln>
        </p:spPr>
        <p:txBody>
          <a:bodyPr/>
          <a:lstStyle/>
          <a:p>
            <a:pPr>
              <a:defRPr/>
            </a:pPr>
            <a:endParaRPr lang="en-US"/>
          </a:p>
        </p:txBody>
      </p:sp>
      <p:sp>
        <p:nvSpPr>
          <p:cNvPr id="3076" name="Rectangle 9"/>
          <p:cNvSpPr>
            <a:spLocks noChangeArrowheads="1"/>
          </p:cNvSpPr>
          <p:nvPr/>
        </p:nvSpPr>
        <p:spPr bwMode="auto">
          <a:xfrm>
            <a:off x="633413" y="188640"/>
            <a:ext cx="7754937" cy="582612"/>
          </a:xfrm>
          <a:prstGeom prst="rect">
            <a:avLst/>
          </a:prstGeom>
          <a:noFill/>
          <a:ln w="9525">
            <a:noFill/>
            <a:miter lim="800000"/>
            <a:headEnd/>
            <a:tailEnd/>
          </a:ln>
        </p:spPr>
        <p:txBody>
          <a:bodyPr/>
          <a:lstStyle/>
          <a:p>
            <a:pPr algn="ctr">
              <a:spcBef>
                <a:spcPts val="600"/>
              </a:spcBef>
              <a:buClr>
                <a:srgbClr val="00CC00"/>
              </a:buClr>
              <a:buSzPct val="50000"/>
              <a:buFont typeface="Monotype Sorts" pitchFamily="2" charset="2"/>
              <a:buNone/>
            </a:pPr>
            <a:r>
              <a:rPr lang="en-US" sz="3200" b="1" dirty="0" smtClean="0">
                <a:solidFill>
                  <a:srgbClr val="FF0066"/>
                </a:solidFill>
                <a:effectLst>
                  <a:outerShdw blurRad="38100" dist="38100" dir="2700000" algn="tl">
                    <a:srgbClr val="000000">
                      <a:alpha val="43137"/>
                    </a:srgbClr>
                  </a:outerShdw>
                </a:effectLst>
              </a:rPr>
              <a:t>Islas </a:t>
            </a:r>
            <a:r>
              <a:rPr lang="en-US" sz="3200" b="1" dirty="0" err="1" smtClean="0">
                <a:solidFill>
                  <a:srgbClr val="FF0066"/>
                </a:solidFill>
                <a:effectLst>
                  <a:outerShdw blurRad="38100" dist="38100" dir="2700000" algn="tl">
                    <a:srgbClr val="000000">
                      <a:alpha val="43137"/>
                    </a:srgbClr>
                  </a:outerShdw>
                </a:effectLst>
              </a:rPr>
              <a:t>oceánicas</a:t>
            </a:r>
            <a:r>
              <a:rPr lang="en-US" sz="3200" b="1" dirty="0" smtClean="0">
                <a:solidFill>
                  <a:srgbClr val="FF0066"/>
                </a:solidFill>
                <a:effectLst>
                  <a:outerShdw blurRad="38100" dist="38100" dir="2700000" algn="tl">
                    <a:srgbClr val="000000">
                      <a:alpha val="43137"/>
                    </a:srgbClr>
                  </a:outerShdw>
                </a:effectLst>
              </a:rPr>
              <a:t> (OIB)</a:t>
            </a:r>
            <a:endParaRPr lang="en-US" sz="3200" b="1" dirty="0">
              <a:solidFill>
                <a:srgbClr val="FF0066"/>
              </a:solidFill>
              <a:effectLst>
                <a:outerShdw blurRad="38100" dist="38100" dir="2700000" algn="tl">
                  <a:srgbClr val="000000">
                    <a:alpha val="43137"/>
                  </a:srgbClr>
                </a:outerShdw>
              </a:effectLst>
            </a:endParaRPr>
          </a:p>
        </p:txBody>
      </p:sp>
      <p:sp>
        <p:nvSpPr>
          <p:cNvPr id="3078" name="Rectangle 799"/>
          <p:cNvSpPr>
            <a:spLocks noChangeArrowheads="1"/>
          </p:cNvSpPr>
          <p:nvPr/>
        </p:nvSpPr>
        <p:spPr bwMode="auto">
          <a:xfrm>
            <a:off x="220663" y="5903913"/>
            <a:ext cx="8923337" cy="954087"/>
          </a:xfrm>
          <a:prstGeom prst="rect">
            <a:avLst/>
          </a:prstGeom>
          <a:noFill/>
          <a:ln w="9525">
            <a:noFill/>
            <a:miter lim="800000"/>
            <a:headEnd/>
            <a:tailEnd/>
          </a:ln>
        </p:spPr>
        <p:txBody>
          <a:bodyPr>
            <a:spAutoFit/>
          </a:bodyPr>
          <a:lstStyle/>
          <a:p>
            <a:r>
              <a:rPr lang="en-US" sz="1400" b="1" dirty="0">
                <a:effectLst/>
                <a:cs typeface="Arial" pitchFamily="34" charset="0"/>
              </a:rPr>
              <a:t>Figure 14.1. </a:t>
            </a:r>
            <a:r>
              <a:rPr lang="en-US" sz="1400" dirty="0">
                <a:effectLst/>
              </a:rPr>
              <a:t>Map of relatively well-established hotspots and selected hotspot trails (island chains or </a:t>
            </a:r>
            <a:r>
              <a:rPr lang="en-US" sz="1400" dirty="0" err="1">
                <a:effectLst/>
              </a:rPr>
              <a:t>aseismic</a:t>
            </a:r>
            <a:r>
              <a:rPr lang="en-US" sz="1400" dirty="0">
                <a:effectLst/>
              </a:rPr>
              <a:t> ridges). Hotspots and trails from </a:t>
            </a:r>
            <a:r>
              <a:rPr lang="en-US" sz="1400" dirty="0" err="1">
                <a:effectLst/>
              </a:rPr>
              <a:t>Crough</a:t>
            </a:r>
            <a:r>
              <a:rPr lang="en-US" sz="1400" dirty="0">
                <a:effectLst/>
              </a:rPr>
              <a:t> (1983) with selected more recent hotspots from Anderson and Schramm (2005). Also shown are the </a:t>
            </a:r>
            <a:r>
              <a:rPr lang="en-US" sz="1400" dirty="0" err="1">
                <a:effectLst/>
              </a:rPr>
              <a:t>geoid</a:t>
            </a:r>
            <a:r>
              <a:rPr lang="en-US" sz="1400" dirty="0">
                <a:effectLst/>
              </a:rPr>
              <a:t> anomaly contours of </a:t>
            </a:r>
            <a:r>
              <a:rPr lang="en-US" sz="1400" dirty="0" err="1">
                <a:effectLst/>
              </a:rPr>
              <a:t>Crough</a:t>
            </a:r>
            <a:r>
              <a:rPr lang="en-US" sz="1400" dirty="0">
                <a:effectLst/>
              </a:rPr>
              <a:t> and </a:t>
            </a:r>
            <a:r>
              <a:rPr lang="en-US" sz="1400" dirty="0" err="1">
                <a:effectLst/>
              </a:rPr>
              <a:t>Jurdy</a:t>
            </a:r>
            <a:r>
              <a:rPr lang="en-US" sz="1400" dirty="0">
                <a:effectLst/>
              </a:rPr>
              <a:t> (1980, in meters). Note the preponderance of hotspots in the two major </a:t>
            </a:r>
            <a:r>
              <a:rPr lang="en-US" sz="1400" dirty="0" err="1">
                <a:effectLst/>
              </a:rPr>
              <a:t>geoid</a:t>
            </a:r>
            <a:r>
              <a:rPr lang="en-US" sz="1400" dirty="0">
                <a:effectLst/>
              </a:rPr>
              <a:t> highs (</a:t>
            </a:r>
            <a:r>
              <a:rPr lang="en-US" sz="1400" dirty="0" err="1">
                <a:effectLst/>
              </a:rPr>
              <a:t>superswells</a:t>
            </a:r>
            <a:r>
              <a:rPr lang="en-US" sz="1400" dirty="0">
                <a:effectLst/>
              </a:rPr>
              <a:t>).</a:t>
            </a:r>
            <a:endParaRPr lang="en-US" sz="1400" b="1" dirty="0">
              <a:effectLst/>
              <a:cs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L"/>
          </a:p>
        </p:txBody>
      </p:sp>
      <p:sp>
        <p:nvSpPr>
          <p:cNvPr id="3" name="2 Marcador de contenido"/>
          <p:cNvSpPr>
            <a:spLocks noGrp="1"/>
          </p:cNvSpPr>
          <p:nvPr>
            <p:ph idx="1"/>
          </p:nvPr>
        </p:nvSpPr>
        <p:spPr/>
        <p:txBody>
          <a:bodyPr/>
          <a:lstStyle/>
          <a:p>
            <a:endParaRPr lang="es-CL"/>
          </a:p>
        </p:txBody>
      </p:sp>
      <p:pic>
        <p:nvPicPr>
          <p:cNvPr id="135170" name="Picture 2"/>
          <p:cNvPicPr>
            <a:picLocks noChangeAspect="1" noChangeArrowheads="1"/>
          </p:cNvPicPr>
          <p:nvPr/>
        </p:nvPicPr>
        <p:blipFill>
          <a:blip r:embed="rId2" cstate="print"/>
          <a:srcRect/>
          <a:stretch>
            <a:fillRect/>
          </a:stretch>
        </p:blipFill>
        <p:spPr bwMode="auto">
          <a:xfrm>
            <a:off x="1109663" y="1033463"/>
            <a:ext cx="6924675" cy="4791075"/>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747713" y="519113"/>
            <a:ext cx="7648575" cy="5819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703263" y="0"/>
            <a:ext cx="7772400" cy="866775"/>
          </a:xfrm>
        </p:spPr>
        <p:txBody>
          <a:bodyPr/>
          <a:lstStyle/>
          <a:p>
            <a:pPr>
              <a:defRPr/>
            </a:pPr>
            <a:r>
              <a:rPr lang="en-US" b="1" dirty="0" err="1" smtClean="0">
                <a:solidFill>
                  <a:srgbClr val="FF0066"/>
                </a:solidFill>
                <a:effectLst>
                  <a:outerShdw blurRad="38100" dist="38100" dir="2700000" algn="tl">
                    <a:srgbClr val="000000">
                      <a:alpha val="43137"/>
                    </a:srgbClr>
                  </a:outerShdw>
                </a:effectLst>
              </a:rPr>
              <a:t>Tipos</a:t>
            </a:r>
            <a:r>
              <a:rPr lang="en-US" b="1" dirty="0" smtClean="0">
                <a:solidFill>
                  <a:srgbClr val="FF0066"/>
                </a:solidFill>
                <a:effectLst>
                  <a:outerShdw blurRad="38100" dist="38100" dir="2700000" algn="tl">
                    <a:srgbClr val="000000">
                      <a:alpha val="43137"/>
                    </a:srgbClr>
                  </a:outerShdw>
                </a:effectLst>
              </a:rPr>
              <a:t> de magmas OIB</a:t>
            </a:r>
          </a:p>
        </p:txBody>
      </p:sp>
      <p:sp>
        <p:nvSpPr>
          <p:cNvPr id="35843" name="Rectangle 3"/>
          <p:cNvSpPr>
            <a:spLocks noGrp="1" noChangeArrowheads="1"/>
          </p:cNvSpPr>
          <p:nvPr>
            <p:ph idx="1"/>
          </p:nvPr>
        </p:nvSpPr>
        <p:spPr>
          <a:xfrm>
            <a:off x="327025" y="850900"/>
            <a:ext cx="8613775" cy="5767388"/>
          </a:xfrm>
        </p:spPr>
        <p:txBody>
          <a:bodyPr>
            <a:normAutofit fontScale="92500" lnSpcReduction="10000"/>
          </a:bodyPr>
          <a:lstStyle/>
          <a:p>
            <a:pPr algn="ctr">
              <a:spcBef>
                <a:spcPts val="600"/>
              </a:spcBef>
              <a:buFont typeface="Monotype Sorts" pitchFamily="2" charset="2"/>
              <a:buNone/>
            </a:pPr>
            <a:r>
              <a:rPr lang="en-US" sz="3600" dirty="0" smtClean="0">
                <a:effectLst/>
              </a:rPr>
              <a:t>Dos series </a:t>
            </a:r>
            <a:r>
              <a:rPr lang="en-US" sz="3600" dirty="0" err="1" smtClean="0">
                <a:effectLst/>
              </a:rPr>
              <a:t>principales</a:t>
            </a:r>
            <a:endParaRPr lang="en-US" sz="3600" dirty="0" smtClean="0">
              <a:effectLst/>
            </a:endParaRPr>
          </a:p>
          <a:p>
            <a:pPr>
              <a:spcBef>
                <a:spcPts val="600"/>
              </a:spcBef>
              <a:buFont typeface="Monotype Sorts" pitchFamily="2" charset="2"/>
              <a:buNone/>
            </a:pPr>
            <a:r>
              <a:rPr lang="en-US" sz="3600" b="1" i="1" dirty="0" err="1" smtClean="0">
                <a:effectLst/>
              </a:rPr>
              <a:t>Serie</a:t>
            </a:r>
            <a:r>
              <a:rPr lang="en-US" sz="3600" b="1" i="1" dirty="0" smtClean="0">
                <a:effectLst/>
              </a:rPr>
              <a:t> </a:t>
            </a:r>
            <a:r>
              <a:rPr lang="en-US" sz="3600" b="1" i="1" dirty="0" err="1" smtClean="0">
                <a:effectLst/>
              </a:rPr>
              <a:t>Toleítica</a:t>
            </a:r>
            <a:r>
              <a:rPr lang="en-US" sz="3600" dirty="0" smtClean="0">
                <a:effectLst/>
              </a:rPr>
              <a:t> (</a:t>
            </a:r>
            <a:r>
              <a:rPr lang="en-US" sz="3600" dirty="0" err="1" smtClean="0">
                <a:effectLst/>
              </a:rPr>
              <a:t>tipo</a:t>
            </a:r>
            <a:r>
              <a:rPr lang="en-US" sz="3600" dirty="0" smtClean="0">
                <a:effectLst/>
              </a:rPr>
              <a:t> </a:t>
            </a:r>
            <a:r>
              <a:rPr lang="en-US" sz="3600" dirty="0" err="1" smtClean="0">
                <a:effectLst/>
              </a:rPr>
              <a:t>dominante</a:t>
            </a:r>
            <a:r>
              <a:rPr lang="en-US" sz="3600" dirty="0" smtClean="0">
                <a:effectLst/>
              </a:rPr>
              <a:t>)</a:t>
            </a:r>
          </a:p>
          <a:p>
            <a:pPr lvl="1">
              <a:spcBef>
                <a:spcPts val="600"/>
              </a:spcBef>
              <a:buFont typeface="Monotype Sorts" pitchFamily="2" charset="2"/>
              <a:buNone/>
            </a:pPr>
            <a:r>
              <a:rPr lang="en-US" sz="3200" dirty="0" smtClean="0">
                <a:effectLst/>
              </a:rPr>
              <a:t>Parental: </a:t>
            </a:r>
            <a:r>
              <a:rPr lang="en-US" sz="3200" dirty="0" err="1" smtClean="0">
                <a:effectLst/>
              </a:rPr>
              <a:t>basalto</a:t>
            </a:r>
            <a:r>
              <a:rPr lang="en-US" sz="3200" dirty="0" smtClean="0">
                <a:effectLst/>
              </a:rPr>
              <a:t> de </a:t>
            </a:r>
            <a:r>
              <a:rPr lang="en-US" sz="3200" dirty="0" err="1" smtClean="0">
                <a:effectLst/>
              </a:rPr>
              <a:t>isla</a:t>
            </a:r>
            <a:r>
              <a:rPr lang="en-US" sz="3200" dirty="0" smtClean="0">
                <a:effectLst/>
              </a:rPr>
              <a:t> </a:t>
            </a:r>
            <a:r>
              <a:rPr lang="en-US" sz="3200" dirty="0" err="1" smtClean="0">
                <a:effectLst/>
              </a:rPr>
              <a:t>oceánica</a:t>
            </a:r>
            <a:r>
              <a:rPr lang="en-US" sz="3200" dirty="0" smtClean="0">
                <a:effectLst/>
              </a:rPr>
              <a:t> </a:t>
            </a:r>
            <a:r>
              <a:rPr lang="en-US" sz="3200" dirty="0" err="1" smtClean="0">
                <a:effectLst/>
              </a:rPr>
              <a:t>toleítico</a:t>
            </a:r>
            <a:r>
              <a:rPr lang="en-US" sz="3200" dirty="0" smtClean="0">
                <a:effectLst/>
              </a:rPr>
              <a:t> (OIT)</a:t>
            </a:r>
            <a:endParaRPr lang="en-US" sz="3200" b="1" dirty="0" smtClean="0">
              <a:effectLst/>
            </a:endParaRPr>
          </a:p>
          <a:p>
            <a:pPr lvl="1">
              <a:spcBef>
                <a:spcPts val="600"/>
              </a:spcBef>
              <a:buFont typeface="Monotype Sorts" pitchFamily="2" charset="2"/>
              <a:buNone/>
            </a:pPr>
            <a:r>
              <a:rPr lang="en-US" sz="3200" dirty="0" smtClean="0">
                <a:effectLst/>
              </a:rPr>
              <a:t>Similar al MORB, </a:t>
            </a:r>
            <a:r>
              <a:rPr lang="en-US" sz="3200" dirty="0" err="1" smtClean="0">
                <a:effectLst/>
              </a:rPr>
              <a:t>pero</a:t>
            </a:r>
            <a:r>
              <a:rPr lang="en-US" sz="3200" dirty="0" smtClean="0">
                <a:effectLst/>
              </a:rPr>
              <a:t> con </a:t>
            </a:r>
            <a:r>
              <a:rPr lang="en-US" sz="3200" dirty="0" err="1" smtClean="0">
                <a:effectLst/>
              </a:rPr>
              <a:t>algunas</a:t>
            </a:r>
            <a:r>
              <a:rPr lang="en-US" sz="3200" dirty="0" smtClean="0">
                <a:effectLst/>
              </a:rPr>
              <a:t> </a:t>
            </a:r>
            <a:r>
              <a:rPr lang="en-US" sz="3200" dirty="0" err="1" smtClean="0">
                <a:effectLst/>
              </a:rPr>
              <a:t>diferencias</a:t>
            </a:r>
            <a:r>
              <a:rPr lang="en-US" sz="3200" dirty="0" smtClean="0">
                <a:effectLst/>
              </a:rPr>
              <a:t> </a:t>
            </a:r>
            <a:r>
              <a:rPr lang="en-US" sz="3200" dirty="0" err="1" smtClean="0">
                <a:effectLst/>
              </a:rPr>
              <a:t>químicas</a:t>
            </a:r>
            <a:r>
              <a:rPr lang="en-US" sz="3200" dirty="0" smtClean="0">
                <a:effectLst/>
              </a:rPr>
              <a:t> y </a:t>
            </a:r>
            <a:r>
              <a:rPr lang="en-US" sz="3200" dirty="0" err="1" smtClean="0">
                <a:effectLst/>
              </a:rPr>
              <a:t>mineralógicas</a:t>
            </a:r>
            <a:endParaRPr lang="en-US" sz="3200" dirty="0" smtClean="0">
              <a:effectLst/>
            </a:endParaRPr>
          </a:p>
          <a:p>
            <a:pPr lvl="1">
              <a:spcBef>
                <a:spcPts val="600"/>
              </a:spcBef>
              <a:buFont typeface="Monotype Sorts" pitchFamily="2" charset="2"/>
              <a:buNone/>
            </a:pPr>
            <a:endParaRPr lang="en-US" sz="3200" dirty="0" smtClean="0">
              <a:effectLst/>
            </a:endParaRPr>
          </a:p>
          <a:p>
            <a:pPr>
              <a:spcBef>
                <a:spcPts val="600"/>
              </a:spcBef>
              <a:buFont typeface="Monotype Sorts" pitchFamily="2" charset="2"/>
              <a:buNone/>
            </a:pPr>
            <a:r>
              <a:rPr lang="en-US" sz="3600" b="1" i="1" dirty="0" err="1" smtClean="0">
                <a:effectLst/>
              </a:rPr>
              <a:t>Seria</a:t>
            </a:r>
            <a:r>
              <a:rPr lang="en-US" sz="3600" b="1" i="1" dirty="0" smtClean="0">
                <a:effectLst/>
              </a:rPr>
              <a:t> </a:t>
            </a:r>
            <a:r>
              <a:rPr lang="en-US" sz="3600" b="1" i="1" dirty="0" err="1" smtClean="0">
                <a:effectLst/>
              </a:rPr>
              <a:t>Alcalina</a:t>
            </a:r>
            <a:r>
              <a:rPr lang="en-US" sz="3600" dirty="0" smtClean="0">
                <a:effectLst/>
              </a:rPr>
              <a:t> (</a:t>
            </a:r>
            <a:r>
              <a:rPr lang="en-US" sz="3600" dirty="0" err="1" smtClean="0">
                <a:effectLst/>
              </a:rPr>
              <a:t>subordinada</a:t>
            </a:r>
            <a:r>
              <a:rPr lang="en-US" sz="3600" dirty="0" smtClean="0">
                <a:effectLst/>
              </a:rPr>
              <a:t>)</a:t>
            </a:r>
          </a:p>
          <a:p>
            <a:pPr lvl="1">
              <a:spcBef>
                <a:spcPts val="600"/>
              </a:spcBef>
              <a:buFont typeface="Monotype Sorts" pitchFamily="2" charset="2"/>
              <a:buNone/>
            </a:pPr>
            <a:r>
              <a:rPr lang="en-US" sz="3200" dirty="0" smtClean="0">
                <a:effectLst/>
              </a:rPr>
              <a:t>Parental: </a:t>
            </a:r>
            <a:r>
              <a:rPr lang="en-US" sz="3200" dirty="0" err="1" smtClean="0">
                <a:effectLst/>
              </a:rPr>
              <a:t>basalto</a:t>
            </a:r>
            <a:r>
              <a:rPr lang="en-US" sz="3200" dirty="0" smtClean="0">
                <a:effectLst/>
              </a:rPr>
              <a:t> </a:t>
            </a:r>
            <a:r>
              <a:rPr lang="en-US" sz="3200" dirty="0" err="1" smtClean="0">
                <a:effectLst/>
              </a:rPr>
              <a:t>alcalino</a:t>
            </a:r>
            <a:r>
              <a:rPr lang="en-US" sz="3200" dirty="0" smtClean="0">
                <a:effectLst/>
              </a:rPr>
              <a:t> de </a:t>
            </a:r>
            <a:r>
              <a:rPr lang="en-US" sz="3200" dirty="0" err="1" smtClean="0">
                <a:effectLst/>
              </a:rPr>
              <a:t>isla</a:t>
            </a:r>
            <a:r>
              <a:rPr lang="en-US" sz="3200" dirty="0" smtClean="0">
                <a:effectLst/>
              </a:rPr>
              <a:t> </a:t>
            </a:r>
            <a:r>
              <a:rPr lang="en-US" sz="3200" dirty="0" err="1" smtClean="0">
                <a:effectLst/>
              </a:rPr>
              <a:t>oceaánica</a:t>
            </a:r>
            <a:r>
              <a:rPr lang="en-US" sz="3200" dirty="0" smtClean="0">
                <a:effectLst/>
              </a:rPr>
              <a:t> (OIA)</a:t>
            </a:r>
            <a:endParaRPr lang="en-US" sz="3200" b="1" dirty="0" smtClean="0">
              <a:effectLst/>
            </a:endParaRPr>
          </a:p>
          <a:p>
            <a:pPr lvl="1">
              <a:spcBef>
                <a:spcPts val="600"/>
              </a:spcBef>
              <a:buFont typeface="Monotype Sorts" pitchFamily="2" charset="2"/>
              <a:buNone/>
            </a:pPr>
            <a:r>
              <a:rPr lang="en-US" sz="3200" dirty="0" smtClean="0"/>
              <a:t>Dos sub-series </a:t>
            </a:r>
            <a:r>
              <a:rPr lang="en-US" sz="3200" dirty="0" err="1" smtClean="0"/>
              <a:t>principales</a:t>
            </a:r>
            <a:endParaRPr lang="en-US" sz="3200" dirty="0" smtClean="0">
              <a:effectLst/>
            </a:endParaRPr>
          </a:p>
          <a:p>
            <a:pPr lvl="2">
              <a:spcBef>
                <a:spcPts val="600"/>
              </a:spcBef>
              <a:buFont typeface="Monotype Sorts" pitchFamily="2" charset="2"/>
              <a:buNone/>
            </a:pPr>
            <a:r>
              <a:rPr lang="en-US" sz="3200" dirty="0" err="1" smtClean="0">
                <a:effectLst/>
              </a:rPr>
              <a:t>Subsaturado</a:t>
            </a:r>
            <a:r>
              <a:rPr lang="en-US" sz="3200" dirty="0" smtClean="0">
                <a:effectLst/>
              </a:rPr>
              <a:t> en </a:t>
            </a:r>
            <a:r>
              <a:rPr lang="en-US" sz="3200" dirty="0" err="1" smtClean="0">
                <a:effectLst/>
              </a:rPr>
              <a:t>sílice</a:t>
            </a:r>
            <a:endParaRPr lang="en-US" sz="3200" dirty="0" smtClean="0">
              <a:effectLst/>
            </a:endParaRPr>
          </a:p>
          <a:p>
            <a:pPr lvl="2">
              <a:spcBef>
                <a:spcPts val="600"/>
              </a:spcBef>
              <a:buFont typeface="Monotype Sorts" pitchFamily="2" charset="2"/>
              <a:buNone/>
            </a:pPr>
            <a:r>
              <a:rPr lang="en-US" sz="3200" dirty="0" err="1" smtClean="0"/>
              <a:t>Muy</a:t>
            </a:r>
            <a:r>
              <a:rPr lang="en-US" sz="3200" dirty="0" smtClean="0"/>
              <a:t> </a:t>
            </a:r>
            <a:r>
              <a:rPr lang="en-US" sz="3200" dirty="0" err="1" smtClean="0"/>
              <a:t>levemente</a:t>
            </a:r>
            <a:r>
              <a:rPr lang="en-US" sz="3200" dirty="0" smtClean="0"/>
              <a:t> </a:t>
            </a:r>
            <a:r>
              <a:rPr lang="en-US" sz="3200" dirty="0" err="1" smtClean="0"/>
              <a:t>saturado</a:t>
            </a:r>
            <a:r>
              <a:rPr lang="en-US" sz="3200" dirty="0" smtClean="0"/>
              <a:t> en </a:t>
            </a:r>
            <a:r>
              <a:rPr lang="en-US" sz="3200" dirty="0" err="1" smtClean="0"/>
              <a:t>sílice</a:t>
            </a:r>
            <a:r>
              <a:rPr lang="en-US" sz="3200" dirty="0" smtClean="0"/>
              <a:t> (</a:t>
            </a:r>
            <a:r>
              <a:rPr lang="en-US" sz="3200" dirty="0" err="1" smtClean="0"/>
              <a:t>poco</a:t>
            </a:r>
            <a:r>
              <a:rPr lang="en-US" sz="3200" dirty="0" smtClean="0"/>
              <a:t> </a:t>
            </a:r>
            <a:r>
              <a:rPr lang="en-US" sz="3200" dirty="0" err="1" smtClean="0"/>
              <a:t>común</a:t>
            </a:r>
            <a:r>
              <a:rPr lang="en-US" sz="3200" dirty="0" smtClean="0"/>
              <a:t>)</a:t>
            </a:r>
            <a:r>
              <a:rPr lang="en-US" sz="3200" dirty="0" smtClean="0">
                <a:effectLst/>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 calcmode="lin" valueType="num">
                                      <p:cBhvr additive="base">
                                        <p:cTn id="7" dur="500" fill="hold"/>
                                        <p:tgtEl>
                                          <p:spTgt spid="35843">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843">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5843">
                                            <p:txEl>
                                              <p:pRg st="2" end="2"/>
                                            </p:txEl>
                                          </p:spTgt>
                                        </p:tgtEl>
                                        <p:attrNameLst>
                                          <p:attrName>style.visibility</p:attrName>
                                        </p:attrNameLst>
                                      </p:cBhvr>
                                      <p:to>
                                        <p:strVal val="visible"/>
                                      </p:to>
                                    </p:set>
                                    <p:anim calcmode="lin" valueType="num">
                                      <p:cBhvr additive="base">
                                        <p:cTn id="11" dur="500" fill="hold"/>
                                        <p:tgtEl>
                                          <p:spTgt spid="35843">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5843">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5843">
                                            <p:txEl>
                                              <p:pRg st="3" end="3"/>
                                            </p:txEl>
                                          </p:spTgt>
                                        </p:tgtEl>
                                        <p:attrNameLst>
                                          <p:attrName>style.visibility</p:attrName>
                                        </p:attrNameLst>
                                      </p:cBhvr>
                                      <p:to>
                                        <p:strVal val="visible"/>
                                      </p:to>
                                    </p:set>
                                    <p:anim calcmode="lin" valueType="num">
                                      <p:cBhvr additive="base">
                                        <p:cTn id="15" dur="500" fill="hold"/>
                                        <p:tgtEl>
                                          <p:spTgt spid="35843">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584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35843">
                                            <p:txEl>
                                              <p:pRg st="5" end="5"/>
                                            </p:txEl>
                                          </p:spTgt>
                                        </p:tgtEl>
                                        <p:attrNameLst>
                                          <p:attrName>style.visibility</p:attrName>
                                        </p:attrNameLst>
                                      </p:cBhvr>
                                      <p:to>
                                        <p:strVal val="visible"/>
                                      </p:to>
                                    </p:set>
                                    <p:anim calcmode="lin" valueType="num">
                                      <p:cBhvr additive="base">
                                        <p:cTn id="21" dur="500" fill="hold"/>
                                        <p:tgtEl>
                                          <p:spTgt spid="35843">
                                            <p:txEl>
                                              <p:pRg st="5" end="5"/>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5843">
                                            <p:txEl>
                                              <p:pRg st="5" end="5"/>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5843">
                                            <p:txEl>
                                              <p:pRg st="6" end="6"/>
                                            </p:txEl>
                                          </p:spTgt>
                                        </p:tgtEl>
                                        <p:attrNameLst>
                                          <p:attrName>style.visibility</p:attrName>
                                        </p:attrNameLst>
                                      </p:cBhvr>
                                      <p:to>
                                        <p:strVal val="visible"/>
                                      </p:to>
                                    </p:set>
                                    <p:anim calcmode="lin" valueType="num">
                                      <p:cBhvr additive="base">
                                        <p:cTn id="25" dur="500" fill="hold"/>
                                        <p:tgtEl>
                                          <p:spTgt spid="35843">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584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5843">
                                            <p:txEl>
                                              <p:pRg st="7" end="7"/>
                                            </p:txEl>
                                          </p:spTgt>
                                        </p:tgtEl>
                                        <p:attrNameLst>
                                          <p:attrName>style.visibility</p:attrName>
                                        </p:attrNameLst>
                                      </p:cBhvr>
                                      <p:to>
                                        <p:strVal val="visible"/>
                                      </p:to>
                                    </p:set>
                                    <p:anim calcmode="lin" valueType="num">
                                      <p:cBhvr additive="base">
                                        <p:cTn id="31" dur="500" fill="hold"/>
                                        <p:tgtEl>
                                          <p:spTgt spid="35843">
                                            <p:txEl>
                                              <p:pRg st="7" end="7"/>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5843">
                                            <p:txEl>
                                              <p:pRg st="7" end="7"/>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5843">
                                            <p:txEl>
                                              <p:pRg st="8" end="8"/>
                                            </p:txEl>
                                          </p:spTgt>
                                        </p:tgtEl>
                                        <p:attrNameLst>
                                          <p:attrName>style.visibility</p:attrName>
                                        </p:attrNameLst>
                                      </p:cBhvr>
                                      <p:to>
                                        <p:strVal val="visible"/>
                                      </p:to>
                                    </p:set>
                                    <p:anim calcmode="lin" valueType="num">
                                      <p:cBhvr additive="base">
                                        <p:cTn id="35" dur="500" fill="hold"/>
                                        <p:tgtEl>
                                          <p:spTgt spid="35843">
                                            <p:txEl>
                                              <p:pRg st="8" end="8"/>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5843">
                                            <p:txEl>
                                              <p:pRg st="8" end="8"/>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35843">
                                            <p:txEl>
                                              <p:pRg st="9" end="9"/>
                                            </p:txEl>
                                          </p:spTgt>
                                        </p:tgtEl>
                                        <p:attrNameLst>
                                          <p:attrName>style.visibility</p:attrName>
                                        </p:attrNameLst>
                                      </p:cBhvr>
                                      <p:to>
                                        <p:strVal val="visible"/>
                                      </p:to>
                                    </p:set>
                                    <p:anim calcmode="lin" valueType="num">
                                      <p:cBhvr additive="base">
                                        <p:cTn id="39" dur="500" fill="hold"/>
                                        <p:tgtEl>
                                          <p:spTgt spid="35843">
                                            <p:txEl>
                                              <p:pRg st="9" end="9"/>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5843">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bldLvl="5"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38175" y="0"/>
            <a:ext cx="7772400" cy="766763"/>
          </a:xfrm>
        </p:spPr>
        <p:txBody>
          <a:bodyPr>
            <a:normAutofit/>
          </a:bodyPr>
          <a:lstStyle/>
          <a:p>
            <a:pPr>
              <a:defRPr/>
            </a:pPr>
            <a:r>
              <a:rPr lang="en-US" b="1" dirty="0" err="1" smtClean="0">
                <a:solidFill>
                  <a:srgbClr val="FF0066"/>
                </a:solidFill>
                <a:effectLst>
                  <a:outerShdw blurRad="38100" dist="38100" dir="2700000" algn="tl">
                    <a:srgbClr val="000000">
                      <a:alpha val="43137"/>
                    </a:srgbClr>
                  </a:outerShdw>
                </a:effectLst>
              </a:rPr>
              <a:t>Evolución</a:t>
            </a:r>
            <a:r>
              <a:rPr lang="en-US" b="1" dirty="0" smtClean="0">
                <a:solidFill>
                  <a:srgbClr val="FF0066"/>
                </a:solidFill>
                <a:effectLst>
                  <a:outerShdw blurRad="38100" dist="38100" dir="2700000" algn="tl">
                    <a:srgbClr val="000000">
                      <a:alpha val="43137"/>
                    </a:srgbClr>
                  </a:outerShdw>
                </a:effectLst>
              </a:rPr>
              <a:t> en </a:t>
            </a:r>
            <a:r>
              <a:rPr lang="en-US" b="1" dirty="0" err="1" smtClean="0">
                <a:solidFill>
                  <a:srgbClr val="FF0066"/>
                </a:solidFill>
                <a:effectLst>
                  <a:outerShdw blurRad="38100" dist="38100" dir="2700000" algn="tl">
                    <a:srgbClr val="000000">
                      <a:alpha val="43137"/>
                    </a:srgbClr>
                  </a:outerShdw>
                </a:effectLst>
              </a:rPr>
              <a:t>las</a:t>
            </a:r>
            <a:r>
              <a:rPr lang="en-US" b="1" dirty="0" smtClean="0">
                <a:solidFill>
                  <a:srgbClr val="FF0066"/>
                </a:solidFill>
                <a:effectLst>
                  <a:outerShdw blurRad="38100" dist="38100" dir="2700000" algn="tl">
                    <a:srgbClr val="000000">
                      <a:alpha val="43137"/>
                    </a:srgbClr>
                  </a:outerShdw>
                </a:effectLst>
              </a:rPr>
              <a:t> series</a:t>
            </a:r>
          </a:p>
        </p:txBody>
      </p:sp>
      <p:pic>
        <p:nvPicPr>
          <p:cNvPr id="8196" name="Picture 1012" descr="Fig 14-2"/>
          <p:cNvPicPr>
            <a:picLocks noChangeAspect="1" noChangeArrowheads="1"/>
          </p:cNvPicPr>
          <p:nvPr/>
        </p:nvPicPr>
        <p:blipFill>
          <a:blip r:embed="rId3" cstate="print">
            <a:clrChange>
              <a:clrFrom>
                <a:srgbClr val="FFF2D2"/>
              </a:clrFrom>
              <a:clrTo>
                <a:srgbClr val="FFF2D2">
                  <a:alpha val="0"/>
                </a:srgbClr>
              </a:clrTo>
            </a:clrChange>
          </a:blip>
          <a:srcRect l="2076" t="968"/>
          <a:stretch>
            <a:fillRect/>
          </a:stretch>
        </p:blipFill>
        <p:spPr bwMode="auto">
          <a:xfrm>
            <a:off x="683568" y="908720"/>
            <a:ext cx="7688783" cy="5661248"/>
          </a:xfrm>
          <a:prstGeom prst="rect">
            <a:avLst/>
          </a:prstGeom>
          <a:noFill/>
          <a:ln w="9525">
            <a:noFill/>
            <a:miter lim="800000"/>
            <a:headEnd/>
            <a:tailEnd/>
          </a:ln>
        </p:spPr>
      </p:pic>
      <p:sp>
        <p:nvSpPr>
          <p:cNvPr id="8197" name="Rectangle 1013"/>
          <p:cNvSpPr>
            <a:spLocks noChangeArrowheads="1"/>
          </p:cNvSpPr>
          <p:nvPr/>
        </p:nvSpPr>
        <p:spPr bwMode="auto">
          <a:xfrm>
            <a:off x="5475288" y="5492750"/>
            <a:ext cx="2689225" cy="523875"/>
          </a:xfrm>
          <a:prstGeom prst="rect">
            <a:avLst/>
          </a:prstGeom>
          <a:noFill/>
          <a:ln w="9525">
            <a:noFill/>
            <a:miter lim="800000"/>
            <a:headEnd/>
            <a:tailEnd/>
          </a:ln>
        </p:spPr>
        <p:txBody>
          <a:bodyPr>
            <a:spAutoFit/>
          </a:bodyPr>
          <a:lstStyle/>
          <a:p>
            <a:r>
              <a:rPr lang="en-US" sz="1400" b="1">
                <a:solidFill>
                  <a:srgbClr val="000099"/>
                </a:solidFill>
                <a:effectLst/>
                <a:cs typeface="Arial" pitchFamily="34" charset="0"/>
              </a:rPr>
              <a:t>Figure 14.3. </a:t>
            </a:r>
            <a:r>
              <a:rPr lang="en-US" sz="1400" b="1">
                <a:solidFill>
                  <a:srgbClr val="000099"/>
                </a:solidFill>
                <a:effectLst/>
                <a:cs typeface="Times New Roman" pitchFamily="18" charset="0"/>
              </a:rPr>
              <a:t>After Wilson (1989) Igneous Petrogenesis. Kluwer.</a:t>
            </a:r>
            <a:endParaRPr lang="en-US" sz="1400" b="1">
              <a:solidFill>
                <a:srgbClr val="000099"/>
              </a:solidFill>
              <a:effectLst/>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650875" y="0"/>
            <a:ext cx="7772400" cy="1038225"/>
          </a:xfrm>
        </p:spPr>
        <p:txBody>
          <a:bodyPr/>
          <a:lstStyle/>
          <a:p>
            <a:pPr>
              <a:defRPr/>
            </a:pPr>
            <a:r>
              <a:rPr lang="en-US" b="1" dirty="0" err="1" smtClean="0">
                <a:solidFill>
                  <a:srgbClr val="FF0066"/>
                </a:solidFill>
                <a:effectLst>
                  <a:outerShdw blurRad="38100" dist="38100" dir="2700000" algn="tl">
                    <a:srgbClr val="000000">
                      <a:alpha val="43137"/>
                    </a:srgbClr>
                  </a:outerShdw>
                </a:effectLst>
              </a:rPr>
              <a:t>Elementos</a:t>
            </a:r>
            <a:r>
              <a:rPr lang="en-US" b="1" dirty="0" smtClean="0">
                <a:solidFill>
                  <a:srgbClr val="FF0066"/>
                </a:solidFill>
                <a:effectLst>
                  <a:outerShdw blurRad="38100" dist="38100" dir="2700000" algn="tl">
                    <a:srgbClr val="000000">
                      <a:alpha val="43137"/>
                    </a:srgbClr>
                  </a:outerShdw>
                </a:effectLst>
              </a:rPr>
              <a:t> </a:t>
            </a:r>
            <a:r>
              <a:rPr lang="en-US" b="1" dirty="0" err="1" smtClean="0">
                <a:solidFill>
                  <a:srgbClr val="FF0066"/>
                </a:solidFill>
                <a:effectLst>
                  <a:outerShdw blurRad="38100" dist="38100" dir="2700000" algn="tl">
                    <a:srgbClr val="000000">
                      <a:alpha val="43137"/>
                    </a:srgbClr>
                  </a:outerShdw>
                </a:effectLst>
              </a:rPr>
              <a:t>traza</a:t>
            </a:r>
            <a:endParaRPr lang="en-US" b="1" dirty="0" smtClean="0">
              <a:solidFill>
                <a:srgbClr val="FF0066"/>
              </a:solidFill>
              <a:effectLst>
                <a:outerShdw blurRad="38100" dist="38100" dir="2700000" algn="tl">
                  <a:srgbClr val="000000">
                    <a:alpha val="43137"/>
                  </a:srgbClr>
                </a:outerShdw>
              </a:effectLst>
            </a:endParaRPr>
          </a:p>
        </p:txBody>
      </p:sp>
      <p:sp>
        <p:nvSpPr>
          <p:cNvPr id="10243" name="Rectangle 3"/>
          <p:cNvSpPr>
            <a:spLocks noGrp="1" noChangeArrowheads="1"/>
          </p:cNvSpPr>
          <p:nvPr>
            <p:ph idx="1"/>
          </p:nvPr>
        </p:nvSpPr>
        <p:spPr>
          <a:xfrm>
            <a:off x="600075" y="1201738"/>
            <a:ext cx="8118475" cy="4841875"/>
          </a:xfrm>
        </p:spPr>
        <p:txBody>
          <a:bodyPr>
            <a:normAutofit fontScale="92500"/>
          </a:bodyPr>
          <a:lstStyle/>
          <a:p>
            <a:pPr>
              <a:spcBef>
                <a:spcPts val="600"/>
              </a:spcBef>
              <a:buFont typeface="Monotype Sorts" pitchFamily="2" charset="2"/>
              <a:buNone/>
            </a:pPr>
            <a:r>
              <a:rPr lang="en-US" sz="2800" b="1" i="1" dirty="0" smtClean="0">
                <a:effectLst/>
              </a:rPr>
              <a:t>LILE</a:t>
            </a:r>
            <a:r>
              <a:rPr lang="en-US" sz="2800" dirty="0" smtClean="0">
                <a:effectLst/>
              </a:rPr>
              <a:t>  (K, </a:t>
            </a:r>
            <a:r>
              <a:rPr lang="en-US" sz="2800" dirty="0" err="1" smtClean="0">
                <a:effectLst/>
              </a:rPr>
              <a:t>Rb</a:t>
            </a:r>
            <a:r>
              <a:rPr lang="en-US" sz="2800" dirty="0" smtClean="0">
                <a:effectLst/>
              </a:rPr>
              <a:t>, Cs, </a:t>
            </a:r>
            <a:r>
              <a:rPr lang="en-US" sz="2800" dirty="0" err="1" smtClean="0">
                <a:effectLst/>
              </a:rPr>
              <a:t>Ba</a:t>
            </a:r>
            <a:r>
              <a:rPr lang="en-US" sz="2800" dirty="0" smtClean="0">
                <a:effectLst/>
              </a:rPr>
              <a:t>, Pb</a:t>
            </a:r>
            <a:r>
              <a:rPr lang="en-US" sz="2800" baseline="30000" dirty="0" smtClean="0">
                <a:effectLst/>
              </a:rPr>
              <a:t>2+</a:t>
            </a:r>
            <a:r>
              <a:rPr lang="en-US" sz="2800" dirty="0" smtClean="0">
                <a:effectLst/>
              </a:rPr>
              <a:t> and </a:t>
            </a:r>
            <a:r>
              <a:rPr lang="en-US" sz="2800" dirty="0" err="1" smtClean="0">
                <a:effectLst/>
              </a:rPr>
              <a:t>Sr</a:t>
            </a:r>
            <a:r>
              <a:rPr lang="en-US" sz="2800" dirty="0" smtClean="0">
                <a:effectLst/>
              </a:rPr>
              <a:t>) son incompatibles y </a:t>
            </a:r>
            <a:r>
              <a:rPr lang="en-US" sz="2800" dirty="0" err="1" smtClean="0">
                <a:effectLst/>
              </a:rPr>
              <a:t>todos</a:t>
            </a:r>
            <a:r>
              <a:rPr lang="en-US" sz="2800" dirty="0" smtClean="0">
                <a:effectLst/>
              </a:rPr>
              <a:t> </a:t>
            </a:r>
            <a:r>
              <a:rPr lang="en-US" sz="2800" dirty="0" err="1" smtClean="0">
                <a:effectLst/>
              </a:rPr>
              <a:t>ellos</a:t>
            </a:r>
            <a:r>
              <a:rPr lang="en-US" sz="2800" dirty="0" smtClean="0">
                <a:effectLst/>
              </a:rPr>
              <a:t> </a:t>
            </a:r>
            <a:r>
              <a:rPr lang="en-US" sz="2800" dirty="0" err="1" smtClean="0">
                <a:effectLst/>
              </a:rPr>
              <a:t>están</a:t>
            </a:r>
            <a:r>
              <a:rPr lang="en-US" sz="2800" dirty="0" smtClean="0">
                <a:effectLst/>
              </a:rPr>
              <a:t> </a:t>
            </a:r>
            <a:r>
              <a:rPr lang="en-US" sz="2800" dirty="0" err="1" smtClean="0">
                <a:effectLst/>
              </a:rPr>
              <a:t>enriquecidos</a:t>
            </a:r>
            <a:r>
              <a:rPr lang="en-US" sz="2800" dirty="0" smtClean="0">
                <a:effectLst/>
              </a:rPr>
              <a:t> en magmas OIB con </a:t>
            </a:r>
            <a:r>
              <a:rPr lang="en-US" sz="2800" dirty="0" err="1" smtClean="0">
                <a:effectLst/>
              </a:rPr>
              <a:t>respecto</a:t>
            </a:r>
            <a:r>
              <a:rPr lang="en-US" sz="2800" dirty="0" smtClean="0">
                <a:effectLst/>
              </a:rPr>
              <a:t> a MORB</a:t>
            </a:r>
          </a:p>
          <a:p>
            <a:pPr>
              <a:spcBef>
                <a:spcPts val="600"/>
              </a:spcBef>
              <a:buFont typeface="Monotype Sorts" pitchFamily="2" charset="2"/>
              <a:buNone/>
            </a:pPr>
            <a:endParaRPr lang="en-US" sz="2800" dirty="0" smtClean="0">
              <a:effectLst/>
            </a:endParaRPr>
          </a:p>
          <a:p>
            <a:pPr>
              <a:spcBef>
                <a:spcPts val="600"/>
              </a:spcBef>
              <a:buFont typeface="Monotype Sorts" pitchFamily="2" charset="2"/>
              <a:buNone/>
            </a:pPr>
            <a:r>
              <a:rPr lang="en-US" sz="2800" dirty="0" err="1" smtClean="0">
                <a:effectLst/>
              </a:rPr>
              <a:t>Algunas</a:t>
            </a:r>
            <a:r>
              <a:rPr lang="en-US" sz="2800" dirty="0" smtClean="0">
                <a:effectLst/>
              </a:rPr>
              <a:t> </a:t>
            </a:r>
            <a:r>
              <a:rPr lang="en-US" sz="2800" dirty="0" err="1" smtClean="0">
                <a:effectLst/>
              </a:rPr>
              <a:t>razones</a:t>
            </a:r>
            <a:r>
              <a:rPr lang="en-US" sz="2800" dirty="0" smtClean="0">
                <a:effectLst/>
              </a:rPr>
              <a:t> entre </a:t>
            </a:r>
            <a:r>
              <a:rPr lang="en-US" sz="2800" dirty="0" err="1" smtClean="0">
                <a:effectLst/>
              </a:rPr>
              <a:t>elementos</a:t>
            </a:r>
            <a:r>
              <a:rPr lang="en-US" sz="2800" dirty="0" smtClean="0">
                <a:effectLst/>
              </a:rPr>
              <a:t> incompatibles son </a:t>
            </a:r>
            <a:r>
              <a:rPr lang="en-US" sz="2800" dirty="0" err="1" smtClean="0">
                <a:effectLst/>
              </a:rPr>
              <a:t>empkeadas</a:t>
            </a:r>
            <a:r>
              <a:rPr lang="en-US" sz="2800" dirty="0" smtClean="0">
                <a:effectLst/>
              </a:rPr>
              <a:t> </a:t>
            </a:r>
            <a:r>
              <a:rPr lang="en-US" sz="2800" dirty="0" err="1" smtClean="0">
                <a:effectLst/>
              </a:rPr>
              <a:t>para</a:t>
            </a:r>
            <a:r>
              <a:rPr lang="en-US" sz="2800" dirty="0" smtClean="0">
                <a:effectLst/>
              </a:rPr>
              <a:t> </a:t>
            </a:r>
            <a:r>
              <a:rPr lang="en-US" sz="2800" dirty="0" err="1" smtClean="0">
                <a:effectLst/>
              </a:rPr>
              <a:t>distinguir</a:t>
            </a:r>
            <a:r>
              <a:rPr lang="en-US" sz="2800" dirty="0" smtClean="0">
                <a:effectLst/>
              </a:rPr>
              <a:t> entre </a:t>
            </a:r>
            <a:r>
              <a:rPr lang="en-US" sz="2800" dirty="0" err="1" smtClean="0">
                <a:effectLst/>
              </a:rPr>
              <a:t>fuente</a:t>
            </a:r>
            <a:r>
              <a:rPr lang="en-US" sz="2800" dirty="0" smtClean="0">
                <a:effectLst/>
              </a:rPr>
              <a:t> de </a:t>
            </a:r>
            <a:r>
              <a:rPr lang="en-US" sz="2800" dirty="0" err="1" smtClean="0">
                <a:effectLst/>
              </a:rPr>
              <a:t>reservorios</a:t>
            </a:r>
            <a:endParaRPr lang="en-US" sz="2800" dirty="0" smtClean="0">
              <a:effectLst/>
            </a:endParaRPr>
          </a:p>
          <a:p>
            <a:pPr lvl="1">
              <a:spcBef>
                <a:spcPts val="600"/>
              </a:spcBef>
              <a:buFont typeface="Monotype Sorts" pitchFamily="2" charset="2"/>
              <a:buNone/>
            </a:pPr>
            <a:endParaRPr lang="en-US" sz="2400" dirty="0" smtClean="0">
              <a:effectLst/>
            </a:endParaRPr>
          </a:p>
          <a:p>
            <a:pPr lvl="1">
              <a:spcBef>
                <a:spcPts val="600"/>
              </a:spcBef>
              <a:buFont typeface="Monotype Sorts" pitchFamily="2" charset="2"/>
              <a:buNone/>
            </a:pPr>
            <a:r>
              <a:rPr lang="en-US" sz="2400" dirty="0" smtClean="0">
                <a:effectLst/>
              </a:rPr>
              <a:t>N-MORB: </a:t>
            </a:r>
            <a:r>
              <a:rPr lang="en-US" sz="2400" dirty="0" err="1" smtClean="0"/>
              <a:t>razón</a:t>
            </a:r>
            <a:r>
              <a:rPr lang="en-US" sz="2400" dirty="0" smtClean="0">
                <a:effectLst/>
              </a:rPr>
              <a:t> K/</a:t>
            </a:r>
            <a:r>
              <a:rPr lang="en-US" sz="2400" dirty="0" err="1" smtClean="0">
                <a:effectLst/>
              </a:rPr>
              <a:t>Ba</a:t>
            </a:r>
            <a:r>
              <a:rPr lang="en-US" sz="2400" dirty="0" smtClean="0">
                <a:effectLst/>
              </a:rPr>
              <a:t> </a:t>
            </a:r>
            <a:r>
              <a:rPr lang="en-US" sz="2400" dirty="0" err="1" smtClean="0">
                <a:effectLst/>
              </a:rPr>
              <a:t>alta</a:t>
            </a:r>
            <a:r>
              <a:rPr lang="en-US" sz="2400" dirty="0" smtClean="0">
                <a:effectLst/>
              </a:rPr>
              <a:t> (</a:t>
            </a:r>
            <a:r>
              <a:rPr lang="en-US" sz="2400" dirty="0" err="1" smtClean="0">
                <a:effectLst/>
              </a:rPr>
              <a:t>usualmente</a:t>
            </a:r>
            <a:r>
              <a:rPr lang="en-US" sz="2400" dirty="0" smtClean="0">
                <a:effectLst/>
              </a:rPr>
              <a:t> &gt; 100)</a:t>
            </a:r>
          </a:p>
          <a:p>
            <a:pPr lvl="1">
              <a:spcBef>
                <a:spcPts val="600"/>
              </a:spcBef>
              <a:buFont typeface="Monotype Sorts" pitchFamily="2" charset="2"/>
              <a:buNone/>
            </a:pPr>
            <a:r>
              <a:rPr lang="en-US" sz="2400" dirty="0" smtClean="0">
                <a:effectLst/>
              </a:rPr>
              <a:t>E-MORB: K/</a:t>
            </a:r>
            <a:r>
              <a:rPr lang="en-US" sz="2400" dirty="0" err="1" smtClean="0">
                <a:effectLst/>
              </a:rPr>
              <a:t>Ba</a:t>
            </a:r>
            <a:r>
              <a:rPr lang="en-US" sz="2400" dirty="0" smtClean="0">
                <a:effectLst/>
              </a:rPr>
              <a:t> </a:t>
            </a:r>
            <a:r>
              <a:rPr lang="en-US" sz="2400" dirty="0" err="1" smtClean="0">
                <a:effectLst/>
              </a:rPr>
              <a:t>medio</a:t>
            </a:r>
            <a:r>
              <a:rPr lang="en-US" sz="2400" dirty="0" smtClean="0">
                <a:effectLst/>
              </a:rPr>
              <a:t> en </a:t>
            </a:r>
            <a:r>
              <a:rPr lang="en-US" sz="2400" dirty="0" err="1" smtClean="0">
                <a:effectLst/>
              </a:rPr>
              <a:t>torno</a:t>
            </a:r>
            <a:r>
              <a:rPr lang="en-US" sz="2400" dirty="0" smtClean="0">
                <a:effectLst/>
              </a:rPr>
              <a:t> a 30</a:t>
            </a:r>
          </a:p>
          <a:p>
            <a:pPr lvl="1">
              <a:spcBef>
                <a:spcPts val="600"/>
              </a:spcBef>
              <a:buFont typeface="Monotype Sorts" pitchFamily="2" charset="2"/>
              <a:buNone/>
            </a:pPr>
            <a:r>
              <a:rPr lang="en-US" sz="2400" dirty="0" smtClean="0">
                <a:effectLst/>
              </a:rPr>
              <a:t>OITs </a:t>
            </a:r>
            <a:r>
              <a:rPr lang="en-US" sz="2400" dirty="0" err="1" smtClean="0"/>
              <a:t>rango</a:t>
            </a:r>
            <a:r>
              <a:rPr lang="en-US" sz="2400" dirty="0" smtClean="0"/>
              <a:t> entre </a:t>
            </a:r>
            <a:r>
              <a:rPr lang="en-US" sz="2400" dirty="0" smtClean="0">
                <a:effectLst/>
              </a:rPr>
              <a:t>25-40, y OIAs en general </a:t>
            </a:r>
            <a:r>
              <a:rPr lang="en-US" sz="2400" dirty="0" err="1" smtClean="0">
                <a:effectLst/>
              </a:rPr>
              <a:t>cercano</a:t>
            </a:r>
            <a:r>
              <a:rPr lang="en-US" sz="2400" dirty="0" smtClean="0">
                <a:effectLst/>
              </a:rPr>
              <a:t> o </a:t>
            </a:r>
            <a:r>
              <a:rPr lang="en-US" sz="2400" dirty="0" err="1" smtClean="0">
                <a:effectLst/>
              </a:rPr>
              <a:t>menor</a:t>
            </a:r>
            <a:r>
              <a:rPr lang="en-US" sz="2400" dirty="0" smtClean="0">
                <a:effectLst/>
              </a:rPr>
              <a:t> a 20</a:t>
            </a:r>
          </a:p>
          <a:p>
            <a:pPr>
              <a:spcBef>
                <a:spcPts val="600"/>
              </a:spcBef>
              <a:buFont typeface="Monotype Sorts" pitchFamily="2" charset="2"/>
              <a:buNone/>
            </a:pPr>
            <a:endParaRPr lang="en-US" sz="2800" dirty="0" smtClean="0">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385763" y="1001713"/>
            <a:ext cx="8337550" cy="4940300"/>
          </a:xfrm>
          <a:prstGeom prst="rect">
            <a:avLst/>
          </a:prstGeom>
          <a:noFill/>
          <a:ln w="9525">
            <a:noFill/>
            <a:miter lim="800000"/>
            <a:headEnd/>
            <a:tailEnd/>
          </a:ln>
        </p:spPr>
        <p:txBody>
          <a:bodyPr/>
          <a:lstStyle/>
          <a:p>
            <a:pPr marL="342900" indent="-342900">
              <a:spcBef>
                <a:spcPct val="20000"/>
              </a:spcBef>
              <a:buClr>
                <a:srgbClr val="00CC00"/>
              </a:buClr>
              <a:buSzPct val="50000"/>
              <a:buFont typeface="Monotype Sorts" pitchFamily="2" charset="2"/>
              <a:buChar char="l"/>
            </a:pPr>
            <a:r>
              <a:rPr lang="en-US" sz="3200" b="1" i="1" dirty="0" err="1" smtClean="0">
                <a:solidFill>
                  <a:srgbClr val="FF0000"/>
                </a:solidFill>
                <a:effectLst/>
              </a:rPr>
              <a:t>Elementos</a:t>
            </a:r>
            <a:r>
              <a:rPr lang="en-US" sz="3200" b="1" i="1" dirty="0" smtClean="0">
                <a:solidFill>
                  <a:srgbClr val="FF0000"/>
                </a:solidFill>
                <a:effectLst/>
              </a:rPr>
              <a:t> incompatibles </a:t>
            </a:r>
            <a:r>
              <a:rPr lang="en-US" sz="3200" dirty="0" err="1" smtClean="0">
                <a:effectLst/>
              </a:rPr>
              <a:t>estarán</a:t>
            </a:r>
            <a:r>
              <a:rPr lang="en-US" sz="3200" dirty="0" smtClean="0">
                <a:effectLst/>
              </a:rPr>
              <a:t> </a:t>
            </a:r>
            <a:r>
              <a:rPr lang="en-US" sz="3200" dirty="0" err="1" smtClean="0">
                <a:effectLst/>
              </a:rPr>
              <a:t>concentrados</a:t>
            </a:r>
            <a:r>
              <a:rPr lang="en-US" sz="3200" dirty="0" smtClean="0">
                <a:effectLst/>
              </a:rPr>
              <a:t> en el </a:t>
            </a:r>
            <a:r>
              <a:rPr lang="en-US" sz="3200" dirty="0" err="1" smtClean="0">
                <a:effectLst/>
              </a:rPr>
              <a:t>líquido</a:t>
            </a:r>
            <a:r>
              <a:rPr lang="en-US" sz="3200" dirty="0" smtClean="0">
                <a:effectLst/>
              </a:rPr>
              <a:t> </a:t>
            </a:r>
            <a:endParaRPr lang="en-US" sz="3200" dirty="0">
              <a:effectLst/>
            </a:endParaRPr>
          </a:p>
          <a:p>
            <a:pPr marL="342900" indent="-342900">
              <a:spcBef>
                <a:spcPct val="20000"/>
              </a:spcBef>
              <a:buClr>
                <a:srgbClr val="00CC00"/>
              </a:buClr>
              <a:buSzPct val="50000"/>
              <a:buFont typeface="Monotype Sorts" pitchFamily="2" charset="2"/>
              <a:buNone/>
            </a:pPr>
            <a:r>
              <a:rPr lang="en-US" sz="3200" dirty="0">
                <a:effectLst/>
              </a:rPr>
              <a:t>		</a:t>
            </a:r>
          </a:p>
          <a:p>
            <a:pPr marL="342900" indent="-342900">
              <a:spcBef>
                <a:spcPct val="20000"/>
              </a:spcBef>
              <a:buClr>
                <a:srgbClr val="00CC00"/>
              </a:buClr>
              <a:buSzPct val="50000"/>
              <a:buFont typeface="Monotype Sorts" pitchFamily="2" charset="2"/>
              <a:buNone/>
            </a:pPr>
            <a:r>
              <a:rPr lang="en-US" sz="3200" dirty="0">
                <a:effectLst/>
              </a:rPr>
              <a:t>			</a:t>
            </a:r>
            <a:r>
              <a:rPr lang="en-US" sz="3200" dirty="0" smtClean="0">
                <a:effectLst/>
              </a:rPr>
              <a:t>K</a:t>
            </a:r>
            <a:r>
              <a:rPr lang="en-US" sz="3200" baseline="-25000" dirty="0" smtClean="0">
                <a:effectLst/>
              </a:rPr>
              <a:t>D</a:t>
            </a:r>
            <a:r>
              <a:rPr lang="en-US" sz="3200" dirty="0" smtClean="0">
                <a:effectLst/>
              </a:rPr>
              <a:t>  </a:t>
            </a:r>
            <a:r>
              <a:rPr lang="en-US" sz="3200" dirty="0">
                <a:effectLst/>
              </a:rPr>
              <a:t>« 1</a:t>
            </a:r>
          </a:p>
          <a:p>
            <a:pPr marL="342900" indent="-342900">
              <a:spcBef>
                <a:spcPct val="20000"/>
              </a:spcBef>
              <a:buClr>
                <a:srgbClr val="00CC00"/>
              </a:buClr>
              <a:buSzPct val="50000"/>
              <a:buFont typeface="Monotype Sorts" pitchFamily="2" charset="2"/>
              <a:buNone/>
            </a:pPr>
            <a:endParaRPr lang="en-US" sz="3200" dirty="0">
              <a:effectLst/>
            </a:endParaRPr>
          </a:p>
          <a:p>
            <a:pPr marL="342900" indent="-342900">
              <a:spcBef>
                <a:spcPct val="20000"/>
              </a:spcBef>
              <a:buClr>
                <a:srgbClr val="00CC00"/>
              </a:buClr>
              <a:buSzPct val="50000"/>
              <a:buFont typeface="Monotype Sorts" pitchFamily="2" charset="2"/>
              <a:buChar char="l"/>
            </a:pPr>
            <a:r>
              <a:rPr lang="en-US" sz="3200" b="1" i="1" dirty="0" err="1" smtClean="0">
                <a:solidFill>
                  <a:srgbClr val="FF0000"/>
                </a:solidFill>
                <a:effectLst/>
              </a:rPr>
              <a:t>Elementos</a:t>
            </a:r>
            <a:r>
              <a:rPr lang="en-US" sz="3200" b="1" i="1" dirty="0" smtClean="0">
                <a:solidFill>
                  <a:srgbClr val="FF0000"/>
                </a:solidFill>
                <a:effectLst/>
              </a:rPr>
              <a:t> compatibles</a:t>
            </a:r>
            <a:r>
              <a:rPr lang="en-US" sz="3200" dirty="0" smtClean="0">
                <a:solidFill>
                  <a:srgbClr val="FF0000"/>
                </a:solidFill>
                <a:effectLst/>
              </a:rPr>
              <a:t> </a:t>
            </a:r>
            <a:r>
              <a:rPr lang="en-US" sz="3200" dirty="0" err="1" smtClean="0">
                <a:effectLst/>
              </a:rPr>
              <a:t>estarán</a:t>
            </a:r>
            <a:r>
              <a:rPr lang="en-US" sz="3200" dirty="0" smtClean="0">
                <a:effectLst/>
              </a:rPr>
              <a:t> </a:t>
            </a:r>
            <a:r>
              <a:rPr lang="en-US" sz="3200" dirty="0" err="1" smtClean="0">
                <a:effectLst/>
              </a:rPr>
              <a:t>concentrados</a:t>
            </a:r>
            <a:r>
              <a:rPr lang="en-US" sz="3200" dirty="0" smtClean="0">
                <a:effectLst/>
              </a:rPr>
              <a:t> en el </a:t>
            </a:r>
            <a:r>
              <a:rPr lang="en-US" sz="3200" dirty="0" err="1" smtClean="0">
                <a:effectLst/>
              </a:rPr>
              <a:t>sólido</a:t>
            </a:r>
            <a:endParaRPr lang="en-US" sz="3200" dirty="0">
              <a:effectLst/>
            </a:endParaRPr>
          </a:p>
          <a:p>
            <a:pPr marL="342900" indent="-342900">
              <a:spcBef>
                <a:spcPct val="20000"/>
              </a:spcBef>
              <a:buClr>
                <a:srgbClr val="00CC00"/>
              </a:buClr>
              <a:buSzPct val="50000"/>
              <a:buFont typeface="Monotype Sorts" pitchFamily="2" charset="2"/>
              <a:buNone/>
            </a:pPr>
            <a:r>
              <a:rPr lang="en-US" sz="3200" dirty="0">
                <a:effectLst/>
              </a:rPr>
              <a:t>			</a:t>
            </a:r>
            <a:r>
              <a:rPr lang="en-US" sz="3200" dirty="0" smtClean="0">
                <a:effectLst/>
              </a:rPr>
              <a:t>K</a:t>
            </a:r>
            <a:r>
              <a:rPr lang="en-US" sz="3200" baseline="-25000" dirty="0" smtClean="0">
                <a:effectLst/>
              </a:rPr>
              <a:t>D </a:t>
            </a:r>
            <a:r>
              <a:rPr lang="en-US" sz="3200" dirty="0" smtClean="0">
                <a:effectLst/>
              </a:rPr>
              <a:t>» </a:t>
            </a:r>
            <a:r>
              <a:rPr lang="en-US" sz="3200" dirty="0">
                <a:effectLst/>
              </a:rPr>
              <a:t>1</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
          <p:cNvSpPr>
            <a:spLocks noChangeArrowheads="1"/>
          </p:cNvSpPr>
          <p:nvPr/>
        </p:nvSpPr>
        <p:spPr bwMode="auto">
          <a:xfrm>
            <a:off x="650875" y="0"/>
            <a:ext cx="7772400" cy="1038225"/>
          </a:xfrm>
          <a:prstGeom prst="rect">
            <a:avLst/>
          </a:prstGeom>
          <a:noFill/>
          <a:ln w="9525">
            <a:noFill/>
            <a:miter lim="800000"/>
            <a:headEnd/>
            <a:tailEnd/>
          </a:ln>
          <a:effectLst/>
        </p:spPr>
        <p:txBody>
          <a:bodyPr anchor="ctr"/>
          <a:lstStyle/>
          <a:p>
            <a:pPr algn="ctr">
              <a:defRPr/>
            </a:pPr>
            <a:r>
              <a:rPr lang="en-US" sz="4400" b="1" dirty="0" err="1" smtClean="0">
                <a:solidFill>
                  <a:srgbClr val="FF0066"/>
                </a:solidFill>
                <a:effectLst>
                  <a:outerShdw blurRad="38100" dist="38100" dir="2700000" algn="tl">
                    <a:srgbClr val="000000"/>
                  </a:outerShdw>
                </a:effectLst>
              </a:rPr>
              <a:t>Elementos</a:t>
            </a:r>
            <a:r>
              <a:rPr lang="en-US" sz="4400" b="1" dirty="0" smtClean="0">
                <a:solidFill>
                  <a:srgbClr val="FF0066"/>
                </a:solidFill>
                <a:effectLst>
                  <a:outerShdw blurRad="38100" dist="38100" dir="2700000" algn="tl">
                    <a:srgbClr val="000000"/>
                  </a:outerShdw>
                </a:effectLst>
              </a:rPr>
              <a:t> </a:t>
            </a:r>
            <a:r>
              <a:rPr lang="en-US" sz="4400" b="1" dirty="0" err="1" smtClean="0">
                <a:solidFill>
                  <a:srgbClr val="FF0066"/>
                </a:solidFill>
                <a:effectLst>
                  <a:outerShdw blurRad="38100" dist="38100" dir="2700000" algn="tl">
                    <a:srgbClr val="000000"/>
                  </a:outerShdw>
                </a:effectLst>
              </a:rPr>
              <a:t>traza</a:t>
            </a:r>
            <a:endParaRPr lang="en-US" sz="4400" b="1" dirty="0">
              <a:solidFill>
                <a:srgbClr val="FF0066"/>
              </a:solidFill>
              <a:effectLst>
                <a:outerShdw blurRad="38100" dist="38100" dir="2700000" algn="tl">
                  <a:srgbClr val="000000"/>
                </a:outerShdw>
              </a:effectLst>
            </a:endParaRPr>
          </a:p>
        </p:txBody>
      </p:sp>
      <p:sp>
        <p:nvSpPr>
          <p:cNvPr id="11267" name="Rectangle 5"/>
          <p:cNvSpPr>
            <a:spLocks noChangeArrowheads="1"/>
          </p:cNvSpPr>
          <p:nvPr/>
        </p:nvSpPr>
        <p:spPr bwMode="auto">
          <a:xfrm>
            <a:off x="374650" y="1201738"/>
            <a:ext cx="8769350" cy="5656262"/>
          </a:xfrm>
          <a:prstGeom prst="rect">
            <a:avLst/>
          </a:prstGeom>
          <a:noFill/>
          <a:ln w="9525">
            <a:noFill/>
            <a:miter lim="800000"/>
            <a:headEnd/>
            <a:tailEnd/>
          </a:ln>
        </p:spPr>
        <p:txBody>
          <a:bodyPr/>
          <a:lstStyle/>
          <a:p>
            <a:pPr marL="342900" indent="-342900">
              <a:spcBef>
                <a:spcPts val="600"/>
              </a:spcBef>
              <a:buClr>
                <a:srgbClr val="00CC00"/>
              </a:buClr>
              <a:buSzPct val="50000"/>
            </a:pPr>
            <a:r>
              <a:rPr lang="en-US" sz="2800" b="1" i="1" dirty="0" smtClean="0">
                <a:effectLst/>
              </a:rPr>
              <a:t>HFSE</a:t>
            </a:r>
            <a:r>
              <a:rPr lang="en-US" sz="2800" dirty="0" smtClean="0">
                <a:effectLst/>
              </a:rPr>
              <a:t>  (</a:t>
            </a:r>
            <a:r>
              <a:rPr lang="en-US" sz="2800" dirty="0" err="1" smtClean="0">
                <a:effectLst/>
              </a:rPr>
              <a:t>Th</a:t>
            </a:r>
            <a:r>
              <a:rPr lang="en-US" sz="2800" dirty="0">
                <a:effectLst/>
              </a:rPr>
              <a:t>, U, </a:t>
            </a:r>
            <a:r>
              <a:rPr lang="en-US" sz="2800" dirty="0" err="1">
                <a:effectLst/>
              </a:rPr>
              <a:t>Ce</a:t>
            </a:r>
            <a:r>
              <a:rPr lang="en-US" sz="2800" dirty="0">
                <a:effectLst/>
              </a:rPr>
              <a:t>, </a:t>
            </a:r>
            <a:r>
              <a:rPr lang="en-US" sz="2800" dirty="0" err="1">
                <a:effectLst/>
              </a:rPr>
              <a:t>Zr</a:t>
            </a:r>
            <a:r>
              <a:rPr lang="en-US" sz="2800" dirty="0">
                <a:effectLst/>
              </a:rPr>
              <a:t>, </a:t>
            </a:r>
            <a:r>
              <a:rPr lang="en-US" sz="2800" dirty="0" err="1">
                <a:effectLst/>
              </a:rPr>
              <a:t>Hf</a:t>
            </a:r>
            <a:r>
              <a:rPr lang="en-US" sz="2800" dirty="0">
                <a:effectLst/>
              </a:rPr>
              <a:t>, </a:t>
            </a:r>
            <a:r>
              <a:rPr lang="en-US" sz="2800" dirty="0" err="1">
                <a:effectLst/>
              </a:rPr>
              <a:t>Nb</a:t>
            </a:r>
            <a:r>
              <a:rPr lang="en-US" sz="2800" dirty="0">
                <a:effectLst/>
              </a:rPr>
              <a:t>, Ta, and Ti) </a:t>
            </a:r>
            <a:r>
              <a:rPr lang="en-US" sz="2800" dirty="0" err="1" smtClean="0">
                <a:effectLst/>
              </a:rPr>
              <a:t>también</a:t>
            </a:r>
            <a:r>
              <a:rPr lang="en-US" sz="2800" dirty="0" smtClean="0">
                <a:effectLst/>
              </a:rPr>
              <a:t> son incompatibles (en </a:t>
            </a:r>
            <a:r>
              <a:rPr lang="en-US" sz="2800" dirty="0" err="1" smtClean="0">
                <a:effectLst/>
              </a:rPr>
              <a:t>menor</a:t>
            </a:r>
            <a:r>
              <a:rPr lang="en-US" sz="2800" dirty="0" smtClean="0">
                <a:effectLst/>
              </a:rPr>
              <a:t> </a:t>
            </a:r>
            <a:r>
              <a:rPr lang="en-US" sz="2800" dirty="0" err="1" smtClean="0">
                <a:effectLst/>
              </a:rPr>
              <a:t>medida</a:t>
            </a:r>
            <a:r>
              <a:rPr lang="en-US" sz="2800" dirty="0" smtClean="0">
                <a:effectLst/>
              </a:rPr>
              <a:t>) y </a:t>
            </a:r>
            <a:r>
              <a:rPr lang="en-US" sz="2800" dirty="0" err="1" smtClean="0">
                <a:effectLst/>
              </a:rPr>
              <a:t>están</a:t>
            </a:r>
            <a:r>
              <a:rPr lang="en-US" sz="2800" dirty="0" smtClean="0">
                <a:effectLst/>
              </a:rPr>
              <a:t> </a:t>
            </a:r>
            <a:r>
              <a:rPr lang="en-US" sz="2800" dirty="0" err="1" smtClean="0">
                <a:effectLst/>
              </a:rPr>
              <a:t>enriquecidos</a:t>
            </a:r>
            <a:r>
              <a:rPr lang="en-US" sz="2800" dirty="0" smtClean="0">
                <a:effectLst/>
              </a:rPr>
              <a:t> en OIBs en </a:t>
            </a:r>
            <a:r>
              <a:rPr lang="en-US" sz="2800" dirty="0" err="1" smtClean="0">
                <a:effectLst/>
              </a:rPr>
              <a:t>relación</a:t>
            </a:r>
            <a:r>
              <a:rPr lang="en-US" sz="2800" dirty="0" smtClean="0">
                <a:effectLst/>
              </a:rPr>
              <a:t> a MORBs</a:t>
            </a:r>
            <a:endParaRPr lang="en-US" sz="2800" dirty="0">
              <a:effectLst/>
            </a:endParaRPr>
          </a:p>
          <a:p>
            <a:pPr marL="342900" indent="-342900">
              <a:spcBef>
                <a:spcPts val="600"/>
              </a:spcBef>
              <a:buClr>
                <a:srgbClr val="00CC00"/>
              </a:buClr>
              <a:buSzPct val="50000"/>
            </a:pPr>
            <a:r>
              <a:rPr lang="en-US" sz="2800" dirty="0" err="1" smtClean="0">
                <a:effectLst/>
              </a:rPr>
              <a:t>Razones</a:t>
            </a:r>
            <a:r>
              <a:rPr lang="en-US" sz="2800" dirty="0" smtClean="0">
                <a:effectLst/>
              </a:rPr>
              <a:t> de </a:t>
            </a:r>
            <a:r>
              <a:rPr lang="en-US" sz="2800" dirty="0" err="1" smtClean="0">
                <a:effectLst/>
              </a:rPr>
              <a:t>estos</a:t>
            </a:r>
            <a:r>
              <a:rPr lang="en-US" sz="2800" dirty="0" smtClean="0">
                <a:effectLst/>
              </a:rPr>
              <a:t> </a:t>
            </a:r>
            <a:r>
              <a:rPr lang="en-US" sz="2800" dirty="0" err="1" smtClean="0">
                <a:effectLst/>
              </a:rPr>
              <a:t>elementos</a:t>
            </a:r>
            <a:r>
              <a:rPr lang="en-US" sz="2800" dirty="0" smtClean="0">
                <a:effectLst/>
              </a:rPr>
              <a:t> </a:t>
            </a:r>
            <a:r>
              <a:rPr lang="en-US" sz="2800" dirty="0" err="1" smtClean="0">
                <a:effectLst/>
              </a:rPr>
              <a:t>también</a:t>
            </a:r>
            <a:r>
              <a:rPr lang="en-US" sz="2800" dirty="0" smtClean="0">
                <a:effectLst/>
              </a:rPr>
              <a:t> se </a:t>
            </a:r>
            <a:r>
              <a:rPr lang="en-US" sz="2800" dirty="0" err="1" smtClean="0">
                <a:effectLst/>
              </a:rPr>
              <a:t>usan</a:t>
            </a:r>
            <a:r>
              <a:rPr lang="en-US" sz="2800" dirty="0" smtClean="0">
                <a:effectLst/>
              </a:rPr>
              <a:t> </a:t>
            </a:r>
            <a:r>
              <a:rPr lang="en-US" sz="2800" dirty="0" err="1" smtClean="0">
                <a:effectLst/>
              </a:rPr>
              <a:t>para</a:t>
            </a:r>
            <a:r>
              <a:rPr lang="en-US" sz="2800" dirty="0" smtClean="0">
                <a:effectLst/>
              </a:rPr>
              <a:t> </a:t>
            </a:r>
            <a:r>
              <a:rPr lang="en-US" sz="2800" dirty="0" err="1" smtClean="0">
                <a:effectLst/>
              </a:rPr>
              <a:t>distinguir</a:t>
            </a:r>
            <a:r>
              <a:rPr lang="en-US" sz="2800" dirty="0" smtClean="0">
                <a:effectLst/>
              </a:rPr>
              <a:t> entre </a:t>
            </a:r>
            <a:r>
              <a:rPr lang="en-US" sz="2800" dirty="0" err="1" smtClean="0">
                <a:effectLst/>
              </a:rPr>
              <a:t>fuentes</a:t>
            </a:r>
            <a:endParaRPr lang="en-US" sz="2800" dirty="0">
              <a:effectLst/>
            </a:endParaRPr>
          </a:p>
          <a:p>
            <a:pPr marL="742950" lvl="1" indent="-285750">
              <a:spcBef>
                <a:spcPts val="600"/>
              </a:spcBef>
              <a:buClr>
                <a:srgbClr val="FF0066"/>
              </a:buClr>
              <a:buSzPct val="60000"/>
            </a:pPr>
            <a:r>
              <a:rPr lang="en-US" sz="2800" dirty="0" err="1" smtClean="0"/>
              <a:t>Razón</a:t>
            </a:r>
            <a:r>
              <a:rPr lang="en-US" sz="2800" dirty="0" smtClean="0">
                <a:effectLst/>
              </a:rPr>
              <a:t> </a:t>
            </a:r>
            <a:r>
              <a:rPr lang="en-US" sz="2800" dirty="0" err="1">
                <a:effectLst/>
              </a:rPr>
              <a:t>Zr</a:t>
            </a:r>
            <a:r>
              <a:rPr lang="en-US" sz="2800" dirty="0">
                <a:effectLst/>
              </a:rPr>
              <a:t>/</a:t>
            </a:r>
            <a:r>
              <a:rPr lang="en-US" sz="2800" dirty="0" err="1">
                <a:effectLst/>
              </a:rPr>
              <a:t>Nb</a:t>
            </a:r>
            <a:r>
              <a:rPr lang="en-US" sz="2800" dirty="0">
                <a:effectLst/>
              </a:rPr>
              <a:t> </a:t>
            </a:r>
          </a:p>
          <a:p>
            <a:pPr marL="1143000" lvl="2" indent="-228600">
              <a:spcBef>
                <a:spcPts val="600"/>
              </a:spcBef>
              <a:buClr>
                <a:srgbClr val="0066FF"/>
              </a:buClr>
              <a:buSzPct val="50000"/>
            </a:pPr>
            <a:r>
              <a:rPr lang="en-US" sz="2800" dirty="0" smtClean="0">
                <a:effectLst/>
              </a:rPr>
              <a:t>N-MORBs </a:t>
            </a:r>
            <a:r>
              <a:rPr lang="en-US" sz="2800" dirty="0" err="1" smtClean="0">
                <a:effectLst/>
              </a:rPr>
              <a:t>generamente</a:t>
            </a:r>
            <a:r>
              <a:rPr lang="en-US" sz="2800" dirty="0" smtClean="0">
                <a:effectLst/>
              </a:rPr>
              <a:t> &gt;30</a:t>
            </a:r>
            <a:r>
              <a:rPr lang="en-US" sz="2800" dirty="0">
                <a:effectLst/>
              </a:rPr>
              <a:t>)</a:t>
            </a:r>
          </a:p>
          <a:p>
            <a:pPr marL="1143000" lvl="2" indent="-228600">
              <a:spcBef>
                <a:spcPts val="600"/>
              </a:spcBef>
              <a:buClr>
                <a:srgbClr val="0066FF"/>
              </a:buClr>
              <a:buSzPct val="50000"/>
            </a:pPr>
            <a:r>
              <a:rPr lang="en-US" sz="2800" dirty="0">
                <a:effectLst/>
              </a:rPr>
              <a:t>OIBs </a:t>
            </a:r>
            <a:r>
              <a:rPr lang="en-US" sz="2800" dirty="0" err="1" smtClean="0"/>
              <a:t>valores</a:t>
            </a:r>
            <a:r>
              <a:rPr lang="en-US" sz="2800" dirty="0" smtClean="0"/>
              <a:t> </a:t>
            </a:r>
            <a:r>
              <a:rPr lang="en-US" sz="2800" dirty="0" err="1" smtClean="0"/>
              <a:t>más</a:t>
            </a:r>
            <a:r>
              <a:rPr lang="en-US" sz="2800" dirty="0" smtClean="0"/>
              <a:t> </a:t>
            </a:r>
            <a:r>
              <a:rPr lang="en-US" sz="2800" dirty="0" err="1" smtClean="0"/>
              <a:t>bajos</a:t>
            </a:r>
            <a:r>
              <a:rPr lang="en-US" sz="2800" dirty="0" smtClean="0">
                <a:effectLst/>
              </a:rPr>
              <a:t> </a:t>
            </a:r>
            <a:r>
              <a:rPr lang="en-US" sz="2800" dirty="0">
                <a:effectLst/>
              </a:rPr>
              <a:t>(&lt;10)</a:t>
            </a:r>
            <a:endParaRPr lang="en-US" dirty="0">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42938" y="0"/>
            <a:ext cx="7772400" cy="987425"/>
          </a:xfrm>
        </p:spPr>
        <p:txBody>
          <a:bodyPr/>
          <a:lstStyle/>
          <a:p>
            <a:pPr>
              <a:defRPr/>
            </a:pPr>
            <a:r>
              <a:rPr lang="en-US" b="1" dirty="0" err="1" smtClean="0">
                <a:solidFill>
                  <a:srgbClr val="FF0066"/>
                </a:solidFill>
                <a:effectLst>
                  <a:outerShdw blurRad="38100" dist="38100" dir="2700000" algn="tl">
                    <a:srgbClr val="000000">
                      <a:alpha val="43137"/>
                    </a:srgbClr>
                  </a:outerShdw>
                </a:effectLst>
              </a:rPr>
              <a:t>Diagrama</a:t>
            </a:r>
            <a:r>
              <a:rPr lang="en-US" b="1" dirty="0" smtClean="0">
                <a:solidFill>
                  <a:srgbClr val="FF0066"/>
                </a:solidFill>
                <a:effectLst>
                  <a:outerShdw blurRad="38100" dist="38100" dir="2700000" algn="tl">
                    <a:srgbClr val="000000">
                      <a:alpha val="43137"/>
                    </a:srgbClr>
                  </a:outerShdw>
                </a:effectLst>
              </a:rPr>
              <a:t> REE</a:t>
            </a:r>
          </a:p>
        </p:txBody>
      </p:sp>
      <p:sp>
        <p:nvSpPr>
          <p:cNvPr id="43019" name="Rectangle 11"/>
          <p:cNvSpPr>
            <a:spLocks noChangeArrowheads="1"/>
          </p:cNvSpPr>
          <p:nvPr/>
        </p:nvSpPr>
        <p:spPr bwMode="auto">
          <a:xfrm>
            <a:off x="5073650" y="3370263"/>
            <a:ext cx="95250" cy="9525"/>
          </a:xfrm>
          <a:prstGeom prst="rect">
            <a:avLst/>
          </a:prstGeom>
          <a:solidFill>
            <a:srgbClr val="000000"/>
          </a:solidFill>
          <a:ln w="9525">
            <a:noFill/>
            <a:miter lim="800000"/>
            <a:headEnd/>
            <a:tailEnd/>
          </a:ln>
        </p:spPr>
        <p:txBody>
          <a:bodyPr/>
          <a:lstStyle/>
          <a:p>
            <a:pPr>
              <a:defRPr/>
            </a:pPr>
            <a:endParaRPr lang="en-US"/>
          </a:p>
        </p:txBody>
      </p:sp>
      <p:pic>
        <p:nvPicPr>
          <p:cNvPr id="12292" name="Picture 142" descr="Fig 14-3"/>
          <p:cNvPicPr>
            <a:picLocks noChangeAspect="1" noChangeArrowheads="1"/>
          </p:cNvPicPr>
          <p:nvPr/>
        </p:nvPicPr>
        <p:blipFill>
          <a:blip r:embed="rId3" cstate="print">
            <a:clrChange>
              <a:clrFrom>
                <a:srgbClr val="FEEFC8"/>
              </a:clrFrom>
              <a:clrTo>
                <a:srgbClr val="FEEFC8">
                  <a:alpha val="0"/>
                </a:srgbClr>
              </a:clrTo>
            </a:clrChange>
          </a:blip>
          <a:srcRect/>
          <a:stretch>
            <a:fillRect/>
          </a:stretch>
        </p:blipFill>
        <p:spPr bwMode="auto">
          <a:xfrm>
            <a:off x="1792288" y="895350"/>
            <a:ext cx="5324475" cy="5962650"/>
          </a:xfrm>
          <a:prstGeom prst="rect">
            <a:avLst/>
          </a:prstGeom>
          <a:noFill/>
          <a:ln w="9525">
            <a:noFill/>
            <a:miter lim="800000"/>
            <a:headEnd/>
            <a:tailEnd/>
          </a:ln>
        </p:spPr>
      </p:pic>
      <p:sp>
        <p:nvSpPr>
          <p:cNvPr id="12293" name="Rectangle 143"/>
          <p:cNvSpPr>
            <a:spLocks noChangeArrowheads="1"/>
          </p:cNvSpPr>
          <p:nvPr/>
        </p:nvSpPr>
        <p:spPr bwMode="auto">
          <a:xfrm>
            <a:off x="7240588" y="4603750"/>
            <a:ext cx="1903412" cy="738188"/>
          </a:xfrm>
          <a:prstGeom prst="rect">
            <a:avLst/>
          </a:prstGeom>
          <a:noFill/>
          <a:ln w="9525">
            <a:noFill/>
            <a:miter lim="800000"/>
            <a:headEnd/>
            <a:tailEnd/>
          </a:ln>
        </p:spPr>
        <p:txBody>
          <a:bodyPr>
            <a:spAutoFit/>
          </a:bodyPr>
          <a:lstStyle/>
          <a:p>
            <a:r>
              <a:rPr lang="en-US" sz="1400" b="1" dirty="0">
                <a:effectLst/>
                <a:cs typeface="Arial" pitchFamily="34" charset="0"/>
              </a:rPr>
              <a:t>Figure 14.4. </a:t>
            </a:r>
            <a:r>
              <a:rPr lang="en-US" sz="1400" b="1" dirty="0">
                <a:effectLst/>
                <a:cs typeface="Times New Roman" pitchFamily="18" charset="0"/>
              </a:rPr>
              <a:t>After Wilson (1989) Igneous </a:t>
            </a:r>
            <a:r>
              <a:rPr lang="en-US" sz="1400" b="1" dirty="0" err="1">
                <a:effectLst/>
                <a:cs typeface="Times New Roman" pitchFamily="18" charset="0"/>
              </a:rPr>
              <a:t>Petrogenesis</a:t>
            </a:r>
            <a:r>
              <a:rPr lang="en-US" sz="1400" b="1" dirty="0">
                <a:effectLst/>
                <a:cs typeface="Times New Roman" pitchFamily="18" charset="0"/>
              </a:rPr>
              <a:t>. </a:t>
            </a:r>
            <a:r>
              <a:rPr lang="en-US" sz="1400" b="1" dirty="0" err="1">
                <a:effectLst/>
                <a:cs typeface="Times New Roman" pitchFamily="18" charset="0"/>
              </a:rPr>
              <a:t>Kluwer</a:t>
            </a:r>
            <a:r>
              <a:rPr lang="en-US" sz="1400" b="1" dirty="0">
                <a:effectLst/>
                <a:cs typeface="Times New Roman" pitchFamily="18" charset="0"/>
              </a:rPr>
              <a:t>.</a:t>
            </a:r>
            <a:endParaRPr lang="en-US" sz="1400" b="1" dirty="0">
              <a:effectLst/>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668338" y="246063"/>
            <a:ext cx="7772400" cy="987425"/>
          </a:xfrm>
          <a:prstGeom prst="rect">
            <a:avLst/>
          </a:prstGeom>
          <a:noFill/>
          <a:ln w="9525">
            <a:noFill/>
            <a:miter lim="800000"/>
            <a:headEnd/>
            <a:tailEnd/>
          </a:ln>
          <a:effectLst/>
        </p:spPr>
        <p:txBody>
          <a:bodyPr anchor="ctr"/>
          <a:lstStyle/>
          <a:p>
            <a:pPr algn="ctr">
              <a:defRPr/>
            </a:pPr>
            <a:r>
              <a:rPr lang="en-US" sz="4400" dirty="0" err="1" smtClean="0">
                <a:solidFill>
                  <a:srgbClr val="FF0066"/>
                </a:solidFill>
                <a:effectLst>
                  <a:outerShdw blurRad="38100" dist="38100" dir="2700000" algn="tl">
                    <a:srgbClr val="000000"/>
                  </a:outerShdw>
                </a:effectLst>
              </a:rPr>
              <a:t>Elementos</a:t>
            </a:r>
            <a:r>
              <a:rPr lang="en-US" sz="4400" dirty="0" smtClean="0">
                <a:solidFill>
                  <a:srgbClr val="FF0066"/>
                </a:solidFill>
                <a:effectLst>
                  <a:outerShdw blurRad="38100" dist="38100" dir="2700000" algn="tl">
                    <a:srgbClr val="000000"/>
                  </a:outerShdw>
                </a:effectLst>
              </a:rPr>
              <a:t> </a:t>
            </a:r>
            <a:r>
              <a:rPr lang="en-US" sz="4400" dirty="0" err="1" smtClean="0">
                <a:solidFill>
                  <a:srgbClr val="FF0066"/>
                </a:solidFill>
                <a:effectLst>
                  <a:outerShdw blurRad="38100" dist="38100" dir="2700000" algn="tl">
                    <a:srgbClr val="000000"/>
                  </a:outerShdw>
                </a:effectLst>
              </a:rPr>
              <a:t>Traza</a:t>
            </a:r>
            <a:r>
              <a:rPr lang="en-US" sz="4400" dirty="0" smtClean="0">
                <a:solidFill>
                  <a:srgbClr val="FF0066"/>
                </a:solidFill>
                <a:effectLst>
                  <a:outerShdw blurRad="38100" dist="38100" dir="2700000" algn="tl">
                    <a:srgbClr val="000000"/>
                  </a:outerShdw>
                </a:effectLst>
              </a:rPr>
              <a:t>: REE</a:t>
            </a:r>
            <a:endParaRPr lang="en-US" sz="4400" dirty="0">
              <a:solidFill>
                <a:srgbClr val="FF0066"/>
              </a:solidFill>
              <a:effectLst>
                <a:outerShdw blurRad="38100" dist="38100" dir="2700000" algn="tl">
                  <a:srgbClr val="000000"/>
                </a:outerShdw>
              </a:effectLst>
            </a:endParaRPr>
          </a:p>
        </p:txBody>
      </p:sp>
      <p:sp>
        <p:nvSpPr>
          <p:cNvPr id="13315" name="Rectangle 3"/>
          <p:cNvSpPr>
            <a:spLocks noChangeArrowheads="1"/>
          </p:cNvSpPr>
          <p:nvPr/>
        </p:nvSpPr>
        <p:spPr bwMode="auto">
          <a:xfrm>
            <a:off x="530225" y="1409700"/>
            <a:ext cx="8320088" cy="5222875"/>
          </a:xfrm>
          <a:prstGeom prst="rect">
            <a:avLst/>
          </a:prstGeom>
          <a:noFill/>
          <a:ln w="9525">
            <a:noFill/>
            <a:miter lim="800000"/>
            <a:headEnd/>
            <a:tailEnd/>
          </a:ln>
        </p:spPr>
        <p:txBody>
          <a:bodyPr/>
          <a:lstStyle/>
          <a:p>
            <a:pPr>
              <a:spcBef>
                <a:spcPct val="20000"/>
              </a:spcBef>
              <a:buClr>
                <a:srgbClr val="00CC00"/>
              </a:buClr>
              <a:buSzPct val="50000"/>
              <a:buFont typeface="Monotype Sorts" pitchFamily="2" charset="2"/>
              <a:buNone/>
            </a:pPr>
            <a:r>
              <a:rPr lang="en-US" sz="2800" dirty="0" smtClean="0">
                <a:effectLst/>
              </a:rPr>
              <a:t>La </a:t>
            </a:r>
            <a:r>
              <a:rPr lang="en-US" sz="2800" dirty="0" err="1" smtClean="0">
                <a:effectLst/>
              </a:rPr>
              <a:t>razón</a:t>
            </a:r>
            <a:r>
              <a:rPr lang="en-US" sz="2800" dirty="0" smtClean="0">
                <a:effectLst/>
              </a:rPr>
              <a:t> La/</a:t>
            </a:r>
            <a:r>
              <a:rPr lang="en-US" sz="2800" dirty="0" err="1" smtClean="0">
                <a:effectLst/>
              </a:rPr>
              <a:t>Yb</a:t>
            </a:r>
            <a:r>
              <a:rPr lang="en-US" sz="2800" dirty="0" smtClean="0">
                <a:effectLst/>
              </a:rPr>
              <a:t> (</a:t>
            </a:r>
            <a:r>
              <a:rPr lang="en-US" sz="2800" dirty="0" err="1" smtClean="0">
                <a:effectLst/>
              </a:rPr>
              <a:t>pendiente</a:t>
            </a:r>
            <a:r>
              <a:rPr lang="en-US" sz="2800" dirty="0" smtClean="0">
                <a:effectLst/>
              </a:rPr>
              <a:t> REE) </a:t>
            </a:r>
            <a:r>
              <a:rPr lang="en-US" sz="2800" dirty="0" err="1" smtClean="0">
                <a:effectLst/>
              </a:rPr>
              <a:t>correlaciona</a:t>
            </a:r>
            <a:r>
              <a:rPr lang="en-US" sz="2800" dirty="0" smtClean="0">
                <a:effectLst/>
              </a:rPr>
              <a:t> con el </a:t>
            </a:r>
            <a:r>
              <a:rPr lang="en-US" sz="2800" dirty="0" err="1" smtClean="0">
                <a:effectLst/>
              </a:rPr>
              <a:t>grado</a:t>
            </a:r>
            <a:r>
              <a:rPr lang="en-US" sz="2800" dirty="0" smtClean="0">
                <a:effectLst/>
              </a:rPr>
              <a:t> de </a:t>
            </a:r>
            <a:r>
              <a:rPr lang="en-US" sz="2800" dirty="0" err="1" smtClean="0">
                <a:effectLst/>
              </a:rPr>
              <a:t>subsaturación</a:t>
            </a:r>
            <a:r>
              <a:rPr lang="en-US" sz="2800" dirty="0" smtClean="0">
                <a:effectLst/>
              </a:rPr>
              <a:t> en </a:t>
            </a:r>
            <a:r>
              <a:rPr lang="en-US" sz="2800" dirty="0" err="1" smtClean="0">
                <a:effectLst/>
              </a:rPr>
              <a:t>sílice</a:t>
            </a:r>
            <a:endParaRPr lang="en-US" sz="2800" dirty="0" smtClean="0">
              <a:effectLst/>
            </a:endParaRPr>
          </a:p>
          <a:p>
            <a:pPr>
              <a:spcBef>
                <a:spcPct val="20000"/>
              </a:spcBef>
              <a:buClr>
                <a:srgbClr val="00CC00"/>
              </a:buClr>
              <a:buSzPct val="50000"/>
              <a:buFont typeface="Monotype Sorts" pitchFamily="2" charset="2"/>
              <a:buNone/>
            </a:pPr>
            <a:endParaRPr lang="en-US" sz="2800" dirty="0">
              <a:effectLst/>
            </a:endParaRPr>
          </a:p>
          <a:p>
            <a:pPr marL="769938" lvl="1" indent="-285750">
              <a:spcBef>
                <a:spcPct val="20000"/>
              </a:spcBef>
              <a:buClr>
                <a:srgbClr val="FF0066"/>
              </a:buClr>
              <a:buSzPct val="60000"/>
              <a:buFont typeface="Monotype Sorts" pitchFamily="2" charset="2"/>
              <a:buChar char="F"/>
            </a:pPr>
            <a:r>
              <a:rPr lang="en-US" sz="2800" dirty="0" smtClean="0">
                <a:effectLst/>
              </a:rPr>
              <a:t>Magmas </a:t>
            </a:r>
            <a:r>
              <a:rPr lang="en-US" sz="2800" dirty="0" err="1" smtClean="0">
                <a:effectLst/>
              </a:rPr>
              <a:t>altamente</a:t>
            </a:r>
            <a:r>
              <a:rPr lang="en-US" sz="2800" dirty="0" smtClean="0">
                <a:effectLst/>
              </a:rPr>
              <a:t> </a:t>
            </a:r>
            <a:r>
              <a:rPr lang="en-US" sz="2800" dirty="0" err="1" smtClean="0">
                <a:effectLst/>
              </a:rPr>
              <a:t>subsaturados</a:t>
            </a:r>
            <a:r>
              <a:rPr lang="en-US" sz="2800" dirty="0" smtClean="0">
                <a:effectLst/>
              </a:rPr>
              <a:t>: </a:t>
            </a:r>
            <a:r>
              <a:rPr lang="en-US" sz="2800" dirty="0">
                <a:effectLst/>
              </a:rPr>
              <a:t>La/</a:t>
            </a:r>
            <a:r>
              <a:rPr lang="en-US" sz="2800" dirty="0" err="1">
                <a:effectLst/>
              </a:rPr>
              <a:t>Yb</a:t>
            </a:r>
            <a:r>
              <a:rPr lang="en-US" sz="2800" dirty="0">
                <a:effectLst/>
              </a:rPr>
              <a:t> &gt; 30</a:t>
            </a:r>
          </a:p>
          <a:p>
            <a:pPr marL="769938" lvl="1" indent="-285750">
              <a:spcBef>
                <a:spcPct val="20000"/>
              </a:spcBef>
              <a:buClr>
                <a:srgbClr val="FF0066"/>
              </a:buClr>
              <a:buSzPct val="60000"/>
              <a:buFont typeface="Monotype Sorts" pitchFamily="2" charset="2"/>
              <a:buChar char="F"/>
            </a:pPr>
            <a:r>
              <a:rPr lang="en-US" sz="2800" dirty="0">
                <a:effectLst/>
              </a:rPr>
              <a:t>OIA: </a:t>
            </a:r>
            <a:r>
              <a:rPr lang="en-US" sz="2800" dirty="0" err="1" smtClean="0">
                <a:effectLst/>
              </a:rPr>
              <a:t>cercano</a:t>
            </a:r>
            <a:r>
              <a:rPr lang="en-US" sz="2800" dirty="0" smtClean="0">
                <a:effectLst/>
              </a:rPr>
              <a:t> a  </a:t>
            </a:r>
            <a:r>
              <a:rPr lang="en-US" sz="2800" dirty="0">
                <a:effectLst/>
              </a:rPr>
              <a:t>12</a:t>
            </a:r>
          </a:p>
          <a:p>
            <a:pPr marL="769938" lvl="1" indent="-285750">
              <a:spcBef>
                <a:spcPct val="20000"/>
              </a:spcBef>
              <a:buClr>
                <a:srgbClr val="FF0066"/>
              </a:buClr>
              <a:buSzPct val="60000"/>
              <a:buFont typeface="Monotype Sorts" pitchFamily="2" charset="2"/>
              <a:buChar char="F"/>
            </a:pPr>
            <a:r>
              <a:rPr lang="en-US" sz="2800" dirty="0">
                <a:effectLst/>
              </a:rPr>
              <a:t>OIT: ~ 4</a:t>
            </a:r>
          </a:p>
          <a:p>
            <a:pPr marL="769938" lvl="1" indent="-285750">
              <a:spcBef>
                <a:spcPct val="20000"/>
              </a:spcBef>
              <a:buClr>
                <a:srgbClr val="FF0066"/>
              </a:buClr>
              <a:buSzPct val="60000"/>
              <a:buFont typeface="Monotype Sorts" pitchFamily="2" charset="2"/>
              <a:buChar char="F"/>
            </a:pPr>
            <a:r>
              <a:rPr lang="en-US" sz="2800" dirty="0" err="1" smtClean="0">
                <a:effectLst/>
              </a:rPr>
              <a:t>Pendientes</a:t>
            </a:r>
            <a:r>
              <a:rPr lang="en-US" sz="2800" dirty="0" smtClean="0">
                <a:effectLst/>
              </a:rPr>
              <a:t> </a:t>
            </a:r>
            <a:r>
              <a:rPr lang="en-US" sz="2800" dirty="0" err="1" smtClean="0">
                <a:effectLst/>
              </a:rPr>
              <a:t>altas</a:t>
            </a:r>
            <a:r>
              <a:rPr lang="en-US" sz="2800" dirty="0" smtClean="0">
                <a:effectLst/>
              </a:rPr>
              <a:t> </a:t>
            </a:r>
            <a:r>
              <a:rPr lang="en-US" sz="2800" dirty="0">
                <a:effectLst/>
                <a:sym typeface="Symbol" pitchFamily="18" charset="2"/>
              </a:rPr>
              <a:t></a:t>
            </a:r>
            <a:r>
              <a:rPr lang="en-US" sz="2800" dirty="0">
                <a:effectLst/>
              </a:rPr>
              <a:t> E-MORB </a:t>
            </a:r>
            <a:r>
              <a:rPr lang="en-US" sz="2800" dirty="0" smtClean="0"/>
              <a:t>y </a:t>
            </a:r>
            <a:r>
              <a:rPr lang="en-US" sz="2800" dirty="0" err="1" smtClean="0"/>
              <a:t>todos</a:t>
            </a:r>
            <a:r>
              <a:rPr lang="en-US" sz="2800" dirty="0" smtClean="0"/>
              <a:t> los </a:t>
            </a:r>
            <a:r>
              <a:rPr lang="en-US" sz="2800" dirty="0" smtClean="0">
                <a:effectLst/>
              </a:rPr>
              <a:t>OIB </a:t>
            </a:r>
            <a:r>
              <a:rPr lang="en-US" sz="2800" dirty="0">
                <a:effectLst/>
                <a:sym typeface="Symbol" pitchFamily="18" charset="2"/>
              </a:rPr>
              <a:t> </a:t>
            </a:r>
            <a:r>
              <a:rPr lang="en-US" sz="2800" dirty="0" smtClean="0">
                <a:effectLst/>
                <a:sym typeface="Symbol" pitchFamily="18" charset="2"/>
              </a:rPr>
              <a:t> </a:t>
            </a:r>
            <a:r>
              <a:rPr lang="en-US" sz="2800" dirty="0" err="1" smtClean="0">
                <a:effectLst/>
                <a:sym typeface="Symbol" pitchFamily="18" charset="2"/>
              </a:rPr>
              <a:t>Pendientes</a:t>
            </a:r>
            <a:r>
              <a:rPr lang="en-US" sz="2800" dirty="0" smtClean="0">
                <a:effectLst/>
                <a:sym typeface="Symbol" pitchFamily="18" charset="2"/>
              </a:rPr>
              <a:t> </a:t>
            </a:r>
            <a:r>
              <a:rPr lang="en-US" sz="2800" dirty="0" err="1" smtClean="0">
                <a:effectLst/>
                <a:sym typeface="Symbol" pitchFamily="18" charset="2"/>
              </a:rPr>
              <a:t>bajas</a:t>
            </a:r>
            <a:r>
              <a:rPr lang="en-US" sz="2800" dirty="0" smtClean="0">
                <a:effectLst/>
                <a:sym typeface="Symbol" pitchFamily="18" charset="2"/>
              </a:rPr>
              <a:t> de N-MORB</a:t>
            </a:r>
            <a:endParaRPr lang="en-US" dirty="0">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331640" y="1104630"/>
            <a:ext cx="6624736" cy="5708746"/>
          </a:xfrm>
          <a:prstGeom prst="rect">
            <a:avLst/>
          </a:prstGeom>
          <a:noFill/>
          <a:ln w="9525">
            <a:noFill/>
            <a:miter lim="800000"/>
            <a:headEnd/>
            <a:tailEnd/>
          </a:ln>
        </p:spPr>
      </p:pic>
      <p:sp>
        <p:nvSpPr>
          <p:cNvPr id="3" name="Rectangle 2"/>
          <p:cNvSpPr>
            <a:spLocks noChangeArrowheads="1"/>
          </p:cNvSpPr>
          <p:nvPr/>
        </p:nvSpPr>
        <p:spPr bwMode="auto">
          <a:xfrm>
            <a:off x="668338" y="246063"/>
            <a:ext cx="7772400" cy="987425"/>
          </a:xfrm>
          <a:prstGeom prst="rect">
            <a:avLst/>
          </a:prstGeom>
          <a:noFill/>
          <a:ln w="9525">
            <a:noFill/>
            <a:miter lim="800000"/>
            <a:headEnd/>
            <a:tailEnd/>
          </a:ln>
          <a:effectLst/>
        </p:spPr>
        <p:txBody>
          <a:bodyPr anchor="ctr"/>
          <a:lstStyle/>
          <a:p>
            <a:pPr algn="ctr">
              <a:defRPr/>
            </a:pPr>
            <a:r>
              <a:rPr lang="en-US" sz="4400" dirty="0" err="1" smtClean="0">
                <a:solidFill>
                  <a:srgbClr val="FF0066"/>
                </a:solidFill>
                <a:effectLst>
                  <a:outerShdw blurRad="38100" dist="38100" dir="2700000" algn="tl">
                    <a:srgbClr val="000000"/>
                  </a:outerShdw>
                </a:effectLst>
              </a:rPr>
              <a:t>Diagrama</a:t>
            </a:r>
            <a:r>
              <a:rPr lang="en-US" sz="4400" dirty="0" smtClean="0">
                <a:solidFill>
                  <a:srgbClr val="FF0066"/>
                </a:solidFill>
                <a:effectLst>
                  <a:outerShdw blurRad="38100" dist="38100" dir="2700000" algn="tl">
                    <a:srgbClr val="000000"/>
                  </a:outerShdw>
                </a:effectLst>
              </a:rPr>
              <a:t> Spider norm. </a:t>
            </a:r>
            <a:r>
              <a:rPr lang="en-US" sz="4400" dirty="0" err="1" smtClean="0">
                <a:solidFill>
                  <a:srgbClr val="FF0066"/>
                </a:solidFill>
                <a:effectLst>
                  <a:outerShdw blurRad="38100" dist="38100" dir="2700000" algn="tl">
                    <a:srgbClr val="000000"/>
                  </a:outerShdw>
                </a:effectLst>
              </a:rPr>
              <a:t>condrito</a:t>
            </a:r>
            <a:endParaRPr lang="en-US" sz="4400" dirty="0">
              <a:solidFill>
                <a:srgbClr val="FF0066"/>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650875" y="0"/>
            <a:ext cx="7772400" cy="1022350"/>
          </a:xfrm>
        </p:spPr>
        <p:txBody>
          <a:bodyPr>
            <a:normAutofit fontScale="90000"/>
          </a:bodyPr>
          <a:lstStyle/>
          <a:p>
            <a:pPr>
              <a:defRPr/>
            </a:pPr>
            <a:r>
              <a:rPr lang="en-US" sz="4000" b="1" dirty="0" err="1" smtClean="0">
                <a:solidFill>
                  <a:srgbClr val="FF0066"/>
                </a:solidFill>
                <a:effectLst>
                  <a:outerShdw blurRad="38100" dist="38100" dir="2700000" algn="tl">
                    <a:srgbClr val="000000">
                      <a:alpha val="43137"/>
                    </a:srgbClr>
                  </a:outerShdw>
                </a:effectLst>
              </a:rPr>
              <a:t>Diagrama</a:t>
            </a:r>
            <a:r>
              <a:rPr lang="en-US" sz="4000" b="1" dirty="0" smtClean="0">
                <a:solidFill>
                  <a:srgbClr val="FF0066"/>
                </a:solidFill>
                <a:effectLst>
                  <a:outerShdw blurRad="38100" dist="38100" dir="2700000" algn="tl">
                    <a:srgbClr val="000000">
                      <a:alpha val="43137"/>
                    </a:srgbClr>
                  </a:outerShdw>
                </a:effectLst>
              </a:rPr>
              <a:t> Spider </a:t>
            </a:r>
            <a:r>
              <a:rPr lang="en-US" sz="4000" b="1" dirty="0" err="1" smtClean="0">
                <a:solidFill>
                  <a:srgbClr val="FF0066"/>
                </a:solidFill>
                <a:effectLst>
                  <a:outerShdw blurRad="38100" dist="38100" dir="2700000" algn="tl">
                    <a:srgbClr val="000000">
                      <a:alpha val="43137"/>
                    </a:srgbClr>
                  </a:outerShdw>
                </a:effectLst>
              </a:rPr>
              <a:t>normalizado</a:t>
            </a:r>
            <a:r>
              <a:rPr lang="en-US" sz="4000" b="1" dirty="0" smtClean="0">
                <a:solidFill>
                  <a:srgbClr val="FF0066"/>
                </a:solidFill>
                <a:effectLst>
                  <a:outerShdw blurRad="38100" dist="38100" dir="2700000" algn="tl">
                    <a:srgbClr val="000000">
                      <a:alpha val="43137"/>
                    </a:srgbClr>
                  </a:outerShdw>
                </a:effectLst>
              </a:rPr>
              <a:t> al MORB</a:t>
            </a:r>
          </a:p>
        </p:txBody>
      </p:sp>
      <p:sp>
        <p:nvSpPr>
          <p:cNvPr id="51400" name="Rectangle 200"/>
          <p:cNvSpPr>
            <a:spLocks noChangeArrowheads="1"/>
          </p:cNvSpPr>
          <p:nvPr/>
        </p:nvSpPr>
        <p:spPr bwMode="auto">
          <a:xfrm>
            <a:off x="355600" y="2687638"/>
            <a:ext cx="3565525" cy="3925887"/>
          </a:xfrm>
          <a:prstGeom prst="rect">
            <a:avLst/>
          </a:prstGeom>
          <a:noFill/>
          <a:ln w="9525">
            <a:noFill/>
            <a:miter lim="800000"/>
            <a:headEnd/>
            <a:tailEnd/>
          </a:ln>
          <a:effectLst/>
        </p:spPr>
        <p:txBody>
          <a:bodyPr/>
          <a:lstStyle/>
          <a:p>
            <a:pPr>
              <a:spcBef>
                <a:spcPts val="600"/>
              </a:spcBef>
              <a:spcAft>
                <a:spcPts val="600"/>
              </a:spcAft>
              <a:buClr>
                <a:srgbClr val="00CC00"/>
              </a:buClr>
              <a:buSzPct val="50000"/>
              <a:buFont typeface="Monotype Sorts" pitchFamily="2" charset="2"/>
              <a:buNone/>
              <a:defRPr/>
            </a:pPr>
            <a:endParaRPr lang="en-US">
              <a:solidFill>
                <a:srgbClr val="00CC00"/>
              </a:solidFill>
              <a:effectLst>
                <a:outerShdw blurRad="38100" dist="38100" dir="2700000" algn="tl">
                  <a:srgbClr val="000000"/>
                </a:outerShdw>
              </a:effectLst>
            </a:endParaRPr>
          </a:p>
        </p:txBody>
      </p:sp>
      <p:pic>
        <p:nvPicPr>
          <p:cNvPr id="14340" name="Picture 204" descr="Fig 14-4"/>
          <p:cNvPicPr>
            <a:picLocks noChangeAspect="1" noChangeArrowheads="1"/>
          </p:cNvPicPr>
          <p:nvPr/>
        </p:nvPicPr>
        <p:blipFill>
          <a:blip r:embed="rId3" cstate="print">
            <a:clrChange>
              <a:clrFrom>
                <a:srgbClr val="FFF7E2"/>
              </a:clrFrom>
              <a:clrTo>
                <a:srgbClr val="FFF7E2">
                  <a:alpha val="0"/>
                </a:srgbClr>
              </a:clrTo>
            </a:clrChange>
          </a:blip>
          <a:srcRect/>
          <a:stretch>
            <a:fillRect/>
          </a:stretch>
        </p:blipFill>
        <p:spPr bwMode="auto">
          <a:xfrm>
            <a:off x="336550" y="925513"/>
            <a:ext cx="8572500" cy="5932487"/>
          </a:xfrm>
          <a:prstGeom prst="rect">
            <a:avLst/>
          </a:prstGeom>
          <a:noFill/>
          <a:ln w="9525">
            <a:noFill/>
            <a:miter lim="800000"/>
            <a:headEnd/>
            <a:tailEnd/>
          </a:ln>
        </p:spPr>
      </p:pic>
      <p:sp>
        <p:nvSpPr>
          <p:cNvPr id="14341" name="Rectangle 205"/>
          <p:cNvSpPr>
            <a:spLocks noChangeArrowheads="1"/>
          </p:cNvSpPr>
          <p:nvPr/>
        </p:nvSpPr>
        <p:spPr bwMode="auto">
          <a:xfrm>
            <a:off x="5372100" y="5324475"/>
            <a:ext cx="3306763" cy="942975"/>
          </a:xfrm>
          <a:prstGeom prst="rect">
            <a:avLst/>
          </a:prstGeom>
          <a:noFill/>
          <a:ln w="9525">
            <a:noFill/>
            <a:miter lim="800000"/>
            <a:headEnd/>
            <a:tailEnd/>
          </a:ln>
        </p:spPr>
        <p:txBody>
          <a:bodyPr>
            <a:spAutoFit/>
          </a:bodyPr>
          <a:lstStyle/>
          <a:p>
            <a:r>
              <a:rPr lang="en-US" sz="1400" b="1">
                <a:solidFill>
                  <a:srgbClr val="0066FF"/>
                </a:solidFill>
                <a:effectLst/>
                <a:cs typeface="Arial" pitchFamily="34" charset="0"/>
              </a:rPr>
              <a:t>Figure 14-3. </a:t>
            </a:r>
            <a:r>
              <a:rPr lang="en-US" sz="1400" b="1">
                <a:solidFill>
                  <a:srgbClr val="0066FF"/>
                </a:solidFill>
                <a:effectLst/>
                <a:cs typeface="Times New Roman" pitchFamily="18" charset="0"/>
              </a:rPr>
              <a:t> Winter (2001) An Introduction to Igneous and Metamorphic Petrology. Prentice Hall. </a:t>
            </a:r>
            <a:r>
              <a:rPr lang="en-US" sz="1400" b="1">
                <a:solidFill>
                  <a:srgbClr val="0066FF"/>
                </a:solidFill>
                <a:effectLst/>
                <a:cs typeface="Arial" pitchFamily="34" charset="0"/>
              </a:rPr>
              <a:t>Data from Sun and McDonough (1989).</a:t>
            </a:r>
            <a:r>
              <a:rPr lang="en-US" sz="1400" b="1">
                <a:solidFill>
                  <a:srgbClr val="0066FF"/>
                </a:solidFill>
                <a:effectLst/>
                <a:cs typeface="Times New Roman" pitchFamily="18" charset="0"/>
              </a:rPr>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Título"/>
          <p:cNvSpPr txBox="1">
            <a:spLocks/>
          </p:cNvSpPr>
          <p:nvPr/>
        </p:nvSpPr>
        <p:spPr>
          <a:xfrm>
            <a:off x="36512" y="2562473"/>
            <a:ext cx="9144000" cy="1586607"/>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 sz="4400" b="1" i="0" u="none"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j-lt"/>
              <a:ea typeface="+mj-ea"/>
              <a:cs typeface="+mj-cs"/>
            </a:endParaRPr>
          </a:p>
          <a:p>
            <a:pPr lvl="0" algn="ctr">
              <a:spcBef>
                <a:spcPct val="0"/>
              </a:spcBef>
              <a:defRPr/>
            </a:pPr>
            <a:r>
              <a:rPr lang="es-ES" sz="4400" b="1" dirty="0" smtClean="0">
                <a:solidFill>
                  <a:srgbClr val="FF0066"/>
                </a:solidFill>
                <a:effectLst>
                  <a:outerShdw blurRad="38100" dist="38100" dir="2700000" algn="tl">
                    <a:srgbClr val="000000">
                      <a:alpha val="43137"/>
                    </a:srgbClr>
                  </a:outerShdw>
                </a:effectLst>
              </a:rPr>
              <a:t>MAGMATISMO DE ARCO DE ISLAS</a:t>
            </a:r>
            <a:endParaRPr lang="es-ES" sz="4400" b="1" dirty="0">
              <a:solidFill>
                <a:srgbClr val="FF00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838200" y="1143000"/>
            <a:ext cx="7904163" cy="5343525"/>
          </a:xfrm>
        </p:spPr>
        <p:txBody>
          <a:bodyPr>
            <a:normAutofit/>
          </a:bodyPr>
          <a:lstStyle/>
          <a:p>
            <a:pPr marL="381000" indent="-381000" algn="l">
              <a:buFont typeface="Monotype Sorts" pitchFamily="2" charset="2"/>
              <a:buChar char="l"/>
              <a:defRPr/>
            </a:pPr>
            <a:r>
              <a:rPr lang="en-US" dirty="0" err="1" smtClean="0">
                <a:solidFill>
                  <a:schemeClr val="tx1"/>
                </a:solidFill>
              </a:rPr>
              <a:t>Cadenas</a:t>
            </a:r>
            <a:r>
              <a:rPr lang="en-US" dirty="0" smtClean="0">
                <a:solidFill>
                  <a:schemeClr val="tx1"/>
                </a:solidFill>
              </a:rPr>
              <a:t> </a:t>
            </a:r>
            <a:r>
              <a:rPr lang="en-US" dirty="0" err="1" smtClean="0">
                <a:solidFill>
                  <a:schemeClr val="tx1"/>
                </a:solidFill>
              </a:rPr>
              <a:t>volcánicas</a:t>
            </a:r>
            <a:r>
              <a:rPr lang="en-US" dirty="0" smtClean="0">
                <a:solidFill>
                  <a:schemeClr val="tx1"/>
                </a:solidFill>
              </a:rPr>
              <a:t> </a:t>
            </a:r>
            <a:r>
              <a:rPr lang="en-US" dirty="0" err="1" smtClean="0">
                <a:solidFill>
                  <a:schemeClr val="tx1"/>
                </a:solidFill>
              </a:rPr>
              <a:t>arqueadas</a:t>
            </a:r>
            <a:r>
              <a:rPr lang="en-US" dirty="0" smtClean="0">
                <a:solidFill>
                  <a:schemeClr val="tx1"/>
                </a:solidFill>
              </a:rPr>
              <a:t> a lo largo de </a:t>
            </a:r>
            <a:r>
              <a:rPr lang="en-US" dirty="0" err="1" smtClean="0">
                <a:solidFill>
                  <a:schemeClr val="tx1"/>
                </a:solidFill>
              </a:rPr>
              <a:t>zonas</a:t>
            </a:r>
            <a:r>
              <a:rPr lang="en-US" dirty="0" smtClean="0">
                <a:solidFill>
                  <a:schemeClr val="tx1"/>
                </a:solidFill>
              </a:rPr>
              <a:t> de </a:t>
            </a:r>
            <a:r>
              <a:rPr lang="en-US" dirty="0" err="1" smtClean="0">
                <a:solidFill>
                  <a:schemeClr val="tx1"/>
                </a:solidFill>
              </a:rPr>
              <a:t>subducción</a:t>
            </a:r>
            <a:endParaRPr lang="en-US" dirty="0" smtClean="0">
              <a:solidFill>
                <a:schemeClr val="tx1"/>
              </a:solidFill>
            </a:endParaRPr>
          </a:p>
          <a:p>
            <a:pPr marL="381000" indent="-381000" algn="l">
              <a:buFont typeface="Monotype Sorts" pitchFamily="2" charset="2"/>
              <a:buChar char="l"/>
              <a:defRPr/>
            </a:pPr>
            <a:r>
              <a:rPr lang="en-US" dirty="0" err="1" smtClean="0">
                <a:solidFill>
                  <a:schemeClr val="tx1"/>
                </a:solidFill>
              </a:rPr>
              <a:t>Claramente</a:t>
            </a:r>
            <a:r>
              <a:rPr lang="en-US" dirty="0" smtClean="0">
                <a:solidFill>
                  <a:schemeClr val="tx1"/>
                </a:solidFill>
              </a:rPr>
              <a:t> </a:t>
            </a:r>
            <a:r>
              <a:rPr lang="en-US" dirty="0" err="1" smtClean="0">
                <a:solidFill>
                  <a:schemeClr val="tx1"/>
                </a:solidFill>
              </a:rPr>
              <a:t>distinguibles</a:t>
            </a:r>
            <a:r>
              <a:rPr lang="en-US" dirty="0" smtClean="0">
                <a:solidFill>
                  <a:schemeClr val="tx1"/>
                </a:solidFill>
              </a:rPr>
              <a:t> de </a:t>
            </a:r>
            <a:r>
              <a:rPr lang="en-US" dirty="0" err="1" smtClean="0">
                <a:solidFill>
                  <a:schemeClr val="tx1"/>
                </a:solidFill>
              </a:rPr>
              <a:t>las</a:t>
            </a:r>
            <a:r>
              <a:rPr lang="en-US" dirty="0" smtClean="0">
                <a:solidFill>
                  <a:schemeClr val="tx1"/>
                </a:solidFill>
              </a:rPr>
              <a:t> </a:t>
            </a:r>
            <a:r>
              <a:rPr lang="en-US" dirty="0" err="1" smtClean="0">
                <a:solidFill>
                  <a:schemeClr val="tx1"/>
                </a:solidFill>
              </a:rPr>
              <a:t>regiones</a:t>
            </a:r>
            <a:r>
              <a:rPr lang="en-US" dirty="0" smtClean="0">
                <a:solidFill>
                  <a:schemeClr val="tx1"/>
                </a:solidFill>
              </a:rPr>
              <a:t> </a:t>
            </a:r>
            <a:r>
              <a:rPr lang="en-US" dirty="0" err="1" smtClean="0">
                <a:solidFill>
                  <a:schemeClr val="tx1"/>
                </a:solidFill>
              </a:rPr>
              <a:t>estudiadas</a:t>
            </a:r>
            <a:r>
              <a:rPr lang="en-US" dirty="0" smtClean="0">
                <a:solidFill>
                  <a:schemeClr val="tx1"/>
                </a:solidFill>
              </a:rPr>
              <a:t> </a:t>
            </a:r>
            <a:r>
              <a:rPr lang="en-US" dirty="0" err="1" smtClean="0">
                <a:solidFill>
                  <a:schemeClr val="tx1"/>
                </a:solidFill>
              </a:rPr>
              <a:t>hasta</a:t>
            </a:r>
            <a:r>
              <a:rPr lang="en-US" dirty="0" smtClean="0">
                <a:solidFill>
                  <a:schemeClr val="tx1"/>
                </a:solidFill>
              </a:rPr>
              <a:t> </a:t>
            </a:r>
            <a:r>
              <a:rPr lang="en-US" dirty="0" err="1" smtClean="0">
                <a:solidFill>
                  <a:schemeClr val="tx1"/>
                </a:solidFill>
              </a:rPr>
              <a:t>ahora</a:t>
            </a:r>
            <a:endParaRPr lang="en-US" dirty="0" smtClean="0">
              <a:solidFill>
                <a:schemeClr val="tx1"/>
              </a:solidFill>
            </a:endParaRPr>
          </a:p>
          <a:p>
            <a:pPr marL="979488" lvl="1" indent="-407988" algn="l">
              <a:buFont typeface="Wingdings" pitchFamily="2" charset="2"/>
              <a:buChar char="§"/>
              <a:defRPr/>
            </a:pPr>
            <a:r>
              <a:rPr lang="en-US" sz="3200" dirty="0" err="1" smtClean="0">
                <a:solidFill>
                  <a:schemeClr val="tx1"/>
                </a:solidFill>
              </a:rPr>
              <a:t>Composición</a:t>
            </a:r>
            <a:r>
              <a:rPr lang="en-US" sz="3200" dirty="0" smtClean="0">
                <a:solidFill>
                  <a:schemeClr val="tx1"/>
                </a:solidFill>
              </a:rPr>
              <a:t> </a:t>
            </a:r>
            <a:r>
              <a:rPr lang="en-US" sz="3200" dirty="0" err="1" smtClean="0">
                <a:solidFill>
                  <a:schemeClr val="tx1"/>
                </a:solidFill>
              </a:rPr>
              <a:t>mas</a:t>
            </a:r>
            <a:r>
              <a:rPr lang="en-US" sz="3200" dirty="0" smtClean="0">
                <a:solidFill>
                  <a:schemeClr val="tx1"/>
                </a:solidFill>
              </a:rPr>
              <a:t> </a:t>
            </a:r>
            <a:r>
              <a:rPr lang="en-US" sz="3200" dirty="0" err="1" smtClean="0">
                <a:solidFill>
                  <a:schemeClr val="tx1"/>
                </a:solidFill>
              </a:rPr>
              <a:t>silícea</a:t>
            </a:r>
            <a:r>
              <a:rPr lang="en-US" sz="3200" dirty="0" smtClean="0">
                <a:solidFill>
                  <a:schemeClr val="tx1"/>
                </a:solidFill>
              </a:rPr>
              <a:t> y </a:t>
            </a:r>
            <a:r>
              <a:rPr lang="en-US" sz="3200" dirty="0" err="1" smtClean="0">
                <a:solidFill>
                  <a:schemeClr val="tx1"/>
                </a:solidFill>
              </a:rPr>
              <a:t>diversa</a:t>
            </a:r>
            <a:endParaRPr lang="en-US" sz="3200" dirty="0" smtClean="0">
              <a:solidFill>
                <a:schemeClr val="tx1"/>
              </a:solidFill>
            </a:endParaRPr>
          </a:p>
          <a:p>
            <a:pPr marL="979488" lvl="1" indent="-407988" algn="l">
              <a:buFont typeface="Wingdings" pitchFamily="2" charset="2"/>
              <a:buChar char="§"/>
              <a:defRPr/>
            </a:pPr>
            <a:r>
              <a:rPr lang="en-US" sz="3200" dirty="0" err="1" smtClean="0">
                <a:solidFill>
                  <a:schemeClr val="tx1"/>
                </a:solidFill>
              </a:rPr>
              <a:t>Basaltos</a:t>
            </a:r>
            <a:r>
              <a:rPr lang="en-US" sz="3200" dirty="0" smtClean="0">
                <a:solidFill>
                  <a:schemeClr val="tx1"/>
                </a:solidFill>
              </a:rPr>
              <a:t> </a:t>
            </a:r>
            <a:r>
              <a:rPr lang="en-US" sz="3200" dirty="0" err="1" smtClean="0">
                <a:solidFill>
                  <a:schemeClr val="tx1"/>
                </a:solidFill>
              </a:rPr>
              <a:t>generalmente</a:t>
            </a:r>
            <a:r>
              <a:rPr lang="en-US" sz="3200" dirty="0" smtClean="0">
                <a:solidFill>
                  <a:schemeClr val="tx1"/>
                </a:solidFill>
              </a:rPr>
              <a:t> </a:t>
            </a:r>
            <a:r>
              <a:rPr lang="en-US" sz="3200" dirty="0" err="1" smtClean="0">
                <a:solidFill>
                  <a:schemeClr val="tx1"/>
                </a:solidFill>
              </a:rPr>
              <a:t>subordinados</a:t>
            </a:r>
            <a:endParaRPr lang="en-US" sz="3200" dirty="0" smtClean="0">
              <a:solidFill>
                <a:schemeClr val="tx1"/>
              </a:solidFill>
            </a:endParaRPr>
          </a:p>
          <a:p>
            <a:pPr marL="979488" lvl="1" indent="-407988" algn="l">
              <a:buFont typeface="Wingdings" pitchFamily="2" charset="2"/>
              <a:buChar char="§"/>
              <a:defRPr/>
            </a:pPr>
            <a:r>
              <a:rPr lang="en-US" sz="3200" dirty="0" err="1" smtClean="0">
                <a:solidFill>
                  <a:schemeClr val="tx1"/>
                </a:solidFill>
              </a:rPr>
              <a:t>Más</a:t>
            </a:r>
            <a:r>
              <a:rPr lang="en-US" sz="3200" dirty="0" smtClean="0">
                <a:solidFill>
                  <a:schemeClr val="tx1"/>
                </a:solidFill>
              </a:rPr>
              <a:t> </a:t>
            </a:r>
            <a:r>
              <a:rPr lang="en-US" sz="3200" dirty="0" err="1" smtClean="0">
                <a:solidFill>
                  <a:schemeClr val="tx1"/>
                </a:solidFill>
              </a:rPr>
              <a:t>explosivas</a:t>
            </a:r>
            <a:endParaRPr lang="en-US" sz="3200" dirty="0" smtClean="0">
              <a:solidFill>
                <a:schemeClr val="tx1"/>
              </a:solidFill>
            </a:endParaRPr>
          </a:p>
          <a:p>
            <a:pPr marL="979488" lvl="1" indent="-407988" algn="l">
              <a:buFont typeface="Wingdings" pitchFamily="2" charset="2"/>
              <a:buChar char="§"/>
              <a:defRPr/>
            </a:pPr>
            <a:r>
              <a:rPr lang="en-US" sz="3200" dirty="0" smtClean="0">
                <a:solidFill>
                  <a:schemeClr val="tx1"/>
                </a:solidFill>
              </a:rPr>
              <a:t>Forma </a:t>
            </a:r>
            <a:r>
              <a:rPr lang="en-US" sz="3200" dirty="0" err="1" smtClean="0">
                <a:solidFill>
                  <a:schemeClr val="tx1"/>
                </a:solidFill>
              </a:rPr>
              <a:t>volcánica</a:t>
            </a:r>
            <a:r>
              <a:rPr lang="en-US" sz="3200" dirty="0" smtClean="0">
                <a:solidFill>
                  <a:schemeClr val="tx1"/>
                </a:solidFill>
              </a:rPr>
              <a:t> </a:t>
            </a:r>
            <a:r>
              <a:rPr lang="en-US" sz="3200" dirty="0" err="1" smtClean="0">
                <a:solidFill>
                  <a:schemeClr val="tx1"/>
                </a:solidFill>
              </a:rPr>
              <a:t>más</a:t>
            </a:r>
            <a:r>
              <a:rPr lang="en-US" sz="3200" dirty="0" smtClean="0">
                <a:solidFill>
                  <a:schemeClr val="tx1"/>
                </a:solidFill>
              </a:rPr>
              <a:t> </a:t>
            </a:r>
            <a:r>
              <a:rPr lang="en-US" sz="3200" dirty="0" err="1" smtClean="0">
                <a:solidFill>
                  <a:schemeClr val="tx1"/>
                </a:solidFill>
              </a:rPr>
              <a:t>común</a:t>
            </a:r>
            <a:r>
              <a:rPr lang="en-US" sz="3200" dirty="0" smtClean="0">
                <a:solidFill>
                  <a:schemeClr val="tx1"/>
                </a:solidFill>
              </a:rPr>
              <a:t> son </a:t>
            </a:r>
            <a:r>
              <a:rPr lang="en-US" sz="3200" dirty="0" err="1" smtClean="0">
                <a:solidFill>
                  <a:schemeClr val="tx1"/>
                </a:solidFill>
              </a:rPr>
              <a:t>estratovolcanes</a:t>
            </a:r>
            <a:endParaRPr lang="en-US" sz="3200" dirty="0" smtClean="0">
              <a:solidFill>
                <a:schemeClr val="tx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Fig-16-1.jpg"/>
          <p:cNvPicPr>
            <a:picLocks noChangeAspect="1"/>
          </p:cNvPicPr>
          <p:nvPr/>
        </p:nvPicPr>
        <p:blipFill>
          <a:blip r:embed="rId2" cstate="print"/>
          <a:srcRect/>
          <a:stretch>
            <a:fillRect/>
          </a:stretch>
        </p:blipFill>
        <p:spPr bwMode="auto">
          <a:xfrm>
            <a:off x="0" y="1195388"/>
            <a:ext cx="9144000" cy="5203825"/>
          </a:xfrm>
          <a:prstGeom prst="rect">
            <a:avLst/>
          </a:prstGeom>
          <a:noFill/>
          <a:ln w="9525">
            <a:noFill/>
            <a:miter lim="800000"/>
            <a:headEnd/>
            <a:tailEnd/>
          </a:ln>
        </p:spPr>
      </p:pic>
      <p:sp>
        <p:nvSpPr>
          <p:cNvPr id="6148" name="Rectangle 6"/>
          <p:cNvSpPr>
            <a:spLocks noChangeArrowheads="1"/>
          </p:cNvSpPr>
          <p:nvPr/>
        </p:nvSpPr>
        <p:spPr bwMode="auto">
          <a:xfrm>
            <a:off x="427038" y="6302375"/>
            <a:ext cx="8356600" cy="457200"/>
          </a:xfrm>
          <a:prstGeom prst="rect">
            <a:avLst/>
          </a:prstGeom>
          <a:noFill/>
          <a:ln w="9525">
            <a:noFill/>
            <a:miter lim="800000"/>
            <a:headEnd/>
            <a:tailEnd/>
          </a:ln>
        </p:spPr>
        <p:txBody>
          <a:bodyPr>
            <a:spAutoFit/>
          </a:bodyPr>
          <a:lstStyle/>
          <a:p>
            <a:r>
              <a:rPr lang="en-US" sz="1200" b="1">
                <a:solidFill>
                  <a:schemeClr val="bg2"/>
                </a:solidFill>
                <a:cs typeface="Arial" pitchFamily="34" charset="0"/>
              </a:rPr>
              <a:t>Figure 16.1. Principal subduction zones associated with orogenic volcanism and plutonism. Triangles are on the overriding plate. PBS = Papuan-Bismarck-Solomon-New Hebrides arc. After Wilson (1989) Igneous Petrogenesis, Allen Unwin/Kluwer.</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L"/>
          </a:p>
        </p:txBody>
      </p:sp>
      <p:sp>
        <p:nvSpPr>
          <p:cNvPr id="3" name="2 Marcador de contenido"/>
          <p:cNvSpPr>
            <a:spLocks noGrp="1"/>
          </p:cNvSpPr>
          <p:nvPr>
            <p:ph idx="1"/>
          </p:nvPr>
        </p:nvSpPr>
        <p:spPr/>
        <p:txBody>
          <a:bodyPr/>
          <a:lstStyle/>
          <a:p>
            <a:endParaRPr lang="es-CL"/>
          </a:p>
        </p:txBody>
      </p:sp>
      <p:pic>
        <p:nvPicPr>
          <p:cNvPr id="137218" name="Picture 2"/>
          <p:cNvPicPr>
            <a:picLocks noChangeAspect="1" noChangeArrowheads="1"/>
          </p:cNvPicPr>
          <p:nvPr/>
        </p:nvPicPr>
        <p:blipFill>
          <a:blip r:embed="rId2" cstate="print"/>
          <a:srcRect/>
          <a:stretch>
            <a:fillRect/>
          </a:stretch>
        </p:blipFill>
        <p:spPr bwMode="auto">
          <a:xfrm>
            <a:off x="2338388" y="457200"/>
            <a:ext cx="4467225" cy="5943600"/>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18" name="Picture 5"/>
          <p:cNvPicPr>
            <a:picLocks noChangeAspect="1" noChangeArrowheads="1"/>
          </p:cNvPicPr>
          <p:nvPr/>
        </p:nvPicPr>
        <p:blipFill>
          <a:blip r:embed="rId2" cstate="print"/>
          <a:srcRect/>
          <a:stretch>
            <a:fillRect/>
          </a:stretch>
        </p:blipFill>
        <p:spPr bwMode="auto">
          <a:xfrm>
            <a:off x="750888" y="2684463"/>
            <a:ext cx="4743450" cy="4173537"/>
          </a:xfrm>
          <a:prstGeom prst="rect">
            <a:avLst/>
          </a:prstGeom>
          <a:noFill/>
          <a:ln w="9525">
            <a:noFill/>
            <a:miter lim="800000"/>
            <a:headEnd/>
            <a:tailEnd/>
          </a:ln>
        </p:spPr>
      </p:pic>
      <p:sp>
        <p:nvSpPr>
          <p:cNvPr id="38914" name="Rectangle 2"/>
          <p:cNvSpPr>
            <a:spLocks noGrp="1" noChangeArrowheads="1"/>
          </p:cNvSpPr>
          <p:nvPr>
            <p:ph type="title"/>
          </p:nvPr>
        </p:nvSpPr>
        <p:spPr>
          <a:xfrm>
            <a:off x="712788" y="0"/>
            <a:ext cx="7772400" cy="860425"/>
          </a:xfrm>
        </p:spPr>
        <p:txBody>
          <a:bodyPr>
            <a:normAutofit/>
          </a:bodyPr>
          <a:lstStyle/>
          <a:p>
            <a:pPr>
              <a:defRPr/>
            </a:pPr>
            <a:r>
              <a:rPr lang="en-US" sz="4000" b="1" dirty="0" err="1" smtClean="0">
                <a:solidFill>
                  <a:srgbClr val="FF0066"/>
                </a:solidFill>
                <a:effectLst>
                  <a:outerShdw blurRad="38100" dist="38100" dir="2700000" algn="tl">
                    <a:srgbClr val="000000">
                      <a:alpha val="43137"/>
                    </a:srgbClr>
                  </a:outerShdw>
                </a:effectLst>
              </a:rPr>
              <a:t>Rocas</a:t>
            </a:r>
            <a:r>
              <a:rPr lang="en-US" sz="4000" b="1" dirty="0" smtClean="0">
                <a:solidFill>
                  <a:srgbClr val="FF0066"/>
                </a:solidFill>
                <a:effectLst>
                  <a:outerShdw blurRad="38100" dist="38100" dir="2700000" algn="tl">
                    <a:srgbClr val="000000">
                      <a:alpha val="43137"/>
                    </a:srgbClr>
                  </a:outerShdw>
                </a:effectLst>
              </a:rPr>
              <a:t> </a:t>
            </a:r>
            <a:r>
              <a:rPr lang="en-US" sz="4000" b="1" dirty="0" err="1" smtClean="0">
                <a:solidFill>
                  <a:srgbClr val="FF0066"/>
                </a:solidFill>
                <a:effectLst>
                  <a:outerShdw blurRad="38100" dist="38100" dir="2700000" algn="tl">
                    <a:srgbClr val="000000">
                      <a:alpha val="43137"/>
                    </a:srgbClr>
                  </a:outerShdw>
                </a:effectLst>
              </a:rPr>
              <a:t>volcánicas</a:t>
            </a:r>
            <a:r>
              <a:rPr lang="en-US" sz="4000" b="1" dirty="0" smtClean="0">
                <a:solidFill>
                  <a:srgbClr val="FF0066"/>
                </a:solidFill>
                <a:effectLst>
                  <a:outerShdw blurRad="38100" dist="38100" dir="2700000" algn="tl">
                    <a:srgbClr val="000000">
                      <a:alpha val="43137"/>
                    </a:srgbClr>
                  </a:outerShdw>
                </a:effectLst>
              </a:rPr>
              <a:t> de </a:t>
            </a:r>
            <a:r>
              <a:rPr lang="en-US" sz="4000" b="1" dirty="0" err="1" smtClean="0">
                <a:solidFill>
                  <a:srgbClr val="FF0066"/>
                </a:solidFill>
                <a:effectLst>
                  <a:outerShdw blurRad="38100" dist="38100" dir="2700000" algn="tl">
                    <a:srgbClr val="000000">
                      <a:alpha val="43137"/>
                    </a:srgbClr>
                  </a:outerShdw>
                </a:effectLst>
              </a:rPr>
              <a:t>arco</a:t>
            </a:r>
            <a:r>
              <a:rPr lang="en-US" sz="4000" b="1" dirty="0" smtClean="0">
                <a:solidFill>
                  <a:srgbClr val="FF0066"/>
                </a:solidFill>
                <a:effectLst>
                  <a:outerShdw blurRad="38100" dist="38100" dir="2700000" algn="tl">
                    <a:srgbClr val="000000">
                      <a:alpha val="43137"/>
                    </a:srgbClr>
                  </a:outerShdw>
                </a:effectLst>
              </a:rPr>
              <a:t> de </a:t>
            </a:r>
            <a:r>
              <a:rPr lang="en-US" sz="4000" b="1" dirty="0" err="1" smtClean="0">
                <a:solidFill>
                  <a:srgbClr val="FF0066"/>
                </a:solidFill>
                <a:effectLst>
                  <a:outerShdw blurRad="38100" dist="38100" dir="2700000" algn="tl">
                    <a:srgbClr val="000000">
                      <a:alpha val="43137"/>
                    </a:srgbClr>
                  </a:outerShdw>
                </a:effectLst>
              </a:rPr>
              <a:t>islas</a:t>
            </a:r>
            <a:endParaRPr lang="en-US" sz="4000" b="1" dirty="0" smtClean="0">
              <a:solidFill>
                <a:srgbClr val="FF0066"/>
              </a:solidFill>
              <a:effectLst>
                <a:outerShdw blurRad="38100" dist="38100" dir="2700000" algn="tl">
                  <a:srgbClr val="000000">
                    <a:alpha val="43137"/>
                  </a:srgbClr>
                </a:outerShdw>
              </a:effectLst>
            </a:endParaRPr>
          </a:p>
        </p:txBody>
      </p:sp>
      <p:sp>
        <p:nvSpPr>
          <p:cNvPr id="9220" name="Rectangle 3"/>
          <p:cNvSpPr>
            <a:spLocks noGrp="1" noChangeArrowheads="1"/>
          </p:cNvSpPr>
          <p:nvPr>
            <p:ph idx="1"/>
          </p:nvPr>
        </p:nvSpPr>
        <p:spPr>
          <a:xfrm>
            <a:off x="409575" y="817563"/>
            <a:ext cx="8050857" cy="1891357"/>
          </a:xfrm>
        </p:spPr>
        <p:txBody>
          <a:bodyPr>
            <a:normAutofit fontScale="92500" lnSpcReduction="20000"/>
          </a:bodyPr>
          <a:lstStyle/>
          <a:p>
            <a:r>
              <a:rPr lang="en-US" sz="2800" dirty="0" err="1" smtClean="0">
                <a:effectLst/>
              </a:rPr>
              <a:t>Situación</a:t>
            </a:r>
            <a:r>
              <a:rPr lang="en-US" sz="2800" dirty="0" smtClean="0">
                <a:effectLst/>
              </a:rPr>
              <a:t> </a:t>
            </a:r>
            <a:r>
              <a:rPr lang="en-US" sz="2800" dirty="0" err="1" smtClean="0">
                <a:effectLst/>
              </a:rPr>
              <a:t>tectónica</a:t>
            </a:r>
            <a:r>
              <a:rPr lang="en-US" sz="2800" dirty="0" smtClean="0">
                <a:effectLst/>
              </a:rPr>
              <a:t> </a:t>
            </a:r>
            <a:r>
              <a:rPr lang="en-US" sz="2800" dirty="0" err="1" smtClean="0">
                <a:effectLst/>
              </a:rPr>
              <a:t>compleja</a:t>
            </a:r>
            <a:r>
              <a:rPr lang="en-US" sz="2800" dirty="0" smtClean="0">
                <a:effectLst/>
              </a:rPr>
              <a:t> y </a:t>
            </a:r>
            <a:r>
              <a:rPr lang="en-US" sz="2800" dirty="0" err="1" smtClean="0">
                <a:effectLst/>
              </a:rPr>
              <a:t>amplio</a:t>
            </a:r>
            <a:r>
              <a:rPr lang="en-US" sz="2800" dirty="0" smtClean="0">
                <a:effectLst/>
              </a:rPr>
              <a:t> </a:t>
            </a:r>
            <a:r>
              <a:rPr lang="en-US" sz="2800" dirty="0" err="1" smtClean="0">
                <a:effectLst/>
              </a:rPr>
              <a:t>espectro</a:t>
            </a:r>
            <a:r>
              <a:rPr lang="en-US" sz="2800" dirty="0" smtClean="0">
                <a:effectLst/>
              </a:rPr>
              <a:t> de </a:t>
            </a:r>
            <a:r>
              <a:rPr lang="en-US" sz="2800" dirty="0" err="1" smtClean="0">
                <a:effectLst/>
              </a:rPr>
              <a:t>productos</a:t>
            </a:r>
            <a:r>
              <a:rPr lang="en-US" sz="2800" dirty="0" smtClean="0">
                <a:effectLst/>
              </a:rPr>
              <a:t> </a:t>
            </a:r>
            <a:r>
              <a:rPr lang="en-US" sz="2800" dirty="0" err="1" smtClean="0">
                <a:effectLst/>
              </a:rPr>
              <a:t>volcánicos</a:t>
            </a:r>
            <a:endParaRPr lang="en-US" sz="2800" dirty="0" smtClean="0">
              <a:effectLst/>
            </a:endParaRPr>
          </a:p>
          <a:p>
            <a:r>
              <a:rPr lang="en-US" sz="2800" dirty="0" smtClean="0">
                <a:effectLst/>
              </a:rPr>
              <a:t>Alta </a:t>
            </a:r>
            <a:r>
              <a:rPr lang="en-US" sz="2800" dirty="0" err="1" smtClean="0">
                <a:effectLst/>
              </a:rPr>
              <a:t>proporción</a:t>
            </a:r>
            <a:r>
              <a:rPr lang="en-US" sz="2800" dirty="0" smtClean="0">
                <a:effectLst/>
              </a:rPr>
              <a:t> de </a:t>
            </a:r>
            <a:r>
              <a:rPr lang="en-US" sz="2800" dirty="0" err="1" smtClean="0">
                <a:effectLst/>
              </a:rPr>
              <a:t>andesitas</a:t>
            </a:r>
            <a:r>
              <a:rPr lang="en-US" sz="2800" dirty="0" smtClean="0">
                <a:effectLst/>
              </a:rPr>
              <a:t> </a:t>
            </a:r>
            <a:r>
              <a:rPr lang="en-US" sz="2800" dirty="0" err="1" smtClean="0">
                <a:effectLst/>
              </a:rPr>
              <a:t>basálticas</a:t>
            </a:r>
            <a:r>
              <a:rPr lang="en-US" sz="2800" dirty="0" smtClean="0">
                <a:effectLst/>
              </a:rPr>
              <a:t> y </a:t>
            </a:r>
            <a:r>
              <a:rPr lang="en-US" sz="2800" dirty="0" err="1" smtClean="0">
                <a:effectLst/>
              </a:rPr>
              <a:t>basaltos</a:t>
            </a:r>
            <a:endParaRPr lang="en-US" sz="2800" dirty="0" smtClean="0">
              <a:effectLst/>
            </a:endParaRPr>
          </a:p>
          <a:p>
            <a:pPr lvl="1"/>
            <a:r>
              <a:rPr lang="en-US" dirty="0" smtClean="0">
                <a:effectLst/>
              </a:rPr>
              <a:t>La </a:t>
            </a:r>
            <a:r>
              <a:rPr lang="en-US" dirty="0" err="1" smtClean="0">
                <a:effectLst/>
              </a:rPr>
              <a:t>mayoría</a:t>
            </a:r>
            <a:r>
              <a:rPr lang="en-US" dirty="0" smtClean="0">
                <a:effectLst/>
              </a:rPr>
              <a:t> de </a:t>
            </a:r>
            <a:r>
              <a:rPr lang="en-US" dirty="0" err="1" smtClean="0">
                <a:effectLst/>
              </a:rPr>
              <a:t>andesitas</a:t>
            </a:r>
            <a:r>
              <a:rPr lang="en-US" dirty="0" smtClean="0">
                <a:effectLst/>
              </a:rPr>
              <a:t> </a:t>
            </a:r>
            <a:r>
              <a:rPr lang="en-US" dirty="0" err="1" smtClean="0">
                <a:effectLst/>
              </a:rPr>
              <a:t>ocurren</a:t>
            </a:r>
            <a:r>
              <a:rPr lang="en-US" dirty="0" smtClean="0">
                <a:effectLst/>
              </a:rPr>
              <a:t> en </a:t>
            </a:r>
            <a:r>
              <a:rPr lang="en-US" dirty="0" err="1" smtClean="0">
                <a:effectLst/>
              </a:rPr>
              <a:t>zonas</a:t>
            </a:r>
            <a:r>
              <a:rPr lang="en-US" dirty="0" smtClean="0">
                <a:effectLst/>
              </a:rPr>
              <a:t> de </a:t>
            </a:r>
            <a:r>
              <a:rPr lang="en-US" dirty="0" err="1" smtClean="0">
                <a:effectLst/>
              </a:rPr>
              <a:t>subducción</a:t>
            </a:r>
            <a:endParaRPr lang="en-US" dirty="0" smtClean="0">
              <a:effectLst/>
            </a:endParaRPr>
          </a:p>
        </p:txBody>
      </p:sp>
      <p:grpSp>
        <p:nvGrpSpPr>
          <p:cNvPr id="2" name="Group 6"/>
          <p:cNvGrpSpPr>
            <a:grpSpLocks/>
          </p:cNvGrpSpPr>
          <p:nvPr/>
        </p:nvGrpSpPr>
        <p:grpSpPr bwMode="auto">
          <a:xfrm>
            <a:off x="3048000" y="3309938"/>
            <a:ext cx="5889625" cy="2971800"/>
            <a:chOff x="3048000" y="3309257"/>
            <a:chExt cx="5889625" cy="2971800"/>
          </a:xfrm>
        </p:grpSpPr>
        <p:sp>
          <p:nvSpPr>
            <p:cNvPr id="9222" name="TextBox 7"/>
            <p:cNvSpPr txBox="1">
              <a:spLocks noChangeArrowheads="1"/>
            </p:cNvSpPr>
            <p:nvPr/>
          </p:nvSpPr>
          <p:spPr bwMode="auto">
            <a:xfrm>
              <a:off x="5672138" y="3440113"/>
              <a:ext cx="3265487" cy="830262"/>
            </a:xfrm>
            <a:prstGeom prst="rect">
              <a:avLst/>
            </a:prstGeom>
            <a:noFill/>
            <a:ln w="9525">
              <a:noFill/>
              <a:miter lim="800000"/>
              <a:headEnd/>
              <a:tailEnd/>
            </a:ln>
          </p:spPr>
          <p:txBody>
            <a:bodyPr>
              <a:spAutoFit/>
            </a:bodyPr>
            <a:lstStyle/>
            <a:p>
              <a:r>
                <a:rPr lang="en-US" dirty="0">
                  <a:solidFill>
                    <a:srgbClr val="FF0000"/>
                  </a:solidFill>
                </a:rPr>
                <a:t>Basalts are still very common and important!</a:t>
              </a:r>
            </a:p>
          </p:txBody>
        </p:sp>
        <p:sp>
          <p:nvSpPr>
            <p:cNvPr id="9223" name="Oval 5"/>
            <p:cNvSpPr>
              <a:spLocks noChangeArrowheads="1"/>
            </p:cNvSpPr>
            <p:nvPr/>
          </p:nvSpPr>
          <p:spPr bwMode="auto">
            <a:xfrm>
              <a:off x="3048000" y="3309257"/>
              <a:ext cx="576943" cy="2971800"/>
            </a:xfrm>
            <a:prstGeom prst="ellipse">
              <a:avLst/>
            </a:prstGeom>
            <a:noFill/>
            <a:ln w="19050" algn="ctr">
              <a:solidFill>
                <a:srgbClr val="FF0000"/>
              </a:solidFill>
              <a:round/>
              <a:headEnd/>
              <a:tailEnd/>
            </a:ln>
          </p:spPr>
          <p:txBody>
            <a:bodyPr/>
            <a:lstStyle/>
            <a:p>
              <a:endParaRPr lang="es-E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63513" y="282575"/>
            <a:ext cx="4462462" cy="6227763"/>
          </a:xfrm>
          <a:prstGeom prst="rect">
            <a:avLst/>
          </a:prstGeom>
          <a:noFill/>
          <a:ln w="9525">
            <a:noFill/>
            <a:miter lim="800000"/>
            <a:headEnd/>
            <a:tailEnd/>
          </a:ln>
        </p:spPr>
        <p:txBody>
          <a:bodyPr/>
          <a:lstStyle/>
          <a:p>
            <a:pPr marL="342900" indent="-342900">
              <a:spcBef>
                <a:spcPts val="600"/>
              </a:spcBef>
              <a:buClr>
                <a:srgbClr val="00CC00"/>
              </a:buClr>
              <a:buSzPct val="50000"/>
              <a:buFont typeface="Monotype Sorts" pitchFamily="2" charset="2"/>
              <a:buChar char="l"/>
            </a:pPr>
            <a:r>
              <a:rPr lang="en-US" sz="2800" dirty="0" err="1" smtClean="0">
                <a:effectLst/>
              </a:rPr>
              <a:t>Elementos</a:t>
            </a:r>
            <a:r>
              <a:rPr lang="en-US" sz="2800" dirty="0" smtClean="0">
                <a:effectLst/>
              </a:rPr>
              <a:t> incompatibles </a:t>
            </a:r>
            <a:r>
              <a:rPr lang="en-US" sz="2800" dirty="0" err="1" smtClean="0">
                <a:effectLst/>
              </a:rPr>
              <a:t>comúnmente</a:t>
            </a:r>
            <a:r>
              <a:rPr lang="en-US" sz="2800" dirty="0" smtClean="0">
                <a:effectLst/>
              </a:rPr>
              <a:t> se </a:t>
            </a:r>
            <a:r>
              <a:rPr lang="en-US" sz="2800" dirty="0" err="1" smtClean="0">
                <a:effectLst/>
              </a:rPr>
              <a:t>dividen</a:t>
            </a:r>
            <a:r>
              <a:rPr lang="en-US" sz="2800" dirty="0" smtClean="0">
                <a:effectLst/>
                <a:sym typeface="Symbol" pitchFamily="18" charset="2"/>
              </a:rPr>
              <a:t></a:t>
            </a:r>
            <a:r>
              <a:rPr lang="en-US" sz="2800" dirty="0" smtClean="0">
                <a:effectLst/>
              </a:rPr>
              <a:t> dos </a:t>
            </a:r>
            <a:r>
              <a:rPr lang="en-US" sz="2800" dirty="0" err="1" smtClean="0">
                <a:effectLst/>
              </a:rPr>
              <a:t>subgrupos</a:t>
            </a:r>
            <a:endParaRPr lang="en-US" sz="2800" dirty="0" smtClean="0">
              <a:effectLst/>
            </a:endParaRPr>
          </a:p>
          <a:p>
            <a:pPr marL="342900" indent="-342900">
              <a:spcBef>
                <a:spcPts val="600"/>
              </a:spcBef>
              <a:buClr>
                <a:srgbClr val="00CC00"/>
              </a:buClr>
              <a:buSzPct val="50000"/>
            </a:pPr>
            <a:r>
              <a:rPr lang="en-US" sz="2800" dirty="0" smtClean="0">
                <a:effectLst/>
              </a:rPr>
              <a:t/>
            </a:r>
            <a:br>
              <a:rPr lang="en-US" sz="2800" dirty="0" smtClean="0">
                <a:effectLst/>
              </a:rPr>
            </a:br>
            <a:endParaRPr lang="en-US" sz="2800" dirty="0" smtClean="0">
              <a:effectLst/>
            </a:endParaRPr>
          </a:p>
          <a:p>
            <a:pPr marL="742950" lvl="1" indent="-285750">
              <a:spcBef>
                <a:spcPts val="600"/>
              </a:spcBef>
              <a:buClr>
                <a:srgbClr val="FF0066"/>
              </a:buClr>
              <a:buSzPct val="60000"/>
              <a:buFont typeface="Arial" pitchFamily="34" charset="0"/>
              <a:buChar char="•"/>
            </a:pPr>
            <a:r>
              <a:rPr lang="en-US" sz="2000" dirty="0" err="1" smtClean="0">
                <a:effectLst/>
              </a:rPr>
              <a:t>Pequeños</a:t>
            </a:r>
            <a:r>
              <a:rPr lang="en-US" sz="2000" dirty="0" smtClean="0">
                <a:effectLst/>
              </a:rPr>
              <a:t>, </a:t>
            </a:r>
            <a:r>
              <a:rPr lang="en-US" sz="2000" dirty="0" err="1" smtClean="0">
                <a:effectLst/>
              </a:rPr>
              <a:t>altamente</a:t>
            </a:r>
            <a:r>
              <a:rPr lang="en-US" sz="2000" dirty="0" smtClean="0">
                <a:effectLst/>
              </a:rPr>
              <a:t> </a:t>
            </a:r>
            <a:r>
              <a:rPr lang="en-US" sz="2000" dirty="0" err="1" smtClean="0">
                <a:effectLst/>
              </a:rPr>
              <a:t>cargados</a:t>
            </a:r>
            <a:r>
              <a:rPr lang="en-US" sz="2000" dirty="0" smtClean="0">
                <a:effectLst/>
              </a:rPr>
              <a:t> </a:t>
            </a:r>
            <a:r>
              <a:rPr lang="en-US" sz="2000" b="1" i="1" dirty="0" smtClean="0">
                <a:solidFill>
                  <a:srgbClr val="FF0000"/>
                </a:solidFill>
                <a:effectLst/>
              </a:rPr>
              <a:t>high field strength (HFS) elements</a:t>
            </a:r>
            <a:r>
              <a:rPr lang="en-US" sz="2000" dirty="0" smtClean="0">
                <a:effectLst/>
              </a:rPr>
              <a:t> (REE, </a:t>
            </a:r>
            <a:r>
              <a:rPr lang="en-US" sz="2000" dirty="0" err="1" smtClean="0">
                <a:effectLst/>
              </a:rPr>
              <a:t>Th</a:t>
            </a:r>
            <a:r>
              <a:rPr lang="en-US" sz="2000" dirty="0" smtClean="0">
                <a:effectLst/>
              </a:rPr>
              <a:t>, U, </a:t>
            </a:r>
            <a:r>
              <a:rPr lang="en-US" sz="2000" dirty="0" err="1" smtClean="0">
                <a:effectLst/>
              </a:rPr>
              <a:t>Ce</a:t>
            </a:r>
            <a:r>
              <a:rPr lang="en-US" sz="2000" dirty="0" smtClean="0">
                <a:effectLst/>
              </a:rPr>
              <a:t>, Pb</a:t>
            </a:r>
            <a:r>
              <a:rPr lang="en-US" sz="2000" baseline="30000" dirty="0" smtClean="0">
                <a:effectLst/>
              </a:rPr>
              <a:t>4+</a:t>
            </a:r>
            <a:r>
              <a:rPr lang="en-US" sz="2000" dirty="0" smtClean="0">
                <a:effectLst/>
              </a:rPr>
              <a:t>, </a:t>
            </a:r>
            <a:r>
              <a:rPr lang="en-US" sz="2000" dirty="0" err="1" smtClean="0">
                <a:effectLst/>
              </a:rPr>
              <a:t>Zr</a:t>
            </a:r>
            <a:r>
              <a:rPr lang="en-US" sz="2000" dirty="0" smtClean="0">
                <a:effectLst/>
              </a:rPr>
              <a:t>, </a:t>
            </a:r>
            <a:r>
              <a:rPr lang="en-US" sz="2000" dirty="0" err="1" smtClean="0">
                <a:effectLst/>
              </a:rPr>
              <a:t>Hf</a:t>
            </a:r>
            <a:r>
              <a:rPr lang="en-US" sz="2000" dirty="0" smtClean="0">
                <a:effectLst/>
              </a:rPr>
              <a:t>, Ti, </a:t>
            </a:r>
            <a:r>
              <a:rPr lang="en-US" sz="2000" dirty="0" err="1" smtClean="0">
                <a:effectLst/>
              </a:rPr>
              <a:t>Nb</a:t>
            </a:r>
            <a:r>
              <a:rPr lang="en-US" sz="2000" dirty="0" smtClean="0">
                <a:effectLst/>
              </a:rPr>
              <a:t>, Ta)</a:t>
            </a:r>
          </a:p>
          <a:p>
            <a:pPr marL="742950" lvl="1" indent="-285750">
              <a:spcBef>
                <a:spcPts val="600"/>
              </a:spcBef>
              <a:buClr>
                <a:srgbClr val="FF0066"/>
              </a:buClr>
              <a:buSzPct val="60000"/>
              <a:buFont typeface="Arial" pitchFamily="34" charset="0"/>
              <a:buChar char="•"/>
            </a:pPr>
            <a:endParaRPr lang="en-US" sz="2000" dirty="0" smtClean="0">
              <a:effectLst/>
            </a:endParaRPr>
          </a:p>
          <a:p>
            <a:pPr marL="742950" lvl="1" indent="-285750">
              <a:spcBef>
                <a:spcPts val="600"/>
              </a:spcBef>
              <a:buClr>
                <a:srgbClr val="FF0066"/>
              </a:buClr>
              <a:buSzPct val="60000"/>
              <a:buFont typeface="Arial" pitchFamily="34" charset="0"/>
              <a:buChar char="•"/>
            </a:pPr>
            <a:r>
              <a:rPr lang="en-US" sz="2000" dirty="0" smtClean="0">
                <a:effectLst/>
              </a:rPr>
              <a:t>Low field strength </a:t>
            </a:r>
            <a:r>
              <a:rPr lang="en-US" sz="2000" b="1" i="1" dirty="0" smtClean="0">
                <a:solidFill>
                  <a:srgbClr val="FF0000"/>
                </a:solidFill>
                <a:effectLst/>
              </a:rPr>
              <a:t>large ion </a:t>
            </a:r>
            <a:r>
              <a:rPr lang="en-US" sz="2000" b="1" i="1" dirty="0" err="1" smtClean="0">
                <a:solidFill>
                  <a:srgbClr val="FF0000"/>
                </a:solidFill>
                <a:effectLst/>
              </a:rPr>
              <a:t>lithophile</a:t>
            </a:r>
            <a:r>
              <a:rPr lang="en-US" sz="2000" b="1" i="1" dirty="0" smtClean="0">
                <a:solidFill>
                  <a:srgbClr val="FF0000"/>
                </a:solidFill>
                <a:effectLst/>
              </a:rPr>
              <a:t> (LIL) elements</a:t>
            </a:r>
            <a:r>
              <a:rPr lang="en-US" sz="2000" dirty="0" smtClean="0">
                <a:effectLst/>
              </a:rPr>
              <a:t> (K, </a:t>
            </a:r>
            <a:r>
              <a:rPr lang="en-US" sz="2000" dirty="0" err="1" smtClean="0">
                <a:effectLst/>
              </a:rPr>
              <a:t>Rb</a:t>
            </a:r>
            <a:r>
              <a:rPr lang="en-US" sz="2000" dirty="0" smtClean="0">
                <a:effectLst/>
              </a:rPr>
              <a:t>, Cs, </a:t>
            </a:r>
            <a:r>
              <a:rPr lang="en-US" sz="2000" dirty="0" err="1" smtClean="0">
                <a:effectLst/>
              </a:rPr>
              <a:t>Ba</a:t>
            </a:r>
            <a:r>
              <a:rPr lang="en-US" sz="2000" dirty="0" smtClean="0">
                <a:effectLst/>
              </a:rPr>
              <a:t>, Pb</a:t>
            </a:r>
            <a:r>
              <a:rPr lang="en-US" sz="2000" baseline="30000" dirty="0" smtClean="0">
                <a:effectLst/>
              </a:rPr>
              <a:t>2+</a:t>
            </a:r>
            <a:r>
              <a:rPr lang="en-US" sz="2000" dirty="0" smtClean="0">
                <a:effectLst/>
              </a:rPr>
              <a:t>, </a:t>
            </a:r>
            <a:r>
              <a:rPr lang="en-US" sz="2000" dirty="0" err="1" smtClean="0">
                <a:effectLst/>
              </a:rPr>
              <a:t>Sr</a:t>
            </a:r>
            <a:r>
              <a:rPr lang="en-US" sz="2000" dirty="0" smtClean="0">
                <a:effectLst/>
              </a:rPr>
              <a:t>, Eu</a:t>
            </a:r>
            <a:r>
              <a:rPr lang="en-US" sz="2000" baseline="30000" dirty="0" smtClean="0">
                <a:effectLst/>
              </a:rPr>
              <a:t>2+</a:t>
            </a:r>
            <a:r>
              <a:rPr lang="en-US" sz="2000" dirty="0" smtClean="0">
                <a:effectLst/>
              </a:rPr>
              <a:t>) son </a:t>
            </a:r>
            <a:r>
              <a:rPr lang="en-US" sz="2000" dirty="0" err="1" smtClean="0">
                <a:effectLst/>
              </a:rPr>
              <a:t>más</a:t>
            </a:r>
            <a:r>
              <a:rPr lang="en-US" sz="2000" dirty="0" smtClean="0">
                <a:effectLst/>
              </a:rPr>
              <a:t> </a:t>
            </a:r>
            <a:r>
              <a:rPr lang="en-US" sz="2000" dirty="0" err="1" smtClean="0">
                <a:effectLst/>
              </a:rPr>
              <a:t>móviles</a:t>
            </a:r>
            <a:r>
              <a:rPr lang="en-US" sz="2000" dirty="0" smtClean="0">
                <a:effectLst/>
              </a:rPr>
              <a:t>, </a:t>
            </a:r>
            <a:r>
              <a:rPr lang="en-US" sz="2000" dirty="0" err="1" smtClean="0">
                <a:effectLst/>
              </a:rPr>
              <a:t>particularmente</a:t>
            </a:r>
            <a:r>
              <a:rPr lang="en-US" sz="2000" dirty="0" smtClean="0">
                <a:effectLst/>
              </a:rPr>
              <a:t> </a:t>
            </a:r>
            <a:r>
              <a:rPr lang="en-US" sz="2000" dirty="0" err="1" smtClean="0">
                <a:effectLst/>
              </a:rPr>
              <a:t>si</a:t>
            </a:r>
            <a:r>
              <a:rPr lang="en-US" sz="2000" dirty="0" smtClean="0">
                <a:effectLst/>
              </a:rPr>
              <a:t> </a:t>
            </a:r>
            <a:r>
              <a:rPr lang="en-US" sz="2000" dirty="0" err="1" smtClean="0">
                <a:effectLst/>
              </a:rPr>
              <a:t>una</a:t>
            </a:r>
            <a:r>
              <a:rPr lang="en-US" sz="2000" dirty="0" smtClean="0">
                <a:effectLst/>
              </a:rPr>
              <a:t> </a:t>
            </a:r>
            <a:r>
              <a:rPr lang="en-US" sz="2000" dirty="0" err="1" smtClean="0">
                <a:effectLst/>
              </a:rPr>
              <a:t>fase</a:t>
            </a:r>
            <a:r>
              <a:rPr lang="en-US" sz="2000" dirty="0" smtClean="0">
                <a:effectLst/>
              </a:rPr>
              <a:t> </a:t>
            </a:r>
            <a:r>
              <a:rPr lang="en-US" sz="2000" dirty="0" err="1" smtClean="0">
                <a:effectLst/>
              </a:rPr>
              <a:t>fluida</a:t>
            </a:r>
            <a:r>
              <a:rPr lang="en-US" sz="2000" dirty="0" smtClean="0">
                <a:effectLst/>
              </a:rPr>
              <a:t> </a:t>
            </a:r>
            <a:r>
              <a:rPr lang="en-US" sz="2000" dirty="0" err="1" smtClean="0">
                <a:effectLst/>
              </a:rPr>
              <a:t>está</a:t>
            </a:r>
            <a:r>
              <a:rPr lang="en-US" sz="2000" dirty="0" smtClean="0">
                <a:effectLst/>
              </a:rPr>
              <a:t> </a:t>
            </a:r>
            <a:r>
              <a:rPr lang="en-US" sz="2000" dirty="0" err="1" smtClean="0">
                <a:effectLst/>
              </a:rPr>
              <a:t>involucrada</a:t>
            </a:r>
            <a:endParaRPr lang="en-US" sz="2000" dirty="0">
              <a:effectLst/>
            </a:endParaRPr>
          </a:p>
        </p:txBody>
      </p:sp>
      <p:pic>
        <p:nvPicPr>
          <p:cNvPr id="3" name="Picture 3" descr="LIL-HFS"/>
          <p:cNvPicPr>
            <a:picLocks noChangeAspect="1" noChangeArrowheads="1"/>
          </p:cNvPicPr>
          <p:nvPr/>
        </p:nvPicPr>
        <p:blipFill>
          <a:blip r:embed="rId3" cstate="print"/>
          <a:srcRect/>
          <a:stretch>
            <a:fillRect/>
          </a:stretch>
        </p:blipFill>
        <p:spPr bwMode="auto">
          <a:xfrm>
            <a:off x="4621213" y="152400"/>
            <a:ext cx="4522787" cy="66278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52463" y="0"/>
            <a:ext cx="7772400" cy="1143000"/>
          </a:xfrm>
        </p:spPr>
        <p:txBody>
          <a:bodyPr>
            <a:normAutofit fontScale="90000"/>
          </a:bodyPr>
          <a:lstStyle/>
          <a:p>
            <a:pPr>
              <a:defRPr/>
            </a:pPr>
            <a:r>
              <a:rPr lang="en-US" sz="4000" b="1" dirty="0" err="1" smtClean="0">
                <a:solidFill>
                  <a:srgbClr val="FF0066"/>
                </a:solidFill>
                <a:effectLst>
                  <a:outerShdw blurRad="38100" dist="38100" dir="2700000" algn="tl">
                    <a:srgbClr val="000000">
                      <a:alpha val="43137"/>
                    </a:srgbClr>
                  </a:outerShdw>
                </a:effectLst>
              </a:rPr>
              <a:t>Elementos</a:t>
            </a:r>
            <a:r>
              <a:rPr lang="en-US" sz="4000" b="1" dirty="0" smtClean="0">
                <a:solidFill>
                  <a:srgbClr val="FF0066"/>
                </a:solidFill>
                <a:effectLst>
                  <a:outerShdw blurRad="38100" dist="38100" dir="2700000" algn="tl">
                    <a:srgbClr val="000000">
                      <a:alpha val="43137"/>
                    </a:srgbClr>
                  </a:outerShdw>
                </a:effectLst>
              </a:rPr>
              <a:t> </a:t>
            </a:r>
            <a:r>
              <a:rPr lang="en-US" sz="4000" b="1" dirty="0" err="1" smtClean="0">
                <a:solidFill>
                  <a:srgbClr val="FF0066"/>
                </a:solidFill>
                <a:effectLst>
                  <a:outerShdw blurRad="38100" dist="38100" dir="2700000" algn="tl">
                    <a:srgbClr val="000000">
                      <a:alpha val="43137"/>
                    </a:srgbClr>
                  </a:outerShdw>
                </a:effectLst>
              </a:rPr>
              <a:t>mayores</a:t>
            </a:r>
            <a:r>
              <a:rPr lang="en-US" sz="4000" b="1" dirty="0" smtClean="0">
                <a:solidFill>
                  <a:srgbClr val="FF0066"/>
                </a:solidFill>
                <a:effectLst>
                  <a:outerShdw blurRad="38100" dist="38100" dir="2700000" algn="tl">
                    <a:srgbClr val="000000">
                      <a:alpha val="43137"/>
                    </a:srgbClr>
                  </a:outerShdw>
                </a:effectLst>
              </a:rPr>
              <a:t> y Series de magmas</a:t>
            </a:r>
          </a:p>
        </p:txBody>
      </p:sp>
      <p:sp>
        <p:nvSpPr>
          <p:cNvPr id="1028" name="Rectangle 3"/>
          <p:cNvSpPr>
            <a:spLocks noGrp="1" noChangeArrowheads="1"/>
          </p:cNvSpPr>
          <p:nvPr>
            <p:ph idx="1"/>
          </p:nvPr>
        </p:nvSpPr>
        <p:spPr>
          <a:xfrm>
            <a:off x="547688" y="1184275"/>
            <a:ext cx="8050212" cy="2133600"/>
          </a:xfrm>
        </p:spPr>
        <p:txBody>
          <a:bodyPr>
            <a:normAutofit/>
          </a:bodyPr>
          <a:lstStyle/>
          <a:p>
            <a:pPr>
              <a:buFont typeface="Monotype Sorts" pitchFamily="2" charset="2"/>
              <a:buNone/>
            </a:pPr>
            <a:r>
              <a:rPr lang="en-US" sz="3600" dirty="0" err="1" smtClean="0">
                <a:effectLst/>
              </a:rPr>
              <a:t>Serie</a:t>
            </a:r>
            <a:r>
              <a:rPr lang="en-US" sz="3600" dirty="0" smtClean="0">
                <a:effectLst/>
              </a:rPr>
              <a:t> </a:t>
            </a:r>
            <a:r>
              <a:rPr lang="en-US" sz="3600" dirty="0" err="1" smtClean="0">
                <a:effectLst/>
              </a:rPr>
              <a:t>Toleítica</a:t>
            </a:r>
            <a:r>
              <a:rPr lang="en-US" sz="3600" dirty="0" smtClean="0">
                <a:effectLst/>
              </a:rPr>
              <a:t> (MORB, OIT)</a:t>
            </a:r>
          </a:p>
          <a:p>
            <a:pPr>
              <a:buFont typeface="Monotype Sorts" pitchFamily="2" charset="2"/>
              <a:buNone/>
            </a:pPr>
            <a:r>
              <a:rPr lang="en-US" sz="3600" dirty="0" err="1" smtClean="0">
                <a:effectLst/>
              </a:rPr>
              <a:t>Serie</a:t>
            </a:r>
            <a:r>
              <a:rPr lang="en-US" sz="3600" dirty="0" smtClean="0">
                <a:effectLst/>
              </a:rPr>
              <a:t> </a:t>
            </a:r>
            <a:r>
              <a:rPr lang="en-US" sz="3600" dirty="0" err="1" smtClean="0">
                <a:effectLst/>
              </a:rPr>
              <a:t>Alkalina</a:t>
            </a:r>
            <a:r>
              <a:rPr lang="en-US" sz="3600" dirty="0" smtClean="0">
                <a:effectLst/>
              </a:rPr>
              <a:t> (OIA)</a:t>
            </a:r>
          </a:p>
          <a:p>
            <a:pPr>
              <a:buFont typeface="Monotype Sorts" pitchFamily="2" charset="2"/>
              <a:buNone/>
            </a:pPr>
            <a:r>
              <a:rPr lang="en-US" sz="3600" dirty="0" err="1" smtClean="0">
                <a:effectLst/>
              </a:rPr>
              <a:t>Serie</a:t>
            </a:r>
            <a:r>
              <a:rPr lang="en-US" sz="3600" dirty="0" smtClean="0">
                <a:effectLst/>
              </a:rPr>
              <a:t> </a:t>
            </a:r>
            <a:r>
              <a:rPr lang="en-US" sz="3600" dirty="0" err="1" smtClean="0">
                <a:effectLst/>
              </a:rPr>
              <a:t>Calcoalcalina</a:t>
            </a:r>
            <a:r>
              <a:rPr lang="en-US" sz="3600" dirty="0" smtClean="0">
                <a:effectLst/>
              </a:rPr>
              <a:t> (~ </a:t>
            </a:r>
            <a:r>
              <a:rPr lang="en-US" sz="3600" dirty="0" err="1" smtClean="0">
                <a:effectLst/>
              </a:rPr>
              <a:t>restringinda</a:t>
            </a:r>
            <a:r>
              <a:rPr lang="en-US" sz="3600" dirty="0" smtClean="0">
                <a:effectLst/>
              </a:rPr>
              <a:t> a SZ)</a:t>
            </a:r>
          </a:p>
          <a:p>
            <a:pPr>
              <a:buFont typeface="Monotype Sorts" pitchFamily="2" charset="2"/>
              <a:buNone/>
            </a:pPr>
            <a:endParaRPr lang="en-US" sz="3600" dirty="0" smtClean="0">
              <a:effectLst/>
            </a:endParaRPr>
          </a:p>
        </p:txBody>
      </p:sp>
      <p:graphicFrame>
        <p:nvGraphicFramePr>
          <p:cNvPr id="1026" name="Object 4"/>
          <p:cNvGraphicFramePr>
            <a:graphicFrameLocks noChangeAspect="1"/>
          </p:cNvGraphicFramePr>
          <p:nvPr/>
        </p:nvGraphicFramePr>
        <p:xfrm>
          <a:off x="365125" y="3995738"/>
          <a:ext cx="8513763" cy="1730375"/>
        </p:xfrm>
        <a:graphic>
          <a:graphicData uri="http://schemas.openxmlformats.org/presentationml/2006/ole">
            <p:oleObj spid="_x0000_s2050" name="Worksheet" r:id="rId4" imgW="4016520" imgH="815400" progId="Excel.Sheet.8">
              <p:embed/>
            </p:oleObj>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7698" name="Rectangle 2050"/>
          <p:cNvSpPr>
            <a:spLocks noGrp="1" noChangeArrowheads="1"/>
          </p:cNvSpPr>
          <p:nvPr>
            <p:ph type="title"/>
          </p:nvPr>
        </p:nvSpPr>
        <p:spPr>
          <a:xfrm>
            <a:off x="652463" y="0"/>
            <a:ext cx="4748212" cy="1890713"/>
          </a:xfrm>
        </p:spPr>
        <p:txBody>
          <a:bodyPr>
            <a:normAutofit/>
          </a:bodyPr>
          <a:lstStyle/>
          <a:p>
            <a:pPr>
              <a:defRPr/>
            </a:pPr>
            <a:r>
              <a:rPr lang="en-US" sz="4000" b="1" dirty="0" err="1" smtClean="0">
                <a:solidFill>
                  <a:srgbClr val="FF0066"/>
                </a:solidFill>
                <a:effectLst>
                  <a:outerShdw blurRad="38100" dist="38100" dir="2700000" algn="tl">
                    <a:srgbClr val="000000">
                      <a:alpha val="43137"/>
                    </a:srgbClr>
                  </a:outerShdw>
                </a:effectLst>
              </a:rPr>
              <a:t>Elementos</a:t>
            </a:r>
            <a:r>
              <a:rPr lang="en-US" sz="4000" b="1" dirty="0" smtClean="0">
                <a:solidFill>
                  <a:srgbClr val="FF0066"/>
                </a:solidFill>
                <a:effectLst>
                  <a:outerShdw blurRad="38100" dist="38100" dir="2700000" algn="tl">
                    <a:srgbClr val="000000">
                      <a:alpha val="43137"/>
                    </a:srgbClr>
                  </a:outerShdw>
                </a:effectLst>
              </a:rPr>
              <a:t> </a:t>
            </a:r>
            <a:r>
              <a:rPr lang="en-US" sz="4000" b="1" dirty="0" err="1" smtClean="0">
                <a:solidFill>
                  <a:srgbClr val="FF0066"/>
                </a:solidFill>
                <a:effectLst>
                  <a:outerShdw blurRad="38100" dist="38100" dir="2700000" algn="tl">
                    <a:srgbClr val="000000">
                      <a:alpha val="43137"/>
                    </a:srgbClr>
                  </a:outerShdw>
                </a:effectLst>
              </a:rPr>
              <a:t>mayores</a:t>
            </a:r>
            <a:r>
              <a:rPr lang="en-US" sz="4000" b="1" dirty="0" smtClean="0">
                <a:solidFill>
                  <a:srgbClr val="FF0066"/>
                </a:solidFill>
                <a:effectLst>
                  <a:outerShdw blurRad="38100" dist="38100" dir="2700000" algn="tl">
                    <a:srgbClr val="000000">
                      <a:alpha val="43137"/>
                    </a:srgbClr>
                  </a:outerShdw>
                </a:effectLst>
              </a:rPr>
              <a:t> y Series de magmas</a:t>
            </a:r>
          </a:p>
        </p:txBody>
      </p:sp>
      <p:sp>
        <p:nvSpPr>
          <p:cNvPr id="10244" name="Rectangle 2055"/>
          <p:cNvSpPr>
            <a:spLocks noGrp="1" noChangeArrowheads="1"/>
          </p:cNvSpPr>
          <p:nvPr>
            <p:ph idx="1"/>
          </p:nvPr>
        </p:nvSpPr>
        <p:spPr>
          <a:xfrm>
            <a:off x="547688" y="1671638"/>
            <a:ext cx="5151437" cy="3689350"/>
          </a:xfrm>
        </p:spPr>
        <p:txBody>
          <a:bodyPr>
            <a:normAutofit/>
          </a:bodyPr>
          <a:lstStyle/>
          <a:p>
            <a:pPr marL="0" indent="0">
              <a:spcBef>
                <a:spcPct val="0"/>
              </a:spcBef>
              <a:buFont typeface="Monotype Sorts" pitchFamily="2" charset="2"/>
              <a:buNone/>
            </a:pPr>
            <a:r>
              <a:rPr lang="en-US" dirty="0" smtClean="0">
                <a:effectLst/>
                <a:cs typeface="Arial" pitchFamily="34" charset="0"/>
              </a:rPr>
              <a:t>a. Alkali vs. silica</a:t>
            </a:r>
          </a:p>
          <a:p>
            <a:pPr marL="0" indent="0">
              <a:spcBef>
                <a:spcPct val="0"/>
              </a:spcBef>
              <a:buFont typeface="Monotype Sorts" pitchFamily="2" charset="2"/>
              <a:buNone/>
            </a:pPr>
            <a:r>
              <a:rPr lang="en-US" dirty="0" smtClean="0">
                <a:effectLst/>
                <a:cs typeface="Arial" pitchFamily="34" charset="0"/>
              </a:rPr>
              <a:t>b. AFM </a:t>
            </a:r>
          </a:p>
          <a:p>
            <a:pPr marL="0" indent="0">
              <a:spcBef>
                <a:spcPct val="0"/>
              </a:spcBef>
              <a:buFont typeface="Monotype Sorts" pitchFamily="2" charset="2"/>
              <a:buNone/>
            </a:pPr>
            <a:r>
              <a:rPr lang="en-US" dirty="0" smtClean="0">
                <a:effectLst/>
                <a:cs typeface="Arial" pitchFamily="34" charset="0"/>
              </a:rPr>
              <a:t>c. </a:t>
            </a:r>
            <a:r>
              <a:rPr lang="en-US" dirty="0" err="1" smtClean="0">
                <a:effectLst/>
                <a:cs typeface="Arial" pitchFamily="34" charset="0"/>
              </a:rPr>
              <a:t>FeO</a:t>
            </a:r>
            <a:r>
              <a:rPr lang="en-US" dirty="0" smtClean="0">
                <a:effectLst/>
                <a:cs typeface="Arial" pitchFamily="34" charset="0"/>
              </a:rPr>
              <a:t>*/</a:t>
            </a:r>
            <a:r>
              <a:rPr lang="en-US" dirty="0" err="1" smtClean="0">
                <a:effectLst/>
                <a:cs typeface="Arial" pitchFamily="34" charset="0"/>
              </a:rPr>
              <a:t>MgO</a:t>
            </a:r>
            <a:r>
              <a:rPr lang="en-US" dirty="0" smtClean="0">
                <a:effectLst/>
                <a:cs typeface="Arial" pitchFamily="34" charset="0"/>
              </a:rPr>
              <a:t> vs. silica </a:t>
            </a:r>
          </a:p>
          <a:p>
            <a:pPr marL="0" indent="0">
              <a:spcBef>
                <a:spcPct val="0"/>
              </a:spcBef>
              <a:buFont typeface="Monotype Sorts" pitchFamily="2" charset="2"/>
              <a:buNone/>
            </a:pPr>
            <a:endParaRPr lang="en-US" sz="2800" dirty="0" smtClean="0">
              <a:effectLst/>
              <a:cs typeface="Arial" pitchFamily="34" charset="0"/>
            </a:endParaRPr>
          </a:p>
          <a:p>
            <a:pPr marL="0" indent="0">
              <a:spcBef>
                <a:spcPct val="0"/>
              </a:spcBef>
              <a:buFont typeface="Monotype Sorts" pitchFamily="2" charset="2"/>
              <a:buNone/>
            </a:pPr>
            <a:r>
              <a:rPr lang="en-US" sz="2800" dirty="0" smtClean="0">
                <a:effectLst/>
                <a:cs typeface="Arial" pitchFamily="34" charset="0"/>
              </a:rPr>
              <a:t>1946 </a:t>
            </a:r>
            <a:r>
              <a:rPr lang="en-US" sz="2800" dirty="0" err="1" smtClean="0">
                <a:effectLst/>
                <a:cs typeface="Arial" pitchFamily="34" charset="0"/>
              </a:rPr>
              <a:t>muestras</a:t>
            </a:r>
            <a:r>
              <a:rPr lang="en-US" sz="2800" dirty="0" smtClean="0">
                <a:effectLst/>
                <a:cs typeface="Arial" pitchFamily="34" charset="0"/>
              </a:rPr>
              <a:t> de </a:t>
            </a:r>
            <a:r>
              <a:rPr lang="en-US" sz="2800" dirty="0" err="1" smtClean="0">
                <a:effectLst/>
                <a:cs typeface="Arial" pitchFamily="34" charset="0"/>
              </a:rPr>
              <a:t>zonas</a:t>
            </a:r>
            <a:r>
              <a:rPr lang="en-US" sz="2800" dirty="0" smtClean="0">
                <a:effectLst/>
                <a:cs typeface="Arial" pitchFamily="34" charset="0"/>
              </a:rPr>
              <a:t> de </a:t>
            </a:r>
            <a:r>
              <a:rPr lang="en-US" sz="2800" dirty="0" err="1" smtClean="0">
                <a:effectLst/>
                <a:cs typeface="Arial" pitchFamily="34" charset="0"/>
              </a:rPr>
              <a:t>subducción</a:t>
            </a:r>
            <a:endParaRPr lang="en-US" sz="2800" dirty="0" smtClean="0">
              <a:effectLst/>
              <a:cs typeface="Arial" pitchFamily="34" charset="0"/>
            </a:endParaRPr>
          </a:p>
        </p:txBody>
      </p:sp>
      <p:sp>
        <p:nvSpPr>
          <p:cNvPr id="10243" name="Rectangle 2053"/>
          <p:cNvSpPr>
            <a:spLocks noChangeArrowheads="1"/>
          </p:cNvSpPr>
          <p:nvPr/>
        </p:nvSpPr>
        <p:spPr bwMode="auto">
          <a:xfrm>
            <a:off x="2740025" y="5988050"/>
            <a:ext cx="2682875" cy="646113"/>
          </a:xfrm>
          <a:prstGeom prst="rect">
            <a:avLst/>
          </a:prstGeom>
          <a:noFill/>
          <a:ln w="9525">
            <a:noFill/>
            <a:miter lim="800000"/>
            <a:headEnd/>
            <a:tailEnd/>
          </a:ln>
        </p:spPr>
        <p:txBody>
          <a:bodyPr>
            <a:spAutoFit/>
          </a:bodyPr>
          <a:lstStyle/>
          <a:p>
            <a:r>
              <a:rPr lang="en-US" sz="1200" b="1" dirty="0">
                <a:cs typeface="Arial" pitchFamily="34" charset="0"/>
              </a:rPr>
              <a:t>Figure 16.3. Data compiled by Terry Plank (Plank and Langmuir, 1988) </a:t>
            </a:r>
            <a:r>
              <a:rPr lang="en-US" sz="1200" b="1" i="1" dirty="0">
                <a:cs typeface="Times New Roman" pitchFamily="18" charset="0"/>
              </a:rPr>
              <a:t>Earth Planet. Sci. </a:t>
            </a:r>
            <a:r>
              <a:rPr lang="en-US" sz="1200" b="1" i="1" dirty="0" err="1">
                <a:cs typeface="Times New Roman" pitchFamily="18" charset="0"/>
              </a:rPr>
              <a:t>Lett</a:t>
            </a:r>
            <a:r>
              <a:rPr lang="en-US" sz="1200" b="1" i="1" dirty="0">
                <a:cs typeface="Times New Roman" pitchFamily="18" charset="0"/>
              </a:rPr>
              <a:t>.</a:t>
            </a:r>
            <a:r>
              <a:rPr lang="en-US" sz="1200" b="1" dirty="0">
                <a:cs typeface="Times New Roman" pitchFamily="18" charset="0"/>
              </a:rPr>
              <a:t>, 90, 349-370.</a:t>
            </a:r>
            <a:r>
              <a:rPr lang="en-US" sz="1200" b="1" dirty="0">
                <a:cs typeface="Arial" pitchFamily="34" charset="0"/>
              </a:rPr>
              <a:t> </a:t>
            </a:r>
          </a:p>
        </p:txBody>
      </p:sp>
      <p:pic>
        <p:nvPicPr>
          <p:cNvPr id="10245" name="Picture 5" descr="Fig-16-3.jpg"/>
          <p:cNvPicPr>
            <a:picLocks noChangeAspect="1"/>
          </p:cNvPicPr>
          <p:nvPr/>
        </p:nvPicPr>
        <p:blipFill>
          <a:blip r:embed="rId3" cstate="print"/>
          <a:srcRect/>
          <a:stretch>
            <a:fillRect/>
          </a:stretch>
        </p:blipFill>
        <p:spPr bwMode="auto">
          <a:xfrm>
            <a:off x="5870575" y="0"/>
            <a:ext cx="32734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Fig-16-4.jpg"/>
          <p:cNvPicPr>
            <a:picLocks noChangeAspect="1"/>
          </p:cNvPicPr>
          <p:nvPr/>
        </p:nvPicPr>
        <p:blipFill>
          <a:blip r:embed="rId2" cstate="print"/>
          <a:srcRect/>
          <a:stretch>
            <a:fillRect/>
          </a:stretch>
        </p:blipFill>
        <p:spPr bwMode="auto">
          <a:xfrm>
            <a:off x="2255838" y="209550"/>
            <a:ext cx="6667500" cy="6648450"/>
          </a:xfrm>
          <a:prstGeom prst="rect">
            <a:avLst/>
          </a:prstGeom>
          <a:noFill/>
          <a:ln w="9525">
            <a:noFill/>
            <a:miter lim="800000"/>
            <a:headEnd/>
            <a:tailEnd/>
          </a:ln>
        </p:spPr>
      </p:pic>
      <p:sp>
        <p:nvSpPr>
          <p:cNvPr id="11267" name="Rectangle 1"/>
          <p:cNvSpPr>
            <a:spLocks noChangeArrowheads="1"/>
          </p:cNvSpPr>
          <p:nvPr/>
        </p:nvSpPr>
        <p:spPr bwMode="auto">
          <a:xfrm>
            <a:off x="0" y="1049338"/>
            <a:ext cx="2338388" cy="1277937"/>
          </a:xfrm>
          <a:prstGeom prst="rect">
            <a:avLst/>
          </a:prstGeom>
          <a:noFill/>
          <a:ln w="9525">
            <a:noFill/>
            <a:miter lim="800000"/>
            <a:headEnd/>
            <a:tailEnd/>
          </a:ln>
        </p:spPr>
        <p:txBody>
          <a:bodyPr anchor="ctr">
            <a:spAutoFit/>
          </a:bodyPr>
          <a:lstStyle/>
          <a:p>
            <a:pPr algn="just"/>
            <a:r>
              <a:rPr lang="en-US" sz="1100" b="1" dirty="0">
                <a:solidFill>
                  <a:srgbClr val="000000"/>
                </a:solidFill>
                <a:cs typeface="Times New Roman" pitchFamily="18" charset="0"/>
              </a:rPr>
              <a:t>Figure 16.4</a:t>
            </a:r>
            <a:r>
              <a:rPr lang="en-US" sz="1100" dirty="0">
                <a:solidFill>
                  <a:srgbClr val="000000"/>
                </a:solidFill>
                <a:latin typeface="TimesTen Roman"/>
                <a:cs typeface="Times New Roman" pitchFamily="18" charset="0"/>
              </a:rPr>
              <a:t>  </a:t>
            </a:r>
            <a:r>
              <a:rPr lang="en-US" sz="1100" dirty="0">
                <a:solidFill>
                  <a:srgbClr val="000000"/>
                </a:solidFill>
                <a:cs typeface="Times New Roman" pitchFamily="18" charset="0"/>
              </a:rPr>
              <a:t>The three </a:t>
            </a:r>
            <a:r>
              <a:rPr lang="en-US" sz="1100" dirty="0" err="1">
                <a:solidFill>
                  <a:srgbClr val="000000"/>
                </a:solidFill>
                <a:cs typeface="Times New Roman" pitchFamily="18" charset="0"/>
              </a:rPr>
              <a:t>andesite</a:t>
            </a:r>
            <a:r>
              <a:rPr lang="en-US" sz="1100" dirty="0">
                <a:solidFill>
                  <a:srgbClr val="000000"/>
                </a:solidFill>
                <a:cs typeface="Times New Roman" pitchFamily="18" charset="0"/>
              </a:rPr>
              <a:t> series of Gill (1981). A fourth very high K </a:t>
            </a:r>
            <a:r>
              <a:rPr lang="en-US" sz="1100" dirty="0" err="1">
                <a:solidFill>
                  <a:srgbClr val="000000"/>
                </a:solidFill>
                <a:cs typeface="Times New Roman" pitchFamily="18" charset="0"/>
              </a:rPr>
              <a:t>shoshonite</a:t>
            </a:r>
            <a:r>
              <a:rPr lang="en-US" sz="1100" dirty="0">
                <a:solidFill>
                  <a:srgbClr val="000000"/>
                </a:solidFill>
                <a:cs typeface="Times New Roman" pitchFamily="18" charset="0"/>
              </a:rPr>
              <a:t> series is rare. Contours represent the concentration of 2500 analyses of </a:t>
            </a:r>
            <a:r>
              <a:rPr lang="en-US" sz="1100" dirty="0" err="1">
                <a:solidFill>
                  <a:srgbClr val="000000"/>
                </a:solidFill>
                <a:cs typeface="Times New Roman" pitchFamily="18" charset="0"/>
              </a:rPr>
              <a:t>andesites</a:t>
            </a:r>
            <a:r>
              <a:rPr lang="en-US" sz="1100" dirty="0">
                <a:solidFill>
                  <a:srgbClr val="000000"/>
                </a:solidFill>
                <a:cs typeface="Times New Roman" pitchFamily="18" charset="0"/>
              </a:rPr>
              <a:t> stored in the large data file RKOC76 (Carnegie Institute of Washington).</a:t>
            </a:r>
            <a:endParaRPr lang="en-US" sz="32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999963"/>
            <a:ext cx="9143999" cy="48580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503363" y="6122988"/>
            <a:ext cx="6227762" cy="457200"/>
          </a:xfrm>
          <a:prstGeom prst="rect">
            <a:avLst/>
          </a:prstGeom>
          <a:noFill/>
          <a:ln w="9525">
            <a:noFill/>
            <a:miter lim="800000"/>
            <a:headEnd/>
            <a:tailEnd/>
          </a:ln>
        </p:spPr>
        <p:txBody>
          <a:bodyPr>
            <a:spAutoFit/>
          </a:bodyPr>
          <a:lstStyle/>
          <a:p>
            <a:r>
              <a:rPr lang="en-US" sz="1200" b="1" dirty="0">
                <a:cs typeface="Arial" pitchFamily="34" charset="0"/>
              </a:rPr>
              <a:t>Figure 16.6. b. AFM diagram distinguishing </a:t>
            </a:r>
            <a:r>
              <a:rPr lang="en-US" sz="1200" b="1" dirty="0" err="1">
                <a:cs typeface="Arial" pitchFamily="34" charset="0"/>
              </a:rPr>
              <a:t>tholeiitic</a:t>
            </a:r>
            <a:r>
              <a:rPr lang="en-US" sz="1200" b="1" dirty="0">
                <a:cs typeface="Arial" pitchFamily="34" charset="0"/>
              </a:rPr>
              <a:t> and calc-alkaline series. Arrows represent differentiation trends within a series. </a:t>
            </a:r>
          </a:p>
        </p:txBody>
      </p:sp>
      <p:pic>
        <p:nvPicPr>
          <p:cNvPr id="13315" name="Picture 5" descr="Fig-16-6b.jpg"/>
          <p:cNvPicPr>
            <a:picLocks noChangeAspect="1"/>
          </p:cNvPicPr>
          <p:nvPr/>
        </p:nvPicPr>
        <p:blipFill>
          <a:blip r:embed="rId2" cstate="print"/>
          <a:srcRect/>
          <a:stretch>
            <a:fillRect/>
          </a:stretch>
        </p:blipFill>
        <p:spPr bwMode="auto">
          <a:xfrm>
            <a:off x="788988" y="334963"/>
            <a:ext cx="7508875" cy="5764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1835696" y="980728"/>
            <a:ext cx="5653849" cy="5700730"/>
          </a:xfrm>
          <a:prstGeom prst="rect">
            <a:avLst/>
          </a:prstGeom>
          <a:noFill/>
          <a:ln w="9525">
            <a:noFill/>
            <a:miter lim="800000"/>
            <a:headEnd/>
            <a:tailEnd/>
          </a:ln>
        </p:spPr>
      </p:pic>
      <p:sp>
        <p:nvSpPr>
          <p:cNvPr id="3" name="Rectangle 2"/>
          <p:cNvSpPr>
            <a:spLocks noGrp="1" noChangeArrowheads="1"/>
          </p:cNvSpPr>
          <p:nvPr>
            <p:ph type="title"/>
          </p:nvPr>
        </p:nvSpPr>
        <p:spPr>
          <a:xfrm>
            <a:off x="650875" y="22225"/>
            <a:ext cx="7772400" cy="831850"/>
          </a:xfrm>
        </p:spPr>
        <p:txBody>
          <a:bodyPr/>
          <a:lstStyle/>
          <a:p>
            <a:pPr>
              <a:defRPr/>
            </a:pPr>
            <a:r>
              <a:rPr lang="en-US" b="1" dirty="0" err="1" smtClean="0">
                <a:solidFill>
                  <a:srgbClr val="FF0066"/>
                </a:solidFill>
                <a:effectLst>
                  <a:outerShdw blurRad="38100" dist="38100" dir="2700000" algn="tl">
                    <a:srgbClr val="000000">
                      <a:alpha val="43137"/>
                    </a:srgbClr>
                  </a:outerShdw>
                </a:effectLst>
              </a:rPr>
              <a:t>Elementos</a:t>
            </a:r>
            <a:r>
              <a:rPr lang="en-US" b="1" dirty="0" smtClean="0">
                <a:solidFill>
                  <a:srgbClr val="FF0066"/>
                </a:solidFill>
                <a:effectLst>
                  <a:outerShdw blurRad="38100" dist="38100" dir="2700000" algn="tl">
                    <a:srgbClr val="000000">
                      <a:alpha val="43137"/>
                    </a:srgbClr>
                  </a:outerShdw>
                </a:effectLst>
              </a:rPr>
              <a:t> </a:t>
            </a:r>
            <a:r>
              <a:rPr lang="en-US" b="1" dirty="0" err="1" smtClean="0">
                <a:solidFill>
                  <a:srgbClr val="FF0066"/>
                </a:solidFill>
                <a:effectLst>
                  <a:outerShdw blurRad="38100" dist="38100" dir="2700000" algn="tl">
                    <a:srgbClr val="000000">
                      <a:alpha val="43137"/>
                    </a:srgbClr>
                  </a:outerShdw>
                </a:effectLst>
              </a:rPr>
              <a:t>Traza</a:t>
            </a:r>
            <a:r>
              <a:rPr lang="en-US" b="1" dirty="0" smtClean="0">
                <a:solidFill>
                  <a:srgbClr val="FF0066"/>
                </a:solidFill>
                <a:effectLst>
                  <a:outerShdw blurRad="38100" dist="38100" dir="2700000" algn="tl">
                    <a:srgbClr val="000000">
                      <a:alpha val="43137"/>
                    </a:srgbClr>
                  </a:outerShdw>
                </a:effectLst>
              </a:rPr>
              <a:t>: REE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50875" y="22225"/>
            <a:ext cx="7772400" cy="831850"/>
          </a:xfrm>
        </p:spPr>
        <p:txBody>
          <a:bodyPr/>
          <a:lstStyle/>
          <a:p>
            <a:pPr>
              <a:defRPr/>
            </a:pPr>
            <a:r>
              <a:rPr lang="en-US" b="1" dirty="0" err="1" smtClean="0">
                <a:solidFill>
                  <a:srgbClr val="FF0066"/>
                </a:solidFill>
                <a:effectLst>
                  <a:outerShdw blurRad="38100" dist="38100" dir="2700000" algn="tl">
                    <a:srgbClr val="000000">
                      <a:alpha val="43137"/>
                    </a:srgbClr>
                  </a:outerShdw>
                </a:effectLst>
              </a:rPr>
              <a:t>Elementos</a:t>
            </a:r>
            <a:r>
              <a:rPr lang="en-US" b="1" dirty="0" smtClean="0">
                <a:solidFill>
                  <a:srgbClr val="FF0066"/>
                </a:solidFill>
                <a:effectLst>
                  <a:outerShdw blurRad="38100" dist="38100" dir="2700000" algn="tl">
                    <a:srgbClr val="000000">
                      <a:alpha val="43137"/>
                    </a:srgbClr>
                  </a:outerShdw>
                </a:effectLst>
              </a:rPr>
              <a:t> </a:t>
            </a:r>
            <a:r>
              <a:rPr lang="en-US" b="1" dirty="0" err="1" smtClean="0">
                <a:solidFill>
                  <a:srgbClr val="FF0066"/>
                </a:solidFill>
                <a:effectLst>
                  <a:outerShdw blurRad="38100" dist="38100" dir="2700000" algn="tl">
                    <a:srgbClr val="000000">
                      <a:alpha val="43137"/>
                    </a:srgbClr>
                  </a:outerShdw>
                </a:effectLst>
              </a:rPr>
              <a:t>Traza</a:t>
            </a:r>
            <a:r>
              <a:rPr lang="en-US" b="1" dirty="0" smtClean="0">
                <a:solidFill>
                  <a:srgbClr val="FF0066"/>
                </a:solidFill>
                <a:effectLst>
                  <a:outerShdw blurRad="38100" dist="38100" dir="2700000" algn="tl">
                    <a:srgbClr val="000000">
                      <a:alpha val="43137"/>
                    </a:srgbClr>
                  </a:outerShdw>
                </a:effectLst>
              </a:rPr>
              <a:t>: REE</a:t>
            </a:r>
          </a:p>
        </p:txBody>
      </p:sp>
      <p:sp>
        <p:nvSpPr>
          <p:cNvPr id="19459" name="Rectangle 3"/>
          <p:cNvSpPr>
            <a:spLocks noGrp="1" noChangeArrowheads="1"/>
          </p:cNvSpPr>
          <p:nvPr>
            <p:ph idx="1"/>
          </p:nvPr>
        </p:nvSpPr>
        <p:spPr>
          <a:xfrm>
            <a:off x="-108520" y="857275"/>
            <a:ext cx="4498975" cy="5380037"/>
          </a:xfrm>
        </p:spPr>
        <p:txBody>
          <a:bodyPr>
            <a:normAutofit/>
          </a:bodyPr>
          <a:lstStyle/>
          <a:p>
            <a:pPr lvl="1"/>
            <a:r>
              <a:rPr lang="en-US" sz="2400" dirty="0" err="1" smtClean="0">
                <a:effectLst/>
              </a:rPr>
              <a:t>Pendientes</a:t>
            </a:r>
            <a:r>
              <a:rPr lang="en-US" sz="2400" dirty="0" smtClean="0">
                <a:effectLst/>
              </a:rPr>
              <a:t> </a:t>
            </a:r>
            <a:r>
              <a:rPr lang="en-US" sz="2400" dirty="0" err="1" smtClean="0">
                <a:effectLst/>
              </a:rPr>
              <a:t>similares</a:t>
            </a:r>
            <a:r>
              <a:rPr lang="en-US" sz="2400" dirty="0" smtClean="0">
                <a:effectLst/>
              </a:rPr>
              <a:t> </a:t>
            </a:r>
            <a:r>
              <a:rPr lang="en-US" sz="2400" dirty="0" err="1" smtClean="0">
                <a:effectLst/>
              </a:rPr>
              <a:t>dentro</a:t>
            </a:r>
            <a:r>
              <a:rPr lang="en-US" sz="2400" dirty="0" smtClean="0">
                <a:effectLst/>
              </a:rPr>
              <a:t> de </a:t>
            </a:r>
            <a:r>
              <a:rPr lang="en-US" sz="2400" dirty="0" err="1" smtClean="0">
                <a:effectLst/>
              </a:rPr>
              <a:t>una</a:t>
            </a:r>
            <a:r>
              <a:rPr lang="en-US" sz="2400" dirty="0" smtClean="0">
                <a:effectLst/>
              </a:rPr>
              <a:t> </a:t>
            </a:r>
            <a:r>
              <a:rPr lang="en-US" sz="2400" dirty="0" err="1" smtClean="0">
                <a:effectLst/>
              </a:rPr>
              <a:t>serie</a:t>
            </a:r>
            <a:r>
              <a:rPr lang="en-US" sz="2400" dirty="0" smtClean="0">
                <a:effectLst/>
              </a:rPr>
              <a:t>, </a:t>
            </a:r>
            <a:r>
              <a:rPr lang="en-US" sz="2400" dirty="0" err="1" smtClean="0">
                <a:effectLst/>
              </a:rPr>
              <a:t>pero</a:t>
            </a:r>
            <a:r>
              <a:rPr lang="en-US" sz="2400" dirty="0" smtClean="0">
                <a:effectLst/>
              </a:rPr>
              <a:t> </a:t>
            </a:r>
            <a:r>
              <a:rPr lang="en-US" sz="2400" dirty="0" err="1" smtClean="0">
                <a:effectLst/>
              </a:rPr>
              <a:t>amplias</a:t>
            </a:r>
            <a:r>
              <a:rPr lang="en-US" sz="2400" dirty="0" smtClean="0">
                <a:effectLst/>
              </a:rPr>
              <a:t> </a:t>
            </a:r>
            <a:r>
              <a:rPr lang="en-US" sz="2400" dirty="0" err="1" smtClean="0">
                <a:effectLst/>
              </a:rPr>
              <a:t>variaciones</a:t>
            </a:r>
            <a:r>
              <a:rPr lang="en-US" sz="2400" dirty="0" smtClean="0">
                <a:effectLst/>
              </a:rPr>
              <a:t> entre </a:t>
            </a:r>
            <a:r>
              <a:rPr lang="en-US" sz="2400" dirty="0" err="1" smtClean="0">
                <a:effectLst/>
              </a:rPr>
              <a:t>diversas</a:t>
            </a:r>
            <a:r>
              <a:rPr lang="en-US" sz="2400" dirty="0" smtClean="0">
                <a:effectLst/>
              </a:rPr>
              <a:t> series</a:t>
            </a:r>
          </a:p>
        </p:txBody>
      </p:sp>
      <p:sp>
        <p:nvSpPr>
          <p:cNvPr id="19460" name="Rectangle 9"/>
          <p:cNvSpPr>
            <a:spLocks noChangeArrowheads="1"/>
          </p:cNvSpPr>
          <p:nvPr/>
        </p:nvSpPr>
        <p:spPr bwMode="auto">
          <a:xfrm>
            <a:off x="0" y="5880100"/>
            <a:ext cx="4791075" cy="830263"/>
          </a:xfrm>
          <a:prstGeom prst="rect">
            <a:avLst/>
          </a:prstGeom>
          <a:noFill/>
          <a:ln w="9525">
            <a:noFill/>
            <a:miter lim="800000"/>
            <a:headEnd/>
            <a:tailEnd/>
          </a:ln>
        </p:spPr>
        <p:txBody>
          <a:bodyPr>
            <a:spAutoFit/>
          </a:bodyPr>
          <a:lstStyle/>
          <a:p>
            <a:r>
              <a:rPr lang="en-US" sz="1200" b="1" dirty="0">
                <a:cs typeface="Arial" pitchFamily="34" charset="0"/>
              </a:rPr>
              <a:t>Figure 16.10</a:t>
            </a:r>
            <a:r>
              <a:rPr lang="en-US" sz="1200" dirty="0">
                <a:cs typeface="Arial" pitchFamily="34" charset="0"/>
              </a:rPr>
              <a:t>. REE diagrams for some representative Low-K (</a:t>
            </a:r>
            <a:r>
              <a:rPr lang="en-US" sz="1200" dirty="0" err="1">
                <a:cs typeface="Arial" pitchFamily="34" charset="0"/>
              </a:rPr>
              <a:t>tholeiitic</a:t>
            </a:r>
            <a:r>
              <a:rPr lang="en-US" sz="1200" dirty="0">
                <a:cs typeface="Arial" pitchFamily="34" charset="0"/>
              </a:rPr>
              <a:t>), Medium-K (calc-alkaline), and High-K basaltic </a:t>
            </a:r>
            <a:r>
              <a:rPr lang="en-US" sz="1200" dirty="0" err="1">
                <a:cs typeface="Arial" pitchFamily="34" charset="0"/>
              </a:rPr>
              <a:t>andesites</a:t>
            </a:r>
            <a:r>
              <a:rPr lang="en-US" sz="1200" dirty="0">
                <a:cs typeface="Arial" pitchFamily="34" charset="0"/>
              </a:rPr>
              <a:t> and </a:t>
            </a:r>
            <a:r>
              <a:rPr lang="en-US" sz="1200" dirty="0" err="1">
                <a:cs typeface="Arial" pitchFamily="34" charset="0"/>
              </a:rPr>
              <a:t>andesites</a:t>
            </a:r>
            <a:r>
              <a:rPr lang="en-US" sz="1200" dirty="0">
                <a:cs typeface="Arial" pitchFamily="34" charset="0"/>
              </a:rPr>
              <a:t>. An N-MORB is included for reference (from Sun and McDonough, 1989). After Gill (1981) </a:t>
            </a:r>
            <a:r>
              <a:rPr lang="en-US" sz="1200" dirty="0" err="1">
                <a:cs typeface="Arial" pitchFamily="34" charset="0"/>
              </a:rPr>
              <a:t>Orogenic</a:t>
            </a:r>
            <a:r>
              <a:rPr lang="en-US" sz="1200" dirty="0">
                <a:cs typeface="Arial" pitchFamily="34" charset="0"/>
              </a:rPr>
              <a:t> </a:t>
            </a:r>
            <a:r>
              <a:rPr lang="en-US" sz="1200" dirty="0" err="1">
                <a:cs typeface="Arial" pitchFamily="34" charset="0"/>
              </a:rPr>
              <a:t>Andesites</a:t>
            </a:r>
            <a:r>
              <a:rPr lang="en-US" sz="1200" dirty="0">
                <a:cs typeface="Arial" pitchFamily="34" charset="0"/>
              </a:rPr>
              <a:t> and Plate Tectonics. Springer-</a:t>
            </a:r>
            <a:r>
              <a:rPr lang="en-US" sz="1200" dirty="0" err="1">
                <a:cs typeface="Arial" pitchFamily="34" charset="0"/>
              </a:rPr>
              <a:t>Verlag</a:t>
            </a:r>
            <a:r>
              <a:rPr lang="en-US" sz="1200" dirty="0">
                <a:cs typeface="Arial" pitchFamily="34" charset="0"/>
              </a:rPr>
              <a:t>. </a:t>
            </a:r>
          </a:p>
        </p:txBody>
      </p:sp>
      <p:pic>
        <p:nvPicPr>
          <p:cNvPr id="19461" name="Picture 5" descr="Fig-16-10.jpg"/>
          <p:cNvPicPr>
            <a:picLocks noChangeAspect="1"/>
          </p:cNvPicPr>
          <p:nvPr/>
        </p:nvPicPr>
        <p:blipFill>
          <a:blip r:embed="rId2" cstate="print"/>
          <a:srcRect/>
          <a:stretch>
            <a:fillRect/>
          </a:stretch>
        </p:blipFill>
        <p:spPr bwMode="auto">
          <a:xfrm>
            <a:off x="4602163" y="727075"/>
            <a:ext cx="4541837" cy="6130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403414" y="836712"/>
            <a:ext cx="6264930" cy="5871028"/>
          </a:xfrm>
          <a:prstGeom prst="rect">
            <a:avLst/>
          </a:prstGeom>
          <a:noFill/>
          <a:ln w="9525">
            <a:noFill/>
            <a:miter lim="800000"/>
            <a:headEnd/>
            <a:tailEnd/>
          </a:ln>
        </p:spPr>
      </p:pic>
      <p:sp>
        <p:nvSpPr>
          <p:cNvPr id="3" name="2 Elipse"/>
          <p:cNvSpPr/>
          <p:nvPr/>
        </p:nvSpPr>
        <p:spPr>
          <a:xfrm>
            <a:off x="3491880" y="5085184"/>
            <a:ext cx="792088" cy="720080"/>
          </a:xfrm>
          <a:prstGeom prst="ellipse">
            <a:avLst/>
          </a:prstGeom>
          <a:noFill/>
          <a:ln w="698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Rectangle 459"/>
          <p:cNvSpPr>
            <a:spLocks noGrp="1" noChangeArrowheads="1"/>
          </p:cNvSpPr>
          <p:nvPr>
            <p:ph idx="1"/>
          </p:nvPr>
        </p:nvSpPr>
        <p:spPr>
          <a:xfrm>
            <a:off x="0" y="249238"/>
            <a:ext cx="9144000" cy="2660650"/>
          </a:xfrm>
        </p:spPr>
        <p:txBody>
          <a:bodyPr/>
          <a:lstStyle/>
          <a:p>
            <a:pPr algn="ctr">
              <a:buFont typeface="Monotype Sorts" pitchFamily="2" charset="2"/>
              <a:buNone/>
            </a:pPr>
            <a:r>
              <a:rPr lang="en-US" b="1" dirty="0" err="1" smtClean="0">
                <a:solidFill>
                  <a:srgbClr val="FF0066"/>
                </a:solidFill>
                <a:effectLst>
                  <a:outerShdw blurRad="38100" dist="38100" dir="2700000" algn="tl">
                    <a:srgbClr val="000000">
                      <a:alpha val="43137"/>
                    </a:srgbClr>
                  </a:outerShdw>
                </a:effectLst>
              </a:rPr>
              <a:t>Diagramas</a:t>
            </a:r>
            <a:r>
              <a:rPr lang="en-US" b="1" dirty="0" smtClean="0">
                <a:solidFill>
                  <a:srgbClr val="FF0066"/>
                </a:solidFill>
                <a:effectLst>
                  <a:outerShdw blurRad="38100" dist="38100" dir="2700000" algn="tl">
                    <a:srgbClr val="000000">
                      <a:alpha val="43137"/>
                    </a:srgbClr>
                  </a:outerShdw>
                </a:effectLst>
              </a:rPr>
              <a:t> Spider </a:t>
            </a:r>
            <a:r>
              <a:rPr lang="en-US" b="1" dirty="0" err="1" smtClean="0">
                <a:solidFill>
                  <a:srgbClr val="FF0066"/>
                </a:solidFill>
                <a:effectLst>
                  <a:outerShdw blurRad="38100" dist="38100" dir="2700000" algn="tl">
                    <a:srgbClr val="000000">
                      <a:alpha val="43137"/>
                    </a:srgbClr>
                  </a:outerShdw>
                </a:effectLst>
              </a:rPr>
              <a:t>normalizados</a:t>
            </a:r>
            <a:r>
              <a:rPr lang="en-US" b="1" dirty="0" smtClean="0">
                <a:solidFill>
                  <a:srgbClr val="FF0066"/>
                </a:solidFill>
                <a:effectLst>
                  <a:outerShdw blurRad="38100" dist="38100" dir="2700000" algn="tl">
                    <a:srgbClr val="000000">
                      <a:alpha val="43137"/>
                    </a:srgbClr>
                  </a:outerShdw>
                </a:effectLst>
              </a:rPr>
              <a:t> al </a:t>
            </a:r>
            <a:r>
              <a:rPr lang="en-US" b="1" dirty="0" err="1" smtClean="0">
                <a:solidFill>
                  <a:srgbClr val="FF0066"/>
                </a:solidFill>
                <a:effectLst>
                  <a:outerShdw blurRad="38100" dist="38100" dir="2700000" algn="tl">
                    <a:srgbClr val="000000">
                      <a:alpha val="43137"/>
                    </a:srgbClr>
                  </a:outerShdw>
                </a:effectLst>
              </a:rPr>
              <a:t>condrito</a:t>
            </a:r>
            <a:endParaRPr lang="en-US" b="1" dirty="0" smtClean="0">
              <a:solidFill>
                <a:srgbClr val="FF00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8" descr="Fig-14-4.jpg"/>
          <p:cNvPicPr>
            <a:picLocks noChangeAspect="1"/>
          </p:cNvPicPr>
          <p:nvPr/>
        </p:nvPicPr>
        <p:blipFill>
          <a:blip r:embed="rId3" cstate="print"/>
          <a:srcRect/>
          <a:stretch>
            <a:fillRect/>
          </a:stretch>
        </p:blipFill>
        <p:spPr bwMode="auto">
          <a:xfrm>
            <a:off x="1979712" y="1628800"/>
            <a:ext cx="6876256" cy="4766384"/>
          </a:xfrm>
          <a:prstGeom prst="rect">
            <a:avLst/>
          </a:prstGeom>
          <a:noFill/>
          <a:ln w="9525">
            <a:noFill/>
            <a:miter lim="800000"/>
            <a:headEnd/>
            <a:tailEnd/>
          </a:ln>
        </p:spPr>
      </p:pic>
      <p:sp>
        <p:nvSpPr>
          <p:cNvPr id="20483" name="Rectangle 459"/>
          <p:cNvSpPr>
            <a:spLocks noGrp="1" noChangeArrowheads="1"/>
          </p:cNvSpPr>
          <p:nvPr>
            <p:ph idx="1"/>
          </p:nvPr>
        </p:nvSpPr>
        <p:spPr>
          <a:xfrm>
            <a:off x="0" y="249238"/>
            <a:ext cx="9144000" cy="2660650"/>
          </a:xfrm>
        </p:spPr>
        <p:txBody>
          <a:bodyPr/>
          <a:lstStyle/>
          <a:p>
            <a:pPr algn="ctr">
              <a:buFont typeface="Monotype Sorts" pitchFamily="2" charset="2"/>
              <a:buNone/>
            </a:pPr>
            <a:r>
              <a:rPr lang="en-US" b="1" dirty="0" err="1" smtClean="0">
                <a:solidFill>
                  <a:srgbClr val="FF0066"/>
                </a:solidFill>
                <a:effectLst>
                  <a:outerShdw blurRad="38100" dist="38100" dir="2700000" algn="tl">
                    <a:srgbClr val="000000">
                      <a:alpha val="43137"/>
                    </a:srgbClr>
                  </a:outerShdw>
                </a:effectLst>
              </a:rPr>
              <a:t>Diagramas</a:t>
            </a:r>
            <a:r>
              <a:rPr lang="en-US" b="1" dirty="0" smtClean="0">
                <a:solidFill>
                  <a:srgbClr val="FF0066"/>
                </a:solidFill>
                <a:effectLst>
                  <a:outerShdw blurRad="38100" dist="38100" dir="2700000" algn="tl">
                    <a:srgbClr val="000000">
                      <a:alpha val="43137"/>
                    </a:srgbClr>
                  </a:outerShdw>
                </a:effectLst>
              </a:rPr>
              <a:t> Spider </a:t>
            </a:r>
            <a:r>
              <a:rPr lang="en-US" b="1" dirty="0" err="1" smtClean="0">
                <a:solidFill>
                  <a:srgbClr val="FF0066"/>
                </a:solidFill>
                <a:effectLst>
                  <a:outerShdw blurRad="38100" dist="38100" dir="2700000" algn="tl">
                    <a:srgbClr val="000000">
                      <a:alpha val="43137"/>
                    </a:srgbClr>
                  </a:outerShdw>
                </a:effectLst>
              </a:rPr>
              <a:t>normalizados</a:t>
            </a:r>
            <a:r>
              <a:rPr lang="en-US" b="1" dirty="0" smtClean="0">
                <a:solidFill>
                  <a:srgbClr val="FF0066"/>
                </a:solidFill>
                <a:effectLst>
                  <a:outerShdw blurRad="38100" dist="38100" dir="2700000" algn="tl">
                    <a:srgbClr val="000000">
                      <a:alpha val="43137"/>
                    </a:srgbClr>
                  </a:outerShdw>
                </a:effectLst>
              </a:rPr>
              <a:t> al MORB</a:t>
            </a:r>
          </a:p>
          <a:p>
            <a:pPr algn="ctr"/>
            <a:r>
              <a:rPr lang="en-US" dirty="0" err="1" smtClean="0">
                <a:effectLst/>
              </a:rPr>
              <a:t>Típico</a:t>
            </a:r>
            <a:r>
              <a:rPr lang="en-US" dirty="0" smtClean="0">
                <a:effectLst/>
              </a:rPr>
              <a:t> de OIB</a:t>
            </a:r>
          </a:p>
        </p:txBody>
      </p:sp>
      <p:sp>
        <p:nvSpPr>
          <p:cNvPr id="20485" name="Rectangle 663"/>
          <p:cNvSpPr>
            <a:spLocks noChangeArrowheads="1"/>
          </p:cNvSpPr>
          <p:nvPr/>
        </p:nvSpPr>
        <p:spPr bwMode="auto">
          <a:xfrm>
            <a:off x="0" y="3645024"/>
            <a:ext cx="1675929" cy="2492990"/>
          </a:xfrm>
          <a:prstGeom prst="rect">
            <a:avLst/>
          </a:prstGeom>
          <a:noFill/>
          <a:ln w="9525">
            <a:noFill/>
            <a:miter lim="800000"/>
            <a:headEnd/>
            <a:tailEnd/>
          </a:ln>
        </p:spPr>
        <p:txBody>
          <a:bodyPr wrap="square">
            <a:spAutoFit/>
          </a:bodyPr>
          <a:lstStyle/>
          <a:p>
            <a:r>
              <a:rPr lang="en-US" sz="1200" b="1" dirty="0">
                <a:cs typeface="Arial" pitchFamily="34" charset="0"/>
              </a:rPr>
              <a:t>Figure 14.3.</a:t>
            </a:r>
            <a:r>
              <a:rPr lang="en-US" sz="1200" dirty="0">
                <a:cs typeface="Arial" pitchFamily="34" charset="0"/>
              </a:rPr>
              <a:t> </a:t>
            </a:r>
            <a:r>
              <a:rPr lang="en-US" sz="1200" dirty="0">
                <a:cs typeface="Times New Roman" pitchFamily="18" charset="0"/>
              </a:rPr>
              <a:t> Winter (2001) An Introduction to Igneous and Metamorphic Petrology. Prentice Hall. </a:t>
            </a:r>
            <a:r>
              <a:rPr lang="en-US" sz="1200" dirty="0">
                <a:cs typeface="Arial" pitchFamily="34" charset="0"/>
              </a:rPr>
              <a:t>Data from Sun and McDonough (1989) </a:t>
            </a:r>
            <a:r>
              <a:rPr lang="en-US" sz="1200" dirty="0">
                <a:cs typeface="Times New Roman" pitchFamily="18" charset="0"/>
              </a:rPr>
              <a:t>In A. D. Saunders and M. J. </a:t>
            </a:r>
            <a:r>
              <a:rPr lang="en-US" sz="1200" dirty="0" err="1">
                <a:cs typeface="Times New Roman" pitchFamily="18" charset="0"/>
              </a:rPr>
              <a:t>Norry</a:t>
            </a:r>
            <a:r>
              <a:rPr lang="en-US" sz="1200" dirty="0">
                <a:cs typeface="Times New Roman" pitchFamily="18" charset="0"/>
              </a:rPr>
              <a:t> (eds.), </a:t>
            </a:r>
            <a:r>
              <a:rPr lang="en-US" sz="1200" i="1" dirty="0" err="1">
                <a:cs typeface="Times New Roman" pitchFamily="18" charset="0"/>
              </a:rPr>
              <a:t>Magmatism</a:t>
            </a:r>
            <a:r>
              <a:rPr lang="en-US" sz="1200" i="1" dirty="0">
                <a:cs typeface="Times New Roman" pitchFamily="18" charset="0"/>
              </a:rPr>
              <a:t> in the Ocean Basins</a:t>
            </a:r>
            <a:r>
              <a:rPr lang="en-US" sz="1200" dirty="0">
                <a:cs typeface="Times New Roman" pitchFamily="18" charset="0"/>
              </a:rPr>
              <a:t>. Geol. Soc. London Spec. Publ., 42. pp. 313-345.</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9" descr="Fig-16-11a.jpg"/>
          <p:cNvPicPr>
            <a:picLocks noChangeAspect="1"/>
          </p:cNvPicPr>
          <p:nvPr/>
        </p:nvPicPr>
        <p:blipFill>
          <a:blip r:embed="rId3" cstate="print"/>
          <a:srcRect/>
          <a:stretch>
            <a:fillRect/>
          </a:stretch>
        </p:blipFill>
        <p:spPr bwMode="auto">
          <a:xfrm>
            <a:off x="2195736" y="1772816"/>
            <a:ext cx="6696744" cy="4631059"/>
          </a:xfrm>
          <a:prstGeom prst="rect">
            <a:avLst/>
          </a:prstGeom>
          <a:noFill/>
          <a:ln w="9525">
            <a:noFill/>
            <a:miter lim="800000"/>
            <a:headEnd/>
            <a:tailEnd/>
          </a:ln>
        </p:spPr>
      </p:pic>
      <p:sp>
        <p:nvSpPr>
          <p:cNvPr id="21507" name="Rectangle 665"/>
          <p:cNvSpPr>
            <a:spLocks noChangeArrowheads="1"/>
          </p:cNvSpPr>
          <p:nvPr/>
        </p:nvSpPr>
        <p:spPr bwMode="auto">
          <a:xfrm>
            <a:off x="35496" y="3068960"/>
            <a:ext cx="2088232" cy="2123658"/>
          </a:xfrm>
          <a:prstGeom prst="rect">
            <a:avLst/>
          </a:prstGeom>
          <a:noFill/>
          <a:ln w="9525">
            <a:noFill/>
            <a:miter lim="800000"/>
            <a:headEnd/>
            <a:tailEnd/>
          </a:ln>
        </p:spPr>
        <p:txBody>
          <a:bodyPr wrap="square">
            <a:spAutoFit/>
          </a:bodyPr>
          <a:lstStyle/>
          <a:p>
            <a:r>
              <a:rPr lang="en-US" sz="1200" b="1" dirty="0">
                <a:cs typeface="Arial" pitchFamily="34" charset="0"/>
              </a:rPr>
              <a:t>Figure 16-11a.</a:t>
            </a:r>
            <a:r>
              <a:rPr lang="en-US" sz="1200" dirty="0">
                <a:cs typeface="Arial" pitchFamily="34" charset="0"/>
              </a:rPr>
              <a:t> MORB-normalized spider diagrams for selected island arc basalts. Using the normalization and ordering scheme of Pearce (1983) with LIL on the left and HFS on the right and compatibility increasing outward from </a:t>
            </a:r>
            <a:r>
              <a:rPr lang="en-US" sz="1200" dirty="0" err="1">
                <a:cs typeface="Arial" pitchFamily="34" charset="0"/>
              </a:rPr>
              <a:t>Ba-Th</a:t>
            </a:r>
            <a:r>
              <a:rPr lang="en-US" sz="1200" dirty="0">
                <a:cs typeface="Arial" pitchFamily="34" charset="0"/>
              </a:rPr>
              <a:t>.</a:t>
            </a:r>
            <a:r>
              <a:rPr lang="en-US" sz="1200" dirty="0">
                <a:cs typeface="Times New Roman" pitchFamily="18" charset="0"/>
              </a:rPr>
              <a:t> Data from BVTP. Composite OIB from Fig 14-3 in yellow.</a:t>
            </a:r>
          </a:p>
        </p:txBody>
      </p:sp>
      <p:sp>
        <p:nvSpPr>
          <p:cNvPr id="21508" name="Rectangle 459"/>
          <p:cNvSpPr>
            <a:spLocks noGrp="1" noChangeArrowheads="1"/>
          </p:cNvSpPr>
          <p:nvPr>
            <p:ph idx="1"/>
          </p:nvPr>
        </p:nvSpPr>
        <p:spPr>
          <a:xfrm>
            <a:off x="1" y="231775"/>
            <a:ext cx="9144000" cy="1243013"/>
          </a:xfrm>
        </p:spPr>
        <p:txBody>
          <a:bodyPr>
            <a:normAutofit/>
          </a:bodyPr>
          <a:lstStyle/>
          <a:p>
            <a:pPr algn="ctr">
              <a:buFont typeface="Monotype Sorts" pitchFamily="2" charset="2"/>
              <a:buNone/>
            </a:pPr>
            <a:r>
              <a:rPr lang="en-US" b="1" dirty="0" err="1" smtClean="0">
                <a:solidFill>
                  <a:srgbClr val="FF0066"/>
                </a:solidFill>
                <a:effectLst>
                  <a:outerShdw blurRad="38100" dist="38100" dir="2700000" algn="tl">
                    <a:srgbClr val="000000">
                      <a:alpha val="43137"/>
                    </a:srgbClr>
                  </a:outerShdw>
                </a:effectLst>
              </a:rPr>
              <a:t>Diagramas</a:t>
            </a:r>
            <a:r>
              <a:rPr lang="en-US" b="1" dirty="0" smtClean="0">
                <a:solidFill>
                  <a:srgbClr val="FF0066"/>
                </a:solidFill>
                <a:effectLst>
                  <a:outerShdw blurRad="38100" dist="38100" dir="2700000" algn="tl">
                    <a:srgbClr val="000000">
                      <a:alpha val="43137"/>
                    </a:srgbClr>
                  </a:outerShdw>
                </a:effectLst>
              </a:rPr>
              <a:t> Spider </a:t>
            </a:r>
            <a:r>
              <a:rPr lang="en-US" b="1" dirty="0" err="1" smtClean="0">
                <a:solidFill>
                  <a:srgbClr val="FF0066"/>
                </a:solidFill>
                <a:effectLst>
                  <a:outerShdw blurRad="38100" dist="38100" dir="2700000" algn="tl">
                    <a:srgbClr val="000000">
                      <a:alpha val="43137"/>
                    </a:srgbClr>
                  </a:outerShdw>
                </a:effectLst>
              </a:rPr>
              <a:t>normalizados</a:t>
            </a:r>
            <a:r>
              <a:rPr lang="en-US" b="1" dirty="0" smtClean="0">
                <a:solidFill>
                  <a:srgbClr val="FF0066"/>
                </a:solidFill>
                <a:effectLst>
                  <a:outerShdw blurRad="38100" dist="38100" dir="2700000" algn="tl">
                    <a:srgbClr val="000000">
                      <a:alpha val="43137"/>
                    </a:srgbClr>
                  </a:outerShdw>
                </a:effectLst>
              </a:rPr>
              <a:t> al MORB</a:t>
            </a:r>
          </a:p>
          <a:p>
            <a:pPr algn="ctr"/>
            <a:r>
              <a:rPr lang="en-US" dirty="0" err="1" smtClean="0">
                <a:effectLst/>
              </a:rPr>
              <a:t>Desacomplamiento</a:t>
            </a:r>
            <a:r>
              <a:rPr lang="en-US" dirty="0" smtClean="0">
                <a:effectLst/>
              </a:rPr>
              <a:t> entre LILE y HFSE</a:t>
            </a:r>
          </a:p>
          <a:p>
            <a:pPr lvl="1" algn="ctr"/>
            <a:endParaRPr lang="en-US" dirty="0" smtClean="0">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1192213" y="1452563"/>
          <a:ext cx="6845300" cy="4970462"/>
        </p:xfrm>
        <a:graphic>
          <a:graphicData uri="http://schemas.openxmlformats.org/presentationml/2006/ole">
            <p:oleObj spid="_x0000_s24578" name="Worksheet" r:id="rId4" imgW="4524840" imgH="3291840" progId="Excel.Sheet.8">
              <p:embed/>
            </p:oleObj>
          </a:graphicData>
        </a:graphic>
      </p:graphicFrame>
      <p:sp>
        <p:nvSpPr>
          <p:cNvPr id="1027" name="Text Box 3"/>
          <p:cNvSpPr txBox="1">
            <a:spLocks noChangeArrowheads="1"/>
          </p:cNvSpPr>
          <p:nvPr/>
        </p:nvSpPr>
        <p:spPr bwMode="auto">
          <a:xfrm>
            <a:off x="242888" y="269875"/>
            <a:ext cx="8901112" cy="1200329"/>
          </a:xfrm>
          <a:prstGeom prst="rect">
            <a:avLst/>
          </a:prstGeom>
          <a:noFill/>
          <a:ln w="9525">
            <a:noFill/>
            <a:miter lim="800000"/>
            <a:headEnd/>
            <a:tailEnd/>
          </a:ln>
        </p:spPr>
        <p:txBody>
          <a:bodyPr>
            <a:spAutoFit/>
          </a:bodyPr>
          <a:lstStyle/>
          <a:p>
            <a:pPr algn="ctr"/>
            <a:r>
              <a:rPr lang="en-US" sz="2400" dirty="0" smtClean="0">
                <a:effectLst/>
              </a:rPr>
              <a:t>La </a:t>
            </a:r>
            <a:r>
              <a:rPr lang="en-US" sz="2400" dirty="0" err="1" smtClean="0">
                <a:effectLst/>
              </a:rPr>
              <a:t>compatibilidad</a:t>
            </a:r>
            <a:r>
              <a:rPr lang="en-US" sz="2400" dirty="0" smtClean="0">
                <a:effectLst/>
              </a:rPr>
              <a:t> </a:t>
            </a:r>
            <a:r>
              <a:rPr lang="en-US" sz="2400" dirty="0" err="1" smtClean="0">
                <a:effectLst/>
              </a:rPr>
              <a:t>depende</a:t>
            </a:r>
            <a:r>
              <a:rPr lang="en-US" sz="2400" dirty="0" smtClean="0">
                <a:effectLst/>
              </a:rPr>
              <a:t> del </a:t>
            </a:r>
            <a:r>
              <a:rPr lang="en-US" sz="2400" dirty="0" smtClean="0">
                <a:solidFill>
                  <a:srgbClr val="FF0000"/>
                </a:solidFill>
                <a:effectLst/>
              </a:rPr>
              <a:t>mineral </a:t>
            </a:r>
            <a:r>
              <a:rPr lang="en-US" sz="2400" dirty="0" smtClean="0">
                <a:effectLst/>
              </a:rPr>
              <a:t>y de la </a:t>
            </a:r>
            <a:r>
              <a:rPr lang="en-US" sz="2400" dirty="0" err="1" smtClean="0">
                <a:solidFill>
                  <a:srgbClr val="FF0000"/>
                </a:solidFill>
                <a:effectLst/>
              </a:rPr>
              <a:t>composición</a:t>
            </a:r>
            <a:r>
              <a:rPr lang="en-US" sz="2400" dirty="0" smtClean="0">
                <a:solidFill>
                  <a:srgbClr val="FF0000"/>
                </a:solidFill>
                <a:effectLst/>
              </a:rPr>
              <a:t> del magma</a:t>
            </a:r>
            <a:r>
              <a:rPr lang="en-US" sz="2400" dirty="0" smtClean="0">
                <a:effectLst/>
              </a:rPr>
              <a:t> </a:t>
            </a:r>
            <a:r>
              <a:rPr lang="en-US" sz="2400" dirty="0" err="1" smtClean="0">
                <a:effectLst/>
              </a:rPr>
              <a:t>que</a:t>
            </a:r>
            <a:r>
              <a:rPr lang="en-US" sz="2400" dirty="0" smtClean="0">
                <a:effectLst/>
              </a:rPr>
              <a:t> se </a:t>
            </a:r>
            <a:r>
              <a:rPr lang="en-US" sz="2400" dirty="0" err="1" smtClean="0">
                <a:effectLst/>
              </a:rPr>
              <a:t>consideran</a:t>
            </a:r>
            <a:endParaRPr lang="en-US" sz="2400" dirty="0">
              <a:effectLst/>
            </a:endParaRPr>
          </a:p>
          <a:p>
            <a:pPr algn="ctr"/>
            <a:endParaRPr lang="en-US" sz="2400" dirty="0">
              <a:effectLst/>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36512" y="2562473"/>
            <a:ext cx="9144000" cy="1586607"/>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 sz="4400" b="1" i="0" u="none"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j-lt"/>
              <a:ea typeface="+mj-ea"/>
              <a:cs typeface="+mj-cs"/>
            </a:endParaRPr>
          </a:p>
          <a:p>
            <a:pPr lvl="0" algn="ctr">
              <a:spcBef>
                <a:spcPct val="0"/>
              </a:spcBef>
              <a:defRPr/>
            </a:pPr>
            <a:r>
              <a:rPr lang="es-ES" sz="4400" b="1" dirty="0" smtClean="0">
                <a:solidFill>
                  <a:srgbClr val="FF0066"/>
                </a:solidFill>
                <a:effectLst>
                  <a:outerShdw blurRad="38100" dist="38100" dir="2700000" algn="tl">
                    <a:srgbClr val="000000">
                      <a:alpha val="43137"/>
                    </a:srgbClr>
                  </a:outerShdw>
                </a:effectLst>
              </a:rPr>
              <a:t>MAGMATISMO DE ARCO CONTINENTAL</a:t>
            </a:r>
            <a:endParaRPr lang="es-ES" sz="4400" b="1" dirty="0">
              <a:solidFill>
                <a:srgbClr val="FF00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Fig-16-1.jpg"/>
          <p:cNvPicPr>
            <a:picLocks noChangeAspect="1"/>
          </p:cNvPicPr>
          <p:nvPr/>
        </p:nvPicPr>
        <p:blipFill>
          <a:blip r:embed="rId2" cstate="print"/>
          <a:srcRect/>
          <a:stretch>
            <a:fillRect/>
          </a:stretch>
        </p:blipFill>
        <p:spPr bwMode="auto">
          <a:xfrm>
            <a:off x="0" y="1195388"/>
            <a:ext cx="9144000" cy="5203825"/>
          </a:xfrm>
          <a:prstGeom prst="rect">
            <a:avLst/>
          </a:prstGeom>
          <a:noFill/>
          <a:ln w="9525">
            <a:noFill/>
            <a:miter lim="800000"/>
            <a:headEnd/>
            <a:tailEnd/>
          </a:ln>
        </p:spPr>
      </p:pic>
      <p:sp>
        <p:nvSpPr>
          <p:cNvPr id="6148" name="Rectangle 6"/>
          <p:cNvSpPr>
            <a:spLocks noChangeArrowheads="1"/>
          </p:cNvSpPr>
          <p:nvPr/>
        </p:nvSpPr>
        <p:spPr bwMode="auto">
          <a:xfrm>
            <a:off x="427038" y="6302375"/>
            <a:ext cx="8356600" cy="457200"/>
          </a:xfrm>
          <a:prstGeom prst="rect">
            <a:avLst/>
          </a:prstGeom>
          <a:noFill/>
          <a:ln w="9525">
            <a:noFill/>
            <a:miter lim="800000"/>
            <a:headEnd/>
            <a:tailEnd/>
          </a:ln>
        </p:spPr>
        <p:txBody>
          <a:bodyPr>
            <a:spAutoFit/>
          </a:bodyPr>
          <a:lstStyle/>
          <a:p>
            <a:r>
              <a:rPr lang="en-US" sz="1200" b="1">
                <a:cs typeface="Arial" pitchFamily="34" charset="0"/>
              </a:rPr>
              <a:t>Figure 16.1. Principal subduction zones associated with orogenic volcanism and plutonism. Triangles are on the overriding plate. PBS = Papuan-Bismarck-Solomon-New Hebrides arc. After Wilson (1989) Igneous Petrogenesis, Allen Unwin/Kluwer.</a:t>
            </a:r>
          </a:p>
        </p:txBody>
      </p:sp>
      <p:sp>
        <p:nvSpPr>
          <p:cNvPr id="5" name="4 Marcador de contenido"/>
          <p:cNvSpPr>
            <a:spLocks noGrp="1"/>
          </p:cNvSpPr>
          <p:nvPr>
            <p:ph idx="1"/>
          </p:nvPr>
        </p:nvSpPr>
        <p:spPr/>
        <p:txBody>
          <a:bodyPr/>
          <a:lstStyle/>
          <a:p>
            <a:endParaRPr lang="es-E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L"/>
          </a:p>
        </p:txBody>
      </p:sp>
      <p:sp>
        <p:nvSpPr>
          <p:cNvPr id="3" name="2 Marcador de contenido"/>
          <p:cNvSpPr>
            <a:spLocks noGrp="1"/>
          </p:cNvSpPr>
          <p:nvPr>
            <p:ph idx="1"/>
          </p:nvPr>
        </p:nvSpPr>
        <p:spPr/>
        <p:txBody>
          <a:bodyPr/>
          <a:lstStyle/>
          <a:p>
            <a:endParaRPr lang="es-CL"/>
          </a:p>
        </p:txBody>
      </p:sp>
      <p:pic>
        <p:nvPicPr>
          <p:cNvPr id="136194" name="Picture 2"/>
          <p:cNvPicPr>
            <a:picLocks noChangeAspect="1" noChangeArrowheads="1"/>
          </p:cNvPicPr>
          <p:nvPr/>
        </p:nvPicPr>
        <p:blipFill>
          <a:blip r:embed="rId2" cstate="print"/>
          <a:srcRect/>
          <a:stretch>
            <a:fillRect/>
          </a:stretch>
        </p:blipFill>
        <p:spPr bwMode="auto">
          <a:xfrm>
            <a:off x="829444" y="1044654"/>
            <a:ext cx="7486972" cy="4976634"/>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315913" y="752475"/>
            <a:ext cx="8610600" cy="5648325"/>
          </a:xfrm>
        </p:spPr>
        <p:txBody>
          <a:bodyPr/>
          <a:lstStyle/>
          <a:p>
            <a:pPr algn="l"/>
            <a:r>
              <a:rPr lang="en-US" dirty="0" err="1" smtClean="0">
                <a:solidFill>
                  <a:schemeClr val="tx1"/>
                </a:solidFill>
              </a:rPr>
              <a:t>Diferencias</a:t>
            </a:r>
            <a:r>
              <a:rPr lang="en-US" dirty="0" smtClean="0">
                <a:solidFill>
                  <a:schemeClr val="tx1"/>
                </a:solidFill>
              </a:rPr>
              <a:t> </a:t>
            </a:r>
            <a:r>
              <a:rPr lang="en-US" dirty="0" err="1" smtClean="0">
                <a:solidFill>
                  <a:schemeClr val="tx1"/>
                </a:solidFill>
              </a:rPr>
              <a:t>potenciales</a:t>
            </a:r>
            <a:r>
              <a:rPr lang="en-US" dirty="0" smtClean="0">
                <a:solidFill>
                  <a:schemeClr val="tx1"/>
                </a:solidFill>
              </a:rPr>
              <a:t> con </a:t>
            </a:r>
            <a:r>
              <a:rPr lang="en-US" dirty="0" err="1" smtClean="0">
                <a:solidFill>
                  <a:schemeClr val="tx1"/>
                </a:solidFill>
              </a:rPr>
              <a:t>respecto</a:t>
            </a:r>
            <a:r>
              <a:rPr lang="en-US" dirty="0" smtClean="0">
                <a:solidFill>
                  <a:schemeClr val="tx1"/>
                </a:solidFill>
              </a:rPr>
              <a:t> a arcos de </a:t>
            </a:r>
            <a:r>
              <a:rPr lang="en-US" dirty="0" err="1" smtClean="0">
                <a:solidFill>
                  <a:schemeClr val="tx1"/>
                </a:solidFill>
              </a:rPr>
              <a:t>islas</a:t>
            </a:r>
            <a:endParaRPr lang="en-US" dirty="0" smtClean="0">
              <a:solidFill>
                <a:schemeClr val="tx1"/>
              </a:solidFill>
            </a:endParaRPr>
          </a:p>
          <a:p>
            <a:pPr marL="865188" lvl="1" indent="-407988" algn="l">
              <a:buClr>
                <a:srgbClr val="FF0000"/>
              </a:buClr>
              <a:buFont typeface="Arial" pitchFamily="34" charset="0"/>
              <a:buChar char="•"/>
            </a:pPr>
            <a:r>
              <a:rPr lang="en-US" dirty="0" err="1" smtClean="0">
                <a:solidFill>
                  <a:schemeClr val="tx1"/>
                </a:solidFill>
              </a:rPr>
              <a:t>Corteza</a:t>
            </a:r>
            <a:r>
              <a:rPr lang="en-US" dirty="0" smtClean="0">
                <a:solidFill>
                  <a:schemeClr val="tx1"/>
                </a:solidFill>
              </a:rPr>
              <a:t> </a:t>
            </a:r>
            <a:r>
              <a:rPr lang="en-US" dirty="0" err="1" smtClean="0">
                <a:solidFill>
                  <a:schemeClr val="tx1"/>
                </a:solidFill>
              </a:rPr>
              <a:t>silícea</a:t>
            </a:r>
            <a:r>
              <a:rPr lang="en-US" dirty="0" smtClean="0">
                <a:solidFill>
                  <a:schemeClr val="tx1"/>
                </a:solidFill>
              </a:rPr>
              <a:t> </a:t>
            </a:r>
            <a:r>
              <a:rPr lang="en-US" dirty="0" err="1" smtClean="0">
                <a:solidFill>
                  <a:schemeClr val="tx1"/>
                </a:solidFill>
              </a:rPr>
              <a:t>engrosada</a:t>
            </a:r>
            <a:r>
              <a:rPr lang="en-US" dirty="0" smtClean="0">
                <a:solidFill>
                  <a:schemeClr val="tx1"/>
                </a:solidFill>
              </a:rPr>
              <a:t> </a:t>
            </a:r>
            <a:r>
              <a:rPr lang="en-US" dirty="0" err="1" smtClean="0">
                <a:solidFill>
                  <a:schemeClr val="tx1"/>
                </a:solidFill>
              </a:rPr>
              <a:t>contrasta</a:t>
            </a:r>
            <a:r>
              <a:rPr lang="en-US" dirty="0" smtClean="0">
                <a:solidFill>
                  <a:schemeClr val="tx1"/>
                </a:solidFill>
              </a:rPr>
              <a:t> con magmas </a:t>
            </a:r>
            <a:r>
              <a:rPr lang="en-US" dirty="0" err="1" smtClean="0">
                <a:solidFill>
                  <a:schemeClr val="tx1"/>
                </a:solidFill>
              </a:rPr>
              <a:t>derivados</a:t>
            </a:r>
            <a:r>
              <a:rPr lang="en-US" dirty="0" smtClean="0">
                <a:solidFill>
                  <a:schemeClr val="tx1"/>
                </a:solidFill>
              </a:rPr>
              <a:t> del </a:t>
            </a:r>
            <a:r>
              <a:rPr lang="en-US" dirty="0" err="1" smtClean="0">
                <a:solidFill>
                  <a:schemeClr val="tx1"/>
                </a:solidFill>
              </a:rPr>
              <a:t>manto</a:t>
            </a:r>
            <a:r>
              <a:rPr lang="en-US" dirty="0" smtClean="0">
                <a:solidFill>
                  <a:schemeClr val="tx1"/>
                </a:solidFill>
              </a:rPr>
              <a:t> </a:t>
            </a:r>
            <a:r>
              <a:rPr lang="en-US" dirty="0" smtClean="0">
                <a:solidFill>
                  <a:schemeClr val="tx1"/>
                </a:solidFill>
                <a:latin typeface="Symbol" pitchFamily="18" charset="2"/>
              </a:rPr>
              <a:t>®</a:t>
            </a:r>
            <a:r>
              <a:rPr lang="en-US" dirty="0" smtClean="0">
                <a:solidFill>
                  <a:schemeClr val="tx1"/>
                </a:solidFill>
              </a:rPr>
              <a:t> </a:t>
            </a:r>
            <a:r>
              <a:rPr lang="en-US" dirty="0" err="1" smtClean="0">
                <a:solidFill>
                  <a:schemeClr val="tx1"/>
                </a:solidFill>
              </a:rPr>
              <a:t>efecto</a:t>
            </a:r>
            <a:r>
              <a:rPr lang="en-US" dirty="0" smtClean="0">
                <a:solidFill>
                  <a:schemeClr val="tx1"/>
                </a:solidFill>
              </a:rPr>
              <a:t> </a:t>
            </a:r>
            <a:r>
              <a:rPr lang="en-US" dirty="0" err="1" smtClean="0">
                <a:solidFill>
                  <a:schemeClr val="tx1"/>
                </a:solidFill>
              </a:rPr>
              <a:t>mas</a:t>
            </a:r>
            <a:r>
              <a:rPr lang="en-US" dirty="0" smtClean="0">
                <a:solidFill>
                  <a:schemeClr val="tx1"/>
                </a:solidFill>
              </a:rPr>
              <a:t> </a:t>
            </a:r>
            <a:r>
              <a:rPr lang="en-US" dirty="0" err="1" smtClean="0">
                <a:solidFill>
                  <a:schemeClr val="tx1"/>
                </a:solidFill>
              </a:rPr>
              <a:t>pronunciado</a:t>
            </a:r>
            <a:r>
              <a:rPr lang="en-US" dirty="0" smtClean="0">
                <a:solidFill>
                  <a:schemeClr val="tx1"/>
                </a:solidFill>
              </a:rPr>
              <a:t> de </a:t>
            </a:r>
            <a:r>
              <a:rPr lang="en-US" dirty="0" err="1" smtClean="0">
                <a:solidFill>
                  <a:schemeClr val="tx1"/>
                </a:solidFill>
              </a:rPr>
              <a:t>contaminación</a:t>
            </a:r>
            <a:endParaRPr lang="en-US" dirty="0" smtClean="0">
              <a:solidFill>
                <a:schemeClr val="tx1"/>
              </a:solidFill>
            </a:endParaRPr>
          </a:p>
          <a:p>
            <a:pPr marL="865188" lvl="1" indent="-407988" algn="l">
              <a:buClr>
                <a:srgbClr val="FF0000"/>
              </a:buClr>
              <a:buFont typeface="Arial" pitchFamily="34" charset="0"/>
              <a:buChar char="•"/>
            </a:pPr>
            <a:r>
              <a:rPr lang="en-US" dirty="0" smtClean="0">
                <a:solidFill>
                  <a:schemeClr val="tx1"/>
                </a:solidFill>
              </a:rPr>
              <a:t>Baja </a:t>
            </a:r>
            <a:r>
              <a:rPr lang="en-US" dirty="0" err="1" smtClean="0">
                <a:solidFill>
                  <a:schemeClr val="tx1"/>
                </a:solidFill>
              </a:rPr>
              <a:t>densidad</a:t>
            </a:r>
            <a:r>
              <a:rPr lang="en-US" dirty="0" smtClean="0">
                <a:solidFill>
                  <a:schemeClr val="tx1"/>
                </a:solidFill>
              </a:rPr>
              <a:t> de </a:t>
            </a:r>
            <a:r>
              <a:rPr lang="en-US" dirty="0" err="1" smtClean="0">
                <a:solidFill>
                  <a:schemeClr val="tx1"/>
                </a:solidFill>
              </a:rPr>
              <a:t>corteza</a:t>
            </a:r>
            <a:r>
              <a:rPr lang="en-US" dirty="0" smtClean="0">
                <a:solidFill>
                  <a:schemeClr val="tx1"/>
                </a:solidFill>
              </a:rPr>
              <a:t> </a:t>
            </a:r>
            <a:r>
              <a:rPr lang="en-US" dirty="0" err="1" smtClean="0">
                <a:solidFill>
                  <a:schemeClr val="tx1"/>
                </a:solidFill>
              </a:rPr>
              <a:t>dificulta</a:t>
            </a:r>
            <a:r>
              <a:rPr lang="en-US" dirty="0" smtClean="0">
                <a:solidFill>
                  <a:schemeClr val="tx1"/>
                </a:solidFill>
              </a:rPr>
              <a:t> </a:t>
            </a:r>
            <a:r>
              <a:rPr lang="en-US" dirty="0" err="1" smtClean="0">
                <a:solidFill>
                  <a:schemeClr val="tx1"/>
                </a:solidFill>
              </a:rPr>
              <a:t>ascenso</a:t>
            </a:r>
            <a:r>
              <a:rPr lang="en-US" dirty="0" smtClean="0">
                <a:solidFill>
                  <a:schemeClr val="tx1"/>
                </a:solidFill>
              </a:rPr>
              <a:t> </a:t>
            </a:r>
            <a:r>
              <a:rPr lang="en-US" dirty="0" smtClean="0">
                <a:solidFill>
                  <a:schemeClr val="tx1"/>
                </a:solidFill>
                <a:latin typeface="Symbol" pitchFamily="18" charset="2"/>
              </a:rPr>
              <a:t>®</a:t>
            </a:r>
            <a:r>
              <a:rPr lang="en-US" dirty="0" smtClean="0">
                <a:solidFill>
                  <a:schemeClr val="tx1"/>
                </a:solidFill>
              </a:rPr>
              <a:t> </a:t>
            </a:r>
            <a:r>
              <a:rPr lang="en-US" dirty="0" err="1" smtClean="0">
                <a:solidFill>
                  <a:schemeClr val="tx1"/>
                </a:solidFill>
              </a:rPr>
              <a:t>estancamiento</a:t>
            </a:r>
            <a:r>
              <a:rPr lang="en-US" dirty="0" smtClean="0">
                <a:solidFill>
                  <a:schemeClr val="tx1"/>
                </a:solidFill>
              </a:rPr>
              <a:t> de magmas y mayor </a:t>
            </a:r>
            <a:r>
              <a:rPr lang="en-US" dirty="0" err="1" smtClean="0">
                <a:solidFill>
                  <a:schemeClr val="tx1"/>
                </a:solidFill>
              </a:rPr>
              <a:t>potencial</a:t>
            </a:r>
            <a:r>
              <a:rPr lang="en-US" dirty="0" smtClean="0">
                <a:solidFill>
                  <a:schemeClr val="tx1"/>
                </a:solidFill>
              </a:rPr>
              <a:t> de </a:t>
            </a:r>
            <a:r>
              <a:rPr lang="en-US" dirty="0" err="1" smtClean="0">
                <a:solidFill>
                  <a:schemeClr val="tx1"/>
                </a:solidFill>
              </a:rPr>
              <a:t>diferenciación</a:t>
            </a:r>
            <a:endParaRPr lang="en-US" dirty="0" smtClean="0">
              <a:solidFill>
                <a:schemeClr val="tx1"/>
              </a:solidFill>
            </a:endParaRPr>
          </a:p>
          <a:p>
            <a:pPr marL="865188" lvl="1" indent="-407988" algn="l">
              <a:buClr>
                <a:srgbClr val="FF0000"/>
              </a:buClr>
              <a:buFont typeface="Arial" pitchFamily="34" charset="0"/>
              <a:buChar char="•"/>
            </a:pPr>
            <a:r>
              <a:rPr lang="en-US" dirty="0" err="1" smtClean="0">
                <a:solidFill>
                  <a:schemeClr val="tx1"/>
                </a:solidFill>
              </a:rPr>
              <a:t>Bajo</a:t>
            </a:r>
            <a:r>
              <a:rPr lang="en-US" dirty="0" smtClean="0">
                <a:solidFill>
                  <a:schemeClr val="tx1"/>
                </a:solidFill>
              </a:rPr>
              <a:t> </a:t>
            </a:r>
            <a:r>
              <a:rPr lang="en-US" dirty="0" err="1" smtClean="0">
                <a:solidFill>
                  <a:schemeClr val="tx1"/>
                </a:solidFill>
              </a:rPr>
              <a:t>punto</a:t>
            </a:r>
            <a:r>
              <a:rPr lang="en-US" dirty="0" smtClean="0">
                <a:solidFill>
                  <a:schemeClr val="tx1"/>
                </a:solidFill>
              </a:rPr>
              <a:t> de </a:t>
            </a:r>
            <a:r>
              <a:rPr lang="en-US" dirty="0" err="1" smtClean="0">
                <a:solidFill>
                  <a:schemeClr val="tx1"/>
                </a:solidFill>
              </a:rPr>
              <a:t>fusión</a:t>
            </a:r>
            <a:r>
              <a:rPr lang="en-US" dirty="0" smtClean="0">
                <a:solidFill>
                  <a:schemeClr val="tx1"/>
                </a:solidFill>
              </a:rPr>
              <a:t> de </a:t>
            </a:r>
            <a:r>
              <a:rPr lang="en-US" dirty="0" err="1" smtClean="0">
                <a:solidFill>
                  <a:schemeClr val="tx1"/>
                </a:solidFill>
              </a:rPr>
              <a:t>corteza</a:t>
            </a:r>
            <a:r>
              <a:rPr lang="en-US" dirty="0" smtClean="0">
                <a:solidFill>
                  <a:schemeClr val="tx1"/>
                </a:solidFill>
              </a:rPr>
              <a:t> </a:t>
            </a:r>
            <a:r>
              <a:rPr lang="en-US" dirty="0" err="1" smtClean="0">
                <a:solidFill>
                  <a:schemeClr val="tx1"/>
                </a:solidFill>
              </a:rPr>
              <a:t>facilita</a:t>
            </a:r>
            <a:r>
              <a:rPr lang="en-US" dirty="0" smtClean="0">
                <a:solidFill>
                  <a:schemeClr val="tx1"/>
                </a:solidFill>
              </a:rPr>
              <a:t> </a:t>
            </a:r>
            <a:r>
              <a:rPr lang="en-US" dirty="0" err="1" smtClean="0">
                <a:solidFill>
                  <a:schemeClr val="tx1"/>
                </a:solidFill>
              </a:rPr>
              <a:t>fusión</a:t>
            </a:r>
            <a:r>
              <a:rPr lang="en-US" dirty="0" smtClean="0">
                <a:solidFill>
                  <a:schemeClr val="tx1"/>
                </a:solidFill>
              </a:rPr>
              <a:t> </a:t>
            </a:r>
            <a:r>
              <a:rPr lang="en-US" dirty="0" err="1" smtClean="0">
                <a:solidFill>
                  <a:schemeClr val="tx1"/>
                </a:solidFill>
              </a:rPr>
              <a:t>parcial</a:t>
            </a:r>
            <a:r>
              <a:rPr lang="en-US" dirty="0" smtClean="0">
                <a:solidFill>
                  <a:schemeClr val="tx1"/>
                </a:solidFill>
              </a:rPr>
              <a:t> y </a:t>
            </a:r>
            <a:r>
              <a:rPr lang="en-US" dirty="0" err="1" smtClean="0">
                <a:solidFill>
                  <a:schemeClr val="tx1"/>
                </a:solidFill>
              </a:rPr>
              <a:t>generación</a:t>
            </a:r>
            <a:r>
              <a:rPr lang="en-US" dirty="0" smtClean="0">
                <a:solidFill>
                  <a:schemeClr val="tx1"/>
                </a:solidFill>
              </a:rPr>
              <a:t> de magmas </a:t>
            </a:r>
            <a:r>
              <a:rPr lang="en-US" dirty="0" err="1" smtClean="0">
                <a:solidFill>
                  <a:schemeClr val="tx1"/>
                </a:solidFill>
              </a:rPr>
              <a:t>corticales</a:t>
            </a:r>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6"/>
          <p:cNvSpPr>
            <a:spLocks noChangeArrowheads="1"/>
          </p:cNvSpPr>
          <p:nvPr/>
        </p:nvSpPr>
        <p:spPr bwMode="auto">
          <a:xfrm>
            <a:off x="0" y="2795444"/>
            <a:ext cx="4716016" cy="1569660"/>
          </a:xfrm>
          <a:prstGeom prst="rect">
            <a:avLst/>
          </a:prstGeom>
          <a:noFill/>
          <a:ln w="9525">
            <a:noFill/>
            <a:miter lim="800000"/>
            <a:headEnd/>
            <a:tailEnd/>
          </a:ln>
        </p:spPr>
        <p:txBody>
          <a:bodyPr wrap="square">
            <a:spAutoFit/>
          </a:bodyPr>
          <a:lstStyle/>
          <a:p>
            <a:r>
              <a:rPr lang="en-US" sz="1200" b="1" dirty="0">
                <a:solidFill>
                  <a:srgbClr val="FF0066"/>
                </a:solidFill>
                <a:effectLst/>
                <a:cs typeface="Arial" pitchFamily="34" charset="0"/>
              </a:rPr>
              <a:t>Figure 17.1. </a:t>
            </a:r>
            <a:r>
              <a:rPr lang="en-US" sz="1200" b="1" dirty="0">
                <a:effectLst/>
                <a:cs typeface="Arial" pitchFamily="34" charset="0"/>
              </a:rPr>
              <a:t>Map of western South America showing the plate tectonic framework, and the distribution of </a:t>
            </a:r>
            <a:r>
              <a:rPr lang="en-US" sz="1200" b="1" dirty="0" err="1">
                <a:effectLst/>
                <a:cs typeface="Arial" pitchFamily="34" charset="0"/>
              </a:rPr>
              <a:t>volcanics</a:t>
            </a:r>
            <a:r>
              <a:rPr lang="en-US" sz="1200" b="1" dirty="0">
                <a:effectLst/>
                <a:cs typeface="Arial" pitchFamily="34" charset="0"/>
              </a:rPr>
              <a:t> and crustal types. NVZ, CVZ, and SVZ are the northern, central, and southern volcanic zones. After Thorpe and Francis (1979) </a:t>
            </a:r>
            <a:r>
              <a:rPr lang="en-US" sz="1200" b="1" i="1" dirty="0" err="1">
                <a:effectLst/>
                <a:cs typeface="Times New Roman" pitchFamily="18" charset="0"/>
              </a:rPr>
              <a:t>Tectonophys</a:t>
            </a:r>
            <a:r>
              <a:rPr lang="en-US" sz="1200" b="1" i="1" dirty="0">
                <a:effectLst/>
                <a:cs typeface="Times New Roman" pitchFamily="18" charset="0"/>
              </a:rPr>
              <a:t>.</a:t>
            </a:r>
            <a:r>
              <a:rPr lang="en-US" sz="1200" b="1" dirty="0">
                <a:effectLst/>
                <a:cs typeface="Times New Roman" pitchFamily="18" charset="0"/>
              </a:rPr>
              <a:t>, 57, 53-70</a:t>
            </a:r>
            <a:r>
              <a:rPr lang="en-US" sz="1200" b="1" dirty="0">
                <a:effectLst/>
                <a:cs typeface="Arial" pitchFamily="34" charset="0"/>
              </a:rPr>
              <a:t>; Thorpe </a:t>
            </a:r>
            <a:r>
              <a:rPr lang="en-US" sz="1200" b="1" i="1" dirty="0">
                <a:effectLst/>
                <a:cs typeface="Arial" pitchFamily="34" charset="0"/>
              </a:rPr>
              <a:t>et al</a:t>
            </a:r>
            <a:r>
              <a:rPr lang="en-US" sz="1200" b="1" dirty="0">
                <a:effectLst/>
                <a:cs typeface="Arial" pitchFamily="34" charset="0"/>
              </a:rPr>
              <a:t>. (1982) </a:t>
            </a:r>
            <a:r>
              <a:rPr lang="en-US" sz="1200" b="1" dirty="0">
                <a:effectLst/>
                <a:cs typeface="Times New Roman" pitchFamily="18" charset="0"/>
              </a:rPr>
              <a:t>In R. S. Thorpe (ed.), (1982). </a:t>
            </a:r>
            <a:r>
              <a:rPr lang="en-US" sz="1200" b="1" i="1" dirty="0" err="1">
                <a:effectLst/>
                <a:cs typeface="Times New Roman" pitchFamily="18" charset="0"/>
              </a:rPr>
              <a:t>Andesites</a:t>
            </a:r>
            <a:r>
              <a:rPr lang="en-US" sz="1200" b="1" i="1" dirty="0">
                <a:effectLst/>
                <a:cs typeface="Times New Roman" pitchFamily="18" charset="0"/>
              </a:rPr>
              <a:t>. </a:t>
            </a:r>
            <a:r>
              <a:rPr lang="en-US" sz="1200" b="1" i="1" dirty="0" err="1">
                <a:effectLst/>
                <a:cs typeface="Times New Roman" pitchFamily="18" charset="0"/>
              </a:rPr>
              <a:t>Orogenic</a:t>
            </a:r>
            <a:r>
              <a:rPr lang="en-US" sz="1200" b="1" i="1" dirty="0">
                <a:effectLst/>
                <a:cs typeface="Times New Roman" pitchFamily="18" charset="0"/>
              </a:rPr>
              <a:t> </a:t>
            </a:r>
            <a:r>
              <a:rPr lang="en-US" sz="1200" b="1" i="1" dirty="0" err="1">
                <a:effectLst/>
                <a:cs typeface="Times New Roman" pitchFamily="18" charset="0"/>
              </a:rPr>
              <a:t>Andesites</a:t>
            </a:r>
            <a:r>
              <a:rPr lang="en-US" sz="1200" b="1" i="1" dirty="0">
                <a:effectLst/>
                <a:cs typeface="Times New Roman" pitchFamily="18" charset="0"/>
              </a:rPr>
              <a:t> and Related Rocks</a:t>
            </a:r>
            <a:r>
              <a:rPr lang="en-US" sz="1200" b="1" dirty="0">
                <a:effectLst/>
                <a:cs typeface="Times New Roman" pitchFamily="18" charset="0"/>
              </a:rPr>
              <a:t>. John Wiley &amp; Sons. New York, pp. 188-205; </a:t>
            </a:r>
            <a:r>
              <a:rPr lang="en-US" sz="1200" b="1" dirty="0">
                <a:effectLst/>
                <a:cs typeface="Arial" pitchFamily="34" charset="0"/>
              </a:rPr>
              <a:t>and Harmon </a:t>
            </a:r>
            <a:r>
              <a:rPr lang="en-US" sz="1200" b="1" i="1" dirty="0">
                <a:effectLst/>
                <a:cs typeface="Arial" pitchFamily="34" charset="0"/>
              </a:rPr>
              <a:t>et al. </a:t>
            </a:r>
            <a:r>
              <a:rPr lang="en-US" sz="1200" b="1" dirty="0">
                <a:effectLst/>
                <a:cs typeface="Arial" pitchFamily="34" charset="0"/>
              </a:rPr>
              <a:t>(1984) </a:t>
            </a:r>
            <a:r>
              <a:rPr lang="en-US" sz="1200" b="1" i="1" dirty="0">
                <a:effectLst/>
                <a:cs typeface="Times New Roman" pitchFamily="18" charset="0"/>
              </a:rPr>
              <a:t>J. Geol.</a:t>
            </a:r>
            <a:r>
              <a:rPr lang="en-US" sz="1200" b="1" dirty="0">
                <a:effectLst/>
                <a:cs typeface="Times New Roman" pitchFamily="18" charset="0"/>
              </a:rPr>
              <a:t> Soc. London, 141, 803-822</a:t>
            </a:r>
            <a:r>
              <a:rPr lang="en-US" sz="1200" b="1" dirty="0">
                <a:effectLst/>
                <a:cs typeface="Arial" pitchFamily="34" charset="0"/>
              </a:rPr>
              <a:t>. Winter (2001) An Introduction to Igneous and Metamorphic Petrology. Prentice Hall.</a:t>
            </a:r>
          </a:p>
        </p:txBody>
      </p:sp>
      <p:pic>
        <p:nvPicPr>
          <p:cNvPr id="3076" name="Picture 4" descr="Fig-17-1.jpg"/>
          <p:cNvPicPr>
            <a:picLocks noChangeAspect="1"/>
          </p:cNvPicPr>
          <p:nvPr/>
        </p:nvPicPr>
        <p:blipFill>
          <a:blip r:embed="rId2" cstate="print"/>
          <a:srcRect/>
          <a:stretch>
            <a:fillRect/>
          </a:stretch>
        </p:blipFill>
        <p:spPr bwMode="auto">
          <a:xfrm>
            <a:off x="4830763" y="0"/>
            <a:ext cx="431323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4"/>
          <p:cNvSpPr>
            <a:spLocks noChangeArrowheads="1"/>
          </p:cNvSpPr>
          <p:nvPr/>
        </p:nvSpPr>
        <p:spPr bwMode="auto">
          <a:xfrm>
            <a:off x="525463" y="3570288"/>
            <a:ext cx="3779837" cy="1016000"/>
          </a:xfrm>
          <a:prstGeom prst="rect">
            <a:avLst/>
          </a:prstGeom>
          <a:noFill/>
          <a:ln w="9525">
            <a:noFill/>
            <a:miter lim="800000"/>
            <a:headEnd/>
            <a:tailEnd/>
          </a:ln>
        </p:spPr>
        <p:txBody>
          <a:bodyPr>
            <a:spAutoFit/>
          </a:bodyPr>
          <a:lstStyle/>
          <a:p>
            <a:r>
              <a:rPr lang="en-US" sz="1200" b="1">
                <a:solidFill>
                  <a:srgbClr val="FF0066"/>
                </a:solidFill>
                <a:effectLst/>
                <a:cs typeface="Arial" pitchFamily="34" charset="0"/>
              </a:rPr>
              <a:t>Figure 17.2. </a:t>
            </a:r>
            <a:r>
              <a:rPr lang="en-US" sz="1200" b="1">
                <a:effectLst/>
                <a:cs typeface="Arial" pitchFamily="34" charset="0"/>
              </a:rPr>
              <a:t>Schematic diagram to illustrate how a shallow dip of the subducting slab can pinch out the asthenosphere from the overlying mantle wedge. Winter (2001) An Introduction to Igneous and Metamorphic Petrology. Prentice Hall.</a:t>
            </a:r>
          </a:p>
        </p:txBody>
      </p:sp>
      <p:pic>
        <p:nvPicPr>
          <p:cNvPr id="4100" name="Picture 5" descr="C:\Book Stuff\Color Figures\Ch 17\FIg 17-2.jpg"/>
          <p:cNvPicPr>
            <a:picLocks noChangeAspect="1" noChangeArrowheads="1"/>
          </p:cNvPicPr>
          <p:nvPr/>
        </p:nvPicPr>
        <p:blipFill>
          <a:blip r:embed="rId2" cstate="print"/>
          <a:srcRect/>
          <a:stretch>
            <a:fillRect/>
          </a:stretch>
        </p:blipFill>
        <p:spPr bwMode="auto">
          <a:xfrm>
            <a:off x="4471988" y="0"/>
            <a:ext cx="467201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ChangeArrowheads="1"/>
          </p:cNvSpPr>
          <p:nvPr/>
        </p:nvSpPr>
        <p:spPr bwMode="auto">
          <a:xfrm>
            <a:off x="128588" y="3259138"/>
            <a:ext cx="3552825" cy="2308225"/>
          </a:xfrm>
          <a:prstGeom prst="rect">
            <a:avLst/>
          </a:prstGeom>
          <a:noFill/>
          <a:ln w="9525">
            <a:noFill/>
            <a:miter lim="800000"/>
            <a:headEnd/>
            <a:tailEnd/>
          </a:ln>
        </p:spPr>
        <p:txBody>
          <a:bodyPr>
            <a:spAutoFit/>
          </a:bodyPr>
          <a:lstStyle/>
          <a:p>
            <a:r>
              <a:rPr lang="en-US" sz="1200" b="1">
                <a:solidFill>
                  <a:srgbClr val="FF0066"/>
                </a:solidFill>
                <a:effectLst/>
                <a:cs typeface="Arial" pitchFamily="34" charset="0"/>
              </a:rPr>
              <a:t>Figure 17.3. </a:t>
            </a:r>
            <a:r>
              <a:rPr lang="en-US" sz="1200" b="1">
                <a:effectLst/>
                <a:cs typeface="Arial" pitchFamily="34" charset="0"/>
              </a:rPr>
              <a:t>AFM and K</a:t>
            </a:r>
            <a:r>
              <a:rPr lang="en-US" sz="1200" b="1" baseline="-30000">
                <a:effectLst/>
                <a:cs typeface="Arial" pitchFamily="34" charset="0"/>
              </a:rPr>
              <a:t>2</a:t>
            </a:r>
            <a:r>
              <a:rPr lang="en-US" sz="1200" b="1">
                <a:effectLst/>
                <a:cs typeface="Arial" pitchFamily="34" charset="0"/>
              </a:rPr>
              <a:t>O vs. SiO</a:t>
            </a:r>
            <a:r>
              <a:rPr lang="en-US" sz="1200" b="1" baseline="-30000">
                <a:effectLst/>
                <a:cs typeface="Arial" pitchFamily="34" charset="0"/>
              </a:rPr>
              <a:t>2</a:t>
            </a:r>
            <a:r>
              <a:rPr lang="en-US" sz="1200" b="1">
                <a:effectLst/>
                <a:cs typeface="Arial" pitchFamily="34" charset="0"/>
              </a:rPr>
              <a:t> diagrams (including Hi-K, Med.-K and Low-K types of Gill, 1981; see Figs. 16-4 and 16-6) for volcanics from the (a) northern, (b) central and (c) southern volcanic zones of the Andes. Open circles in the NVZ and SVZ are alkaline rocks. Data from Thorpe </a:t>
            </a:r>
            <a:r>
              <a:rPr lang="en-US" sz="1200" b="1" i="1">
                <a:effectLst/>
                <a:cs typeface="Arial" pitchFamily="34" charset="0"/>
              </a:rPr>
              <a:t>et al</a:t>
            </a:r>
            <a:r>
              <a:rPr lang="en-US" sz="1200" b="1">
                <a:effectLst/>
                <a:cs typeface="Arial" pitchFamily="34" charset="0"/>
              </a:rPr>
              <a:t>. (1982,1984), Geist (personal communication), Deruelle (1982), Davidson (personal communication), Hickey </a:t>
            </a:r>
            <a:r>
              <a:rPr lang="en-US" sz="1200" b="1" i="1">
                <a:effectLst/>
                <a:cs typeface="Arial" pitchFamily="34" charset="0"/>
              </a:rPr>
              <a:t>et al</a:t>
            </a:r>
            <a:r>
              <a:rPr lang="en-US" sz="1200" b="1">
                <a:effectLst/>
                <a:cs typeface="Arial" pitchFamily="34" charset="0"/>
              </a:rPr>
              <a:t>. (1986), López-Escobar </a:t>
            </a:r>
            <a:r>
              <a:rPr lang="en-US" sz="1200" b="1" i="1">
                <a:effectLst/>
                <a:cs typeface="Arial" pitchFamily="34" charset="0"/>
              </a:rPr>
              <a:t>et al</a:t>
            </a:r>
            <a:r>
              <a:rPr lang="en-US" sz="1200" b="1">
                <a:effectLst/>
                <a:cs typeface="Arial" pitchFamily="34" charset="0"/>
              </a:rPr>
              <a:t>. (1981), Hörmann and Pichler (1982). Winter (2001) An Introduction to Igneous and Metamorphic Petrology. Prentice Hall.</a:t>
            </a:r>
          </a:p>
        </p:txBody>
      </p:sp>
      <p:pic>
        <p:nvPicPr>
          <p:cNvPr id="5124" name="Picture 4" descr="Fig-17-3NewColor.jpg"/>
          <p:cNvPicPr>
            <a:picLocks noChangeAspect="1"/>
          </p:cNvPicPr>
          <p:nvPr/>
        </p:nvPicPr>
        <p:blipFill>
          <a:blip r:embed="rId2" cstate="print"/>
          <a:srcRect/>
          <a:stretch>
            <a:fillRect/>
          </a:stretch>
        </p:blipFill>
        <p:spPr bwMode="auto">
          <a:xfrm>
            <a:off x="3821113" y="0"/>
            <a:ext cx="5322887" cy="6858000"/>
          </a:xfrm>
          <a:prstGeom prst="rect">
            <a:avLst/>
          </a:prstGeom>
          <a:noFill/>
          <a:ln w="9525">
            <a:noFill/>
            <a:miter lim="800000"/>
            <a:headEnd/>
            <a:tailEnd/>
          </a:ln>
        </p:spPr>
      </p:pic>
      <p:sp>
        <p:nvSpPr>
          <p:cNvPr id="6" name="Rectangle 3"/>
          <p:cNvSpPr txBox="1">
            <a:spLocks noChangeArrowheads="1"/>
          </p:cNvSpPr>
          <p:nvPr/>
        </p:nvSpPr>
        <p:spPr>
          <a:xfrm>
            <a:off x="0" y="0"/>
            <a:ext cx="3810000" cy="41148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ts val="600"/>
              </a:spcBef>
              <a:spcAft>
                <a:spcPts val="0"/>
              </a:spcAft>
              <a:buClrTx/>
              <a:buSzTx/>
              <a:buFont typeface="Monotype Sorts" pitchFamily="2" charset="2"/>
              <a:buNone/>
              <a:tabLst/>
              <a:defRPr/>
            </a:pPr>
            <a:r>
              <a:rPr kumimoji="0" lang="en-US" sz="3200" b="1" i="0" u="none" strike="noStrike" kern="1200" cap="none" spc="0" normalizeH="0" baseline="0" noProof="0" dirty="0" err="1" smtClean="0">
                <a:ln>
                  <a:noFill/>
                </a:ln>
                <a:solidFill>
                  <a:srgbClr val="FF0066"/>
                </a:solidFill>
                <a:effectLst>
                  <a:outerShdw blurRad="38100" dist="38100" dir="2700000" algn="tl">
                    <a:srgbClr val="000000">
                      <a:alpha val="43137"/>
                    </a:srgbClr>
                  </a:outerShdw>
                </a:effectLst>
                <a:uLnTx/>
                <a:uFillTx/>
                <a:latin typeface="+mn-lt"/>
                <a:ea typeface="+mn-ea"/>
                <a:cs typeface="+mn-cs"/>
              </a:rPr>
              <a:t>Geoquímica</a:t>
            </a:r>
            <a:r>
              <a:rPr kumimoji="0" lang="en-US" sz="3200" b="1" i="0" u="none"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n-lt"/>
                <a:ea typeface="+mn-ea"/>
                <a:cs typeface="+mn-cs"/>
              </a:rPr>
              <a:t> de </a:t>
            </a:r>
            <a:r>
              <a:rPr kumimoji="0" lang="en-US" sz="3200" b="1" i="0" u="none" strike="noStrike" kern="1200" cap="none" spc="0" normalizeH="0" baseline="0" noProof="0" dirty="0" err="1" smtClean="0">
                <a:ln>
                  <a:noFill/>
                </a:ln>
                <a:solidFill>
                  <a:srgbClr val="FF0066"/>
                </a:solidFill>
                <a:effectLst>
                  <a:outerShdw blurRad="38100" dist="38100" dir="2700000" algn="tl">
                    <a:srgbClr val="000000">
                      <a:alpha val="43137"/>
                    </a:srgbClr>
                  </a:outerShdw>
                </a:effectLst>
                <a:uLnTx/>
                <a:uFillTx/>
                <a:latin typeface="+mn-lt"/>
                <a:ea typeface="+mn-ea"/>
                <a:cs typeface="+mn-cs"/>
              </a:rPr>
              <a:t>elementos</a:t>
            </a:r>
            <a:r>
              <a:rPr kumimoji="0" lang="en-US" sz="3200" b="1" i="0" u="none"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n-lt"/>
                <a:ea typeface="+mn-ea"/>
                <a:cs typeface="+mn-cs"/>
              </a:rPr>
              <a:t> </a:t>
            </a:r>
            <a:r>
              <a:rPr kumimoji="0" lang="en-US" sz="3200" b="1" i="0" u="none" strike="noStrike" kern="1200" cap="none" spc="0" normalizeH="0" baseline="0" noProof="0" dirty="0" err="1" smtClean="0">
                <a:ln>
                  <a:noFill/>
                </a:ln>
                <a:solidFill>
                  <a:srgbClr val="FF0066"/>
                </a:solidFill>
                <a:effectLst>
                  <a:outerShdw blurRad="38100" dist="38100" dir="2700000" algn="tl">
                    <a:srgbClr val="000000">
                      <a:alpha val="43137"/>
                    </a:srgbClr>
                  </a:outerShdw>
                </a:effectLst>
                <a:uLnTx/>
                <a:uFillTx/>
                <a:latin typeface="+mn-lt"/>
                <a:ea typeface="+mn-ea"/>
                <a:cs typeface="+mn-cs"/>
              </a:rPr>
              <a:t>mayores</a:t>
            </a:r>
            <a:endParaRPr kumimoji="0" lang="en-US" sz="3200" b="1" i="0" u="none"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ChangeArrowheads="1"/>
          </p:cNvSpPr>
          <p:nvPr/>
        </p:nvSpPr>
        <p:spPr bwMode="auto">
          <a:xfrm>
            <a:off x="0" y="6218238"/>
            <a:ext cx="9144000" cy="646112"/>
          </a:xfrm>
          <a:prstGeom prst="rect">
            <a:avLst/>
          </a:prstGeom>
          <a:noFill/>
          <a:ln w="9525">
            <a:noFill/>
            <a:miter lim="800000"/>
            <a:headEnd/>
            <a:tailEnd/>
          </a:ln>
        </p:spPr>
        <p:txBody>
          <a:bodyPr>
            <a:spAutoFit/>
          </a:bodyPr>
          <a:lstStyle/>
          <a:p>
            <a:r>
              <a:rPr lang="en-US" sz="1200" b="1">
                <a:solidFill>
                  <a:srgbClr val="FF0066"/>
                </a:solidFill>
                <a:effectLst/>
                <a:cs typeface="Arial" pitchFamily="34" charset="0"/>
              </a:rPr>
              <a:t>Figure 17.17. </a:t>
            </a:r>
            <a:r>
              <a:rPr lang="en-US" sz="1200" b="1">
                <a:effectLst/>
                <a:cs typeface="Arial" pitchFamily="34" charset="0"/>
              </a:rPr>
              <a:t>Harker-type and AFM variation diagrams for the Coastal batholith of Peru. Data span several suites from </a:t>
            </a:r>
            <a:r>
              <a:rPr lang="en-US" sz="1200" b="1">
                <a:effectLst/>
                <a:cs typeface="Times New Roman" pitchFamily="18" charset="0"/>
              </a:rPr>
              <a:t>W. S. Pitcher, M. P. Atherton, E. J. Cobbing, and R. D. Beckensale (eds.), </a:t>
            </a:r>
            <a:r>
              <a:rPr lang="en-US" sz="1200" b="1" i="1">
                <a:effectLst/>
                <a:cs typeface="Times New Roman" pitchFamily="18" charset="0"/>
              </a:rPr>
              <a:t>Magmatism at a Plate Edge. The Peruvian Andes</a:t>
            </a:r>
            <a:r>
              <a:rPr lang="en-US" sz="1200" b="1">
                <a:effectLst/>
                <a:cs typeface="Times New Roman" pitchFamily="18" charset="0"/>
              </a:rPr>
              <a:t>. Blackie. Glasgow.</a:t>
            </a:r>
            <a:r>
              <a:rPr lang="en-US" sz="1200" b="1">
                <a:effectLst/>
                <a:cs typeface="Arial" pitchFamily="34" charset="0"/>
              </a:rPr>
              <a:t> Winter (2001) An Introduction to Igneous and Metamorphic Petrology. Prentice Hall.</a:t>
            </a:r>
          </a:p>
        </p:txBody>
      </p:sp>
      <p:pic>
        <p:nvPicPr>
          <p:cNvPr id="21508" name="Picture 4" descr="Fig-17-17.jpg"/>
          <p:cNvPicPr>
            <a:picLocks noChangeAspect="1"/>
          </p:cNvPicPr>
          <p:nvPr/>
        </p:nvPicPr>
        <p:blipFill>
          <a:blip r:embed="rId2" cstate="print"/>
          <a:srcRect/>
          <a:stretch>
            <a:fillRect/>
          </a:stretch>
        </p:blipFill>
        <p:spPr bwMode="auto">
          <a:xfrm>
            <a:off x="1081088" y="641350"/>
            <a:ext cx="6807200" cy="554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611560" y="0"/>
            <a:ext cx="8100392" cy="67740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5" descr="C:\Book Stuff\Color Figures\Ch 17\Fig 17-4.jpg"/>
          <p:cNvPicPr>
            <a:picLocks noChangeAspect="1" noChangeArrowheads="1"/>
          </p:cNvPicPr>
          <p:nvPr/>
        </p:nvPicPr>
        <p:blipFill>
          <a:blip r:embed="rId2" cstate="print"/>
          <a:srcRect/>
          <a:stretch>
            <a:fillRect/>
          </a:stretch>
        </p:blipFill>
        <p:spPr bwMode="auto">
          <a:xfrm>
            <a:off x="803275" y="717550"/>
            <a:ext cx="7624763" cy="5267325"/>
          </a:xfrm>
          <a:prstGeom prst="rect">
            <a:avLst/>
          </a:prstGeom>
          <a:noFill/>
          <a:ln w="9525">
            <a:noFill/>
            <a:miter lim="800000"/>
            <a:headEnd/>
            <a:tailEnd/>
          </a:ln>
        </p:spPr>
      </p:pic>
      <p:sp>
        <p:nvSpPr>
          <p:cNvPr id="6147" name="Rectangle 2"/>
          <p:cNvSpPr>
            <a:spLocks noGrp="1" noChangeArrowheads="1"/>
          </p:cNvSpPr>
          <p:nvPr>
            <p:ph type="ctrTitle"/>
          </p:nvPr>
        </p:nvSpPr>
        <p:spPr>
          <a:xfrm>
            <a:off x="0" y="0"/>
            <a:ext cx="9031288" cy="701675"/>
          </a:xfrm>
        </p:spPr>
        <p:txBody>
          <a:bodyPr>
            <a:normAutofit/>
          </a:bodyPr>
          <a:lstStyle/>
          <a:p>
            <a:r>
              <a:rPr lang="en-US" sz="4000" b="1" dirty="0" err="1" smtClean="0">
                <a:solidFill>
                  <a:srgbClr val="FF0066"/>
                </a:solidFill>
                <a:effectLst>
                  <a:outerShdw blurRad="38100" dist="38100" dir="2700000" algn="tl">
                    <a:srgbClr val="000000">
                      <a:alpha val="43137"/>
                    </a:srgbClr>
                  </a:outerShdw>
                </a:effectLst>
              </a:rPr>
              <a:t>Diagramas</a:t>
            </a:r>
            <a:r>
              <a:rPr lang="en-US" sz="4000" b="1" dirty="0" smtClean="0">
                <a:solidFill>
                  <a:srgbClr val="FF0066"/>
                </a:solidFill>
                <a:effectLst>
                  <a:outerShdw blurRad="38100" dist="38100" dir="2700000" algn="tl">
                    <a:srgbClr val="000000">
                      <a:alpha val="43137"/>
                    </a:srgbClr>
                  </a:outerShdw>
                </a:effectLst>
              </a:rPr>
              <a:t> REE</a:t>
            </a:r>
          </a:p>
        </p:txBody>
      </p:sp>
      <p:sp>
        <p:nvSpPr>
          <p:cNvPr id="6148" name="Rectangle 3"/>
          <p:cNvSpPr>
            <a:spLocks noChangeArrowheads="1"/>
          </p:cNvSpPr>
          <p:nvPr/>
        </p:nvSpPr>
        <p:spPr bwMode="auto">
          <a:xfrm>
            <a:off x="0" y="6035675"/>
            <a:ext cx="9015413" cy="830263"/>
          </a:xfrm>
          <a:prstGeom prst="rect">
            <a:avLst/>
          </a:prstGeom>
          <a:noFill/>
          <a:ln w="9525">
            <a:noFill/>
            <a:miter lim="800000"/>
            <a:headEnd/>
            <a:tailEnd/>
          </a:ln>
        </p:spPr>
        <p:txBody>
          <a:bodyPr>
            <a:spAutoFit/>
          </a:bodyPr>
          <a:lstStyle/>
          <a:p>
            <a:r>
              <a:rPr lang="en-US" sz="1200" b="1">
                <a:solidFill>
                  <a:srgbClr val="FF0066"/>
                </a:solidFill>
                <a:effectLst/>
                <a:cs typeface="Arial" pitchFamily="34" charset="0"/>
              </a:rPr>
              <a:t>Figure 17.4. </a:t>
            </a:r>
            <a:r>
              <a:rPr lang="en-US" sz="1200" b="1">
                <a:effectLst/>
                <a:cs typeface="Arial" pitchFamily="34" charset="0"/>
              </a:rPr>
              <a:t>Chondrite-normalized REE diagram for selected Andean volcanics. NVZ (6 samples, average SiO</a:t>
            </a:r>
            <a:r>
              <a:rPr lang="en-US" sz="1200" b="1" baseline="-30000">
                <a:effectLst/>
                <a:cs typeface="Arial" pitchFamily="34" charset="0"/>
              </a:rPr>
              <a:t>2 </a:t>
            </a:r>
            <a:r>
              <a:rPr lang="en-US" sz="1200" b="1">
                <a:effectLst/>
                <a:cs typeface="Times New Roman" pitchFamily="18" charset="0"/>
              </a:rPr>
              <a:t>= </a:t>
            </a:r>
            <a:r>
              <a:rPr lang="en-US" sz="1200" b="1">
                <a:effectLst/>
                <a:cs typeface="Arial" pitchFamily="34" charset="0"/>
              </a:rPr>
              <a:t>60.7, K</a:t>
            </a:r>
            <a:r>
              <a:rPr lang="en-US" sz="1200" b="1" baseline="-30000">
                <a:effectLst/>
                <a:cs typeface="Arial" pitchFamily="34" charset="0"/>
              </a:rPr>
              <a:t>2</a:t>
            </a:r>
            <a:r>
              <a:rPr lang="en-US" sz="1200" b="1">
                <a:effectLst/>
                <a:cs typeface="Arial" pitchFamily="34" charset="0"/>
              </a:rPr>
              <a:t>O </a:t>
            </a:r>
            <a:r>
              <a:rPr lang="en-US" sz="1200" b="1">
                <a:effectLst/>
                <a:cs typeface="Times New Roman" pitchFamily="18" charset="0"/>
              </a:rPr>
              <a:t>= </a:t>
            </a:r>
            <a:r>
              <a:rPr lang="en-US" sz="1200" b="1">
                <a:effectLst/>
                <a:cs typeface="Arial" pitchFamily="34" charset="0"/>
              </a:rPr>
              <a:t>0.66, data from Thorpe </a:t>
            </a:r>
            <a:r>
              <a:rPr lang="en-US" sz="1200" b="1" i="1">
                <a:effectLst/>
                <a:cs typeface="Arial" pitchFamily="34" charset="0"/>
              </a:rPr>
              <a:t>et al</a:t>
            </a:r>
            <a:r>
              <a:rPr lang="en-US" sz="1200" b="1">
                <a:effectLst/>
                <a:cs typeface="Arial" pitchFamily="34" charset="0"/>
              </a:rPr>
              <a:t>. 1984; Geist, pers. comm.). CVZ (10 samples, ave. SiO</a:t>
            </a:r>
            <a:r>
              <a:rPr lang="en-US" sz="1200" b="1" baseline="-30000">
                <a:effectLst/>
                <a:cs typeface="Arial" pitchFamily="34" charset="0"/>
              </a:rPr>
              <a:t>2 </a:t>
            </a:r>
            <a:r>
              <a:rPr lang="en-US" sz="1200" b="1">
                <a:effectLst/>
                <a:cs typeface="Times New Roman" pitchFamily="18" charset="0"/>
              </a:rPr>
              <a:t>= </a:t>
            </a:r>
            <a:r>
              <a:rPr lang="en-US" sz="1200" b="1">
                <a:effectLst/>
                <a:cs typeface="Arial" pitchFamily="34" charset="0"/>
              </a:rPr>
              <a:t>54.8, K</a:t>
            </a:r>
            <a:r>
              <a:rPr lang="en-US" sz="1200" b="1" baseline="-30000">
                <a:effectLst/>
                <a:cs typeface="Arial" pitchFamily="34" charset="0"/>
              </a:rPr>
              <a:t>2</a:t>
            </a:r>
            <a:r>
              <a:rPr lang="en-US" sz="1200" b="1">
                <a:effectLst/>
                <a:cs typeface="Arial" pitchFamily="34" charset="0"/>
              </a:rPr>
              <a:t>O </a:t>
            </a:r>
            <a:r>
              <a:rPr lang="en-US" sz="1200" b="1">
                <a:effectLst/>
                <a:cs typeface="Times New Roman" pitchFamily="18" charset="0"/>
              </a:rPr>
              <a:t>= </a:t>
            </a:r>
            <a:r>
              <a:rPr lang="en-US" sz="1200" b="1">
                <a:effectLst/>
                <a:cs typeface="Arial" pitchFamily="34" charset="0"/>
              </a:rPr>
              <a:t>2.77, data from Deruelle, 1982; Davidson, pers. comm.; Thorpe </a:t>
            </a:r>
            <a:r>
              <a:rPr lang="en-US" sz="1200" b="1" i="1">
                <a:effectLst/>
                <a:cs typeface="Arial" pitchFamily="34" charset="0"/>
              </a:rPr>
              <a:t>et al</a:t>
            </a:r>
            <a:r>
              <a:rPr lang="en-US" sz="1200" b="1">
                <a:effectLst/>
                <a:cs typeface="Arial" pitchFamily="34" charset="0"/>
              </a:rPr>
              <a:t>., 1984). SVZ (49 samples, average SiO</a:t>
            </a:r>
            <a:r>
              <a:rPr lang="en-US" sz="1200" b="1" baseline="-30000">
                <a:effectLst/>
                <a:cs typeface="Arial" pitchFamily="34" charset="0"/>
              </a:rPr>
              <a:t>2 </a:t>
            </a:r>
            <a:r>
              <a:rPr lang="en-US" sz="1200" b="1">
                <a:effectLst/>
                <a:cs typeface="Times New Roman" pitchFamily="18" charset="0"/>
              </a:rPr>
              <a:t>= </a:t>
            </a:r>
            <a:r>
              <a:rPr lang="en-US" sz="1200" b="1">
                <a:effectLst/>
                <a:cs typeface="Arial" pitchFamily="34" charset="0"/>
              </a:rPr>
              <a:t>52.1, K</a:t>
            </a:r>
            <a:r>
              <a:rPr lang="en-US" sz="1200" b="1" baseline="-30000">
                <a:effectLst/>
                <a:cs typeface="Arial" pitchFamily="34" charset="0"/>
              </a:rPr>
              <a:t>2</a:t>
            </a:r>
            <a:r>
              <a:rPr lang="en-US" sz="1200" b="1">
                <a:effectLst/>
                <a:cs typeface="Arial" pitchFamily="34" charset="0"/>
              </a:rPr>
              <a:t>O </a:t>
            </a:r>
            <a:r>
              <a:rPr lang="en-US" sz="1200" b="1">
                <a:effectLst/>
                <a:cs typeface="Times New Roman" pitchFamily="18" charset="0"/>
              </a:rPr>
              <a:t>= </a:t>
            </a:r>
            <a:r>
              <a:rPr lang="en-US" sz="1200" b="1">
                <a:effectLst/>
                <a:cs typeface="Arial" pitchFamily="34" charset="0"/>
              </a:rPr>
              <a:t>1.07, data from Hickey </a:t>
            </a:r>
            <a:r>
              <a:rPr lang="en-US" sz="1200" b="1" i="1">
                <a:effectLst/>
                <a:cs typeface="Arial" pitchFamily="34" charset="0"/>
              </a:rPr>
              <a:t>et al</a:t>
            </a:r>
            <a:r>
              <a:rPr lang="en-US" sz="1200" b="1">
                <a:effectLst/>
                <a:cs typeface="Arial" pitchFamily="34" charset="0"/>
              </a:rPr>
              <a:t>. 1986; Deruelle, 1982; López-Escobar </a:t>
            </a:r>
            <a:r>
              <a:rPr lang="en-US" sz="1200" b="1" i="1">
                <a:effectLst/>
                <a:cs typeface="Arial" pitchFamily="34" charset="0"/>
              </a:rPr>
              <a:t>et al</a:t>
            </a:r>
            <a:r>
              <a:rPr lang="en-US" sz="1200" b="1">
                <a:effectLst/>
                <a:cs typeface="Arial" pitchFamily="34" charset="0"/>
              </a:rPr>
              <a:t>. 1981). Winter (2001) An Introduction to Igneous and Metamorphic Petrology. Prentice Hall.</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425450" y="511175"/>
            <a:ext cx="8256588" cy="5672138"/>
          </a:xfrm>
          <a:prstGeom prst="rect">
            <a:avLst/>
          </a:prstGeom>
          <a:noFill/>
          <a:ln w="9525">
            <a:noFill/>
            <a:miter lim="800000"/>
            <a:headEnd/>
            <a:tailEnd/>
          </a:ln>
        </p:spPr>
        <p:txBody>
          <a:bodyPr/>
          <a:lstStyle/>
          <a:p>
            <a:pPr marL="342900" indent="-342900">
              <a:spcBef>
                <a:spcPct val="20000"/>
              </a:spcBef>
              <a:buClr>
                <a:srgbClr val="00CC00"/>
              </a:buClr>
              <a:buSzPct val="50000"/>
              <a:buFont typeface="Monotype Sorts" pitchFamily="2" charset="2"/>
              <a:buChar char="l"/>
            </a:pPr>
            <a:r>
              <a:rPr lang="en-US" sz="2800" dirty="0" err="1" smtClean="0">
                <a:effectLst/>
              </a:rPr>
              <a:t>Elementos</a:t>
            </a:r>
            <a:r>
              <a:rPr lang="en-US" sz="2800" dirty="0" smtClean="0">
                <a:effectLst/>
              </a:rPr>
              <a:t> </a:t>
            </a:r>
            <a:r>
              <a:rPr lang="en-US" sz="2800" dirty="0" err="1" smtClean="0">
                <a:effectLst/>
              </a:rPr>
              <a:t>traza</a:t>
            </a:r>
            <a:r>
              <a:rPr lang="en-US" sz="2800" dirty="0" smtClean="0">
                <a:effectLst/>
              </a:rPr>
              <a:t> </a:t>
            </a:r>
            <a:r>
              <a:rPr lang="en-US" sz="2800" dirty="0" err="1" smtClean="0">
                <a:effectLst/>
              </a:rPr>
              <a:t>fuertemente</a:t>
            </a:r>
            <a:r>
              <a:rPr lang="en-US" sz="2800" dirty="0" smtClean="0">
                <a:effectLst/>
              </a:rPr>
              <a:t> </a:t>
            </a:r>
            <a:r>
              <a:rPr lang="en-US" sz="2800" dirty="0" err="1" smtClean="0">
                <a:effectLst/>
              </a:rPr>
              <a:t>particionados</a:t>
            </a:r>
            <a:r>
              <a:rPr lang="en-US" sz="2800" dirty="0" smtClean="0">
                <a:effectLst/>
              </a:rPr>
              <a:t> en un mineral</a:t>
            </a:r>
            <a:endParaRPr lang="en-US" sz="2800" dirty="0">
              <a:effectLst/>
            </a:endParaRPr>
          </a:p>
          <a:p>
            <a:pPr marL="342900" indent="-342900">
              <a:spcBef>
                <a:spcPct val="20000"/>
              </a:spcBef>
              <a:buClr>
                <a:srgbClr val="00CC00"/>
              </a:buClr>
              <a:buSzPct val="50000"/>
              <a:buFont typeface="Monotype Sorts" pitchFamily="2" charset="2"/>
              <a:buChar char="l"/>
            </a:pPr>
            <a:r>
              <a:rPr lang="en-US" sz="2800" dirty="0">
                <a:effectLst/>
              </a:rPr>
              <a:t>Ni - </a:t>
            </a:r>
            <a:r>
              <a:rPr lang="en-US" sz="2800" dirty="0" err="1" smtClean="0">
                <a:effectLst/>
              </a:rPr>
              <a:t>olivino</a:t>
            </a:r>
            <a:r>
              <a:rPr lang="en-US" sz="2800" dirty="0" smtClean="0">
                <a:effectLst/>
              </a:rPr>
              <a:t> </a:t>
            </a:r>
            <a:r>
              <a:rPr lang="en-US" sz="2800" dirty="0" smtClean="0"/>
              <a:t>e</a:t>
            </a:r>
            <a:r>
              <a:rPr lang="en-US" sz="2800" dirty="0" smtClean="0">
                <a:effectLst/>
              </a:rPr>
              <a:t>n </a:t>
            </a:r>
            <a:r>
              <a:rPr lang="en-US" sz="2800" dirty="0" err="1" smtClean="0">
                <a:effectLst/>
              </a:rPr>
              <a:t>Tabla</a:t>
            </a:r>
            <a:r>
              <a:rPr lang="en-US" sz="2800" dirty="0" smtClean="0">
                <a:effectLst/>
              </a:rPr>
              <a:t> </a:t>
            </a:r>
            <a:r>
              <a:rPr lang="en-US" sz="2800" dirty="0">
                <a:effectLst/>
              </a:rPr>
              <a:t>9-1 = 14</a:t>
            </a:r>
          </a:p>
        </p:txBody>
      </p:sp>
      <p:sp>
        <p:nvSpPr>
          <p:cNvPr id="21507" name="Rectangle 460"/>
          <p:cNvSpPr>
            <a:spLocks noChangeArrowheads="1"/>
          </p:cNvSpPr>
          <p:nvPr/>
        </p:nvSpPr>
        <p:spPr bwMode="auto">
          <a:xfrm>
            <a:off x="1547664" y="6396037"/>
            <a:ext cx="6353175" cy="461963"/>
          </a:xfrm>
          <a:prstGeom prst="rect">
            <a:avLst/>
          </a:prstGeom>
          <a:noFill/>
          <a:ln w="9525">
            <a:noFill/>
            <a:miter lim="800000"/>
            <a:headEnd/>
            <a:tailEnd/>
          </a:ln>
        </p:spPr>
        <p:txBody>
          <a:bodyPr lIns="92075" tIns="46038" rIns="92075" bIns="46038">
            <a:spAutoFit/>
          </a:bodyPr>
          <a:lstStyle/>
          <a:p>
            <a:r>
              <a:rPr lang="en-US" sz="1200" dirty="0">
                <a:effectLst/>
                <a:latin typeface="Arial" pitchFamily="34" charset="0"/>
              </a:rPr>
              <a:t>Figure 9.1a. Ni </a:t>
            </a:r>
            <a:r>
              <a:rPr lang="en-US" sz="1200" dirty="0" err="1">
                <a:effectLst/>
                <a:latin typeface="Arial" pitchFamily="34" charset="0"/>
              </a:rPr>
              <a:t>Harker</a:t>
            </a:r>
            <a:r>
              <a:rPr lang="en-US" sz="1200" dirty="0">
                <a:effectLst/>
                <a:latin typeface="Arial" pitchFamily="34" charset="0"/>
              </a:rPr>
              <a:t> Diagram for Crater Lake. From data compiled by Rick </a:t>
            </a:r>
            <a:r>
              <a:rPr lang="en-US" sz="1200" dirty="0" err="1">
                <a:effectLst/>
                <a:latin typeface="Arial" pitchFamily="34" charset="0"/>
              </a:rPr>
              <a:t>Conrey</a:t>
            </a:r>
            <a:r>
              <a:rPr lang="en-US" sz="1200" dirty="0">
                <a:effectLst/>
                <a:latin typeface="Arial" pitchFamily="34" charset="0"/>
              </a:rPr>
              <a:t>. From Winter (2001) An Introduction to Igneous and Metamorphic Petrology. Prentice Hall.</a:t>
            </a:r>
          </a:p>
        </p:txBody>
      </p:sp>
      <p:pic>
        <p:nvPicPr>
          <p:cNvPr id="21508" name="Picture 461" descr="Fig 9-1 Ni"/>
          <p:cNvPicPr>
            <a:picLocks noChangeAspect="1" noChangeArrowheads="1"/>
          </p:cNvPicPr>
          <p:nvPr/>
        </p:nvPicPr>
        <p:blipFill>
          <a:blip r:embed="rId2" cstate="print"/>
          <a:srcRect/>
          <a:stretch>
            <a:fillRect/>
          </a:stretch>
        </p:blipFill>
        <p:spPr bwMode="auto">
          <a:xfrm>
            <a:off x="1907704" y="2060848"/>
            <a:ext cx="5416550" cy="4157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ctrTitle"/>
          </p:nvPr>
        </p:nvSpPr>
        <p:spPr>
          <a:xfrm>
            <a:off x="0" y="0"/>
            <a:ext cx="9031288" cy="701675"/>
          </a:xfrm>
        </p:spPr>
        <p:txBody>
          <a:bodyPr>
            <a:normAutofit/>
          </a:bodyPr>
          <a:lstStyle/>
          <a:p>
            <a:r>
              <a:rPr lang="en-US" sz="4000" b="1" dirty="0" err="1" smtClean="0">
                <a:solidFill>
                  <a:srgbClr val="FF0066"/>
                </a:solidFill>
                <a:effectLst>
                  <a:outerShdw blurRad="38100" dist="38100" dir="2700000" algn="tl">
                    <a:srgbClr val="000000">
                      <a:alpha val="43137"/>
                    </a:srgbClr>
                  </a:outerShdw>
                </a:effectLst>
              </a:rPr>
              <a:t>Diagramas</a:t>
            </a:r>
            <a:r>
              <a:rPr lang="en-US" sz="4000" b="1" dirty="0" smtClean="0">
                <a:solidFill>
                  <a:srgbClr val="FF0066"/>
                </a:solidFill>
                <a:effectLst>
                  <a:outerShdw blurRad="38100" dist="38100" dir="2700000" algn="tl">
                    <a:srgbClr val="000000">
                      <a:alpha val="43137"/>
                    </a:srgbClr>
                  </a:outerShdw>
                </a:effectLst>
              </a:rPr>
              <a:t> Spider </a:t>
            </a:r>
            <a:r>
              <a:rPr lang="en-US" sz="4000" b="1" dirty="0" err="1" smtClean="0">
                <a:solidFill>
                  <a:srgbClr val="FF0066"/>
                </a:solidFill>
                <a:effectLst>
                  <a:outerShdw blurRad="38100" dist="38100" dir="2700000" algn="tl">
                    <a:srgbClr val="000000">
                      <a:alpha val="43137"/>
                    </a:srgbClr>
                  </a:outerShdw>
                </a:effectLst>
              </a:rPr>
              <a:t>normalizados</a:t>
            </a:r>
            <a:r>
              <a:rPr lang="en-US" sz="4000" b="1" dirty="0" smtClean="0">
                <a:solidFill>
                  <a:srgbClr val="FF0066"/>
                </a:solidFill>
                <a:effectLst>
                  <a:outerShdw blurRad="38100" dist="38100" dir="2700000" algn="tl">
                    <a:srgbClr val="000000">
                      <a:alpha val="43137"/>
                    </a:srgbClr>
                  </a:outerShdw>
                </a:effectLst>
              </a:rPr>
              <a:t> al MORB</a:t>
            </a:r>
          </a:p>
        </p:txBody>
      </p:sp>
      <p:sp>
        <p:nvSpPr>
          <p:cNvPr id="7171" name="Rectangle 4"/>
          <p:cNvSpPr>
            <a:spLocks noChangeArrowheads="1"/>
          </p:cNvSpPr>
          <p:nvPr/>
        </p:nvSpPr>
        <p:spPr bwMode="auto">
          <a:xfrm>
            <a:off x="0" y="6035675"/>
            <a:ext cx="9015413" cy="830263"/>
          </a:xfrm>
          <a:prstGeom prst="rect">
            <a:avLst/>
          </a:prstGeom>
          <a:noFill/>
          <a:ln w="9525">
            <a:noFill/>
            <a:miter lim="800000"/>
            <a:headEnd/>
            <a:tailEnd/>
          </a:ln>
        </p:spPr>
        <p:txBody>
          <a:bodyPr>
            <a:spAutoFit/>
          </a:bodyPr>
          <a:lstStyle/>
          <a:p>
            <a:r>
              <a:rPr lang="en-US" sz="1200" b="1">
                <a:solidFill>
                  <a:srgbClr val="FF0066"/>
                </a:solidFill>
                <a:effectLst/>
                <a:cs typeface="Arial" pitchFamily="34" charset="0"/>
              </a:rPr>
              <a:t>Figure 17.5. </a:t>
            </a:r>
            <a:r>
              <a:rPr lang="en-US" sz="1200" b="1">
                <a:effectLst/>
                <a:cs typeface="Arial" pitchFamily="34" charset="0"/>
              </a:rPr>
              <a:t>MORB-normalized spider diagram (Pearce, 1983) for selected Andean volcanics. NVZ (6 samples, average SiO</a:t>
            </a:r>
            <a:r>
              <a:rPr lang="en-US" sz="1200" b="1" baseline="-30000">
                <a:effectLst/>
                <a:cs typeface="Arial" pitchFamily="34" charset="0"/>
              </a:rPr>
              <a:t>2 </a:t>
            </a:r>
            <a:r>
              <a:rPr lang="en-US" sz="1200" b="1">
                <a:effectLst/>
                <a:cs typeface="Times New Roman" pitchFamily="18" charset="0"/>
              </a:rPr>
              <a:t>= </a:t>
            </a:r>
            <a:r>
              <a:rPr lang="en-US" sz="1200" b="1">
                <a:effectLst/>
                <a:cs typeface="Arial" pitchFamily="34" charset="0"/>
              </a:rPr>
              <a:t>60.7, K</a:t>
            </a:r>
            <a:r>
              <a:rPr lang="en-US" sz="1200" b="1" baseline="-30000">
                <a:effectLst/>
                <a:cs typeface="Arial" pitchFamily="34" charset="0"/>
              </a:rPr>
              <a:t>2</a:t>
            </a:r>
            <a:r>
              <a:rPr lang="en-US" sz="1200" b="1">
                <a:effectLst/>
                <a:cs typeface="Arial" pitchFamily="34" charset="0"/>
              </a:rPr>
              <a:t>O </a:t>
            </a:r>
            <a:r>
              <a:rPr lang="en-US" sz="1200" b="1">
                <a:effectLst/>
                <a:cs typeface="Times New Roman" pitchFamily="18" charset="0"/>
              </a:rPr>
              <a:t>= </a:t>
            </a:r>
            <a:r>
              <a:rPr lang="en-US" sz="1200" b="1">
                <a:effectLst/>
                <a:cs typeface="Arial" pitchFamily="34" charset="0"/>
              </a:rPr>
              <a:t>0.66, data from Thorpe </a:t>
            </a:r>
            <a:r>
              <a:rPr lang="en-US" sz="1200" b="1" i="1">
                <a:effectLst/>
                <a:cs typeface="Arial" pitchFamily="34" charset="0"/>
              </a:rPr>
              <a:t>et al</a:t>
            </a:r>
            <a:r>
              <a:rPr lang="en-US" sz="1200" b="1">
                <a:effectLst/>
                <a:cs typeface="Arial" pitchFamily="34" charset="0"/>
              </a:rPr>
              <a:t>. 1984; Geist, pers. comm.). CVZ (10 samples, ave. SiO</a:t>
            </a:r>
            <a:r>
              <a:rPr lang="en-US" sz="1200" b="1" baseline="-30000">
                <a:effectLst/>
                <a:cs typeface="Arial" pitchFamily="34" charset="0"/>
              </a:rPr>
              <a:t>2 </a:t>
            </a:r>
            <a:r>
              <a:rPr lang="en-US" sz="1200" b="1">
                <a:effectLst/>
                <a:cs typeface="Times New Roman" pitchFamily="18" charset="0"/>
              </a:rPr>
              <a:t>= </a:t>
            </a:r>
            <a:r>
              <a:rPr lang="en-US" sz="1200" b="1">
                <a:effectLst/>
                <a:cs typeface="Arial" pitchFamily="34" charset="0"/>
              </a:rPr>
              <a:t>54.8, K</a:t>
            </a:r>
            <a:r>
              <a:rPr lang="en-US" sz="1200" b="1" baseline="-30000">
                <a:effectLst/>
                <a:cs typeface="Arial" pitchFamily="34" charset="0"/>
              </a:rPr>
              <a:t>2</a:t>
            </a:r>
            <a:r>
              <a:rPr lang="en-US" sz="1200" b="1">
                <a:effectLst/>
                <a:cs typeface="Arial" pitchFamily="34" charset="0"/>
              </a:rPr>
              <a:t>O </a:t>
            </a:r>
            <a:r>
              <a:rPr lang="en-US" sz="1200" b="1">
                <a:effectLst/>
                <a:cs typeface="Times New Roman" pitchFamily="18" charset="0"/>
              </a:rPr>
              <a:t>= </a:t>
            </a:r>
            <a:r>
              <a:rPr lang="en-US" sz="1200" b="1">
                <a:effectLst/>
                <a:cs typeface="Arial" pitchFamily="34" charset="0"/>
              </a:rPr>
              <a:t>2.77, data from Deruelle, 1982; Davidson, pers. comm.; Thorpe </a:t>
            </a:r>
            <a:r>
              <a:rPr lang="en-US" sz="1200" b="1" i="1">
                <a:effectLst/>
                <a:cs typeface="Arial" pitchFamily="34" charset="0"/>
              </a:rPr>
              <a:t>et al</a:t>
            </a:r>
            <a:r>
              <a:rPr lang="en-US" sz="1200" b="1">
                <a:effectLst/>
                <a:cs typeface="Arial" pitchFamily="34" charset="0"/>
              </a:rPr>
              <a:t>., 1984). SVZ (49 samples, average SiO</a:t>
            </a:r>
            <a:r>
              <a:rPr lang="en-US" sz="1200" b="1" baseline="-30000">
                <a:effectLst/>
                <a:cs typeface="Arial" pitchFamily="34" charset="0"/>
              </a:rPr>
              <a:t>2 </a:t>
            </a:r>
            <a:r>
              <a:rPr lang="en-US" sz="1200" b="1">
                <a:effectLst/>
                <a:cs typeface="Times New Roman" pitchFamily="18" charset="0"/>
              </a:rPr>
              <a:t>= </a:t>
            </a:r>
            <a:r>
              <a:rPr lang="en-US" sz="1200" b="1">
                <a:effectLst/>
                <a:cs typeface="Arial" pitchFamily="34" charset="0"/>
              </a:rPr>
              <a:t>52.1, K</a:t>
            </a:r>
            <a:r>
              <a:rPr lang="en-US" sz="1200" b="1" baseline="-30000">
                <a:effectLst/>
                <a:cs typeface="Arial" pitchFamily="34" charset="0"/>
              </a:rPr>
              <a:t>2</a:t>
            </a:r>
            <a:r>
              <a:rPr lang="en-US" sz="1200" b="1">
                <a:effectLst/>
                <a:cs typeface="Arial" pitchFamily="34" charset="0"/>
              </a:rPr>
              <a:t>O </a:t>
            </a:r>
            <a:r>
              <a:rPr lang="en-US" sz="1200" b="1">
                <a:effectLst/>
                <a:cs typeface="Times New Roman" pitchFamily="18" charset="0"/>
              </a:rPr>
              <a:t>= </a:t>
            </a:r>
            <a:r>
              <a:rPr lang="en-US" sz="1200" b="1">
                <a:effectLst/>
                <a:cs typeface="Arial" pitchFamily="34" charset="0"/>
              </a:rPr>
              <a:t>1.07, data from Hickey </a:t>
            </a:r>
            <a:r>
              <a:rPr lang="en-US" sz="1200" b="1" i="1">
                <a:effectLst/>
                <a:cs typeface="Arial" pitchFamily="34" charset="0"/>
              </a:rPr>
              <a:t>et al</a:t>
            </a:r>
            <a:r>
              <a:rPr lang="en-US" sz="1200" b="1">
                <a:effectLst/>
                <a:cs typeface="Arial" pitchFamily="34" charset="0"/>
              </a:rPr>
              <a:t>. 1986; Deruelle, 1982; López-Escobar </a:t>
            </a:r>
            <a:r>
              <a:rPr lang="en-US" sz="1200" b="1" i="1">
                <a:effectLst/>
                <a:cs typeface="Arial" pitchFamily="34" charset="0"/>
              </a:rPr>
              <a:t>et al</a:t>
            </a:r>
            <a:r>
              <a:rPr lang="en-US" sz="1200" b="1">
                <a:effectLst/>
                <a:cs typeface="Arial" pitchFamily="34" charset="0"/>
              </a:rPr>
              <a:t>. 1981). Winter (2001) An Introduction to Igneous and Metamorphic Petrology. Prentice Hall.</a:t>
            </a:r>
          </a:p>
        </p:txBody>
      </p:sp>
      <p:pic>
        <p:nvPicPr>
          <p:cNvPr id="7172" name="Picture 5" descr="C:\Book Stuff\Color Figures\Ch 17\Fig 17-5.jpg"/>
          <p:cNvPicPr>
            <a:picLocks noChangeAspect="1" noChangeArrowheads="1"/>
          </p:cNvPicPr>
          <p:nvPr/>
        </p:nvPicPr>
        <p:blipFill>
          <a:blip r:embed="rId2" cstate="print"/>
          <a:srcRect/>
          <a:stretch>
            <a:fillRect/>
          </a:stretch>
        </p:blipFill>
        <p:spPr bwMode="auto">
          <a:xfrm>
            <a:off x="842963" y="760413"/>
            <a:ext cx="7497762" cy="5178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73038" y="209550"/>
            <a:ext cx="4327525" cy="2917825"/>
            <a:chOff x="0" y="257"/>
            <a:chExt cx="2726" cy="1838"/>
          </a:xfrm>
        </p:grpSpPr>
        <p:sp>
          <p:nvSpPr>
            <p:cNvPr id="47107" name="Rectangle 3"/>
            <p:cNvSpPr>
              <a:spLocks noChangeAspect="1" noChangeArrowheads="1"/>
            </p:cNvSpPr>
            <p:nvPr/>
          </p:nvSpPr>
          <p:spPr bwMode="auto">
            <a:xfrm>
              <a:off x="0" y="257"/>
              <a:ext cx="2726" cy="1838"/>
            </a:xfrm>
            <a:prstGeom prst="rect">
              <a:avLst/>
            </a:prstGeom>
            <a:solidFill>
              <a:srgbClr val="FFFFFF"/>
            </a:solidFill>
            <a:ln w="0">
              <a:solidFill>
                <a:srgbClr val="FF0066"/>
              </a:solidFill>
              <a:miter lim="800000"/>
              <a:headEnd/>
              <a:tailEnd/>
            </a:ln>
          </p:spPr>
          <p:txBody>
            <a:bodyPr/>
            <a:lstStyle/>
            <a:p>
              <a:endParaRPr lang="es-ES"/>
            </a:p>
          </p:txBody>
        </p:sp>
        <p:sp>
          <p:nvSpPr>
            <p:cNvPr id="47108" name="Rectangle 4"/>
            <p:cNvSpPr>
              <a:spLocks noChangeAspect="1" noChangeArrowheads="1"/>
            </p:cNvSpPr>
            <p:nvPr/>
          </p:nvSpPr>
          <p:spPr bwMode="auto">
            <a:xfrm>
              <a:off x="441" y="447"/>
              <a:ext cx="2129" cy="1422"/>
            </a:xfrm>
            <a:prstGeom prst="rect">
              <a:avLst/>
            </a:prstGeom>
            <a:solidFill>
              <a:srgbClr val="FFFFFF"/>
            </a:solidFill>
            <a:ln w="9525">
              <a:noFill/>
              <a:miter lim="800000"/>
              <a:headEnd/>
              <a:tailEnd/>
            </a:ln>
          </p:spPr>
          <p:txBody>
            <a:bodyPr/>
            <a:lstStyle/>
            <a:p>
              <a:endParaRPr lang="es-ES"/>
            </a:p>
          </p:txBody>
        </p:sp>
        <p:sp>
          <p:nvSpPr>
            <p:cNvPr id="47109" name="Rectangle 5"/>
            <p:cNvSpPr>
              <a:spLocks noChangeAspect="1" noChangeArrowheads="1"/>
            </p:cNvSpPr>
            <p:nvPr/>
          </p:nvSpPr>
          <p:spPr bwMode="auto">
            <a:xfrm>
              <a:off x="441" y="447"/>
              <a:ext cx="2129" cy="1422"/>
            </a:xfrm>
            <a:prstGeom prst="rect">
              <a:avLst/>
            </a:prstGeom>
            <a:noFill/>
            <a:ln w="7938">
              <a:solidFill>
                <a:srgbClr val="808080"/>
              </a:solidFill>
              <a:miter lim="800000"/>
              <a:headEnd/>
              <a:tailEnd/>
            </a:ln>
          </p:spPr>
          <p:txBody>
            <a:bodyPr/>
            <a:lstStyle/>
            <a:p>
              <a:endParaRPr lang="es-ES"/>
            </a:p>
          </p:txBody>
        </p:sp>
        <p:sp>
          <p:nvSpPr>
            <p:cNvPr id="47110" name="Line 6"/>
            <p:cNvSpPr>
              <a:spLocks noChangeAspect="1" noChangeShapeType="1"/>
            </p:cNvSpPr>
            <p:nvPr/>
          </p:nvSpPr>
          <p:spPr bwMode="auto">
            <a:xfrm>
              <a:off x="441" y="447"/>
              <a:ext cx="1" cy="1422"/>
            </a:xfrm>
            <a:prstGeom prst="line">
              <a:avLst/>
            </a:prstGeom>
            <a:noFill/>
            <a:ln w="0">
              <a:solidFill>
                <a:srgbClr val="000000"/>
              </a:solidFill>
              <a:round/>
              <a:headEnd/>
              <a:tailEnd/>
            </a:ln>
          </p:spPr>
          <p:txBody>
            <a:bodyPr/>
            <a:lstStyle/>
            <a:p>
              <a:endParaRPr lang="es-ES"/>
            </a:p>
          </p:txBody>
        </p:sp>
        <p:sp>
          <p:nvSpPr>
            <p:cNvPr id="47111" name="Line 7"/>
            <p:cNvSpPr>
              <a:spLocks noChangeAspect="1" noChangeShapeType="1"/>
            </p:cNvSpPr>
            <p:nvPr/>
          </p:nvSpPr>
          <p:spPr bwMode="auto">
            <a:xfrm>
              <a:off x="441" y="1869"/>
              <a:ext cx="18" cy="2"/>
            </a:xfrm>
            <a:prstGeom prst="line">
              <a:avLst/>
            </a:prstGeom>
            <a:noFill/>
            <a:ln w="0">
              <a:solidFill>
                <a:srgbClr val="000000"/>
              </a:solidFill>
              <a:round/>
              <a:headEnd/>
              <a:tailEnd/>
            </a:ln>
          </p:spPr>
          <p:txBody>
            <a:bodyPr/>
            <a:lstStyle/>
            <a:p>
              <a:endParaRPr lang="es-ES"/>
            </a:p>
          </p:txBody>
        </p:sp>
        <p:sp>
          <p:nvSpPr>
            <p:cNvPr id="47112" name="Line 8"/>
            <p:cNvSpPr>
              <a:spLocks noChangeAspect="1" noChangeShapeType="1"/>
            </p:cNvSpPr>
            <p:nvPr/>
          </p:nvSpPr>
          <p:spPr bwMode="auto">
            <a:xfrm>
              <a:off x="441" y="1728"/>
              <a:ext cx="18" cy="2"/>
            </a:xfrm>
            <a:prstGeom prst="line">
              <a:avLst/>
            </a:prstGeom>
            <a:noFill/>
            <a:ln w="0">
              <a:solidFill>
                <a:srgbClr val="000000"/>
              </a:solidFill>
              <a:round/>
              <a:headEnd/>
              <a:tailEnd/>
            </a:ln>
          </p:spPr>
          <p:txBody>
            <a:bodyPr/>
            <a:lstStyle/>
            <a:p>
              <a:endParaRPr lang="es-ES"/>
            </a:p>
          </p:txBody>
        </p:sp>
        <p:sp>
          <p:nvSpPr>
            <p:cNvPr id="47113" name="Line 9"/>
            <p:cNvSpPr>
              <a:spLocks noChangeAspect="1" noChangeShapeType="1"/>
            </p:cNvSpPr>
            <p:nvPr/>
          </p:nvSpPr>
          <p:spPr bwMode="auto">
            <a:xfrm>
              <a:off x="441" y="1586"/>
              <a:ext cx="18" cy="1"/>
            </a:xfrm>
            <a:prstGeom prst="line">
              <a:avLst/>
            </a:prstGeom>
            <a:noFill/>
            <a:ln w="0">
              <a:solidFill>
                <a:srgbClr val="000000"/>
              </a:solidFill>
              <a:round/>
              <a:headEnd/>
              <a:tailEnd/>
            </a:ln>
          </p:spPr>
          <p:txBody>
            <a:bodyPr/>
            <a:lstStyle/>
            <a:p>
              <a:endParaRPr lang="es-ES"/>
            </a:p>
          </p:txBody>
        </p:sp>
        <p:sp>
          <p:nvSpPr>
            <p:cNvPr id="47114" name="Line 10"/>
            <p:cNvSpPr>
              <a:spLocks noChangeAspect="1" noChangeShapeType="1"/>
            </p:cNvSpPr>
            <p:nvPr/>
          </p:nvSpPr>
          <p:spPr bwMode="auto">
            <a:xfrm>
              <a:off x="441" y="1445"/>
              <a:ext cx="18" cy="1"/>
            </a:xfrm>
            <a:prstGeom prst="line">
              <a:avLst/>
            </a:prstGeom>
            <a:noFill/>
            <a:ln w="0">
              <a:solidFill>
                <a:srgbClr val="000000"/>
              </a:solidFill>
              <a:round/>
              <a:headEnd/>
              <a:tailEnd/>
            </a:ln>
          </p:spPr>
          <p:txBody>
            <a:bodyPr/>
            <a:lstStyle/>
            <a:p>
              <a:endParaRPr lang="es-ES"/>
            </a:p>
          </p:txBody>
        </p:sp>
        <p:sp>
          <p:nvSpPr>
            <p:cNvPr id="47115" name="Line 11"/>
            <p:cNvSpPr>
              <a:spLocks noChangeAspect="1" noChangeShapeType="1"/>
            </p:cNvSpPr>
            <p:nvPr/>
          </p:nvSpPr>
          <p:spPr bwMode="auto">
            <a:xfrm>
              <a:off x="441" y="1303"/>
              <a:ext cx="18" cy="1"/>
            </a:xfrm>
            <a:prstGeom prst="line">
              <a:avLst/>
            </a:prstGeom>
            <a:noFill/>
            <a:ln w="0">
              <a:solidFill>
                <a:srgbClr val="000000"/>
              </a:solidFill>
              <a:round/>
              <a:headEnd/>
              <a:tailEnd/>
            </a:ln>
          </p:spPr>
          <p:txBody>
            <a:bodyPr/>
            <a:lstStyle/>
            <a:p>
              <a:endParaRPr lang="es-ES"/>
            </a:p>
          </p:txBody>
        </p:sp>
        <p:sp>
          <p:nvSpPr>
            <p:cNvPr id="47116" name="Line 12"/>
            <p:cNvSpPr>
              <a:spLocks noChangeAspect="1" noChangeShapeType="1"/>
            </p:cNvSpPr>
            <p:nvPr/>
          </p:nvSpPr>
          <p:spPr bwMode="auto">
            <a:xfrm>
              <a:off x="441" y="1162"/>
              <a:ext cx="18" cy="1"/>
            </a:xfrm>
            <a:prstGeom prst="line">
              <a:avLst/>
            </a:prstGeom>
            <a:noFill/>
            <a:ln w="0">
              <a:solidFill>
                <a:srgbClr val="000000"/>
              </a:solidFill>
              <a:round/>
              <a:headEnd/>
              <a:tailEnd/>
            </a:ln>
          </p:spPr>
          <p:txBody>
            <a:bodyPr/>
            <a:lstStyle/>
            <a:p>
              <a:endParaRPr lang="es-ES"/>
            </a:p>
          </p:txBody>
        </p:sp>
        <p:sp>
          <p:nvSpPr>
            <p:cNvPr id="47117" name="Line 13"/>
            <p:cNvSpPr>
              <a:spLocks noChangeAspect="1" noChangeShapeType="1"/>
            </p:cNvSpPr>
            <p:nvPr/>
          </p:nvSpPr>
          <p:spPr bwMode="auto">
            <a:xfrm>
              <a:off x="441" y="1014"/>
              <a:ext cx="18" cy="1"/>
            </a:xfrm>
            <a:prstGeom prst="line">
              <a:avLst/>
            </a:prstGeom>
            <a:noFill/>
            <a:ln w="0">
              <a:solidFill>
                <a:srgbClr val="000000"/>
              </a:solidFill>
              <a:round/>
              <a:headEnd/>
              <a:tailEnd/>
            </a:ln>
          </p:spPr>
          <p:txBody>
            <a:bodyPr/>
            <a:lstStyle/>
            <a:p>
              <a:endParaRPr lang="es-ES"/>
            </a:p>
          </p:txBody>
        </p:sp>
        <p:sp>
          <p:nvSpPr>
            <p:cNvPr id="47118" name="Line 14"/>
            <p:cNvSpPr>
              <a:spLocks noChangeAspect="1" noChangeShapeType="1"/>
            </p:cNvSpPr>
            <p:nvPr/>
          </p:nvSpPr>
          <p:spPr bwMode="auto">
            <a:xfrm>
              <a:off x="441" y="872"/>
              <a:ext cx="18" cy="1"/>
            </a:xfrm>
            <a:prstGeom prst="line">
              <a:avLst/>
            </a:prstGeom>
            <a:noFill/>
            <a:ln w="0">
              <a:solidFill>
                <a:srgbClr val="000000"/>
              </a:solidFill>
              <a:round/>
              <a:headEnd/>
              <a:tailEnd/>
            </a:ln>
          </p:spPr>
          <p:txBody>
            <a:bodyPr/>
            <a:lstStyle/>
            <a:p>
              <a:endParaRPr lang="es-ES"/>
            </a:p>
          </p:txBody>
        </p:sp>
        <p:sp>
          <p:nvSpPr>
            <p:cNvPr id="47119" name="Line 15"/>
            <p:cNvSpPr>
              <a:spLocks noChangeAspect="1" noChangeShapeType="1"/>
            </p:cNvSpPr>
            <p:nvPr/>
          </p:nvSpPr>
          <p:spPr bwMode="auto">
            <a:xfrm>
              <a:off x="441" y="731"/>
              <a:ext cx="18" cy="1"/>
            </a:xfrm>
            <a:prstGeom prst="line">
              <a:avLst/>
            </a:prstGeom>
            <a:noFill/>
            <a:ln w="0">
              <a:solidFill>
                <a:srgbClr val="000000"/>
              </a:solidFill>
              <a:round/>
              <a:headEnd/>
              <a:tailEnd/>
            </a:ln>
          </p:spPr>
          <p:txBody>
            <a:bodyPr/>
            <a:lstStyle/>
            <a:p>
              <a:endParaRPr lang="es-ES"/>
            </a:p>
          </p:txBody>
        </p:sp>
        <p:sp>
          <p:nvSpPr>
            <p:cNvPr id="47120" name="Line 16"/>
            <p:cNvSpPr>
              <a:spLocks noChangeAspect="1" noChangeShapeType="1"/>
            </p:cNvSpPr>
            <p:nvPr/>
          </p:nvSpPr>
          <p:spPr bwMode="auto">
            <a:xfrm>
              <a:off x="441" y="588"/>
              <a:ext cx="18" cy="2"/>
            </a:xfrm>
            <a:prstGeom prst="line">
              <a:avLst/>
            </a:prstGeom>
            <a:noFill/>
            <a:ln w="0">
              <a:solidFill>
                <a:srgbClr val="000000"/>
              </a:solidFill>
              <a:round/>
              <a:headEnd/>
              <a:tailEnd/>
            </a:ln>
          </p:spPr>
          <p:txBody>
            <a:bodyPr/>
            <a:lstStyle/>
            <a:p>
              <a:endParaRPr lang="es-ES"/>
            </a:p>
          </p:txBody>
        </p:sp>
        <p:sp>
          <p:nvSpPr>
            <p:cNvPr id="47121" name="Line 17"/>
            <p:cNvSpPr>
              <a:spLocks noChangeAspect="1" noChangeShapeType="1"/>
            </p:cNvSpPr>
            <p:nvPr/>
          </p:nvSpPr>
          <p:spPr bwMode="auto">
            <a:xfrm>
              <a:off x="441" y="447"/>
              <a:ext cx="18" cy="2"/>
            </a:xfrm>
            <a:prstGeom prst="line">
              <a:avLst/>
            </a:prstGeom>
            <a:noFill/>
            <a:ln w="0">
              <a:solidFill>
                <a:srgbClr val="000000"/>
              </a:solidFill>
              <a:round/>
              <a:headEnd/>
              <a:tailEnd/>
            </a:ln>
          </p:spPr>
          <p:txBody>
            <a:bodyPr/>
            <a:lstStyle/>
            <a:p>
              <a:endParaRPr lang="es-ES"/>
            </a:p>
          </p:txBody>
        </p:sp>
        <p:sp>
          <p:nvSpPr>
            <p:cNvPr id="47122" name="Line 18"/>
            <p:cNvSpPr>
              <a:spLocks noChangeAspect="1" noChangeShapeType="1"/>
            </p:cNvSpPr>
            <p:nvPr/>
          </p:nvSpPr>
          <p:spPr bwMode="auto">
            <a:xfrm>
              <a:off x="441" y="1869"/>
              <a:ext cx="24" cy="2"/>
            </a:xfrm>
            <a:prstGeom prst="line">
              <a:avLst/>
            </a:prstGeom>
            <a:noFill/>
            <a:ln w="0">
              <a:solidFill>
                <a:srgbClr val="000000"/>
              </a:solidFill>
              <a:round/>
              <a:headEnd/>
              <a:tailEnd/>
            </a:ln>
          </p:spPr>
          <p:txBody>
            <a:bodyPr/>
            <a:lstStyle/>
            <a:p>
              <a:endParaRPr lang="es-ES"/>
            </a:p>
          </p:txBody>
        </p:sp>
        <p:sp>
          <p:nvSpPr>
            <p:cNvPr id="47123" name="Line 19"/>
            <p:cNvSpPr>
              <a:spLocks noChangeAspect="1" noChangeShapeType="1"/>
            </p:cNvSpPr>
            <p:nvPr/>
          </p:nvSpPr>
          <p:spPr bwMode="auto">
            <a:xfrm>
              <a:off x="441" y="1586"/>
              <a:ext cx="24" cy="1"/>
            </a:xfrm>
            <a:prstGeom prst="line">
              <a:avLst/>
            </a:prstGeom>
            <a:noFill/>
            <a:ln w="0">
              <a:solidFill>
                <a:srgbClr val="000000"/>
              </a:solidFill>
              <a:round/>
              <a:headEnd/>
              <a:tailEnd/>
            </a:ln>
          </p:spPr>
          <p:txBody>
            <a:bodyPr/>
            <a:lstStyle/>
            <a:p>
              <a:endParaRPr lang="es-ES"/>
            </a:p>
          </p:txBody>
        </p:sp>
        <p:sp>
          <p:nvSpPr>
            <p:cNvPr id="47124" name="Line 20"/>
            <p:cNvSpPr>
              <a:spLocks noChangeAspect="1" noChangeShapeType="1"/>
            </p:cNvSpPr>
            <p:nvPr/>
          </p:nvSpPr>
          <p:spPr bwMode="auto">
            <a:xfrm>
              <a:off x="441" y="1303"/>
              <a:ext cx="24" cy="1"/>
            </a:xfrm>
            <a:prstGeom prst="line">
              <a:avLst/>
            </a:prstGeom>
            <a:noFill/>
            <a:ln w="0">
              <a:solidFill>
                <a:srgbClr val="000000"/>
              </a:solidFill>
              <a:round/>
              <a:headEnd/>
              <a:tailEnd/>
            </a:ln>
          </p:spPr>
          <p:txBody>
            <a:bodyPr/>
            <a:lstStyle/>
            <a:p>
              <a:endParaRPr lang="es-ES"/>
            </a:p>
          </p:txBody>
        </p:sp>
        <p:sp>
          <p:nvSpPr>
            <p:cNvPr id="47125" name="Line 21"/>
            <p:cNvSpPr>
              <a:spLocks noChangeAspect="1" noChangeShapeType="1"/>
            </p:cNvSpPr>
            <p:nvPr/>
          </p:nvSpPr>
          <p:spPr bwMode="auto">
            <a:xfrm>
              <a:off x="441" y="1014"/>
              <a:ext cx="24" cy="1"/>
            </a:xfrm>
            <a:prstGeom prst="line">
              <a:avLst/>
            </a:prstGeom>
            <a:noFill/>
            <a:ln w="0">
              <a:solidFill>
                <a:srgbClr val="000000"/>
              </a:solidFill>
              <a:round/>
              <a:headEnd/>
              <a:tailEnd/>
            </a:ln>
          </p:spPr>
          <p:txBody>
            <a:bodyPr/>
            <a:lstStyle/>
            <a:p>
              <a:endParaRPr lang="es-ES"/>
            </a:p>
          </p:txBody>
        </p:sp>
        <p:sp>
          <p:nvSpPr>
            <p:cNvPr id="47126" name="Line 22"/>
            <p:cNvSpPr>
              <a:spLocks noChangeAspect="1" noChangeShapeType="1"/>
            </p:cNvSpPr>
            <p:nvPr/>
          </p:nvSpPr>
          <p:spPr bwMode="auto">
            <a:xfrm>
              <a:off x="441" y="731"/>
              <a:ext cx="24" cy="1"/>
            </a:xfrm>
            <a:prstGeom prst="line">
              <a:avLst/>
            </a:prstGeom>
            <a:noFill/>
            <a:ln w="0">
              <a:solidFill>
                <a:srgbClr val="000000"/>
              </a:solidFill>
              <a:round/>
              <a:headEnd/>
              <a:tailEnd/>
            </a:ln>
          </p:spPr>
          <p:txBody>
            <a:bodyPr/>
            <a:lstStyle/>
            <a:p>
              <a:endParaRPr lang="es-ES"/>
            </a:p>
          </p:txBody>
        </p:sp>
        <p:sp>
          <p:nvSpPr>
            <p:cNvPr id="47127" name="Line 23"/>
            <p:cNvSpPr>
              <a:spLocks noChangeAspect="1" noChangeShapeType="1"/>
            </p:cNvSpPr>
            <p:nvPr/>
          </p:nvSpPr>
          <p:spPr bwMode="auto">
            <a:xfrm>
              <a:off x="441" y="447"/>
              <a:ext cx="24" cy="2"/>
            </a:xfrm>
            <a:prstGeom prst="line">
              <a:avLst/>
            </a:prstGeom>
            <a:noFill/>
            <a:ln w="0">
              <a:solidFill>
                <a:srgbClr val="000000"/>
              </a:solidFill>
              <a:round/>
              <a:headEnd/>
              <a:tailEnd/>
            </a:ln>
          </p:spPr>
          <p:txBody>
            <a:bodyPr/>
            <a:lstStyle/>
            <a:p>
              <a:endParaRPr lang="es-ES"/>
            </a:p>
          </p:txBody>
        </p:sp>
        <p:sp>
          <p:nvSpPr>
            <p:cNvPr id="47128" name="Line 24"/>
            <p:cNvSpPr>
              <a:spLocks noChangeAspect="1" noChangeShapeType="1"/>
            </p:cNvSpPr>
            <p:nvPr/>
          </p:nvSpPr>
          <p:spPr bwMode="auto">
            <a:xfrm>
              <a:off x="441" y="1869"/>
              <a:ext cx="2129" cy="2"/>
            </a:xfrm>
            <a:prstGeom prst="line">
              <a:avLst/>
            </a:prstGeom>
            <a:noFill/>
            <a:ln w="0">
              <a:solidFill>
                <a:srgbClr val="000000"/>
              </a:solidFill>
              <a:round/>
              <a:headEnd/>
              <a:tailEnd/>
            </a:ln>
          </p:spPr>
          <p:txBody>
            <a:bodyPr/>
            <a:lstStyle/>
            <a:p>
              <a:endParaRPr lang="es-ES"/>
            </a:p>
          </p:txBody>
        </p:sp>
        <p:sp>
          <p:nvSpPr>
            <p:cNvPr id="47129" name="Line 25"/>
            <p:cNvSpPr>
              <a:spLocks noChangeAspect="1" noChangeShapeType="1"/>
            </p:cNvSpPr>
            <p:nvPr/>
          </p:nvSpPr>
          <p:spPr bwMode="auto">
            <a:xfrm flipV="1">
              <a:off x="441" y="1851"/>
              <a:ext cx="1" cy="18"/>
            </a:xfrm>
            <a:prstGeom prst="line">
              <a:avLst/>
            </a:prstGeom>
            <a:noFill/>
            <a:ln w="0">
              <a:solidFill>
                <a:srgbClr val="000000"/>
              </a:solidFill>
              <a:round/>
              <a:headEnd/>
              <a:tailEnd/>
            </a:ln>
          </p:spPr>
          <p:txBody>
            <a:bodyPr/>
            <a:lstStyle/>
            <a:p>
              <a:endParaRPr lang="es-ES"/>
            </a:p>
          </p:txBody>
        </p:sp>
        <p:sp>
          <p:nvSpPr>
            <p:cNvPr id="47130" name="Line 26"/>
            <p:cNvSpPr>
              <a:spLocks noChangeAspect="1" noChangeShapeType="1"/>
            </p:cNvSpPr>
            <p:nvPr/>
          </p:nvSpPr>
          <p:spPr bwMode="auto">
            <a:xfrm flipV="1">
              <a:off x="576" y="1851"/>
              <a:ext cx="1" cy="18"/>
            </a:xfrm>
            <a:prstGeom prst="line">
              <a:avLst/>
            </a:prstGeom>
            <a:noFill/>
            <a:ln w="0">
              <a:solidFill>
                <a:srgbClr val="000000"/>
              </a:solidFill>
              <a:round/>
              <a:headEnd/>
              <a:tailEnd/>
            </a:ln>
          </p:spPr>
          <p:txBody>
            <a:bodyPr/>
            <a:lstStyle/>
            <a:p>
              <a:endParaRPr lang="es-ES"/>
            </a:p>
          </p:txBody>
        </p:sp>
        <p:sp>
          <p:nvSpPr>
            <p:cNvPr id="47131" name="Line 27"/>
            <p:cNvSpPr>
              <a:spLocks noChangeAspect="1" noChangeShapeType="1"/>
            </p:cNvSpPr>
            <p:nvPr/>
          </p:nvSpPr>
          <p:spPr bwMode="auto">
            <a:xfrm flipV="1">
              <a:off x="705" y="1851"/>
              <a:ext cx="2" cy="18"/>
            </a:xfrm>
            <a:prstGeom prst="line">
              <a:avLst/>
            </a:prstGeom>
            <a:noFill/>
            <a:ln w="0">
              <a:solidFill>
                <a:srgbClr val="000000"/>
              </a:solidFill>
              <a:round/>
              <a:headEnd/>
              <a:tailEnd/>
            </a:ln>
          </p:spPr>
          <p:txBody>
            <a:bodyPr/>
            <a:lstStyle/>
            <a:p>
              <a:endParaRPr lang="es-ES"/>
            </a:p>
          </p:txBody>
        </p:sp>
        <p:sp>
          <p:nvSpPr>
            <p:cNvPr id="47132" name="Line 28"/>
            <p:cNvSpPr>
              <a:spLocks noChangeAspect="1" noChangeShapeType="1"/>
            </p:cNvSpPr>
            <p:nvPr/>
          </p:nvSpPr>
          <p:spPr bwMode="auto">
            <a:xfrm flipV="1">
              <a:off x="841" y="1851"/>
              <a:ext cx="1" cy="18"/>
            </a:xfrm>
            <a:prstGeom prst="line">
              <a:avLst/>
            </a:prstGeom>
            <a:noFill/>
            <a:ln w="0">
              <a:solidFill>
                <a:srgbClr val="000000"/>
              </a:solidFill>
              <a:round/>
              <a:headEnd/>
              <a:tailEnd/>
            </a:ln>
          </p:spPr>
          <p:txBody>
            <a:bodyPr/>
            <a:lstStyle/>
            <a:p>
              <a:endParaRPr lang="es-ES"/>
            </a:p>
          </p:txBody>
        </p:sp>
        <p:sp>
          <p:nvSpPr>
            <p:cNvPr id="47133" name="Line 29"/>
            <p:cNvSpPr>
              <a:spLocks noChangeAspect="1" noChangeShapeType="1"/>
            </p:cNvSpPr>
            <p:nvPr/>
          </p:nvSpPr>
          <p:spPr bwMode="auto">
            <a:xfrm flipV="1">
              <a:off x="976" y="1851"/>
              <a:ext cx="1" cy="18"/>
            </a:xfrm>
            <a:prstGeom prst="line">
              <a:avLst/>
            </a:prstGeom>
            <a:noFill/>
            <a:ln w="0">
              <a:solidFill>
                <a:srgbClr val="000000"/>
              </a:solidFill>
              <a:round/>
              <a:headEnd/>
              <a:tailEnd/>
            </a:ln>
          </p:spPr>
          <p:txBody>
            <a:bodyPr/>
            <a:lstStyle/>
            <a:p>
              <a:endParaRPr lang="es-ES"/>
            </a:p>
          </p:txBody>
        </p:sp>
        <p:sp>
          <p:nvSpPr>
            <p:cNvPr id="47134" name="Line 30"/>
            <p:cNvSpPr>
              <a:spLocks noChangeAspect="1" noChangeShapeType="1"/>
            </p:cNvSpPr>
            <p:nvPr/>
          </p:nvSpPr>
          <p:spPr bwMode="auto">
            <a:xfrm flipV="1">
              <a:off x="1105" y="1851"/>
              <a:ext cx="2" cy="18"/>
            </a:xfrm>
            <a:prstGeom prst="line">
              <a:avLst/>
            </a:prstGeom>
            <a:noFill/>
            <a:ln w="0">
              <a:solidFill>
                <a:srgbClr val="000000"/>
              </a:solidFill>
              <a:round/>
              <a:headEnd/>
              <a:tailEnd/>
            </a:ln>
          </p:spPr>
          <p:txBody>
            <a:bodyPr/>
            <a:lstStyle/>
            <a:p>
              <a:endParaRPr lang="es-ES"/>
            </a:p>
          </p:txBody>
        </p:sp>
        <p:sp>
          <p:nvSpPr>
            <p:cNvPr id="47135" name="Line 31"/>
            <p:cNvSpPr>
              <a:spLocks noChangeAspect="1" noChangeShapeType="1"/>
            </p:cNvSpPr>
            <p:nvPr/>
          </p:nvSpPr>
          <p:spPr bwMode="auto">
            <a:xfrm flipV="1">
              <a:off x="1241" y="1851"/>
              <a:ext cx="1" cy="18"/>
            </a:xfrm>
            <a:prstGeom prst="line">
              <a:avLst/>
            </a:prstGeom>
            <a:noFill/>
            <a:ln w="0">
              <a:solidFill>
                <a:srgbClr val="000000"/>
              </a:solidFill>
              <a:round/>
              <a:headEnd/>
              <a:tailEnd/>
            </a:ln>
          </p:spPr>
          <p:txBody>
            <a:bodyPr/>
            <a:lstStyle/>
            <a:p>
              <a:endParaRPr lang="es-ES"/>
            </a:p>
          </p:txBody>
        </p:sp>
        <p:sp>
          <p:nvSpPr>
            <p:cNvPr id="47136" name="Line 32"/>
            <p:cNvSpPr>
              <a:spLocks noChangeAspect="1" noChangeShapeType="1"/>
            </p:cNvSpPr>
            <p:nvPr/>
          </p:nvSpPr>
          <p:spPr bwMode="auto">
            <a:xfrm flipV="1">
              <a:off x="1371" y="1851"/>
              <a:ext cx="1" cy="18"/>
            </a:xfrm>
            <a:prstGeom prst="line">
              <a:avLst/>
            </a:prstGeom>
            <a:noFill/>
            <a:ln w="0">
              <a:solidFill>
                <a:srgbClr val="000000"/>
              </a:solidFill>
              <a:round/>
              <a:headEnd/>
              <a:tailEnd/>
            </a:ln>
          </p:spPr>
          <p:txBody>
            <a:bodyPr/>
            <a:lstStyle/>
            <a:p>
              <a:endParaRPr lang="es-ES"/>
            </a:p>
          </p:txBody>
        </p:sp>
        <p:sp>
          <p:nvSpPr>
            <p:cNvPr id="47137" name="Line 33"/>
            <p:cNvSpPr>
              <a:spLocks noChangeAspect="1" noChangeShapeType="1"/>
            </p:cNvSpPr>
            <p:nvPr/>
          </p:nvSpPr>
          <p:spPr bwMode="auto">
            <a:xfrm flipV="1">
              <a:off x="1505" y="1851"/>
              <a:ext cx="2" cy="18"/>
            </a:xfrm>
            <a:prstGeom prst="line">
              <a:avLst/>
            </a:prstGeom>
            <a:noFill/>
            <a:ln w="0">
              <a:solidFill>
                <a:srgbClr val="000000"/>
              </a:solidFill>
              <a:round/>
              <a:headEnd/>
              <a:tailEnd/>
            </a:ln>
          </p:spPr>
          <p:txBody>
            <a:bodyPr/>
            <a:lstStyle/>
            <a:p>
              <a:endParaRPr lang="es-ES"/>
            </a:p>
          </p:txBody>
        </p:sp>
        <p:sp>
          <p:nvSpPr>
            <p:cNvPr id="47138" name="Line 34"/>
            <p:cNvSpPr>
              <a:spLocks noChangeAspect="1" noChangeShapeType="1"/>
            </p:cNvSpPr>
            <p:nvPr/>
          </p:nvSpPr>
          <p:spPr bwMode="auto">
            <a:xfrm flipV="1">
              <a:off x="1641" y="1851"/>
              <a:ext cx="2" cy="18"/>
            </a:xfrm>
            <a:prstGeom prst="line">
              <a:avLst/>
            </a:prstGeom>
            <a:noFill/>
            <a:ln w="0">
              <a:solidFill>
                <a:srgbClr val="000000"/>
              </a:solidFill>
              <a:round/>
              <a:headEnd/>
              <a:tailEnd/>
            </a:ln>
          </p:spPr>
          <p:txBody>
            <a:bodyPr/>
            <a:lstStyle/>
            <a:p>
              <a:endParaRPr lang="es-ES"/>
            </a:p>
          </p:txBody>
        </p:sp>
        <p:sp>
          <p:nvSpPr>
            <p:cNvPr id="47139" name="Line 35"/>
            <p:cNvSpPr>
              <a:spLocks noChangeAspect="1" noChangeShapeType="1"/>
            </p:cNvSpPr>
            <p:nvPr/>
          </p:nvSpPr>
          <p:spPr bwMode="auto">
            <a:xfrm flipV="1">
              <a:off x="1769" y="1851"/>
              <a:ext cx="2" cy="18"/>
            </a:xfrm>
            <a:prstGeom prst="line">
              <a:avLst/>
            </a:prstGeom>
            <a:noFill/>
            <a:ln w="0">
              <a:solidFill>
                <a:srgbClr val="000000"/>
              </a:solidFill>
              <a:round/>
              <a:headEnd/>
              <a:tailEnd/>
            </a:ln>
          </p:spPr>
          <p:txBody>
            <a:bodyPr/>
            <a:lstStyle/>
            <a:p>
              <a:endParaRPr lang="es-ES"/>
            </a:p>
          </p:txBody>
        </p:sp>
        <p:sp>
          <p:nvSpPr>
            <p:cNvPr id="47140" name="Line 36"/>
            <p:cNvSpPr>
              <a:spLocks noChangeAspect="1" noChangeShapeType="1"/>
            </p:cNvSpPr>
            <p:nvPr/>
          </p:nvSpPr>
          <p:spPr bwMode="auto">
            <a:xfrm flipV="1">
              <a:off x="1905" y="1851"/>
              <a:ext cx="2" cy="18"/>
            </a:xfrm>
            <a:prstGeom prst="line">
              <a:avLst/>
            </a:prstGeom>
            <a:noFill/>
            <a:ln w="0">
              <a:solidFill>
                <a:srgbClr val="000000"/>
              </a:solidFill>
              <a:round/>
              <a:headEnd/>
              <a:tailEnd/>
            </a:ln>
          </p:spPr>
          <p:txBody>
            <a:bodyPr/>
            <a:lstStyle/>
            <a:p>
              <a:endParaRPr lang="es-ES"/>
            </a:p>
          </p:txBody>
        </p:sp>
        <p:sp>
          <p:nvSpPr>
            <p:cNvPr id="47141" name="Line 37"/>
            <p:cNvSpPr>
              <a:spLocks noChangeAspect="1" noChangeShapeType="1"/>
            </p:cNvSpPr>
            <p:nvPr/>
          </p:nvSpPr>
          <p:spPr bwMode="auto">
            <a:xfrm flipV="1">
              <a:off x="2041" y="1851"/>
              <a:ext cx="2" cy="18"/>
            </a:xfrm>
            <a:prstGeom prst="line">
              <a:avLst/>
            </a:prstGeom>
            <a:noFill/>
            <a:ln w="0">
              <a:solidFill>
                <a:srgbClr val="000000"/>
              </a:solidFill>
              <a:round/>
              <a:headEnd/>
              <a:tailEnd/>
            </a:ln>
          </p:spPr>
          <p:txBody>
            <a:bodyPr/>
            <a:lstStyle/>
            <a:p>
              <a:endParaRPr lang="es-ES"/>
            </a:p>
          </p:txBody>
        </p:sp>
        <p:sp>
          <p:nvSpPr>
            <p:cNvPr id="47142" name="Line 38"/>
            <p:cNvSpPr>
              <a:spLocks noChangeAspect="1" noChangeShapeType="1"/>
            </p:cNvSpPr>
            <p:nvPr/>
          </p:nvSpPr>
          <p:spPr bwMode="auto">
            <a:xfrm flipV="1">
              <a:off x="2170" y="1851"/>
              <a:ext cx="1" cy="18"/>
            </a:xfrm>
            <a:prstGeom prst="line">
              <a:avLst/>
            </a:prstGeom>
            <a:noFill/>
            <a:ln w="0">
              <a:solidFill>
                <a:srgbClr val="000000"/>
              </a:solidFill>
              <a:round/>
              <a:headEnd/>
              <a:tailEnd/>
            </a:ln>
          </p:spPr>
          <p:txBody>
            <a:bodyPr/>
            <a:lstStyle/>
            <a:p>
              <a:endParaRPr lang="es-ES"/>
            </a:p>
          </p:txBody>
        </p:sp>
        <p:sp>
          <p:nvSpPr>
            <p:cNvPr id="47143" name="Line 39"/>
            <p:cNvSpPr>
              <a:spLocks noChangeAspect="1" noChangeShapeType="1"/>
            </p:cNvSpPr>
            <p:nvPr/>
          </p:nvSpPr>
          <p:spPr bwMode="auto">
            <a:xfrm flipV="1">
              <a:off x="2305" y="1851"/>
              <a:ext cx="2" cy="18"/>
            </a:xfrm>
            <a:prstGeom prst="line">
              <a:avLst/>
            </a:prstGeom>
            <a:noFill/>
            <a:ln w="0">
              <a:solidFill>
                <a:srgbClr val="000000"/>
              </a:solidFill>
              <a:round/>
              <a:headEnd/>
              <a:tailEnd/>
            </a:ln>
          </p:spPr>
          <p:txBody>
            <a:bodyPr/>
            <a:lstStyle/>
            <a:p>
              <a:endParaRPr lang="es-ES"/>
            </a:p>
          </p:txBody>
        </p:sp>
        <p:sp>
          <p:nvSpPr>
            <p:cNvPr id="47144" name="Line 40"/>
            <p:cNvSpPr>
              <a:spLocks noChangeAspect="1" noChangeShapeType="1"/>
            </p:cNvSpPr>
            <p:nvPr/>
          </p:nvSpPr>
          <p:spPr bwMode="auto">
            <a:xfrm flipV="1">
              <a:off x="2435" y="1851"/>
              <a:ext cx="1" cy="18"/>
            </a:xfrm>
            <a:prstGeom prst="line">
              <a:avLst/>
            </a:prstGeom>
            <a:noFill/>
            <a:ln w="0">
              <a:solidFill>
                <a:srgbClr val="000000"/>
              </a:solidFill>
              <a:round/>
              <a:headEnd/>
              <a:tailEnd/>
            </a:ln>
          </p:spPr>
          <p:txBody>
            <a:bodyPr/>
            <a:lstStyle/>
            <a:p>
              <a:endParaRPr lang="es-ES"/>
            </a:p>
          </p:txBody>
        </p:sp>
        <p:sp>
          <p:nvSpPr>
            <p:cNvPr id="47145" name="Line 41"/>
            <p:cNvSpPr>
              <a:spLocks noChangeAspect="1" noChangeShapeType="1"/>
            </p:cNvSpPr>
            <p:nvPr/>
          </p:nvSpPr>
          <p:spPr bwMode="auto">
            <a:xfrm flipV="1">
              <a:off x="2570" y="1851"/>
              <a:ext cx="1" cy="18"/>
            </a:xfrm>
            <a:prstGeom prst="line">
              <a:avLst/>
            </a:prstGeom>
            <a:noFill/>
            <a:ln w="0">
              <a:solidFill>
                <a:srgbClr val="000000"/>
              </a:solidFill>
              <a:round/>
              <a:headEnd/>
              <a:tailEnd/>
            </a:ln>
          </p:spPr>
          <p:txBody>
            <a:bodyPr/>
            <a:lstStyle/>
            <a:p>
              <a:endParaRPr lang="es-ES"/>
            </a:p>
          </p:txBody>
        </p:sp>
        <p:sp>
          <p:nvSpPr>
            <p:cNvPr id="47146" name="Line 42"/>
            <p:cNvSpPr>
              <a:spLocks noChangeAspect="1" noChangeShapeType="1"/>
            </p:cNvSpPr>
            <p:nvPr/>
          </p:nvSpPr>
          <p:spPr bwMode="auto">
            <a:xfrm flipV="1">
              <a:off x="441" y="1845"/>
              <a:ext cx="1" cy="24"/>
            </a:xfrm>
            <a:prstGeom prst="line">
              <a:avLst/>
            </a:prstGeom>
            <a:noFill/>
            <a:ln w="0">
              <a:solidFill>
                <a:srgbClr val="000000"/>
              </a:solidFill>
              <a:round/>
              <a:headEnd/>
              <a:tailEnd/>
            </a:ln>
          </p:spPr>
          <p:txBody>
            <a:bodyPr/>
            <a:lstStyle/>
            <a:p>
              <a:endParaRPr lang="es-ES"/>
            </a:p>
          </p:txBody>
        </p:sp>
        <p:sp>
          <p:nvSpPr>
            <p:cNvPr id="47147" name="Line 43"/>
            <p:cNvSpPr>
              <a:spLocks noChangeAspect="1" noChangeShapeType="1"/>
            </p:cNvSpPr>
            <p:nvPr/>
          </p:nvSpPr>
          <p:spPr bwMode="auto">
            <a:xfrm flipV="1">
              <a:off x="705" y="1845"/>
              <a:ext cx="2" cy="24"/>
            </a:xfrm>
            <a:prstGeom prst="line">
              <a:avLst/>
            </a:prstGeom>
            <a:noFill/>
            <a:ln w="0">
              <a:solidFill>
                <a:srgbClr val="000000"/>
              </a:solidFill>
              <a:round/>
              <a:headEnd/>
              <a:tailEnd/>
            </a:ln>
          </p:spPr>
          <p:txBody>
            <a:bodyPr/>
            <a:lstStyle/>
            <a:p>
              <a:endParaRPr lang="es-ES"/>
            </a:p>
          </p:txBody>
        </p:sp>
        <p:sp>
          <p:nvSpPr>
            <p:cNvPr id="47148" name="Line 44"/>
            <p:cNvSpPr>
              <a:spLocks noChangeAspect="1" noChangeShapeType="1"/>
            </p:cNvSpPr>
            <p:nvPr/>
          </p:nvSpPr>
          <p:spPr bwMode="auto">
            <a:xfrm flipV="1">
              <a:off x="976" y="1845"/>
              <a:ext cx="1" cy="24"/>
            </a:xfrm>
            <a:prstGeom prst="line">
              <a:avLst/>
            </a:prstGeom>
            <a:noFill/>
            <a:ln w="0">
              <a:solidFill>
                <a:srgbClr val="000000"/>
              </a:solidFill>
              <a:round/>
              <a:headEnd/>
              <a:tailEnd/>
            </a:ln>
          </p:spPr>
          <p:txBody>
            <a:bodyPr/>
            <a:lstStyle/>
            <a:p>
              <a:endParaRPr lang="es-ES"/>
            </a:p>
          </p:txBody>
        </p:sp>
        <p:sp>
          <p:nvSpPr>
            <p:cNvPr id="47149" name="Line 45"/>
            <p:cNvSpPr>
              <a:spLocks noChangeAspect="1" noChangeShapeType="1"/>
            </p:cNvSpPr>
            <p:nvPr/>
          </p:nvSpPr>
          <p:spPr bwMode="auto">
            <a:xfrm flipV="1">
              <a:off x="1241" y="1845"/>
              <a:ext cx="1" cy="24"/>
            </a:xfrm>
            <a:prstGeom prst="line">
              <a:avLst/>
            </a:prstGeom>
            <a:noFill/>
            <a:ln w="0">
              <a:solidFill>
                <a:srgbClr val="000000"/>
              </a:solidFill>
              <a:round/>
              <a:headEnd/>
              <a:tailEnd/>
            </a:ln>
          </p:spPr>
          <p:txBody>
            <a:bodyPr/>
            <a:lstStyle/>
            <a:p>
              <a:endParaRPr lang="es-ES"/>
            </a:p>
          </p:txBody>
        </p:sp>
        <p:sp>
          <p:nvSpPr>
            <p:cNvPr id="47150" name="Line 46"/>
            <p:cNvSpPr>
              <a:spLocks noChangeAspect="1" noChangeShapeType="1"/>
            </p:cNvSpPr>
            <p:nvPr/>
          </p:nvSpPr>
          <p:spPr bwMode="auto">
            <a:xfrm flipV="1">
              <a:off x="1505" y="1845"/>
              <a:ext cx="2" cy="24"/>
            </a:xfrm>
            <a:prstGeom prst="line">
              <a:avLst/>
            </a:prstGeom>
            <a:noFill/>
            <a:ln w="0">
              <a:solidFill>
                <a:srgbClr val="000000"/>
              </a:solidFill>
              <a:round/>
              <a:headEnd/>
              <a:tailEnd/>
            </a:ln>
          </p:spPr>
          <p:txBody>
            <a:bodyPr/>
            <a:lstStyle/>
            <a:p>
              <a:endParaRPr lang="es-ES"/>
            </a:p>
          </p:txBody>
        </p:sp>
        <p:sp>
          <p:nvSpPr>
            <p:cNvPr id="47151" name="Line 47"/>
            <p:cNvSpPr>
              <a:spLocks noChangeAspect="1" noChangeShapeType="1"/>
            </p:cNvSpPr>
            <p:nvPr/>
          </p:nvSpPr>
          <p:spPr bwMode="auto">
            <a:xfrm flipV="1">
              <a:off x="1769" y="1845"/>
              <a:ext cx="2" cy="24"/>
            </a:xfrm>
            <a:prstGeom prst="line">
              <a:avLst/>
            </a:prstGeom>
            <a:noFill/>
            <a:ln w="0">
              <a:solidFill>
                <a:srgbClr val="000000"/>
              </a:solidFill>
              <a:round/>
              <a:headEnd/>
              <a:tailEnd/>
            </a:ln>
          </p:spPr>
          <p:txBody>
            <a:bodyPr/>
            <a:lstStyle/>
            <a:p>
              <a:endParaRPr lang="es-ES"/>
            </a:p>
          </p:txBody>
        </p:sp>
        <p:sp>
          <p:nvSpPr>
            <p:cNvPr id="47152" name="Line 48"/>
            <p:cNvSpPr>
              <a:spLocks noChangeAspect="1" noChangeShapeType="1"/>
            </p:cNvSpPr>
            <p:nvPr/>
          </p:nvSpPr>
          <p:spPr bwMode="auto">
            <a:xfrm flipV="1">
              <a:off x="2041" y="1845"/>
              <a:ext cx="2" cy="24"/>
            </a:xfrm>
            <a:prstGeom prst="line">
              <a:avLst/>
            </a:prstGeom>
            <a:noFill/>
            <a:ln w="0">
              <a:solidFill>
                <a:srgbClr val="000000"/>
              </a:solidFill>
              <a:round/>
              <a:headEnd/>
              <a:tailEnd/>
            </a:ln>
          </p:spPr>
          <p:txBody>
            <a:bodyPr/>
            <a:lstStyle/>
            <a:p>
              <a:endParaRPr lang="es-ES"/>
            </a:p>
          </p:txBody>
        </p:sp>
        <p:sp>
          <p:nvSpPr>
            <p:cNvPr id="47153" name="Line 49"/>
            <p:cNvSpPr>
              <a:spLocks noChangeAspect="1" noChangeShapeType="1"/>
            </p:cNvSpPr>
            <p:nvPr/>
          </p:nvSpPr>
          <p:spPr bwMode="auto">
            <a:xfrm flipV="1">
              <a:off x="2305" y="1845"/>
              <a:ext cx="2" cy="24"/>
            </a:xfrm>
            <a:prstGeom prst="line">
              <a:avLst/>
            </a:prstGeom>
            <a:noFill/>
            <a:ln w="0">
              <a:solidFill>
                <a:srgbClr val="000000"/>
              </a:solidFill>
              <a:round/>
              <a:headEnd/>
              <a:tailEnd/>
            </a:ln>
          </p:spPr>
          <p:txBody>
            <a:bodyPr/>
            <a:lstStyle/>
            <a:p>
              <a:endParaRPr lang="es-ES"/>
            </a:p>
          </p:txBody>
        </p:sp>
        <p:sp>
          <p:nvSpPr>
            <p:cNvPr id="47154" name="Line 50"/>
            <p:cNvSpPr>
              <a:spLocks noChangeAspect="1" noChangeShapeType="1"/>
            </p:cNvSpPr>
            <p:nvPr/>
          </p:nvSpPr>
          <p:spPr bwMode="auto">
            <a:xfrm flipV="1">
              <a:off x="2570" y="1845"/>
              <a:ext cx="1" cy="24"/>
            </a:xfrm>
            <a:prstGeom prst="line">
              <a:avLst/>
            </a:prstGeom>
            <a:noFill/>
            <a:ln w="0">
              <a:solidFill>
                <a:srgbClr val="000000"/>
              </a:solidFill>
              <a:round/>
              <a:headEnd/>
              <a:tailEnd/>
            </a:ln>
          </p:spPr>
          <p:txBody>
            <a:bodyPr/>
            <a:lstStyle/>
            <a:p>
              <a:endParaRPr lang="es-ES"/>
            </a:p>
          </p:txBody>
        </p:sp>
        <p:sp>
          <p:nvSpPr>
            <p:cNvPr id="47155" name="Line 51"/>
            <p:cNvSpPr>
              <a:spLocks noChangeAspect="1" noChangeShapeType="1"/>
            </p:cNvSpPr>
            <p:nvPr/>
          </p:nvSpPr>
          <p:spPr bwMode="auto">
            <a:xfrm>
              <a:off x="576" y="676"/>
              <a:ext cx="129" cy="301"/>
            </a:xfrm>
            <a:prstGeom prst="line">
              <a:avLst/>
            </a:prstGeom>
            <a:noFill/>
            <a:ln w="7938">
              <a:solidFill>
                <a:srgbClr val="000000"/>
              </a:solidFill>
              <a:round/>
              <a:headEnd/>
              <a:tailEnd/>
            </a:ln>
          </p:spPr>
          <p:txBody>
            <a:bodyPr/>
            <a:lstStyle/>
            <a:p>
              <a:endParaRPr lang="es-ES"/>
            </a:p>
          </p:txBody>
        </p:sp>
        <p:sp>
          <p:nvSpPr>
            <p:cNvPr id="47156" name="Line 52"/>
            <p:cNvSpPr>
              <a:spLocks noChangeAspect="1" noChangeShapeType="1"/>
            </p:cNvSpPr>
            <p:nvPr/>
          </p:nvSpPr>
          <p:spPr bwMode="auto">
            <a:xfrm>
              <a:off x="705" y="977"/>
              <a:ext cx="271" cy="191"/>
            </a:xfrm>
            <a:prstGeom prst="line">
              <a:avLst/>
            </a:prstGeom>
            <a:noFill/>
            <a:ln w="7938">
              <a:solidFill>
                <a:srgbClr val="000000"/>
              </a:solidFill>
              <a:round/>
              <a:headEnd/>
              <a:tailEnd/>
            </a:ln>
          </p:spPr>
          <p:txBody>
            <a:bodyPr/>
            <a:lstStyle/>
            <a:p>
              <a:endParaRPr lang="es-ES"/>
            </a:p>
          </p:txBody>
        </p:sp>
        <p:sp>
          <p:nvSpPr>
            <p:cNvPr id="47157" name="Line 53"/>
            <p:cNvSpPr>
              <a:spLocks noChangeAspect="1" noChangeShapeType="1"/>
            </p:cNvSpPr>
            <p:nvPr/>
          </p:nvSpPr>
          <p:spPr bwMode="auto">
            <a:xfrm>
              <a:off x="976" y="1168"/>
              <a:ext cx="265" cy="130"/>
            </a:xfrm>
            <a:prstGeom prst="line">
              <a:avLst/>
            </a:prstGeom>
            <a:noFill/>
            <a:ln w="7938">
              <a:solidFill>
                <a:srgbClr val="000000"/>
              </a:solidFill>
              <a:round/>
              <a:headEnd/>
              <a:tailEnd/>
            </a:ln>
          </p:spPr>
          <p:txBody>
            <a:bodyPr/>
            <a:lstStyle/>
            <a:p>
              <a:endParaRPr lang="es-ES"/>
            </a:p>
          </p:txBody>
        </p:sp>
        <p:sp>
          <p:nvSpPr>
            <p:cNvPr id="47158" name="Line 54"/>
            <p:cNvSpPr>
              <a:spLocks noChangeAspect="1" noChangeShapeType="1"/>
            </p:cNvSpPr>
            <p:nvPr/>
          </p:nvSpPr>
          <p:spPr bwMode="auto">
            <a:xfrm>
              <a:off x="1241" y="1298"/>
              <a:ext cx="130" cy="1"/>
            </a:xfrm>
            <a:prstGeom prst="line">
              <a:avLst/>
            </a:prstGeom>
            <a:noFill/>
            <a:ln w="7938">
              <a:solidFill>
                <a:srgbClr val="000000"/>
              </a:solidFill>
              <a:round/>
              <a:headEnd/>
              <a:tailEnd/>
            </a:ln>
          </p:spPr>
          <p:txBody>
            <a:bodyPr/>
            <a:lstStyle/>
            <a:p>
              <a:endParaRPr lang="es-ES"/>
            </a:p>
          </p:txBody>
        </p:sp>
        <p:sp>
          <p:nvSpPr>
            <p:cNvPr id="47159" name="Line 55"/>
            <p:cNvSpPr>
              <a:spLocks noChangeAspect="1" noChangeShapeType="1"/>
            </p:cNvSpPr>
            <p:nvPr/>
          </p:nvSpPr>
          <p:spPr bwMode="auto">
            <a:xfrm>
              <a:off x="1371" y="1298"/>
              <a:ext cx="270" cy="30"/>
            </a:xfrm>
            <a:prstGeom prst="line">
              <a:avLst/>
            </a:prstGeom>
            <a:noFill/>
            <a:ln w="7938">
              <a:solidFill>
                <a:srgbClr val="000000"/>
              </a:solidFill>
              <a:round/>
              <a:headEnd/>
              <a:tailEnd/>
            </a:ln>
          </p:spPr>
          <p:txBody>
            <a:bodyPr/>
            <a:lstStyle/>
            <a:p>
              <a:endParaRPr lang="es-ES"/>
            </a:p>
          </p:txBody>
        </p:sp>
        <p:sp>
          <p:nvSpPr>
            <p:cNvPr id="47160" name="Line 56"/>
            <p:cNvSpPr>
              <a:spLocks noChangeAspect="1" noChangeShapeType="1"/>
            </p:cNvSpPr>
            <p:nvPr/>
          </p:nvSpPr>
          <p:spPr bwMode="auto">
            <a:xfrm>
              <a:off x="1641" y="1328"/>
              <a:ext cx="400" cy="73"/>
            </a:xfrm>
            <a:prstGeom prst="line">
              <a:avLst/>
            </a:prstGeom>
            <a:noFill/>
            <a:ln w="7938">
              <a:solidFill>
                <a:srgbClr val="000000"/>
              </a:solidFill>
              <a:round/>
              <a:headEnd/>
              <a:tailEnd/>
            </a:ln>
          </p:spPr>
          <p:txBody>
            <a:bodyPr/>
            <a:lstStyle/>
            <a:p>
              <a:endParaRPr lang="es-ES"/>
            </a:p>
          </p:txBody>
        </p:sp>
        <p:sp>
          <p:nvSpPr>
            <p:cNvPr id="47161" name="Line 57"/>
            <p:cNvSpPr>
              <a:spLocks noChangeAspect="1" noChangeShapeType="1"/>
            </p:cNvSpPr>
            <p:nvPr/>
          </p:nvSpPr>
          <p:spPr bwMode="auto">
            <a:xfrm>
              <a:off x="2041" y="1401"/>
              <a:ext cx="264" cy="7"/>
            </a:xfrm>
            <a:prstGeom prst="line">
              <a:avLst/>
            </a:prstGeom>
            <a:noFill/>
            <a:ln w="7938">
              <a:solidFill>
                <a:srgbClr val="000000"/>
              </a:solidFill>
              <a:round/>
              <a:headEnd/>
              <a:tailEnd/>
            </a:ln>
          </p:spPr>
          <p:txBody>
            <a:bodyPr/>
            <a:lstStyle/>
            <a:p>
              <a:endParaRPr lang="es-ES"/>
            </a:p>
          </p:txBody>
        </p:sp>
        <p:sp>
          <p:nvSpPr>
            <p:cNvPr id="47162" name="Line 58"/>
            <p:cNvSpPr>
              <a:spLocks noChangeAspect="1" noChangeShapeType="1"/>
            </p:cNvSpPr>
            <p:nvPr/>
          </p:nvSpPr>
          <p:spPr bwMode="auto">
            <a:xfrm flipV="1">
              <a:off x="2305" y="1371"/>
              <a:ext cx="130" cy="37"/>
            </a:xfrm>
            <a:prstGeom prst="line">
              <a:avLst/>
            </a:prstGeom>
            <a:noFill/>
            <a:ln w="7938">
              <a:solidFill>
                <a:srgbClr val="000000"/>
              </a:solidFill>
              <a:round/>
              <a:headEnd/>
              <a:tailEnd/>
            </a:ln>
          </p:spPr>
          <p:txBody>
            <a:bodyPr/>
            <a:lstStyle/>
            <a:p>
              <a:endParaRPr lang="es-ES"/>
            </a:p>
          </p:txBody>
        </p:sp>
        <p:sp>
          <p:nvSpPr>
            <p:cNvPr id="47163" name="Rectangle 59"/>
            <p:cNvSpPr>
              <a:spLocks noChangeAspect="1" noChangeArrowheads="1"/>
            </p:cNvSpPr>
            <p:nvPr/>
          </p:nvSpPr>
          <p:spPr bwMode="auto">
            <a:xfrm>
              <a:off x="251" y="1821"/>
              <a:ext cx="14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0.00</a:t>
              </a:r>
              <a:endParaRPr lang="en-US" sz="2800" baseline="-25000">
                <a:effectLst>
                  <a:outerShdw blurRad="38100" dist="38100" dir="2700000" algn="tl">
                    <a:srgbClr val="000000"/>
                  </a:outerShdw>
                </a:effectLst>
                <a:latin typeface="Times New Roman" pitchFamily="18" charset="0"/>
              </a:endParaRPr>
            </a:p>
          </p:txBody>
        </p:sp>
        <p:sp>
          <p:nvSpPr>
            <p:cNvPr id="47164" name="Rectangle 60"/>
            <p:cNvSpPr>
              <a:spLocks noChangeAspect="1" noChangeArrowheads="1"/>
            </p:cNvSpPr>
            <p:nvPr/>
          </p:nvSpPr>
          <p:spPr bwMode="auto">
            <a:xfrm>
              <a:off x="251" y="1537"/>
              <a:ext cx="14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2.00</a:t>
              </a:r>
              <a:endParaRPr lang="en-US" sz="2800" baseline="-25000">
                <a:effectLst>
                  <a:outerShdw blurRad="38100" dist="38100" dir="2700000" algn="tl">
                    <a:srgbClr val="000000"/>
                  </a:outerShdw>
                </a:effectLst>
                <a:latin typeface="Times New Roman" pitchFamily="18" charset="0"/>
              </a:endParaRPr>
            </a:p>
          </p:txBody>
        </p:sp>
        <p:sp>
          <p:nvSpPr>
            <p:cNvPr id="47165" name="Rectangle 61"/>
            <p:cNvSpPr>
              <a:spLocks noChangeAspect="1" noChangeArrowheads="1"/>
            </p:cNvSpPr>
            <p:nvPr/>
          </p:nvSpPr>
          <p:spPr bwMode="auto">
            <a:xfrm>
              <a:off x="251" y="1254"/>
              <a:ext cx="14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4.00</a:t>
              </a:r>
              <a:endParaRPr lang="en-US" sz="2800" baseline="-25000">
                <a:effectLst>
                  <a:outerShdw blurRad="38100" dist="38100" dir="2700000" algn="tl">
                    <a:srgbClr val="000000"/>
                  </a:outerShdw>
                </a:effectLst>
                <a:latin typeface="Times New Roman" pitchFamily="18" charset="0"/>
              </a:endParaRPr>
            </a:p>
          </p:txBody>
        </p:sp>
        <p:sp>
          <p:nvSpPr>
            <p:cNvPr id="47166" name="Rectangle 62"/>
            <p:cNvSpPr>
              <a:spLocks noChangeAspect="1" noChangeArrowheads="1"/>
            </p:cNvSpPr>
            <p:nvPr/>
          </p:nvSpPr>
          <p:spPr bwMode="auto">
            <a:xfrm>
              <a:off x="251" y="964"/>
              <a:ext cx="14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6.00</a:t>
              </a:r>
              <a:endParaRPr lang="en-US" sz="2800" baseline="-25000">
                <a:effectLst>
                  <a:outerShdw blurRad="38100" dist="38100" dir="2700000" algn="tl">
                    <a:srgbClr val="000000"/>
                  </a:outerShdw>
                </a:effectLst>
                <a:latin typeface="Times New Roman" pitchFamily="18" charset="0"/>
              </a:endParaRPr>
            </a:p>
          </p:txBody>
        </p:sp>
        <p:sp>
          <p:nvSpPr>
            <p:cNvPr id="47167" name="Rectangle 63"/>
            <p:cNvSpPr>
              <a:spLocks noChangeAspect="1" noChangeArrowheads="1"/>
            </p:cNvSpPr>
            <p:nvPr/>
          </p:nvSpPr>
          <p:spPr bwMode="auto">
            <a:xfrm>
              <a:off x="251" y="681"/>
              <a:ext cx="14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8.00</a:t>
              </a:r>
              <a:endParaRPr lang="en-US" sz="2800" baseline="-25000">
                <a:effectLst>
                  <a:outerShdw blurRad="38100" dist="38100" dir="2700000" algn="tl">
                    <a:srgbClr val="000000"/>
                  </a:outerShdw>
                </a:effectLst>
                <a:latin typeface="Times New Roman" pitchFamily="18" charset="0"/>
              </a:endParaRPr>
            </a:p>
          </p:txBody>
        </p:sp>
        <p:sp>
          <p:nvSpPr>
            <p:cNvPr id="47168" name="Rectangle 64"/>
            <p:cNvSpPr>
              <a:spLocks noChangeAspect="1" noChangeArrowheads="1"/>
            </p:cNvSpPr>
            <p:nvPr/>
          </p:nvSpPr>
          <p:spPr bwMode="auto">
            <a:xfrm>
              <a:off x="208" y="399"/>
              <a:ext cx="181"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10.00</a:t>
              </a:r>
              <a:endParaRPr lang="en-US" sz="2800" baseline="-25000">
                <a:effectLst>
                  <a:outerShdw blurRad="38100" dist="38100" dir="2700000" algn="tl">
                    <a:srgbClr val="000000"/>
                  </a:outerShdw>
                </a:effectLst>
                <a:latin typeface="Times New Roman" pitchFamily="18" charset="0"/>
              </a:endParaRPr>
            </a:p>
          </p:txBody>
        </p:sp>
        <p:sp>
          <p:nvSpPr>
            <p:cNvPr id="47169" name="Rectangle 65"/>
            <p:cNvSpPr>
              <a:spLocks noChangeAspect="1" noChangeArrowheads="1"/>
            </p:cNvSpPr>
            <p:nvPr/>
          </p:nvSpPr>
          <p:spPr bwMode="auto">
            <a:xfrm>
              <a:off x="421" y="1937"/>
              <a:ext cx="79"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56</a:t>
              </a:r>
              <a:endParaRPr lang="en-US" sz="2800" baseline="-25000">
                <a:effectLst>
                  <a:outerShdw blurRad="38100" dist="38100" dir="2700000" algn="tl">
                    <a:srgbClr val="000000"/>
                  </a:outerShdw>
                </a:effectLst>
                <a:latin typeface="Times New Roman" pitchFamily="18" charset="0"/>
              </a:endParaRPr>
            </a:p>
          </p:txBody>
        </p:sp>
        <p:sp>
          <p:nvSpPr>
            <p:cNvPr id="47170" name="Rectangle 66"/>
            <p:cNvSpPr>
              <a:spLocks noChangeAspect="1" noChangeArrowheads="1"/>
            </p:cNvSpPr>
            <p:nvPr/>
          </p:nvSpPr>
          <p:spPr bwMode="auto">
            <a:xfrm>
              <a:off x="685" y="1937"/>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58</a:t>
              </a:r>
              <a:endParaRPr lang="en-US" sz="2800" baseline="-25000">
                <a:effectLst>
                  <a:outerShdw blurRad="38100" dist="38100" dir="2700000" algn="tl">
                    <a:srgbClr val="000000"/>
                  </a:outerShdw>
                </a:effectLst>
                <a:latin typeface="Times New Roman" pitchFamily="18" charset="0"/>
              </a:endParaRPr>
            </a:p>
          </p:txBody>
        </p:sp>
        <p:sp>
          <p:nvSpPr>
            <p:cNvPr id="47171" name="Rectangle 67"/>
            <p:cNvSpPr>
              <a:spLocks noChangeAspect="1" noChangeArrowheads="1"/>
            </p:cNvSpPr>
            <p:nvPr/>
          </p:nvSpPr>
          <p:spPr bwMode="auto">
            <a:xfrm>
              <a:off x="955" y="1937"/>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60</a:t>
              </a:r>
              <a:endParaRPr lang="en-US" sz="2800" baseline="-25000">
                <a:effectLst>
                  <a:outerShdw blurRad="38100" dist="38100" dir="2700000" algn="tl">
                    <a:srgbClr val="000000"/>
                  </a:outerShdw>
                </a:effectLst>
                <a:latin typeface="Times New Roman" pitchFamily="18" charset="0"/>
              </a:endParaRPr>
            </a:p>
          </p:txBody>
        </p:sp>
        <p:sp>
          <p:nvSpPr>
            <p:cNvPr id="47172" name="Rectangle 68"/>
            <p:cNvSpPr>
              <a:spLocks noChangeAspect="1" noChangeArrowheads="1"/>
            </p:cNvSpPr>
            <p:nvPr/>
          </p:nvSpPr>
          <p:spPr bwMode="auto">
            <a:xfrm>
              <a:off x="1219" y="1937"/>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62</a:t>
              </a:r>
              <a:endParaRPr lang="en-US" sz="2800" baseline="-25000">
                <a:effectLst>
                  <a:outerShdw blurRad="38100" dist="38100" dir="2700000" algn="tl">
                    <a:srgbClr val="000000"/>
                  </a:outerShdw>
                </a:effectLst>
                <a:latin typeface="Times New Roman" pitchFamily="18" charset="0"/>
              </a:endParaRPr>
            </a:p>
          </p:txBody>
        </p:sp>
        <p:sp>
          <p:nvSpPr>
            <p:cNvPr id="47173" name="Rectangle 69"/>
            <p:cNvSpPr>
              <a:spLocks noChangeAspect="1" noChangeArrowheads="1"/>
            </p:cNvSpPr>
            <p:nvPr/>
          </p:nvSpPr>
          <p:spPr bwMode="auto">
            <a:xfrm>
              <a:off x="1484" y="1937"/>
              <a:ext cx="79"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64</a:t>
              </a:r>
              <a:endParaRPr lang="en-US" sz="2800" baseline="-25000">
                <a:effectLst>
                  <a:outerShdw blurRad="38100" dist="38100" dir="2700000" algn="tl">
                    <a:srgbClr val="000000"/>
                  </a:outerShdw>
                </a:effectLst>
                <a:latin typeface="Times New Roman" pitchFamily="18" charset="0"/>
              </a:endParaRPr>
            </a:p>
          </p:txBody>
        </p:sp>
        <p:sp>
          <p:nvSpPr>
            <p:cNvPr id="47174" name="Rectangle 70"/>
            <p:cNvSpPr>
              <a:spLocks noChangeAspect="1" noChangeArrowheads="1"/>
            </p:cNvSpPr>
            <p:nvPr/>
          </p:nvSpPr>
          <p:spPr bwMode="auto">
            <a:xfrm>
              <a:off x="1748" y="1937"/>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66</a:t>
              </a:r>
              <a:endParaRPr lang="en-US" sz="2800" baseline="-25000">
                <a:effectLst>
                  <a:outerShdw blurRad="38100" dist="38100" dir="2700000" algn="tl">
                    <a:srgbClr val="000000"/>
                  </a:outerShdw>
                </a:effectLst>
                <a:latin typeface="Times New Roman" pitchFamily="18" charset="0"/>
              </a:endParaRPr>
            </a:p>
          </p:txBody>
        </p:sp>
        <p:sp>
          <p:nvSpPr>
            <p:cNvPr id="47175" name="Rectangle 71"/>
            <p:cNvSpPr>
              <a:spLocks noChangeAspect="1" noChangeArrowheads="1"/>
            </p:cNvSpPr>
            <p:nvPr/>
          </p:nvSpPr>
          <p:spPr bwMode="auto">
            <a:xfrm>
              <a:off x="2019" y="1937"/>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68</a:t>
              </a:r>
              <a:endParaRPr lang="en-US" sz="2800" baseline="-25000">
                <a:effectLst>
                  <a:outerShdw blurRad="38100" dist="38100" dir="2700000" algn="tl">
                    <a:srgbClr val="000000"/>
                  </a:outerShdw>
                </a:effectLst>
                <a:latin typeface="Times New Roman" pitchFamily="18" charset="0"/>
              </a:endParaRPr>
            </a:p>
          </p:txBody>
        </p:sp>
        <p:sp>
          <p:nvSpPr>
            <p:cNvPr id="47176" name="Rectangle 72"/>
            <p:cNvSpPr>
              <a:spLocks noChangeAspect="1" noChangeArrowheads="1"/>
            </p:cNvSpPr>
            <p:nvPr/>
          </p:nvSpPr>
          <p:spPr bwMode="auto">
            <a:xfrm>
              <a:off x="2284" y="1937"/>
              <a:ext cx="79"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70</a:t>
              </a:r>
              <a:endParaRPr lang="en-US" sz="2800" baseline="-25000">
                <a:effectLst>
                  <a:outerShdw blurRad="38100" dist="38100" dir="2700000" algn="tl">
                    <a:srgbClr val="000000"/>
                  </a:outerShdw>
                </a:effectLst>
                <a:latin typeface="Times New Roman" pitchFamily="18" charset="0"/>
              </a:endParaRPr>
            </a:p>
          </p:txBody>
        </p:sp>
        <p:sp>
          <p:nvSpPr>
            <p:cNvPr id="47177" name="Rectangle 73"/>
            <p:cNvSpPr>
              <a:spLocks noChangeAspect="1" noChangeArrowheads="1"/>
            </p:cNvSpPr>
            <p:nvPr/>
          </p:nvSpPr>
          <p:spPr bwMode="auto">
            <a:xfrm>
              <a:off x="2548" y="1937"/>
              <a:ext cx="81"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72</a:t>
              </a:r>
              <a:endParaRPr lang="en-US" sz="2800" baseline="-25000">
                <a:effectLst>
                  <a:outerShdw blurRad="38100" dist="38100" dir="2700000" algn="tl">
                    <a:srgbClr val="000000"/>
                  </a:outerShdw>
                </a:effectLst>
                <a:latin typeface="Times New Roman" pitchFamily="18" charset="0"/>
              </a:endParaRPr>
            </a:p>
          </p:txBody>
        </p:sp>
        <p:sp>
          <p:nvSpPr>
            <p:cNvPr id="47178" name="Rectangle 74"/>
            <p:cNvSpPr>
              <a:spLocks noChangeAspect="1" noChangeArrowheads="1"/>
            </p:cNvSpPr>
            <p:nvPr/>
          </p:nvSpPr>
          <p:spPr bwMode="auto">
            <a:xfrm rot="16200000">
              <a:off x="-207" y="1098"/>
              <a:ext cx="597" cy="86"/>
            </a:xfrm>
            <a:prstGeom prst="rect">
              <a:avLst/>
            </a:prstGeom>
            <a:noFill/>
            <a:ln w="9525">
              <a:noFill/>
              <a:miter lim="800000"/>
              <a:headEnd/>
              <a:tailEnd/>
            </a:ln>
          </p:spPr>
          <p:txBody>
            <a:bodyPr wrap="none" lIns="0" tIns="0" rIns="0" bIns="0">
              <a:spAutoFit/>
            </a:bodyPr>
            <a:lstStyle/>
            <a:p>
              <a:pPr algn="ctr" eaLnBrk="0" hangingPunct="0"/>
              <a:r>
                <a:rPr lang="en-US" sz="900" b="1">
                  <a:solidFill>
                    <a:srgbClr val="000000"/>
                  </a:solidFill>
                  <a:latin typeface="Arial" pitchFamily="34" charset="0"/>
                </a:rPr>
                <a:t>sample/chondrite</a:t>
              </a:r>
              <a:endParaRPr lang="en-US" sz="2800" baseline="-25000">
                <a:effectLst>
                  <a:outerShdw blurRad="38100" dist="38100" dir="2700000" algn="tl">
                    <a:srgbClr val="000000"/>
                  </a:outerShdw>
                </a:effectLst>
                <a:latin typeface="Times New Roman" pitchFamily="18" charset="0"/>
              </a:endParaRPr>
            </a:p>
          </p:txBody>
        </p:sp>
        <p:sp>
          <p:nvSpPr>
            <p:cNvPr id="47179" name="Rectangle 75"/>
            <p:cNvSpPr>
              <a:spLocks noChangeAspect="1" noChangeArrowheads="1"/>
            </p:cNvSpPr>
            <p:nvPr/>
          </p:nvSpPr>
          <p:spPr bwMode="auto">
            <a:xfrm>
              <a:off x="373" y="1919"/>
              <a:ext cx="2345" cy="173"/>
            </a:xfrm>
            <a:prstGeom prst="rect">
              <a:avLst/>
            </a:prstGeom>
            <a:solidFill>
              <a:srgbClr val="FFFFFF"/>
            </a:solidFill>
            <a:ln w="9525">
              <a:noFill/>
              <a:miter lim="800000"/>
              <a:headEnd/>
              <a:tailEnd/>
            </a:ln>
          </p:spPr>
          <p:txBody>
            <a:bodyPr/>
            <a:lstStyle/>
            <a:p>
              <a:endParaRPr lang="es-ES"/>
            </a:p>
          </p:txBody>
        </p:sp>
        <p:sp>
          <p:nvSpPr>
            <p:cNvPr id="47180" name="Rectangle 76"/>
            <p:cNvSpPr>
              <a:spLocks noChangeAspect="1" noChangeArrowheads="1"/>
            </p:cNvSpPr>
            <p:nvPr/>
          </p:nvSpPr>
          <p:spPr bwMode="auto">
            <a:xfrm>
              <a:off x="565" y="1937"/>
              <a:ext cx="1961" cy="114"/>
            </a:xfrm>
            <a:prstGeom prst="rect">
              <a:avLst/>
            </a:prstGeom>
            <a:noFill/>
            <a:ln w="9525">
              <a:noFill/>
              <a:miter lim="800000"/>
              <a:headEnd/>
              <a:tailEnd/>
            </a:ln>
          </p:spPr>
          <p:txBody>
            <a:bodyPr wrap="none" lIns="0" tIns="0" rIns="0" bIns="0">
              <a:spAutoFit/>
            </a:bodyPr>
            <a:lstStyle/>
            <a:p>
              <a:pPr algn="ctr" eaLnBrk="0" hangingPunct="0"/>
              <a:r>
                <a:rPr lang="en-US" sz="1200">
                  <a:solidFill>
                    <a:srgbClr val="000000"/>
                  </a:solidFill>
                  <a:latin typeface="Arial" pitchFamily="34" charset="0"/>
                </a:rPr>
                <a:t>    La Ce     Nd   Sm Eu    Tb          Er     Yb Lu</a:t>
              </a:r>
              <a:endParaRPr lang="en-US" sz="2800" baseline="-25000">
                <a:effectLst>
                  <a:outerShdw blurRad="38100" dist="38100" dir="2700000" algn="tl">
                    <a:srgbClr val="000000"/>
                  </a:outerShdw>
                </a:effectLst>
                <a:latin typeface="Times New Roman" pitchFamily="18" charset="0"/>
              </a:endParaRPr>
            </a:p>
          </p:txBody>
        </p:sp>
        <p:sp>
          <p:nvSpPr>
            <p:cNvPr id="47181" name="Rectangle 77"/>
            <p:cNvSpPr>
              <a:spLocks noChangeAspect="1" noChangeArrowheads="1"/>
            </p:cNvSpPr>
            <p:nvPr/>
          </p:nvSpPr>
          <p:spPr bwMode="auto">
            <a:xfrm>
              <a:off x="1094" y="632"/>
              <a:ext cx="1168" cy="130"/>
            </a:xfrm>
            <a:prstGeom prst="rect">
              <a:avLst/>
            </a:prstGeom>
            <a:noFill/>
            <a:ln w="9525">
              <a:noFill/>
              <a:miter lim="800000"/>
              <a:headEnd/>
              <a:tailEnd/>
            </a:ln>
          </p:spPr>
          <p:txBody>
            <a:bodyPr/>
            <a:lstStyle/>
            <a:p>
              <a:endParaRPr lang="es-ES"/>
            </a:p>
          </p:txBody>
        </p:sp>
        <p:sp>
          <p:nvSpPr>
            <p:cNvPr id="47182" name="Rectangle 78"/>
            <p:cNvSpPr>
              <a:spLocks noChangeAspect="1" noChangeArrowheads="1"/>
            </p:cNvSpPr>
            <p:nvPr/>
          </p:nvSpPr>
          <p:spPr bwMode="auto">
            <a:xfrm>
              <a:off x="1014" y="639"/>
              <a:ext cx="1312" cy="115"/>
            </a:xfrm>
            <a:prstGeom prst="rect">
              <a:avLst/>
            </a:prstGeom>
            <a:noFill/>
            <a:ln w="9525">
              <a:noFill/>
              <a:miter lim="800000"/>
              <a:headEnd/>
              <a:tailEnd/>
            </a:ln>
          </p:spPr>
          <p:txBody>
            <a:bodyPr wrap="none" lIns="0" tIns="0" rIns="0" bIns="0">
              <a:spAutoFit/>
            </a:bodyPr>
            <a:lstStyle/>
            <a:p>
              <a:pPr algn="ctr" eaLnBrk="0" hangingPunct="0"/>
              <a:r>
                <a:rPr lang="en-US" sz="1200">
                  <a:solidFill>
                    <a:srgbClr val="000000"/>
                  </a:solidFill>
                  <a:latin typeface="Arial" pitchFamily="34" charset="0"/>
                </a:rPr>
                <a:t>67% Ol    17% Opx    17% Cpx</a:t>
              </a:r>
              <a:endParaRPr lang="en-US" sz="3600" baseline="-25000">
                <a:effectLst>
                  <a:outerShdw blurRad="38100" dist="38100" dir="2700000" algn="tl">
                    <a:srgbClr val="000000"/>
                  </a:outerShdw>
                </a:effectLst>
                <a:latin typeface="Times New Roman" pitchFamily="18" charset="0"/>
              </a:endParaRPr>
            </a:p>
          </p:txBody>
        </p:sp>
      </p:grpSp>
      <p:grpSp>
        <p:nvGrpSpPr>
          <p:cNvPr id="3" name="Group 79"/>
          <p:cNvGrpSpPr>
            <a:grpSpLocks/>
          </p:cNvGrpSpPr>
          <p:nvPr/>
        </p:nvGrpSpPr>
        <p:grpSpPr bwMode="auto">
          <a:xfrm>
            <a:off x="4337050" y="3524250"/>
            <a:ext cx="4533900" cy="3270250"/>
            <a:chOff x="2904" y="2185"/>
            <a:chExt cx="2856" cy="2060"/>
          </a:xfrm>
        </p:grpSpPr>
        <p:sp>
          <p:nvSpPr>
            <p:cNvPr id="47184" name="Rectangle 80"/>
            <p:cNvSpPr>
              <a:spLocks noChangeAspect="1" noChangeArrowheads="1"/>
            </p:cNvSpPr>
            <p:nvPr/>
          </p:nvSpPr>
          <p:spPr bwMode="auto">
            <a:xfrm>
              <a:off x="2904" y="2185"/>
              <a:ext cx="2856" cy="2060"/>
            </a:xfrm>
            <a:prstGeom prst="rect">
              <a:avLst/>
            </a:prstGeom>
            <a:solidFill>
              <a:srgbClr val="FFFFFF"/>
            </a:solidFill>
            <a:ln w="0">
              <a:solidFill>
                <a:srgbClr val="FF0066"/>
              </a:solidFill>
              <a:miter lim="800000"/>
              <a:headEnd/>
              <a:tailEnd/>
            </a:ln>
          </p:spPr>
          <p:txBody>
            <a:bodyPr/>
            <a:lstStyle/>
            <a:p>
              <a:endParaRPr lang="es-ES"/>
            </a:p>
          </p:txBody>
        </p:sp>
        <p:sp>
          <p:nvSpPr>
            <p:cNvPr id="47185" name="Rectangle 81"/>
            <p:cNvSpPr>
              <a:spLocks noChangeAspect="1" noChangeArrowheads="1"/>
            </p:cNvSpPr>
            <p:nvPr/>
          </p:nvSpPr>
          <p:spPr bwMode="auto">
            <a:xfrm>
              <a:off x="3360" y="2414"/>
              <a:ext cx="2242" cy="1497"/>
            </a:xfrm>
            <a:prstGeom prst="rect">
              <a:avLst/>
            </a:prstGeom>
            <a:solidFill>
              <a:srgbClr val="FFFFFF"/>
            </a:solidFill>
            <a:ln w="9525">
              <a:noFill/>
              <a:miter lim="800000"/>
              <a:headEnd/>
              <a:tailEnd/>
            </a:ln>
          </p:spPr>
          <p:txBody>
            <a:bodyPr/>
            <a:lstStyle/>
            <a:p>
              <a:endParaRPr lang="es-ES"/>
            </a:p>
          </p:txBody>
        </p:sp>
        <p:sp>
          <p:nvSpPr>
            <p:cNvPr id="47186" name="Rectangle 82"/>
            <p:cNvSpPr>
              <a:spLocks noChangeAspect="1" noChangeArrowheads="1"/>
            </p:cNvSpPr>
            <p:nvPr/>
          </p:nvSpPr>
          <p:spPr bwMode="auto">
            <a:xfrm>
              <a:off x="3360" y="2414"/>
              <a:ext cx="2242" cy="1497"/>
            </a:xfrm>
            <a:prstGeom prst="rect">
              <a:avLst/>
            </a:prstGeom>
            <a:noFill/>
            <a:ln w="7938">
              <a:solidFill>
                <a:srgbClr val="808080"/>
              </a:solidFill>
              <a:miter lim="800000"/>
              <a:headEnd/>
              <a:tailEnd/>
            </a:ln>
          </p:spPr>
          <p:txBody>
            <a:bodyPr/>
            <a:lstStyle/>
            <a:p>
              <a:endParaRPr lang="es-ES"/>
            </a:p>
          </p:txBody>
        </p:sp>
        <p:sp>
          <p:nvSpPr>
            <p:cNvPr id="47187" name="Line 83"/>
            <p:cNvSpPr>
              <a:spLocks noChangeAspect="1" noChangeShapeType="1"/>
            </p:cNvSpPr>
            <p:nvPr/>
          </p:nvSpPr>
          <p:spPr bwMode="auto">
            <a:xfrm>
              <a:off x="3360" y="2414"/>
              <a:ext cx="2" cy="1497"/>
            </a:xfrm>
            <a:prstGeom prst="line">
              <a:avLst/>
            </a:prstGeom>
            <a:noFill/>
            <a:ln w="0">
              <a:solidFill>
                <a:srgbClr val="000000"/>
              </a:solidFill>
              <a:round/>
              <a:headEnd/>
              <a:tailEnd/>
            </a:ln>
          </p:spPr>
          <p:txBody>
            <a:bodyPr/>
            <a:lstStyle/>
            <a:p>
              <a:endParaRPr lang="es-ES"/>
            </a:p>
          </p:txBody>
        </p:sp>
        <p:sp>
          <p:nvSpPr>
            <p:cNvPr id="47188" name="Line 84"/>
            <p:cNvSpPr>
              <a:spLocks noChangeAspect="1" noChangeShapeType="1"/>
            </p:cNvSpPr>
            <p:nvPr/>
          </p:nvSpPr>
          <p:spPr bwMode="auto">
            <a:xfrm>
              <a:off x="3360" y="3911"/>
              <a:ext cx="19" cy="2"/>
            </a:xfrm>
            <a:prstGeom prst="line">
              <a:avLst/>
            </a:prstGeom>
            <a:noFill/>
            <a:ln w="0">
              <a:solidFill>
                <a:srgbClr val="000000"/>
              </a:solidFill>
              <a:round/>
              <a:headEnd/>
              <a:tailEnd/>
            </a:ln>
          </p:spPr>
          <p:txBody>
            <a:bodyPr/>
            <a:lstStyle/>
            <a:p>
              <a:endParaRPr lang="es-ES"/>
            </a:p>
          </p:txBody>
        </p:sp>
        <p:sp>
          <p:nvSpPr>
            <p:cNvPr id="47189" name="Line 85"/>
            <p:cNvSpPr>
              <a:spLocks noChangeAspect="1" noChangeShapeType="1"/>
            </p:cNvSpPr>
            <p:nvPr/>
          </p:nvSpPr>
          <p:spPr bwMode="auto">
            <a:xfrm>
              <a:off x="3360" y="3763"/>
              <a:ext cx="19" cy="1"/>
            </a:xfrm>
            <a:prstGeom prst="line">
              <a:avLst/>
            </a:prstGeom>
            <a:noFill/>
            <a:ln w="0">
              <a:solidFill>
                <a:srgbClr val="000000"/>
              </a:solidFill>
              <a:round/>
              <a:headEnd/>
              <a:tailEnd/>
            </a:ln>
          </p:spPr>
          <p:txBody>
            <a:bodyPr/>
            <a:lstStyle/>
            <a:p>
              <a:endParaRPr lang="es-ES"/>
            </a:p>
          </p:txBody>
        </p:sp>
        <p:sp>
          <p:nvSpPr>
            <p:cNvPr id="47190" name="Line 86"/>
            <p:cNvSpPr>
              <a:spLocks noChangeAspect="1" noChangeShapeType="1"/>
            </p:cNvSpPr>
            <p:nvPr/>
          </p:nvSpPr>
          <p:spPr bwMode="auto">
            <a:xfrm>
              <a:off x="3360" y="3613"/>
              <a:ext cx="19" cy="1"/>
            </a:xfrm>
            <a:prstGeom prst="line">
              <a:avLst/>
            </a:prstGeom>
            <a:noFill/>
            <a:ln w="0">
              <a:solidFill>
                <a:srgbClr val="000000"/>
              </a:solidFill>
              <a:round/>
              <a:headEnd/>
              <a:tailEnd/>
            </a:ln>
          </p:spPr>
          <p:txBody>
            <a:bodyPr/>
            <a:lstStyle/>
            <a:p>
              <a:endParaRPr lang="es-ES"/>
            </a:p>
          </p:txBody>
        </p:sp>
        <p:sp>
          <p:nvSpPr>
            <p:cNvPr id="47191" name="Line 87"/>
            <p:cNvSpPr>
              <a:spLocks noChangeAspect="1" noChangeShapeType="1"/>
            </p:cNvSpPr>
            <p:nvPr/>
          </p:nvSpPr>
          <p:spPr bwMode="auto">
            <a:xfrm>
              <a:off x="3360" y="3465"/>
              <a:ext cx="19" cy="1"/>
            </a:xfrm>
            <a:prstGeom prst="line">
              <a:avLst/>
            </a:prstGeom>
            <a:noFill/>
            <a:ln w="0">
              <a:solidFill>
                <a:srgbClr val="000000"/>
              </a:solidFill>
              <a:round/>
              <a:headEnd/>
              <a:tailEnd/>
            </a:ln>
          </p:spPr>
          <p:txBody>
            <a:bodyPr/>
            <a:lstStyle/>
            <a:p>
              <a:endParaRPr lang="es-ES"/>
            </a:p>
          </p:txBody>
        </p:sp>
        <p:sp>
          <p:nvSpPr>
            <p:cNvPr id="47192" name="Line 88"/>
            <p:cNvSpPr>
              <a:spLocks noChangeAspect="1" noChangeShapeType="1"/>
            </p:cNvSpPr>
            <p:nvPr/>
          </p:nvSpPr>
          <p:spPr bwMode="auto">
            <a:xfrm>
              <a:off x="3360" y="3315"/>
              <a:ext cx="19" cy="1"/>
            </a:xfrm>
            <a:prstGeom prst="line">
              <a:avLst/>
            </a:prstGeom>
            <a:noFill/>
            <a:ln w="0">
              <a:solidFill>
                <a:srgbClr val="000000"/>
              </a:solidFill>
              <a:round/>
              <a:headEnd/>
              <a:tailEnd/>
            </a:ln>
          </p:spPr>
          <p:txBody>
            <a:bodyPr/>
            <a:lstStyle/>
            <a:p>
              <a:endParaRPr lang="es-ES"/>
            </a:p>
          </p:txBody>
        </p:sp>
        <p:sp>
          <p:nvSpPr>
            <p:cNvPr id="47193" name="Line 89"/>
            <p:cNvSpPr>
              <a:spLocks noChangeAspect="1" noChangeShapeType="1"/>
            </p:cNvSpPr>
            <p:nvPr/>
          </p:nvSpPr>
          <p:spPr bwMode="auto">
            <a:xfrm>
              <a:off x="3360" y="3166"/>
              <a:ext cx="19" cy="1"/>
            </a:xfrm>
            <a:prstGeom prst="line">
              <a:avLst/>
            </a:prstGeom>
            <a:noFill/>
            <a:ln w="0">
              <a:solidFill>
                <a:srgbClr val="000000"/>
              </a:solidFill>
              <a:round/>
              <a:headEnd/>
              <a:tailEnd/>
            </a:ln>
          </p:spPr>
          <p:txBody>
            <a:bodyPr/>
            <a:lstStyle/>
            <a:p>
              <a:endParaRPr lang="es-ES"/>
            </a:p>
          </p:txBody>
        </p:sp>
        <p:sp>
          <p:nvSpPr>
            <p:cNvPr id="47194" name="Line 90"/>
            <p:cNvSpPr>
              <a:spLocks noChangeAspect="1" noChangeShapeType="1"/>
            </p:cNvSpPr>
            <p:nvPr/>
          </p:nvSpPr>
          <p:spPr bwMode="auto">
            <a:xfrm>
              <a:off x="3360" y="3011"/>
              <a:ext cx="19" cy="1"/>
            </a:xfrm>
            <a:prstGeom prst="line">
              <a:avLst/>
            </a:prstGeom>
            <a:noFill/>
            <a:ln w="0">
              <a:solidFill>
                <a:srgbClr val="000000"/>
              </a:solidFill>
              <a:round/>
              <a:headEnd/>
              <a:tailEnd/>
            </a:ln>
          </p:spPr>
          <p:txBody>
            <a:bodyPr/>
            <a:lstStyle/>
            <a:p>
              <a:endParaRPr lang="es-ES"/>
            </a:p>
          </p:txBody>
        </p:sp>
        <p:sp>
          <p:nvSpPr>
            <p:cNvPr id="47195" name="Line 91"/>
            <p:cNvSpPr>
              <a:spLocks noChangeAspect="1" noChangeShapeType="1"/>
            </p:cNvSpPr>
            <p:nvPr/>
          </p:nvSpPr>
          <p:spPr bwMode="auto">
            <a:xfrm>
              <a:off x="3360" y="2861"/>
              <a:ext cx="19" cy="1"/>
            </a:xfrm>
            <a:prstGeom prst="line">
              <a:avLst/>
            </a:prstGeom>
            <a:noFill/>
            <a:ln w="0">
              <a:solidFill>
                <a:srgbClr val="000000"/>
              </a:solidFill>
              <a:round/>
              <a:headEnd/>
              <a:tailEnd/>
            </a:ln>
          </p:spPr>
          <p:txBody>
            <a:bodyPr/>
            <a:lstStyle/>
            <a:p>
              <a:endParaRPr lang="es-ES"/>
            </a:p>
          </p:txBody>
        </p:sp>
        <p:sp>
          <p:nvSpPr>
            <p:cNvPr id="47196" name="Line 92"/>
            <p:cNvSpPr>
              <a:spLocks noChangeAspect="1" noChangeShapeType="1"/>
            </p:cNvSpPr>
            <p:nvPr/>
          </p:nvSpPr>
          <p:spPr bwMode="auto">
            <a:xfrm>
              <a:off x="3360" y="2712"/>
              <a:ext cx="19" cy="2"/>
            </a:xfrm>
            <a:prstGeom prst="line">
              <a:avLst/>
            </a:prstGeom>
            <a:noFill/>
            <a:ln w="0">
              <a:solidFill>
                <a:srgbClr val="000000"/>
              </a:solidFill>
              <a:round/>
              <a:headEnd/>
              <a:tailEnd/>
            </a:ln>
          </p:spPr>
          <p:txBody>
            <a:bodyPr/>
            <a:lstStyle/>
            <a:p>
              <a:endParaRPr lang="es-ES"/>
            </a:p>
          </p:txBody>
        </p:sp>
        <p:sp>
          <p:nvSpPr>
            <p:cNvPr id="47197" name="Line 93"/>
            <p:cNvSpPr>
              <a:spLocks noChangeAspect="1" noChangeShapeType="1"/>
            </p:cNvSpPr>
            <p:nvPr/>
          </p:nvSpPr>
          <p:spPr bwMode="auto">
            <a:xfrm>
              <a:off x="3360" y="2562"/>
              <a:ext cx="19" cy="2"/>
            </a:xfrm>
            <a:prstGeom prst="line">
              <a:avLst/>
            </a:prstGeom>
            <a:noFill/>
            <a:ln w="0">
              <a:solidFill>
                <a:srgbClr val="000000"/>
              </a:solidFill>
              <a:round/>
              <a:headEnd/>
              <a:tailEnd/>
            </a:ln>
          </p:spPr>
          <p:txBody>
            <a:bodyPr/>
            <a:lstStyle/>
            <a:p>
              <a:endParaRPr lang="es-ES"/>
            </a:p>
          </p:txBody>
        </p:sp>
        <p:sp>
          <p:nvSpPr>
            <p:cNvPr id="47198" name="Line 94"/>
            <p:cNvSpPr>
              <a:spLocks noChangeAspect="1" noChangeShapeType="1"/>
            </p:cNvSpPr>
            <p:nvPr/>
          </p:nvSpPr>
          <p:spPr bwMode="auto">
            <a:xfrm>
              <a:off x="3360" y="2414"/>
              <a:ext cx="19" cy="1"/>
            </a:xfrm>
            <a:prstGeom prst="line">
              <a:avLst/>
            </a:prstGeom>
            <a:noFill/>
            <a:ln w="0">
              <a:solidFill>
                <a:srgbClr val="000000"/>
              </a:solidFill>
              <a:round/>
              <a:headEnd/>
              <a:tailEnd/>
            </a:ln>
          </p:spPr>
          <p:txBody>
            <a:bodyPr/>
            <a:lstStyle/>
            <a:p>
              <a:endParaRPr lang="es-ES"/>
            </a:p>
          </p:txBody>
        </p:sp>
        <p:sp>
          <p:nvSpPr>
            <p:cNvPr id="47199" name="Line 95"/>
            <p:cNvSpPr>
              <a:spLocks noChangeAspect="1" noChangeShapeType="1"/>
            </p:cNvSpPr>
            <p:nvPr/>
          </p:nvSpPr>
          <p:spPr bwMode="auto">
            <a:xfrm>
              <a:off x="3360" y="3911"/>
              <a:ext cx="26" cy="2"/>
            </a:xfrm>
            <a:prstGeom prst="line">
              <a:avLst/>
            </a:prstGeom>
            <a:noFill/>
            <a:ln w="0">
              <a:solidFill>
                <a:srgbClr val="000000"/>
              </a:solidFill>
              <a:round/>
              <a:headEnd/>
              <a:tailEnd/>
            </a:ln>
          </p:spPr>
          <p:txBody>
            <a:bodyPr/>
            <a:lstStyle/>
            <a:p>
              <a:endParaRPr lang="es-ES"/>
            </a:p>
          </p:txBody>
        </p:sp>
        <p:sp>
          <p:nvSpPr>
            <p:cNvPr id="47200" name="Line 96"/>
            <p:cNvSpPr>
              <a:spLocks noChangeAspect="1" noChangeShapeType="1"/>
            </p:cNvSpPr>
            <p:nvPr/>
          </p:nvSpPr>
          <p:spPr bwMode="auto">
            <a:xfrm>
              <a:off x="3360" y="3613"/>
              <a:ext cx="26" cy="1"/>
            </a:xfrm>
            <a:prstGeom prst="line">
              <a:avLst/>
            </a:prstGeom>
            <a:noFill/>
            <a:ln w="0">
              <a:solidFill>
                <a:srgbClr val="000000"/>
              </a:solidFill>
              <a:round/>
              <a:headEnd/>
              <a:tailEnd/>
            </a:ln>
          </p:spPr>
          <p:txBody>
            <a:bodyPr/>
            <a:lstStyle/>
            <a:p>
              <a:endParaRPr lang="es-ES"/>
            </a:p>
          </p:txBody>
        </p:sp>
        <p:sp>
          <p:nvSpPr>
            <p:cNvPr id="47201" name="Line 97"/>
            <p:cNvSpPr>
              <a:spLocks noChangeAspect="1" noChangeShapeType="1"/>
            </p:cNvSpPr>
            <p:nvPr/>
          </p:nvSpPr>
          <p:spPr bwMode="auto">
            <a:xfrm>
              <a:off x="3360" y="3315"/>
              <a:ext cx="26" cy="1"/>
            </a:xfrm>
            <a:prstGeom prst="line">
              <a:avLst/>
            </a:prstGeom>
            <a:noFill/>
            <a:ln w="0">
              <a:solidFill>
                <a:srgbClr val="000000"/>
              </a:solidFill>
              <a:round/>
              <a:headEnd/>
              <a:tailEnd/>
            </a:ln>
          </p:spPr>
          <p:txBody>
            <a:bodyPr/>
            <a:lstStyle/>
            <a:p>
              <a:endParaRPr lang="es-ES"/>
            </a:p>
          </p:txBody>
        </p:sp>
        <p:sp>
          <p:nvSpPr>
            <p:cNvPr id="47202" name="Line 98"/>
            <p:cNvSpPr>
              <a:spLocks noChangeAspect="1" noChangeShapeType="1"/>
            </p:cNvSpPr>
            <p:nvPr/>
          </p:nvSpPr>
          <p:spPr bwMode="auto">
            <a:xfrm>
              <a:off x="3360" y="3011"/>
              <a:ext cx="26" cy="1"/>
            </a:xfrm>
            <a:prstGeom prst="line">
              <a:avLst/>
            </a:prstGeom>
            <a:noFill/>
            <a:ln w="0">
              <a:solidFill>
                <a:srgbClr val="000000"/>
              </a:solidFill>
              <a:round/>
              <a:headEnd/>
              <a:tailEnd/>
            </a:ln>
          </p:spPr>
          <p:txBody>
            <a:bodyPr/>
            <a:lstStyle/>
            <a:p>
              <a:endParaRPr lang="es-ES"/>
            </a:p>
          </p:txBody>
        </p:sp>
        <p:sp>
          <p:nvSpPr>
            <p:cNvPr id="47203" name="Line 99"/>
            <p:cNvSpPr>
              <a:spLocks noChangeAspect="1" noChangeShapeType="1"/>
            </p:cNvSpPr>
            <p:nvPr/>
          </p:nvSpPr>
          <p:spPr bwMode="auto">
            <a:xfrm>
              <a:off x="3360" y="2712"/>
              <a:ext cx="26" cy="2"/>
            </a:xfrm>
            <a:prstGeom prst="line">
              <a:avLst/>
            </a:prstGeom>
            <a:noFill/>
            <a:ln w="0">
              <a:solidFill>
                <a:srgbClr val="000000"/>
              </a:solidFill>
              <a:round/>
              <a:headEnd/>
              <a:tailEnd/>
            </a:ln>
          </p:spPr>
          <p:txBody>
            <a:bodyPr/>
            <a:lstStyle/>
            <a:p>
              <a:endParaRPr lang="es-ES"/>
            </a:p>
          </p:txBody>
        </p:sp>
        <p:sp>
          <p:nvSpPr>
            <p:cNvPr id="47204" name="Line 100"/>
            <p:cNvSpPr>
              <a:spLocks noChangeAspect="1" noChangeShapeType="1"/>
            </p:cNvSpPr>
            <p:nvPr/>
          </p:nvSpPr>
          <p:spPr bwMode="auto">
            <a:xfrm>
              <a:off x="3360" y="2414"/>
              <a:ext cx="26" cy="1"/>
            </a:xfrm>
            <a:prstGeom prst="line">
              <a:avLst/>
            </a:prstGeom>
            <a:noFill/>
            <a:ln w="0">
              <a:solidFill>
                <a:srgbClr val="000000"/>
              </a:solidFill>
              <a:round/>
              <a:headEnd/>
              <a:tailEnd/>
            </a:ln>
          </p:spPr>
          <p:txBody>
            <a:bodyPr/>
            <a:lstStyle/>
            <a:p>
              <a:endParaRPr lang="es-ES"/>
            </a:p>
          </p:txBody>
        </p:sp>
        <p:sp>
          <p:nvSpPr>
            <p:cNvPr id="47205" name="Line 101"/>
            <p:cNvSpPr>
              <a:spLocks noChangeAspect="1" noChangeShapeType="1"/>
            </p:cNvSpPr>
            <p:nvPr/>
          </p:nvSpPr>
          <p:spPr bwMode="auto">
            <a:xfrm>
              <a:off x="3360" y="3911"/>
              <a:ext cx="2242" cy="2"/>
            </a:xfrm>
            <a:prstGeom prst="line">
              <a:avLst/>
            </a:prstGeom>
            <a:noFill/>
            <a:ln w="0">
              <a:solidFill>
                <a:srgbClr val="000000"/>
              </a:solidFill>
              <a:round/>
              <a:headEnd/>
              <a:tailEnd/>
            </a:ln>
          </p:spPr>
          <p:txBody>
            <a:bodyPr/>
            <a:lstStyle/>
            <a:p>
              <a:endParaRPr lang="es-ES"/>
            </a:p>
          </p:txBody>
        </p:sp>
        <p:sp>
          <p:nvSpPr>
            <p:cNvPr id="47206" name="Line 102"/>
            <p:cNvSpPr>
              <a:spLocks noChangeAspect="1" noChangeShapeType="1"/>
            </p:cNvSpPr>
            <p:nvPr/>
          </p:nvSpPr>
          <p:spPr bwMode="auto">
            <a:xfrm flipV="1">
              <a:off x="3360" y="3893"/>
              <a:ext cx="2" cy="18"/>
            </a:xfrm>
            <a:prstGeom prst="line">
              <a:avLst/>
            </a:prstGeom>
            <a:noFill/>
            <a:ln w="0">
              <a:solidFill>
                <a:srgbClr val="000000"/>
              </a:solidFill>
              <a:round/>
              <a:headEnd/>
              <a:tailEnd/>
            </a:ln>
          </p:spPr>
          <p:txBody>
            <a:bodyPr/>
            <a:lstStyle/>
            <a:p>
              <a:endParaRPr lang="es-ES"/>
            </a:p>
          </p:txBody>
        </p:sp>
        <p:sp>
          <p:nvSpPr>
            <p:cNvPr id="47207" name="Line 103"/>
            <p:cNvSpPr>
              <a:spLocks noChangeAspect="1" noChangeShapeType="1"/>
            </p:cNvSpPr>
            <p:nvPr/>
          </p:nvSpPr>
          <p:spPr bwMode="auto">
            <a:xfrm flipV="1">
              <a:off x="3502" y="3893"/>
              <a:ext cx="2" cy="18"/>
            </a:xfrm>
            <a:prstGeom prst="line">
              <a:avLst/>
            </a:prstGeom>
            <a:noFill/>
            <a:ln w="0">
              <a:solidFill>
                <a:srgbClr val="000000"/>
              </a:solidFill>
              <a:round/>
              <a:headEnd/>
              <a:tailEnd/>
            </a:ln>
          </p:spPr>
          <p:txBody>
            <a:bodyPr/>
            <a:lstStyle/>
            <a:p>
              <a:endParaRPr lang="es-ES"/>
            </a:p>
          </p:txBody>
        </p:sp>
        <p:sp>
          <p:nvSpPr>
            <p:cNvPr id="47208" name="Line 104"/>
            <p:cNvSpPr>
              <a:spLocks noChangeAspect="1" noChangeShapeType="1"/>
            </p:cNvSpPr>
            <p:nvPr/>
          </p:nvSpPr>
          <p:spPr bwMode="auto">
            <a:xfrm flipV="1">
              <a:off x="3639" y="3893"/>
              <a:ext cx="1" cy="18"/>
            </a:xfrm>
            <a:prstGeom prst="line">
              <a:avLst/>
            </a:prstGeom>
            <a:noFill/>
            <a:ln w="0">
              <a:solidFill>
                <a:srgbClr val="000000"/>
              </a:solidFill>
              <a:round/>
              <a:headEnd/>
              <a:tailEnd/>
            </a:ln>
          </p:spPr>
          <p:txBody>
            <a:bodyPr/>
            <a:lstStyle/>
            <a:p>
              <a:endParaRPr lang="es-ES"/>
            </a:p>
          </p:txBody>
        </p:sp>
        <p:sp>
          <p:nvSpPr>
            <p:cNvPr id="47209" name="Line 105"/>
            <p:cNvSpPr>
              <a:spLocks noChangeAspect="1" noChangeShapeType="1"/>
            </p:cNvSpPr>
            <p:nvPr/>
          </p:nvSpPr>
          <p:spPr bwMode="auto">
            <a:xfrm flipV="1">
              <a:off x="3782" y="3893"/>
              <a:ext cx="1" cy="18"/>
            </a:xfrm>
            <a:prstGeom prst="line">
              <a:avLst/>
            </a:prstGeom>
            <a:noFill/>
            <a:ln w="0">
              <a:solidFill>
                <a:srgbClr val="000000"/>
              </a:solidFill>
              <a:round/>
              <a:headEnd/>
              <a:tailEnd/>
            </a:ln>
          </p:spPr>
          <p:txBody>
            <a:bodyPr/>
            <a:lstStyle/>
            <a:p>
              <a:endParaRPr lang="es-ES"/>
            </a:p>
          </p:txBody>
        </p:sp>
        <p:sp>
          <p:nvSpPr>
            <p:cNvPr id="47210" name="Line 106"/>
            <p:cNvSpPr>
              <a:spLocks noChangeAspect="1" noChangeShapeType="1"/>
            </p:cNvSpPr>
            <p:nvPr/>
          </p:nvSpPr>
          <p:spPr bwMode="auto">
            <a:xfrm flipV="1">
              <a:off x="3924" y="3893"/>
              <a:ext cx="1" cy="18"/>
            </a:xfrm>
            <a:prstGeom prst="line">
              <a:avLst/>
            </a:prstGeom>
            <a:noFill/>
            <a:ln w="0">
              <a:solidFill>
                <a:srgbClr val="000000"/>
              </a:solidFill>
              <a:round/>
              <a:headEnd/>
              <a:tailEnd/>
            </a:ln>
          </p:spPr>
          <p:txBody>
            <a:bodyPr/>
            <a:lstStyle/>
            <a:p>
              <a:endParaRPr lang="es-ES"/>
            </a:p>
          </p:txBody>
        </p:sp>
        <p:sp>
          <p:nvSpPr>
            <p:cNvPr id="47211" name="Line 107"/>
            <p:cNvSpPr>
              <a:spLocks noChangeAspect="1" noChangeShapeType="1"/>
            </p:cNvSpPr>
            <p:nvPr/>
          </p:nvSpPr>
          <p:spPr bwMode="auto">
            <a:xfrm flipV="1">
              <a:off x="4060" y="3893"/>
              <a:ext cx="1" cy="18"/>
            </a:xfrm>
            <a:prstGeom prst="line">
              <a:avLst/>
            </a:prstGeom>
            <a:noFill/>
            <a:ln w="0">
              <a:solidFill>
                <a:srgbClr val="000000"/>
              </a:solidFill>
              <a:round/>
              <a:headEnd/>
              <a:tailEnd/>
            </a:ln>
          </p:spPr>
          <p:txBody>
            <a:bodyPr/>
            <a:lstStyle/>
            <a:p>
              <a:endParaRPr lang="es-ES"/>
            </a:p>
          </p:txBody>
        </p:sp>
        <p:sp>
          <p:nvSpPr>
            <p:cNvPr id="47212" name="Line 108"/>
            <p:cNvSpPr>
              <a:spLocks noChangeAspect="1" noChangeShapeType="1"/>
            </p:cNvSpPr>
            <p:nvPr/>
          </p:nvSpPr>
          <p:spPr bwMode="auto">
            <a:xfrm flipV="1">
              <a:off x="4203" y="3893"/>
              <a:ext cx="1" cy="18"/>
            </a:xfrm>
            <a:prstGeom prst="line">
              <a:avLst/>
            </a:prstGeom>
            <a:noFill/>
            <a:ln w="0">
              <a:solidFill>
                <a:srgbClr val="000000"/>
              </a:solidFill>
              <a:round/>
              <a:headEnd/>
              <a:tailEnd/>
            </a:ln>
          </p:spPr>
          <p:txBody>
            <a:bodyPr/>
            <a:lstStyle/>
            <a:p>
              <a:endParaRPr lang="es-ES"/>
            </a:p>
          </p:txBody>
        </p:sp>
        <p:sp>
          <p:nvSpPr>
            <p:cNvPr id="47213" name="Line 109"/>
            <p:cNvSpPr>
              <a:spLocks noChangeAspect="1" noChangeShapeType="1"/>
            </p:cNvSpPr>
            <p:nvPr/>
          </p:nvSpPr>
          <p:spPr bwMode="auto">
            <a:xfrm flipV="1">
              <a:off x="4339" y="3893"/>
              <a:ext cx="2" cy="18"/>
            </a:xfrm>
            <a:prstGeom prst="line">
              <a:avLst/>
            </a:prstGeom>
            <a:noFill/>
            <a:ln w="0">
              <a:solidFill>
                <a:srgbClr val="000000"/>
              </a:solidFill>
              <a:round/>
              <a:headEnd/>
              <a:tailEnd/>
            </a:ln>
          </p:spPr>
          <p:txBody>
            <a:bodyPr/>
            <a:lstStyle/>
            <a:p>
              <a:endParaRPr lang="es-ES"/>
            </a:p>
          </p:txBody>
        </p:sp>
        <p:sp>
          <p:nvSpPr>
            <p:cNvPr id="47214" name="Line 110"/>
            <p:cNvSpPr>
              <a:spLocks noChangeAspect="1" noChangeShapeType="1"/>
            </p:cNvSpPr>
            <p:nvPr/>
          </p:nvSpPr>
          <p:spPr bwMode="auto">
            <a:xfrm flipV="1">
              <a:off x="4481" y="3893"/>
              <a:ext cx="2" cy="18"/>
            </a:xfrm>
            <a:prstGeom prst="line">
              <a:avLst/>
            </a:prstGeom>
            <a:noFill/>
            <a:ln w="0">
              <a:solidFill>
                <a:srgbClr val="000000"/>
              </a:solidFill>
              <a:round/>
              <a:headEnd/>
              <a:tailEnd/>
            </a:ln>
          </p:spPr>
          <p:txBody>
            <a:bodyPr/>
            <a:lstStyle/>
            <a:p>
              <a:endParaRPr lang="es-ES"/>
            </a:p>
          </p:txBody>
        </p:sp>
        <p:sp>
          <p:nvSpPr>
            <p:cNvPr id="47215" name="Line 111"/>
            <p:cNvSpPr>
              <a:spLocks noChangeAspect="1" noChangeShapeType="1"/>
            </p:cNvSpPr>
            <p:nvPr/>
          </p:nvSpPr>
          <p:spPr bwMode="auto">
            <a:xfrm flipV="1">
              <a:off x="4624" y="3893"/>
              <a:ext cx="2" cy="18"/>
            </a:xfrm>
            <a:prstGeom prst="line">
              <a:avLst/>
            </a:prstGeom>
            <a:noFill/>
            <a:ln w="0">
              <a:solidFill>
                <a:srgbClr val="000000"/>
              </a:solidFill>
              <a:round/>
              <a:headEnd/>
              <a:tailEnd/>
            </a:ln>
          </p:spPr>
          <p:txBody>
            <a:bodyPr/>
            <a:lstStyle/>
            <a:p>
              <a:endParaRPr lang="es-ES"/>
            </a:p>
          </p:txBody>
        </p:sp>
        <p:sp>
          <p:nvSpPr>
            <p:cNvPr id="47216" name="Line 112"/>
            <p:cNvSpPr>
              <a:spLocks noChangeAspect="1" noChangeShapeType="1"/>
            </p:cNvSpPr>
            <p:nvPr/>
          </p:nvSpPr>
          <p:spPr bwMode="auto">
            <a:xfrm flipV="1">
              <a:off x="4759" y="3893"/>
              <a:ext cx="2" cy="18"/>
            </a:xfrm>
            <a:prstGeom prst="line">
              <a:avLst/>
            </a:prstGeom>
            <a:noFill/>
            <a:ln w="0">
              <a:solidFill>
                <a:srgbClr val="000000"/>
              </a:solidFill>
              <a:round/>
              <a:headEnd/>
              <a:tailEnd/>
            </a:ln>
          </p:spPr>
          <p:txBody>
            <a:bodyPr/>
            <a:lstStyle/>
            <a:p>
              <a:endParaRPr lang="es-ES"/>
            </a:p>
          </p:txBody>
        </p:sp>
        <p:sp>
          <p:nvSpPr>
            <p:cNvPr id="47217" name="Line 113"/>
            <p:cNvSpPr>
              <a:spLocks noChangeAspect="1" noChangeShapeType="1"/>
            </p:cNvSpPr>
            <p:nvPr/>
          </p:nvSpPr>
          <p:spPr bwMode="auto">
            <a:xfrm flipV="1">
              <a:off x="4903" y="3893"/>
              <a:ext cx="1" cy="18"/>
            </a:xfrm>
            <a:prstGeom prst="line">
              <a:avLst/>
            </a:prstGeom>
            <a:noFill/>
            <a:ln w="0">
              <a:solidFill>
                <a:srgbClr val="000000"/>
              </a:solidFill>
              <a:round/>
              <a:headEnd/>
              <a:tailEnd/>
            </a:ln>
          </p:spPr>
          <p:txBody>
            <a:bodyPr/>
            <a:lstStyle/>
            <a:p>
              <a:endParaRPr lang="es-ES"/>
            </a:p>
          </p:txBody>
        </p:sp>
        <p:sp>
          <p:nvSpPr>
            <p:cNvPr id="47218" name="Line 114"/>
            <p:cNvSpPr>
              <a:spLocks noChangeAspect="1" noChangeShapeType="1"/>
            </p:cNvSpPr>
            <p:nvPr/>
          </p:nvSpPr>
          <p:spPr bwMode="auto">
            <a:xfrm flipV="1">
              <a:off x="5046" y="3893"/>
              <a:ext cx="1" cy="18"/>
            </a:xfrm>
            <a:prstGeom prst="line">
              <a:avLst/>
            </a:prstGeom>
            <a:noFill/>
            <a:ln w="0">
              <a:solidFill>
                <a:srgbClr val="000000"/>
              </a:solidFill>
              <a:round/>
              <a:headEnd/>
              <a:tailEnd/>
            </a:ln>
          </p:spPr>
          <p:txBody>
            <a:bodyPr/>
            <a:lstStyle/>
            <a:p>
              <a:endParaRPr lang="es-ES"/>
            </a:p>
          </p:txBody>
        </p:sp>
        <p:sp>
          <p:nvSpPr>
            <p:cNvPr id="47219" name="Line 115"/>
            <p:cNvSpPr>
              <a:spLocks noChangeAspect="1" noChangeShapeType="1"/>
            </p:cNvSpPr>
            <p:nvPr/>
          </p:nvSpPr>
          <p:spPr bwMode="auto">
            <a:xfrm flipV="1">
              <a:off x="5181" y="3893"/>
              <a:ext cx="1" cy="18"/>
            </a:xfrm>
            <a:prstGeom prst="line">
              <a:avLst/>
            </a:prstGeom>
            <a:noFill/>
            <a:ln w="0">
              <a:solidFill>
                <a:srgbClr val="000000"/>
              </a:solidFill>
              <a:round/>
              <a:headEnd/>
              <a:tailEnd/>
            </a:ln>
          </p:spPr>
          <p:txBody>
            <a:bodyPr/>
            <a:lstStyle/>
            <a:p>
              <a:endParaRPr lang="es-ES"/>
            </a:p>
          </p:txBody>
        </p:sp>
        <p:sp>
          <p:nvSpPr>
            <p:cNvPr id="47220" name="Line 116"/>
            <p:cNvSpPr>
              <a:spLocks noChangeAspect="1" noChangeShapeType="1"/>
            </p:cNvSpPr>
            <p:nvPr/>
          </p:nvSpPr>
          <p:spPr bwMode="auto">
            <a:xfrm flipV="1">
              <a:off x="5324" y="3893"/>
              <a:ext cx="1" cy="18"/>
            </a:xfrm>
            <a:prstGeom prst="line">
              <a:avLst/>
            </a:prstGeom>
            <a:noFill/>
            <a:ln w="0">
              <a:solidFill>
                <a:srgbClr val="000000"/>
              </a:solidFill>
              <a:round/>
              <a:headEnd/>
              <a:tailEnd/>
            </a:ln>
          </p:spPr>
          <p:txBody>
            <a:bodyPr/>
            <a:lstStyle/>
            <a:p>
              <a:endParaRPr lang="es-ES"/>
            </a:p>
          </p:txBody>
        </p:sp>
        <p:sp>
          <p:nvSpPr>
            <p:cNvPr id="47221" name="Line 117"/>
            <p:cNvSpPr>
              <a:spLocks noChangeAspect="1" noChangeShapeType="1"/>
            </p:cNvSpPr>
            <p:nvPr/>
          </p:nvSpPr>
          <p:spPr bwMode="auto">
            <a:xfrm flipV="1">
              <a:off x="5460" y="3893"/>
              <a:ext cx="2" cy="18"/>
            </a:xfrm>
            <a:prstGeom prst="line">
              <a:avLst/>
            </a:prstGeom>
            <a:noFill/>
            <a:ln w="0">
              <a:solidFill>
                <a:srgbClr val="000000"/>
              </a:solidFill>
              <a:round/>
              <a:headEnd/>
              <a:tailEnd/>
            </a:ln>
          </p:spPr>
          <p:txBody>
            <a:bodyPr/>
            <a:lstStyle/>
            <a:p>
              <a:endParaRPr lang="es-ES"/>
            </a:p>
          </p:txBody>
        </p:sp>
        <p:sp>
          <p:nvSpPr>
            <p:cNvPr id="47222" name="Line 118"/>
            <p:cNvSpPr>
              <a:spLocks noChangeAspect="1" noChangeShapeType="1"/>
            </p:cNvSpPr>
            <p:nvPr/>
          </p:nvSpPr>
          <p:spPr bwMode="auto">
            <a:xfrm flipV="1">
              <a:off x="5602" y="3893"/>
              <a:ext cx="1" cy="18"/>
            </a:xfrm>
            <a:prstGeom prst="line">
              <a:avLst/>
            </a:prstGeom>
            <a:noFill/>
            <a:ln w="0">
              <a:solidFill>
                <a:srgbClr val="000000"/>
              </a:solidFill>
              <a:round/>
              <a:headEnd/>
              <a:tailEnd/>
            </a:ln>
          </p:spPr>
          <p:txBody>
            <a:bodyPr/>
            <a:lstStyle/>
            <a:p>
              <a:endParaRPr lang="es-ES"/>
            </a:p>
          </p:txBody>
        </p:sp>
        <p:sp>
          <p:nvSpPr>
            <p:cNvPr id="47223" name="Line 119"/>
            <p:cNvSpPr>
              <a:spLocks noChangeAspect="1" noChangeShapeType="1"/>
            </p:cNvSpPr>
            <p:nvPr/>
          </p:nvSpPr>
          <p:spPr bwMode="auto">
            <a:xfrm flipV="1">
              <a:off x="3360" y="3886"/>
              <a:ext cx="2" cy="25"/>
            </a:xfrm>
            <a:prstGeom prst="line">
              <a:avLst/>
            </a:prstGeom>
            <a:noFill/>
            <a:ln w="0">
              <a:solidFill>
                <a:srgbClr val="000000"/>
              </a:solidFill>
              <a:round/>
              <a:headEnd/>
              <a:tailEnd/>
            </a:ln>
          </p:spPr>
          <p:txBody>
            <a:bodyPr/>
            <a:lstStyle/>
            <a:p>
              <a:endParaRPr lang="es-ES"/>
            </a:p>
          </p:txBody>
        </p:sp>
        <p:sp>
          <p:nvSpPr>
            <p:cNvPr id="47224" name="Line 120"/>
            <p:cNvSpPr>
              <a:spLocks noChangeAspect="1" noChangeShapeType="1"/>
            </p:cNvSpPr>
            <p:nvPr/>
          </p:nvSpPr>
          <p:spPr bwMode="auto">
            <a:xfrm flipV="1">
              <a:off x="3639" y="3886"/>
              <a:ext cx="1" cy="25"/>
            </a:xfrm>
            <a:prstGeom prst="line">
              <a:avLst/>
            </a:prstGeom>
            <a:noFill/>
            <a:ln w="0">
              <a:solidFill>
                <a:srgbClr val="000000"/>
              </a:solidFill>
              <a:round/>
              <a:headEnd/>
              <a:tailEnd/>
            </a:ln>
          </p:spPr>
          <p:txBody>
            <a:bodyPr/>
            <a:lstStyle/>
            <a:p>
              <a:endParaRPr lang="es-ES"/>
            </a:p>
          </p:txBody>
        </p:sp>
        <p:sp>
          <p:nvSpPr>
            <p:cNvPr id="47225" name="Line 121"/>
            <p:cNvSpPr>
              <a:spLocks noChangeAspect="1" noChangeShapeType="1"/>
            </p:cNvSpPr>
            <p:nvPr/>
          </p:nvSpPr>
          <p:spPr bwMode="auto">
            <a:xfrm flipV="1">
              <a:off x="3924" y="3886"/>
              <a:ext cx="1" cy="25"/>
            </a:xfrm>
            <a:prstGeom prst="line">
              <a:avLst/>
            </a:prstGeom>
            <a:noFill/>
            <a:ln w="0">
              <a:solidFill>
                <a:srgbClr val="000000"/>
              </a:solidFill>
              <a:round/>
              <a:headEnd/>
              <a:tailEnd/>
            </a:ln>
          </p:spPr>
          <p:txBody>
            <a:bodyPr/>
            <a:lstStyle/>
            <a:p>
              <a:endParaRPr lang="es-ES"/>
            </a:p>
          </p:txBody>
        </p:sp>
        <p:sp>
          <p:nvSpPr>
            <p:cNvPr id="47226" name="Line 122"/>
            <p:cNvSpPr>
              <a:spLocks noChangeAspect="1" noChangeShapeType="1"/>
            </p:cNvSpPr>
            <p:nvPr/>
          </p:nvSpPr>
          <p:spPr bwMode="auto">
            <a:xfrm flipV="1">
              <a:off x="4203" y="3886"/>
              <a:ext cx="1" cy="25"/>
            </a:xfrm>
            <a:prstGeom prst="line">
              <a:avLst/>
            </a:prstGeom>
            <a:noFill/>
            <a:ln w="0">
              <a:solidFill>
                <a:srgbClr val="000000"/>
              </a:solidFill>
              <a:round/>
              <a:headEnd/>
              <a:tailEnd/>
            </a:ln>
          </p:spPr>
          <p:txBody>
            <a:bodyPr/>
            <a:lstStyle/>
            <a:p>
              <a:endParaRPr lang="es-ES"/>
            </a:p>
          </p:txBody>
        </p:sp>
        <p:sp>
          <p:nvSpPr>
            <p:cNvPr id="47227" name="Line 123"/>
            <p:cNvSpPr>
              <a:spLocks noChangeAspect="1" noChangeShapeType="1"/>
            </p:cNvSpPr>
            <p:nvPr/>
          </p:nvSpPr>
          <p:spPr bwMode="auto">
            <a:xfrm flipV="1">
              <a:off x="4481" y="3886"/>
              <a:ext cx="2" cy="25"/>
            </a:xfrm>
            <a:prstGeom prst="line">
              <a:avLst/>
            </a:prstGeom>
            <a:noFill/>
            <a:ln w="0">
              <a:solidFill>
                <a:srgbClr val="000000"/>
              </a:solidFill>
              <a:round/>
              <a:headEnd/>
              <a:tailEnd/>
            </a:ln>
          </p:spPr>
          <p:txBody>
            <a:bodyPr/>
            <a:lstStyle/>
            <a:p>
              <a:endParaRPr lang="es-ES"/>
            </a:p>
          </p:txBody>
        </p:sp>
        <p:sp>
          <p:nvSpPr>
            <p:cNvPr id="47228" name="Line 124"/>
            <p:cNvSpPr>
              <a:spLocks noChangeAspect="1" noChangeShapeType="1"/>
            </p:cNvSpPr>
            <p:nvPr/>
          </p:nvSpPr>
          <p:spPr bwMode="auto">
            <a:xfrm flipV="1">
              <a:off x="4759" y="3886"/>
              <a:ext cx="2" cy="25"/>
            </a:xfrm>
            <a:prstGeom prst="line">
              <a:avLst/>
            </a:prstGeom>
            <a:noFill/>
            <a:ln w="0">
              <a:solidFill>
                <a:srgbClr val="000000"/>
              </a:solidFill>
              <a:round/>
              <a:headEnd/>
              <a:tailEnd/>
            </a:ln>
          </p:spPr>
          <p:txBody>
            <a:bodyPr/>
            <a:lstStyle/>
            <a:p>
              <a:endParaRPr lang="es-ES"/>
            </a:p>
          </p:txBody>
        </p:sp>
        <p:sp>
          <p:nvSpPr>
            <p:cNvPr id="47229" name="Line 125"/>
            <p:cNvSpPr>
              <a:spLocks noChangeAspect="1" noChangeShapeType="1"/>
            </p:cNvSpPr>
            <p:nvPr/>
          </p:nvSpPr>
          <p:spPr bwMode="auto">
            <a:xfrm flipV="1">
              <a:off x="5046" y="3886"/>
              <a:ext cx="1" cy="25"/>
            </a:xfrm>
            <a:prstGeom prst="line">
              <a:avLst/>
            </a:prstGeom>
            <a:noFill/>
            <a:ln w="0">
              <a:solidFill>
                <a:srgbClr val="000000"/>
              </a:solidFill>
              <a:round/>
              <a:headEnd/>
              <a:tailEnd/>
            </a:ln>
          </p:spPr>
          <p:txBody>
            <a:bodyPr/>
            <a:lstStyle/>
            <a:p>
              <a:endParaRPr lang="es-ES"/>
            </a:p>
          </p:txBody>
        </p:sp>
        <p:sp>
          <p:nvSpPr>
            <p:cNvPr id="47230" name="Line 126"/>
            <p:cNvSpPr>
              <a:spLocks noChangeAspect="1" noChangeShapeType="1"/>
            </p:cNvSpPr>
            <p:nvPr/>
          </p:nvSpPr>
          <p:spPr bwMode="auto">
            <a:xfrm flipV="1">
              <a:off x="5324" y="3886"/>
              <a:ext cx="1" cy="25"/>
            </a:xfrm>
            <a:prstGeom prst="line">
              <a:avLst/>
            </a:prstGeom>
            <a:noFill/>
            <a:ln w="0">
              <a:solidFill>
                <a:srgbClr val="000000"/>
              </a:solidFill>
              <a:round/>
              <a:headEnd/>
              <a:tailEnd/>
            </a:ln>
          </p:spPr>
          <p:txBody>
            <a:bodyPr/>
            <a:lstStyle/>
            <a:p>
              <a:endParaRPr lang="es-ES"/>
            </a:p>
          </p:txBody>
        </p:sp>
        <p:sp>
          <p:nvSpPr>
            <p:cNvPr id="47231" name="Line 127"/>
            <p:cNvSpPr>
              <a:spLocks noChangeAspect="1" noChangeShapeType="1"/>
            </p:cNvSpPr>
            <p:nvPr/>
          </p:nvSpPr>
          <p:spPr bwMode="auto">
            <a:xfrm flipV="1">
              <a:off x="5602" y="3886"/>
              <a:ext cx="1" cy="25"/>
            </a:xfrm>
            <a:prstGeom prst="line">
              <a:avLst/>
            </a:prstGeom>
            <a:noFill/>
            <a:ln w="0">
              <a:solidFill>
                <a:srgbClr val="000000"/>
              </a:solidFill>
              <a:round/>
              <a:headEnd/>
              <a:tailEnd/>
            </a:ln>
          </p:spPr>
          <p:txBody>
            <a:bodyPr/>
            <a:lstStyle/>
            <a:p>
              <a:endParaRPr lang="es-ES"/>
            </a:p>
          </p:txBody>
        </p:sp>
        <p:sp>
          <p:nvSpPr>
            <p:cNvPr id="47232" name="Line 128"/>
            <p:cNvSpPr>
              <a:spLocks noChangeAspect="1" noChangeShapeType="1"/>
            </p:cNvSpPr>
            <p:nvPr/>
          </p:nvSpPr>
          <p:spPr bwMode="auto">
            <a:xfrm>
              <a:off x="3502" y="2692"/>
              <a:ext cx="137" cy="266"/>
            </a:xfrm>
            <a:prstGeom prst="line">
              <a:avLst/>
            </a:prstGeom>
            <a:noFill/>
            <a:ln w="7938">
              <a:solidFill>
                <a:srgbClr val="000000"/>
              </a:solidFill>
              <a:round/>
              <a:headEnd/>
              <a:tailEnd/>
            </a:ln>
          </p:spPr>
          <p:txBody>
            <a:bodyPr/>
            <a:lstStyle/>
            <a:p>
              <a:endParaRPr lang="es-ES"/>
            </a:p>
          </p:txBody>
        </p:sp>
        <p:sp>
          <p:nvSpPr>
            <p:cNvPr id="47233" name="Line 129"/>
            <p:cNvSpPr>
              <a:spLocks noChangeAspect="1" noChangeShapeType="1"/>
            </p:cNvSpPr>
            <p:nvPr/>
          </p:nvSpPr>
          <p:spPr bwMode="auto">
            <a:xfrm>
              <a:off x="3639" y="2958"/>
              <a:ext cx="285" cy="195"/>
            </a:xfrm>
            <a:prstGeom prst="line">
              <a:avLst/>
            </a:prstGeom>
            <a:noFill/>
            <a:ln w="7938">
              <a:solidFill>
                <a:srgbClr val="000000"/>
              </a:solidFill>
              <a:round/>
              <a:headEnd/>
              <a:tailEnd/>
            </a:ln>
          </p:spPr>
          <p:txBody>
            <a:bodyPr/>
            <a:lstStyle/>
            <a:p>
              <a:endParaRPr lang="es-ES"/>
            </a:p>
          </p:txBody>
        </p:sp>
        <p:sp>
          <p:nvSpPr>
            <p:cNvPr id="47234" name="Line 130"/>
            <p:cNvSpPr>
              <a:spLocks noChangeAspect="1" noChangeShapeType="1"/>
            </p:cNvSpPr>
            <p:nvPr/>
          </p:nvSpPr>
          <p:spPr bwMode="auto">
            <a:xfrm>
              <a:off x="3924" y="3153"/>
              <a:ext cx="279" cy="117"/>
            </a:xfrm>
            <a:prstGeom prst="line">
              <a:avLst/>
            </a:prstGeom>
            <a:noFill/>
            <a:ln w="7938">
              <a:solidFill>
                <a:srgbClr val="000000"/>
              </a:solidFill>
              <a:round/>
              <a:headEnd/>
              <a:tailEnd/>
            </a:ln>
          </p:spPr>
          <p:txBody>
            <a:bodyPr/>
            <a:lstStyle/>
            <a:p>
              <a:endParaRPr lang="es-ES"/>
            </a:p>
          </p:txBody>
        </p:sp>
        <p:sp>
          <p:nvSpPr>
            <p:cNvPr id="47235" name="Line 131"/>
            <p:cNvSpPr>
              <a:spLocks noChangeAspect="1" noChangeShapeType="1"/>
            </p:cNvSpPr>
            <p:nvPr/>
          </p:nvSpPr>
          <p:spPr bwMode="auto">
            <a:xfrm>
              <a:off x="4203" y="3270"/>
              <a:ext cx="136" cy="201"/>
            </a:xfrm>
            <a:prstGeom prst="line">
              <a:avLst/>
            </a:prstGeom>
            <a:noFill/>
            <a:ln w="7938">
              <a:solidFill>
                <a:srgbClr val="000000"/>
              </a:solidFill>
              <a:round/>
              <a:headEnd/>
              <a:tailEnd/>
            </a:ln>
          </p:spPr>
          <p:txBody>
            <a:bodyPr/>
            <a:lstStyle/>
            <a:p>
              <a:endParaRPr lang="es-ES"/>
            </a:p>
          </p:txBody>
        </p:sp>
        <p:sp>
          <p:nvSpPr>
            <p:cNvPr id="47236" name="Line 132"/>
            <p:cNvSpPr>
              <a:spLocks noChangeAspect="1" noChangeShapeType="1"/>
            </p:cNvSpPr>
            <p:nvPr/>
          </p:nvSpPr>
          <p:spPr bwMode="auto">
            <a:xfrm>
              <a:off x="4339" y="3471"/>
              <a:ext cx="285" cy="285"/>
            </a:xfrm>
            <a:prstGeom prst="line">
              <a:avLst/>
            </a:prstGeom>
            <a:noFill/>
            <a:ln w="7938">
              <a:solidFill>
                <a:srgbClr val="000000"/>
              </a:solidFill>
              <a:round/>
              <a:headEnd/>
              <a:tailEnd/>
            </a:ln>
          </p:spPr>
          <p:txBody>
            <a:bodyPr/>
            <a:lstStyle/>
            <a:p>
              <a:endParaRPr lang="es-ES"/>
            </a:p>
          </p:txBody>
        </p:sp>
        <p:sp>
          <p:nvSpPr>
            <p:cNvPr id="47237" name="Line 133"/>
            <p:cNvSpPr>
              <a:spLocks noChangeAspect="1" noChangeShapeType="1"/>
            </p:cNvSpPr>
            <p:nvPr/>
          </p:nvSpPr>
          <p:spPr bwMode="auto">
            <a:xfrm>
              <a:off x="4624" y="3756"/>
              <a:ext cx="422" cy="97"/>
            </a:xfrm>
            <a:prstGeom prst="line">
              <a:avLst/>
            </a:prstGeom>
            <a:noFill/>
            <a:ln w="7938">
              <a:solidFill>
                <a:srgbClr val="000000"/>
              </a:solidFill>
              <a:round/>
              <a:headEnd/>
              <a:tailEnd/>
            </a:ln>
          </p:spPr>
          <p:txBody>
            <a:bodyPr/>
            <a:lstStyle/>
            <a:p>
              <a:endParaRPr lang="es-ES"/>
            </a:p>
          </p:txBody>
        </p:sp>
        <p:sp>
          <p:nvSpPr>
            <p:cNvPr id="47238" name="Line 134"/>
            <p:cNvSpPr>
              <a:spLocks noChangeAspect="1" noChangeShapeType="1"/>
            </p:cNvSpPr>
            <p:nvPr/>
          </p:nvSpPr>
          <p:spPr bwMode="auto">
            <a:xfrm>
              <a:off x="5046" y="3853"/>
              <a:ext cx="278" cy="19"/>
            </a:xfrm>
            <a:prstGeom prst="line">
              <a:avLst/>
            </a:prstGeom>
            <a:noFill/>
            <a:ln w="7938">
              <a:solidFill>
                <a:srgbClr val="000000"/>
              </a:solidFill>
              <a:round/>
              <a:headEnd/>
              <a:tailEnd/>
            </a:ln>
          </p:spPr>
          <p:txBody>
            <a:bodyPr/>
            <a:lstStyle/>
            <a:p>
              <a:endParaRPr lang="es-ES"/>
            </a:p>
          </p:txBody>
        </p:sp>
        <p:sp>
          <p:nvSpPr>
            <p:cNvPr id="47239" name="Line 135"/>
            <p:cNvSpPr>
              <a:spLocks noChangeAspect="1" noChangeShapeType="1"/>
            </p:cNvSpPr>
            <p:nvPr/>
          </p:nvSpPr>
          <p:spPr bwMode="auto">
            <a:xfrm>
              <a:off x="5324" y="3872"/>
              <a:ext cx="136" cy="7"/>
            </a:xfrm>
            <a:prstGeom prst="line">
              <a:avLst/>
            </a:prstGeom>
            <a:noFill/>
            <a:ln w="7938">
              <a:solidFill>
                <a:srgbClr val="000000"/>
              </a:solidFill>
              <a:round/>
              <a:headEnd/>
              <a:tailEnd/>
            </a:ln>
          </p:spPr>
          <p:txBody>
            <a:bodyPr/>
            <a:lstStyle/>
            <a:p>
              <a:endParaRPr lang="es-ES"/>
            </a:p>
          </p:txBody>
        </p:sp>
        <p:sp>
          <p:nvSpPr>
            <p:cNvPr id="47240" name="Rectangle 136"/>
            <p:cNvSpPr>
              <a:spLocks noChangeAspect="1" noChangeArrowheads="1"/>
            </p:cNvSpPr>
            <p:nvPr/>
          </p:nvSpPr>
          <p:spPr bwMode="auto">
            <a:xfrm>
              <a:off x="3163" y="3860"/>
              <a:ext cx="139" cy="87"/>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0.00</a:t>
              </a:r>
              <a:endParaRPr lang="en-US" sz="2800" baseline="-25000">
                <a:effectLst>
                  <a:outerShdw blurRad="38100" dist="38100" dir="2700000" algn="tl">
                    <a:srgbClr val="000000"/>
                  </a:outerShdw>
                </a:effectLst>
                <a:latin typeface="Times New Roman" pitchFamily="18" charset="0"/>
              </a:endParaRPr>
            </a:p>
          </p:txBody>
        </p:sp>
        <p:sp>
          <p:nvSpPr>
            <p:cNvPr id="47241" name="Rectangle 137"/>
            <p:cNvSpPr>
              <a:spLocks noChangeAspect="1" noChangeArrowheads="1"/>
            </p:cNvSpPr>
            <p:nvPr/>
          </p:nvSpPr>
          <p:spPr bwMode="auto">
            <a:xfrm>
              <a:off x="3163" y="3562"/>
              <a:ext cx="139"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2.00</a:t>
              </a:r>
              <a:endParaRPr lang="en-US" sz="2800" baseline="-25000">
                <a:effectLst>
                  <a:outerShdw blurRad="38100" dist="38100" dir="2700000" algn="tl">
                    <a:srgbClr val="000000"/>
                  </a:outerShdw>
                </a:effectLst>
                <a:latin typeface="Times New Roman" pitchFamily="18" charset="0"/>
              </a:endParaRPr>
            </a:p>
          </p:txBody>
        </p:sp>
        <p:sp>
          <p:nvSpPr>
            <p:cNvPr id="47242" name="Rectangle 138"/>
            <p:cNvSpPr>
              <a:spLocks noChangeAspect="1" noChangeArrowheads="1"/>
            </p:cNvSpPr>
            <p:nvPr/>
          </p:nvSpPr>
          <p:spPr bwMode="auto">
            <a:xfrm>
              <a:off x="3163" y="3263"/>
              <a:ext cx="139" cy="85"/>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4.00</a:t>
              </a:r>
              <a:endParaRPr lang="en-US" sz="2800" baseline="-25000">
                <a:effectLst>
                  <a:outerShdw blurRad="38100" dist="38100" dir="2700000" algn="tl">
                    <a:srgbClr val="000000"/>
                  </a:outerShdw>
                </a:effectLst>
                <a:latin typeface="Times New Roman" pitchFamily="18" charset="0"/>
              </a:endParaRPr>
            </a:p>
          </p:txBody>
        </p:sp>
        <p:sp>
          <p:nvSpPr>
            <p:cNvPr id="47243" name="Rectangle 139"/>
            <p:cNvSpPr>
              <a:spLocks noChangeAspect="1" noChangeArrowheads="1"/>
            </p:cNvSpPr>
            <p:nvPr/>
          </p:nvSpPr>
          <p:spPr bwMode="auto">
            <a:xfrm>
              <a:off x="3163" y="2958"/>
              <a:ext cx="139" cy="87"/>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6.00</a:t>
              </a:r>
              <a:endParaRPr lang="en-US" sz="2800" baseline="-25000">
                <a:effectLst>
                  <a:outerShdw blurRad="38100" dist="38100" dir="2700000" algn="tl">
                    <a:srgbClr val="000000"/>
                  </a:outerShdw>
                </a:effectLst>
                <a:latin typeface="Times New Roman" pitchFamily="18" charset="0"/>
              </a:endParaRPr>
            </a:p>
          </p:txBody>
        </p:sp>
        <p:sp>
          <p:nvSpPr>
            <p:cNvPr id="47244" name="Rectangle 140"/>
            <p:cNvSpPr>
              <a:spLocks noChangeAspect="1" noChangeArrowheads="1"/>
            </p:cNvSpPr>
            <p:nvPr/>
          </p:nvSpPr>
          <p:spPr bwMode="auto">
            <a:xfrm>
              <a:off x="3163" y="2660"/>
              <a:ext cx="139"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8.00</a:t>
              </a:r>
              <a:endParaRPr lang="en-US" sz="2800" baseline="-25000">
                <a:effectLst>
                  <a:outerShdw blurRad="38100" dist="38100" dir="2700000" algn="tl">
                    <a:srgbClr val="000000"/>
                  </a:outerShdw>
                </a:effectLst>
                <a:latin typeface="Times New Roman" pitchFamily="18" charset="0"/>
              </a:endParaRPr>
            </a:p>
          </p:txBody>
        </p:sp>
        <p:sp>
          <p:nvSpPr>
            <p:cNvPr id="47245" name="Rectangle 141"/>
            <p:cNvSpPr>
              <a:spLocks noChangeAspect="1" noChangeArrowheads="1"/>
            </p:cNvSpPr>
            <p:nvPr/>
          </p:nvSpPr>
          <p:spPr bwMode="auto">
            <a:xfrm>
              <a:off x="3121" y="2363"/>
              <a:ext cx="1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10.00</a:t>
              </a:r>
              <a:endParaRPr lang="en-US" sz="2800" baseline="-25000">
                <a:effectLst>
                  <a:outerShdw blurRad="38100" dist="38100" dir="2700000" algn="tl">
                    <a:srgbClr val="000000"/>
                  </a:outerShdw>
                </a:effectLst>
                <a:latin typeface="Times New Roman" pitchFamily="18" charset="0"/>
              </a:endParaRPr>
            </a:p>
          </p:txBody>
        </p:sp>
        <p:sp>
          <p:nvSpPr>
            <p:cNvPr id="47246" name="Rectangle 142"/>
            <p:cNvSpPr>
              <a:spLocks noChangeAspect="1" noChangeArrowheads="1"/>
            </p:cNvSpPr>
            <p:nvPr/>
          </p:nvSpPr>
          <p:spPr bwMode="auto">
            <a:xfrm>
              <a:off x="3339" y="3983"/>
              <a:ext cx="79"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56</a:t>
              </a:r>
              <a:endParaRPr lang="en-US" sz="2800" baseline="-25000">
                <a:effectLst>
                  <a:outerShdw blurRad="38100" dist="38100" dir="2700000" algn="tl">
                    <a:srgbClr val="000000"/>
                  </a:outerShdw>
                </a:effectLst>
                <a:latin typeface="Times New Roman" pitchFamily="18" charset="0"/>
              </a:endParaRPr>
            </a:p>
          </p:txBody>
        </p:sp>
        <p:sp>
          <p:nvSpPr>
            <p:cNvPr id="47247" name="Rectangle 143"/>
            <p:cNvSpPr>
              <a:spLocks noChangeAspect="1" noChangeArrowheads="1"/>
            </p:cNvSpPr>
            <p:nvPr/>
          </p:nvSpPr>
          <p:spPr bwMode="auto">
            <a:xfrm>
              <a:off x="3618" y="3983"/>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58</a:t>
              </a:r>
              <a:endParaRPr lang="en-US" sz="2800" baseline="-25000">
                <a:effectLst>
                  <a:outerShdw blurRad="38100" dist="38100" dir="2700000" algn="tl">
                    <a:srgbClr val="000000"/>
                  </a:outerShdw>
                </a:effectLst>
                <a:latin typeface="Times New Roman" pitchFamily="18" charset="0"/>
              </a:endParaRPr>
            </a:p>
          </p:txBody>
        </p:sp>
        <p:sp>
          <p:nvSpPr>
            <p:cNvPr id="47248" name="Rectangle 144"/>
            <p:cNvSpPr>
              <a:spLocks noChangeAspect="1" noChangeArrowheads="1"/>
            </p:cNvSpPr>
            <p:nvPr/>
          </p:nvSpPr>
          <p:spPr bwMode="auto">
            <a:xfrm>
              <a:off x="3903" y="3983"/>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60</a:t>
              </a:r>
              <a:endParaRPr lang="en-US" sz="2800" baseline="-25000">
                <a:effectLst>
                  <a:outerShdw blurRad="38100" dist="38100" dir="2700000" algn="tl">
                    <a:srgbClr val="000000"/>
                  </a:outerShdw>
                </a:effectLst>
                <a:latin typeface="Times New Roman" pitchFamily="18" charset="0"/>
              </a:endParaRPr>
            </a:p>
          </p:txBody>
        </p:sp>
        <p:sp>
          <p:nvSpPr>
            <p:cNvPr id="47249" name="Rectangle 145"/>
            <p:cNvSpPr>
              <a:spLocks noChangeAspect="1" noChangeArrowheads="1"/>
            </p:cNvSpPr>
            <p:nvPr/>
          </p:nvSpPr>
          <p:spPr bwMode="auto">
            <a:xfrm>
              <a:off x="4181" y="3983"/>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62</a:t>
              </a:r>
              <a:endParaRPr lang="en-US" sz="2800" baseline="-25000">
                <a:effectLst>
                  <a:outerShdw blurRad="38100" dist="38100" dir="2700000" algn="tl">
                    <a:srgbClr val="000000"/>
                  </a:outerShdw>
                </a:effectLst>
                <a:latin typeface="Times New Roman" pitchFamily="18" charset="0"/>
              </a:endParaRPr>
            </a:p>
          </p:txBody>
        </p:sp>
        <p:sp>
          <p:nvSpPr>
            <p:cNvPr id="47250" name="Rectangle 146"/>
            <p:cNvSpPr>
              <a:spLocks noChangeAspect="1" noChangeArrowheads="1"/>
            </p:cNvSpPr>
            <p:nvPr/>
          </p:nvSpPr>
          <p:spPr bwMode="auto">
            <a:xfrm>
              <a:off x="4460" y="3983"/>
              <a:ext cx="81"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64</a:t>
              </a:r>
              <a:endParaRPr lang="en-US" sz="2800" baseline="-25000">
                <a:effectLst>
                  <a:outerShdw blurRad="38100" dist="38100" dir="2700000" algn="tl">
                    <a:srgbClr val="000000"/>
                  </a:outerShdw>
                </a:effectLst>
                <a:latin typeface="Times New Roman" pitchFamily="18" charset="0"/>
              </a:endParaRPr>
            </a:p>
          </p:txBody>
        </p:sp>
        <p:sp>
          <p:nvSpPr>
            <p:cNvPr id="47251" name="Rectangle 147"/>
            <p:cNvSpPr>
              <a:spLocks noChangeAspect="1" noChangeArrowheads="1"/>
            </p:cNvSpPr>
            <p:nvPr/>
          </p:nvSpPr>
          <p:spPr bwMode="auto">
            <a:xfrm>
              <a:off x="4739" y="3983"/>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66</a:t>
              </a:r>
              <a:endParaRPr lang="en-US" sz="2800" baseline="-25000">
                <a:effectLst>
                  <a:outerShdw blurRad="38100" dist="38100" dir="2700000" algn="tl">
                    <a:srgbClr val="000000"/>
                  </a:outerShdw>
                </a:effectLst>
                <a:latin typeface="Times New Roman" pitchFamily="18" charset="0"/>
              </a:endParaRPr>
            </a:p>
          </p:txBody>
        </p:sp>
        <p:sp>
          <p:nvSpPr>
            <p:cNvPr id="47252" name="Rectangle 148"/>
            <p:cNvSpPr>
              <a:spLocks noChangeAspect="1" noChangeArrowheads="1"/>
            </p:cNvSpPr>
            <p:nvPr/>
          </p:nvSpPr>
          <p:spPr bwMode="auto">
            <a:xfrm>
              <a:off x="5024" y="3983"/>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68</a:t>
              </a:r>
              <a:endParaRPr lang="en-US" sz="2800" baseline="-25000">
                <a:effectLst>
                  <a:outerShdw blurRad="38100" dist="38100" dir="2700000" algn="tl">
                    <a:srgbClr val="000000"/>
                  </a:outerShdw>
                </a:effectLst>
                <a:latin typeface="Times New Roman" pitchFamily="18" charset="0"/>
              </a:endParaRPr>
            </a:p>
          </p:txBody>
        </p:sp>
        <p:sp>
          <p:nvSpPr>
            <p:cNvPr id="47253" name="Rectangle 149"/>
            <p:cNvSpPr>
              <a:spLocks noChangeAspect="1" noChangeArrowheads="1"/>
            </p:cNvSpPr>
            <p:nvPr/>
          </p:nvSpPr>
          <p:spPr bwMode="auto">
            <a:xfrm>
              <a:off x="5302" y="3983"/>
              <a:ext cx="80"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70</a:t>
              </a:r>
              <a:endParaRPr lang="en-US" sz="2800" baseline="-25000">
                <a:effectLst>
                  <a:outerShdw blurRad="38100" dist="38100" dir="2700000" algn="tl">
                    <a:srgbClr val="000000"/>
                  </a:outerShdw>
                </a:effectLst>
                <a:latin typeface="Times New Roman" pitchFamily="18" charset="0"/>
              </a:endParaRPr>
            </a:p>
          </p:txBody>
        </p:sp>
        <p:sp>
          <p:nvSpPr>
            <p:cNvPr id="47254" name="Rectangle 150"/>
            <p:cNvSpPr>
              <a:spLocks noChangeAspect="1" noChangeArrowheads="1"/>
            </p:cNvSpPr>
            <p:nvPr/>
          </p:nvSpPr>
          <p:spPr bwMode="auto">
            <a:xfrm>
              <a:off x="5582" y="3983"/>
              <a:ext cx="79" cy="86"/>
            </a:xfrm>
            <a:prstGeom prst="rect">
              <a:avLst/>
            </a:prstGeom>
            <a:noFill/>
            <a:ln w="9525">
              <a:noFill/>
              <a:miter lim="800000"/>
              <a:headEnd/>
              <a:tailEnd/>
            </a:ln>
          </p:spPr>
          <p:txBody>
            <a:bodyPr wrap="none" lIns="0" tIns="0" rIns="0" bIns="0">
              <a:spAutoFit/>
            </a:bodyPr>
            <a:lstStyle/>
            <a:p>
              <a:pPr algn="ctr" eaLnBrk="0" hangingPunct="0"/>
              <a:r>
                <a:rPr lang="en-US" sz="900">
                  <a:solidFill>
                    <a:srgbClr val="000000"/>
                  </a:solidFill>
                  <a:latin typeface="Arial" pitchFamily="34" charset="0"/>
                </a:rPr>
                <a:t>72</a:t>
              </a:r>
              <a:endParaRPr lang="en-US" sz="2800" baseline="-25000">
                <a:effectLst>
                  <a:outerShdw blurRad="38100" dist="38100" dir="2700000" algn="tl">
                    <a:srgbClr val="000000"/>
                  </a:outerShdw>
                </a:effectLst>
                <a:latin typeface="Times New Roman" pitchFamily="18" charset="0"/>
              </a:endParaRPr>
            </a:p>
          </p:txBody>
        </p:sp>
        <p:sp>
          <p:nvSpPr>
            <p:cNvPr id="47255" name="Rectangle 151"/>
            <p:cNvSpPr>
              <a:spLocks noChangeAspect="1" noChangeArrowheads="1"/>
            </p:cNvSpPr>
            <p:nvPr/>
          </p:nvSpPr>
          <p:spPr bwMode="auto">
            <a:xfrm rot="16200000">
              <a:off x="2690" y="3105"/>
              <a:ext cx="596" cy="85"/>
            </a:xfrm>
            <a:prstGeom prst="rect">
              <a:avLst/>
            </a:prstGeom>
            <a:noFill/>
            <a:ln w="9525">
              <a:noFill/>
              <a:miter lim="800000"/>
              <a:headEnd/>
              <a:tailEnd/>
            </a:ln>
          </p:spPr>
          <p:txBody>
            <a:bodyPr wrap="none" lIns="0" tIns="0" rIns="0" bIns="0">
              <a:spAutoFit/>
            </a:bodyPr>
            <a:lstStyle/>
            <a:p>
              <a:pPr algn="ctr" eaLnBrk="0" hangingPunct="0"/>
              <a:r>
                <a:rPr lang="en-US" sz="900" b="1">
                  <a:solidFill>
                    <a:srgbClr val="000000"/>
                  </a:solidFill>
                  <a:latin typeface="Arial" pitchFamily="34" charset="0"/>
                </a:rPr>
                <a:t>sample/chondrite</a:t>
              </a:r>
              <a:endParaRPr lang="en-US" sz="2800" baseline="-25000">
                <a:effectLst>
                  <a:outerShdw blurRad="38100" dist="38100" dir="2700000" algn="tl">
                    <a:srgbClr val="000000"/>
                  </a:outerShdw>
                </a:effectLst>
                <a:latin typeface="Times New Roman" pitchFamily="18" charset="0"/>
              </a:endParaRPr>
            </a:p>
          </p:txBody>
        </p:sp>
        <p:sp>
          <p:nvSpPr>
            <p:cNvPr id="47256" name="Rectangle 152"/>
            <p:cNvSpPr>
              <a:spLocks noChangeAspect="1" noChangeArrowheads="1"/>
            </p:cNvSpPr>
            <p:nvPr/>
          </p:nvSpPr>
          <p:spPr bwMode="auto">
            <a:xfrm>
              <a:off x="3289" y="3964"/>
              <a:ext cx="2470" cy="278"/>
            </a:xfrm>
            <a:prstGeom prst="rect">
              <a:avLst/>
            </a:prstGeom>
            <a:solidFill>
              <a:srgbClr val="FFFFFF"/>
            </a:solidFill>
            <a:ln w="9525">
              <a:noFill/>
              <a:miter lim="800000"/>
              <a:headEnd/>
              <a:tailEnd/>
            </a:ln>
          </p:spPr>
          <p:txBody>
            <a:bodyPr/>
            <a:lstStyle/>
            <a:p>
              <a:endParaRPr lang="es-ES"/>
            </a:p>
          </p:txBody>
        </p:sp>
        <p:sp>
          <p:nvSpPr>
            <p:cNvPr id="47257" name="Rectangle 153"/>
            <p:cNvSpPr>
              <a:spLocks noChangeAspect="1" noChangeArrowheads="1"/>
            </p:cNvSpPr>
            <p:nvPr/>
          </p:nvSpPr>
          <p:spPr bwMode="auto">
            <a:xfrm>
              <a:off x="3544" y="3983"/>
              <a:ext cx="1959" cy="115"/>
            </a:xfrm>
            <a:prstGeom prst="rect">
              <a:avLst/>
            </a:prstGeom>
            <a:noFill/>
            <a:ln w="9525">
              <a:noFill/>
              <a:miter lim="800000"/>
              <a:headEnd/>
              <a:tailEnd/>
            </a:ln>
          </p:spPr>
          <p:txBody>
            <a:bodyPr wrap="none" lIns="0" tIns="0" rIns="0" bIns="0">
              <a:spAutoFit/>
            </a:bodyPr>
            <a:lstStyle/>
            <a:p>
              <a:pPr algn="ctr" eaLnBrk="0" hangingPunct="0"/>
              <a:r>
                <a:rPr lang="en-US" sz="1200">
                  <a:solidFill>
                    <a:srgbClr val="000000"/>
                  </a:solidFill>
                  <a:latin typeface="Arial" pitchFamily="34" charset="0"/>
                </a:rPr>
                <a:t>    La Ce     Nd   Sm Eu    Tb          Er     Yb Lu</a:t>
              </a:r>
              <a:endParaRPr lang="en-US" sz="2800" baseline="-25000">
                <a:effectLst>
                  <a:outerShdw blurRad="38100" dist="38100" dir="2700000" algn="tl">
                    <a:srgbClr val="000000"/>
                  </a:outerShdw>
                </a:effectLst>
                <a:latin typeface="Times New Roman" pitchFamily="18" charset="0"/>
              </a:endParaRPr>
            </a:p>
          </p:txBody>
        </p:sp>
        <p:sp>
          <p:nvSpPr>
            <p:cNvPr id="47258" name="Rectangle 154"/>
            <p:cNvSpPr>
              <a:spLocks noChangeAspect="1" noChangeArrowheads="1"/>
            </p:cNvSpPr>
            <p:nvPr/>
          </p:nvSpPr>
          <p:spPr bwMode="auto">
            <a:xfrm>
              <a:off x="3761" y="2608"/>
              <a:ext cx="1621" cy="137"/>
            </a:xfrm>
            <a:prstGeom prst="rect">
              <a:avLst/>
            </a:prstGeom>
            <a:noFill/>
            <a:ln w="9525">
              <a:noFill/>
              <a:miter lim="800000"/>
              <a:headEnd/>
              <a:tailEnd/>
            </a:ln>
          </p:spPr>
          <p:txBody>
            <a:bodyPr/>
            <a:lstStyle/>
            <a:p>
              <a:endParaRPr lang="es-ES"/>
            </a:p>
          </p:txBody>
        </p:sp>
        <p:sp>
          <p:nvSpPr>
            <p:cNvPr id="47259" name="Rectangle 155"/>
            <p:cNvSpPr>
              <a:spLocks noChangeAspect="1" noChangeArrowheads="1"/>
            </p:cNvSpPr>
            <p:nvPr/>
          </p:nvSpPr>
          <p:spPr bwMode="auto">
            <a:xfrm>
              <a:off x="3685" y="2615"/>
              <a:ext cx="1746" cy="115"/>
            </a:xfrm>
            <a:prstGeom prst="rect">
              <a:avLst/>
            </a:prstGeom>
            <a:noFill/>
            <a:ln w="9525">
              <a:noFill/>
              <a:miter lim="800000"/>
              <a:headEnd/>
              <a:tailEnd/>
            </a:ln>
          </p:spPr>
          <p:txBody>
            <a:bodyPr wrap="none" lIns="0" tIns="0" rIns="0" bIns="0">
              <a:spAutoFit/>
            </a:bodyPr>
            <a:lstStyle/>
            <a:p>
              <a:pPr algn="ctr" eaLnBrk="0" hangingPunct="0"/>
              <a:r>
                <a:rPr lang="en-US" sz="1200">
                  <a:solidFill>
                    <a:srgbClr val="000000"/>
                  </a:solidFill>
                  <a:latin typeface="Arial" pitchFamily="34" charset="0"/>
                </a:rPr>
                <a:t>57% Ol    14% Opx    14% Cpx   14% Grt</a:t>
              </a:r>
              <a:endParaRPr lang="en-US" sz="3600" baseline="-25000">
                <a:effectLst>
                  <a:outerShdw blurRad="38100" dist="38100" dir="2700000" algn="tl">
                    <a:srgbClr val="000000"/>
                  </a:outerShdw>
                </a:effectLst>
                <a:latin typeface="Times New Roman" pitchFamily="18" charset="0"/>
              </a:endParaRPr>
            </a:p>
          </p:txBody>
        </p:sp>
      </p:grpSp>
      <p:sp>
        <p:nvSpPr>
          <p:cNvPr id="47260" name="Text Box 156"/>
          <p:cNvSpPr txBox="1">
            <a:spLocks noChangeArrowheads="1"/>
          </p:cNvSpPr>
          <p:nvPr/>
        </p:nvSpPr>
        <p:spPr bwMode="auto">
          <a:xfrm>
            <a:off x="4945063" y="1028700"/>
            <a:ext cx="3786187" cy="1373188"/>
          </a:xfrm>
          <a:prstGeom prst="rect">
            <a:avLst/>
          </a:prstGeom>
          <a:noFill/>
          <a:ln w="9525">
            <a:noFill/>
            <a:miter lim="800000"/>
            <a:headEnd/>
            <a:tailEnd/>
          </a:ln>
          <a:effectLst/>
        </p:spPr>
        <p:txBody>
          <a:bodyPr>
            <a:spAutoFit/>
          </a:bodyPr>
          <a:lstStyle/>
          <a:p>
            <a:pPr algn="ctr" eaLnBrk="0" hangingPunct="0"/>
            <a:r>
              <a:rPr lang="en-US" sz="2800">
                <a:latin typeface="Times New Roman" pitchFamily="18" charset="0"/>
              </a:rPr>
              <a:t>Efecto del Granate y la Plagioclasa en los patrones de HREE</a:t>
            </a:r>
          </a:p>
        </p:txBody>
      </p:sp>
      <p:grpSp>
        <p:nvGrpSpPr>
          <p:cNvPr id="4" name="Group 157"/>
          <p:cNvGrpSpPr>
            <a:grpSpLocks/>
          </p:cNvGrpSpPr>
          <p:nvPr/>
        </p:nvGrpSpPr>
        <p:grpSpPr bwMode="auto">
          <a:xfrm>
            <a:off x="57150" y="3521075"/>
            <a:ext cx="4110038" cy="3290888"/>
            <a:chOff x="36" y="2218"/>
            <a:chExt cx="2589" cy="2073"/>
          </a:xfrm>
        </p:grpSpPr>
        <p:sp>
          <p:nvSpPr>
            <p:cNvPr id="47262" name="Rectangle 158"/>
            <p:cNvSpPr>
              <a:spLocks noChangeArrowheads="1"/>
            </p:cNvSpPr>
            <p:nvPr/>
          </p:nvSpPr>
          <p:spPr bwMode="auto">
            <a:xfrm>
              <a:off x="36" y="2218"/>
              <a:ext cx="2589" cy="2073"/>
            </a:xfrm>
            <a:prstGeom prst="rect">
              <a:avLst/>
            </a:prstGeom>
            <a:solidFill>
              <a:srgbClr val="FFFFFF"/>
            </a:solidFill>
            <a:ln w="19050">
              <a:solidFill>
                <a:srgbClr val="FF0066"/>
              </a:solidFill>
              <a:miter lim="800000"/>
              <a:headEnd/>
              <a:tailEnd/>
            </a:ln>
          </p:spPr>
          <p:txBody>
            <a:bodyPr/>
            <a:lstStyle/>
            <a:p>
              <a:endParaRPr lang="es-ES"/>
            </a:p>
          </p:txBody>
        </p:sp>
        <p:sp>
          <p:nvSpPr>
            <p:cNvPr id="47263" name="Rectangle 159"/>
            <p:cNvSpPr>
              <a:spLocks noChangeArrowheads="1"/>
            </p:cNvSpPr>
            <p:nvPr/>
          </p:nvSpPr>
          <p:spPr bwMode="auto">
            <a:xfrm>
              <a:off x="36" y="2218"/>
              <a:ext cx="2589" cy="2073"/>
            </a:xfrm>
            <a:prstGeom prst="rect">
              <a:avLst/>
            </a:prstGeom>
            <a:noFill/>
            <a:ln w="0">
              <a:solidFill>
                <a:srgbClr val="000000"/>
              </a:solidFill>
              <a:miter lim="800000"/>
              <a:headEnd/>
              <a:tailEnd/>
            </a:ln>
          </p:spPr>
          <p:txBody>
            <a:bodyPr/>
            <a:lstStyle/>
            <a:p>
              <a:endParaRPr lang="es-ES"/>
            </a:p>
          </p:txBody>
        </p:sp>
        <p:sp>
          <p:nvSpPr>
            <p:cNvPr id="47264" name="Rectangle 160"/>
            <p:cNvSpPr>
              <a:spLocks noChangeArrowheads="1"/>
            </p:cNvSpPr>
            <p:nvPr/>
          </p:nvSpPr>
          <p:spPr bwMode="auto">
            <a:xfrm>
              <a:off x="992" y="2460"/>
              <a:ext cx="190" cy="140"/>
            </a:xfrm>
            <a:prstGeom prst="rect">
              <a:avLst/>
            </a:prstGeom>
            <a:noFill/>
            <a:ln w="9525">
              <a:noFill/>
              <a:miter lim="800000"/>
              <a:headEnd/>
              <a:tailEnd/>
            </a:ln>
          </p:spPr>
          <p:txBody>
            <a:bodyPr/>
            <a:lstStyle/>
            <a:p>
              <a:endParaRPr lang="es-ES"/>
            </a:p>
          </p:txBody>
        </p:sp>
        <p:grpSp>
          <p:nvGrpSpPr>
            <p:cNvPr id="5" name="Group 161"/>
            <p:cNvGrpSpPr>
              <a:grpSpLocks/>
            </p:cNvGrpSpPr>
            <p:nvPr/>
          </p:nvGrpSpPr>
          <p:grpSpPr bwMode="auto">
            <a:xfrm>
              <a:off x="130" y="2480"/>
              <a:ext cx="2355" cy="1557"/>
              <a:chOff x="176" y="2573"/>
              <a:chExt cx="2208" cy="1356"/>
            </a:xfrm>
          </p:grpSpPr>
          <p:sp>
            <p:nvSpPr>
              <p:cNvPr id="47266" name="Rectangle 162"/>
              <p:cNvSpPr>
                <a:spLocks noChangeArrowheads="1"/>
              </p:cNvSpPr>
              <p:nvPr/>
            </p:nvSpPr>
            <p:spPr bwMode="auto">
              <a:xfrm>
                <a:off x="517" y="2616"/>
                <a:ext cx="1865" cy="1271"/>
              </a:xfrm>
              <a:prstGeom prst="rect">
                <a:avLst/>
              </a:prstGeom>
              <a:solidFill>
                <a:srgbClr val="FFFFFF"/>
              </a:solidFill>
              <a:ln w="9525">
                <a:noFill/>
                <a:miter lim="800000"/>
                <a:headEnd/>
                <a:tailEnd/>
              </a:ln>
            </p:spPr>
            <p:txBody>
              <a:bodyPr/>
              <a:lstStyle/>
              <a:p>
                <a:endParaRPr lang="es-ES"/>
              </a:p>
            </p:txBody>
          </p:sp>
          <p:sp>
            <p:nvSpPr>
              <p:cNvPr id="47267" name="Rectangle 163"/>
              <p:cNvSpPr>
                <a:spLocks noChangeArrowheads="1"/>
              </p:cNvSpPr>
              <p:nvPr/>
            </p:nvSpPr>
            <p:spPr bwMode="auto">
              <a:xfrm>
                <a:off x="517" y="2616"/>
                <a:ext cx="1865" cy="1271"/>
              </a:xfrm>
              <a:prstGeom prst="rect">
                <a:avLst/>
              </a:prstGeom>
              <a:noFill/>
              <a:ln w="7938">
                <a:solidFill>
                  <a:srgbClr val="808080"/>
                </a:solidFill>
                <a:miter lim="800000"/>
                <a:headEnd/>
                <a:tailEnd/>
              </a:ln>
            </p:spPr>
            <p:txBody>
              <a:bodyPr/>
              <a:lstStyle/>
              <a:p>
                <a:endParaRPr lang="es-ES"/>
              </a:p>
            </p:txBody>
          </p:sp>
          <p:sp>
            <p:nvSpPr>
              <p:cNvPr id="47268" name="Line 164"/>
              <p:cNvSpPr>
                <a:spLocks noChangeShapeType="1"/>
              </p:cNvSpPr>
              <p:nvPr/>
            </p:nvSpPr>
            <p:spPr bwMode="auto">
              <a:xfrm>
                <a:off x="517" y="2616"/>
                <a:ext cx="1" cy="1271"/>
              </a:xfrm>
              <a:prstGeom prst="line">
                <a:avLst/>
              </a:prstGeom>
              <a:noFill/>
              <a:ln w="0">
                <a:solidFill>
                  <a:srgbClr val="000000"/>
                </a:solidFill>
                <a:round/>
                <a:headEnd/>
                <a:tailEnd/>
              </a:ln>
            </p:spPr>
            <p:txBody>
              <a:bodyPr/>
              <a:lstStyle/>
              <a:p>
                <a:endParaRPr lang="es-ES"/>
              </a:p>
            </p:txBody>
          </p:sp>
          <p:sp>
            <p:nvSpPr>
              <p:cNvPr id="47269" name="Line 165"/>
              <p:cNvSpPr>
                <a:spLocks noChangeShapeType="1"/>
              </p:cNvSpPr>
              <p:nvPr/>
            </p:nvSpPr>
            <p:spPr bwMode="auto">
              <a:xfrm>
                <a:off x="517" y="3887"/>
                <a:ext cx="16" cy="1"/>
              </a:xfrm>
              <a:prstGeom prst="line">
                <a:avLst/>
              </a:prstGeom>
              <a:noFill/>
              <a:ln w="0">
                <a:solidFill>
                  <a:srgbClr val="000000"/>
                </a:solidFill>
                <a:round/>
                <a:headEnd/>
                <a:tailEnd/>
              </a:ln>
            </p:spPr>
            <p:txBody>
              <a:bodyPr/>
              <a:lstStyle/>
              <a:p>
                <a:endParaRPr lang="es-ES"/>
              </a:p>
            </p:txBody>
          </p:sp>
          <p:sp>
            <p:nvSpPr>
              <p:cNvPr id="47270" name="Line 166"/>
              <p:cNvSpPr>
                <a:spLocks noChangeShapeType="1"/>
              </p:cNvSpPr>
              <p:nvPr/>
            </p:nvSpPr>
            <p:spPr bwMode="auto">
              <a:xfrm>
                <a:off x="517" y="3758"/>
                <a:ext cx="16" cy="1"/>
              </a:xfrm>
              <a:prstGeom prst="line">
                <a:avLst/>
              </a:prstGeom>
              <a:noFill/>
              <a:ln w="0">
                <a:solidFill>
                  <a:srgbClr val="000000"/>
                </a:solidFill>
                <a:round/>
                <a:headEnd/>
                <a:tailEnd/>
              </a:ln>
            </p:spPr>
            <p:txBody>
              <a:bodyPr/>
              <a:lstStyle/>
              <a:p>
                <a:endParaRPr lang="es-ES"/>
              </a:p>
            </p:txBody>
          </p:sp>
          <p:sp>
            <p:nvSpPr>
              <p:cNvPr id="47271" name="Line 167"/>
              <p:cNvSpPr>
                <a:spLocks noChangeShapeType="1"/>
              </p:cNvSpPr>
              <p:nvPr/>
            </p:nvSpPr>
            <p:spPr bwMode="auto">
              <a:xfrm>
                <a:off x="517" y="3634"/>
                <a:ext cx="16" cy="1"/>
              </a:xfrm>
              <a:prstGeom prst="line">
                <a:avLst/>
              </a:prstGeom>
              <a:noFill/>
              <a:ln w="0">
                <a:solidFill>
                  <a:srgbClr val="000000"/>
                </a:solidFill>
                <a:round/>
                <a:headEnd/>
                <a:tailEnd/>
              </a:ln>
            </p:spPr>
            <p:txBody>
              <a:bodyPr/>
              <a:lstStyle/>
              <a:p>
                <a:endParaRPr lang="es-ES"/>
              </a:p>
            </p:txBody>
          </p:sp>
          <p:sp>
            <p:nvSpPr>
              <p:cNvPr id="47272" name="Line 168"/>
              <p:cNvSpPr>
                <a:spLocks noChangeShapeType="1"/>
              </p:cNvSpPr>
              <p:nvPr/>
            </p:nvSpPr>
            <p:spPr bwMode="auto">
              <a:xfrm>
                <a:off x="517" y="3505"/>
                <a:ext cx="16" cy="1"/>
              </a:xfrm>
              <a:prstGeom prst="line">
                <a:avLst/>
              </a:prstGeom>
              <a:noFill/>
              <a:ln w="0">
                <a:solidFill>
                  <a:srgbClr val="000000"/>
                </a:solidFill>
                <a:round/>
                <a:headEnd/>
                <a:tailEnd/>
              </a:ln>
            </p:spPr>
            <p:txBody>
              <a:bodyPr/>
              <a:lstStyle/>
              <a:p>
                <a:endParaRPr lang="es-ES"/>
              </a:p>
            </p:txBody>
          </p:sp>
          <p:sp>
            <p:nvSpPr>
              <p:cNvPr id="47273" name="Line 169"/>
              <p:cNvSpPr>
                <a:spLocks noChangeShapeType="1"/>
              </p:cNvSpPr>
              <p:nvPr/>
            </p:nvSpPr>
            <p:spPr bwMode="auto">
              <a:xfrm>
                <a:off x="517" y="3381"/>
                <a:ext cx="16" cy="1"/>
              </a:xfrm>
              <a:prstGeom prst="line">
                <a:avLst/>
              </a:prstGeom>
              <a:noFill/>
              <a:ln w="0">
                <a:solidFill>
                  <a:srgbClr val="000000"/>
                </a:solidFill>
                <a:round/>
                <a:headEnd/>
                <a:tailEnd/>
              </a:ln>
            </p:spPr>
            <p:txBody>
              <a:bodyPr/>
              <a:lstStyle/>
              <a:p>
                <a:endParaRPr lang="es-ES"/>
              </a:p>
            </p:txBody>
          </p:sp>
          <p:sp>
            <p:nvSpPr>
              <p:cNvPr id="47274" name="Line 170"/>
              <p:cNvSpPr>
                <a:spLocks noChangeShapeType="1"/>
              </p:cNvSpPr>
              <p:nvPr/>
            </p:nvSpPr>
            <p:spPr bwMode="auto">
              <a:xfrm>
                <a:off x="517" y="3251"/>
                <a:ext cx="16" cy="1"/>
              </a:xfrm>
              <a:prstGeom prst="line">
                <a:avLst/>
              </a:prstGeom>
              <a:noFill/>
              <a:ln w="0">
                <a:solidFill>
                  <a:srgbClr val="000000"/>
                </a:solidFill>
                <a:round/>
                <a:headEnd/>
                <a:tailEnd/>
              </a:ln>
            </p:spPr>
            <p:txBody>
              <a:bodyPr/>
              <a:lstStyle/>
              <a:p>
                <a:endParaRPr lang="es-ES"/>
              </a:p>
            </p:txBody>
          </p:sp>
          <p:sp>
            <p:nvSpPr>
              <p:cNvPr id="47275" name="Line 171"/>
              <p:cNvSpPr>
                <a:spLocks noChangeShapeType="1"/>
              </p:cNvSpPr>
              <p:nvPr/>
            </p:nvSpPr>
            <p:spPr bwMode="auto">
              <a:xfrm>
                <a:off x="517" y="3122"/>
                <a:ext cx="16" cy="1"/>
              </a:xfrm>
              <a:prstGeom prst="line">
                <a:avLst/>
              </a:prstGeom>
              <a:noFill/>
              <a:ln w="0">
                <a:solidFill>
                  <a:srgbClr val="000000"/>
                </a:solidFill>
                <a:round/>
                <a:headEnd/>
                <a:tailEnd/>
              </a:ln>
            </p:spPr>
            <p:txBody>
              <a:bodyPr/>
              <a:lstStyle/>
              <a:p>
                <a:endParaRPr lang="es-ES"/>
              </a:p>
            </p:txBody>
          </p:sp>
          <p:sp>
            <p:nvSpPr>
              <p:cNvPr id="47276" name="Line 172"/>
              <p:cNvSpPr>
                <a:spLocks noChangeShapeType="1"/>
              </p:cNvSpPr>
              <p:nvPr/>
            </p:nvSpPr>
            <p:spPr bwMode="auto">
              <a:xfrm>
                <a:off x="517" y="2999"/>
                <a:ext cx="16" cy="1"/>
              </a:xfrm>
              <a:prstGeom prst="line">
                <a:avLst/>
              </a:prstGeom>
              <a:noFill/>
              <a:ln w="0">
                <a:solidFill>
                  <a:srgbClr val="000000"/>
                </a:solidFill>
                <a:round/>
                <a:headEnd/>
                <a:tailEnd/>
              </a:ln>
            </p:spPr>
            <p:txBody>
              <a:bodyPr/>
              <a:lstStyle/>
              <a:p>
                <a:endParaRPr lang="es-ES"/>
              </a:p>
            </p:txBody>
          </p:sp>
          <p:sp>
            <p:nvSpPr>
              <p:cNvPr id="47277" name="Line 173"/>
              <p:cNvSpPr>
                <a:spLocks noChangeShapeType="1"/>
              </p:cNvSpPr>
              <p:nvPr/>
            </p:nvSpPr>
            <p:spPr bwMode="auto">
              <a:xfrm>
                <a:off x="517" y="2870"/>
                <a:ext cx="16" cy="1"/>
              </a:xfrm>
              <a:prstGeom prst="line">
                <a:avLst/>
              </a:prstGeom>
              <a:noFill/>
              <a:ln w="0">
                <a:solidFill>
                  <a:srgbClr val="000000"/>
                </a:solidFill>
                <a:round/>
                <a:headEnd/>
                <a:tailEnd/>
              </a:ln>
            </p:spPr>
            <p:txBody>
              <a:bodyPr/>
              <a:lstStyle/>
              <a:p>
                <a:endParaRPr lang="es-ES"/>
              </a:p>
            </p:txBody>
          </p:sp>
          <p:sp>
            <p:nvSpPr>
              <p:cNvPr id="47278" name="Line 174"/>
              <p:cNvSpPr>
                <a:spLocks noChangeShapeType="1"/>
              </p:cNvSpPr>
              <p:nvPr/>
            </p:nvSpPr>
            <p:spPr bwMode="auto">
              <a:xfrm>
                <a:off x="517" y="2746"/>
                <a:ext cx="16" cy="1"/>
              </a:xfrm>
              <a:prstGeom prst="line">
                <a:avLst/>
              </a:prstGeom>
              <a:noFill/>
              <a:ln w="0">
                <a:solidFill>
                  <a:srgbClr val="000000"/>
                </a:solidFill>
                <a:round/>
                <a:headEnd/>
                <a:tailEnd/>
              </a:ln>
            </p:spPr>
            <p:txBody>
              <a:bodyPr/>
              <a:lstStyle/>
              <a:p>
                <a:endParaRPr lang="es-ES"/>
              </a:p>
            </p:txBody>
          </p:sp>
          <p:sp>
            <p:nvSpPr>
              <p:cNvPr id="47279" name="Line 175"/>
              <p:cNvSpPr>
                <a:spLocks noChangeShapeType="1"/>
              </p:cNvSpPr>
              <p:nvPr/>
            </p:nvSpPr>
            <p:spPr bwMode="auto">
              <a:xfrm>
                <a:off x="517" y="2616"/>
                <a:ext cx="16" cy="2"/>
              </a:xfrm>
              <a:prstGeom prst="line">
                <a:avLst/>
              </a:prstGeom>
              <a:noFill/>
              <a:ln w="0">
                <a:solidFill>
                  <a:srgbClr val="000000"/>
                </a:solidFill>
                <a:round/>
                <a:headEnd/>
                <a:tailEnd/>
              </a:ln>
            </p:spPr>
            <p:txBody>
              <a:bodyPr/>
              <a:lstStyle/>
              <a:p>
                <a:endParaRPr lang="es-ES"/>
              </a:p>
            </p:txBody>
          </p:sp>
          <p:sp>
            <p:nvSpPr>
              <p:cNvPr id="47280" name="Line 176"/>
              <p:cNvSpPr>
                <a:spLocks noChangeShapeType="1"/>
              </p:cNvSpPr>
              <p:nvPr/>
            </p:nvSpPr>
            <p:spPr bwMode="auto">
              <a:xfrm>
                <a:off x="517" y="3887"/>
                <a:ext cx="21" cy="1"/>
              </a:xfrm>
              <a:prstGeom prst="line">
                <a:avLst/>
              </a:prstGeom>
              <a:noFill/>
              <a:ln w="0">
                <a:solidFill>
                  <a:srgbClr val="000000"/>
                </a:solidFill>
                <a:round/>
                <a:headEnd/>
                <a:tailEnd/>
              </a:ln>
            </p:spPr>
            <p:txBody>
              <a:bodyPr/>
              <a:lstStyle/>
              <a:p>
                <a:endParaRPr lang="es-ES"/>
              </a:p>
            </p:txBody>
          </p:sp>
          <p:sp>
            <p:nvSpPr>
              <p:cNvPr id="47281" name="Line 177"/>
              <p:cNvSpPr>
                <a:spLocks noChangeShapeType="1"/>
              </p:cNvSpPr>
              <p:nvPr/>
            </p:nvSpPr>
            <p:spPr bwMode="auto">
              <a:xfrm>
                <a:off x="517" y="3634"/>
                <a:ext cx="21" cy="1"/>
              </a:xfrm>
              <a:prstGeom prst="line">
                <a:avLst/>
              </a:prstGeom>
              <a:noFill/>
              <a:ln w="0">
                <a:solidFill>
                  <a:srgbClr val="000000"/>
                </a:solidFill>
                <a:round/>
                <a:headEnd/>
                <a:tailEnd/>
              </a:ln>
            </p:spPr>
            <p:txBody>
              <a:bodyPr/>
              <a:lstStyle/>
              <a:p>
                <a:endParaRPr lang="es-ES"/>
              </a:p>
            </p:txBody>
          </p:sp>
          <p:sp>
            <p:nvSpPr>
              <p:cNvPr id="47282" name="Line 178"/>
              <p:cNvSpPr>
                <a:spLocks noChangeShapeType="1"/>
              </p:cNvSpPr>
              <p:nvPr/>
            </p:nvSpPr>
            <p:spPr bwMode="auto">
              <a:xfrm>
                <a:off x="517" y="3381"/>
                <a:ext cx="21" cy="1"/>
              </a:xfrm>
              <a:prstGeom prst="line">
                <a:avLst/>
              </a:prstGeom>
              <a:noFill/>
              <a:ln w="0">
                <a:solidFill>
                  <a:srgbClr val="000000"/>
                </a:solidFill>
                <a:round/>
                <a:headEnd/>
                <a:tailEnd/>
              </a:ln>
            </p:spPr>
            <p:txBody>
              <a:bodyPr/>
              <a:lstStyle/>
              <a:p>
                <a:endParaRPr lang="es-ES"/>
              </a:p>
            </p:txBody>
          </p:sp>
          <p:sp>
            <p:nvSpPr>
              <p:cNvPr id="47283" name="Line 179"/>
              <p:cNvSpPr>
                <a:spLocks noChangeShapeType="1"/>
              </p:cNvSpPr>
              <p:nvPr/>
            </p:nvSpPr>
            <p:spPr bwMode="auto">
              <a:xfrm>
                <a:off x="517" y="3122"/>
                <a:ext cx="21" cy="1"/>
              </a:xfrm>
              <a:prstGeom prst="line">
                <a:avLst/>
              </a:prstGeom>
              <a:noFill/>
              <a:ln w="0">
                <a:solidFill>
                  <a:srgbClr val="000000"/>
                </a:solidFill>
                <a:round/>
                <a:headEnd/>
                <a:tailEnd/>
              </a:ln>
            </p:spPr>
            <p:txBody>
              <a:bodyPr/>
              <a:lstStyle/>
              <a:p>
                <a:endParaRPr lang="es-ES"/>
              </a:p>
            </p:txBody>
          </p:sp>
          <p:sp>
            <p:nvSpPr>
              <p:cNvPr id="47284" name="Line 180"/>
              <p:cNvSpPr>
                <a:spLocks noChangeShapeType="1"/>
              </p:cNvSpPr>
              <p:nvPr/>
            </p:nvSpPr>
            <p:spPr bwMode="auto">
              <a:xfrm>
                <a:off x="517" y="2870"/>
                <a:ext cx="21" cy="1"/>
              </a:xfrm>
              <a:prstGeom prst="line">
                <a:avLst/>
              </a:prstGeom>
              <a:noFill/>
              <a:ln w="0">
                <a:solidFill>
                  <a:srgbClr val="000000"/>
                </a:solidFill>
                <a:round/>
                <a:headEnd/>
                <a:tailEnd/>
              </a:ln>
            </p:spPr>
            <p:txBody>
              <a:bodyPr/>
              <a:lstStyle/>
              <a:p>
                <a:endParaRPr lang="es-ES"/>
              </a:p>
            </p:txBody>
          </p:sp>
          <p:sp>
            <p:nvSpPr>
              <p:cNvPr id="47285" name="Line 181"/>
              <p:cNvSpPr>
                <a:spLocks noChangeShapeType="1"/>
              </p:cNvSpPr>
              <p:nvPr/>
            </p:nvSpPr>
            <p:spPr bwMode="auto">
              <a:xfrm>
                <a:off x="517" y="2616"/>
                <a:ext cx="21" cy="2"/>
              </a:xfrm>
              <a:prstGeom prst="line">
                <a:avLst/>
              </a:prstGeom>
              <a:noFill/>
              <a:ln w="0">
                <a:solidFill>
                  <a:srgbClr val="000000"/>
                </a:solidFill>
                <a:round/>
                <a:headEnd/>
                <a:tailEnd/>
              </a:ln>
            </p:spPr>
            <p:txBody>
              <a:bodyPr/>
              <a:lstStyle/>
              <a:p>
                <a:endParaRPr lang="es-ES"/>
              </a:p>
            </p:txBody>
          </p:sp>
          <p:sp>
            <p:nvSpPr>
              <p:cNvPr id="47286" name="Line 182"/>
              <p:cNvSpPr>
                <a:spLocks noChangeShapeType="1"/>
              </p:cNvSpPr>
              <p:nvPr/>
            </p:nvSpPr>
            <p:spPr bwMode="auto">
              <a:xfrm>
                <a:off x="517" y="3887"/>
                <a:ext cx="1865" cy="1"/>
              </a:xfrm>
              <a:prstGeom prst="line">
                <a:avLst/>
              </a:prstGeom>
              <a:noFill/>
              <a:ln w="0">
                <a:solidFill>
                  <a:srgbClr val="000000"/>
                </a:solidFill>
                <a:round/>
                <a:headEnd/>
                <a:tailEnd/>
              </a:ln>
            </p:spPr>
            <p:txBody>
              <a:bodyPr/>
              <a:lstStyle/>
              <a:p>
                <a:endParaRPr lang="es-ES"/>
              </a:p>
            </p:txBody>
          </p:sp>
          <p:sp>
            <p:nvSpPr>
              <p:cNvPr id="47287" name="Line 183"/>
              <p:cNvSpPr>
                <a:spLocks noChangeShapeType="1"/>
              </p:cNvSpPr>
              <p:nvPr/>
            </p:nvSpPr>
            <p:spPr bwMode="auto">
              <a:xfrm flipV="1">
                <a:off x="517" y="3871"/>
                <a:ext cx="1" cy="16"/>
              </a:xfrm>
              <a:prstGeom prst="line">
                <a:avLst/>
              </a:prstGeom>
              <a:noFill/>
              <a:ln w="0">
                <a:solidFill>
                  <a:srgbClr val="000000"/>
                </a:solidFill>
                <a:round/>
                <a:headEnd/>
                <a:tailEnd/>
              </a:ln>
            </p:spPr>
            <p:txBody>
              <a:bodyPr/>
              <a:lstStyle/>
              <a:p>
                <a:endParaRPr lang="es-ES"/>
              </a:p>
            </p:txBody>
          </p:sp>
          <p:sp>
            <p:nvSpPr>
              <p:cNvPr id="47288" name="Line 184"/>
              <p:cNvSpPr>
                <a:spLocks noChangeShapeType="1"/>
              </p:cNvSpPr>
              <p:nvPr/>
            </p:nvSpPr>
            <p:spPr bwMode="auto">
              <a:xfrm flipV="1">
                <a:off x="636" y="3871"/>
                <a:ext cx="1" cy="16"/>
              </a:xfrm>
              <a:prstGeom prst="line">
                <a:avLst/>
              </a:prstGeom>
              <a:noFill/>
              <a:ln w="0">
                <a:solidFill>
                  <a:srgbClr val="000000"/>
                </a:solidFill>
                <a:round/>
                <a:headEnd/>
                <a:tailEnd/>
              </a:ln>
            </p:spPr>
            <p:txBody>
              <a:bodyPr/>
              <a:lstStyle/>
              <a:p>
                <a:endParaRPr lang="es-ES"/>
              </a:p>
            </p:txBody>
          </p:sp>
          <p:sp>
            <p:nvSpPr>
              <p:cNvPr id="47289" name="Line 185"/>
              <p:cNvSpPr>
                <a:spLocks noChangeShapeType="1"/>
              </p:cNvSpPr>
              <p:nvPr/>
            </p:nvSpPr>
            <p:spPr bwMode="auto">
              <a:xfrm flipV="1">
                <a:off x="750" y="3871"/>
                <a:ext cx="1" cy="16"/>
              </a:xfrm>
              <a:prstGeom prst="line">
                <a:avLst/>
              </a:prstGeom>
              <a:noFill/>
              <a:ln w="0">
                <a:solidFill>
                  <a:srgbClr val="000000"/>
                </a:solidFill>
                <a:round/>
                <a:headEnd/>
                <a:tailEnd/>
              </a:ln>
            </p:spPr>
            <p:txBody>
              <a:bodyPr/>
              <a:lstStyle/>
              <a:p>
                <a:endParaRPr lang="es-ES"/>
              </a:p>
            </p:txBody>
          </p:sp>
          <p:sp>
            <p:nvSpPr>
              <p:cNvPr id="47290" name="Line 186"/>
              <p:cNvSpPr>
                <a:spLocks noChangeShapeType="1"/>
              </p:cNvSpPr>
              <p:nvPr/>
            </p:nvSpPr>
            <p:spPr bwMode="auto">
              <a:xfrm flipV="1">
                <a:off x="868" y="3871"/>
                <a:ext cx="1" cy="16"/>
              </a:xfrm>
              <a:prstGeom prst="line">
                <a:avLst/>
              </a:prstGeom>
              <a:noFill/>
              <a:ln w="0">
                <a:solidFill>
                  <a:srgbClr val="000000"/>
                </a:solidFill>
                <a:round/>
                <a:headEnd/>
                <a:tailEnd/>
              </a:ln>
            </p:spPr>
            <p:txBody>
              <a:bodyPr/>
              <a:lstStyle/>
              <a:p>
                <a:endParaRPr lang="es-ES"/>
              </a:p>
            </p:txBody>
          </p:sp>
          <p:sp>
            <p:nvSpPr>
              <p:cNvPr id="47291" name="Line 187"/>
              <p:cNvSpPr>
                <a:spLocks noChangeShapeType="1"/>
              </p:cNvSpPr>
              <p:nvPr/>
            </p:nvSpPr>
            <p:spPr bwMode="auto">
              <a:xfrm flipV="1">
                <a:off x="982" y="3871"/>
                <a:ext cx="1" cy="16"/>
              </a:xfrm>
              <a:prstGeom prst="line">
                <a:avLst/>
              </a:prstGeom>
              <a:noFill/>
              <a:ln w="0">
                <a:solidFill>
                  <a:srgbClr val="000000"/>
                </a:solidFill>
                <a:round/>
                <a:headEnd/>
                <a:tailEnd/>
              </a:ln>
            </p:spPr>
            <p:txBody>
              <a:bodyPr/>
              <a:lstStyle/>
              <a:p>
                <a:endParaRPr lang="es-ES"/>
              </a:p>
            </p:txBody>
          </p:sp>
          <p:sp>
            <p:nvSpPr>
              <p:cNvPr id="47292" name="Line 188"/>
              <p:cNvSpPr>
                <a:spLocks noChangeShapeType="1"/>
              </p:cNvSpPr>
              <p:nvPr/>
            </p:nvSpPr>
            <p:spPr bwMode="auto">
              <a:xfrm flipV="1">
                <a:off x="1101" y="3871"/>
                <a:ext cx="1" cy="16"/>
              </a:xfrm>
              <a:prstGeom prst="line">
                <a:avLst/>
              </a:prstGeom>
              <a:noFill/>
              <a:ln w="0">
                <a:solidFill>
                  <a:srgbClr val="000000"/>
                </a:solidFill>
                <a:round/>
                <a:headEnd/>
                <a:tailEnd/>
              </a:ln>
            </p:spPr>
            <p:txBody>
              <a:bodyPr/>
              <a:lstStyle/>
              <a:p>
                <a:endParaRPr lang="es-ES"/>
              </a:p>
            </p:txBody>
          </p:sp>
          <p:sp>
            <p:nvSpPr>
              <p:cNvPr id="47293" name="Line 189"/>
              <p:cNvSpPr>
                <a:spLocks noChangeShapeType="1"/>
              </p:cNvSpPr>
              <p:nvPr/>
            </p:nvSpPr>
            <p:spPr bwMode="auto">
              <a:xfrm flipV="1">
                <a:off x="1215" y="3871"/>
                <a:ext cx="1" cy="16"/>
              </a:xfrm>
              <a:prstGeom prst="line">
                <a:avLst/>
              </a:prstGeom>
              <a:noFill/>
              <a:ln w="0">
                <a:solidFill>
                  <a:srgbClr val="000000"/>
                </a:solidFill>
                <a:round/>
                <a:headEnd/>
                <a:tailEnd/>
              </a:ln>
            </p:spPr>
            <p:txBody>
              <a:bodyPr/>
              <a:lstStyle/>
              <a:p>
                <a:endParaRPr lang="es-ES"/>
              </a:p>
            </p:txBody>
          </p:sp>
          <p:sp>
            <p:nvSpPr>
              <p:cNvPr id="47294" name="Line 190"/>
              <p:cNvSpPr>
                <a:spLocks noChangeShapeType="1"/>
              </p:cNvSpPr>
              <p:nvPr/>
            </p:nvSpPr>
            <p:spPr bwMode="auto">
              <a:xfrm flipV="1">
                <a:off x="1334" y="3871"/>
                <a:ext cx="1" cy="16"/>
              </a:xfrm>
              <a:prstGeom prst="line">
                <a:avLst/>
              </a:prstGeom>
              <a:noFill/>
              <a:ln w="0">
                <a:solidFill>
                  <a:srgbClr val="000000"/>
                </a:solidFill>
                <a:round/>
                <a:headEnd/>
                <a:tailEnd/>
              </a:ln>
            </p:spPr>
            <p:txBody>
              <a:bodyPr/>
              <a:lstStyle/>
              <a:p>
                <a:endParaRPr lang="es-ES"/>
              </a:p>
            </p:txBody>
          </p:sp>
          <p:sp>
            <p:nvSpPr>
              <p:cNvPr id="47295" name="Line 191"/>
              <p:cNvSpPr>
                <a:spLocks noChangeShapeType="1"/>
              </p:cNvSpPr>
              <p:nvPr/>
            </p:nvSpPr>
            <p:spPr bwMode="auto">
              <a:xfrm flipV="1">
                <a:off x="1452" y="3871"/>
                <a:ext cx="1" cy="16"/>
              </a:xfrm>
              <a:prstGeom prst="line">
                <a:avLst/>
              </a:prstGeom>
              <a:noFill/>
              <a:ln w="0">
                <a:solidFill>
                  <a:srgbClr val="000000"/>
                </a:solidFill>
                <a:round/>
                <a:headEnd/>
                <a:tailEnd/>
              </a:ln>
            </p:spPr>
            <p:txBody>
              <a:bodyPr/>
              <a:lstStyle/>
              <a:p>
                <a:endParaRPr lang="es-ES"/>
              </a:p>
            </p:txBody>
          </p:sp>
          <p:sp>
            <p:nvSpPr>
              <p:cNvPr id="47296" name="Line 192"/>
              <p:cNvSpPr>
                <a:spLocks noChangeShapeType="1"/>
              </p:cNvSpPr>
              <p:nvPr/>
            </p:nvSpPr>
            <p:spPr bwMode="auto">
              <a:xfrm flipV="1">
                <a:off x="1566" y="3871"/>
                <a:ext cx="1" cy="16"/>
              </a:xfrm>
              <a:prstGeom prst="line">
                <a:avLst/>
              </a:prstGeom>
              <a:noFill/>
              <a:ln w="0">
                <a:solidFill>
                  <a:srgbClr val="000000"/>
                </a:solidFill>
                <a:round/>
                <a:headEnd/>
                <a:tailEnd/>
              </a:ln>
            </p:spPr>
            <p:txBody>
              <a:bodyPr/>
              <a:lstStyle/>
              <a:p>
                <a:endParaRPr lang="es-ES"/>
              </a:p>
            </p:txBody>
          </p:sp>
          <p:sp>
            <p:nvSpPr>
              <p:cNvPr id="47297" name="Line 193"/>
              <p:cNvSpPr>
                <a:spLocks noChangeShapeType="1"/>
              </p:cNvSpPr>
              <p:nvPr/>
            </p:nvSpPr>
            <p:spPr bwMode="auto">
              <a:xfrm flipV="1">
                <a:off x="1685" y="3871"/>
                <a:ext cx="1" cy="16"/>
              </a:xfrm>
              <a:prstGeom prst="line">
                <a:avLst/>
              </a:prstGeom>
              <a:noFill/>
              <a:ln w="0">
                <a:solidFill>
                  <a:srgbClr val="000000"/>
                </a:solidFill>
                <a:round/>
                <a:headEnd/>
                <a:tailEnd/>
              </a:ln>
            </p:spPr>
            <p:txBody>
              <a:bodyPr/>
              <a:lstStyle/>
              <a:p>
                <a:endParaRPr lang="es-ES"/>
              </a:p>
            </p:txBody>
          </p:sp>
          <p:sp>
            <p:nvSpPr>
              <p:cNvPr id="47298" name="Line 194"/>
              <p:cNvSpPr>
                <a:spLocks noChangeShapeType="1"/>
              </p:cNvSpPr>
              <p:nvPr/>
            </p:nvSpPr>
            <p:spPr bwMode="auto">
              <a:xfrm flipV="1">
                <a:off x="1799" y="3871"/>
                <a:ext cx="1" cy="16"/>
              </a:xfrm>
              <a:prstGeom prst="line">
                <a:avLst/>
              </a:prstGeom>
              <a:noFill/>
              <a:ln w="0">
                <a:solidFill>
                  <a:srgbClr val="000000"/>
                </a:solidFill>
                <a:round/>
                <a:headEnd/>
                <a:tailEnd/>
              </a:ln>
            </p:spPr>
            <p:txBody>
              <a:bodyPr/>
              <a:lstStyle/>
              <a:p>
                <a:endParaRPr lang="es-ES"/>
              </a:p>
            </p:txBody>
          </p:sp>
          <p:sp>
            <p:nvSpPr>
              <p:cNvPr id="47299" name="Line 195"/>
              <p:cNvSpPr>
                <a:spLocks noChangeShapeType="1"/>
              </p:cNvSpPr>
              <p:nvPr/>
            </p:nvSpPr>
            <p:spPr bwMode="auto">
              <a:xfrm flipV="1">
                <a:off x="1917" y="3871"/>
                <a:ext cx="1" cy="16"/>
              </a:xfrm>
              <a:prstGeom prst="line">
                <a:avLst/>
              </a:prstGeom>
              <a:noFill/>
              <a:ln w="0">
                <a:solidFill>
                  <a:srgbClr val="000000"/>
                </a:solidFill>
                <a:round/>
                <a:headEnd/>
                <a:tailEnd/>
              </a:ln>
            </p:spPr>
            <p:txBody>
              <a:bodyPr/>
              <a:lstStyle/>
              <a:p>
                <a:endParaRPr lang="es-ES"/>
              </a:p>
            </p:txBody>
          </p:sp>
          <p:sp>
            <p:nvSpPr>
              <p:cNvPr id="47300" name="Line 196"/>
              <p:cNvSpPr>
                <a:spLocks noChangeShapeType="1"/>
              </p:cNvSpPr>
              <p:nvPr/>
            </p:nvSpPr>
            <p:spPr bwMode="auto">
              <a:xfrm flipV="1">
                <a:off x="2030" y="3871"/>
                <a:ext cx="1" cy="16"/>
              </a:xfrm>
              <a:prstGeom prst="line">
                <a:avLst/>
              </a:prstGeom>
              <a:noFill/>
              <a:ln w="0">
                <a:solidFill>
                  <a:srgbClr val="000000"/>
                </a:solidFill>
                <a:round/>
                <a:headEnd/>
                <a:tailEnd/>
              </a:ln>
            </p:spPr>
            <p:txBody>
              <a:bodyPr/>
              <a:lstStyle/>
              <a:p>
                <a:endParaRPr lang="es-ES"/>
              </a:p>
            </p:txBody>
          </p:sp>
          <p:sp>
            <p:nvSpPr>
              <p:cNvPr id="47301" name="Line 197"/>
              <p:cNvSpPr>
                <a:spLocks noChangeShapeType="1"/>
              </p:cNvSpPr>
              <p:nvPr/>
            </p:nvSpPr>
            <p:spPr bwMode="auto">
              <a:xfrm flipV="1">
                <a:off x="2150" y="3871"/>
                <a:ext cx="1" cy="16"/>
              </a:xfrm>
              <a:prstGeom prst="line">
                <a:avLst/>
              </a:prstGeom>
              <a:noFill/>
              <a:ln w="0">
                <a:solidFill>
                  <a:srgbClr val="000000"/>
                </a:solidFill>
                <a:round/>
                <a:headEnd/>
                <a:tailEnd/>
              </a:ln>
            </p:spPr>
            <p:txBody>
              <a:bodyPr/>
              <a:lstStyle/>
              <a:p>
                <a:endParaRPr lang="es-ES"/>
              </a:p>
            </p:txBody>
          </p:sp>
          <p:sp>
            <p:nvSpPr>
              <p:cNvPr id="47302" name="Line 198"/>
              <p:cNvSpPr>
                <a:spLocks noChangeShapeType="1"/>
              </p:cNvSpPr>
              <p:nvPr/>
            </p:nvSpPr>
            <p:spPr bwMode="auto">
              <a:xfrm flipV="1">
                <a:off x="2263" y="3871"/>
                <a:ext cx="1" cy="16"/>
              </a:xfrm>
              <a:prstGeom prst="line">
                <a:avLst/>
              </a:prstGeom>
              <a:noFill/>
              <a:ln w="0">
                <a:solidFill>
                  <a:srgbClr val="000000"/>
                </a:solidFill>
                <a:round/>
                <a:headEnd/>
                <a:tailEnd/>
              </a:ln>
            </p:spPr>
            <p:txBody>
              <a:bodyPr/>
              <a:lstStyle/>
              <a:p>
                <a:endParaRPr lang="es-ES"/>
              </a:p>
            </p:txBody>
          </p:sp>
          <p:sp>
            <p:nvSpPr>
              <p:cNvPr id="47303" name="Line 199"/>
              <p:cNvSpPr>
                <a:spLocks noChangeShapeType="1"/>
              </p:cNvSpPr>
              <p:nvPr/>
            </p:nvSpPr>
            <p:spPr bwMode="auto">
              <a:xfrm flipV="1">
                <a:off x="2382" y="3871"/>
                <a:ext cx="2" cy="16"/>
              </a:xfrm>
              <a:prstGeom prst="line">
                <a:avLst/>
              </a:prstGeom>
              <a:noFill/>
              <a:ln w="0">
                <a:solidFill>
                  <a:srgbClr val="000000"/>
                </a:solidFill>
                <a:round/>
                <a:headEnd/>
                <a:tailEnd/>
              </a:ln>
            </p:spPr>
            <p:txBody>
              <a:bodyPr/>
              <a:lstStyle/>
              <a:p>
                <a:endParaRPr lang="es-ES"/>
              </a:p>
            </p:txBody>
          </p:sp>
          <p:sp>
            <p:nvSpPr>
              <p:cNvPr id="47304" name="Line 200"/>
              <p:cNvSpPr>
                <a:spLocks noChangeShapeType="1"/>
              </p:cNvSpPr>
              <p:nvPr/>
            </p:nvSpPr>
            <p:spPr bwMode="auto">
              <a:xfrm flipV="1">
                <a:off x="517" y="3866"/>
                <a:ext cx="1" cy="21"/>
              </a:xfrm>
              <a:prstGeom prst="line">
                <a:avLst/>
              </a:prstGeom>
              <a:noFill/>
              <a:ln w="0">
                <a:solidFill>
                  <a:srgbClr val="000000"/>
                </a:solidFill>
                <a:round/>
                <a:headEnd/>
                <a:tailEnd/>
              </a:ln>
            </p:spPr>
            <p:txBody>
              <a:bodyPr/>
              <a:lstStyle/>
              <a:p>
                <a:endParaRPr lang="es-ES"/>
              </a:p>
            </p:txBody>
          </p:sp>
          <p:sp>
            <p:nvSpPr>
              <p:cNvPr id="47305" name="Line 201"/>
              <p:cNvSpPr>
                <a:spLocks noChangeShapeType="1"/>
              </p:cNvSpPr>
              <p:nvPr/>
            </p:nvSpPr>
            <p:spPr bwMode="auto">
              <a:xfrm flipV="1">
                <a:off x="750" y="3866"/>
                <a:ext cx="1" cy="21"/>
              </a:xfrm>
              <a:prstGeom prst="line">
                <a:avLst/>
              </a:prstGeom>
              <a:noFill/>
              <a:ln w="0">
                <a:solidFill>
                  <a:srgbClr val="000000"/>
                </a:solidFill>
                <a:round/>
                <a:headEnd/>
                <a:tailEnd/>
              </a:ln>
            </p:spPr>
            <p:txBody>
              <a:bodyPr/>
              <a:lstStyle/>
              <a:p>
                <a:endParaRPr lang="es-ES"/>
              </a:p>
            </p:txBody>
          </p:sp>
          <p:sp>
            <p:nvSpPr>
              <p:cNvPr id="47306" name="Line 202"/>
              <p:cNvSpPr>
                <a:spLocks noChangeShapeType="1"/>
              </p:cNvSpPr>
              <p:nvPr/>
            </p:nvSpPr>
            <p:spPr bwMode="auto">
              <a:xfrm flipV="1">
                <a:off x="982" y="3866"/>
                <a:ext cx="1" cy="21"/>
              </a:xfrm>
              <a:prstGeom prst="line">
                <a:avLst/>
              </a:prstGeom>
              <a:noFill/>
              <a:ln w="0">
                <a:solidFill>
                  <a:srgbClr val="000000"/>
                </a:solidFill>
                <a:round/>
                <a:headEnd/>
                <a:tailEnd/>
              </a:ln>
            </p:spPr>
            <p:txBody>
              <a:bodyPr/>
              <a:lstStyle/>
              <a:p>
                <a:endParaRPr lang="es-ES"/>
              </a:p>
            </p:txBody>
          </p:sp>
          <p:sp>
            <p:nvSpPr>
              <p:cNvPr id="47307" name="Line 203"/>
              <p:cNvSpPr>
                <a:spLocks noChangeShapeType="1"/>
              </p:cNvSpPr>
              <p:nvPr/>
            </p:nvSpPr>
            <p:spPr bwMode="auto">
              <a:xfrm flipV="1">
                <a:off x="1215" y="3866"/>
                <a:ext cx="1" cy="21"/>
              </a:xfrm>
              <a:prstGeom prst="line">
                <a:avLst/>
              </a:prstGeom>
              <a:noFill/>
              <a:ln w="0">
                <a:solidFill>
                  <a:srgbClr val="000000"/>
                </a:solidFill>
                <a:round/>
                <a:headEnd/>
                <a:tailEnd/>
              </a:ln>
            </p:spPr>
            <p:txBody>
              <a:bodyPr/>
              <a:lstStyle/>
              <a:p>
                <a:endParaRPr lang="es-ES"/>
              </a:p>
            </p:txBody>
          </p:sp>
          <p:sp>
            <p:nvSpPr>
              <p:cNvPr id="47308" name="Line 204"/>
              <p:cNvSpPr>
                <a:spLocks noChangeShapeType="1"/>
              </p:cNvSpPr>
              <p:nvPr/>
            </p:nvSpPr>
            <p:spPr bwMode="auto">
              <a:xfrm flipV="1">
                <a:off x="1452" y="3866"/>
                <a:ext cx="1" cy="21"/>
              </a:xfrm>
              <a:prstGeom prst="line">
                <a:avLst/>
              </a:prstGeom>
              <a:noFill/>
              <a:ln w="0">
                <a:solidFill>
                  <a:srgbClr val="000000"/>
                </a:solidFill>
                <a:round/>
                <a:headEnd/>
                <a:tailEnd/>
              </a:ln>
            </p:spPr>
            <p:txBody>
              <a:bodyPr/>
              <a:lstStyle/>
              <a:p>
                <a:endParaRPr lang="es-ES"/>
              </a:p>
            </p:txBody>
          </p:sp>
          <p:sp>
            <p:nvSpPr>
              <p:cNvPr id="47309" name="Line 205"/>
              <p:cNvSpPr>
                <a:spLocks noChangeShapeType="1"/>
              </p:cNvSpPr>
              <p:nvPr/>
            </p:nvSpPr>
            <p:spPr bwMode="auto">
              <a:xfrm flipV="1">
                <a:off x="1685" y="3866"/>
                <a:ext cx="1" cy="21"/>
              </a:xfrm>
              <a:prstGeom prst="line">
                <a:avLst/>
              </a:prstGeom>
              <a:noFill/>
              <a:ln w="0">
                <a:solidFill>
                  <a:srgbClr val="000000"/>
                </a:solidFill>
                <a:round/>
                <a:headEnd/>
                <a:tailEnd/>
              </a:ln>
            </p:spPr>
            <p:txBody>
              <a:bodyPr/>
              <a:lstStyle/>
              <a:p>
                <a:endParaRPr lang="es-ES"/>
              </a:p>
            </p:txBody>
          </p:sp>
          <p:sp>
            <p:nvSpPr>
              <p:cNvPr id="47310" name="Line 206"/>
              <p:cNvSpPr>
                <a:spLocks noChangeShapeType="1"/>
              </p:cNvSpPr>
              <p:nvPr/>
            </p:nvSpPr>
            <p:spPr bwMode="auto">
              <a:xfrm flipV="1">
                <a:off x="1917" y="3866"/>
                <a:ext cx="1" cy="21"/>
              </a:xfrm>
              <a:prstGeom prst="line">
                <a:avLst/>
              </a:prstGeom>
              <a:noFill/>
              <a:ln w="0">
                <a:solidFill>
                  <a:srgbClr val="000000"/>
                </a:solidFill>
                <a:round/>
                <a:headEnd/>
                <a:tailEnd/>
              </a:ln>
            </p:spPr>
            <p:txBody>
              <a:bodyPr/>
              <a:lstStyle/>
              <a:p>
                <a:endParaRPr lang="es-ES"/>
              </a:p>
            </p:txBody>
          </p:sp>
          <p:sp>
            <p:nvSpPr>
              <p:cNvPr id="47311" name="Line 207"/>
              <p:cNvSpPr>
                <a:spLocks noChangeShapeType="1"/>
              </p:cNvSpPr>
              <p:nvPr/>
            </p:nvSpPr>
            <p:spPr bwMode="auto">
              <a:xfrm flipV="1">
                <a:off x="2150" y="3866"/>
                <a:ext cx="1" cy="21"/>
              </a:xfrm>
              <a:prstGeom prst="line">
                <a:avLst/>
              </a:prstGeom>
              <a:noFill/>
              <a:ln w="0">
                <a:solidFill>
                  <a:srgbClr val="000000"/>
                </a:solidFill>
                <a:round/>
                <a:headEnd/>
                <a:tailEnd/>
              </a:ln>
            </p:spPr>
            <p:txBody>
              <a:bodyPr/>
              <a:lstStyle/>
              <a:p>
                <a:endParaRPr lang="es-ES"/>
              </a:p>
            </p:txBody>
          </p:sp>
          <p:sp>
            <p:nvSpPr>
              <p:cNvPr id="47312" name="Line 208"/>
              <p:cNvSpPr>
                <a:spLocks noChangeShapeType="1"/>
              </p:cNvSpPr>
              <p:nvPr/>
            </p:nvSpPr>
            <p:spPr bwMode="auto">
              <a:xfrm flipV="1">
                <a:off x="2382" y="3866"/>
                <a:ext cx="2" cy="21"/>
              </a:xfrm>
              <a:prstGeom prst="line">
                <a:avLst/>
              </a:prstGeom>
              <a:noFill/>
              <a:ln w="0">
                <a:solidFill>
                  <a:srgbClr val="000000"/>
                </a:solidFill>
                <a:round/>
                <a:headEnd/>
                <a:tailEnd/>
              </a:ln>
            </p:spPr>
            <p:txBody>
              <a:bodyPr/>
              <a:lstStyle/>
              <a:p>
                <a:endParaRPr lang="es-ES"/>
              </a:p>
            </p:txBody>
          </p:sp>
          <p:sp>
            <p:nvSpPr>
              <p:cNvPr id="47313" name="Line 209"/>
              <p:cNvSpPr>
                <a:spLocks noChangeShapeType="1"/>
              </p:cNvSpPr>
              <p:nvPr/>
            </p:nvSpPr>
            <p:spPr bwMode="auto">
              <a:xfrm>
                <a:off x="636" y="2917"/>
                <a:ext cx="114" cy="205"/>
              </a:xfrm>
              <a:prstGeom prst="line">
                <a:avLst/>
              </a:prstGeom>
              <a:noFill/>
              <a:ln w="7938">
                <a:solidFill>
                  <a:srgbClr val="000000"/>
                </a:solidFill>
                <a:round/>
                <a:headEnd/>
                <a:tailEnd/>
              </a:ln>
            </p:spPr>
            <p:txBody>
              <a:bodyPr/>
              <a:lstStyle/>
              <a:p>
                <a:endParaRPr lang="es-ES"/>
              </a:p>
            </p:txBody>
          </p:sp>
          <p:sp>
            <p:nvSpPr>
              <p:cNvPr id="47314" name="Line 210"/>
              <p:cNvSpPr>
                <a:spLocks noChangeShapeType="1"/>
              </p:cNvSpPr>
              <p:nvPr/>
            </p:nvSpPr>
            <p:spPr bwMode="auto">
              <a:xfrm>
                <a:off x="750" y="3122"/>
                <a:ext cx="232" cy="129"/>
              </a:xfrm>
              <a:prstGeom prst="line">
                <a:avLst/>
              </a:prstGeom>
              <a:noFill/>
              <a:ln w="7938">
                <a:solidFill>
                  <a:srgbClr val="000000"/>
                </a:solidFill>
                <a:round/>
                <a:headEnd/>
                <a:tailEnd/>
              </a:ln>
            </p:spPr>
            <p:txBody>
              <a:bodyPr/>
              <a:lstStyle/>
              <a:p>
                <a:endParaRPr lang="es-ES"/>
              </a:p>
            </p:txBody>
          </p:sp>
          <p:sp>
            <p:nvSpPr>
              <p:cNvPr id="47315" name="Line 211"/>
              <p:cNvSpPr>
                <a:spLocks noChangeShapeType="1"/>
              </p:cNvSpPr>
              <p:nvPr/>
            </p:nvSpPr>
            <p:spPr bwMode="auto">
              <a:xfrm>
                <a:off x="982" y="3251"/>
                <a:ext cx="233" cy="108"/>
              </a:xfrm>
              <a:prstGeom prst="line">
                <a:avLst/>
              </a:prstGeom>
              <a:noFill/>
              <a:ln w="7938">
                <a:solidFill>
                  <a:srgbClr val="000000"/>
                </a:solidFill>
                <a:round/>
                <a:headEnd/>
                <a:tailEnd/>
              </a:ln>
            </p:spPr>
            <p:txBody>
              <a:bodyPr/>
              <a:lstStyle/>
              <a:p>
                <a:endParaRPr lang="es-ES"/>
              </a:p>
            </p:txBody>
          </p:sp>
          <p:sp>
            <p:nvSpPr>
              <p:cNvPr id="47316" name="Line 212"/>
              <p:cNvSpPr>
                <a:spLocks noChangeShapeType="1"/>
              </p:cNvSpPr>
              <p:nvPr/>
            </p:nvSpPr>
            <p:spPr bwMode="auto">
              <a:xfrm>
                <a:off x="1215" y="3359"/>
                <a:ext cx="119" cy="184"/>
              </a:xfrm>
              <a:prstGeom prst="line">
                <a:avLst/>
              </a:prstGeom>
              <a:noFill/>
              <a:ln w="7938">
                <a:solidFill>
                  <a:srgbClr val="000000"/>
                </a:solidFill>
                <a:round/>
                <a:headEnd/>
                <a:tailEnd/>
              </a:ln>
            </p:spPr>
            <p:txBody>
              <a:bodyPr/>
              <a:lstStyle/>
              <a:p>
                <a:endParaRPr lang="es-ES"/>
              </a:p>
            </p:txBody>
          </p:sp>
          <p:sp>
            <p:nvSpPr>
              <p:cNvPr id="47317" name="Line 213"/>
              <p:cNvSpPr>
                <a:spLocks noChangeShapeType="1"/>
              </p:cNvSpPr>
              <p:nvPr/>
            </p:nvSpPr>
            <p:spPr bwMode="auto">
              <a:xfrm flipV="1">
                <a:off x="1334" y="3381"/>
                <a:ext cx="232" cy="162"/>
              </a:xfrm>
              <a:prstGeom prst="line">
                <a:avLst/>
              </a:prstGeom>
              <a:noFill/>
              <a:ln w="7938">
                <a:solidFill>
                  <a:srgbClr val="000000"/>
                </a:solidFill>
                <a:round/>
                <a:headEnd/>
                <a:tailEnd/>
              </a:ln>
            </p:spPr>
            <p:txBody>
              <a:bodyPr/>
              <a:lstStyle/>
              <a:p>
                <a:endParaRPr lang="es-ES"/>
              </a:p>
            </p:txBody>
          </p:sp>
          <p:sp>
            <p:nvSpPr>
              <p:cNvPr id="47318" name="Line 214"/>
              <p:cNvSpPr>
                <a:spLocks noChangeShapeType="1"/>
              </p:cNvSpPr>
              <p:nvPr/>
            </p:nvSpPr>
            <p:spPr bwMode="auto">
              <a:xfrm>
                <a:off x="1566" y="3381"/>
                <a:ext cx="351" cy="70"/>
              </a:xfrm>
              <a:prstGeom prst="line">
                <a:avLst/>
              </a:prstGeom>
              <a:noFill/>
              <a:ln w="7938">
                <a:solidFill>
                  <a:srgbClr val="000000"/>
                </a:solidFill>
                <a:round/>
                <a:headEnd/>
                <a:tailEnd/>
              </a:ln>
            </p:spPr>
            <p:txBody>
              <a:bodyPr/>
              <a:lstStyle/>
              <a:p>
                <a:endParaRPr lang="es-ES"/>
              </a:p>
            </p:txBody>
          </p:sp>
          <p:sp>
            <p:nvSpPr>
              <p:cNvPr id="47319" name="Line 215"/>
              <p:cNvSpPr>
                <a:spLocks noChangeShapeType="1"/>
              </p:cNvSpPr>
              <p:nvPr/>
            </p:nvSpPr>
            <p:spPr bwMode="auto">
              <a:xfrm>
                <a:off x="1917" y="3451"/>
                <a:ext cx="233" cy="11"/>
              </a:xfrm>
              <a:prstGeom prst="line">
                <a:avLst/>
              </a:prstGeom>
              <a:noFill/>
              <a:ln w="7938">
                <a:solidFill>
                  <a:srgbClr val="000000"/>
                </a:solidFill>
                <a:round/>
                <a:headEnd/>
                <a:tailEnd/>
              </a:ln>
            </p:spPr>
            <p:txBody>
              <a:bodyPr/>
              <a:lstStyle/>
              <a:p>
                <a:endParaRPr lang="es-ES"/>
              </a:p>
            </p:txBody>
          </p:sp>
          <p:sp>
            <p:nvSpPr>
              <p:cNvPr id="47320" name="Line 216"/>
              <p:cNvSpPr>
                <a:spLocks noChangeShapeType="1"/>
              </p:cNvSpPr>
              <p:nvPr/>
            </p:nvSpPr>
            <p:spPr bwMode="auto">
              <a:xfrm>
                <a:off x="2150" y="3462"/>
                <a:ext cx="113" cy="37"/>
              </a:xfrm>
              <a:prstGeom prst="line">
                <a:avLst/>
              </a:prstGeom>
              <a:noFill/>
              <a:ln w="7938">
                <a:solidFill>
                  <a:srgbClr val="000000"/>
                </a:solidFill>
                <a:round/>
                <a:headEnd/>
                <a:tailEnd/>
              </a:ln>
            </p:spPr>
            <p:txBody>
              <a:bodyPr/>
              <a:lstStyle/>
              <a:p>
                <a:endParaRPr lang="es-ES"/>
              </a:p>
            </p:txBody>
          </p:sp>
          <p:sp>
            <p:nvSpPr>
              <p:cNvPr id="47321" name="Rectangle 217"/>
              <p:cNvSpPr>
                <a:spLocks noChangeArrowheads="1"/>
              </p:cNvSpPr>
              <p:nvPr/>
            </p:nvSpPr>
            <p:spPr bwMode="auto">
              <a:xfrm>
                <a:off x="344" y="3845"/>
                <a:ext cx="144" cy="84"/>
              </a:xfrm>
              <a:prstGeom prst="rect">
                <a:avLst/>
              </a:prstGeom>
              <a:noFill/>
              <a:ln w="9525">
                <a:noFill/>
                <a:miter lim="800000"/>
                <a:headEnd/>
                <a:tailEnd/>
              </a:ln>
            </p:spPr>
            <p:txBody>
              <a:bodyPr wrap="none" lIns="0" tIns="0" rIns="0" bIns="0">
                <a:spAutoFit/>
              </a:bodyPr>
              <a:lstStyle/>
              <a:p>
                <a:pPr algn="ctr" eaLnBrk="0" hangingPunct="0"/>
                <a:r>
                  <a:rPr lang="en-US" sz="1000">
                    <a:solidFill>
                      <a:srgbClr val="000000"/>
                    </a:solidFill>
                    <a:latin typeface="Arial" pitchFamily="34" charset="0"/>
                  </a:rPr>
                  <a:t>0.00</a:t>
                </a:r>
                <a:endParaRPr lang="en-US" sz="3200" baseline="-25000">
                  <a:effectLst>
                    <a:outerShdw blurRad="38100" dist="38100" dir="2700000" algn="tl">
                      <a:srgbClr val="000000"/>
                    </a:outerShdw>
                  </a:effectLst>
                  <a:latin typeface="Times New Roman" pitchFamily="18" charset="0"/>
                </a:endParaRPr>
              </a:p>
            </p:txBody>
          </p:sp>
          <p:sp>
            <p:nvSpPr>
              <p:cNvPr id="47322" name="Rectangle 218"/>
              <p:cNvSpPr>
                <a:spLocks noChangeArrowheads="1"/>
              </p:cNvSpPr>
              <p:nvPr/>
            </p:nvSpPr>
            <p:spPr bwMode="auto">
              <a:xfrm>
                <a:off x="344" y="3592"/>
                <a:ext cx="144" cy="83"/>
              </a:xfrm>
              <a:prstGeom prst="rect">
                <a:avLst/>
              </a:prstGeom>
              <a:noFill/>
              <a:ln w="9525">
                <a:noFill/>
                <a:miter lim="800000"/>
                <a:headEnd/>
                <a:tailEnd/>
              </a:ln>
            </p:spPr>
            <p:txBody>
              <a:bodyPr wrap="none" lIns="0" tIns="0" rIns="0" bIns="0">
                <a:spAutoFit/>
              </a:bodyPr>
              <a:lstStyle/>
              <a:p>
                <a:pPr algn="ctr" eaLnBrk="0" hangingPunct="0"/>
                <a:r>
                  <a:rPr lang="en-US" sz="1000">
                    <a:solidFill>
                      <a:srgbClr val="000000"/>
                    </a:solidFill>
                    <a:latin typeface="Arial" pitchFamily="34" charset="0"/>
                  </a:rPr>
                  <a:t>2.00</a:t>
                </a:r>
                <a:endParaRPr lang="en-US" sz="3200" baseline="-25000">
                  <a:effectLst>
                    <a:outerShdw blurRad="38100" dist="38100" dir="2700000" algn="tl">
                      <a:srgbClr val="000000"/>
                    </a:outerShdw>
                  </a:effectLst>
                  <a:latin typeface="Times New Roman" pitchFamily="18" charset="0"/>
                </a:endParaRPr>
              </a:p>
            </p:txBody>
          </p:sp>
          <p:sp>
            <p:nvSpPr>
              <p:cNvPr id="47323" name="Rectangle 219"/>
              <p:cNvSpPr>
                <a:spLocks noChangeArrowheads="1"/>
              </p:cNvSpPr>
              <p:nvPr/>
            </p:nvSpPr>
            <p:spPr bwMode="auto">
              <a:xfrm>
                <a:off x="344" y="3338"/>
                <a:ext cx="144" cy="84"/>
              </a:xfrm>
              <a:prstGeom prst="rect">
                <a:avLst/>
              </a:prstGeom>
              <a:noFill/>
              <a:ln w="9525">
                <a:noFill/>
                <a:miter lim="800000"/>
                <a:headEnd/>
                <a:tailEnd/>
              </a:ln>
            </p:spPr>
            <p:txBody>
              <a:bodyPr wrap="none" lIns="0" tIns="0" rIns="0" bIns="0">
                <a:spAutoFit/>
              </a:bodyPr>
              <a:lstStyle/>
              <a:p>
                <a:pPr algn="ctr" eaLnBrk="0" hangingPunct="0"/>
                <a:r>
                  <a:rPr lang="en-US" sz="1000">
                    <a:solidFill>
                      <a:srgbClr val="000000"/>
                    </a:solidFill>
                    <a:latin typeface="Arial" pitchFamily="34" charset="0"/>
                  </a:rPr>
                  <a:t>4.00</a:t>
                </a:r>
                <a:endParaRPr lang="en-US" sz="3200" baseline="-25000">
                  <a:effectLst>
                    <a:outerShdw blurRad="38100" dist="38100" dir="2700000" algn="tl">
                      <a:srgbClr val="000000"/>
                    </a:outerShdw>
                  </a:effectLst>
                  <a:latin typeface="Times New Roman" pitchFamily="18" charset="0"/>
                </a:endParaRPr>
              </a:p>
            </p:txBody>
          </p:sp>
          <p:sp>
            <p:nvSpPr>
              <p:cNvPr id="47324" name="Rectangle 220"/>
              <p:cNvSpPr>
                <a:spLocks noChangeArrowheads="1"/>
              </p:cNvSpPr>
              <p:nvPr/>
            </p:nvSpPr>
            <p:spPr bwMode="auto">
              <a:xfrm>
                <a:off x="344" y="3080"/>
                <a:ext cx="144" cy="83"/>
              </a:xfrm>
              <a:prstGeom prst="rect">
                <a:avLst/>
              </a:prstGeom>
              <a:noFill/>
              <a:ln w="9525">
                <a:noFill/>
                <a:miter lim="800000"/>
                <a:headEnd/>
                <a:tailEnd/>
              </a:ln>
            </p:spPr>
            <p:txBody>
              <a:bodyPr wrap="none" lIns="0" tIns="0" rIns="0" bIns="0">
                <a:spAutoFit/>
              </a:bodyPr>
              <a:lstStyle/>
              <a:p>
                <a:pPr algn="ctr" eaLnBrk="0" hangingPunct="0"/>
                <a:r>
                  <a:rPr lang="en-US" sz="1000">
                    <a:solidFill>
                      <a:srgbClr val="000000"/>
                    </a:solidFill>
                    <a:latin typeface="Arial" pitchFamily="34" charset="0"/>
                  </a:rPr>
                  <a:t>6.00</a:t>
                </a:r>
                <a:endParaRPr lang="en-US" sz="3200" baseline="-25000">
                  <a:effectLst>
                    <a:outerShdw blurRad="38100" dist="38100" dir="2700000" algn="tl">
                      <a:srgbClr val="000000"/>
                    </a:outerShdw>
                  </a:effectLst>
                  <a:latin typeface="Times New Roman" pitchFamily="18" charset="0"/>
                </a:endParaRPr>
              </a:p>
            </p:txBody>
          </p:sp>
          <p:sp>
            <p:nvSpPr>
              <p:cNvPr id="47325" name="Rectangle 221"/>
              <p:cNvSpPr>
                <a:spLocks noChangeArrowheads="1"/>
              </p:cNvSpPr>
              <p:nvPr/>
            </p:nvSpPr>
            <p:spPr bwMode="auto">
              <a:xfrm>
                <a:off x="344" y="2826"/>
                <a:ext cx="144" cy="84"/>
              </a:xfrm>
              <a:prstGeom prst="rect">
                <a:avLst/>
              </a:prstGeom>
              <a:noFill/>
              <a:ln w="9525">
                <a:noFill/>
                <a:miter lim="800000"/>
                <a:headEnd/>
                <a:tailEnd/>
              </a:ln>
            </p:spPr>
            <p:txBody>
              <a:bodyPr wrap="none" lIns="0" tIns="0" rIns="0" bIns="0">
                <a:spAutoFit/>
              </a:bodyPr>
              <a:lstStyle/>
              <a:p>
                <a:pPr algn="ctr" eaLnBrk="0" hangingPunct="0"/>
                <a:r>
                  <a:rPr lang="en-US" sz="1000">
                    <a:solidFill>
                      <a:srgbClr val="000000"/>
                    </a:solidFill>
                    <a:latin typeface="Arial" pitchFamily="34" charset="0"/>
                  </a:rPr>
                  <a:t>8.00</a:t>
                </a:r>
                <a:endParaRPr lang="en-US" sz="3200" baseline="-25000">
                  <a:effectLst>
                    <a:outerShdw blurRad="38100" dist="38100" dir="2700000" algn="tl">
                      <a:srgbClr val="000000"/>
                    </a:outerShdw>
                  </a:effectLst>
                  <a:latin typeface="Times New Roman" pitchFamily="18" charset="0"/>
                </a:endParaRPr>
              </a:p>
            </p:txBody>
          </p:sp>
          <p:sp>
            <p:nvSpPr>
              <p:cNvPr id="47326" name="Rectangle 222"/>
              <p:cNvSpPr>
                <a:spLocks noChangeArrowheads="1"/>
              </p:cNvSpPr>
              <p:nvPr/>
            </p:nvSpPr>
            <p:spPr bwMode="auto">
              <a:xfrm>
                <a:off x="308" y="2573"/>
                <a:ext cx="186" cy="84"/>
              </a:xfrm>
              <a:prstGeom prst="rect">
                <a:avLst/>
              </a:prstGeom>
              <a:noFill/>
              <a:ln w="9525">
                <a:noFill/>
                <a:miter lim="800000"/>
                <a:headEnd/>
                <a:tailEnd/>
              </a:ln>
            </p:spPr>
            <p:txBody>
              <a:bodyPr wrap="none" lIns="0" tIns="0" rIns="0" bIns="0">
                <a:spAutoFit/>
              </a:bodyPr>
              <a:lstStyle/>
              <a:p>
                <a:pPr algn="ctr" eaLnBrk="0" hangingPunct="0"/>
                <a:r>
                  <a:rPr lang="en-US" sz="1000">
                    <a:solidFill>
                      <a:srgbClr val="000000"/>
                    </a:solidFill>
                    <a:latin typeface="Arial" pitchFamily="34" charset="0"/>
                  </a:rPr>
                  <a:t>10.00</a:t>
                </a:r>
                <a:endParaRPr lang="en-US" sz="3200" baseline="-25000">
                  <a:effectLst>
                    <a:outerShdw blurRad="38100" dist="38100" dir="2700000" algn="tl">
                      <a:srgbClr val="000000"/>
                    </a:outerShdw>
                  </a:effectLst>
                  <a:latin typeface="Times New Roman" pitchFamily="18" charset="0"/>
                </a:endParaRPr>
              </a:p>
            </p:txBody>
          </p:sp>
          <p:sp>
            <p:nvSpPr>
              <p:cNvPr id="47327" name="Rectangle 223"/>
              <p:cNvSpPr>
                <a:spLocks noChangeArrowheads="1"/>
              </p:cNvSpPr>
              <p:nvPr/>
            </p:nvSpPr>
            <p:spPr bwMode="auto">
              <a:xfrm rot="16200000">
                <a:off x="-67" y="3186"/>
                <a:ext cx="575" cy="90"/>
              </a:xfrm>
              <a:prstGeom prst="rect">
                <a:avLst/>
              </a:prstGeom>
              <a:noFill/>
              <a:ln w="9525">
                <a:noFill/>
                <a:miter lim="800000"/>
                <a:headEnd/>
                <a:tailEnd/>
              </a:ln>
            </p:spPr>
            <p:txBody>
              <a:bodyPr wrap="none" lIns="0" tIns="0" rIns="0" bIns="0">
                <a:spAutoFit/>
              </a:bodyPr>
              <a:lstStyle/>
              <a:p>
                <a:pPr algn="ctr" eaLnBrk="0" hangingPunct="0"/>
                <a:r>
                  <a:rPr lang="en-US" sz="1000" b="1">
                    <a:solidFill>
                      <a:srgbClr val="000000"/>
                    </a:solidFill>
                    <a:latin typeface="Arial" pitchFamily="34" charset="0"/>
                  </a:rPr>
                  <a:t>sample/chondrite</a:t>
                </a:r>
                <a:endParaRPr lang="en-US" sz="3200" baseline="-25000">
                  <a:effectLst>
                    <a:outerShdw blurRad="38100" dist="38100" dir="2700000" algn="tl">
                      <a:srgbClr val="000000"/>
                    </a:outerShdw>
                  </a:effectLst>
                  <a:latin typeface="Times New Roman" pitchFamily="18" charset="0"/>
                </a:endParaRPr>
              </a:p>
            </p:txBody>
          </p:sp>
          <p:sp>
            <p:nvSpPr>
              <p:cNvPr id="47328" name="Rectangle 224"/>
              <p:cNvSpPr>
                <a:spLocks noChangeArrowheads="1"/>
              </p:cNvSpPr>
              <p:nvPr/>
            </p:nvSpPr>
            <p:spPr bwMode="auto">
              <a:xfrm>
                <a:off x="776" y="2853"/>
                <a:ext cx="1374" cy="113"/>
              </a:xfrm>
              <a:prstGeom prst="rect">
                <a:avLst/>
              </a:prstGeom>
              <a:noFill/>
              <a:ln w="9525">
                <a:noFill/>
                <a:miter lim="800000"/>
                <a:headEnd/>
                <a:tailEnd/>
              </a:ln>
            </p:spPr>
            <p:txBody>
              <a:bodyPr/>
              <a:lstStyle/>
              <a:p>
                <a:endParaRPr lang="es-ES"/>
              </a:p>
            </p:txBody>
          </p:sp>
          <p:sp>
            <p:nvSpPr>
              <p:cNvPr id="47329" name="Rectangle 225"/>
              <p:cNvSpPr>
                <a:spLocks noChangeArrowheads="1"/>
              </p:cNvSpPr>
              <p:nvPr/>
            </p:nvSpPr>
            <p:spPr bwMode="auto">
              <a:xfrm>
                <a:off x="616" y="2703"/>
                <a:ext cx="1664" cy="100"/>
              </a:xfrm>
              <a:prstGeom prst="rect">
                <a:avLst/>
              </a:prstGeom>
              <a:noFill/>
              <a:ln w="9525">
                <a:noFill/>
                <a:miter lim="800000"/>
                <a:headEnd/>
                <a:tailEnd/>
              </a:ln>
            </p:spPr>
            <p:txBody>
              <a:bodyPr wrap="none" lIns="0" tIns="0" rIns="0" bIns="0">
                <a:spAutoFit/>
              </a:bodyPr>
              <a:lstStyle/>
              <a:p>
                <a:pPr algn="ctr" eaLnBrk="0" hangingPunct="0"/>
                <a:r>
                  <a:rPr lang="en-US" sz="1200">
                    <a:solidFill>
                      <a:srgbClr val="000000"/>
                    </a:solidFill>
                    <a:latin typeface="Arial" pitchFamily="34" charset="0"/>
                  </a:rPr>
                  <a:t>60%  Ol   15% Opx   15%  Cpx   10%Plag</a:t>
                </a:r>
                <a:endParaRPr lang="en-US" sz="3600" baseline="-25000">
                  <a:effectLst>
                    <a:outerShdw blurRad="38100" dist="38100" dir="2700000" algn="tl">
                      <a:srgbClr val="000000"/>
                    </a:outerShdw>
                  </a:effectLst>
                  <a:latin typeface="Times New Roman" pitchFamily="18" charset="0"/>
                </a:endParaRPr>
              </a:p>
            </p:txBody>
          </p:sp>
        </p:grpSp>
        <p:sp>
          <p:nvSpPr>
            <p:cNvPr id="47330" name="Rectangle 226"/>
            <p:cNvSpPr>
              <a:spLocks noChangeAspect="1" noChangeArrowheads="1"/>
            </p:cNvSpPr>
            <p:nvPr/>
          </p:nvSpPr>
          <p:spPr bwMode="auto">
            <a:xfrm>
              <a:off x="479" y="4061"/>
              <a:ext cx="1933" cy="115"/>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latin typeface="Arial" pitchFamily="34" charset="0"/>
                </a:rPr>
                <a:t>    La Ce   Nd   Sm Eu     Tb          Er     Yb Lu</a:t>
              </a:r>
              <a:endParaRPr lang="en-US" sz="2800" baseline="-25000">
                <a:effectLst>
                  <a:outerShdw blurRad="38100" dist="38100" dir="2700000" algn="tl">
                    <a:srgbClr val="000000"/>
                  </a:outerShdw>
                </a:effectLst>
                <a:latin typeface="Times New Roman" pitchFamily="18" charset="0"/>
              </a:endParaRP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1343025" y="490538"/>
            <a:ext cx="6881051" cy="215444"/>
          </a:xfrm>
          <a:prstGeom prst="rect">
            <a:avLst/>
          </a:prstGeom>
          <a:noFill/>
          <a:ln w="9525">
            <a:noFill/>
            <a:miter lim="800000"/>
            <a:headEnd/>
            <a:tailEnd/>
          </a:ln>
        </p:spPr>
        <p:txBody>
          <a:bodyPr wrap="none" lIns="0" tIns="0" rIns="0" bIns="0">
            <a:spAutoFit/>
          </a:bodyPr>
          <a:lstStyle/>
          <a:p>
            <a:pPr eaLnBrk="0" hangingPunct="0"/>
            <a:r>
              <a:rPr lang="en-US" sz="1400" dirty="0">
                <a:latin typeface="Arial" pitchFamily="34" charset="0"/>
              </a:rPr>
              <a:t>Table: </a:t>
            </a:r>
            <a:r>
              <a:rPr lang="en-US" sz="1400" dirty="0" err="1">
                <a:latin typeface="Arial" pitchFamily="34" charset="0"/>
              </a:rPr>
              <a:t>Resumen</a:t>
            </a:r>
            <a:r>
              <a:rPr lang="en-US" sz="1400" dirty="0">
                <a:latin typeface="Arial" pitchFamily="34" charset="0"/>
              </a:rPr>
              <a:t> de </a:t>
            </a:r>
            <a:r>
              <a:rPr lang="en-US" sz="1400" dirty="0" err="1">
                <a:latin typeface="Arial" pitchFamily="34" charset="0"/>
              </a:rPr>
              <a:t>algunos</a:t>
            </a:r>
            <a:r>
              <a:rPr lang="en-US" sz="1400" dirty="0">
                <a:latin typeface="Arial" pitchFamily="34" charset="0"/>
              </a:rPr>
              <a:t> </a:t>
            </a:r>
            <a:r>
              <a:rPr lang="en-US" sz="1400" dirty="0" err="1">
                <a:latin typeface="Arial" pitchFamily="34" charset="0"/>
              </a:rPr>
              <a:t>elementos</a:t>
            </a:r>
            <a:r>
              <a:rPr lang="en-US" sz="1400" dirty="0">
                <a:latin typeface="Arial" pitchFamily="34" charset="0"/>
              </a:rPr>
              <a:t> </a:t>
            </a:r>
            <a:r>
              <a:rPr lang="en-US" sz="1400" dirty="0" err="1">
                <a:latin typeface="Arial" pitchFamily="34" charset="0"/>
              </a:rPr>
              <a:t>traza</a:t>
            </a:r>
            <a:r>
              <a:rPr lang="en-US" sz="1400" dirty="0">
                <a:latin typeface="Arial" pitchFamily="34" charset="0"/>
              </a:rPr>
              <a:t> </a:t>
            </a:r>
            <a:r>
              <a:rPr lang="en-US" sz="1400" dirty="0" err="1">
                <a:latin typeface="Arial" pitchFamily="34" charset="0"/>
              </a:rPr>
              <a:t>particularmente</a:t>
            </a:r>
            <a:r>
              <a:rPr lang="en-US" sz="1400" dirty="0">
                <a:latin typeface="Arial" pitchFamily="34" charset="0"/>
              </a:rPr>
              <a:t> </a:t>
            </a:r>
            <a:r>
              <a:rPr lang="en-US" sz="1400" dirty="0" err="1">
                <a:latin typeface="Arial" pitchFamily="34" charset="0"/>
              </a:rPr>
              <a:t>útiles</a:t>
            </a:r>
            <a:r>
              <a:rPr lang="en-US" sz="1400" dirty="0">
                <a:latin typeface="Arial" pitchFamily="34" charset="0"/>
              </a:rPr>
              <a:t> en </a:t>
            </a:r>
            <a:r>
              <a:rPr lang="en-US" sz="1400" dirty="0" err="1">
                <a:latin typeface="Arial" pitchFamily="34" charset="0"/>
              </a:rPr>
              <a:t>petrología</a:t>
            </a:r>
            <a:r>
              <a:rPr lang="en-US" sz="1400" dirty="0">
                <a:latin typeface="Arial" pitchFamily="34" charset="0"/>
              </a:rPr>
              <a:t> </a:t>
            </a:r>
            <a:r>
              <a:rPr lang="en-US" sz="1400" dirty="0" err="1">
                <a:latin typeface="Arial" pitchFamily="34" charset="0"/>
              </a:rPr>
              <a:t>Ignea</a:t>
            </a:r>
            <a:endParaRPr lang="en-US" sz="3600" dirty="0">
              <a:effectLst>
                <a:outerShdw blurRad="38100" dist="38100" dir="2700000" algn="tl">
                  <a:srgbClr val="000000"/>
                </a:outerShdw>
              </a:effectLst>
              <a:latin typeface="Times New Roman" pitchFamily="18" charset="0"/>
            </a:endParaRPr>
          </a:p>
        </p:txBody>
      </p:sp>
      <p:sp>
        <p:nvSpPr>
          <p:cNvPr id="48131" name="Rectangle 3"/>
          <p:cNvSpPr>
            <a:spLocks noChangeArrowheads="1"/>
          </p:cNvSpPr>
          <p:nvPr/>
        </p:nvSpPr>
        <p:spPr bwMode="auto">
          <a:xfrm>
            <a:off x="1182688" y="1112838"/>
            <a:ext cx="806311" cy="215444"/>
          </a:xfrm>
          <a:prstGeom prst="rect">
            <a:avLst/>
          </a:prstGeom>
          <a:noFill/>
          <a:ln w="9525">
            <a:noFill/>
            <a:miter lim="800000"/>
            <a:headEnd/>
            <a:tailEnd/>
          </a:ln>
        </p:spPr>
        <p:txBody>
          <a:bodyPr wrap="none" lIns="0" tIns="0" rIns="0" bIns="0">
            <a:spAutoFit/>
          </a:bodyPr>
          <a:lstStyle/>
          <a:p>
            <a:pPr eaLnBrk="0" hangingPunct="0"/>
            <a:r>
              <a:rPr lang="en-US" sz="1400" b="1">
                <a:latin typeface="Arial" pitchFamily="34" charset="0"/>
              </a:rPr>
              <a:t>Elemento</a:t>
            </a:r>
            <a:endParaRPr lang="en-US" sz="3200">
              <a:effectLst>
                <a:outerShdw blurRad="38100" dist="38100" dir="2700000" algn="tl">
                  <a:srgbClr val="000000"/>
                </a:outerShdw>
              </a:effectLst>
              <a:latin typeface="Times New Roman" pitchFamily="18" charset="0"/>
            </a:endParaRPr>
          </a:p>
        </p:txBody>
      </p:sp>
      <p:sp>
        <p:nvSpPr>
          <p:cNvPr id="48132" name="Rectangle 4"/>
          <p:cNvSpPr>
            <a:spLocks noChangeArrowheads="1"/>
          </p:cNvSpPr>
          <p:nvPr/>
        </p:nvSpPr>
        <p:spPr bwMode="auto">
          <a:xfrm>
            <a:off x="3670300" y="1095375"/>
            <a:ext cx="3352800" cy="244475"/>
          </a:xfrm>
          <a:prstGeom prst="rect">
            <a:avLst/>
          </a:prstGeom>
          <a:noFill/>
          <a:ln w="9525">
            <a:noFill/>
            <a:miter lim="800000"/>
            <a:headEnd/>
            <a:tailEnd/>
          </a:ln>
        </p:spPr>
        <p:txBody>
          <a:bodyPr wrap="none" lIns="0" tIns="0" rIns="0" bIns="0">
            <a:spAutoFit/>
          </a:bodyPr>
          <a:lstStyle/>
          <a:p>
            <a:pPr eaLnBrk="0" hangingPunct="0"/>
            <a:r>
              <a:rPr lang="en-US" sz="1600" b="1">
                <a:latin typeface="Arial" pitchFamily="34" charset="0"/>
              </a:rPr>
              <a:t>Uso como indicador petrogenetico</a:t>
            </a:r>
            <a:endParaRPr lang="en-US" sz="3600">
              <a:effectLst>
                <a:outerShdw blurRad="38100" dist="38100" dir="2700000" algn="tl">
                  <a:srgbClr val="000000"/>
                </a:outerShdw>
              </a:effectLst>
              <a:latin typeface="Times New Roman" pitchFamily="18" charset="0"/>
            </a:endParaRPr>
          </a:p>
        </p:txBody>
      </p:sp>
      <p:sp>
        <p:nvSpPr>
          <p:cNvPr id="48133" name="Rectangle 5"/>
          <p:cNvSpPr>
            <a:spLocks noChangeArrowheads="1"/>
          </p:cNvSpPr>
          <p:nvPr/>
        </p:nvSpPr>
        <p:spPr bwMode="auto">
          <a:xfrm>
            <a:off x="1193800" y="1549400"/>
            <a:ext cx="674865"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Ni, Co, Cr</a:t>
            </a:r>
            <a:endParaRPr lang="en-US" sz="3200">
              <a:effectLst>
                <a:outerShdw blurRad="38100" dist="38100" dir="2700000" algn="tl">
                  <a:srgbClr val="000000"/>
                </a:outerShdw>
              </a:effectLst>
              <a:latin typeface="Times New Roman" pitchFamily="18" charset="0"/>
            </a:endParaRPr>
          </a:p>
        </p:txBody>
      </p:sp>
      <p:sp>
        <p:nvSpPr>
          <p:cNvPr id="48134" name="Rectangle 6"/>
          <p:cNvSpPr>
            <a:spLocks noChangeArrowheads="1"/>
          </p:cNvSpPr>
          <p:nvPr/>
        </p:nvSpPr>
        <p:spPr bwMode="auto">
          <a:xfrm>
            <a:off x="2057400" y="1511300"/>
            <a:ext cx="6285375"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Elementos altamente incompatibles. Ni (y Co) son concentrados en olivino, y Cr en espinel y</a:t>
            </a:r>
            <a:endParaRPr lang="en-US" sz="3200">
              <a:effectLst>
                <a:outerShdw blurRad="38100" dist="38100" dir="2700000" algn="tl">
                  <a:srgbClr val="000000"/>
                </a:outerShdw>
              </a:effectLst>
              <a:latin typeface="Times New Roman" pitchFamily="18" charset="0"/>
            </a:endParaRPr>
          </a:p>
        </p:txBody>
      </p:sp>
      <p:sp>
        <p:nvSpPr>
          <p:cNvPr id="48135" name="Rectangle 7"/>
          <p:cNvSpPr>
            <a:spLocks noChangeArrowheads="1"/>
          </p:cNvSpPr>
          <p:nvPr/>
        </p:nvSpPr>
        <p:spPr bwMode="auto">
          <a:xfrm>
            <a:off x="2057400" y="1716088"/>
            <a:ext cx="4516814"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clinopiroxeno. Altas concentraciones indican una fuente mantélica.</a:t>
            </a:r>
            <a:endParaRPr lang="en-US" sz="3200">
              <a:effectLst>
                <a:outerShdw blurRad="38100" dist="38100" dir="2700000" algn="tl">
                  <a:srgbClr val="000000"/>
                </a:outerShdw>
              </a:effectLst>
              <a:latin typeface="Times New Roman" pitchFamily="18" charset="0"/>
            </a:endParaRPr>
          </a:p>
        </p:txBody>
      </p:sp>
      <p:sp>
        <p:nvSpPr>
          <p:cNvPr id="48136" name="Rectangle 8"/>
          <p:cNvSpPr>
            <a:spLocks noChangeArrowheads="1"/>
          </p:cNvSpPr>
          <p:nvPr/>
        </p:nvSpPr>
        <p:spPr bwMode="auto">
          <a:xfrm>
            <a:off x="1282700" y="2046288"/>
            <a:ext cx="294824"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V, Ti</a:t>
            </a:r>
            <a:endParaRPr lang="en-US" sz="3200">
              <a:effectLst>
                <a:outerShdw blurRad="38100" dist="38100" dir="2700000" algn="tl">
                  <a:srgbClr val="000000"/>
                </a:outerShdw>
              </a:effectLst>
              <a:latin typeface="Times New Roman" pitchFamily="18" charset="0"/>
            </a:endParaRPr>
          </a:p>
        </p:txBody>
      </p:sp>
      <p:sp>
        <p:nvSpPr>
          <p:cNvPr id="48137" name="Rectangle 9"/>
          <p:cNvSpPr>
            <a:spLocks noChangeArrowheads="1"/>
          </p:cNvSpPr>
          <p:nvPr/>
        </p:nvSpPr>
        <p:spPr bwMode="auto">
          <a:xfrm>
            <a:off x="2057400" y="2046288"/>
            <a:ext cx="6648358"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Ambos altamente fraccionados en Fe-Ti óxidos (ilmenita o titanomagnetita). Si ellos se comportan</a:t>
            </a:r>
            <a:endParaRPr lang="en-US" sz="3200">
              <a:effectLst>
                <a:outerShdw blurRad="38100" dist="38100" dir="2700000" algn="tl">
                  <a:srgbClr val="000000"/>
                </a:outerShdw>
              </a:effectLst>
              <a:latin typeface="Times New Roman" pitchFamily="18" charset="0"/>
            </a:endParaRPr>
          </a:p>
        </p:txBody>
      </p:sp>
      <p:sp>
        <p:nvSpPr>
          <p:cNvPr id="48138" name="Rectangle 10"/>
          <p:cNvSpPr>
            <a:spLocks noChangeArrowheads="1"/>
          </p:cNvSpPr>
          <p:nvPr/>
        </p:nvSpPr>
        <p:spPr bwMode="auto">
          <a:xfrm>
            <a:off x="2057400" y="2249488"/>
            <a:ext cx="6398739"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diferentemente, Probablemente el Ti se fracciono en una fase accesoria, como esfeno o rutilo.</a:t>
            </a:r>
            <a:endParaRPr lang="en-US" sz="3200">
              <a:effectLst>
                <a:outerShdw blurRad="38100" dist="38100" dir="2700000" algn="tl">
                  <a:srgbClr val="000000"/>
                </a:outerShdw>
              </a:effectLst>
              <a:latin typeface="Times New Roman" pitchFamily="18" charset="0"/>
            </a:endParaRPr>
          </a:p>
        </p:txBody>
      </p:sp>
      <p:sp>
        <p:nvSpPr>
          <p:cNvPr id="48139" name="Rectangle 11"/>
          <p:cNvSpPr>
            <a:spLocks noChangeArrowheads="1"/>
          </p:cNvSpPr>
          <p:nvPr/>
        </p:nvSpPr>
        <p:spPr bwMode="auto">
          <a:xfrm>
            <a:off x="1282700" y="2581275"/>
            <a:ext cx="377860"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Zr, Hf</a:t>
            </a:r>
            <a:endParaRPr lang="en-US" sz="3200">
              <a:effectLst>
                <a:outerShdw blurRad="38100" dist="38100" dir="2700000" algn="tl">
                  <a:srgbClr val="000000"/>
                </a:outerShdw>
              </a:effectLst>
              <a:latin typeface="Times New Roman" pitchFamily="18" charset="0"/>
            </a:endParaRPr>
          </a:p>
        </p:txBody>
      </p:sp>
      <p:sp>
        <p:nvSpPr>
          <p:cNvPr id="48140" name="Rectangle 12"/>
          <p:cNvSpPr>
            <a:spLocks noChangeArrowheads="1"/>
          </p:cNvSpPr>
          <p:nvPr/>
        </p:nvSpPr>
        <p:spPr bwMode="auto">
          <a:xfrm>
            <a:off x="2057400" y="2581275"/>
            <a:ext cx="5740354"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Elementos muy incompatibles que no se sustituyen en las fases mayores silicatadas</a:t>
            </a:r>
            <a:endParaRPr lang="en-US" sz="3200">
              <a:effectLst>
                <a:outerShdw blurRad="38100" dist="38100" dir="2700000" algn="tl">
                  <a:srgbClr val="000000"/>
                </a:outerShdw>
              </a:effectLst>
              <a:latin typeface="Times New Roman" pitchFamily="18" charset="0"/>
            </a:endParaRPr>
          </a:p>
        </p:txBody>
      </p:sp>
      <p:sp>
        <p:nvSpPr>
          <p:cNvPr id="48141" name="Rectangle 13"/>
          <p:cNvSpPr>
            <a:spLocks noChangeArrowheads="1"/>
          </p:cNvSpPr>
          <p:nvPr/>
        </p:nvSpPr>
        <p:spPr bwMode="auto">
          <a:xfrm>
            <a:off x="2057400" y="2782888"/>
            <a:ext cx="3758593" cy="184666"/>
          </a:xfrm>
          <a:prstGeom prst="rect">
            <a:avLst/>
          </a:prstGeom>
          <a:noFill/>
          <a:ln w="9525">
            <a:noFill/>
            <a:miter lim="800000"/>
            <a:headEnd/>
            <a:tailEnd/>
          </a:ln>
        </p:spPr>
        <p:txBody>
          <a:bodyPr wrap="none" lIns="0" tIns="0" rIns="0" bIns="0">
            <a:spAutoFit/>
          </a:bodyPr>
          <a:lstStyle/>
          <a:p>
            <a:pPr eaLnBrk="0" hangingPunct="0"/>
            <a:r>
              <a:rPr lang="en-US" sz="1200" dirty="0">
                <a:latin typeface="Arial" pitchFamily="34" charset="0"/>
              </a:rPr>
              <a:t>(</a:t>
            </a:r>
            <a:r>
              <a:rPr lang="en-US" sz="1200" dirty="0" err="1">
                <a:latin typeface="Arial" pitchFamily="34" charset="0"/>
              </a:rPr>
              <a:t>aunque</a:t>
            </a:r>
            <a:r>
              <a:rPr lang="en-US" sz="1200" dirty="0">
                <a:latin typeface="Arial" pitchFamily="34" charset="0"/>
              </a:rPr>
              <a:t> </a:t>
            </a:r>
            <a:r>
              <a:rPr lang="en-US" sz="1200" dirty="0" err="1">
                <a:latin typeface="Arial" pitchFamily="34" charset="0"/>
              </a:rPr>
              <a:t>ellos</a:t>
            </a:r>
            <a:r>
              <a:rPr lang="en-US" sz="1200" dirty="0">
                <a:latin typeface="Arial" pitchFamily="34" charset="0"/>
              </a:rPr>
              <a:t> </a:t>
            </a:r>
            <a:r>
              <a:rPr lang="en-US" sz="1200" dirty="0" err="1">
                <a:latin typeface="Arial" pitchFamily="34" charset="0"/>
              </a:rPr>
              <a:t>pueden</a:t>
            </a:r>
            <a:r>
              <a:rPr lang="en-US" sz="1200" dirty="0">
                <a:latin typeface="Arial" pitchFamily="34" charset="0"/>
              </a:rPr>
              <a:t> </a:t>
            </a:r>
            <a:r>
              <a:rPr lang="en-US" sz="1200" dirty="0" err="1">
                <a:latin typeface="Arial" pitchFamily="34" charset="0"/>
              </a:rPr>
              <a:t>reemplazar</a:t>
            </a:r>
            <a:r>
              <a:rPr lang="en-US" sz="1200" dirty="0">
                <a:latin typeface="Arial" pitchFamily="34" charset="0"/>
              </a:rPr>
              <a:t> Ti en </a:t>
            </a:r>
            <a:r>
              <a:rPr lang="en-US" sz="1200" dirty="0" err="1">
                <a:latin typeface="Arial" pitchFamily="34" charset="0"/>
              </a:rPr>
              <a:t>esfeno</a:t>
            </a:r>
            <a:r>
              <a:rPr lang="en-US" sz="1200" dirty="0">
                <a:latin typeface="Arial" pitchFamily="34" charset="0"/>
              </a:rPr>
              <a:t> o </a:t>
            </a:r>
            <a:r>
              <a:rPr lang="en-US" sz="1200" dirty="0" err="1">
                <a:latin typeface="Arial" pitchFamily="34" charset="0"/>
              </a:rPr>
              <a:t>rutilo</a:t>
            </a:r>
            <a:r>
              <a:rPr lang="en-US" sz="1200" dirty="0">
                <a:latin typeface="Arial" pitchFamily="34" charset="0"/>
              </a:rPr>
              <a:t>).</a:t>
            </a:r>
          </a:p>
        </p:txBody>
      </p:sp>
      <p:sp>
        <p:nvSpPr>
          <p:cNvPr id="48142" name="Rectangle 14"/>
          <p:cNvSpPr>
            <a:spLocks noChangeArrowheads="1"/>
          </p:cNvSpPr>
          <p:nvPr/>
        </p:nvSpPr>
        <p:spPr bwMode="auto">
          <a:xfrm>
            <a:off x="1282700" y="3116263"/>
            <a:ext cx="469680"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Ba, Rb</a:t>
            </a:r>
            <a:endParaRPr lang="en-US" sz="3200">
              <a:effectLst>
                <a:outerShdw blurRad="38100" dist="38100" dir="2700000" algn="tl">
                  <a:srgbClr val="000000"/>
                </a:outerShdw>
              </a:effectLst>
              <a:latin typeface="Times New Roman" pitchFamily="18" charset="0"/>
            </a:endParaRPr>
          </a:p>
        </p:txBody>
      </p:sp>
      <p:sp>
        <p:nvSpPr>
          <p:cNvPr id="48143" name="Rectangle 15"/>
          <p:cNvSpPr>
            <a:spLocks noChangeArrowheads="1"/>
          </p:cNvSpPr>
          <p:nvPr/>
        </p:nvSpPr>
        <p:spPr bwMode="auto">
          <a:xfrm>
            <a:off x="2057400" y="3116263"/>
            <a:ext cx="6184385"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Elementos incompatibles que subsitutyen K en K-felds, micas, o hornblenda. Rb substituye</a:t>
            </a:r>
            <a:endParaRPr lang="en-US" sz="3200">
              <a:effectLst>
                <a:outerShdw blurRad="38100" dist="38100" dir="2700000" algn="tl">
                  <a:srgbClr val="000000"/>
                </a:outerShdw>
              </a:effectLst>
              <a:latin typeface="Times New Roman" pitchFamily="18" charset="0"/>
            </a:endParaRPr>
          </a:p>
        </p:txBody>
      </p:sp>
      <p:sp>
        <p:nvSpPr>
          <p:cNvPr id="48144" name="Rectangle 16"/>
          <p:cNvSpPr>
            <a:spLocks noChangeArrowheads="1"/>
          </p:cNvSpPr>
          <p:nvPr/>
        </p:nvSpPr>
        <p:spPr bwMode="auto">
          <a:xfrm>
            <a:off x="2057400" y="3317875"/>
            <a:ext cx="5958362"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menos fácilmente en Hb que en K-felds y en micas, K/Ba permite distinguir estas fases.</a:t>
            </a:r>
            <a:endParaRPr lang="en-US" sz="3200">
              <a:effectLst>
                <a:outerShdw blurRad="38100" dist="38100" dir="2700000" algn="tl">
                  <a:srgbClr val="000000"/>
                </a:outerShdw>
              </a:effectLst>
              <a:latin typeface="Times New Roman" pitchFamily="18" charset="0"/>
            </a:endParaRPr>
          </a:p>
        </p:txBody>
      </p:sp>
      <p:grpSp>
        <p:nvGrpSpPr>
          <p:cNvPr id="2" name="Group 17"/>
          <p:cNvGrpSpPr>
            <a:grpSpLocks/>
          </p:cNvGrpSpPr>
          <p:nvPr/>
        </p:nvGrpSpPr>
        <p:grpSpPr bwMode="auto">
          <a:xfrm>
            <a:off x="1208088" y="1406525"/>
            <a:ext cx="7548562" cy="1619250"/>
            <a:chOff x="1253" y="864"/>
            <a:chExt cx="3401" cy="1020"/>
          </a:xfrm>
        </p:grpSpPr>
        <p:sp>
          <p:nvSpPr>
            <p:cNvPr id="48146" name="Rectangle 18"/>
            <p:cNvSpPr>
              <a:spLocks noChangeArrowheads="1"/>
            </p:cNvSpPr>
            <p:nvPr/>
          </p:nvSpPr>
          <p:spPr bwMode="auto">
            <a:xfrm>
              <a:off x="1253" y="864"/>
              <a:ext cx="3401" cy="10"/>
            </a:xfrm>
            <a:prstGeom prst="rect">
              <a:avLst/>
            </a:prstGeom>
            <a:solidFill>
              <a:schemeClr val="bg1"/>
            </a:solidFill>
            <a:ln w="9525">
              <a:noFill/>
              <a:miter lim="800000"/>
              <a:headEnd/>
              <a:tailEnd/>
            </a:ln>
          </p:spPr>
          <p:txBody>
            <a:bodyPr/>
            <a:lstStyle/>
            <a:p>
              <a:endParaRPr lang="es-ES"/>
            </a:p>
          </p:txBody>
        </p:sp>
        <p:sp>
          <p:nvSpPr>
            <p:cNvPr id="48147" name="Rectangle 19"/>
            <p:cNvSpPr>
              <a:spLocks noChangeArrowheads="1"/>
            </p:cNvSpPr>
            <p:nvPr/>
          </p:nvSpPr>
          <p:spPr bwMode="auto">
            <a:xfrm>
              <a:off x="1253" y="1201"/>
              <a:ext cx="3401" cy="9"/>
            </a:xfrm>
            <a:prstGeom prst="rect">
              <a:avLst/>
            </a:prstGeom>
            <a:solidFill>
              <a:schemeClr val="bg1"/>
            </a:solidFill>
            <a:ln w="9525">
              <a:noFill/>
              <a:miter lim="800000"/>
              <a:headEnd/>
              <a:tailEnd/>
            </a:ln>
          </p:spPr>
          <p:txBody>
            <a:bodyPr/>
            <a:lstStyle/>
            <a:p>
              <a:endParaRPr lang="es-ES"/>
            </a:p>
          </p:txBody>
        </p:sp>
        <p:sp>
          <p:nvSpPr>
            <p:cNvPr id="48148" name="Rectangle 20"/>
            <p:cNvSpPr>
              <a:spLocks noChangeArrowheads="1"/>
            </p:cNvSpPr>
            <p:nvPr/>
          </p:nvSpPr>
          <p:spPr bwMode="auto">
            <a:xfrm>
              <a:off x="1253" y="1875"/>
              <a:ext cx="3401" cy="9"/>
            </a:xfrm>
            <a:prstGeom prst="rect">
              <a:avLst/>
            </a:prstGeom>
            <a:solidFill>
              <a:schemeClr val="bg1"/>
            </a:solidFill>
            <a:ln w="9525">
              <a:noFill/>
              <a:miter lim="800000"/>
              <a:headEnd/>
              <a:tailEnd/>
            </a:ln>
          </p:spPr>
          <p:txBody>
            <a:bodyPr/>
            <a:lstStyle/>
            <a:p>
              <a:endParaRPr lang="es-ES"/>
            </a:p>
          </p:txBody>
        </p:sp>
      </p:grpSp>
      <p:sp>
        <p:nvSpPr>
          <p:cNvPr id="48149" name="Rectangle 21"/>
          <p:cNvSpPr>
            <a:spLocks noChangeArrowheads="1"/>
          </p:cNvSpPr>
          <p:nvPr/>
        </p:nvSpPr>
        <p:spPr bwMode="auto">
          <a:xfrm>
            <a:off x="1282700" y="3852863"/>
            <a:ext cx="153888"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Sr</a:t>
            </a:r>
            <a:endParaRPr lang="en-US" sz="3200">
              <a:effectLst>
                <a:outerShdw blurRad="38100" dist="38100" dir="2700000" algn="tl">
                  <a:srgbClr val="000000"/>
                </a:outerShdw>
              </a:effectLst>
              <a:latin typeface="Times New Roman" pitchFamily="18" charset="0"/>
            </a:endParaRPr>
          </a:p>
        </p:txBody>
      </p:sp>
      <p:sp>
        <p:nvSpPr>
          <p:cNvPr id="48150" name="Rectangle 22"/>
          <p:cNvSpPr>
            <a:spLocks noChangeArrowheads="1"/>
          </p:cNvSpPr>
          <p:nvPr/>
        </p:nvSpPr>
        <p:spPr bwMode="auto">
          <a:xfrm>
            <a:off x="2057400" y="3852863"/>
            <a:ext cx="6386172"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Sustituye al Ca en plagioclasas (pero no en piroxenos), y, en menor cantidad, K en los K-felds</a:t>
            </a:r>
            <a:endParaRPr lang="en-US" sz="3200">
              <a:effectLst>
                <a:outerShdw blurRad="38100" dist="38100" dir="2700000" algn="tl">
                  <a:srgbClr val="000000"/>
                </a:outerShdw>
              </a:effectLst>
              <a:latin typeface="Times New Roman" pitchFamily="18" charset="0"/>
            </a:endParaRPr>
          </a:p>
        </p:txBody>
      </p:sp>
      <p:sp>
        <p:nvSpPr>
          <p:cNvPr id="48151" name="Rectangle 23"/>
          <p:cNvSpPr>
            <a:spLocks noChangeArrowheads="1"/>
          </p:cNvSpPr>
          <p:nvPr/>
        </p:nvSpPr>
        <p:spPr bwMode="auto">
          <a:xfrm>
            <a:off x="2057400" y="4057650"/>
            <a:ext cx="6751848"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Se comporta como elemento compatible a baja presión donde plagioclasa se forma temprano, pero</a:t>
            </a:r>
            <a:endParaRPr lang="en-US" sz="3200">
              <a:effectLst>
                <a:outerShdw blurRad="38100" dist="38100" dir="2700000" algn="tl">
                  <a:srgbClr val="000000"/>
                </a:outerShdw>
              </a:effectLst>
              <a:latin typeface="Times New Roman" pitchFamily="18" charset="0"/>
            </a:endParaRPr>
          </a:p>
        </p:txBody>
      </p:sp>
      <p:sp>
        <p:nvSpPr>
          <p:cNvPr id="48152" name="Rectangle 24"/>
          <p:cNvSpPr>
            <a:spLocks noChangeArrowheads="1"/>
          </p:cNvSpPr>
          <p:nvPr/>
        </p:nvSpPr>
        <p:spPr bwMode="auto">
          <a:xfrm>
            <a:off x="2057400" y="4259263"/>
            <a:ext cx="5429371"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como incompatible a mayores presiones, donde la plagioclasa ya no es estable.</a:t>
            </a:r>
            <a:endParaRPr lang="en-US" sz="3200">
              <a:effectLst>
                <a:outerShdw blurRad="38100" dist="38100" dir="2700000" algn="tl">
                  <a:srgbClr val="000000"/>
                </a:outerShdw>
              </a:effectLst>
              <a:latin typeface="Times New Roman" pitchFamily="18" charset="0"/>
            </a:endParaRPr>
          </a:p>
        </p:txBody>
      </p:sp>
      <p:sp>
        <p:nvSpPr>
          <p:cNvPr id="48153" name="Rectangle 25"/>
          <p:cNvSpPr>
            <a:spLocks noChangeArrowheads="1"/>
          </p:cNvSpPr>
          <p:nvPr/>
        </p:nvSpPr>
        <p:spPr bwMode="auto">
          <a:xfrm>
            <a:off x="1282700" y="4591050"/>
            <a:ext cx="315792"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REE</a:t>
            </a:r>
            <a:endParaRPr lang="en-US" sz="3200">
              <a:effectLst>
                <a:outerShdw blurRad="38100" dist="38100" dir="2700000" algn="tl">
                  <a:srgbClr val="000000"/>
                </a:outerShdw>
              </a:effectLst>
              <a:latin typeface="Times New Roman" pitchFamily="18" charset="0"/>
            </a:endParaRPr>
          </a:p>
        </p:txBody>
      </p:sp>
      <p:sp>
        <p:nvSpPr>
          <p:cNvPr id="48154" name="Rectangle 26"/>
          <p:cNvSpPr>
            <a:spLocks noChangeArrowheads="1"/>
          </p:cNvSpPr>
          <p:nvPr/>
        </p:nvSpPr>
        <p:spPr bwMode="auto">
          <a:xfrm>
            <a:off x="2057400" y="4591050"/>
            <a:ext cx="6737422" cy="184666"/>
          </a:xfrm>
          <a:prstGeom prst="rect">
            <a:avLst/>
          </a:prstGeom>
          <a:noFill/>
          <a:ln w="9525">
            <a:noFill/>
            <a:miter lim="800000"/>
            <a:headEnd/>
            <a:tailEnd/>
          </a:ln>
        </p:spPr>
        <p:txBody>
          <a:bodyPr wrap="none" lIns="0" tIns="0" rIns="0" bIns="0">
            <a:spAutoFit/>
          </a:bodyPr>
          <a:lstStyle/>
          <a:p>
            <a:pPr eaLnBrk="0" hangingPunct="0"/>
            <a:r>
              <a:rPr lang="en-US" sz="1200" dirty="0" err="1">
                <a:latin typeface="Arial" pitchFamily="34" charset="0"/>
              </a:rPr>
              <a:t>Granate</a:t>
            </a:r>
            <a:r>
              <a:rPr lang="en-US" sz="1200" dirty="0">
                <a:latin typeface="Arial" pitchFamily="34" charset="0"/>
              </a:rPr>
              <a:t> </a:t>
            </a:r>
            <a:r>
              <a:rPr lang="en-US" sz="1200" dirty="0" err="1">
                <a:latin typeface="Arial" pitchFamily="34" charset="0"/>
              </a:rPr>
              <a:t>acomoda</a:t>
            </a:r>
            <a:r>
              <a:rPr lang="en-US" sz="1200" dirty="0">
                <a:latin typeface="Arial" pitchFamily="34" charset="0"/>
              </a:rPr>
              <a:t> </a:t>
            </a:r>
            <a:r>
              <a:rPr lang="en-US" sz="1200" dirty="0" err="1">
                <a:latin typeface="Arial" pitchFamily="34" charset="0"/>
              </a:rPr>
              <a:t>las</a:t>
            </a:r>
            <a:r>
              <a:rPr lang="en-US" sz="1200" dirty="0">
                <a:latin typeface="Arial" pitchFamily="34" charset="0"/>
              </a:rPr>
              <a:t> HREE </a:t>
            </a:r>
            <a:r>
              <a:rPr lang="en-US" sz="1200" dirty="0" err="1">
                <a:latin typeface="Arial" pitchFamily="34" charset="0"/>
              </a:rPr>
              <a:t>más</a:t>
            </a:r>
            <a:r>
              <a:rPr lang="en-US" sz="1200" dirty="0">
                <a:latin typeface="Arial" pitchFamily="34" charset="0"/>
              </a:rPr>
              <a:t> </a:t>
            </a:r>
            <a:r>
              <a:rPr lang="en-US" sz="1200" dirty="0" err="1">
                <a:latin typeface="Arial" pitchFamily="34" charset="0"/>
              </a:rPr>
              <a:t>que</a:t>
            </a:r>
            <a:r>
              <a:rPr lang="en-US" sz="1200" dirty="0">
                <a:latin typeface="Arial" pitchFamily="34" charset="0"/>
              </a:rPr>
              <a:t> </a:t>
            </a:r>
            <a:r>
              <a:rPr lang="en-US" sz="1200" dirty="0" err="1">
                <a:latin typeface="Arial" pitchFamily="34" charset="0"/>
              </a:rPr>
              <a:t>las</a:t>
            </a:r>
            <a:r>
              <a:rPr lang="en-US" sz="1200" dirty="0">
                <a:latin typeface="Arial" pitchFamily="34" charset="0"/>
              </a:rPr>
              <a:t> LREE, y </a:t>
            </a:r>
            <a:r>
              <a:rPr lang="en-US" sz="1200" dirty="0" err="1">
                <a:latin typeface="Arial" pitchFamily="34" charset="0"/>
              </a:rPr>
              <a:t>ortopiroxeno</a:t>
            </a:r>
            <a:r>
              <a:rPr lang="en-US" sz="1200" dirty="0">
                <a:latin typeface="Arial" pitchFamily="34" charset="0"/>
              </a:rPr>
              <a:t> y </a:t>
            </a:r>
            <a:r>
              <a:rPr lang="en-US" sz="1200" dirty="0" err="1">
                <a:latin typeface="Arial" pitchFamily="34" charset="0"/>
              </a:rPr>
              <a:t>hornblenda</a:t>
            </a:r>
            <a:r>
              <a:rPr lang="en-US" sz="1200" dirty="0">
                <a:latin typeface="Arial" pitchFamily="34" charset="0"/>
              </a:rPr>
              <a:t> en </a:t>
            </a:r>
            <a:r>
              <a:rPr lang="en-US" sz="1200" dirty="0" err="1">
                <a:latin typeface="Arial" pitchFamily="34" charset="0"/>
              </a:rPr>
              <a:t>menor</a:t>
            </a:r>
            <a:r>
              <a:rPr lang="en-US" sz="1200" dirty="0">
                <a:latin typeface="Arial" pitchFamily="34" charset="0"/>
              </a:rPr>
              <a:t> </a:t>
            </a:r>
            <a:r>
              <a:rPr lang="en-US" sz="1200" dirty="0" err="1">
                <a:latin typeface="Arial" pitchFamily="34" charset="0"/>
              </a:rPr>
              <a:t>proporción</a:t>
            </a:r>
            <a:r>
              <a:rPr lang="en-US" sz="1200" dirty="0">
                <a:latin typeface="Arial" pitchFamily="34" charset="0"/>
              </a:rPr>
              <a:t>.</a:t>
            </a:r>
            <a:endParaRPr lang="en-US" sz="3200" dirty="0">
              <a:effectLst>
                <a:outerShdw blurRad="38100" dist="38100" dir="2700000" algn="tl">
                  <a:srgbClr val="000000"/>
                </a:outerShdw>
              </a:effectLst>
              <a:latin typeface="Times New Roman" pitchFamily="18" charset="0"/>
            </a:endParaRPr>
          </a:p>
        </p:txBody>
      </p:sp>
      <p:sp>
        <p:nvSpPr>
          <p:cNvPr id="48155" name="Rectangle 27"/>
          <p:cNvSpPr>
            <a:spLocks noChangeArrowheads="1"/>
          </p:cNvSpPr>
          <p:nvPr/>
        </p:nvSpPr>
        <p:spPr bwMode="auto">
          <a:xfrm>
            <a:off x="2057400" y="4791075"/>
            <a:ext cx="6848029"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Esfeno y plagioclasa acomodan más las LREE. Eu</a:t>
            </a:r>
            <a:r>
              <a:rPr lang="en-US" sz="1200" baseline="30000">
                <a:latin typeface="Arial" pitchFamily="34" charset="0"/>
              </a:rPr>
              <a:t>2+ </a:t>
            </a:r>
            <a:r>
              <a:rPr lang="en-US" sz="1200">
                <a:latin typeface="Arial" pitchFamily="34" charset="0"/>
              </a:rPr>
              <a:t>es fuertemente fraccionado por las plagioclasas</a:t>
            </a:r>
            <a:endParaRPr lang="en-US" sz="3200">
              <a:effectLst>
                <a:outerShdw blurRad="38100" dist="38100" dir="2700000" algn="tl">
                  <a:srgbClr val="000000"/>
                </a:outerShdw>
              </a:effectLst>
              <a:latin typeface="Times New Roman" pitchFamily="18" charset="0"/>
            </a:endParaRPr>
          </a:p>
        </p:txBody>
      </p:sp>
      <p:sp>
        <p:nvSpPr>
          <p:cNvPr id="48156" name="Rectangle 28"/>
          <p:cNvSpPr>
            <a:spLocks noChangeArrowheads="1"/>
          </p:cNvSpPr>
          <p:nvPr/>
        </p:nvSpPr>
        <p:spPr bwMode="auto">
          <a:xfrm>
            <a:off x="1282700" y="5330825"/>
            <a:ext cx="102592"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Y</a:t>
            </a:r>
            <a:endParaRPr lang="en-US" sz="3200">
              <a:effectLst>
                <a:outerShdw blurRad="38100" dist="38100" dir="2700000" algn="tl">
                  <a:srgbClr val="000000"/>
                </a:outerShdw>
              </a:effectLst>
              <a:latin typeface="Times New Roman" pitchFamily="18" charset="0"/>
            </a:endParaRPr>
          </a:p>
        </p:txBody>
      </p:sp>
      <p:sp>
        <p:nvSpPr>
          <p:cNvPr id="48157" name="Rectangle 29"/>
          <p:cNvSpPr>
            <a:spLocks noChangeArrowheads="1"/>
          </p:cNvSpPr>
          <p:nvPr/>
        </p:nvSpPr>
        <p:spPr bwMode="auto">
          <a:xfrm>
            <a:off x="2057400" y="5330825"/>
            <a:ext cx="6857647" cy="184666"/>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Comunmente incompatible (como HREE). Fuertemente particionado en el granate y anfíbola. Esfeno</a:t>
            </a:r>
            <a:endParaRPr lang="en-US" sz="3200">
              <a:effectLst>
                <a:outerShdw blurRad="38100" dist="38100" dir="2700000" algn="tl">
                  <a:srgbClr val="000000"/>
                </a:outerShdw>
              </a:effectLst>
              <a:latin typeface="Times New Roman" pitchFamily="18" charset="0"/>
            </a:endParaRPr>
          </a:p>
        </p:txBody>
      </p:sp>
      <p:sp>
        <p:nvSpPr>
          <p:cNvPr id="48158" name="Rectangle 30"/>
          <p:cNvSpPr>
            <a:spLocks noChangeArrowheads="1"/>
          </p:cNvSpPr>
          <p:nvPr/>
        </p:nvSpPr>
        <p:spPr bwMode="auto">
          <a:xfrm>
            <a:off x="2057400" y="5534025"/>
            <a:ext cx="6474849" cy="369332"/>
          </a:xfrm>
          <a:prstGeom prst="rect">
            <a:avLst/>
          </a:prstGeom>
          <a:noFill/>
          <a:ln w="9525">
            <a:noFill/>
            <a:miter lim="800000"/>
            <a:headEnd/>
            <a:tailEnd/>
          </a:ln>
        </p:spPr>
        <p:txBody>
          <a:bodyPr wrap="none" lIns="0" tIns="0" rIns="0" bIns="0">
            <a:spAutoFit/>
          </a:bodyPr>
          <a:lstStyle/>
          <a:p>
            <a:pPr eaLnBrk="0" hangingPunct="0"/>
            <a:r>
              <a:rPr lang="en-US" sz="1200">
                <a:latin typeface="Arial" pitchFamily="34" charset="0"/>
              </a:rPr>
              <a:t>Y apatito también concentran Y, por lo tanto la presencia de ellos como accesorios podría tener</a:t>
            </a:r>
          </a:p>
          <a:p>
            <a:pPr eaLnBrk="0" hangingPunct="0"/>
            <a:r>
              <a:rPr lang="en-US" sz="1200">
                <a:latin typeface="Arial" pitchFamily="34" charset="0"/>
              </a:rPr>
              <a:t>un efecto significativo</a:t>
            </a:r>
            <a:endParaRPr lang="en-US" sz="3200">
              <a:effectLst>
                <a:outerShdw blurRad="38100" dist="38100" dir="2700000" algn="tl">
                  <a:srgbClr val="000000"/>
                </a:outerShdw>
              </a:effectLst>
              <a:latin typeface="Times New Roman" pitchFamily="18" charset="0"/>
            </a:endParaRPr>
          </a:p>
        </p:txBody>
      </p:sp>
      <p:grpSp>
        <p:nvGrpSpPr>
          <p:cNvPr id="3" name="Group 31"/>
          <p:cNvGrpSpPr>
            <a:grpSpLocks/>
          </p:cNvGrpSpPr>
          <p:nvPr/>
        </p:nvGrpSpPr>
        <p:grpSpPr bwMode="auto">
          <a:xfrm>
            <a:off x="1978025" y="1030288"/>
            <a:ext cx="11113" cy="4913312"/>
            <a:chOff x="1246" y="649"/>
            <a:chExt cx="7" cy="3095"/>
          </a:xfrm>
        </p:grpSpPr>
        <p:sp>
          <p:nvSpPr>
            <p:cNvPr id="48160" name="Rectangle 32"/>
            <p:cNvSpPr>
              <a:spLocks noChangeArrowheads="1"/>
            </p:cNvSpPr>
            <p:nvPr/>
          </p:nvSpPr>
          <p:spPr bwMode="auto">
            <a:xfrm>
              <a:off x="1246" y="649"/>
              <a:ext cx="7" cy="215"/>
            </a:xfrm>
            <a:prstGeom prst="rect">
              <a:avLst/>
            </a:prstGeom>
            <a:solidFill>
              <a:schemeClr val="bg1"/>
            </a:solidFill>
            <a:ln w="9525">
              <a:noFill/>
              <a:miter lim="800000"/>
              <a:headEnd/>
              <a:tailEnd/>
            </a:ln>
          </p:spPr>
          <p:txBody>
            <a:bodyPr/>
            <a:lstStyle/>
            <a:p>
              <a:endParaRPr lang="es-ES"/>
            </a:p>
          </p:txBody>
        </p:sp>
        <p:sp>
          <p:nvSpPr>
            <p:cNvPr id="48161" name="Rectangle 33"/>
            <p:cNvSpPr>
              <a:spLocks noChangeArrowheads="1"/>
            </p:cNvSpPr>
            <p:nvPr/>
          </p:nvSpPr>
          <p:spPr bwMode="auto">
            <a:xfrm>
              <a:off x="1246" y="864"/>
              <a:ext cx="7" cy="10"/>
            </a:xfrm>
            <a:prstGeom prst="rect">
              <a:avLst/>
            </a:prstGeom>
            <a:solidFill>
              <a:schemeClr val="bg1"/>
            </a:solidFill>
            <a:ln w="9525">
              <a:noFill/>
              <a:miter lim="800000"/>
              <a:headEnd/>
              <a:tailEnd/>
            </a:ln>
          </p:spPr>
          <p:txBody>
            <a:bodyPr/>
            <a:lstStyle/>
            <a:p>
              <a:endParaRPr lang="es-ES"/>
            </a:p>
          </p:txBody>
        </p:sp>
        <p:sp>
          <p:nvSpPr>
            <p:cNvPr id="48162" name="Rectangle 34"/>
            <p:cNvSpPr>
              <a:spLocks noChangeArrowheads="1"/>
            </p:cNvSpPr>
            <p:nvPr/>
          </p:nvSpPr>
          <p:spPr bwMode="auto">
            <a:xfrm>
              <a:off x="1246" y="874"/>
              <a:ext cx="7" cy="327"/>
            </a:xfrm>
            <a:prstGeom prst="rect">
              <a:avLst/>
            </a:prstGeom>
            <a:solidFill>
              <a:schemeClr val="bg1"/>
            </a:solidFill>
            <a:ln w="9525">
              <a:noFill/>
              <a:miter lim="800000"/>
              <a:headEnd/>
              <a:tailEnd/>
            </a:ln>
          </p:spPr>
          <p:txBody>
            <a:bodyPr/>
            <a:lstStyle/>
            <a:p>
              <a:endParaRPr lang="es-ES"/>
            </a:p>
          </p:txBody>
        </p:sp>
        <p:sp>
          <p:nvSpPr>
            <p:cNvPr id="48163" name="Rectangle 35"/>
            <p:cNvSpPr>
              <a:spLocks noChangeArrowheads="1"/>
            </p:cNvSpPr>
            <p:nvPr/>
          </p:nvSpPr>
          <p:spPr bwMode="auto">
            <a:xfrm>
              <a:off x="1246" y="1201"/>
              <a:ext cx="7" cy="9"/>
            </a:xfrm>
            <a:prstGeom prst="rect">
              <a:avLst/>
            </a:prstGeom>
            <a:solidFill>
              <a:schemeClr val="bg1"/>
            </a:solidFill>
            <a:ln w="9525">
              <a:noFill/>
              <a:miter lim="800000"/>
              <a:headEnd/>
              <a:tailEnd/>
            </a:ln>
          </p:spPr>
          <p:txBody>
            <a:bodyPr/>
            <a:lstStyle/>
            <a:p>
              <a:endParaRPr lang="es-ES"/>
            </a:p>
          </p:txBody>
        </p:sp>
        <p:sp>
          <p:nvSpPr>
            <p:cNvPr id="48164" name="Rectangle 36"/>
            <p:cNvSpPr>
              <a:spLocks noChangeArrowheads="1"/>
            </p:cNvSpPr>
            <p:nvPr/>
          </p:nvSpPr>
          <p:spPr bwMode="auto">
            <a:xfrm>
              <a:off x="1246" y="1210"/>
              <a:ext cx="7" cy="328"/>
            </a:xfrm>
            <a:prstGeom prst="rect">
              <a:avLst/>
            </a:prstGeom>
            <a:solidFill>
              <a:schemeClr val="bg1"/>
            </a:solidFill>
            <a:ln w="9525">
              <a:noFill/>
              <a:miter lim="800000"/>
              <a:headEnd/>
              <a:tailEnd/>
            </a:ln>
          </p:spPr>
          <p:txBody>
            <a:bodyPr/>
            <a:lstStyle/>
            <a:p>
              <a:endParaRPr lang="es-ES"/>
            </a:p>
          </p:txBody>
        </p:sp>
        <p:sp>
          <p:nvSpPr>
            <p:cNvPr id="48165" name="Rectangle 37"/>
            <p:cNvSpPr>
              <a:spLocks noChangeArrowheads="1"/>
            </p:cNvSpPr>
            <p:nvPr/>
          </p:nvSpPr>
          <p:spPr bwMode="auto">
            <a:xfrm>
              <a:off x="1246" y="1538"/>
              <a:ext cx="7" cy="9"/>
            </a:xfrm>
            <a:prstGeom prst="rect">
              <a:avLst/>
            </a:prstGeom>
            <a:solidFill>
              <a:schemeClr val="bg1"/>
            </a:solidFill>
            <a:ln w="9525">
              <a:noFill/>
              <a:miter lim="800000"/>
              <a:headEnd/>
              <a:tailEnd/>
            </a:ln>
          </p:spPr>
          <p:txBody>
            <a:bodyPr/>
            <a:lstStyle/>
            <a:p>
              <a:endParaRPr lang="es-ES"/>
            </a:p>
          </p:txBody>
        </p:sp>
        <p:sp>
          <p:nvSpPr>
            <p:cNvPr id="48166" name="Rectangle 38"/>
            <p:cNvSpPr>
              <a:spLocks noChangeArrowheads="1"/>
            </p:cNvSpPr>
            <p:nvPr/>
          </p:nvSpPr>
          <p:spPr bwMode="auto">
            <a:xfrm>
              <a:off x="1246" y="1547"/>
              <a:ext cx="7" cy="328"/>
            </a:xfrm>
            <a:prstGeom prst="rect">
              <a:avLst/>
            </a:prstGeom>
            <a:solidFill>
              <a:schemeClr val="bg1"/>
            </a:solidFill>
            <a:ln w="9525">
              <a:noFill/>
              <a:miter lim="800000"/>
              <a:headEnd/>
              <a:tailEnd/>
            </a:ln>
          </p:spPr>
          <p:txBody>
            <a:bodyPr/>
            <a:lstStyle/>
            <a:p>
              <a:endParaRPr lang="es-ES"/>
            </a:p>
          </p:txBody>
        </p:sp>
        <p:sp>
          <p:nvSpPr>
            <p:cNvPr id="48167" name="Rectangle 39"/>
            <p:cNvSpPr>
              <a:spLocks noChangeArrowheads="1"/>
            </p:cNvSpPr>
            <p:nvPr/>
          </p:nvSpPr>
          <p:spPr bwMode="auto">
            <a:xfrm>
              <a:off x="1246" y="1875"/>
              <a:ext cx="7" cy="9"/>
            </a:xfrm>
            <a:prstGeom prst="rect">
              <a:avLst/>
            </a:prstGeom>
            <a:solidFill>
              <a:schemeClr val="bg1"/>
            </a:solidFill>
            <a:ln w="9525">
              <a:noFill/>
              <a:miter lim="800000"/>
              <a:headEnd/>
              <a:tailEnd/>
            </a:ln>
          </p:spPr>
          <p:txBody>
            <a:bodyPr/>
            <a:lstStyle/>
            <a:p>
              <a:endParaRPr lang="es-ES"/>
            </a:p>
          </p:txBody>
        </p:sp>
        <p:sp>
          <p:nvSpPr>
            <p:cNvPr id="48168" name="Rectangle 40"/>
            <p:cNvSpPr>
              <a:spLocks noChangeArrowheads="1"/>
            </p:cNvSpPr>
            <p:nvPr/>
          </p:nvSpPr>
          <p:spPr bwMode="auto">
            <a:xfrm>
              <a:off x="1246" y="1884"/>
              <a:ext cx="7" cy="456"/>
            </a:xfrm>
            <a:prstGeom prst="rect">
              <a:avLst/>
            </a:prstGeom>
            <a:solidFill>
              <a:schemeClr val="bg1"/>
            </a:solidFill>
            <a:ln w="9525">
              <a:noFill/>
              <a:miter lim="800000"/>
              <a:headEnd/>
              <a:tailEnd/>
            </a:ln>
          </p:spPr>
          <p:txBody>
            <a:bodyPr/>
            <a:lstStyle/>
            <a:p>
              <a:endParaRPr lang="es-ES"/>
            </a:p>
          </p:txBody>
        </p:sp>
        <p:sp>
          <p:nvSpPr>
            <p:cNvPr id="48169" name="Rectangle 41"/>
            <p:cNvSpPr>
              <a:spLocks noChangeArrowheads="1"/>
            </p:cNvSpPr>
            <p:nvPr/>
          </p:nvSpPr>
          <p:spPr bwMode="auto">
            <a:xfrm>
              <a:off x="1246" y="2340"/>
              <a:ext cx="7" cy="9"/>
            </a:xfrm>
            <a:prstGeom prst="rect">
              <a:avLst/>
            </a:prstGeom>
            <a:solidFill>
              <a:schemeClr val="bg1"/>
            </a:solidFill>
            <a:ln w="9525">
              <a:noFill/>
              <a:miter lim="800000"/>
              <a:headEnd/>
              <a:tailEnd/>
            </a:ln>
          </p:spPr>
          <p:txBody>
            <a:bodyPr/>
            <a:lstStyle/>
            <a:p>
              <a:endParaRPr lang="es-ES"/>
            </a:p>
          </p:txBody>
        </p:sp>
        <p:sp>
          <p:nvSpPr>
            <p:cNvPr id="48170" name="Rectangle 42"/>
            <p:cNvSpPr>
              <a:spLocks noChangeArrowheads="1"/>
            </p:cNvSpPr>
            <p:nvPr/>
          </p:nvSpPr>
          <p:spPr bwMode="auto">
            <a:xfrm>
              <a:off x="1246" y="2349"/>
              <a:ext cx="7" cy="457"/>
            </a:xfrm>
            <a:prstGeom prst="rect">
              <a:avLst/>
            </a:prstGeom>
            <a:solidFill>
              <a:schemeClr val="bg1"/>
            </a:solidFill>
            <a:ln w="9525">
              <a:noFill/>
              <a:miter lim="800000"/>
              <a:headEnd/>
              <a:tailEnd/>
            </a:ln>
          </p:spPr>
          <p:txBody>
            <a:bodyPr/>
            <a:lstStyle/>
            <a:p>
              <a:endParaRPr lang="es-ES"/>
            </a:p>
          </p:txBody>
        </p:sp>
        <p:sp>
          <p:nvSpPr>
            <p:cNvPr id="48171" name="Rectangle 43"/>
            <p:cNvSpPr>
              <a:spLocks noChangeArrowheads="1"/>
            </p:cNvSpPr>
            <p:nvPr/>
          </p:nvSpPr>
          <p:spPr bwMode="auto">
            <a:xfrm>
              <a:off x="1246" y="2813"/>
              <a:ext cx="7" cy="457"/>
            </a:xfrm>
            <a:prstGeom prst="rect">
              <a:avLst/>
            </a:prstGeom>
            <a:solidFill>
              <a:schemeClr val="bg1"/>
            </a:solidFill>
            <a:ln w="9525">
              <a:noFill/>
              <a:miter lim="800000"/>
              <a:headEnd/>
              <a:tailEnd/>
            </a:ln>
          </p:spPr>
          <p:txBody>
            <a:bodyPr/>
            <a:lstStyle/>
            <a:p>
              <a:endParaRPr lang="es-ES"/>
            </a:p>
          </p:txBody>
        </p:sp>
        <p:sp>
          <p:nvSpPr>
            <p:cNvPr id="48172" name="Rectangle 44"/>
            <p:cNvSpPr>
              <a:spLocks noChangeArrowheads="1"/>
            </p:cNvSpPr>
            <p:nvPr/>
          </p:nvSpPr>
          <p:spPr bwMode="auto">
            <a:xfrm>
              <a:off x="1246" y="3280"/>
              <a:ext cx="7" cy="455"/>
            </a:xfrm>
            <a:prstGeom prst="rect">
              <a:avLst/>
            </a:prstGeom>
            <a:solidFill>
              <a:schemeClr val="bg1"/>
            </a:solidFill>
            <a:ln w="9525">
              <a:noFill/>
              <a:miter lim="800000"/>
              <a:headEnd/>
              <a:tailEnd/>
            </a:ln>
          </p:spPr>
          <p:txBody>
            <a:bodyPr/>
            <a:lstStyle/>
            <a:p>
              <a:endParaRPr lang="es-ES"/>
            </a:p>
          </p:txBody>
        </p:sp>
        <p:sp>
          <p:nvSpPr>
            <p:cNvPr id="48173" name="Rectangle 45"/>
            <p:cNvSpPr>
              <a:spLocks noChangeArrowheads="1"/>
            </p:cNvSpPr>
            <p:nvPr/>
          </p:nvSpPr>
          <p:spPr bwMode="auto">
            <a:xfrm>
              <a:off x="1246" y="3735"/>
              <a:ext cx="7" cy="9"/>
            </a:xfrm>
            <a:prstGeom prst="rect">
              <a:avLst/>
            </a:prstGeom>
            <a:solidFill>
              <a:schemeClr val="bg1"/>
            </a:solidFill>
            <a:ln w="9525">
              <a:noFill/>
              <a:miter lim="800000"/>
              <a:headEnd/>
              <a:tailEnd/>
            </a:ln>
          </p:spPr>
          <p:txBody>
            <a:bodyPr/>
            <a:lstStyle/>
            <a:p>
              <a:endParaRPr lang="es-ES"/>
            </a:p>
          </p:txBody>
        </p:sp>
      </p:grpSp>
      <p:sp>
        <p:nvSpPr>
          <p:cNvPr id="48174" name="Rectangle 46"/>
          <p:cNvSpPr>
            <a:spLocks noChangeArrowheads="1"/>
          </p:cNvSpPr>
          <p:nvPr/>
        </p:nvSpPr>
        <p:spPr bwMode="auto">
          <a:xfrm>
            <a:off x="1225550" y="3744913"/>
            <a:ext cx="7548563" cy="15875"/>
          </a:xfrm>
          <a:prstGeom prst="rect">
            <a:avLst/>
          </a:prstGeom>
          <a:solidFill>
            <a:schemeClr val="bg1"/>
          </a:solidFill>
          <a:ln w="9525">
            <a:noFill/>
            <a:miter lim="800000"/>
            <a:headEnd/>
            <a:tailEnd/>
          </a:ln>
        </p:spPr>
        <p:txBody>
          <a:bodyPr/>
          <a:lstStyle/>
          <a:p>
            <a:endParaRPr lang="es-ES"/>
          </a:p>
        </p:txBody>
      </p:sp>
      <p:sp>
        <p:nvSpPr>
          <p:cNvPr id="48175" name="Rectangle 47"/>
          <p:cNvSpPr>
            <a:spLocks noChangeArrowheads="1"/>
          </p:cNvSpPr>
          <p:nvPr/>
        </p:nvSpPr>
        <p:spPr bwMode="auto">
          <a:xfrm>
            <a:off x="1225550" y="4524375"/>
            <a:ext cx="7548563" cy="14288"/>
          </a:xfrm>
          <a:prstGeom prst="rect">
            <a:avLst/>
          </a:prstGeom>
          <a:solidFill>
            <a:schemeClr val="bg1"/>
          </a:solidFill>
          <a:ln w="9525">
            <a:noFill/>
            <a:miter lim="800000"/>
            <a:headEnd/>
            <a:tailEnd/>
          </a:ln>
        </p:spPr>
        <p:txBody>
          <a:bodyPr/>
          <a:lstStyle/>
          <a:p>
            <a:endParaRPr lang="es-ES"/>
          </a:p>
        </p:txBody>
      </p:sp>
      <p:sp>
        <p:nvSpPr>
          <p:cNvPr id="48176" name="Rectangle 48"/>
          <p:cNvSpPr>
            <a:spLocks noChangeArrowheads="1"/>
          </p:cNvSpPr>
          <p:nvPr/>
        </p:nvSpPr>
        <p:spPr bwMode="auto">
          <a:xfrm>
            <a:off x="1225550" y="5245100"/>
            <a:ext cx="7548563" cy="14288"/>
          </a:xfrm>
          <a:prstGeom prst="rect">
            <a:avLst/>
          </a:prstGeom>
          <a:solidFill>
            <a:schemeClr val="bg1"/>
          </a:solidFill>
          <a:ln w="9525">
            <a:noFill/>
            <a:miter lim="800000"/>
            <a:headEnd/>
            <a:tailEnd/>
          </a:ln>
        </p:spPr>
        <p:txBody>
          <a:bodyPr/>
          <a:lstStyle/>
          <a:p>
            <a:endParaRPr lang="es-ES"/>
          </a:p>
        </p:txBody>
      </p:sp>
      <p:sp>
        <p:nvSpPr>
          <p:cNvPr id="48177" name="Rectangle 49"/>
          <p:cNvSpPr>
            <a:spLocks noChangeArrowheads="1"/>
          </p:cNvSpPr>
          <p:nvPr/>
        </p:nvSpPr>
        <p:spPr bwMode="auto">
          <a:xfrm>
            <a:off x="0" y="6276975"/>
            <a:ext cx="5848350" cy="274638"/>
          </a:xfrm>
          <a:prstGeom prst="rect">
            <a:avLst/>
          </a:prstGeom>
          <a:noFill/>
          <a:ln w="9525">
            <a:noFill/>
            <a:miter lim="800000"/>
            <a:headEnd/>
            <a:tailEnd/>
          </a:ln>
          <a:effectLst/>
        </p:spPr>
        <p:txBody>
          <a:bodyPr lIns="92075" tIns="46038" rIns="92075" bIns="46038">
            <a:spAutoFit/>
          </a:bodyPr>
          <a:lstStyle/>
          <a:p>
            <a:pPr eaLnBrk="0" hangingPunct="0"/>
            <a:r>
              <a:rPr lang="en-US" sz="1200">
                <a:effectLst>
                  <a:outerShdw blurRad="38100" dist="38100" dir="2700000" algn="tl">
                    <a:srgbClr val="000000"/>
                  </a:outerShdw>
                </a:effectLst>
                <a:latin typeface="Arial" pitchFamily="34" charset="0"/>
                <a:cs typeface="Times New Roman" pitchFamily="18" charset="0"/>
              </a:rPr>
              <a:t> </a:t>
            </a:r>
          </a:p>
        </p:txBody>
      </p:sp>
      <p:sp>
        <p:nvSpPr>
          <p:cNvPr id="48178" name="Rectangle 50"/>
          <p:cNvSpPr>
            <a:spLocks noChangeArrowheads="1"/>
          </p:cNvSpPr>
          <p:nvPr/>
        </p:nvSpPr>
        <p:spPr bwMode="auto">
          <a:xfrm>
            <a:off x="3257550" y="6243638"/>
            <a:ext cx="4292600" cy="304800"/>
          </a:xfrm>
          <a:prstGeom prst="rect">
            <a:avLst/>
          </a:prstGeom>
          <a:noFill/>
          <a:ln w="9525">
            <a:noFill/>
            <a:miter lim="800000"/>
            <a:headEnd/>
            <a:tailEnd/>
          </a:ln>
          <a:effectLst/>
        </p:spPr>
        <p:txBody>
          <a:bodyPr lIns="92075" tIns="46038" rIns="92075" bIns="46038">
            <a:spAutoFit/>
          </a:bodyPr>
          <a:lstStyle/>
          <a:p>
            <a:pPr eaLnBrk="0" hangingPunct="0"/>
            <a:r>
              <a:rPr lang="en-US" sz="1400">
                <a:effectLst>
                  <a:outerShdw blurRad="38100" dist="38100" dir="2700000" algn="tl">
                    <a:srgbClr val="000000"/>
                  </a:outerShdw>
                </a:effectLst>
                <a:latin typeface="Arial" pitchFamily="34" charset="0"/>
              </a:rPr>
              <a:t>Green (1980). Tectonophys., </a:t>
            </a:r>
            <a:r>
              <a:rPr lang="en-US" sz="1400" b="1">
                <a:effectLst>
                  <a:outerShdw blurRad="38100" dist="38100" dir="2700000" algn="tl">
                    <a:srgbClr val="000000"/>
                  </a:outerShdw>
                </a:effectLst>
                <a:latin typeface="Arial" pitchFamily="34" charset="0"/>
              </a:rPr>
              <a:t>63</a:t>
            </a:r>
            <a:r>
              <a:rPr lang="en-US" sz="1400">
                <a:effectLst>
                  <a:outerShdw blurRad="38100" dist="38100" dir="2700000" algn="tl">
                    <a:srgbClr val="000000"/>
                  </a:outerShdw>
                </a:effectLst>
                <a:latin typeface="Arial" pitchFamily="34" charset="0"/>
              </a:rPr>
              <a:t>, 367-385.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425450" y="511175"/>
            <a:ext cx="8256588" cy="5672138"/>
          </a:xfrm>
          <a:prstGeom prst="rect">
            <a:avLst/>
          </a:prstGeom>
          <a:noFill/>
          <a:ln w="9525">
            <a:noFill/>
            <a:miter lim="800000"/>
            <a:headEnd/>
            <a:tailEnd/>
          </a:ln>
        </p:spPr>
        <p:txBody>
          <a:bodyPr/>
          <a:lstStyle/>
          <a:p>
            <a:pPr marL="342900" indent="-342900">
              <a:spcBef>
                <a:spcPct val="65000"/>
              </a:spcBef>
              <a:buClr>
                <a:srgbClr val="00CC00"/>
              </a:buClr>
              <a:buSzPct val="50000"/>
              <a:buFont typeface="Monotype Sorts" pitchFamily="2" charset="2"/>
              <a:buChar char="l"/>
            </a:pPr>
            <a:r>
              <a:rPr lang="en-US" sz="2800" dirty="0" err="1" smtClean="0">
                <a:effectLst/>
              </a:rPr>
              <a:t>Elementos</a:t>
            </a:r>
            <a:r>
              <a:rPr lang="en-US" sz="2800" dirty="0" smtClean="0">
                <a:effectLst/>
              </a:rPr>
              <a:t> </a:t>
            </a:r>
            <a:r>
              <a:rPr lang="en-US" sz="2800" dirty="0" err="1" smtClean="0">
                <a:effectLst/>
              </a:rPr>
              <a:t>traza</a:t>
            </a:r>
            <a:r>
              <a:rPr lang="en-US" sz="2800" dirty="0" smtClean="0">
                <a:effectLst/>
              </a:rPr>
              <a:t> incompatibles</a:t>
            </a:r>
            <a:r>
              <a:rPr lang="en-US" sz="2800" dirty="0" smtClean="0">
                <a:effectLst/>
                <a:latin typeface="Symbol" pitchFamily="18" charset="2"/>
              </a:rPr>
              <a:t></a:t>
            </a:r>
            <a:r>
              <a:rPr lang="en-US" sz="2800" dirty="0" smtClean="0">
                <a:effectLst/>
              </a:rPr>
              <a:t> </a:t>
            </a:r>
            <a:r>
              <a:rPr lang="en-US" sz="2800" dirty="0" err="1" smtClean="0">
                <a:effectLst/>
              </a:rPr>
              <a:t>liquido</a:t>
            </a:r>
            <a:endParaRPr lang="en-US" sz="2800" dirty="0">
              <a:effectLst/>
            </a:endParaRPr>
          </a:p>
          <a:p>
            <a:pPr marL="342900" indent="-342900">
              <a:spcBef>
                <a:spcPct val="65000"/>
              </a:spcBef>
              <a:buClr>
                <a:srgbClr val="00CC00"/>
              </a:buClr>
              <a:buSzPct val="50000"/>
              <a:buFont typeface="Monotype Sorts" pitchFamily="2" charset="2"/>
              <a:buChar char="l"/>
            </a:pPr>
            <a:r>
              <a:rPr lang="en-US" sz="2800" dirty="0" err="1" smtClean="0">
                <a:effectLst/>
              </a:rPr>
              <a:t>Pueden</a:t>
            </a:r>
            <a:r>
              <a:rPr lang="en-US" sz="2800" dirty="0" smtClean="0">
                <a:effectLst/>
              </a:rPr>
              <a:t> </a:t>
            </a:r>
            <a:r>
              <a:rPr lang="en-US" sz="2800" dirty="0" err="1" smtClean="0">
                <a:effectLst/>
              </a:rPr>
              <a:t>reflejar</a:t>
            </a:r>
            <a:r>
              <a:rPr lang="en-US" sz="2800" dirty="0" smtClean="0">
                <a:effectLst/>
              </a:rPr>
              <a:t> la </a:t>
            </a:r>
            <a:r>
              <a:rPr lang="en-US" sz="2800" dirty="0" err="1" smtClean="0">
                <a:effectLst/>
              </a:rPr>
              <a:t>proporcion</a:t>
            </a:r>
            <a:r>
              <a:rPr lang="en-US" sz="2800" dirty="0" smtClean="0">
                <a:effectLst/>
              </a:rPr>
              <a:t> de </a:t>
            </a:r>
            <a:r>
              <a:rPr lang="en-US" sz="2800" dirty="0" err="1" smtClean="0">
                <a:effectLst/>
              </a:rPr>
              <a:t>liquido</a:t>
            </a:r>
            <a:r>
              <a:rPr lang="en-US" sz="2800" dirty="0" smtClean="0">
                <a:effectLst/>
              </a:rPr>
              <a:t> en un </a:t>
            </a:r>
            <a:r>
              <a:rPr lang="en-US" sz="2800" dirty="0" err="1" smtClean="0">
                <a:effectLst/>
              </a:rPr>
              <a:t>estado</a:t>
            </a:r>
            <a:r>
              <a:rPr lang="en-US" sz="2800" dirty="0" smtClean="0">
                <a:effectLst/>
              </a:rPr>
              <a:t> dado de </a:t>
            </a:r>
            <a:r>
              <a:rPr lang="en-US" sz="2800" dirty="0" err="1" smtClean="0">
                <a:effectLst/>
              </a:rPr>
              <a:t>cristalización</a:t>
            </a:r>
            <a:r>
              <a:rPr lang="en-US" sz="2800" dirty="0" smtClean="0">
                <a:effectLst/>
              </a:rPr>
              <a:t> o </a:t>
            </a:r>
            <a:r>
              <a:rPr lang="en-US" sz="2800" dirty="0" err="1" smtClean="0">
                <a:effectLst/>
              </a:rPr>
              <a:t>fusión</a:t>
            </a:r>
            <a:endParaRPr lang="en-US" sz="2800" dirty="0">
              <a:effectLst/>
            </a:endParaRPr>
          </a:p>
        </p:txBody>
      </p:sp>
      <p:sp>
        <p:nvSpPr>
          <p:cNvPr id="22531" name="Rectangle 456"/>
          <p:cNvSpPr>
            <a:spLocks noChangeArrowheads="1"/>
          </p:cNvSpPr>
          <p:nvPr/>
        </p:nvSpPr>
        <p:spPr bwMode="auto">
          <a:xfrm>
            <a:off x="1619672" y="6396037"/>
            <a:ext cx="6294437" cy="461963"/>
          </a:xfrm>
          <a:prstGeom prst="rect">
            <a:avLst/>
          </a:prstGeom>
          <a:noFill/>
          <a:ln w="9525">
            <a:noFill/>
            <a:miter lim="800000"/>
            <a:headEnd/>
            <a:tailEnd/>
          </a:ln>
        </p:spPr>
        <p:txBody>
          <a:bodyPr lIns="92075" tIns="46038" rIns="92075" bIns="46038">
            <a:spAutoFit/>
          </a:bodyPr>
          <a:lstStyle/>
          <a:p>
            <a:r>
              <a:rPr lang="en-US" sz="1200" dirty="0">
                <a:effectLst/>
                <a:latin typeface="Arial" pitchFamily="34" charset="0"/>
              </a:rPr>
              <a:t>Figure 9.1b. </a:t>
            </a:r>
            <a:r>
              <a:rPr lang="en-US" sz="1200" dirty="0" err="1">
                <a:effectLst/>
                <a:latin typeface="Arial" pitchFamily="34" charset="0"/>
              </a:rPr>
              <a:t>Zr</a:t>
            </a:r>
            <a:r>
              <a:rPr lang="en-US" sz="1200" dirty="0">
                <a:effectLst/>
                <a:latin typeface="Arial" pitchFamily="34" charset="0"/>
              </a:rPr>
              <a:t> </a:t>
            </a:r>
            <a:r>
              <a:rPr lang="en-US" sz="1200" dirty="0" err="1">
                <a:effectLst/>
                <a:latin typeface="Arial" pitchFamily="34" charset="0"/>
              </a:rPr>
              <a:t>Harker</a:t>
            </a:r>
            <a:r>
              <a:rPr lang="en-US" sz="1200" dirty="0">
                <a:effectLst/>
                <a:latin typeface="Arial" pitchFamily="34" charset="0"/>
              </a:rPr>
              <a:t> Diagram for Crater Lake. From data compiled by Rick </a:t>
            </a:r>
            <a:r>
              <a:rPr lang="en-US" sz="1200" dirty="0" err="1">
                <a:effectLst/>
                <a:latin typeface="Arial" pitchFamily="34" charset="0"/>
              </a:rPr>
              <a:t>Conrey</a:t>
            </a:r>
            <a:r>
              <a:rPr lang="en-US" sz="1200" dirty="0">
                <a:effectLst/>
                <a:latin typeface="Arial" pitchFamily="34" charset="0"/>
              </a:rPr>
              <a:t>. From Winter (2001) An Introduction to Igneous and Metamorphic Petrology. Prentice Hall.</a:t>
            </a:r>
          </a:p>
        </p:txBody>
      </p:sp>
      <p:pic>
        <p:nvPicPr>
          <p:cNvPr id="22532" name="Picture 457" descr="Fig 9-1 Zr"/>
          <p:cNvPicPr>
            <a:picLocks noChangeAspect="1" noChangeArrowheads="1"/>
          </p:cNvPicPr>
          <p:nvPr/>
        </p:nvPicPr>
        <p:blipFill>
          <a:blip r:embed="rId3" cstate="print"/>
          <a:srcRect/>
          <a:stretch>
            <a:fillRect/>
          </a:stretch>
        </p:blipFill>
        <p:spPr bwMode="auto">
          <a:xfrm>
            <a:off x="1835696" y="2132856"/>
            <a:ext cx="5427663" cy="416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5" descr="REE2.jpg"/>
          <p:cNvPicPr>
            <a:picLocks noChangeAspect="1"/>
          </p:cNvPicPr>
          <p:nvPr/>
        </p:nvPicPr>
        <p:blipFill>
          <a:blip r:embed="rId3" cstate="print"/>
          <a:srcRect/>
          <a:stretch>
            <a:fillRect/>
          </a:stretch>
        </p:blipFill>
        <p:spPr bwMode="auto">
          <a:xfrm>
            <a:off x="0" y="517525"/>
            <a:ext cx="9144000" cy="6340475"/>
          </a:xfrm>
          <a:prstGeom prst="rect">
            <a:avLst/>
          </a:prstGeom>
          <a:noFill/>
          <a:ln w="9525">
            <a:noFill/>
            <a:miter lim="800000"/>
            <a:headEnd/>
            <a:tailEnd/>
          </a:ln>
        </p:spPr>
      </p:pic>
      <p:sp>
        <p:nvSpPr>
          <p:cNvPr id="106502" name="Rectangle 6"/>
          <p:cNvSpPr>
            <a:spLocks noChangeArrowheads="1"/>
          </p:cNvSpPr>
          <p:nvPr/>
        </p:nvSpPr>
        <p:spPr bwMode="auto">
          <a:xfrm>
            <a:off x="515938" y="-99392"/>
            <a:ext cx="7978775" cy="709613"/>
          </a:xfrm>
          <a:prstGeom prst="rect">
            <a:avLst/>
          </a:prstGeom>
          <a:noFill/>
          <a:ln w="9525">
            <a:noFill/>
            <a:miter lim="800000"/>
            <a:headEnd/>
            <a:tailEnd/>
          </a:ln>
          <a:effectLst/>
        </p:spPr>
        <p:txBody>
          <a:bodyPr anchor="ctr"/>
          <a:lstStyle/>
          <a:p>
            <a:pPr algn="ctr">
              <a:defRPr/>
            </a:pPr>
            <a:r>
              <a:rPr lang="en-US" sz="4400" dirty="0" smtClean="0">
                <a:solidFill>
                  <a:srgbClr val="FF0066"/>
                </a:solidFill>
                <a:effectLst>
                  <a:outerShdw blurRad="38100" dist="38100" dir="2700000" algn="tl">
                    <a:srgbClr val="000000"/>
                  </a:outerShdw>
                </a:effectLst>
              </a:rPr>
              <a:t>Las </a:t>
            </a:r>
            <a:r>
              <a:rPr lang="en-US" sz="4400" dirty="0" err="1" smtClean="0">
                <a:solidFill>
                  <a:srgbClr val="FF0066"/>
                </a:solidFill>
                <a:effectLst>
                  <a:outerShdw blurRad="38100" dist="38100" dir="2700000" algn="tl">
                    <a:srgbClr val="000000"/>
                  </a:outerShdw>
                </a:effectLst>
              </a:rPr>
              <a:t>Tierras</a:t>
            </a:r>
            <a:r>
              <a:rPr lang="en-US" sz="4400" dirty="0" smtClean="0">
                <a:solidFill>
                  <a:srgbClr val="FF0066"/>
                </a:solidFill>
                <a:effectLst>
                  <a:outerShdw blurRad="38100" dist="38100" dir="2700000" algn="tl">
                    <a:srgbClr val="000000"/>
                  </a:outerShdw>
                </a:effectLst>
              </a:rPr>
              <a:t> </a:t>
            </a:r>
            <a:r>
              <a:rPr lang="en-US" sz="4400" dirty="0" err="1" smtClean="0">
                <a:solidFill>
                  <a:srgbClr val="FF0066"/>
                </a:solidFill>
                <a:effectLst>
                  <a:outerShdw blurRad="38100" dist="38100" dir="2700000" algn="tl">
                    <a:srgbClr val="000000"/>
                  </a:outerShdw>
                </a:effectLst>
              </a:rPr>
              <a:t>Raras</a:t>
            </a:r>
            <a:r>
              <a:rPr lang="en-US" sz="4400" dirty="0" smtClean="0">
                <a:solidFill>
                  <a:srgbClr val="FF0066"/>
                </a:solidFill>
                <a:effectLst>
                  <a:outerShdw blurRad="38100" dist="38100" dir="2700000" algn="tl">
                    <a:srgbClr val="000000"/>
                  </a:outerShdw>
                </a:effectLst>
              </a:rPr>
              <a:t>(REE</a:t>
            </a:r>
            <a:r>
              <a:rPr lang="en-US" sz="4400" dirty="0">
                <a:solidFill>
                  <a:srgbClr val="FF0066"/>
                </a:solidFill>
                <a:effectLst>
                  <a:outerShdw blurRad="38100" dist="38100" dir="2700000" algn="tl">
                    <a:srgbClr val="000000"/>
                  </a:outerShdw>
                </a:effectLst>
              </a:rPr>
              <a:t>)</a:t>
            </a:r>
            <a:endParaRPr lang="en-US" sz="4400"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355600" y="560388"/>
            <a:ext cx="8501063" cy="1136650"/>
          </a:xfrm>
          <a:prstGeom prst="rect">
            <a:avLst/>
          </a:prstGeom>
          <a:noFill/>
          <a:ln w="9525">
            <a:noFill/>
            <a:miter lim="800000"/>
            <a:headEnd/>
            <a:tailEnd/>
          </a:ln>
        </p:spPr>
        <p:txBody>
          <a:bodyPr/>
          <a:lstStyle/>
          <a:p>
            <a:pPr marL="342900" indent="-342900">
              <a:spcBef>
                <a:spcPct val="20000"/>
              </a:spcBef>
              <a:buClr>
                <a:srgbClr val="00CC00"/>
              </a:buClr>
              <a:buSzPct val="50000"/>
              <a:buFont typeface="Monotype Sorts" pitchFamily="2" charset="2"/>
              <a:buNone/>
            </a:pPr>
            <a:r>
              <a:rPr lang="en-US" sz="2800" dirty="0" err="1" smtClean="0">
                <a:effectLst/>
              </a:rPr>
              <a:t>Existen</a:t>
            </a:r>
            <a:r>
              <a:rPr lang="en-US" sz="2800" dirty="0" smtClean="0">
                <a:effectLst/>
              </a:rPr>
              <a:t> </a:t>
            </a:r>
            <a:r>
              <a:rPr lang="en-US" sz="2800" dirty="0" err="1" smtClean="0">
                <a:effectLst/>
              </a:rPr>
              <a:t>contrastes</a:t>
            </a:r>
            <a:r>
              <a:rPr lang="en-US" sz="2800" dirty="0" smtClean="0">
                <a:effectLst/>
              </a:rPr>
              <a:t> y </a:t>
            </a:r>
            <a:r>
              <a:rPr lang="en-US" sz="2800" dirty="0" err="1" smtClean="0">
                <a:effectLst/>
              </a:rPr>
              <a:t>semejanzas</a:t>
            </a:r>
            <a:r>
              <a:rPr lang="en-US" sz="2800" dirty="0" smtClean="0">
                <a:effectLst/>
              </a:rPr>
              <a:t> en el valor </a:t>
            </a:r>
            <a:r>
              <a:rPr lang="en-US" sz="2800" dirty="0" err="1" smtClean="0">
                <a:effectLst/>
              </a:rPr>
              <a:t>para</a:t>
            </a:r>
            <a:r>
              <a:rPr lang="en-US" sz="2800" dirty="0" smtClean="0">
                <a:effectLst/>
              </a:rPr>
              <a:t> el </a:t>
            </a:r>
            <a:r>
              <a:rPr lang="en-US" sz="2800" dirty="0" err="1" smtClean="0">
                <a:effectLst/>
              </a:rPr>
              <a:t>coeficiente</a:t>
            </a:r>
            <a:r>
              <a:rPr lang="en-US" sz="2800" dirty="0" smtClean="0">
                <a:effectLst/>
              </a:rPr>
              <a:t> de </a:t>
            </a:r>
            <a:r>
              <a:rPr lang="en-US" sz="2800" dirty="0" err="1" smtClean="0">
                <a:effectLst/>
              </a:rPr>
              <a:t>partición</a:t>
            </a:r>
            <a:endParaRPr lang="en-US" sz="3200" dirty="0">
              <a:effectLst/>
            </a:endParaRPr>
          </a:p>
        </p:txBody>
      </p:sp>
      <p:sp>
        <p:nvSpPr>
          <p:cNvPr id="46083" name="Text Box 4"/>
          <p:cNvSpPr txBox="1">
            <a:spLocks noChangeArrowheads="1"/>
          </p:cNvSpPr>
          <p:nvPr/>
        </p:nvSpPr>
        <p:spPr bwMode="auto">
          <a:xfrm>
            <a:off x="-324544" y="2132856"/>
            <a:ext cx="2937569" cy="3539430"/>
          </a:xfrm>
          <a:prstGeom prst="rect">
            <a:avLst/>
          </a:prstGeom>
          <a:noFill/>
          <a:ln w="9525">
            <a:noFill/>
            <a:miter lim="800000"/>
            <a:headEnd/>
            <a:tailEnd/>
          </a:ln>
        </p:spPr>
        <p:txBody>
          <a:bodyPr wrap="square">
            <a:spAutoFit/>
          </a:bodyPr>
          <a:lstStyle/>
          <a:p>
            <a:pPr marL="381000" indent="-381000"/>
            <a:r>
              <a:rPr lang="en-US" sz="2800" dirty="0" smtClean="0">
                <a:effectLst/>
              </a:rPr>
              <a:t>	TODAS son incompatibles, </a:t>
            </a:r>
            <a:r>
              <a:rPr lang="en-US" sz="2800" dirty="0" err="1" smtClean="0">
                <a:effectLst/>
              </a:rPr>
              <a:t>pero</a:t>
            </a:r>
            <a:r>
              <a:rPr lang="en-US" sz="2800" dirty="0" smtClean="0">
                <a:effectLst/>
              </a:rPr>
              <a:t>:</a:t>
            </a:r>
          </a:p>
          <a:p>
            <a:pPr marL="381000" indent="-381000"/>
            <a:endParaRPr lang="en-US" sz="2800" i="1" dirty="0"/>
          </a:p>
          <a:p>
            <a:pPr marL="381000" indent="-381000"/>
            <a:r>
              <a:rPr lang="en-US" sz="2800" b="1" i="1" dirty="0" smtClean="0">
                <a:solidFill>
                  <a:srgbClr val="FF0000"/>
                </a:solidFill>
                <a:effectLst/>
              </a:rPr>
              <a:t>	HREE </a:t>
            </a:r>
            <a:r>
              <a:rPr lang="en-US" sz="2800" b="1" i="1" dirty="0" err="1" smtClean="0">
                <a:solidFill>
                  <a:srgbClr val="FF0000"/>
                </a:solidFill>
                <a:effectLst/>
              </a:rPr>
              <a:t>menos</a:t>
            </a:r>
            <a:r>
              <a:rPr lang="en-US" sz="2800" b="1" i="1" dirty="0" smtClean="0">
                <a:solidFill>
                  <a:srgbClr val="FF0000"/>
                </a:solidFill>
                <a:effectLst/>
              </a:rPr>
              <a:t> incompatibles </a:t>
            </a:r>
            <a:r>
              <a:rPr lang="en-US" sz="2800" b="1" i="1" dirty="0" err="1" smtClean="0">
                <a:solidFill>
                  <a:srgbClr val="FF0000"/>
                </a:solidFill>
                <a:effectLst/>
              </a:rPr>
              <a:t>que</a:t>
            </a:r>
            <a:r>
              <a:rPr lang="en-US" sz="2800" b="1" i="1" dirty="0" smtClean="0">
                <a:solidFill>
                  <a:srgbClr val="FF0000"/>
                </a:solidFill>
                <a:effectLst/>
              </a:rPr>
              <a:t> LREE</a:t>
            </a:r>
            <a:endParaRPr lang="en-US" sz="2800" b="1" i="1" dirty="0">
              <a:solidFill>
                <a:srgbClr val="FF0000"/>
              </a:solidFill>
              <a:effectLst/>
            </a:endParaRPr>
          </a:p>
          <a:p>
            <a:pPr marL="381000" indent="-381000"/>
            <a:endParaRPr lang="en-US" sz="2800" dirty="0">
              <a:effectLst/>
            </a:endParaRPr>
          </a:p>
        </p:txBody>
      </p:sp>
      <p:pic>
        <p:nvPicPr>
          <p:cNvPr id="46084" name="Picture 5"/>
          <p:cNvPicPr>
            <a:picLocks noChangeAspect="1" noChangeArrowheads="1"/>
          </p:cNvPicPr>
          <p:nvPr/>
        </p:nvPicPr>
        <p:blipFill>
          <a:blip r:embed="rId2" cstate="print"/>
          <a:srcRect/>
          <a:stretch>
            <a:fillRect/>
          </a:stretch>
        </p:blipFill>
        <p:spPr bwMode="auto">
          <a:xfrm>
            <a:off x="2473325" y="1771650"/>
            <a:ext cx="6348413" cy="424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629</TotalTime>
  <Words>3287</Words>
  <Application>Microsoft Office PowerPoint</Application>
  <PresentationFormat>Presentación en pantalla (4:3)</PresentationFormat>
  <Paragraphs>342</Paragraphs>
  <Slides>62</Slides>
  <Notes>24</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62</vt:i4>
      </vt:variant>
    </vt:vector>
  </HeadingPairs>
  <TitlesOfParts>
    <vt:vector size="64" baseType="lpstr">
      <vt:lpstr>Tema de Office</vt:lpstr>
      <vt:lpstr>Worksheet</vt:lpstr>
      <vt:lpstr>DIAGRAMAS REE Y MULTIELEMENTOS</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Ridges mid-oceánicos</vt:lpstr>
      <vt:lpstr>Diapositiva 16</vt:lpstr>
      <vt:lpstr>Segmentos de ridge y velocidad apertura</vt:lpstr>
      <vt:lpstr>Geoquímica de elementos mayores</vt:lpstr>
      <vt:lpstr>Diapositiva 19</vt:lpstr>
      <vt:lpstr>Diapositiva 20</vt:lpstr>
      <vt:lpstr>Diapositiva 21</vt:lpstr>
      <vt:lpstr>Geoquímica de elementos traza</vt:lpstr>
      <vt:lpstr>Diapositiva 23</vt:lpstr>
      <vt:lpstr>Diapositiva 24</vt:lpstr>
      <vt:lpstr>Diapositiva 25</vt:lpstr>
      <vt:lpstr>Diapositiva 26</vt:lpstr>
      <vt:lpstr>Tipos de magmas OIB</vt:lpstr>
      <vt:lpstr>Evolución en las series</vt:lpstr>
      <vt:lpstr>Elementos traza</vt:lpstr>
      <vt:lpstr>Diapositiva 30</vt:lpstr>
      <vt:lpstr>Diagrama REE</vt:lpstr>
      <vt:lpstr>Diapositiva 32</vt:lpstr>
      <vt:lpstr>Diapositiva 33</vt:lpstr>
      <vt:lpstr>Diagrama Spider normalizado al MORB</vt:lpstr>
      <vt:lpstr>Diapositiva 35</vt:lpstr>
      <vt:lpstr>Diapositiva 36</vt:lpstr>
      <vt:lpstr>Diapositiva 37</vt:lpstr>
      <vt:lpstr>Diapositiva 38</vt:lpstr>
      <vt:lpstr>Rocas volcánicas de arco de islas</vt:lpstr>
      <vt:lpstr>Elementos mayores y Series de magmas</vt:lpstr>
      <vt:lpstr>Elementos mayores y Series de magmas</vt:lpstr>
      <vt:lpstr>Diapositiva 42</vt:lpstr>
      <vt:lpstr>Diapositiva 43</vt:lpstr>
      <vt:lpstr>Diapositiva 44</vt:lpstr>
      <vt:lpstr>Elementos Traza: REE</vt:lpstr>
      <vt:lpstr>Elementos Traza: REE</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Diagramas REE</vt:lpstr>
      <vt:lpstr>Diagramas Spider normalizados al MORB</vt:lpstr>
      <vt:lpstr>Diapositiva 61</vt:lpstr>
      <vt:lpstr>Diapositiva 62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Javier</dc:creator>
  <cp:lastModifiedBy>Javier</cp:lastModifiedBy>
  <cp:revision>88</cp:revision>
  <dcterms:created xsi:type="dcterms:W3CDTF">2010-11-12T01:32:46Z</dcterms:created>
  <dcterms:modified xsi:type="dcterms:W3CDTF">2012-04-16T19:06:35Z</dcterms:modified>
</cp:coreProperties>
</file>