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Default Extension="gif" ContentType="image/gif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60" r:id="rId4"/>
    <p:sldId id="259" r:id="rId5"/>
    <p:sldId id="269" r:id="rId6"/>
    <p:sldId id="266" r:id="rId7"/>
    <p:sldId id="271" r:id="rId8"/>
    <p:sldId id="273" r:id="rId9"/>
    <p:sldId id="270" r:id="rId10"/>
    <p:sldId id="272" r:id="rId11"/>
    <p:sldId id="258" r:id="rId12"/>
    <p:sldId id="267" r:id="rId13"/>
    <p:sldId id="274" r:id="rId14"/>
    <p:sldId id="268" r:id="rId15"/>
    <p:sldId id="275" r:id="rId1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1774" autoAdjust="0"/>
    <p:restoredTop sz="86167" autoAdjust="0"/>
  </p:normalViewPr>
  <p:slideViewPr>
    <p:cSldViewPr>
      <p:cViewPr varScale="1">
        <p:scale>
          <a:sx n="97" d="100"/>
          <a:sy n="97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1A6E9-E278-48DA-81A5-88A95F7ACC37}" type="datetimeFigureOut">
              <a:rPr lang="es-MX" smtClean="0"/>
              <a:pPr/>
              <a:t>22/10/11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89792C-32FB-41B1-8D7A-EF23764E06C4}" type="slidenum">
              <a:rPr lang="es-MX" smtClean="0"/>
              <a:pPr/>
              <a:t>‹Nr.›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9792C-32FB-41B1-8D7A-EF23764E06C4}" type="slidenum">
              <a:rPr lang="es-MX" smtClean="0"/>
              <a:pPr/>
              <a:t>1</a:t>
            </a:fld>
            <a:endParaRPr lang="es-MX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9792C-32FB-41B1-8D7A-EF23764E06C4}" type="slidenum">
              <a:rPr lang="es-MX" smtClean="0"/>
              <a:pPr/>
              <a:t>10</a:t>
            </a:fld>
            <a:endParaRPr lang="es-MX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9792C-32FB-41B1-8D7A-EF23764E06C4}" type="slidenum">
              <a:rPr lang="es-MX" smtClean="0"/>
              <a:pPr/>
              <a:t>11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9792C-32FB-41B1-8D7A-EF23764E06C4}" type="slidenum">
              <a:rPr lang="es-MX" smtClean="0"/>
              <a:pPr/>
              <a:t>12</a:t>
            </a:fld>
            <a:endParaRPr lang="es-MX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9792C-32FB-41B1-8D7A-EF23764E06C4}" type="slidenum">
              <a:rPr lang="es-MX" smtClean="0"/>
              <a:pPr/>
              <a:t>13</a:t>
            </a:fld>
            <a:endParaRPr lang="es-MX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9792C-32FB-41B1-8D7A-EF23764E06C4}" type="slidenum">
              <a:rPr lang="es-MX" smtClean="0"/>
              <a:pPr/>
              <a:t>14</a:t>
            </a:fld>
            <a:endParaRPr lang="es-MX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En</a:t>
            </a:r>
            <a:r>
              <a:rPr lang="es-MX" baseline="0" dirty="0" smtClean="0"/>
              <a:t> la masa fundamental las plagioclasas van desde oligoclasa a andesina cálcica en general </a:t>
            </a:r>
            <a:r>
              <a:rPr lang="es-MX" baseline="0" dirty="0" err="1" smtClean="0"/>
              <a:t>zonadas</a:t>
            </a:r>
            <a:r>
              <a:rPr lang="es-MX" baseline="0" dirty="0" smtClean="0"/>
              <a:t> y los fenocristales van desde andesina a </a:t>
            </a:r>
            <a:r>
              <a:rPr lang="es-MX" baseline="0" dirty="0" err="1" smtClean="0"/>
              <a:t>bitownita</a:t>
            </a:r>
            <a:r>
              <a:rPr lang="es-MX" baseline="0" dirty="0" smtClean="0"/>
              <a:t>.</a:t>
            </a:r>
          </a:p>
          <a:p>
            <a:r>
              <a:rPr lang="es-MX" baseline="0" dirty="0" smtClean="0"/>
              <a:t>Los piroxenos comunes son diópsido, augita </a:t>
            </a:r>
            <a:r>
              <a:rPr lang="es-MX" baseline="0" dirty="0" err="1" smtClean="0"/>
              <a:t>diopsídica</a:t>
            </a:r>
            <a:r>
              <a:rPr lang="es-MX" baseline="0" dirty="0" smtClean="0"/>
              <a:t> e hiperstena y menos comunes son augita y </a:t>
            </a:r>
            <a:r>
              <a:rPr lang="es-MX" baseline="0" dirty="0" err="1" smtClean="0"/>
              <a:t>pigeonita</a:t>
            </a:r>
            <a:r>
              <a:rPr lang="es-MX" baseline="0" dirty="0" smtClean="0"/>
              <a:t>.</a:t>
            </a:r>
          </a:p>
          <a:p>
            <a:r>
              <a:rPr lang="es-MX" baseline="0" dirty="0" smtClean="0"/>
              <a:t>Las </a:t>
            </a:r>
            <a:r>
              <a:rPr lang="es-MX" baseline="0" dirty="0" err="1" smtClean="0"/>
              <a:t>anfíbolas</a:t>
            </a:r>
            <a:r>
              <a:rPr lang="es-MX" baseline="0" dirty="0" smtClean="0"/>
              <a:t> son en general </a:t>
            </a:r>
            <a:r>
              <a:rPr lang="es-MX" baseline="0" dirty="0" err="1" smtClean="0"/>
              <a:t>hornblendas</a:t>
            </a:r>
            <a:r>
              <a:rPr lang="es-MX" baseline="0" dirty="0" smtClean="0"/>
              <a:t> y </a:t>
            </a:r>
            <a:r>
              <a:rPr lang="es-MX" baseline="0" dirty="0" err="1" smtClean="0"/>
              <a:t>oxihornblendas</a:t>
            </a:r>
            <a:r>
              <a:rPr lang="es-MX" baseline="0" dirty="0" smtClean="0"/>
              <a:t>.</a:t>
            </a:r>
          </a:p>
          <a:p>
            <a:r>
              <a:rPr lang="es-MX" baseline="0" dirty="0" smtClean="0"/>
              <a:t>Las biotitas se encuentran en general en la masa fundamental.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9792C-32FB-41B1-8D7A-EF23764E06C4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9792C-32FB-41B1-8D7A-EF23764E06C4}" type="slidenum">
              <a:rPr lang="es-MX" smtClean="0"/>
              <a:pPr/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9792C-32FB-41B1-8D7A-EF23764E06C4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El olivino del centro presenta una corona de reacción. La foto es de una andesita.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9792C-32FB-41B1-8D7A-EF23764E06C4}" type="slidenum">
              <a:rPr lang="es-MX" smtClean="0"/>
              <a:pPr/>
              <a:t>5</a:t>
            </a:fld>
            <a:endParaRPr lang="es-MX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9792C-32FB-41B1-8D7A-EF23764E06C4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9792C-32FB-41B1-8D7A-EF23764E06C4}" type="slidenum">
              <a:rPr lang="es-MX" smtClean="0"/>
              <a:pPr/>
              <a:t>7</a:t>
            </a:fld>
            <a:endParaRPr lang="es-MX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9792C-32FB-41B1-8D7A-EF23764E06C4}" type="slidenum">
              <a:rPr lang="es-MX" smtClean="0"/>
              <a:pPr/>
              <a:t>8</a:t>
            </a:fld>
            <a:endParaRPr lang="es-MX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89792C-32FB-41B1-8D7A-EF23764E06C4}" type="slidenum">
              <a:rPr lang="es-MX" smtClean="0"/>
              <a:pPr/>
              <a:t>9</a:t>
            </a:fld>
            <a:endParaRPr lang="es-MX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84E3B72-A6C9-43F2-93A7-D7BD8499BFA2}" type="datetime1">
              <a:rPr lang="es-MX" smtClean="0"/>
              <a:pPr/>
              <a:t>22/10/11</a:t>
            </a:fld>
            <a:endParaRPr lang="es-MX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s-MX" dirty="0" smtClean="0"/>
              <a:t>GL5103 Petrología Ígnea y Metamórfica</a:t>
            </a:r>
            <a:endParaRPr lang="es-MX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D95992C-C2ED-4D56-9215-781A8778B9A8}" type="slidenum">
              <a:rPr lang="es-MX" smtClean="0"/>
              <a:pPr/>
              <a:t>‹Nr.›</a:t>
            </a:fld>
            <a:endParaRPr lang="es-MX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9C67E-77C4-4C1D-81E2-4AEEDEEA9CB5}" type="datetime1">
              <a:rPr lang="es-MX" smtClean="0"/>
              <a:pPr/>
              <a:t>22/10/11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GL5103 Petrología Ígnea y Metamórfica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5992C-C2ED-4D56-9215-781A8778B9A8}" type="slidenum">
              <a:rPr lang="es-MX" smtClean="0"/>
              <a:pPr/>
              <a:t>‹Nr.›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3DD88-86B1-448A-946F-3227119C2390}" type="datetime1">
              <a:rPr lang="es-MX" smtClean="0"/>
              <a:pPr/>
              <a:t>22/10/11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GL5103 Petrología Ígnea y Metamórfica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5992C-C2ED-4D56-9215-781A8778B9A8}" type="slidenum">
              <a:rPr lang="es-MX" smtClean="0"/>
              <a:pPr/>
              <a:t>‹Nr.›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4CBC945-DAF1-456E-A48F-30DDE281975F}" type="datetime1">
              <a:rPr lang="es-MX" smtClean="0"/>
              <a:pPr/>
              <a:t>22/10/11</a:t>
            </a:fld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95992C-C2ED-4D56-9215-781A8778B9A8}" type="slidenum">
              <a:rPr lang="es-MX" smtClean="0"/>
              <a:pPr/>
              <a:t>‹Nr.›</a:t>
            </a:fld>
            <a:endParaRPr lang="es-MX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s-MX" dirty="0" smtClean="0"/>
              <a:t>GL5103 Petrología Ígnea y Metamórfica</a:t>
            </a:r>
            <a:endParaRPr lang="es-MX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A1575D-4248-4BE5-9F2D-DE9BB54F9470}" type="datetime1">
              <a:rPr lang="es-MX" smtClean="0"/>
              <a:pPr/>
              <a:t>22/10/11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s-MX" dirty="0" smtClean="0"/>
              <a:t>GL5103 Petrología Ígnea y Metamórfica</a:t>
            </a:r>
            <a:endParaRPr lang="es-MX" dirty="0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D95992C-C2ED-4D56-9215-781A8778B9A8}" type="slidenum">
              <a:rPr lang="es-MX" smtClean="0"/>
              <a:pPr/>
              <a:t>‹Nr.›</a:t>
            </a:fld>
            <a:endParaRPr lang="es-MX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EB72-DA59-44D6-AEE2-84598A1ABDB0}" type="datetime1">
              <a:rPr lang="es-MX" smtClean="0"/>
              <a:pPr/>
              <a:t>22/10/11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GL5103 Petrología Ígnea y Metamórfica</a:t>
            </a:r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5992C-C2ED-4D56-9215-781A8778B9A8}" type="slidenum">
              <a:rPr lang="es-MX" smtClean="0"/>
              <a:pPr/>
              <a:t>‹Nr.›</a:t>
            </a:fld>
            <a:endParaRPr lang="es-MX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A5EBD-DD74-4D89-9547-4A57322883C0}" type="datetime1">
              <a:rPr lang="es-MX" smtClean="0"/>
              <a:pPr/>
              <a:t>22/10/11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GL5103 Petrología Ígnea y Metamórfica</a:t>
            </a:r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5992C-C2ED-4D56-9215-781A8778B9A8}" type="slidenum">
              <a:rPr lang="es-MX" smtClean="0"/>
              <a:pPr/>
              <a:t>‹Nr.›</a:t>
            </a:fld>
            <a:endParaRPr lang="es-MX" dirty="0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9E0E2DF-2444-413A-A699-EC5B3427705F}" type="datetime1">
              <a:rPr lang="es-MX" smtClean="0"/>
              <a:pPr/>
              <a:t>22/10/11</a:t>
            </a:fld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95992C-C2ED-4D56-9215-781A8778B9A8}" type="slidenum">
              <a:rPr lang="es-MX" smtClean="0"/>
              <a:pPr/>
              <a:t>‹Nr.›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MX" dirty="0" smtClean="0"/>
              <a:t>GL5103 Petrología Ígnea y Metamórfica</a:t>
            </a:r>
            <a:endParaRPr lang="es-MX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B2ED-859A-4E0A-8D99-B39FC07401D3}" type="datetime1">
              <a:rPr lang="es-MX" smtClean="0"/>
              <a:pPr/>
              <a:t>22/10/11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GL5103 Petrología Ígnea y Metamórfica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5992C-C2ED-4D56-9215-781A8778B9A8}" type="slidenum">
              <a:rPr lang="es-MX" smtClean="0"/>
              <a:pPr/>
              <a:t>‹Nr.›</a:t>
            </a:fld>
            <a:endParaRPr lang="es-MX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B9445BF-72B9-4B25-A2DF-59DD50E7DDEA}" type="datetime1">
              <a:rPr lang="es-MX" smtClean="0"/>
              <a:pPr/>
              <a:t>22/10/11</a:t>
            </a:fld>
            <a:endParaRPr lang="es-MX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95992C-C2ED-4D56-9215-781A8778B9A8}" type="slidenum">
              <a:rPr lang="es-MX" smtClean="0"/>
              <a:pPr/>
              <a:t>‹Nr.›</a:t>
            </a:fld>
            <a:endParaRPr lang="es-MX" dirty="0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s-MX" dirty="0" smtClean="0"/>
              <a:t>GL5103 Petrología Ígnea y Metamórfica</a:t>
            </a:r>
            <a:endParaRPr lang="es-MX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DFB7AFB-E4BC-4371-9081-E1C6935D4C94}" type="datetime1">
              <a:rPr lang="es-MX" smtClean="0"/>
              <a:pPr/>
              <a:t>22/10/11</a:t>
            </a:fld>
            <a:endParaRPr lang="es-MX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95992C-C2ED-4D56-9215-781A8778B9A8}" type="slidenum">
              <a:rPr lang="es-MX" smtClean="0"/>
              <a:pPr/>
              <a:t>‹Nr.›</a:t>
            </a:fld>
            <a:endParaRPr lang="es-MX" dirty="0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s-MX" dirty="0" smtClean="0"/>
              <a:t>GL5103 Petrología Ígnea y Metamórfica</a:t>
            </a:r>
            <a:endParaRPr lang="es-MX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E93B605-9B4A-4F1E-9572-295A43D0C478}" type="datetime1">
              <a:rPr lang="es-MX" smtClean="0"/>
              <a:pPr/>
              <a:t>22/10/11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s-MX" dirty="0" smtClean="0"/>
              <a:t>GL5103 Petrología Ígnea y Metamórfica</a:t>
            </a:r>
            <a:endParaRPr lang="es-MX" dirty="0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D95992C-C2ED-4D56-9215-781A8778B9A8}" type="slidenum">
              <a:rPr lang="es-MX" smtClean="0"/>
              <a:pPr/>
              <a:t>‹Nr.›</a:t>
            </a:fld>
            <a:endParaRPr lang="es-MX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m.es/edafologia" TargetMode="External"/><Relationship Id="rId4" Type="http://schemas.openxmlformats.org/officeDocument/2006/relationships/hyperlink" Target="http://www.geovirtual.cl/geologiageneral/ggcap02e.html" TargetMode="External"/><Relationship Id="rId5" Type="http://schemas.openxmlformats.org/officeDocument/2006/relationships/hyperlink" Target="http://www.alexstrekeisen.it/vulc" TargetMode="External"/><Relationship Id="rId6" Type="http://schemas.openxmlformats.org/officeDocument/2006/relationships/hyperlink" Target="http://www.ugr.es/~petgquim" TargetMode="External"/><Relationship Id="rId7" Type="http://schemas.openxmlformats.org/officeDocument/2006/relationships/hyperlink" Target="http://www.ugr.es/~petgquim/PTexeutaxp.html" TargetMode="External"/><Relationship Id="rId8" Type="http://schemas.openxmlformats.org/officeDocument/2006/relationships/hyperlink" Target="http://geology.csupomona.edu/alert/igneous/texture.htm" TargetMode="External"/><Relationship Id="rId9" Type="http://schemas.openxmlformats.org/officeDocument/2006/relationships/hyperlink" Target="http://geologia.ujaen.es/opticamineral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67744" y="1700808"/>
            <a:ext cx="6172200" cy="1894362"/>
          </a:xfrm>
        </p:spPr>
        <p:txBody>
          <a:bodyPr anchor="ctr"/>
          <a:lstStyle/>
          <a:p>
            <a:pPr algn="ctr"/>
            <a:r>
              <a:rPr lang="es-MX" dirty="0" smtClean="0"/>
              <a:t>ANDESITAS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771800" y="5301208"/>
            <a:ext cx="6172200" cy="1371600"/>
          </a:xfrm>
        </p:spPr>
        <p:txBody>
          <a:bodyPr anchor="b"/>
          <a:lstStyle/>
          <a:p>
            <a:pPr algn="r"/>
            <a:r>
              <a:rPr lang="es-MX" dirty="0" smtClean="0"/>
              <a:t>Claudio Contreras</a:t>
            </a:r>
          </a:p>
          <a:p>
            <a:pPr algn="r"/>
            <a:r>
              <a:rPr lang="es-MX" dirty="0" smtClean="0"/>
              <a:t>Moyra Montes</a:t>
            </a:r>
          </a:p>
          <a:p>
            <a:pPr algn="r"/>
            <a:r>
              <a:rPr lang="es-MX" smtClean="0"/>
              <a:t>Joaquin Navarro</a:t>
            </a:r>
            <a:endParaRPr lang="es-MX" dirty="0"/>
          </a:p>
        </p:txBody>
      </p:sp>
      <p:sp>
        <p:nvSpPr>
          <p:cNvPr id="4" name="4 Subtítulo"/>
          <p:cNvSpPr txBox="1">
            <a:spLocks/>
          </p:cNvSpPr>
          <p:nvPr/>
        </p:nvSpPr>
        <p:spPr>
          <a:xfrm>
            <a:off x="2339752" y="3356992"/>
            <a:ext cx="6400800" cy="17526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es-C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GL5103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r>
              <a:rPr kumimoji="0" lang="es-C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Clase Auxiliar 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None/>
              <a:tabLst/>
              <a:defRPr/>
            </a:pP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ZONACIÓN DE RELOJ DE ARENA</a:t>
            </a:r>
            <a:endParaRPr lang="es-MX" b="1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MX" smtClean="0"/>
              <a:t>GL5103 Petrología Ígnea y Metamórfica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0" y="6488668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Imagen tomada de http://www.alexstrekeisen.it/vulc/zonatura.php</a:t>
            </a:r>
            <a:endParaRPr lang="es-MX" sz="1200" dirty="0"/>
          </a:p>
        </p:txBody>
      </p:sp>
      <p:pic>
        <p:nvPicPr>
          <p:cNvPr id="50178" name="Picture 2" descr="http://www.alexstrekeisen.it/immagini/vulc/zonatu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268760"/>
            <a:ext cx="5616624" cy="4183062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1835696" y="5445224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Zonación de reloj de arena en cristal de augita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CLASIFICACIÓN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467544" y="1844824"/>
            <a:ext cx="77768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MX" b="1" dirty="0" smtClean="0"/>
              <a:t>Andesita de olivino</a:t>
            </a:r>
          </a:p>
          <a:p>
            <a:endParaRPr lang="es-MX" dirty="0" smtClean="0"/>
          </a:p>
          <a:p>
            <a:pPr lvl="1"/>
            <a:r>
              <a:rPr lang="es-MX" dirty="0" smtClean="0"/>
              <a:t>Fenocristales de plagioclasa, olivino y augita inmersos en una masa fundamental con andesina, hiperstena, augita y olivino</a:t>
            </a:r>
          </a:p>
          <a:p>
            <a:endParaRPr lang="es-MX" dirty="0"/>
          </a:p>
          <a:p>
            <a:pPr>
              <a:buFont typeface="Wingdings" pitchFamily="2" charset="2"/>
              <a:buChar char="Ø"/>
            </a:pPr>
            <a:r>
              <a:rPr lang="es-MX" b="1" dirty="0" smtClean="0"/>
              <a:t>Andesita de piroxeno</a:t>
            </a:r>
          </a:p>
          <a:p>
            <a:endParaRPr lang="es-MX" dirty="0" smtClean="0"/>
          </a:p>
          <a:p>
            <a:pPr lvl="1"/>
            <a:r>
              <a:rPr lang="es-MX" dirty="0" smtClean="0"/>
              <a:t>Fenocristales de plagioclasa e hiperstena</a:t>
            </a:r>
          </a:p>
          <a:p>
            <a:endParaRPr lang="es-MX" dirty="0"/>
          </a:p>
          <a:p>
            <a:pPr>
              <a:buFont typeface="Wingdings" pitchFamily="2" charset="2"/>
              <a:buChar char="Ø"/>
            </a:pPr>
            <a:r>
              <a:rPr lang="es-MX" b="1" dirty="0" smtClean="0"/>
              <a:t>Andesita de hornblenda y biotita</a:t>
            </a:r>
          </a:p>
          <a:p>
            <a:endParaRPr lang="es-MX" dirty="0" smtClean="0"/>
          </a:p>
          <a:p>
            <a:pPr lvl="1"/>
            <a:r>
              <a:rPr lang="es-MX" dirty="0" smtClean="0"/>
              <a:t>Fenocristales de plagioclasa, biotita, </a:t>
            </a:r>
            <a:r>
              <a:rPr lang="es-MX" dirty="0" err="1" smtClean="0"/>
              <a:t>oxihornblenda</a:t>
            </a:r>
            <a:r>
              <a:rPr lang="es-MX" dirty="0"/>
              <a:t> </a:t>
            </a:r>
            <a:r>
              <a:rPr lang="es-MX" dirty="0" smtClean="0"/>
              <a:t>y olivino</a:t>
            </a:r>
          </a:p>
          <a:p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MX" smtClean="0"/>
              <a:t>GL5103 Petrología Ígnea y Metamórfica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ANDESITA DE PIROXENO (NX)</a:t>
            </a:r>
            <a:endParaRPr lang="es-MX" b="1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MX" dirty="0" smtClean="0"/>
              <a:t>GL5103 Petrología Ígnea y Metamórfica</a:t>
            </a:r>
            <a:endParaRPr lang="es-MX" dirty="0"/>
          </a:p>
        </p:txBody>
      </p:sp>
      <p:pic>
        <p:nvPicPr>
          <p:cNvPr id="26626" name="Picture 2" descr="http://www.um.es/edafologia/andesitapiroxenicaconnicolescruzad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412776"/>
            <a:ext cx="6912768" cy="4604237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Imagen tomada de http://www.um.es/edafologia/Imagenes5.htm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ANDESITA DE HORNBLENDA</a:t>
            </a:r>
            <a:endParaRPr lang="es-MX" b="1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MX" smtClean="0"/>
              <a:t>GL5103 Petrología Ígnea y Metamórfica</a:t>
            </a:r>
            <a:endParaRPr lang="es-MX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print"/>
          <a:srcRect l="19191" t="41579" r="44191" b="16841"/>
          <a:stretch>
            <a:fillRect/>
          </a:stretch>
        </p:blipFill>
        <p:spPr bwMode="auto">
          <a:xfrm>
            <a:off x="1259632" y="1340768"/>
            <a:ext cx="6624736" cy="4701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1259632" y="6165304"/>
            <a:ext cx="662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Imagen tomada de Mackenzie , 1996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REFERENCIAS</a:t>
            </a:r>
            <a:endParaRPr lang="es-MX" b="1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MX" smtClean="0"/>
              <a:t>GL5103 Petrología Ígnea y Metamórfica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539552" y="1412776"/>
            <a:ext cx="7704856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MX" dirty="0" smtClean="0"/>
              <a:t>Mackenzie, 1996. Atlas en color de rocas y minerales en lámina delgada.</a:t>
            </a:r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smtClean="0">
                <a:hlinkClick r:id="rId3"/>
              </a:rPr>
              <a:t>http://www.um.es/edafologia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smtClean="0">
                <a:hlinkClick r:id="rId4"/>
              </a:rPr>
              <a:t>http://www.geovirtual.cl/geologiageneral/ggcap02e.html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smtClean="0">
                <a:hlinkClick r:id="rId5"/>
              </a:rPr>
              <a:t>http://www.alexstrekeisen.it/vulc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smtClean="0">
                <a:hlinkClick r:id="rId6"/>
              </a:rPr>
              <a:t> </a:t>
            </a:r>
            <a:r>
              <a:rPr lang="es-MX" dirty="0" smtClean="0">
                <a:hlinkClick r:id="rId7"/>
              </a:rPr>
              <a:t>http://www.ugr.es/~petgquim/PTexeutaxp.html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smtClean="0">
                <a:hlinkClick r:id="rId8"/>
              </a:rPr>
              <a:t>http://geology.csupomona.edu/alert/igneous/texture.htm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smtClean="0">
                <a:hlinkClick r:id="rId9"/>
              </a:rPr>
              <a:t>http://geologia.ujaen.es/opticamineral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Sieve texture in a </a:t>
            </a:r>
            <a:r>
              <a:rPr lang="en-US" sz="1800" dirty="0" err="1" smtClean="0"/>
              <a:t>cumulophyric</a:t>
            </a:r>
            <a:r>
              <a:rPr lang="en-US" sz="1800" dirty="0" smtClean="0"/>
              <a:t> cluster of plagioclase </a:t>
            </a:r>
            <a:r>
              <a:rPr lang="en-US" sz="1800" dirty="0" err="1" smtClean="0"/>
              <a:t>phenocrysts</a:t>
            </a:r>
            <a:r>
              <a:rPr lang="en-US" sz="1600" dirty="0" smtClean="0"/>
              <a:t>. Note the later non-sieve rim on the cluster. </a:t>
            </a:r>
            <a:r>
              <a:rPr lang="en-US" sz="1600" dirty="0" err="1" smtClean="0"/>
              <a:t>Andesite</a:t>
            </a:r>
            <a:r>
              <a:rPr lang="en-US" sz="1600" dirty="0" smtClean="0"/>
              <a:t>, Mt. </a:t>
            </a:r>
            <a:r>
              <a:rPr lang="en-US" sz="1600" dirty="0" err="1" smtClean="0"/>
              <a:t>McLoughlin</a:t>
            </a:r>
            <a:r>
              <a:rPr lang="en-US" sz="1600" dirty="0" smtClean="0"/>
              <a:t>, OR. Width 1 mm. © John Winter and Prentice Hall</a:t>
            </a:r>
            <a:endParaRPr lang="es-CL" sz="1800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s-MX" smtClean="0"/>
              <a:t>GL5103 Petrología Ígnea y Metamórfica</a:t>
            </a:r>
            <a:endParaRPr lang="es-MX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751012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ANDESITAS</a:t>
            </a:r>
            <a:endParaRPr lang="es-MX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980728"/>
            <a:ext cx="79208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MX" b="1" dirty="0" smtClean="0"/>
              <a:t>57-63% de SiO2</a:t>
            </a:r>
          </a:p>
          <a:p>
            <a:pPr>
              <a:buFont typeface="Wingdings" pitchFamily="2" charset="2"/>
              <a:buChar char="Ø"/>
            </a:pPr>
            <a:endParaRPr lang="es-MX" b="1" dirty="0" smtClean="0"/>
          </a:p>
          <a:p>
            <a:pPr>
              <a:buFont typeface="Wingdings" pitchFamily="2" charset="2"/>
              <a:buChar char="Ø"/>
            </a:pPr>
            <a:r>
              <a:rPr lang="es-MX" b="1" i="1" dirty="0" smtClean="0"/>
              <a:t>Mineralogía Principal</a:t>
            </a:r>
          </a:p>
          <a:p>
            <a:endParaRPr lang="es-MX" dirty="0"/>
          </a:p>
          <a:p>
            <a:pPr lvl="1">
              <a:buFont typeface="Wingdings" pitchFamily="2" charset="2"/>
              <a:buChar char="§"/>
            </a:pPr>
            <a:r>
              <a:rPr lang="es-MX" dirty="0" smtClean="0"/>
              <a:t>Plagioclasas (oligoclasa a </a:t>
            </a:r>
            <a:r>
              <a:rPr lang="es-MX" dirty="0" err="1" smtClean="0"/>
              <a:t>bitownita</a:t>
            </a:r>
            <a:r>
              <a:rPr lang="es-MX" dirty="0" smtClean="0"/>
              <a:t>)</a:t>
            </a:r>
          </a:p>
          <a:p>
            <a:pPr lvl="1">
              <a:buFont typeface="Wingdings" pitchFamily="2" charset="2"/>
              <a:buChar char="§"/>
            </a:pPr>
            <a:r>
              <a:rPr lang="es-MX" dirty="0" smtClean="0"/>
              <a:t>Piroxenos</a:t>
            </a:r>
          </a:p>
          <a:p>
            <a:pPr lvl="1">
              <a:buFont typeface="Wingdings" pitchFamily="2" charset="2"/>
              <a:buChar char="§"/>
            </a:pPr>
            <a:r>
              <a:rPr lang="es-MX" dirty="0" err="1" smtClean="0"/>
              <a:t>Anfíbolas</a:t>
            </a:r>
            <a:endParaRPr lang="es-MX" dirty="0" smtClean="0"/>
          </a:p>
          <a:p>
            <a:pPr lvl="1">
              <a:buFont typeface="Wingdings" pitchFamily="2" charset="2"/>
              <a:buChar char="§"/>
            </a:pPr>
            <a:r>
              <a:rPr lang="es-MX" dirty="0" smtClean="0"/>
              <a:t>Biotita</a:t>
            </a:r>
          </a:p>
          <a:p>
            <a:pPr lvl="1">
              <a:buFont typeface="Wingdings" pitchFamily="2" charset="2"/>
              <a:buChar char="§"/>
            </a:pPr>
            <a:r>
              <a:rPr lang="es-MX" dirty="0" smtClean="0"/>
              <a:t>(Olivino) </a:t>
            </a:r>
          </a:p>
          <a:p>
            <a:endParaRPr lang="es-MX" dirty="0"/>
          </a:p>
          <a:p>
            <a:r>
              <a:rPr lang="es-MX" b="1" dirty="0" smtClean="0"/>
              <a:t>+ vidrio</a:t>
            </a:r>
          </a:p>
          <a:p>
            <a:endParaRPr lang="es-MX" dirty="0"/>
          </a:p>
          <a:p>
            <a:pPr>
              <a:buFont typeface="Wingdings" pitchFamily="2" charset="2"/>
              <a:buChar char="Ø"/>
            </a:pPr>
            <a:r>
              <a:rPr lang="es-MX" b="1" i="1" dirty="0" smtClean="0"/>
              <a:t>Minerales accesorios</a:t>
            </a:r>
          </a:p>
          <a:p>
            <a:endParaRPr lang="es-MX" dirty="0"/>
          </a:p>
          <a:p>
            <a:pPr lvl="1">
              <a:buFont typeface="Wingdings" pitchFamily="2" charset="2"/>
              <a:buChar char="§"/>
            </a:pPr>
            <a:r>
              <a:rPr lang="es-MX" dirty="0" smtClean="0"/>
              <a:t>Magnetita</a:t>
            </a:r>
          </a:p>
          <a:p>
            <a:pPr lvl="1">
              <a:buFont typeface="Wingdings" pitchFamily="2" charset="2"/>
              <a:buChar char="§"/>
            </a:pPr>
            <a:r>
              <a:rPr lang="es-MX" dirty="0" smtClean="0"/>
              <a:t>Apatito</a:t>
            </a:r>
          </a:p>
          <a:p>
            <a:pPr lvl="1">
              <a:buFont typeface="Wingdings" pitchFamily="2" charset="2"/>
              <a:buChar char="§"/>
            </a:pPr>
            <a:r>
              <a:rPr lang="es-MX" dirty="0" smtClean="0"/>
              <a:t>Esfeno</a:t>
            </a:r>
          </a:p>
          <a:p>
            <a:pPr lvl="1">
              <a:buFont typeface="Wingdings" pitchFamily="2" charset="2"/>
              <a:buChar char="§"/>
            </a:pPr>
            <a:r>
              <a:rPr lang="es-MX" dirty="0" smtClean="0"/>
              <a:t>Cuarzo</a:t>
            </a:r>
          </a:p>
          <a:p>
            <a:pPr lvl="1">
              <a:buFont typeface="Wingdings" pitchFamily="2" charset="2"/>
              <a:buChar char="§"/>
            </a:pPr>
            <a:r>
              <a:rPr lang="es-MX" dirty="0" smtClean="0"/>
              <a:t>Circón</a:t>
            </a:r>
          </a:p>
          <a:p>
            <a:pPr lvl="1">
              <a:buFont typeface="Wingdings" pitchFamily="2" charset="2"/>
              <a:buChar char="§"/>
            </a:pPr>
            <a:r>
              <a:rPr lang="es-MX" dirty="0" smtClean="0"/>
              <a:t>Cordierita</a:t>
            </a:r>
          </a:p>
          <a:p>
            <a:endParaRPr lang="es-MX" dirty="0"/>
          </a:p>
          <a:p>
            <a:endParaRPr lang="es-MX" dirty="0" smtClean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MX" dirty="0" smtClean="0"/>
              <a:t>GL5103 Petrología Ígnea y Metamórfica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ANDESITAS</a:t>
            </a:r>
            <a:endParaRPr lang="es-MX" b="1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MX" smtClean="0"/>
              <a:t>GL5103 Petrología Ígnea y Metamórfica</a:t>
            </a:r>
            <a:endParaRPr lang="es-MX"/>
          </a:p>
        </p:txBody>
      </p:sp>
      <p:pic>
        <p:nvPicPr>
          <p:cNvPr id="2050" name="Picture 2" descr="http://www.geovirtual.cl/geologiageneral/imagenes/feltern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052736"/>
            <a:ext cx="7450763" cy="5517232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Imagen tomada de http://www.geovirtual.cl/geologiageneral/ggcap02e.html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MX" dirty="0" smtClean="0"/>
              <a:t>GL5103 Petrología Ígnea y Metamórfica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1043608" y="2060848"/>
            <a:ext cx="7056784" cy="3970318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MX" dirty="0" err="1" smtClean="0"/>
              <a:t>Traquítica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err="1" smtClean="0"/>
              <a:t>Intersectal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err="1" smtClean="0"/>
              <a:t>Intergranular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err="1" smtClean="0"/>
              <a:t>Pilotaxítica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err="1" smtClean="0"/>
              <a:t>Hialopilítica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smtClean="0"/>
              <a:t>Vesicular</a:t>
            </a:r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err="1" smtClean="0"/>
              <a:t>Amigdaloidal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err="1" smtClean="0"/>
              <a:t>Coronítica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err="1" smtClean="0"/>
              <a:t>Glomeroporfírica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err="1" smtClean="0"/>
              <a:t>Inequigranular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err="1" smtClean="0"/>
              <a:t>Vitrofídica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err="1" smtClean="0"/>
              <a:t>Porfírica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err="1" smtClean="0"/>
              <a:t>Sieve</a:t>
            </a:r>
            <a:endParaRPr lang="es-MX" dirty="0" smtClean="0"/>
          </a:p>
          <a:p>
            <a:pPr>
              <a:buFont typeface="Wingdings" pitchFamily="2" charset="2"/>
              <a:buChar char="ü"/>
            </a:pPr>
            <a:endParaRPr lang="es-MX" dirty="0" smtClean="0"/>
          </a:p>
          <a:p>
            <a:pPr>
              <a:buFont typeface="Wingdings" pitchFamily="2" charset="2"/>
              <a:buChar char="ü"/>
            </a:pPr>
            <a:r>
              <a:rPr lang="es-MX" dirty="0" smtClean="0"/>
              <a:t>Zonaciones</a:t>
            </a:r>
          </a:p>
          <a:p>
            <a:pPr>
              <a:buFont typeface="Wingdings" pitchFamily="2" charset="2"/>
              <a:buChar char="ü"/>
            </a:pPr>
            <a:endParaRPr lang="es-MX" dirty="0"/>
          </a:p>
        </p:txBody>
      </p: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TEXTURAS</a:t>
            </a:r>
            <a:endParaRPr lang="es-MX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TEXTURA CORONÍTICA</a:t>
            </a:r>
            <a:endParaRPr lang="es-MX" b="1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MX" smtClean="0"/>
              <a:t>GL5103 Petrología Ígnea y Metamórfica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0" y="6488668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Imágenes tomadas de http://www.alexstrekeisen.it/vulc</a:t>
            </a:r>
            <a:endParaRPr lang="es-MX" sz="1200" dirty="0"/>
          </a:p>
        </p:txBody>
      </p:sp>
      <p:pic>
        <p:nvPicPr>
          <p:cNvPr id="39940" name="Picture 4" descr="http://www.alexstrekeisen.it/immagini/vulc/xenoliv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124744"/>
            <a:ext cx="4320480" cy="3217740"/>
          </a:xfrm>
          <a:prstGeom prst="rect">
            <a:avLst/>
          </a:prstGeom>
          <a:noFill/>
        </p:spPr>
      </p:pic>
      <p:pic>
        <p:nvPicPr>
          <p:cNvPr id="39938" name="Picture 2" descr="http://www.alexstrekeisen.it/immagini/vulc/xenolivina(8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068960"/>
            <a:ext cx="4536504" cy="3378627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467544" y="1700808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Cristal de un mineral rodeado por una corona de uno o más cristales de otro mineral.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TEXTURA VITROFÍDICA</a:t>
            </a:r>
            <a:endParaRPr lang="es-MX" b="1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MX" smtClean="0"/>
              <a:t>GL5103 Petrología Ígnea y Metamórfica</a:t>
            </a:r>
            <a:endParaRPr lang="es-MX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 l="55219" t="56699" r="17023" b="14951"/>
          <a:stretch>
            <a:fillRect/>
          </a:stretch>
        </p:blipFill>
        <p:spPr bwMode="auto">
          <a:xfrm>
            <a:off x="251520" y="3429000"/>
            <a:ext cx="473812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0" y="6581001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Imágenes tomadas de Mackenzie, 1996</a:t>
            </a:r>
            <a:endParaRPr lang="es-MX" sz="1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55150" t="20680" r="16432" b="51915"/>
          <a:stretch>
            <a:fillRect/>
          </a:stretch>
        </p:blipFill>
        <p:spPr bwMode="auto">
          <a:xfrm>
            <a:off x="3779912" y="1124744"/>
            <a:ext cx="465951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79512" y="1484784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Fenocristales inmersos en una masa fundamental vítrea.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TEXTURA GLOMEROPORFÍDICA</a:t>
            </a:r>
            <a:endParaRPr lang="es-MX" b="1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MX" smtClean="0"/>
              <a:t>GL5103 Petrología Ígnea y Metamórfica</a:t>
            </a:r>
            <a:endParaRPr lang="es-MX" dirty="0"/>
          </a:p>
        </p:txBody>
      </p:sp>
      <p:pic>
        <p:nvPicPr>
          <p:cNvPr id="46082" name="Picture 2" descr="http://www.ugr.es/~petgquim/texturas/glomeroporf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556792"/>
            <a:ext cx="5040560" cy="403244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251520" y="2564904"/>
            <a:ext cx="2699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Textura porfídica en la que los fenocristales se agrupan formando cúmulos.</a:t>
            </a:r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0" y="6488668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1200" dirty="0" smtClean="0"/>
              <a:t>Imagen tomada de http://www.ugr.es/~petgquim/PTexglomerop.html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TEXTURA SIEVE</a:t>
            </a:r>
            <a:endParaRPr lang="es-MX" b="1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MX" smtClean="0"/>
              <a:t>GL5103 Petrología Ígnea y Metamórfica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323529" y="1412776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Inclusiones vítreas dentro de un cristal en general de plagioclasa</a:t>
            </a:r>
            <a:endParaRPr lang="es-MX" dirty="0"/>
          </a:p>
        </p:txBody>
      </p:sp>
      <p:pic>
        <p:nvPicPr>
          <p:cNvPr id="54274" name="Picture 2" descr="http://geologia.ujaen.es/opticamineral/paginas/plag3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908720"/>
            <a:ext cx="4230470" cy="3384376"/>
          </a:xfrm>
          <a:prstGeom prst="rect">
            <a:avLst/>
          </a:prstGeom>
          <a:noFill/>
        </p:spPr>
      </p:pic>
      <p:pic>
        <p:nvPicPr>
          <p:cNvPr id="54276" name="Picture 4" descr="http://geologia.ujaen.es/opticamineral/paginas/plag3x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068960"/>
            <a:ext cx="4176464" cy="3341172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0" y="6488668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Imágenes tomadas de http://geologia.ujaen.es/opticamineral/paginas/plag.htm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/>
          <a:p>
            <a:pPr algn="ctr"/>
            <a:r>
              <a:rPr lang="es-MX" b="1" dirty="0" smtClean="0"/>
              <a:t>ZONACIÓN NORMAL E INVERSA</a:t>
            </a:r>
            <a:endParaRPr lang="es-MX" b="1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MX" smtClean="0"/>
              <a:t>GL5103 Petrología Ígnea y Metamórfica</a:t>
            </a:r>
            <a:endParaRPr lang="es-MX" dirty="0"/>
          </a:p>
        </p:txBody>
      </p:sp>
      <p:pic>
        <p:nvPicPr>
          <p:cNvPr id="48130" name="Picture 2" descr="http://www.alexstrekeisen.it/immagini/vulc/zonatura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556792"/>
            <a:ext cx="5376597" cy="403244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0" y="6488668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Imagen tomada de http://www.alexstrekeisen.it/vulc/zonatura.php</a:t>
            </a:r>
            <a:endParaRPr lang="es-MX" sz="1200" dirty="0"/>
          </a:p>
        </p:txBody>
      </p:sp>
      <p:sp>
        <p:nvSpPr>
          <p:cNvPr id="6" name="5 CuadroTexto"/>
          <p:cNvSpPr txBox="1"/>
          <p:nvPr/>
        </p:nvSpPr>
        <p:spPr>
          <a:xfrm>
            <a:off x="2915816" y="5661248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Zonación concéntrica en cristal de plagioclasa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179512" y="1628800"/>
            <a:ext cx="2520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Cambios graduales o abruptos de la composición en un mineral que forma parte de una solución sólida.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307</TotalTime>
  <Words>579</Words>
  <Application>Microsoft Office PowerPoint</Application>
  <PresentationFormat>Presentación en pantalla (4:3)</PresentationFormat>
  <Paragraphs>153</Paragraphs>
  <Slides>15</Slides>
  <Notes>14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Mirador</vt:lpstr>
      <vt:lpstr>ANDESITAS</vt:lpstr>
      <vt:lpstr>ANDESITAS</vt:lpstr>
      <vt:lpstr>ANDESITAS</vt:lpstr>
      <vt:lpstr>TEXTURAS</vt:lpstr>
      <vt:lpstr>TEXTURA CORONÍTICA</vt:lpstr>
      <vt:lpstr>TEXTURA VITROFÍDICA</vt:lpstr>
      <vt:lpstr>TEXTURA GLOMEROPORFÍDICA</vt:lpstr>
      <vt:lpstr>TEXTURA SIEVE</vt:lpstr>
      <vt:lpstr>ZONACIÓN NORMAL E INVERSA</vt:lpstr>
      <vt:lpstr>ZONACIÓN DE RELOJ DE ARENA</vt:lpstr>
      <vt:lpstr>CLASIFICACIÓN</vt:lpstr>
      <vt:lpstr>ANDESITA DE PIROXENO (NX)</vt:lpstr>
      <vt:lpstr>ANDESITA DE HORNBLENDA</vt:lpstr>
      <vt:lpstr>REFERENCIAS</vt:lpstr>
      <vt:lpstr>Sieve texture in a cumulophyric cluster of plagioclase phenocrysts. Note the later non-sieve rim on the cluster. Andesite, Mt. McLoughlin, OR. Width 1 mm. © John Winter and Prentice Hall</vt:lpstr>
    </vt:vector>
  </TitlesOfParts>
  <Company>Toshiba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ANDESITAS</dc:title>
  <dc:creator>Clau</dc:creator>
  <cp:lastModifiedBy>Moyra Andrea Montes Padilla</cp:lastModifiedBy>
  <cp:revision>41</cp:revision>
  <dcterms:created xsi:type="dcterms:W3CDTF">2011-10-22T13:06:39Z</dcterms:created>
  <dcterms:modified xsi:type="dcterms:W3CDTF">2011-10-22T13:07:16Z</dcterms:modified>
</cp:coreProperties>
</file>