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7010400" cy="92964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5885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9001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2808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59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87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005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103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92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676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0415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520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6268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829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734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50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7197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754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520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6660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5822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8727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7741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55A55-0D6D-44E7-A7E3-F2C1C3ECA022}" type="datetimeFigureOut">
              <a:rPr lang="es-CL" smtClean="0"/>
              <a:pPr/>
              <a:t>15-05-2012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7BC9E-E02A-4F1F-8368-F9A8068FCD28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6900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 descr="barbackground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3505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chemeClr val="bg2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>
                <a:solidFill>
                  <a:srgbClr val="808080"/>
                </a:solidFill>
              </a:rPr>
              <a:t>SD20A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0">
            <a:gsLst>
              <a:gs pos="0">
                <a:srgbClr val="003399"/>
              </a:gs>
              <a:gs pos="100000">
                <a:srgbClr val="003399">
                  <a:gamma/>
                  <a:tint val="27059"/>
                  <a:invGamma/>
                </a:srgb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407150"/>
            <a:ext cx="9144000" cy="484188"/>
          </a:xfrm>
          <a:prstGeom prst="rect">
            <a:avLst/>
          </a:prstGeom>
          <a:gradFill rotWithShape="0">
            <a:gsLst>
              <a:gs pos="0">
                <a:srgbClr val="00008A">
                  <a:gamma/>
                  <a:tint val="27843"/>
                  <a:invGamma/>
                </a:srgbClr>
              </a:gs>
              <a:gs pos="100000">
                <a:srgbClr val="00008A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33" name="Picture 9" descr="logouc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913" y="0"/>
            <a:ext cx="479425" cy="755650"/>
          </a:xfrm>
          <a:prstGeom prst="rect">
            <a:avLst/>
          </a:prstGeom>
          <a:noFill/>
        </p:spPr>
      </p:pic>
      <p:sp>
        <p:nvSpPr>
          <p:cNvPr id="8" name="Text Box 12"/>
          <p:cNvSpPr txBox="1">
            <a:spLocks noChangeArrowheads="1"/>
          </p:cNvSpPr>
          <p:nvPr userDrawn="1"/>
        </p:nvSpPr>
        <p:spPr bwMode="auto">
          <a:xfrm>
            <a:off x="7113588" y="6378575"/>
            <a:ext cx="2105025" cy="646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CL" sz="900" dirty="0">
                <a:solidFill>
                  <a:srgbClr val="FFFFFF"/>
                </a:solidFill>
                <a:latin typeface="Times New Roman" pitchFamily="18" charset="0"/>
              </a:rPr>
              <a:t>Sistemas de Energía y Equipos Eléctricos</a:t>
            </a:r>
          </a:p>
          <a:p>
            <a:pPr algn="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dirty="0">
                <a:solidFill>
                  <a:srgbClr val="FFFFFF"/>
                </a:solidFill>
                <a:latin typeface="Times New Roman" pitchFamily="18" charset="0"/>
              </a:rPr>
              <a:t>Dr.-Ing. Rodrigo Palma Behnke</a:t>
            </a:r>
          </a:p>
          <a:p>
            <a:pPr algn="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dirty="0">
                <a:solidFill>
                  <a:srgbClr val="FFFFFF"/>
                </a:solidFill>
                <a:latin typeface="Times New Roman" pitchFamily="18" charset="0"/>
              </a:rPr>
              <a:t>Depto. de Ingeniería Eléctrica</a:t>
            </a:r>
          </a:p>
          <a:p>
            <a:pPr algn="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CL" sz="900" dirty="0" smtClean="0">
                <a:solidFill>
                  <a:srgbClr val="FFFFFF"/>
                </a:solidFill>
                <a:latin typeface="Times New Roman" pitchFamily="18" charset="0"/>
              </a:rPr>
              <a:t>EL4103, </a:t>
            </a:r>
            <a:r>
              <a:rPr lang="de-DE" sz="900" dirty="0">
                <a:solidFill>
                  <a:srgbClr val="FFFFFF"/>
                </a:solidFill>
                <a:latin typeface="Times New Roman" pitchFamily="18" charset="0"/>
              </a:rPr>
              <a:t>Universidad de Chile  /  </a:t>
            </a:r>
            <a:r>
              <a:rPr lang="de-DE" sz="900" dirty="0" smtClean="0">
                <a:solidFill>
                  <a:srgbClr val="FFFFFF"/>
                </a:solidFill>
                <a:latin typeface="Times New Roman" pitchFamily="18" charset="0"/>
              </a:rPr>
              <a:t>2012</a:t>
            </a:r>
            <a:endParaRPr lang="de-DE" sz="900" dirty="0">
              <a:solidFill>
                <a:srgbClr val="FFFFFF"/>
              </a:solidFill>
              <a:latin typeface="Times New Roman" pitchFamily="18" charset="0"/>
            </a:endParaRPr>
          </a:p>
          <a:p>
            <a:pPr algn="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900" dirty="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15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0000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000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png"/><Relationship Id="rId5" Type="http://schemas.openxmlformats.org/officeDocument/2006/relationships/image" Target="../media/image34.png"/><Relationship Id="rId4" Type="http://schemas.openxmlformats.org/officeDocument/2006/relationships/image" Target="../media/image3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6.png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image" Target="../media/image14.png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image" Target="../media/image22.png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oleObject" Target="../embeddings/oleObject20.bin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0.wmf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3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3" name="Text Box 3"/>
          <p:cNvSpPr txBox="1">
            <a:spLocks noChangeArrowheads="1"/>
          </p:cNvSpPr>
          <p:nvPr/>
        </p:nvSpPr>
        <p:spPr bwMode="auto">
          <a:xfrm>
            <a:off x="733425" y="1691161"/>
            <a:ext cx="4030568" cy="2347439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 dirty="0">
                <a:solidFill>
                  <a:srgbClr val="000090"/>
                </a:solidFill>
                <a:latin typeface="Comic Sans MS" pitchFamily="66" charset="0"/>
              </a:rPr>
              <a:t>3. Estabilidad</a:t>
            </a:r>
            <a:endParaRPr lang="de-DE" sz="2000" b="1" dirty="0">
              <a:solidFill>
                <a:srgbClr val="000000"/>
              </a:solidFill>
              <a:latin typeface="Comic Sans MS" pitchFamily="66" charset="0"/>
            </a:endParaRP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sz="2000" b="1" dirty="0">
              <a:solidFill>
                <a:srgbClr val="000000"/>
              </a:solidFill>
              <a:latin typeface="Comic Sans MS" pitchFamily="66" charset="0"/>
            </a:endParaRPr>
          </a:p>
          <a:p>
            <a:pPr lvl="1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 dirty="0">
                <a:solidFill>
                  <a:srgbClr val="000000"/>
                </a:solidFill>
                <a:latin typeface="Comic Sans MS" pitchFamily="66" charset="0"/>
              </a:rPr>
              <a:t>3.1 Introducción</a:t>
            </a:r>
          </a:p>
          <a:p>
            <a:pPr lvl="1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 dirty="0">
                <a:solidFill>
                  <a:srgbClr val="000000"/>
                </a:solidFill>
                <a:latin typeface="Comic Sans MS" pitchFamily="66" charset="0"/>
              </a:rPr>
              <a:t>3.2 Estabilidad permanente </a:t>
            </a:r>
          </a:p>
          <a:p>
            <a:pPr lvl="1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 dirty="0">
                <a:solidFill>
                  <a:srgbClr val="000000"/>
                </a:solidFill>
                <a:latin typeface="Comic Sans MS" pitchFamily="66" charset="0"/>
              </a:rPr>
              <a:t>3.3 Estabilidad transitoria</a:t>
            </a:r>
          </a:p>
          <a:p>
            <a:pPr lvl="1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 dirty="0">
                <a:solidFill>
                  <a:srgbClr val="000000"/>
                </a:solidFill>
                <a:latin typeface="Comic Sans MS" pitchFamily="66" charset="0"/>
              </a:rPr>
              <a:t>3.4 Aspectos complementarios</a:t>
            </a:r>
            <a:endParaRPr lang="de-DE" sz="2000" b="1" dirty="0">
              <a:solidFill>
                <a:srgbClr val="000000"/>
              </a:solidFill>
              <a:latin typeface="Comic Sans MS" pitchFamily="66" charset="0"/>
            </a:endParaRP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sz="20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4244" name="Rectangle 4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Estabilidad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28650" y="150244"/>
            <a:ext cx="7737475" cy="5377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s-CL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Unidad Temática </a:t>
            </a:r>
            <a:r>
              <a:rPr lang="es-CL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es-CL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s-CL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es-CL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CL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Operación Técnica de Sistemas Eléctricos de Potencia </a:t>
            </a:r>
            <a:endParaRPr lang="de-DE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088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Text Box 2"/>
          <p:cNvSpPr txBox="1">
            <a:spLocks noChangeArrowheads="1"/>
          </p:cNvSpPr>
          <p:nvPr/>
        </p:nvSpPr>
        <p:spPr bwMode="auto">
          <a:xfrm>
            <a:off x="141288" y="900113"/>
            <a:ext cx="4516437" cy="48260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Aumento repentino de inyección de potencia Pm</a:t>
            </a: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600" b="1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402436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 Transitoria (II)</a:t>
            </a:r>
          </a:p>
        </p:txBody>
      </p:sp>
      <p:pic>
        <p:nvPicPr>
          <p:cNvPr id="402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075" y="1184275"/>
            <a:ext cx="3397250" cy="21272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402438" name="Rectangle 6"/>
          <p:cNvSpPr>
            <a:spLocks noChangeArrowheads="1"/>
          </p:cNvSpPr>
          <p:nvPr/>
        </p:nvSpPr>
        <p:spPr bwMode="auto">
          <a:xfrm>
            <a:off x="5857875" y="1354138"/>
            <a:ext cx="401638" cy="2032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2439" name="Text Box 7"/>
          <p:cNvSpPr txBox="1">
            <a:spLocks noChangeArrowheads="1"/>
          </p:cNvSpPr>
          <p:nvPr/>
        </p:nvSpPr>
        <p:spPr bwMode="auto">
          <a:xfrm>
            <a:off x="141288" y="3741738"/>
            <a:ext cx="3230562" cy="48260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Aumento máximo de potencia Pm?</a:t>
            </a: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600" b="1">
              <a:solidFill>
                <a:srgbClr val="A50021"/>
              </a:solidFill>
              <a:latin typeface="Comic Sans MS" pitchFamily="66" charset="0"/>
            </a:endParaRPr>
          </a:p>
        </p:txBody>
      </p:sp>
      <p:pic>
        <p:nvPicPr>
          <p:cNvPr id="40244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6075" y="4025900"/>
            <a:ext cx="3397250" cy="21272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402441" name="Rectangle 9"/>
          <p:cNvSpPr>
            <a:spLocks noChangeArrowheads="1"/>
          </p:cNvSpPr>
          <p:nvPr/>
        </p:nvSpPr>
        <p:spPr bwMode="auto">
          <a:xfrm>
            <a:off x="5857875" y="4195763"/>
            <a:ext cx="401638" cy="2032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de-D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</a:t>
            </a:r>
            <a:r>
              <a:rPr lang="de-D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</a:t>
            </a:r>
          </a:p>
        </p:txBody>
      </p:sp>
    </p:spTree>
    <p:extLst>
      <p:ext uri="{BB962C8B-B14F-4D97-AF65-F5344CB8AC3E}">
        <p14:creationId xmlns:p14="http://schemas.microsoft.com/office/powerpoint/2010/main" val="28611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9" name="Rectangle 1027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 Transitoria (III)</a:t>
            </a:r>
          </a:p>
        </p:txBody>
      </p:sp>
      <p:sp>
        <p:nvSpPr>
          <p:cNvPr id="403460" name="Text Box 1028"/>
          <p:cNvSpPr txBox="1">
            <a:spLocks noChangeArrowheads="1"/>
          </p:cNvSpPr>
          <p:nvPr/>
        </p:nvSpPr>
        <p:spPr bwMode="auto">
          <a:xfrm>
            <a:off x="-11113" y="858838"/>
            <a:ext cx="1812926" cy="48260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Falla Trifásica (I)</a:t>
            </a: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600" b="1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403461" name="Oval 1029"/>
          <p:cNvSpPr>
            <a:spLocks noChangeArrowheads="1"/>
          </p:cNvSpPr>
          <p:nvPr/>
        </p:nvSpPr>
        <p:spPr bwMode="auto">
          <a:xfrm>
            <a:off x="0" y="1446213"/>
            <a:ext cx="452438" cy="46196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62" name="Line 1030"/>
          <p:cNvSpPr>
            <a:spLocks noChangeShapeType="1"/>
          </p:cNvSpPr>
          <p:nvPr/>
        </p:nvSpPr>
        <p:spPr bwMode="auto">
          <a:xfrm flipV="1">
            <a:off x="454025" y="1666875"/>
            <a:ext cx="471488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63" name="Line 1031"/>
          <p:cNvSpPr>
            <a:spLocks noChangeShapeType="1"/>
          </p:cNvSpPr>
          <p:nvPr/>
        </p:nvSpPr>
        <p:spPr bwMode="auto">
          <a:xfrm flipH="1">
            <a:off x="725488" y="144462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64" name="Line 1032"/>
          <p:cNvSpPr>
            <a:spLocks noChangeShapeType="1"/>
          </p:cNvSpPr>
          <p:nvPr/>
        </p:nvSpPr>
        <p:spPr bwMode="auto">
          <a:xfrm flipH="1">
            <a:off x="4530725" y="145732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grpSp>
        <p:nvGrpSpPr>
          <p:cNvPr id="403465" name="Group 1033"/>
          <p:cNvGrpSpPr>
            <a:grpSpLocks/>
          </p:cNvGrpSpPr>
          <p:nvPr/>
        </p:nvGrpSpPr>
        <p:grpSpPr bwMode="auto">
          <a:xfrm flipH="1">
            <a:off x="1322388" y="1460500"/>
            <a:ext cx="271462" cy="455613"/>
            <a:chOff x="2624" y="616"/>
            <a:chExt cx="1280" cy="2408"/>
          </a:xfrm>
        </p:grpSpPr>
        <p:grpSp>
          <p:nvGrpSpPr>
            <p:cNvPr id="403466" name="Group 1034"/>
            <p:cNvGrpSpPr>
              <a:grpSpLocks/>
            </p:cNvGrpSpPr>
            <p:nvPr/>
          </p:nvGrpSpPr>
          <p:grpSpPr bwMode="auto">
            <a:xfrm>
              <a:off x="2640" y="616"/>
              <a:ext cx="1264" cy="1408"/>
              <a:chOff x="2640" y="616"/>
              <a:chExt cx="1264" cy="1408"/>
            </a:xfrm>
          </p:grpSpPr>
          <p:sp>
            <p:nvSpPr>
              <p:cNvPr id="403467" name="Freeform 1035"/>
              <p:cNvSpPr>
                <a:spLocks/>
              </p:cNvSpPr>
              <p:nvPr/>
            </p:nvSpPr>
            <p:spPr bwMode="auto">
              <a:xfrm>
                <a:off x="2640" y="61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3468" name="Freeform 1036"/>
              <p:cNvSpPr>
                <a:spLocks/>
              </p:cNvSpPr>
              <p:nvPr/>
            </p:nvSpPr>
            <p:spPr bwMode="auto">
              <a:xfrm flipV="1">
                <a:off x="2640" y="129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403469" name="Group 1037"/>
            <p:cNvGrpSpPr>
              <a:grpSpLocks/>
            </p:cNvGrpSpPr>
            <p:nvPr/>
          </p:nvGrpSpPr>
          <p:grpSpPr bwMode="auto">
            <a:xfrm>
              <a:off x="2624" y="1616"/>
              <a:ext cx="1264" cy="1408"/>
              <a:chOff x="2640" y="616"/>
              <a:chExt cx="1264" cy="1408"/>
            </a:xfrm>
          </p:grpSpPr>
          <p:sp>
            <p:nvSpPr>
              <p:cNvPr id="403470" name="Freeform 1038"/>
              <p:cNvSpPr>
                <a:spLocks/>
              </p:cNvSpPr>
              <p:nvPr/>
            </p:nvSpPr>
            <p:spPr bwMode="auto">
              <a:xfrm>
                <a:off x="2640" y="61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3471" name="Freeform 1039"/>
              <p:cNvSpPr>
                <a:spLocks/>
              </p:cNvSpPr>
              <p:nvPr/>
            </p:nvSpPr>
            <p:spPr bwMode="auto">
              <a:xfrm flipV="1">
                <a:off x="2640" y="129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grpSp>
        <p:nvGrpSpPr>
          <p:cNvPr id="403472" name="Group 1040"/>
          <p:cNvGrpSpPr>
            <a:grpSpLocks/>
          </p:cNvGrpSpPr>
          <p:nvPr/>
        </p:nvGrpSpPr>
        <p:grpSpPr bwMode="auto">
          <a:xfrm>
            <a:off x="928688" y="1454150"/>
            <a:ext cx="273050" cy="455613"/>
            <a:chOff x="2624" y="616"/>
            <a:chExt cx="1280" cy="2408"/>
          </a:xfrm>
        </p:grpSpPr>
        <p:grpSp>
          <p:nvGrpSpPr>
            <p:cNvPr id="403473" name="Group 1041"/>
            <p:cNvGrpSpPr>
              <a:grpSpLocks/>
            </p:cNvGrpSpPr>
            <p:nvPr/>
          </p:nvGrpSpPr>
          <p:grpSpPr bwMode="auto">
            <a:xfrm>
              <a:off x="2640" y="616"/>
              <a:ext cx="1264" cy="1408"/>
              <a:chOff x="2640" y="616"/>
              <a:chExt cx="1264" cy="1408"/>
            </a:xfrm>
          </p:grpSpPr>
          <p:sp>
            <p:nvSpPr>
              <p:cNvPr id="403474" name="Freeform 1042"/>
              <p:cNvSpPr>
                <a:spLocks/>
              </p:cNvSpPr>
              <p:nvPr/>
            </p:nvSpPr>
            <p:spPr bwMode="auto">
              <a:xfrm>
                <a:off x="2640" y="61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3475" name="Freeform 1043"/>
              <p:cNvSpPr>
                <a:spLocks/>
              </p:cNvSpPr>
              <p:nvPr/>
            </p:nvSpPr>
            <p:spPr bwMode="auto">
              <a:xfrm flipV="1">
                <a:off x="2640" y="129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403476" name="Group 1044"/>
            <p:cNvGrpSpPr>
              <a:grpSpLocks/>
            </p:cNvGrpSpPr>
            <p:nvPr/>
          </p:nvGrpSpPr>
          <p:grpSpPr bwMode="auto">
            <a:xfrm>
              <a:off x="2624" y="1616"/>
              <a:ext cx="1264" cy="1408"/>
              <a:chOff x="2640" y="616"/>
              <a:chExt cx="1264" cy="1408"/>
            </a:xfrm>
          </p:grpSpPr>
          <p:sp>
            <p:nvSpPr>
              <p:cNvPr id="403477" name="Freeform 1045"/>
              <p:cNvSpPr>
                <a:spLocks/>
              </p:cNvSpPr>
              <p:nvPr/>
            </p:nvSpPr>
            <p:spPr bwMode="auto">
              <a:xfrm>
                <a:off x="2640" y="61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3478" name="Freeform 1046"/>
              <p:cNvSpPr>
                <a:spLocks/>
              </p:cNvSpPr>
              <p:nvPr/>
            </p:nvSpPr>
            <p:spPr bwMode="auto">
              <a:xfrm flipV="1">
                <a:off x="2640" y="129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sp>
        <p:nvSpPr>
          <p:cNvPr id="403479" name="Line 1047"/>
          <p:cNvSpPr>
            <a:spLocks noChangeShapeType="1"/>
          </p:cNvSpPr>
          <p:nvPr/>
        </p:nvSpPr>
        <p:spPr bwMode="auto">
          <a:xfrm>
            <a:off x="1563688" y="1687513"/>
            <a:ext cx="5572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80" name="Line 1048"/>
          <p:cNvSpPr>
            <a:spLocks noChangeShapeType="1"/>
          </p:cNvSpPr>
          <p:nvPr/>
        </p:nvSpPr>
        <p:spPr bwMode="auto">
          <a:xfrm>
            <a:off x="2109788" y="1377950"/>
            <a:ext cx="0" cy="6000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81" name="Rectangle 1049"/>
          <p:cNvSpPr>
            <a:spLocks noChangeArrowheads="1"/>
          </p:cNvSpPr>
          <p:nvPr/>
        </p:nvSpPr>
        <p:spPr bwMode="auto">
          <a:xfrm>
            <a:off x="407988" y="1338263"/>
            <a:ext cx="293687" cy="3127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G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482" name="Rectangle 1050"/>
          <p:cNvSpPr>
            <a:spLocks noChangeArrowheads="1"/>
          </p:cNvSpPr>
          <p:nvPr/>
        </p:nvSpPr>
        <p:spPr bwMode="auto">
          <a:xfrm>
            <a:off x="1538288" y="1350963"/>
            <a:ext cx="412750" cy="3127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T1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483" name="Rectangle 1051"/>
          <p:cNvSpPr>
            <a:spLocks noChangeArrowheads="1"/>
          </p:cNvSpPr>
          <p:nvPr/>
        </p:nvSpPr>
        <p:spPr bwMode="auto">
          <a:xfrm>
            <a:off x="2881313" y="1122363"/>
            <a:ext cx="722312" cy="3127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Líneas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484" name="Freeform 1052"/>
          <p:cNvSpPr>
            <a:spLocks/>
          </p:cNvSpPr>
          <p:nvPr/>
        </p:nvSpPr>
        <p:spPr bwMode="auto">
          <a:xfrm>
            <a:off x="120650" y="1590675"/>
            <a:ext cx="207963" cy="192088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23" y="21"/>
              </a:cxn>
              <a:cxn ang="0">
                <a:pos x="58" y="0"/>
              </a:cxn>
              <a:cxn ang="0">
                <a:pos x="84" y="21"/>
              </a:cxn>
              <a:cxn ang="0">
                <a:pos x="106" y="68"/>
              </a:cxn>
              <a:cxn ang="0">
                <a:pos x="128" y="115"/>
              </a:cxn>
              <a:cxn ang="0">
                <a:pos x="162" y="132"/>
              </a:cxn>
              <a:cxn ang="0">
                <a:pos x="193" y="111"/>
              </a:cxn>
              <a:cxn ang="0">
                <a:pos x="210" y="68"/>
              </a:cxn>
            </a:cxnLst>
            <a:rect l="0" t="0" r="r" b="b"/>
            <a:pathLst>
              <a:path w="210" h="133">
                <a:moveTo>
                  <a:pt x="0" y="72"/>
                </a:moveTo>
                <a:cubicBezTo>
                  <a:pt x="3" y="64"/>
                  <a:pt x="13" y="33"/>
                  <a:pt x="23" y="21"/>
                </a:cubicBezTo>
                <a:cubicBezTo>
                  <a:pt x="33" y="9"/>
                  <a:pt x="48" y="0"/>
                  <a:pt x="58" y="0"/>
                </a:cubicBezTo>
                <a:cubicBezTo>
                  <a:pt x="68" y="0"/>
                  <a:pt x="76" y="10"/>
                  <a:pt x="84" y="21"/>
                </a:cubicBezTo>
                <a:cubicBezTo>
                  <a:pt x="92" y="33"/>
                  <a:pt x="99" y="53"/>
                  <a:pt x="106" y="68"/>
                </a:cubicBezTo>
                <a:cubicBezTo>
                  <a:pt x="113" y="84"/>
                  <a:pt x="118" y="105"/>
                  <a:pt x="128" y="115"/>
                </a:cubicBezTo>
                <a:cubicBezTo>
                  <a:pt x="137" y="126"/>
                  <a:pt x="151" y="133"/>
                  <a:pt x="162" y="132"/>
                </a:cubicBezTo>
                <a:cubicBezTo>
                  <a:pt x="173" y="132"/>
                  <a:pt x="185" y="122"/>
                  <a:pt x="193" y="111"/>
                </a:cubicBezTo>
                <a:cubicBezTo>
                  <a:pt x="201" y="100"/>
                  <a:pt x="206" y="77"/>
                  <a:pt x="210" y="6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85" name="Rectangle 1053"/>
          <p:cNvSpPr>
            <a:spLocks noChangeArrowheads="1"/>
          </p:cNvSpPr>
          <p:nvPr/>
        </p:nvSpPr>
        <p:spPr bwMode="auto">
          <a:xfrm>
            <a:off x="2036763" y="1797050"/>
            <a:ext cx="280987" cy="3127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1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486" name="Rectangle 1054"/>
          <p:cNvSpPr>
            <a:spLocks noChangeArrowheads="1"/>
          </p:cNvSpPr>
          <p:nvPr/>
        </p:nvSpPr>
        <p:spPr bwMode="auto">
          <a:xfrm>
            <a:off x="4483100" y="1808163"/>
            <a:ext cx="280988" cy="3127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2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487" name="Line 1055"/>
          <p:cNvSpPr>
            <a:spLocks noChangeShapeType="1"/>
          </p:cNvSpPr>
          <p:nvPr/>
        </p:nvSpPr>
        <p:spPr bwMode="auto">
          <a:xfrm flipH="1">
            <a:off x="4537075" y="1352550"/>
            <a:ext cx="0" cy="5984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88" name="Line 1056"/>
          <p:cNvSpPr>
            <a:spLocks noChangeShapeType="1"/>
          </p:cNvSpPr>
          <p:nvPr/>
        </p:nvSpPr>
        <p:spPr bwMode="auto">
          <a:xfrm>
            <a:off x="2108200" y="1516063"/>
            <a:ext cx="2409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89" name="Line 1057"/>
          <p:cNvSpPr>
            <a:spLocks noChangeShapeType="1"/>
          </p:cNvSpPr>
          <p:nvPr/>
        </p:nvSpPr>
        <p:spPr bwMode="auto">
          <a:xfrm>
            <a:off x="4506913" y="1673225"/>
            <a:ext cx="34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90" name="Line 1058"/>
          <p:cNvSpPr>
            <a:spLocks noChangeShapeType="1"/>
          </p:cNvSpPr>
          <p:nvPr/>
        </p:nvSpPr>
        <p:spPr bwMode="auto">
          <a:xfrm>
            <a:off x="2106613" y="1784350"/>
            <a:ext cx="2409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91" name="Oval 1059"/>
          <p:cNvSpPr>
            <a:spLocks noChangeArrowheads="1"/>
          </p:cNvSpPr>
          <p:nvPr/>
        </p:nvSpPr>
        <p:spPr bwMode="auto">
          <a:xfrm>
            <a:off x="4846638" y="1427163"/>
            <a:ext cx="452437" cy="46196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graphicFrame>
        <p:nvGraphicFramePr>
          <p:cNvPr id="403492" name="Object 1060"/>
          <p:cNvGraphicFramePr>
            <a:graphicFrameLocks noChangeAspect="1"/>
          </p:cNvGraphicFramePr>
          <p:nvPr/>
        </p:nvGraphicFramePr>
        <p:xfrm>
          <a:off x="4911725" y="1533525"/>
          <a:ext cx="325438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cuación" r:id="rId3" imgW="177646" imgH="139579" progId="Equation.3">
                  <p:embed/>
                </p:oleObj>
              </mc:Choice>
              <mc:Fallback>
                <p:oleObj name="Ecuación" r:id="rId3" imgW="177646" imgH="13957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1725" y="1533525"/>
                        <a:ext cx="325438" cy="28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3493" name="Rectangle 1061"/>
          <p:cNvSpPr>
            <a:spLocks noChangeArrowheads="1"/>
          </p:cNvSpPr>
          <p:nvPr/>
        </p:nvSpPr>
        <p:spPr bwMode="auto">
          <a:xfrm>
            <a:off x="2192338" y="1454150"/>
            <a:ext cx="119062" cy="1285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94" name="Rectangle 1062"/>
          <p:cNvSpPr>
            <a:spLocks noChangeArrowheads="1"/>
          </p:cNvSpPr>
          <p:nvPr/>
        </p:nvSpPr>
        <p:spPr bwMode="auto">
          <a:xfrm>
            <a:off x="2192338" y="1708150"/>
            <a:ext cx="119062" cy="1285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95" name="Rectangle 1063"/>
          <p:cNvSpPr>
            <a:spLocks noChangeArrowheads="1"/>
          </p:cNvSpPr>
          <p:nvPr/>
        </p:nvSpPr>
        <p:spPr bwMode="auto">
          <a:xfrm>
            <a:off x="4329113" y="1449388"/>
            <a:ext cx="119062" cy="1285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96" name="Rectangle 1064"/>
          <p:cNvSpPr>
            <a:spLocks noChangeArrowheads="1"/>
          </p:cNvSpPr>
          <p:nvPr/>
        </p:nvSpPr>
        <p:spPr bwMode="auto">
          <a:xfrm>
            <a:off x="4316413" y="1716088"/>
            <a:ext cx="119062" cy="1285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497" name="Rectangle 1065"/>
          <p:cNvSpPr>
            <a:spLocks noChangeArrowheads="1"/>
          </p:cNvSpPr>
          <p:nvPr/>
        </p:nvSpPr>
        <p:spPr bwMode="auto">
          <a:xfrm>
            <a:off x="1820863" y="1616075"/>
            <a:ext cx="119062" cy="1285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pic>
        <p:nvPicPr>
          <p:cNvPr id="403498" name="Picture 1066" descr="pointer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66900" y="1463675"/>
            <a:ext cx="620713" cy="720725"/>
          </a:xfrm>
          <a:prstGeom prst="rect">
            <a:avLst/>
          </a:prstGeom>
          <a:noFill/>
        </p:spPr>
      </p:pic>
      <p:sp>
        <p:nvSpPr>
          <p:cNvPr id="403499" name="Text Box 1067"/>
          <p:cNvSpPr txBox="1">
            <a:spLocks noChangeArrowheads="1"/>
          </p:cNvSpPr>
          <p:nvPr/>
        </p:nvSpPr>
        <p:spPr bwMode="auto">
          <a:xfrm>
            <a:off x="2082800" y="1879600"/>
            <a:ext cx="1247775" cy="3603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hangingPunct="0">
              <a:lnSpc>
                <a:spcPct val="110000"/>
              </a:lnSpc>
              <a:tabLst>
                <a:tab pos="287338" algn="l"/>
              </a:tabLst>
            </a:pPr>
            <a:r>
              <a:rPr lang="de-DE" sz="1600" b="1">
                <a:solidFill>
                  <a:srgbClr val="006666"/>
                </a:solidFill>
                <a:latin typeface="Comic Sans MS" pitchFamily="66" charset="0"/>
              </a:rPr>
              <a:t>Falla</a:t>
            </a:r>
          </a:p>
        </p:txBody>
      </p:sp>
      <p:pic>
        <p:nvPicPr>
          <p:cNvPr id="403500" name="Picture 106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32438" y="976313"/>
            <a:ext cx="3395662" cy="21272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403501" name="Rectangle 1069"/>
          <p:cNvSpPr>
            <a:spLocks noChangeArrowheads="1"/>
          </p:cNvSpPr>
          <p:nvPr/>
        </p:nvSpPr>
        <p:spPr bwMode="auto">
          <a:xfrm>
            <a:off x="5894388" y="1597025"/>
            <a:ext cx="401637" cy="2032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02" name="Text Box 1070"/>
          <p:cNvSpPr txBox="1">
            <a:spLocks noChangeArrowheads="1"/>
          </p:cNvSpPr>
          <p:nvPr/>
        </p:nvSpPr>
        <p:spPr bwMode="auto">
          <a:xfrm>
            <a:off x="141288" y="3519488"/>
            <a:ext cx="1916112" cy="48260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Falla Trifásica (II)</a:t>
            </a: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600" b="1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403503" name="Oval 1071"/>
          <p:cNvSpPr>
            <a:spLocks noChangeArrowheads="1"/>
          </p:cNvSpPr>
          <p:nvPr/>
        </p:nvSpPr>
        <p:spPr bwMode="auto">
          <a:xfrm>
            <a:off x="152400" y="4106863"/>
            <a:ext cx="452438" cy="46196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04" name="Line 1072"/>
          <p:cNvSpPr>
            <a:spLocks noChangeShapeType="1"/>
          </p:cNvSpPr>
          <p:nvPr/>
        </p:nvSpPr>
        <p:spPr bwMode="auto">
          <a:xfrm flipV="1">
            <a:off x="606425" y="4327525"/>
            <a:ext cx="471488" cy="12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05" name="Line 1073"/>
          <p:cNvSpPr>
            <a:spLocks noChangeShapeType="1"/>
          </p:cNvSpPr>
          <p:nvPr/>
        </p:nvSpPr>
        <p:spPr bwMode="auto">
          <a:xfrm flipH="1">
            <a:off x="877888" y="410527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06" name="Line 1074"/>
          <p:cNvSpPr>
            <a:spLocks noChangeShapeType="1"/>
          </p:cNvSpPr>
          <p:nvPr/>
        </p:nvSpPr>
        <p:spPr bwMode="auto">
          <a:xfrm flipH="1">
            <a:off x="4683125" y="4117975"/>
            <a:ext cx="0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grpSp>
        <p:nvGrpSpPr>
          <p:cNvPr id="403507" name="Group 1075"/>
          <p:cNvGrpSpPr>
            <a:grpSpLocks/>
          </p:cNvGrpSpPr>
          <p:nvPr/>
        </p:nvGrpSpPr>
        <p:grpSpPr bwMode="auto">
          <a:xfrm flipH="1">
            <a:off x="1474788" y="4121150"/>
            <a:ext cx="271462" cy="455613"/>
            <a:chOff x="2624" y="616"/>
            <a:chExt cx="1280" cy="2408"/>
          </a:xfrm>
        </p:grpSpPr>
        <p:grpSp>
          <p:nvGrpSpPr>
            <p:cNvPr id="403508" name="Group 1076"/>
            <p:cNvGrpSpPr>
              <a:grpSpLocks/>
            </p:cNvGrpSpPr>
            <p:nvPr/>
          </p:nvGrpSpPr>
          <p:grpSpPr bwMode="auto">
            <a:xfrm>
              <a:off x="2640" y="616"/>
              <a:ext cx="1264" cy="1408"/>
              <a:chOff x="2640" y="616"/>
              <a:chExt cx="1264" cy="1408"/>
            </a:xfrm>
          </p:grpSpPr>
          <p:sp>
            <p:nvSpPr>
              <p:cNvPr id="403509" name="Freeform 1077"/>
              <p:cNvSpPr>
                <a:spLocks/>
              </p:cNvSpPr>
              <p:nvPr/>
            </p:nvSpPr>
            <p:spPr bwMode="auto">
              <a:xfrm>
                <a:off x="2640" y="61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3510" name="Freeform 1078"/>
              <p:cNvSpPr>
                <a:spLocks/>
              </p:cNvSpPr>
              <p:nvPr/>
            </p:nvSpPr>
            <p:spPr bwMode="auto">
              <a:xfrm flipV="1">
                <a:off x="2640" y="129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403511" name="Group 1079"/>
            <p:cNvGrpSpPr>
              <a:grpSpLocks/>
            </p:cNvGrpSpPr>
            <p:nvPr/>
          </p:nvGrpSpPr>
          <p:grpSpPr bwMode="auto">
            <a:xfrm>
              <a:off x="2624" y="1616"/>
              <a:ext cx="1264" cy="1408"/>
              <a:chOff x="2640" y="616"/>
              <a:chExt cx="1264" cy="1408"/>
            </a:xfrm>
          </p:grpSpPr>
          <p:sp>
            <p:nvSpPr>
              <p:cNvPr id="403512" name="Freeform 1080"/>
              <p:cNvSpPr>
                <a:spLocks/>
              </p:cNvSpPr>
              <p:nvPr/>
            </p:nvSpPr>
            <p:spPr bwMode="auto">
              <a:xfrm>
                <a:off x="2640" y="61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3513" name="Freeform 1081"/>
              <p:cNvSpPr>
                <a:spLocks/>
              </p:cNvSpPr>
              <p:nvPr/>
            </p:nvSpPr>
            <p:spPr bwMode="auto">
              <a:xfrm flipV="1">
                <a:off x="2640" y="129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grpSp>
        <p:nvGrpSpPr>
          <p:cNvPr id="403514" name="Group 1082"/>
          <p:cNvGrpSpPr>
            <a:grpSpLocks/>
          </p:cNvGrpSpPr>
          <p:nvPr/>
        </p:nvGrpSpPr>
        <p:grpSpPr bwMode="auto">
          <a:xfrm>
            <a:off x="1081088" y="4114800"/>
            <a:ext cx="273050" cy="455613"/>
            <a:chOff x="2624" y="616"/>
            <a:chExt cx="1280" cy="2408"/>
          </a:xfrm>
        </p:grpSpPr>
        <p:grpSp>
          <p:nvGrpSpPr>
            <p:cNvPr id="403515" name="Group 1083"/>
            <p:cNvGrpSpPr>
              <a:grpSpLocks/>
            </p:cNvGrpSpPr>
            <p:nvPr/>
          </p:nvGrpSpPr>
          <p:grpSpPr bwMode="auto">
            <a:xfrm>
              <a:off x="2640" y="616"/>
              <a:ext cx="1264" cy="1408"/>
              <a:chOff x="2640" y="616"/>
              <a:chExt cx="1264" cy="1408"/>
            </a:xfrm>
          </p:grpSpPr>
          <p:sp>
            <p:nvSpPr>
              <p:cNvPr id="403516" name="Freeform 1084"/>
              <p:cNvSpPr>
                <a:spLocks/>
              </p:cNvSpPr>
              <p:nvPr/>
            </p:nvSpPr>
            <p:spPr bwMode="auto">
              <a:xfrm>
                <a:off x="2640" y="61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3517" name="Freeform 1085"/>
              <p:cNvSpPr>
                <a:spLocks/>
              </p:cNvSpPr>
              <p:nvPr/>
            </p:nvSpPr>
            <p:spPr bwMode="auto">
              <a:xfrm flipV="1">
                <a:off x="2640" y="129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403518" name="Group 1086"/>
            <p:cNvGrpSpPr>
              <a:grpSpLocks/>
            </p:cNvGrpSpPr>
            <p:nvPr/>
          </p:nvGrpSpPr>
          <p:grpSpPr bwMode="auto">
            <a:xfrm>
              <a:off x="2624" y="1616"/>
              <a:ext cx="1264" cy="1408"/>
              <a:chOff x="2640" y="616"/>
              <a:chExt cx="1264" cy="1408"/>
            </a:xfrm>
          </p:grpSpPr>
          <p:sp>
            <p:nvSpPr>
              <p:cNvPr id="403519" name="Freeform 1087"/>
              <p:cNvSpPr>
                <a:spLocks/>
              </p:cNvSpPr>
              <p:nvPr/>
            </p:nvSpPr>
            <p:spPr bwMode="auto">
              <a:xfrm>
                <a:off x="2640" y="61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03520" name="Freeform 1088"/>
              <p:cNvSpPr>
                <a:spLocks/>
              </p:cNvSpPr>
              <p:nvPr/>
            </p:nvSpPr>
            <p:spPr bwMode="auto">
              <a:xfrm flipV="1">
                <a:off x="2640" y="1296"/>
                <a:ext cx="1264" cy="728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40" y="56"/>
                  </a:cxn>
                  <a:cxn ang="0">
                    <a:pos x="576" y="8"/>
                  </a:cxn>
                  <a:cxn ang="0">
                    <a:pos x="912" y="104"/>
                  </a:cxn>
                  <a:cxn ang="0">
                    <a:pos x="1152" y="296"/>
                  </a:cxn>
                  <a:cxn ang="0">
                    <a:pos x="1248" y="584"/>
                  </a:cxn>
                  <a:cxn ang="0">
                    <a:pos x="1248" y="728"/>
                  </a:cxn>
                </a:cxnLst>
                <a:rect l="0" t="0" r="r" b="b"/>
                <a:pathLst>
                  <a:path w="1264" h="728">
                    <a:moveTo>
                      <a:pt x="0" y="200"/>
                    </a:moveTo>
                    <a:cubicBezTo>
                      <a:pt x="72" y="144"/>
                      <a:pt x="144" y="88"/>
                      <a:pt x="240" y="56"/>
                    </a:cubicBezTo>
                    <a:cubicBezTo>
                      <a:pt x="336" y="24"/>
                      <a:pt x="464" y="0"/>
                      <a:pt x="576" y="8"/>
                    </a:cubicBezTo>
                    <a:cubicBezTo>
                      <a:pt x="688" y="16"/>
                      <a:pt x="816" y="56"/>
                      <a:pt x="912" y="104"/>
                    </a:cubicBezTo>
                    <a:cubicBezTo>
                      <a:pt x="1008" y="152"/>
                      <a:pt x="1096" y="216"/>
                      <a:pt x="1152" y="296"/>
                    </a:cubicBezTo>
                    <a:cubicBezTo>
                      <a:pt x="1208" y="376"/>
                      <a:pt x="1232" y="512"/>
                      <a:pt x="1248" y="584"/>
                    </a:cubicBezTo>
                    <a:cubicBezTo>
                      <a:pt x="1264" y="656"/>
                      <a:pt x="1240" y="712"/>
                      <a:pt x="1248" y="728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sp>
        <p:nvSpPr>
          <p:cNvPr id="403521" name="Line 1089"/>
          <p:cNvSpPr>
            <a:spLocks noChangeShapeType="1"/>
          </p:cNvSpPr>
          <p:nvPr/>
        </p:nvSpPr>
        <p:spPr bwMode="auto">
          <a:xfrm>
            <a:off x="1716088" y="4348163"/>
            <a:ext cx="5572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22" name="Line 1090"/>
          <p:cNvSpPr>
            <a:spLocks noChangeShapeType="1"/>
          </p:cNvSpPr>
          <p:nvPr/>
        </p:nvSpPr>
        <p:spPr bwMode="auto">
          <a:xfrm>
            <a:off x="2262188" y="4038600"/>
            <a:ext cx="0" cy="6000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23" name="Rectangle 1091"/>
          <p:cNvSpPr>
            <a:spLocks noChangeArrowheads="1"/>
          </p:cNvSpPr>
          <p:nvPr/>
        </p:nvSpPr>
        <p:spPr bwMode="auto">
          <a:xfrm>
            <a:off x="560388" y="3998913"/>
            <a:ext cx="293687" cy="3127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G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524" name="Rectangle 1092"/>
          <p:cNvSpPr>
            <a:spLocks noChangeArrowheads="1"/>
          </p:cNvSpPr>
          <p:nvPr/>
        </p:nvSpPr>
        <p:spPr bwMode="auto">
          <a:xfrm>
            <a:off x="1690688" y="4011613"/>
            <a:ext cx="412750" cy="3127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T1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525" name="Rectangle 1093"/>
          <p:cNvSpPr>
            <a:spLocks noChangeArrowheads="1"/>
          </p:cNvSpPr>
          <p:nvPr/>
        </p:nvSpPr>
        <p:spPr bwMode="auto">
          <a:xfrm>
            <a:off x="3033713" y="3783013"/>
            <a:ext cx="722312" cy="3127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Líneas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526" name="Freeform 1094"/>
          <p:cNvSpPr>
            <a:spLocks/>
          </p:cNvSpPr>
          <p:nvPr/>
        </p:nvSpPr>
        <p:spPr bwMode="auto">
          <a:xfrm>
            <a:off x="273050" y="4251325"/>
            <a:ext cx="207963" cy="192088"/>
          </a:xfrm>
          <a:custGeom>
            <a:avLst/>
            <a:gdLst/>
            <a:ahLst/>
            <a:cxnLst>
              <a:cxn ang="0">
                <a:pos x="0" y="72"/>
              </a:cxn>
              <a:cxn ang="0">
                <a:pos x="23" y="21"/>
              </a:cxn>
              <a:cxn ang="0">
                <a:pos x="58" y="0"/>
              </a:cxn>
              <a:cxn ang="0">
                <a:pos x="84" y="21"/>
              </a:cxn>
              <a:cxn ang="0">
                <a:pos x="106" y="68"/>
              </a:cxn>
              <a:cxn ang="0">
                <a:pos x="128" y="115"/>
              </a:cxn>
              <a:cxn ang="0">
                <a:pos x="162" y="132"/>
              </a:cxn>
              <a:cxn ang="0">
                <a:pos x="193" y="111"/>
              </a:cxn>
              <a:cxn ang="0">
                <a:pos x="210" y="68"/>
              </a:cxn>
            </a:cxnLst>
            <a:rect l="0" t="0" r="r" b="b"/>
            <a:pathLst>
              <a:path w="210" h="133">
                <a:moveTo>
                  <a:pt x="0" y="72"/>
                </a:moveTo>
                <a:cubicBezTo>
                  <a:pt x="3" y="64"/>
                  <a:pt x="13" y="33"/>
                  <a:pt x="23" y="21"/>
                </a:cubicBezTo>
                <a:cubicBezTo>
                  <a:pt x="33" y="9"/>
                  <a:pt x="48" y="0"/>
                  <a:pt x="58" y="0"/>
                </a:cubicBezTo>
                <a:cubicBezTo>
                  <a:pt x="68" y="0"/>
                  <a:pt x="76" y="10"/>
                  <a:pt x="84" y="21"/>
                </a:cubicBezTo>
                <a:cubicBezTo>
                  <a:pt x="92" y="33"/>
                  <a:pt x="99" y="53"/>
                  <a:pt x="106" y="68"/>
                </a:cubicBezTo>
                <a:cubicBezTo>
                  <a:pt x="113" y="84"/>
                  <a:pt x="118" y="105"/>
                  <a:pt x="128" y="115"/>
                </a:cubicBezTo>
                <a:cubicBezTo>
                  <a:pt x="137" y="126"/>
                  <a:pt x="151" y="133"/>
                  <a:pt x="162" y="132"/>
                </a:cubicBezTo>
                <a:cubicBezTo>
                  <a:pt x="173" y="132"/>
                  <a:pt x="185" y="122"/>
                  <a:pt x="193" y="111"/>
                </a:cubicBezTo>
                <a:cubicBezTo>
                  <a:pt x="201" y="100"/>
                  <a:pt x="206" y="77"/>
                  <a:pt x="210" y="68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27" name="Rectangle 1095"/>
          <p:cNvSpPr>
            <a:spLocks noChangeArrowheads="1"/>
          </p:cNvSpPr>
          <p:nvPr/>
        </p:nvSpPr>
        <p:spPr bwMode="auto">
          <a:xfrm>
            <a:off x="2189163" y="4457700"/>
            <a:ext cx="280987" cy="3127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1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528" name="Rectangle 1096"/>
          <p:cNvSpPr>
            <a:spLocks noChangeArrowheads="1"/>
          </p:cNvSpPr>
          <p:nvPr/>
        </p:nvSpPr>
        <p:spPr bwMode="auto">
          <a:xfrm>
            <a:off x="4635500" y="4468813"/>
            <a:ext cx="280988" cy="3127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1600" b="1">
                <a:latin typeface="Comic Sans MS" pitchFamily="66" charset="0"/>
              </a:rPr>
              <a:t>2</a:t>
            </a:r>
            <a:endParaRPr lang="es-ES_tradnl" sz="1600" b="1">
              <a:latin typeface="Comic Sans MS" pitchFamily="66" charset="0"/>
            </a:endParaRPr>
          </a:p>
        </p:txBody>
      </p:sp>
      <p:sp>
        <p:nvSpPr>
          <p:cNvPr id="403529" name="Line 1097"/>
          <p:cNvSpPr>
            <a:spLocks noChangeShapeType="1"/>
          </p:cNvSpPr>
          <p:nvPr/>
        </p:nvSpPr>
        <p:spPr bwMode="auto">
          <a:xfrm flipH="1">
            <a:off x="4689475" y="4013200"/>
            <a:ext cx="0" cy="5984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30" name="Line 1098"/>
          <p:cNvSpPr>
            <a:spLocks noChangeShapeType="1"/>
          </p:cNvSpPr>
          <p:nvPr/>
        </p:nvSpPr>
        <p:spPr bwMode="auto">
          <a:xfrm>
            <a:off x="2260600" y="4176713"/>
            <a:ext cx="2409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31" name="Line 1099"/>
          <p:cNvSpPr>
            <a:spLocks noChangeShapeType="1"/>
          </p:cNvSpPr>
          <p:nvPr/>
        </p:nvSpPr>
        <p:spPr bwMode="auto">
          <a:xfrm>
            <a:off x="4659313" y="4333875"/>
            <a:ext cx="3413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32" name="Line 1100"/>
          <p:cNvSpPr>
            <a:spLocks noChangeShapeType="1"/>
          </p:cNvSpPr>
          <p:nvPr/>
        </p:nvSpPr>
        <p:spPr bwMode="auto">
          <a:xfrm>
            <a:off x="2259013" y="4445000"/>
            <a:ext cx="2409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33" name="Oval 1101"/>
          <p:cNvSpPr>
            <a:spLocks noChangeArrowheads="1"/>
          </p:cNvSpPr>
          <p:nvPr/>
        </p:nvSpPr>
        <p:spPr bwMode="auto">
          <a:xfrm>
            <a:off x="4999038" y="4087813"/>
            <a:ext cx="452437" cy="461962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graphicFrame>
        <p:nvGraphicFramePr>
          <p:cNvPr id="403534" name="Object 1102"/>
          <p:cNvGraphicFramePr>
            <a:graphicFrameLocks noChangeAspect="1"/>
          </p:cNvGraphicFramePr>
          <p:nvPr/>
        </p:nvGraphicFramePr>
        <p:xfrm>
          <a:off x="5064125" y="4194175"/>
          <a:ext cx="325438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cuación" r:id="rId7" imgW="177646" imgH="139579" progId="Equation.3">
                  <p:embed/>
                </p:oleObj>
              </mc:Choice>
              <mc:Fallback>
                <p:oleObj name="Ecuación" r:id="rId7" imgW="177646" imgH="13957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25" y="4194175"/>
                        <a:ext cx="325438" cy="28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3535" name="Rectangle 1103"/>
          <p:cNvSpPr>
            <a:spLocks noChangeArrowheads="1"/>
          </p:cNvSpPr>
          <p:nvPr/>
        </p:nvSpPr>
        <p:spPr bwMode="auto">
          <a:xfrm>
            <a:off x="2344738" y="4114800"/>
            <a:ext cx="119062" cy="1285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36" name="Rectangle 1104"/>
          <p:cNvSpPr>
            <a:spLocks noChangeArrowheads="1"/>
          </p:cNvSpPr>
          <p:nvPr/>
        </p:nvSpPr>
        <p:spPr bwMode="auto">
          <a:xfrm>
            <a:off x="2344738" y="4368800"/>
            <a:ext cx="119062" cy="1285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37" name="Rectangle 1105"/>
          <p:cNvSpPr>
            <a:spLocks noChangeArrowheads="1"/>
          </p:cNvSpPr>
          <p:nvPr/>
        </p:nvSpPr>
        <p:spPr bwMode="auto">
          <a:xfrm>
            <a:off x="4481513" y="4110038"/>
            <a:ext cx="119062" cy="1285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38" name="Rectangle 1106"/>
          <p:cNvSpPr>
            <a:spLocks noChangeArrowheads="1"/>
          </p:cNvSpPr>
          <p:nvPr/>
        </p:nvSpPr>
        <p:spPr bwMode="auto">
          <a:xfrm>
            <a:off x="4468813" y="4376738"/>
            <a:ext cx="119062" cy="12858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39" name="Rectangle 1107"/>
          <p:cNvSpPr>
            <a:spLocks noChangeArrowheads="1"/>
          </p:cNvSpPr>
          <p:nvPr/>
        </p:nvSpPr>
        <p:spPr bwMode="auto">
          <a:xfrm>
            <a:off x="1973263" y="4276725"/>
            <a:ext cx="119062" cy="1285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s-CL"/>
          </a:p>
        </p:txBody>
      </p:sp>
      <p:pic>
        <p:nvPicPr>
          <p:cNvPr id="403540" name="Picture 1108" descr="pointer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1825" y="4111625"/>
            <a:ext cx="620713" cy="720725"/>
          </a:xfrm>
          <a:prstGeom prst="rect">
            <a:avLst/>
          </a:prstGeom>
          <a:noFill/>
        </p:spPr>
      </p:pic>
      <p:sp>
        <p:nvSpPr>
          <p:cNvPr id="403541" name="Text Box 1109"/>
          <p:cNvSpPr txBox="1">
            <a:spLocks noChangeArrowheads="1"/>
          </p:cNvSpPr>
          <p:nvPr/>
        </p:nvSpPr>
        <p:spPr bwMode="auto">
          <a:xfrm>
            <a:off x="3455988" y="4489450"/>
            <a:ext cx="1247775" cy="3603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hangingPunct="0">
              <a:lnSpc>
                <a:spcPct val="110000"/>
              </a:lnSpc>
              <a:tabLst>
                <a:tab pos="287338" algn="l"/>
              </a:tabLst>
            </a:pPr>
            <a:r>
              <a:rPr lang="de-DE" sz="1600" b="1">
                <a:solidFill>
                  <a:srgbClr val="006666"/>
                </a:solidFill>
                <a:latin typeface="Comic Sans MS" pitchFamily="66" charset="0"/>
              </a:rPr>
              <a:t>Falla</a:t>
            </a:r>
          </a:p>
        </p:txBody>
      </p:sp>
      <p:sp>
        <p:nvSpPr>
          <p:cNvPr id="403542" name="Rectangle 1110"/>
          <p:cNvSpPr>
            <a:spLocks noChangeArrowheads="1"/>
          </p:cNvSpPr>
          <p:nvPr/>
        </p:nvSpPr>
        <p:spPr bwMode="auto">
          <a:xfrm>
            <a:off x="5962650" y="1104900"/>
            <a:ext cx="401638" cy="2032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pic>
        <p:nvPicPr>
          <p:cNvPr id="403543" name="Picture 1111" descr="sin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95938" y="3471863"/>
            <a:ext cx="3338512" cy="2713037"/>
          </a:xfrm>
          <a:prstGeom prst="rect">
            <a:avLst/>
          </a:prstGeom>
          <a:noFill/>
        </p:spPr>
      </p:pic>
      <p:sp>
        <p:nvSpPr>
          <p:cNvPr id="403544" name="Rectangle 1112"/>
          <p:cNvSpPr>
            <a:spLocks noChangeArrowheads="1"/>
          </p:cNvSpPr>
          <p:nvPr/>
        </p:nvSpPr>
        <p:spPr bwMode="auto">
          <a:xfrm>
            <a:off x="8264525" y="3562350"/>
            <a:ext cx="401638" cy="2032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3545" name="Text Box 1113"/>
          <p:cNvSpPr txBox="1">
            <a:spLocks noChangeArrowheads="1"/>
          </p:cNvSpPr>
          <p:nvPr/>
        </p:nvSpPr>
        <p:spPr bwMode="auto">
          <a:xfrm>
            <a:off x="228600" y="5486400"/>
            <a:ext cx="5280025" cy="48260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1600" b="1">
                <a:solidFill>
                  <a:schemeClr val="accent2"/>
                </a:solidFill>
                <a:latin typeface="Comic Sans MS" pitchFamily="66" charset="0"/>
              </a:rPr>
              <a:t>FACTORES QUE INFLUYEN EN LA ESTABILIDAD</a:t>
            </a: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600" b="1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91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de-D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</a:t>
            </a:r>
            <a:r>
              <a:rPr lang="de-D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</a:t>
            </a:r>
          </a:p>
        </p:txBody>
      </p:sp>
    </p:spTree>
    <p:extLst>
      <p:ext uri="{BB962C8B-B14F-4D97-AF65-F5344CB8AC3E}">
        <p14:creationId xmlns:p14="http://schemas.microsoft.com/office/powerpoint/2010/main" val="299229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Text Box 3"/>
          <p:cNvSpPr txBox="1">
            <a:spLocks noChangeArrowheads="1"/>
          </p:cNvSpPr>
          <p:nvPr/>
        </p:nvSpPr>
        <p:spPr bwMode="auto">
          <a:xfrm>
            <a:off x="141288" y="863600"/>
            <a:ext cx="6430962" cy="555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Aspectos que mejoran la estabilidad de un sistema</a:t>
            </a: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>
              <a:latin typeface="Comic Sans MS" pitchFamily="66" charset="0"/>
            </a:endParaRP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Aspectos Complementarios (I)</a:t>
            </a:r>
          </a:p>
        </p:txBody>
      </p:sp>
      <p:sp>
        <p:nvSpPr>
          <p:cNvPr id="409605" name="Text Box 5"/>
          <p:cNvSpPr txBox="1">
            <a:spLocks noChangeArrowheads="1"/>
          </p:cNvSpPr>
          <p:nvPr/>
        </p:nvSpPr>
        <p:spPr bwMode="auto">
          <a:xfrm>
            <a:off x="228600" y="1536700"/>
            <a:ext cx="8364538" cy="27336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just" defTabSz="287338" eaLnBrk="0" hangingPunct="0">
              <a:lnSpc>
                <a:spcPct val="120000"/>
              </a:lnSpc>
              <a:buFontTx/>
              <a:buChar char="•"/>
              <a:tabLst>
                <a:tab pos="287338" algn="l"/>
              </a:tabLst>
            </a:pPr>
            <a:r>
              <a:rPr lang="de-DE" sz="1800" b="1">
                <a:latin typeface="Comic Sans MS" pitchFamily="66" charset="0"/>
              </a:rPr>
              <a:t> Inercias altas.</a:t>
            </a:r>
          </a:p>
          <a:p>
            <a:pPr algn="just" defTabSz="287338" eaLnBrk="0" hangingPunct="0">
              <a:lnSpc>
                <a:spcPct val="120000"/>
              </a:lnSpc>
              <a:buFontTx/>
              <a:buChar char="•"/>
              <a:tabLst>
                <a:tab pos="287338" algn="l"/>
              </a:tabLst>
            </a:pPr>
            <a:r>
              <a:rPr lang="de-DE" sz="1800" b="1">
                <a:latin typeface="Comic Sans MS" pitchFamily="66" charset="0"/>
              </a:rPr>
              <a:t> Reactancias bajas (líneas de transmisión adicionales, menores    </a:t>
            </a:r>
            <a:br>
              <a:rPr lang="de-DE" sz="1800" b="1">
                <a:latin typeface="Comic Sans MS" pitchFamily="66" charset="0"/>
              </a:rPr>
            </a:br>
            <a:r>
              <a:rPr lang="de-DE" sz="1800" b="1">
                <a:latin typeface="Comic Sans MS" pitchFamily="66" charset="0"/>
              </a:rPr>
              <a:t>  reactancias serie,  </a:t>
            </a:r>
          </a:p>
          <a:p>
            <a:pPr algn="just" defTabSz="287338" eaLnBrk="0" hangingPunct="0">
              <a:lnSpc>
                <a:spcPct val="120000"/>
              </a:lnSpc>
              <a:tabLst>
                <a:tab pos="287338" algn="l"/>
              </a:tabLst>
            </a:pPr>
            <a:r>
              <a:rPr lang="de-DE" sz="1800" b="1">
                <a:latin typeface="Comic Sans MS" pitchFamily="66" charset="0"/>
              </a:rPr>
              <a:t>  compensación serie, menor reactancia transitoria).</a:t>
            </a:r>
          </a:p>
          <a:p>
            <a:pPr algn="just" defTabSz="287338" eaLnBrk="0" hangingPunct="0">
              <a:lnSpc>
                <a:spcPct val="120000"/>
              </a:lnSpc>
              <a:buFontTx/>
              <a:buChar char="•"/>
              <a:tabLst>
                <a:tab pos="287338" algn="l"/>
              </a:tabLst>
            </a:pPr>
            <a:r>
              <a:rPr lang="de-DE" sz="1800" b="1">
                <a:latin typeface="Comic Sans MS" pitchFamily="66" charset="0"/>
              </a:rPr>
              <a:t> Tiempos de despeje bajos.</a:t>
            </a:r>
          </a:p>
          <a:p>
            <a:pPr algn="just" defTabSz="287338" eaLnBrk="0" hangingPunct="0">
              <a:lnSpc>
                <a:spcPct val="120000"/>
              </a:lnSpc>
              <a:buFontTx/>
              <a:buChar char="•"/>
              <a:tabLst>
                <a:tab pos="287338" algn="l"/>
              </a:tabLst>
            </a:pPr>
            <a:r>
              <a:rPr lang="de-DE" sz="1800" b="1">
                <a:latin typeface="Comic Sans MS" pitchFamily="66" charset="0"/>
              </a:rPr>
              <a:t> Tiempos de reconexión bajos.</a:t>
            </a:r>
          </a:p>
          <a:p>
            <a:pPr algn="just" defTabSz="287338" eaLnBrk="0" hangingPunct="0">
              <a:lnSpc>
                <a:spcPct val="120000"/>
              </a:lnSpc>
              <a:buFontTx/>
              <a:buChar char="•"/>
              <a:tabLst>
                <a:tab pos="287338" algn="l"/>
              </a:tabLst>
            </a:pPr>
            <a:r>
              <a:rPr lang="de-DE" sz="1800" b="1">
                <a:latin typeface="Comic Sans MS" pitchFamily="66" charset="0"/>
              </a:rPr>
              <a:t> Potencias bajas.</a:t>
            </a:r>
          </a:p>
          <a:p>
            <a:pPr algn="just" defTabSz="287338" eaLnBrk="0" hangingPunct="0">
              <a:lnSpc>
                <a:spcPct val="120000"/>
              </a:lnSpc>
              <a:buFontTx/>
              <a:buChar char="•"/>
              <a:tabLst>
                <a:tab pos="287338" algn="l"/>
              </a:tabLst>
            </a:pPr>
            <a:r>
              <a:rPr lang="de-DE" sz="1800" b="1">
                <a:latin typeface="Comic Sans MS" pitchFamily="66" charset="0"/>
              </a:rPr>
              <a:t> Tiempos de respuesta rápidos (contoladores, válvulas)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de-D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</a:t>
            </a:r>
            <a:r>
              <a:rPr lang="de-D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</a:t>
            </a:r>
          </a:p>
        </p:txBody>
      </p:sp>
    </p:spTree>
    <p:extLst>
      <p:ext uri="{BB962C8B-B14F-4D97-AF65-F5344CB8AC3E}">
        <p14:creationId xmlns:p14="http://schemas.microsoft.com/office/powerpoint/2010/main" val="235621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Text Box 3"/>
          <p:cNvSpPr txBox="1">
            <a:spLocks noChangeArrowheads="1"/>
          </p:cNvSpPr>
          <p:nvPr/>
        </p:nvSpPr>
        <p:spPr bwMode="auto">
          <a:xfrm>
            <a:off x="141288" y="860246"/>
            <a:ext cx="3291583" cy="562334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 dirty="0" smtClean="0">
                <a:solidFill>
                  <a:srgbClr val="000090"/>
                </a:solidFill>
                <a:latin typeface="Comic Sans MS" pitchFamily="66" charset="0"/>
              </a:rPr>
              <a:t>Análisis de la estabilidad</a:t>
            </a:r>
            <a:endParaRPr lang="de-DE" sz="2000" b="1" dirty="0">
              <a:solidFill>
                <a:srgbClr val="000090"/>
              </a:solidFill>
              <a:latin typeface="Comic Sans MS" pitchFamily="66" charset="0"/>
            </a:endParaRP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 dirty="0">
              <a:latin typeface="Comic Sans MS" pitchFamily="66" charset="0"/>
            </a:endParaRP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Aspectos Complementarios (I)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de-D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</a:t>
            </a:r>
            <a:r>
              <a:rPr lang="de-D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</a:t>
            </a:r>
          </a:p>
        </p:txBody>
      </p:sp>
      <p:pic>
        <p:nvPicPr>
          <p:cNvPr id="420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19200"/>
            <a:ext cx="632278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9" y="4724400"/>
            <a:ext cx="836341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680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Text Box 3"/>
          <p:cNvSpPr txBox="1">
            <a:spLocks noChangeArrowheads="1"/>
          </p:cNvSpPr>
          <p:nvPr/>
        </p:nvSpPr>
        <p:spPr bwMode="auto">
          <a:xfrm>
            <a:off x="141288" y="860246"/>
            <a:ext cx="3291583" cy="562334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 dirty="0" smtClean="0">
                <a:solidFill>
                  <a:srgbClr val="000090"/>
                </a:solidFill>
                <a:latin typeface="Comic Sans MS" pitchFamily="66" charset="0"/>
              </a:rPr>
              <a:t>Análisis de la estabilidad</a:t>
            </a:r>
            <a:endParaRPr lang="de-DE" sz="2000" b="1" dirty="0">
              <a:solidFill>
                <a:srgbClr val="000090"/>
              </a:solidFill>
              <a:latin typeface="Comic Sans MS" pitchFamily="66" charset="0"/>
            </a:endParaRP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 dirty="0">
              <a:latin typeface="Comic Sans MS" pitchFamily="66" charset="0"/>
            </a:endParaRP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Aspectos Complementarios (I)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de-D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</a:t>
            </a:r>
            <a:r>
              <a:rPr lang="de-D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</a:t>
            </a:r>
          </a:p>
        </p:txBody>
      </p:sp>
      <p:pic>
        <p:nvPicPr>
          <p:cNvPr id="421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105400"/>
            <a:ext cx="3962400" cy="64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1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00200"/>
            <a:ext cx="376371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18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524000"/>
            <a:ext cx="35814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047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Text Box 3"/>
          <p:cNvSpPr txBox="1">
            <a:spLocks noChangeArrowheads="1"/>
          </p:cNvSpPr>
          <p:nvPr/>
        </p:nvSpPr>
        <p:spPr bwMode="auto">
          <a:xfrm>
            <a:off x="141288" y="860246"/>
            <a:ext cx="3291583" cy="562334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 dirty="0" smtClean="0">
                <a:solidFill>
                  <a:srgbClr val="000090"/>
                </a:solidFill>
                <a:latin typeface="Comic Sans MS" pitchFamily="66" charset="0"/>
              </a:rPr>
              <a:t>Análisis de la estabilidad</a:t>
            </a:r>
            <a:endParaRPr lang="de-DE" sz="2000" b="1" dirty="0">
              <a:solidFill>
                <a:srgbClr val="000090"/>
              </a:solidFill>
              <a:latin typeface="Comic Sans MS" pitchFamily="66" charset="0"/>
            </a:endParaRP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 dirty="0">
              <a:latin typeface="Comic Sans MS" pitchFamily="66" charset="0"/>
            </a:endParaRP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Aspectos Complementarios (I)</a:t>
            </a:r>
          </a:p>
        </p:txBody>
      </p:sp>
      <p:pic>
        <p:nvPicPr>
          <p:cNvPr id="422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524000"/>
            <a:ext cx="641985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332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Text Box 3"/>
          <p:cNvSpPr txBox="1">
            <a:spLocks noChangeArrowheads="1"/>
          </p:cNvSpPr>
          <p:nvPr/>
        </p:nvSpPr>
        <p:spPr bwMode="auto">
          <a:xfrm>
            <a:off x="141288" y="860246"/>
            <a:ext cx="3291583" cy="562334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 dirty="0" smtClean="0">
                <a:solidFill>
                  <a:srgbClr val="000090"/>
                </a:solidFill>
                <a:latin typeface="Comic Sans MS" pitchFamily="66" charset="0"/>
              </a:rPr>
              <a:t>Análisis de la estabilidad</a:t>
            </a:r>
            <a:endParaRPr lang="de-DE" sz="2000" b="1" dirty="0">
              <a:solidFill>
                <a:srgbClr val="000090"/>
              </a:solidFill>
              <a:latin typeface="Comic Sans MS" pitchFamily="66" charset="0"/>
            </a:endParaRP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 dirty="0">
              <a:latin typeface="Comic Sans MS" pitchFamily="66" charset="0"/>
            </a:endParaRP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Aspectos Complementarios (I)</a:t>
            </a:r>
          </a:p>
        </p:txBody>
      </p:sp>
      <p:pic>
        <p:nvPicPr>
          <p:cNvPr id="423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3352800"/>
            <a:ext cx="31813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3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6525" y="1371600"/>
            <a:ext cx="3190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39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8350" y="3200400"/>
            <a:ext cx="306705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642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Text Box 3"/>
          <p:cNvSpPr txBox="1">
            <a:spLocks noChangeArrowheads="1"/>
          </p:cNvSpPr>
          <p:nvPr/>
        </p:nvSpPr>
        <p:spPr bwMode="auto">
          <a:xfrm>
            <a:off x="141288" y="762000"/>
            <a:ext cx="6229888" cy="562334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 dirty="0" smtClean="0">
                <a:solidFill>
                  <a:srgbClr val="000090"/>
                </a:solidFill>
                <a:latin typeface="Comic Sans MS" pitchFamily="66" charset="0"/>
              </a:rPr>
              <a:t>Estabilidad transitoria en sistema de n máquinas</a:t>
            </a:r>
            <a:endParaRPr lang="de-DE" sz="2000" b="1" dirty="0">
              <a:solidFill>
                <a:srgbClr val="000090"/>
              </a:solidFill>
              <a:latin typeface="Comic Sans MS" pitchFamily="66" charset="0"/>
            </a:endParaRP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 dirty="0">
              <a:latin typeface="Comic Sans MS" pitchFamily="66" charset="0"/>
            </a:endParaRPr>
          </a:p>
        </p:txBody>
      </p:sp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Aspectos Complementarios (I)</a:t>
            </a:r>
          </a:p>
        </p:txBody>
      </p:sp>
      <p:pic>
        <p:nvPicPr>
          <p:cNvPr id="424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7467600" cy="409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4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181600"/>
            <a:ext cx="7162799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084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Aspectos Complementarios (I)</a:t>
            </a:r>
          </a:p>
        </p:txBody>
      </p:sp>
      <p:pic>
        <p:nvPicPr>
          <p:cNvPr id="425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086844"/>
            <a:ext cx="3886200" cy="531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5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904875"/>
            <a:ext cx="3609975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762000"/>
            <a:ext cx="6229888" cy="562334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 dirty="0" smtClean="0">
                <a:solidFill>
                  <a:srgbClr val="000090"/>
                </a:solidFill>
                <a:latin typeface="Comic Sans MS" pitchFamily="66" charset="0"/>
              </a:rPr>
              <a:t>Estabilidad transitoria en sistema de n máquinas</a:t>
            </a:r>
            <a:endParaRPr lang="de-DE" sz="2000" b="1" dirty="0">
              <a:solidFill>
                <a:srgbClr val="000090"/>
              </a:solidFill>
              <a:latin typeface="Comic Sans MS" pitchFamily="66" charset="0"/>
            </a:endParaRP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 dirty="0">
              <a:latin typeface="Comic Sans MS" pitchFamily="66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0" y="6396335"/>
            <a:ext cx="7431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b="1" dirty="0" smtClean="0">
                <a:solidFill>
                  <a:srgbClr val="FFFF00"/>
                </a:solidFill>
              </a:rPr>
              <a:t>El análisis de la estabilidad transitoria se transforma así en el problema de resolver un sistema de n ecuaciones</a:t>
            </a:r>
          </a:p>
          <a:p>
            <a:r>
              <a:rPr lang="es-CL" sz="1200" b="1" dirty="0" smtClean="0">
                <a:solidFill>
                  <a:srgbClr val="FFFF00"/>
                </a:solidFill>
              </a:rPr>
              <a:t>diferenciales no lineales, ligadas además por un sistema de 2n − 1 ecuaciones algebraicas.</a:t>
            </a:r>
            <a:endParaRPr lang="es-CL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94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Aspectos Complementarios (I)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762000"/>
            <a:ext cx="3530431" cy="562334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 dirty="0" smtClean="0">
                <a:solidFill>
                  <a:srgbClr val="000090"/>
                </a:solidFill>
                <a:latin typeface="Comic Sans MS" pitchFamily="66" charset="0"/>
              </a:rPr>
              <a:t>Modelación máq. sincrónica</a:t>
            </a:r>
            <a:endParaRPr lang="de-DE" sz="2000" b="1" dirty="0">
              <a:solidFill>
                <a:srgbClr val="000090"/>
              </a:solidFill>
              <a:latin typeface="Comic Sans MS" pitchFamily="66" charset="0"/>
            </a:endParaRP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 dirty="0">
              <a:latin typeface="Comic Sans MS" pitchFamily="66" charset="0"/>
            </a:endParaRPr>
          </a:p>
        </p:txBody>
      </p:sp>
      <p:pic>
        <p:nvPicPr>
          <p:cNvPr id="420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81200"/>
            <a:ext cx="7038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7947025" y="6018144"/>
            <a:ext cx="1196975" cy="2176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defTabSz="381000" eaLnBrk="0" hangingPunct="0"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800" b="1" dirty="0">
                <a:latin typeface="Comic Sans MS" pitchFamily="66" charset="0"/>
              </a:rPr>
              <a:t>Fuente :</a:t>
            </a:r>
            <a:r>
              <a:rPr lang="de-DE" sz="800" dirty="0">
                <a:latin typeface="Comic Sans MS" pitchFamily="66" charset="0"/>
              </a:rPr>
              <a:t> </a:t>
            </a:r>
            <a:r>
              <a:rPr lang="de-DE" sz="800" dirty="0" smtClean="0">
                <a:latin typeface="Comic Sans MS" pitchFamily="66" charset="0"/>
              </a:rPr>
              <a:t>Kundur</a:t>
            </a:r>
            <a:endParaRPr lang="de-DE" sz="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74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Text Box 2"/>
          <p:cNvSpPr txBox="1">
            <a:spLocks noChangeArrowheads="1"/>
          </p:cNvSpPr>
          <p:nvPr/>
        </p:nvSpPr>
        <p:spPr bwMode="auto">
          <a:xfrm>
            <a:off x="141288" y="863600"/>
            <a:ext cx="3992562" cy="555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Definición Clásica del Problema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5267" name="Rectangle 3"/>
          <p:cNvSpPr>
            <a:spLocks noChangeArrowheads="1"/>
          </p:cNvSpPr>
          <p:nvPr/>
        </p:nvSpPr>
        <p:spPr bwMode="auto">
          <a:xfrm>
            <a:off x="582613" y="177800"/>
            <a:ext cx="7737475" cy="457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Introducción (I)</a:t>
            </a:r>
          </a:p>
        </p:txBody>
      </p:sp>
      <p:sp>
        <p:nvSpPr>
          <p:cNvPr id="395268" name="Text Box 4"/>
          <p:cNvSpPr txBox="1">
            <a:spLocks noChangeArrowheads="1"/>
          </p:cNvSpPr>
          <p:nvPr/>
        </p:nvSpPr>
        <p:spPr bwMode="auto">
          <a:xfrm>
            <a:off x="879475" y="3763963"/>
            <a:ext cx="2489200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6666"/>
                </a:solidFill>
                <a:latin typeface="Comic Sans MS" pitchFamily="66" charset="0"/>
              </a:rPr>
              <a:t>Estabilidad Permanente</a:t>
            </a:r>
          </a:p>
        </p:txBody>
      </p:sp>
      <p:sp>
        <p:nvSpPr>
          <p:cNvPr id="395269" name="Text Box 5"/>
          <p:cNvSpPr txBox="1">
            <a:spLocks noChangeArrowheads="1"/>
          </p:cNvSpPr>
          <p:nvPr/>
        </p:nvSpPr>
        <p:spPr bwMode="auto">
          <a:xfrm>
            <a:off x="141288" y="4392613"/>
            <a:ext cx="4008437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>
                <a:solidFill>
                  <a:srgbClr val="000000"/>
                </a:solidFill>
                <a:latin typeface="Comic Sans MS" pitchFamily="66" charset="0"/>
              </a:rPr>
              <a:t>Habilidad de un sistema eléctrico de potencia de volver al sincronismo (mismo estado de partida o muy cercano) frente a perturbaciones pequeñas y lentas.</a:t>
            </a:r>
          </a:p>
        </p:txBody>
      </p:sp>
      <p:sp>
        <p:nvSpPr>
          <p:cNvPr id="395270" name="Text Box 6"/>
          <p:cNvSpPr txBox="1">
            <a:spLocks noChangeArrowheads="1"/>
          </p:cNvSpPr>
          <p:nvPr/>
        </p:nvSpPr>
        <p:spPr bwMode="auto">
          <a:xfrm>
            <a:off x="0" y="1219200"/>
            <a:ext cx="9144000" cy="143351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El estudio de la estabilidad de sistemas eléctricos corresponde a un área de estudios muy amplia que se relaciona directamente con disciplinas de control y máquinas eléctricas. La estabilidad corresponde a la capacidad de un sistema de desarrollar fuerzas restauradoras iguales o mayores a las fuerzas perturbadoras. Un sistema se mantiene estable en la medida que sus máquinas son capaces de mantenerse en sincronismo.</a:t>
            </a:r>
          </a:p>
        </p:txBody>
      </p:sp>
      <p:sp>
        <p:nvSpPr>
          <p:cNvPr id="395271" name="Text Box 7"/>
          <p:cNvSpPr txBox="1">
            <a:spLocks noChangeArrowheads="1"/>
          </p:cNvSpPr>
          <p:nvPr/>
        </p:nvSpPr>
        <p:spPr bwMode="auto">
          <a:xfrm>
            <a:off x="5116513" y="3833813"/>
            <a:ext cx="2490787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6666"/>
                </a:solidFill>
                <a:latin typeface="Comic Sans MS" pitchFamily="66" charset="0"/>
              </a:rPr>
              <a:t>Estabilidad</a:t>
            </a:r>
          </a:p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6666"/>
                </a:solidFill>
                <a:latin typeface="Comic Sans MS" pitchFamily="66" charset="0"/>
              </a:rPr>
              <a:t>Transitoria</a:t>
            </a:r>
          </a:p>
        </p:txBody>
      </p:sp>
      <p:sp>
        <p:nvSpPr>
          <p:cNvPr id="395272" name="AutoShape 8"/>
          <p:cNvSpPr>
            <a:spLocks noChangeArrowheads="1"/>
          </p:cNvSpPr>
          <p:nvPr/>
        </p:nvSpPr>
        <p:spPr bwMode="auto">
          <a:xfrm rot="2346202">
            <a:off x="5902325" y="3432175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5273" name="AutoShape 9"/>
          <p:cNvSpPr>
            <a:spLocks noChangeArrowheads="1"/>
          </p:cNvSpPr>
          <p:nvPr/>
        </p:nvSpPr>
        <p:spPr bwMode="auto">
          <a:xfrm rot="19253798" flipH="1">
            <a:off x="2152650" y="3454400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5274" name="Text Box 10"/>
          <p:cNvSpPr txBox="1">
            <a:spLocks noChangeArrowheads="1"/>
          </p:cNvSpPr>
          <p:nvPr/>
        </p:nvSpPr>
        <p:spPr bwMode="auto">
          <a:xfrm>
            <a:off x="141288" y="2630488"/>
            <a:ext cx="8572500" cy="6286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Por conveniencia en el análisis el estudio de estabilidad </a:t>
            </a:r>
          </a:p>
          <a:p>
            <a:pPr algn="ctr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es dividido en dos categorías mayores. </a:t>
            </a:r>
          </a:p>
        </p:txBody>
      </p:sp>
      <p:sp>
        <p:nvSpPr>
          <p:cNvPr id="395275" name="Text Box 11"/>
          <p:cNvSpPr txBox="1">
            <a:spLocks noChangeArrowheads="1"/>
          </p:cNvSpPr>
          <p:nvPr/>
        </p:nvSpPr>
        <p:spPr bwMode="auto">
          <a:xfrm>
            <a:off x="4267200" y="4365625"/>
            <a:ext cx="487680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>
                <a:solidFill>
                  <a:srgbClr val="000000"/>
                </a:solidFill>
                <a:latin typeface="Comic Sans MS" pitchFamily="66" charset="0"/>
              </a:rPr>
              <a:t>Habilidad de un sistema eléctrico de potencia de responder a perturbaciones grandes e intempestivas: fallas, salida de líneas, salida o entrada de cargas importantes (paso de un estado de operación a otro, 5 seg.).</a:t>
            </a:r>
          </a:p>
        </p:txBody>
      </p:sp>
      <p:sp>
        <p:nvSpPr>
          <p:cNvPr id="395276" name="Text Box 12"/>
          <p:cNvSpPr txBox="1">
            <a:spLocks noChangeArrowheads="1"/>
          </p:cNvSpPr>
          <p:nvPr/>
        </p:nvSpPr>
        <p:spPr bwMode="auto">
          <a:xfrm>
            <a:off x="914400" y="5548313"/>
            <a:ext cx="767556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600">
                <a:solidFill>
                  <a:srgbClr val="000090"/>
                </a:solidFill>
                <a:latin typeface="Comic Sans MS" pitchFamily="66" charset="0"/>
              </a:rPr>
              <a:t> Planificación de nuevas instalaciones de transmisión,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600">
                <a:solidFill>
                  <a:srgbClr val="000090"/>
                </a:solidFill>
                <a:latin typeface="Comic Sans MS" pitchFamily="66" charset="0"/>
              </a:rPr>
              <a:t> Sistemas de protecciones y coordinación,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600">
                <a:solidFill>
                  <a:srgbClr val="000090"/>
                </a:solidFill>
                <a:latin typeface="Comic Sans MS" pitchFamily="66" charset="0"/>
              </a:rPr>
              <a:t> Requerimientos de tensión y capacidad de transferencia entre sistemas,</a:t>
            </a:r>
          </a:p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de-DE" sz="1600">
                <a:solidFill>
                  <a:srgbClr val="000090"/>
                </a:solidFill>
                <a:latin typeface="Comic Sans MS" pitchFamily="66" charset="0"/>
              </a:rPr>
              <a:t> etc.</a:t>
            </a: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Estabilidad</a:t>
            </a:r>
          </a:p>
        </p:txBody>
      </p:sp>
    </p:spTree>
    <p:extLst>
      <p:ext uri="{BB962C8B-B14F-4D97-AF65-F5344CB8AC3E}">
        <p14:creationId xmlns:p14="http://schemas.microsoft.com/office/powerpoint/2010/main" val="271225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4" name="Rectangle 4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Aspectos Complementarios (I)</a:t>
            </a:r>
          </a:p>
        </p:txBody>
      </p:sp>
      <p:pic>
        <p:nvPicPr>
          <p:cNvPr id="420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95400"/>
            <a:ext cx="6324600" cy="4684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885466"/>
            <a:ext cx="3530431" cy="562334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 dirty="0" smtClean="0">
                <a:solidFill>
                  <a:srgbClr val="000090"/>
                </a:solidFill>
                <a:latin typeface="Comic Sans MS" pitchFamily="66" charset="0"/>
              </a:rPr>
              <a:t>Modelación máq. sincrónica</a:t>
            </a:r>
            <a:endParaRPr lang="de-DE" sz="2000" b="1" dirty="0">
              <a:solidFill>
                <a:srgbClr val="000090"/>
              </a:solidFill>
              <a:latin typeface="Comic Sans MS" pitchFamily="66" charset="0"/>
            </a:endParaRP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 dirty="0">
              <a:latin typeface="Comic Sans MS" pitchFamily="66" charset="0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7947025" y="6018144"/>
            <a:ext cx="1196975" cy="2176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defTabSz="381000" eaLnBrk="0" hangingPunct="0">
              <a:spcBef>
                <a:spcPct val="50000"/>
              </a:spcBef>
              <a:buClr>
                <a:schemeClr val="hlink"/>
              </a:buClr>
              <a:buFont typeface="Symbol" pitchFamily="18" charset="2"/>
              <a:buNone/>
            </a:pPr>
            <a:r>
              <a:rPr lang="de-DE" sz="800" b="1" dirty="0">
                <a:latin typeface="Comic Sans MS" pitchFamily="66" charset="0"/>
              </a:rPr>
              <a:t>Fuente :</a:t>
            </a:r>
            <a:r>
              <a:rPr lang="de-DE" sz="800" dirty="0">
                <a:latin typeface="Comic Sans MS" pitchFamily="66" charset="0"/>
              </a:rPr>
              <a:t> </a:t>
            </a:r>
            <a:r>
              <a:rPr lang="de-DE" sz="800" dirty="0" smtClean="0">
                <a:latin typeface="Comic Sans MS" pitchFamily="66" charset="0"/>
              </a:rPr>
              <a:t>Kundur</a:t>
            </a:r>
            <a:endParaRPr lang="de-DE" sz="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1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Text Box 2"/>
          <p:cNvSpPr txBox="1">
            <a:spLocks noChangeArrowheads="1"/>
          </p:cNvSpPr>
          <p:nvPr/>
        </p:nvSpPr>
        <p:spPr bwMode="auto">
          <a:xfrm>
            <a:off x="141288" y="863600"/>
            <a:ext cx="4891087" cy="555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Criterios propuestos para clasificación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8579" name="Rectangle 3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Introducción (Ib)</a:t>
            </a:r>
          </a:p>
        </p:txBody>
      </p:sp>
      <p:sp>
        <p:nvSpPr>
          <p:cNvPr id="408580" name="Text Box 4"/>
          <p:cNvSpPr txBox="1">
            <a:spLocks noChangeArrowheads="1"/>
          </p:cNvSpPr>
          <p:nvPr/>
        </p:nvSpPr>
        <p:spPr bwMode="auto">
          <a:xfrm>
            <a:off x="635000" y="3451225"/>
            <a:ext cx="2489200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6666"/>
                </a:solidFill>
                <a:latin typeface="Comic Sans MS" pitchFamily="66" charset="0"/>
              </a:rPr>
              <a:t>Estabilidad de </a:t>
            </a:r>
          </a:p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6666"/>
                </a:solidFill>
                <a:latin typeface="Comic Sans MS" pitchFamily="66" charset="0"/>
              </a:rPr>
              <a:t>ángulo de rotor</a:t>
            </a:r>
          </a:p>
        </p:txBody>
      </p:sp>
      <p:sp>
        <p:nvSpPr>
          <p:cNvPr id="408583" name="Text Box 7"/>
          <p:cNvSpPr txBox="1">
            <a:spLocks noChangeArrowheads="1"/>
          </p:cNvSpPr>
          <p:nvPr/>
        </p:nvSpPr>
        <p:spPr bwMode="auto">
          <a:xfrm>
            <a:off x="3352800" y="3429000"/>
            <a:ext cx="2490788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6666"/>
                </a:solidFill>
                <a:latin typeface="Comic Sans MS" pitchFamily="66" charset="0"/>
              </a:rPr>
              <a:t>Estabilidad de frecuencia</a:t>
            </a:r>
          </a:p>
        </p:txBody>
      </p:sp>
      <p:sp>
        <p:nvSpPr>
          <p:cNvPr id="408584" name="AutoShape 8"/>
          <p:cNvSpPr>
            <a:spLocks noChangeArrowheads="1"/>
          </p:cNvSpPr>
          <p:nvPr/>
        </p:nvSpPr>
        <p:spPr bwMode="auto">
          <a:xfrm rot="2346202">
            <a:off x="6781800" y="3124200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8585" name="AutoShape 9"/>
          <p:cNvSpPr>
            <a:spLocks noChangeArrowheads="1"/>
          </p:cNvSpPr>
          <p:nvPr/>
        </p:nvSpPr>
        <p:spPr bwMode="auto">
          <a:xfrm rot="19253798" flipH="1">
            <a:off x="1676400" y="3048000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8586" name="Text Box 10"/>
          <p:cNvSpPr txBox="1">
            <a:spLocks noChangeArrowheads="1"/>
          </p:cNvSpPr>
          <p:nvPr/>
        </p:nvSpPr>
        <p:spPr bwMode="auto">
          <a:xfrm>
            <a:off x="228600" y="1295400"/>
            <a:ext cx="8915400" cy="143351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 Naturaleza física del modo de inestabilidad resultante, de acuerdo a lo observado en las principales variables del sistema en que se observa la inestabilidad.</a:t>
            </a:r>
          </a:p>
          <a:p>
            <a:pPr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 Magnitud de la perturbación observada, lo que influencia el método de cálculo.</a:t>
            </a:r>
          </a:p>
          <a:p>
            <a:pPr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 Los equipos, procesos y horizontes de tiempo que deben ser considerados para estimar la estabilidad.</a:t>
            </a:r>
          </a:p>
        </p:txBody>
      </p:sp>
      <p:sp>
        <p:nvSpPr>
          <p:cNvPr id="408590" name="AutoShape 14"/>
          <p:cNvSpPr>
            <a:spLocks noChangeArrowheads="1"/>
          </p:cNvSpPr>
          <p:nvPr/>
        </p:nvSpPr>
        <p:spPr bwMode="auto">
          <a:xfrm rot="5248189">
            <a:off x="4364037" y="3027363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8591" name="Text Box 15"/>
          <p:cNvSpPr txBox="1">
            <a:spLocks noChangeArrowheads="1"/>
          </p:cNvSpPr>
          <p:nvPr/>
        </p:nvSpPr>
        <p:spPr bwMode="auto">
          <a:xfrm>
            <a:off x="6019800" y="3429000"/>
            <a:ext cx="2490788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6666"/>
                </a:solidFill>
                <a:latin typeface="Comic Sans MS" pitchFamily="66" charset="0"/>
              </a:rPr>
              <a:t>Estabilidad de tensión</a:t>
            </a:r>
          </a:p>
        </p:txBody>
      </p:sp>
      <p:sp>
        <p:nvSpPr>
          <p:cNvPr id="408592" name="Text Box 16"/>
          <p:cNvSpPr txBox="1">
            <a:spLocks noChangeArrowheads="1"/>
          </p:cNvSpPr>
          <p:nvPr/>
        </p:nvSpPr>
        <p:spPr bwMode="auto">
          <a:xfrm>
            <a:off x="0" y="4327525"/>
            <a:ext cx="1828800" cy="10826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3333CC"/>
                </a:solidFill>
                <a:latin typeface="Comic Sans MS" pitchFamily="66" charset="0"/>
              </a:rPr>
              <a:t>Pequeña perturabación, estabilidad angular</a:t>
            </a:r>
          </a:p>
        </p:txBody>
      </p:sp>
      <p:sp>
        <p:nvSpPr>
          <p:cNvPr id="408595" name="Text Box 19"/>
          <p:cNvSpPr txBox="1">
            <a:spLocks noChangeArrowheads="1"/>
          </p:cNvSpPr>
          <p:nvPr/>
        </p:nvSpPr>
        <p:spPr bwMode="auto">
          <a:xfrm>
            <a:off x="1676400" y="4343400"/>
            <a:ext cx="1828800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3333CC"/>
                </a:solidFill>
                <a:latin typeface="Comic Sans MS" pitchFamily="66" charset="0"/>
              </a:rPr>
              <a:t>Estabilidad transitoria</a:t>
            </a:r>
          </a:p>
        </p:txBody>
      </p:sp>
      <p:sp>
        <p:nvSpPr>
          <p:cNvPr id="408596" name="Text Box 20"/>
          <p:cNvSpPr txBox="1">
            <a:spLocks noChangeArrowheads="1"/>
          </p:cNvSpPr>
          <p:nvPr/>
        </p:nvSpPr>
        <p:spPr bwMode="auto">
          <a:xfrm>
            <a:off x="5715000" y="4365625"/>
            <a:ext cx="1828800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3333CC"/>
                </a:solidFill>
                <a:latin typeface="Comic Sans MS" pitchFamily="66" charset="0"/>
              </a:rPr>
              <a:t>Pequeña perturabación </a:t>
            </a:r>
          </a:p>
        </p:txBody>
      </p:sp>
      <p:sp>
        <p:nvSpPr>
          <p:cNvPr id="408597" name="Text Box 21"/>
          <p:cNvSpPr txBox="1">
            <a:spLocks noChangeArrowheads="1"/>
          </p:cNvSpPr>
          <p:nvPr/>
        </p:nvSpPr>
        <p:spPr bwMode="auto">
          <a:xfrm>
            <a:off x="7315200" y="4346575"/>
            <a:ext cx="1828800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3333CC"/>
                </a:solidFill>
                <a:latin typeface="Comic Sans MS" pitchFamily="66" charset="0"/>
              </a:rPr>
              <a:t>Gran perturbación</a:t>
            </a:r>
          </a:p>
        </p:txBody>
      </p:sp>
      <p:sp>
        <p:nvSpPr>
          <p:cNvPr id="408598" name="AutoShape 22"/>
          <p:cNvSpPr>
            <a:spLocks noChangeArrowheads="1"/>
          </p:cNvSpPr>
          <p:nvPr/>
        </p:nvSpPr>
        <p:spPr bwMode="auto">
          <a:xfrm rot="19253798" flipH="1">
            <a:off x="838200" y="4038600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chemeClr val="accent2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8599" name="AutoShape 23"/>
          <p:cNvSpPr>
            <a:spLocks noChangeArrowheads="1"/>
          </p:cNvSpPr>
          <p:nvPr/>
        </p:nvSpPr>
        <p:spPr bwMode="auto">
          <a:xfrm rot="19253798" flipH="1">
            <a:off x="6477000" y="4038600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chemeClr val="accent2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8600" name="AutoShape 24"/>
          <p:cNvSpPr>
            <a:spLocks noChangeArrowheads="1"/>
          </p:cNvSpPr>
          <p:nvPr/>
        </p:nvSpPr>
        <p:spPr bwMode="auto">
          <a:xfrm rot="2346202">
            <a:off x="7772400" y="4038600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chemeClr val="accent2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8601" name="AutoShape 25"/>
          <p:cNvSpPr>
            <a:spLocks noChangeArrowheads="1"/>
          </p:cNvSpPr>
          <p:nvPr/>
        </p:nvSpPr>
        <p:spPr bwMode="auto">
          <a:xfrm rot="2346202">
            <a:off x="2209800" y="4038600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chemeClr val="accent2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8602" name="Text Box 26"/>
          <p:cNvSpPr txBox="1">
            <a:spLocks noChangeArrowheads="1"/>
          </p:cNvSpPr>
          <p:nvPr/>
        </p:nvSpPr>
        <p:spPr bwMode="auto">
          <a:xfrm>
            <a:off x="914400" y="5610225"/>
            <a:ext cx="1828800" cy="3397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0000"/>
                </a:solidFill>
                <a:latin typeface="Comic Sans MS" pitchFamily="66" charset="0"/>
              </a:rPr>
              <a:t>Corto plazo</a:t>
            </a:r>
          </a:p>
        </p:txBody>
      </p:sp>
      <p:sp>
        <p:nvSpPr>
          <p:cNvPr id="408603" name="AutoShape 27"/>
          <p:cNvSpPr>
            <a:spLocks noChangeArrowheads="1"/>
          </p:cNvSpPr>
          <p:nvPr/>
        </p:nvSpPr>
        <p:spPr bwMode="auto">
          <a:xfrm rot="5248189">
            <a:off x="1620837" y="5237163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chemeClr val="tx1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8604" name="Text Box 28"/>
          <p:cNvSpPr txBox="1">
            <a:spLocks noChangeArrowheads="1"/>
          </p:cNvSpPr>
          <p:nvPr/>
        </p:nvSpPr>
        <p:spPr bwMode="auto">
          <a:xfrm>
            <a:off x="3733800" y="5562600"/>
            <a:ext cx="1828800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0000"/>
                </a:solidFill>
                <a:latin typeface="Comic Sans MS" pitchFamily="66" charset="0"/>
              </a:rPr>
              <a:t>Corto plazo</a:t>
            </a:r>
          </a:p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0000"/>
                </a:solidFill>
                <a:latin typeface="Comic Sans MS" pitchFamily="66" charset="0"/>
              </a:rPr>
              <a:t>Largo plazo</a:t>
            </a:r>
          </a:p>
        </p:txBody>
      </p:sp>
      <p:sp>
        <p:nvSpPr>
          <p:cNvPr id="408605" name="AutoShape 29"/>
          <p:cNvSpPr>
            <a:spLocks noChangeArrowheads="1"/>
          </p:cNvSpPr>
          <p:nvPr/>
        </p:nvSpPr>
        <p:spPr bwMode="auto">
          <a:xfrm rot="5248189">
            <a:off x="4364037" y="5265738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chemeClr val="tx1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8606" name="Text Box 30"/>
          <p:cNvSpPr txBox="1">
            <a:spLocks noChangeArrowheads="1"/>
          </p:cNvSpPr>
          <p:nvPr/>
        </p:nvSpPr>
        <p:spPr bwMode="auto">
          <a:xfrm>
            <a:off x="6553200" y="5534025"/>
            <a:ext cx="1828800" cy="5873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0000"/>
                </a:solidFill>
                <a:latin typeface="Comic Sans MS" pitchFamily="66" charset="0"/>
              </a:rPr>
              <a:t>Corto plazo</a:t>
            </a:r>
          </a:p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000000"/>
                </a:solidFill>
                <a:latin typeface="Comic Sans MS" pitchFamily="66" charset="0"/>
              </a:rPr>
              <a:t>Largo plazo</a:t>
            </a:r>
          </a:p>
        </p:txBody>
      </p:sp>
      <p:sp>
        <p:nvSpPr>
          <p:cNvPr id="408607" name="AutoShape 31"/>
          <p:cNvSpPr>
            <a:spLocks noChangeArrowheads="1"/>
          </p:cNvSpPr>
          <p:nvPr/>
        </p:nvSpPr>
        <p:spPr bwMode="auto">
          <a:xfrm rot="5248189">
            <a:off x="7183437" y="5237163"/>
            <a:ext cx="415925" cy="304800"/>
          </a:xfrm>
          <a:prstGeom prst="rightArrow">
            <a:avLst>
              <a:gd name="adj1" fmla="val 48963"/>
              <a:gd name="adj2" fmla="val 57660"/>
            </a:avLst>
          </a:prstGeom>
          <a:solidFill>
            <a:schemeClr val="tx1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7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Estabilidad</a:t>
            </a:r>
          </a:p>
        </p:txBody>
      </p:sp>
    </p:spTree>
    <p:extLst>
      <p:ext uri="{BB962C8B-B14F-4D97-AF65-F5344CB8AC3E}">
        <p14:creationId xmlns:p14="http://schemas.microsoft.com/office/powerpoint/2010/main" val="355680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ChangeArrowheads="1"/>
          </p:cNvSpPr>
          <p:nvPr/>
        </p:nvSpPr>
        <p:spPr bwMode="auto">
          <a:xfrm>
            <a:off x="3092450" y="2278063"/>
            <a:ext cx="3205163" cy="1182687"/>
          </a:xfrm>
          <a:prstGeom prst="rect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6291" name="Text Box 3"/>
          <p:cNvSpPr txBox="1">
            <a:spLocks noChangeArrowheads="1"/>
          </p:cNvSpPr>
          <p:nvPr/>
        </p:nvSpPr>
        <p:spPr bwMode="auto">
          <a:xfrm>
            <a:off x="141288" y="863600"/>
            <a:ext cx="2703512" cy="555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Ecuación de Oscilación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6292" name="Rectangle 4"/>
          <p:cNvSpPr>
            <a:spLocks noChangeArrowheads="1"/>
          </p:cNvSpPr>
          <p:nvPr/>
        </p:nvSpPr>
        <p:spPr bwMode="auto">
          <a:xfrm>
            <a:off x="582613" y="177800"/>
            <a:ext cx="7737475" cy="457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Introducción (II)</a:t>
            </a:r>
          </a:p>
        </p:txBody>
      </p:sp>
      <p:sp>
        <p:nvSpPr>
          <p:cNvPr id="396293" name="Text Box 5"/>
          <p:cNvSpPr txBox="1">
            <a:spLocks noChangeArrowheads="1"/>
          </p:cNvSpPr>
          <p:nvPr/>
        </p:nvSpPr>
        <p:spPr bwMode="auto">
          <a:xfrm>
            <a:off x="15875" y="4489450"/>
            <a:ext cx="3509963" cy="3603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Constante de Inercia (seg)</a:t>
            </a:r>
          </a:p>
        </p:txBody>
      </p:sp>
      <p:graphicFrame>
        <p:nvGraphicFramePr>
          <p:cNvPr id="396294" name="Object 6"/>
          <p:cNvGraphicFramePr>
            <a:graphicFrameLocks noChangeAspect="1"/>
          </p:cNvGraphicFramePr>
          <p:nvPr/>
        </p:nvGraphicFramePr>
        <p:xfrm>
          <a:off x="3314700" y="4478338"/>
          <a:ext cx="369888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cuación" r:id="rId3" imgW="177492" imgH="164814" progId="Equation.3">
                  <p:embed/>
                </p:oleObj>
              </mc:Choice>
              <mc:Fallback>
                <p:oleObj name="Ecuación" r:id="rId3" imgW="177492" imgH="164814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4700" y="4478338"/>
                        <a:ext cx="369888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295" name="Text Box 7"/>
          <p:cNvSpPr txBox="1">
            <a:spLocks noChangeArrowheads="1"/>
          </p:cNvSpPr>
          <p:nvPr/>
        </p:nvSpPr>
        <p:spPr bwMode="auto">
          <a:xfrm>
            <a:off x="0" y="1268413"/>
            <a:ext cx="8816975" cy="6286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Ecuación diferencial que describe el movimiento relativo del eje del rotor respecto de los ejes del campo magnético resultante durante una perturbación.  </a:t>
            </a:r>
          </a:p>
        </p:txBody>
      </p:sp>
      <p:sp>
        <p:nvSpPr>
          <p:cNvPr id="396296" name="Text Box 8"/>
          <p:cNvSpPr txBox="1">
            <a:spLocks noChangeArrowheads="1"/>
          </p:cNvSpPr>
          <p:nvPr/>
        </p:nvSpPr>
        <p:spPr bwMode="auto">
          <a:xfrm>
            <a:off x="2098675" y="3541713"/>
            <a:ext cx="5307013" cy="48260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Ecuación de oscilación despreciando torque amortiguante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sz="1600" b="1">
              <a:solidFill>
                <a:srgbClr val="A50021"/>
              </a:solidFill>
              <a:latin typeface="Comic Sans MS" pitchFamily="66" charset="0"/>
            </a:endParaRPr>
          </a:p>
        </p:txBody>
      </p:sp>
      <p:graphicFrame>
        <p:nvGraphicFramePr>
          <p:cNvPr id="396297" name="Object 9"/>
          <p:cNvGraphicFramePr>
            <a:graphicFrameLocks noChangeAspect="1"/>
          </p:cNvGraphicFramePr>
          <p:nvPr/>
        </p:nvGraphicFramePr>
        <p:xfrm>
          <a:off x="3303588" y="2335213"/>
          <a:ext cx="28829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cuación" r:id="rId5" imgW="1498600" imgH="457200" progId="Equation.3">
                  <p:embed/>
                </p:oleObj>
              </mc:Choice>
              <mc:Fallback>
                <p:oleObj name="Ecuación" r:id="rId5" imgW="14986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3588" y="2335213"/>
                        <a:ext cx="2882900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298" name="Text Box 10"/>
          <p:cNvSpPr txBox="1">
            <a:spLocks noChangeArrowheads="1"/>
          </p:cNvSpPr>
          <p:nvPr/>
        </p:nvSpPr>
        <p:spPr bwMode="auto">
          <a:xfrm>
            <a:off x="15875" y="5132388"/>
            <a:ext cx="3509963" cy="360362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Potencia eléctrica (pu)</a:t>
            </a:r>
          </a:p>
        </p:txBody>
      </p:sp>
      <p:graphicFrame>
        <p:nvGraphicFramePr>
          <p:cNvPr id="396299" name="Object 11"/>
          <p:cNvGraphicFramePr>
            <a:graphicFrameLocks noChangeAspect="1"/>
          </p:cNvGraphicFramePr>
          <p:nvPr/>
        </p:nvGraphicFramePr>
        <p:xfrm>
          <a:off x="3324225" y="5053013"/>
          <a:ext cx="31432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Ecuación" r:id="rId7" imgW="165028" imgH="228501" progId="Equation.3">
                  <p:embed/>
                </p:oleObj>
              </mc:Choice>
              <mc:Fallback>
                <p:oleObj name="Ecuación" r:id="rId7" imgW="165028" imgH="228501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4225" y="5053013"/>
                        <a:ext cx="314325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300" name="Text Box 12"/>
          <p:cNvSpPr txBox="1">
            <a:spLocks noChangeArrowheads="1"/>
          </p:cNvSpPr>
          <p:nvPr/>
        </p:nvSpPr>
        <p:spPr bwMode="auto">
          <a:xfrm>
            <a:off x="0" y="5637213"/>
            <a:ext cx="3509963" cy="360362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Potencia mecánica (pu)</a:t>
            </a:r>
          </a:p>
        </p:txBody>
      </p:sp>
      <p:graphicFrame>
        <p:nvGraphicFramePr>
          <p:cNvPr id="396301" name="Object 13"/>
          <p:cNvGraphicFramePr>
            <a:graphicFrameLocks noChangeAspect="1"/>
          </p:cNvGraphicFramePr>
          <p:nvPr/>
        </p:nvGraphicFramePr>
        <p:xfrm>
          <a:off x="3284538" y="5576888"/>
          <a:ext cx="40005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cuación" r:id="rId9" imgW="190500" imgH="228600" progId="Equation.3">
                  <p:embed/>
                </p:oleObj>
              </mc:Choice>
              <mc:Fallback>
                <p:oleObj name="Ecuación" r:id="rId9" imgW="19050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4538" y="5576888"/>
                        <a:ext cx="40005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302" name="Text Box 14"/>
          <p:cNvSpPr txBox="1">
            <a:spLocks noChangeArrowheads="1"/>
          </p:cNvSpPr>
          <p:nvPr/>
        </p:nvSpPr>
        <p:spPr bwMode="auto">
          <a:xfrm>
            <a:off x="4621213" y="4498975"/>
            <a:ext cx="3509962" cy="6286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marL="571500" lvl="1" indent="-114300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Velocidad angular eléctrica de    sincronismo (rad/seg)</a:t>
            </a:r>
          </a:p>
        </p:txBody>
      </p:sp>
      <p:graphicFrame>
        <p:nvGraphicFramePr>
          <p:cNvPr id="396303" name="Object 15"/>
          <p:cNvGraphicFramePr>
            <a:graphicFrameLocks noChangeAspect="1"/>
          </p:cNvGraphicFramePr>
          <p:nvPr/>
        </p:nvGraphicFramePr>
        <p:xfrm>
          <a:off x="8432800" y="4419600"/>
          <a:ext cx="40005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cuación" r:id="rId11" imgW="190500" imgH="228600" progId="Equation.3">
                  <p:embed/>
                </p:oleObj>
              </mc:Choice>
              <mc:Fallback>
                <p:oleObj name="Ecuación" r:id="rId11" imgW="190500" imgH="228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32800" y="4419600"/>
                        <a:ext cx="400050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304" name="Text Box 16"/>
          <p:cNvSpPr txBox="1">
            <a:spLocks noChangeArrowheads="1"/>
          </p:cNvSpPr>
          <p:nvPr/>
        </p:nvSpPr>
        <p:spPr bwMode="auto">
          <a:xfrm>
            <a:off x="4621213" y="5089525"/>
            <a:ext cx="3509962" cy="3603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marL="571500" lvl="1" indent="-114300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Angulo de carga (rad)</a:t>
            </a:r>
          </a:p>
        </p:txBody>
      </p:sp>
      <p:graphicFrame>
        <p:nvGraphicFramePr>
          <p:cNvPr id="396305" name="Object 17"/>
          <p:cNvGraphicFramePr>
            <a:graphicFrameLocks noChangeAspect="1"/>
          </p:cNvGraphicFramePr>
          <p:nvPr/>
        </p:nvGraphicFramePr>
        <p:xfrm>
          <a:off x="8470900" y="5045075"/>
          <a:ext cx="290513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Ecuación" r:id="rId13" imgW="139579" imgH="177646" progId="Equation.3">
                  <p:embed/>
                </p:oleObj>
              </mc:Choice>
              <mc:Fallback>
                <p:oleObj name="Ecuación" r:id="rId13" imgW="139579" imgH="177646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0900" y="5045075"/>
                        <a:ext cx="290513" cy="369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6306" name="Text Box 18"/>
          <p:cNvSpPr txBox="1">
            <a:spLocks noChangeArrowheads="1"/>
          </p:cNvSpPr>
          <p:nvPr/>
        </p:nvSpPr>
        <p:spPr bwMode="auto">
          <a:xfrm>
            <a:off x="4621213" y="5622925"/>
            <a:ext cx="3509962" cy="3603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marL="571500" lvl="1" indent="-114300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Tiempo (seg)</a:t>
            </a:r>
          </a:p>
        </p:txBody>
      </p:sp>
      <p:graphicFrame>
        <p:nvGraphicFramePr>
          <p:cNvPr id="396307" name="Object 19"/>
          <p:cNvGraphicFramePr>
            <a:graphicFrameLocks noChangeAspect="1"/>
          </p:cNvGraphicFramePr>
          <p:nvPr/>
        </p:nvGraphicFramePr>
        <p:xfrm>
          <a:off x="8521700" y="5603875"/>
          <a:ext cx="185738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cuación" r:id="rId15" imgW="88746" imgH="152136" progId="Equation.3">
                  <p:embed/>
                </p:oleObj>
              </mc:Choice>
              <mc:Fallback>
                <p:oleObj name="Ecuación" r:id="rId15" imgW="88746" imgH="152136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1700" y="5603875"/>
                        <a:ext cx="185738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Estabilidad</a:t>
            </a:r>
          </a:p>
        </p:txBody>
      </p:sp>
    </p:spTree>
    <p:extLst>
      <p:ext uri="{BB962C8B-B14F-4D97-AF65-F5344CB8AC3E}">
        <p14:creationId xmlns:p14="http://schemas.microsoft.com/office/powerpoint/2010/main" val="276607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ChangeArrowheads="1"/>
          </p:cNvSpPr>
          <p:nvPr/>
        </p:nvSpPr>
        <p:spPr bwMode="auto">
          <a:xfrm>
            <a:off x="5307013" y="1973263"/>
            <a:ext cx="3206750" cy="992187"/>
          </a:xfrm>
          <a:prstGeom prst="rect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7315" name="Text Box 3"/>
          <p:cNvSpPr txBox="1">
            <a:spLocks noChangeArrowheads="1"/>
          </p:cNvSpPr>
          <p:nvPr/>
        </p:nvSpPr>
        <p:spPr bwMode="auto">
          <a:xfrm>
            <a:off x="-23813" y="863600"/>
            <a:ext cx="9244013" cy="555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Modelo Equivalente de Generador Sincrónico para Estudios de Estabilidad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7316" name="Rectangle 4"/>
          <p:cNvSpPr>
            <a:spLocks noChangeArrowheads="1"/>
          </p:cNvSpPr>
          <p:nvPr/>
        </p:nvSpPr>
        <p:spPr bwMode="auto">
          <a:xfrm>
            <a:off x="582613" y="177800"/>
            <a:ext cx="7737475" cy="457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Introducción (III)</a:t>
            </a:r>
          </a:p>
        </p:txBody>
      </p:sp>
      <p:sp>
        <p:nvSpPr>
          <p:cNvPr id="397317" name="Text Box 5"/>
          <p:cNvSpPr txBox="1">
            <a:spLocks noChangeArrowheads="1"/>
          </p:cNvSpPr>
          <p:nvPr/>
        </p:nvSpPr>
        <p:spPr bwMode="auto">
          <a:xfrm>
            <a:off x="-17463" y="5327650"/>
            <a:ext cx="3509963" cy="3603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Voltaje interno generador</a:t>
            </a:r>
          </a:p>
        </p:txBody>
      </p:sp>
      <p:graphicFrame>
        <p:nvGraphicFramePr>
          <p:cNvPr id="397318" name="Object 6"/>
          <p:cNvGraphicFramePr>
            <a:graphicFrameLocks noChangeAspect="1"/>
          </p:cNvGraphicFramePr>
          <p:nvPr/>
        </p:nvGraphicFramePr>
        <p:xfrm>
          <a:off x="3294063" y="5297488"/>
          <a:ext cx="3429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cuación" r:id="rId3" imgW="164885" imgH="164885" progId="Equation.3">
                  <p:embed/>
                </p:oleObj>
              </mc:Choice>
              <mc:Fallback>
                <p:oleObj name="Ecuación" r:id="rId3" imgW="164885" imgH="164885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4063" y="5297488"/>
                        <a:ext cx="3429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7319" name="Text Box 7"/>
          <p:cNvSpPr txBox="1">
            <a:spLocks noChangeArrowheads="1"/>
          </p:cNvSpPr>
          <p:nvPr/>
        </p:nvSpPr>
        <p:spPr bwMode="auto">
          <a:xfrm>
            <a:off x="-52388" y="1116013"/>
            <a:ext cx="8816976" cy="896937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El generador sincrónico fue discutido en la sección 3.2, realizando una representación a través de una fuente de voltaje ideal y una reactancia serie, cuyo valor depende del instante de  tiempo analizado. </a:t>
            </a:r>
          </a:p>
        </p:txBody>
      </p:sp>
      <p:sp>
        <p:nvSpPr>
          <p:cNvPr id="397320" name="Text Box 8"/>
          <p:cNvSpPr txBox="1">
            <a:spLocks noChangeArrowheads="1"/>
          </p:cNvSpPr>
          <p:nvPr/>
        </p:nvSpPr>
        <p:spPr bwMode="auto">
          <a:xfrm>
            <a:off x="5229225" y="3033713"/>
            <a:ext cx="3435350" cy="43180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A50021"/>
                </a:solidFill>
                <a:latin typeface="Comic Sans MS" pitchFamily="66" charset="0"/>
              </a:rPr>
              <a:t>Potencia activa entregada por Generador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sz="1400" b="1">
              <a:solidFill>
                <a:srgbClr val="A50021"/>
              </a:solidFill>
              <a:latin typeface="Comic Sans MS" pitchFamily="66" charset="0"/>
            </a:endParaRPr>
          </a:p>
        </p:txBody>
      </p:sp>
      <p:graphicFrame>
        <p:nvGraphicFramePr>
          <p:cNvPr id="397321" name="Object 9"/>
          <p:cNvGraphicFramePr>
            <a:graphicFrameLocks noChangeAspect="1"/>
          </p:cNvGraphicFramePr>
          <p:nvPr/>
        </p:nvGraphicFramePr>
        <p:xfrm>
          <a:off x="5964238" y="2057400"/>
          <a:ext cx="1993900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cuación" r:id="rId5" imgW="952087" imgH="431613" progId="Equation.3">
                  <p:embed/>
                </p:oleObj>
              </mc:Choice>
              <mc:Fallback>
                <p:oleObj name="Ecuación" r:id="rId5" imgW="952087" imgH="431613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4238" y="2057400"/>
                        <a:ext cx="1993900" cy="9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7322" name="Text Box 10"/>
          <p:cNvSpPr txBox="1">
            <a:spLocks noChangeArrowheads="1"/>
          </p:cNvSpPr>
          <p:nvPr/>
        </p:nvSpPr>
        <p:spPr bwMode="auto">
          <a:xfrm>
            <a:off x="-1588" y="5665788"/>
            <a:ext cx="3509963" cy="360362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Voltaje barra infinita</a:t>
            </a:r>
          </a:p>
        </p:txBody>
      </p:sp>
      <p:graphicFrame>
        <p:nvGraphicFramePr>
          <p:cNvPr id="397323" name="Object 11"/>
          <p:cNvGraphicFramePr>
            <a:graphicFrameLocks noChangeAspect="1"/>
          </p:cNvGraphicFramePr>
          <p:nvPr/>
        </p:nvGraphicFramePr>
        <p:xfrm>
          <a:off x="3292475" y="5641975"/>
          <a:ext cx="341313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cuación" r:id="rId7" imgW="164814" imgH="177492" progId="Equation.3">
                  <p:embed/>
                </p:oleObj>
              </mc:Choice>
              <mc:Fallback>
                <p:oleObj name="Ecuación" r:id="rId7" imgW="164814" imgH="177492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475" y="5641975"/>
                        <a:ext cx="341313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7324" name="Text Box 12"/>
          <p:cNvSpPr txBox="1">
            <a:spLocks noChangeArrowheads="1"/>
          </p:cNvSpPr>
          <p:nvPr/>
        </p:nvSpPr>
        <p:spPr bwMode="auto">
          <a:xfrm>
            <a:off x="0" y="5961063"/>
            <a:ext cx="3509963" cy="360362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Reactancia de rama</a:t>
            </a:r>
          </a:p>
        </p:txBody>
      </p:sp>
      <p:graphicFrame>
        <p:nvGraphicFramePr>
          <p:cNvPr id="397325" name="Object 13"/>
          <p:cNvGraphicFramePr>
            <a:graphicFrameLocks noChangeAspect="1"/>
          </p:cNvGraphicFramePr>
          <p:nvPr/>
        </p:nvGraphicFramePr>
        <p:xfrm>
          <a:off x="3241675" y="5915025"/>
          <a:ext cx="48418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Ecuación" r:id="rId9" imgW="253780" imgH="215713" progId="Equation.3">
                  <p:embed/>
                </p:oleObj>
              </mc:Choice>
              <mc:Fallback>
                <p:oleObj name="Ecuación" r:id="rId9" imgW="253780" imgH="215713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1675" y="5915025"/>
                        <a:ext cx="484188" cy="450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7326" name="Text Box 14"/>
          <p:cNvSpPr txBox="1">
            <a:spLocks noChangeArrowheads="1"/>
          </p:cNvSpPr>
          <p:nvPr/>
        </p:nvSpPr>
        <p:spPr bwMode="auto">
          <a:xfrm>
            <a:off x="5878513" y="6081713"/>
            <a:ext cx="2181225" cy="43180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A50021"/>
                </a:solidFill>
                <a:latin typeface="Comic Sans MS" pitchFamily="66" charset="0"/>
              </a:rPr>
              <a:t>Curva de Angulo/Potencia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sz="1400" b="1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397327" name="AutoShape 15"/>
          <p:cNvSpPr>
            <a:spLocks noChangeArrowheads="1"/>
          </p:cNvSpPr>
          <p:nvPr/>
        </p:nvSpPr>
        <p:spPr bwMode="auto">
          <a:xfrm>
            <a:off x="4589463" y="2381250"/>
            <a:ext cx="509587" cy="304800"/>
          </a:xfrm>
          <a:prstGeom prst="rightArrow">
            <a:avLst>
              <a:gd name="adj1" fmla="val 50000"/>
              <a:gd name="adj2" fmla="val 41797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7328" name="Text Box 16"/>
          <p:cNvSpPr txBox="1">
            <a:spLocks noChangeArrowheads="1"/>
          </p:cNvSpPr>
          <p:nvPr/>
        </p:nvSpPr>
        <p:spPr bwMode="auto">
          <a:xfrm>
            <a:off x="1014413" y="3489325"/>
            <a:ext cx="2489200" cy="2841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006666"/>
                </a:solidFill>
                <a:latin typeface="Comic Sans MS" pitchFamily="66" charset="0"/>
              </a:rPr>
              <a:t>Unilineal del Sistema</a:t>
            </a:r>
          </a:p>
        </p:txBody>
      </p:sp>
      <p:pic>
        <p:nvPicPr>
          <p:cNvPr id="397329" name="Picture 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1800" y="2063750"/>
            <a:ext cx="3587750" cy="14351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pic>
        <p:nvPicPr>
          <p:cNvPr id="397330" name="Picture 1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74638" y="3848100"/>
            <a:ext cx="3808412" cy="11858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397331" name="Text Box 19"/>
          <p:cNvSpPr txBox="1">
            <a:spLocks noChangeArrowheads="1"/>
          </p:cNvSpPr>
          <p:nvPr/>
        </p:nvSpPr>
        <p:spPr bwMode="auto">
          <a:xfrm>
            <a:off x="-158750" y="5024438"/>
            <a:ext cx="4795838" cy="284162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006666"/>
                </a:solidFill>
                <a:latin typeface="Comic Sans MS" pitchFamily="66" charset="0"/>
              </a:rPr>
              <a:t>Modelo Monofásico Equivalente</a:t>
            </a:r>
          </a:p>
        </p:txBody>
      </p:sp>
      <p:pic>
        <p:nvPicPr>
          <p:cNvPr id="397332" name="Picture 2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65750" y="4067175"/>
            <a:ext cx="3122613" cy="19558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397333" name="AutoShape 21"/>
          <p:cNvSpPr>
            <a:spLocks noChangeArrowheads="1"/>
          </p:cNvSpPr>
          <p:nvPr/>
        </p:nvSpPr>
        <p:spPr bwMode="auto">
          <a:xfrm rot="5400000">
            <a:off x="6713538" y="3535362"/>
            <a:ext cx="552450" cy="282575"/>
          </a:xfrm>
          <a:prstGeom prst="rightArrow">
            <a:avLst>
              <a:gd name="adj1" fmla="val 50000"/>
              <a:gd name="adj2" fmla="val 48876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7335" name="Line 23"/>
          <p:cNvSpPr>
            <a:spLocks noChangeShapeType="1"/>
          </p:cNvSpPr>
          <p:nvPr/>
        </p:nvSpPr>
        <p:spPr bwMode="auto">
          <a:xfrm flipH="1">
            <a:off x="3538538" y="4157663"/>
            <a:ext cx="84137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Estabilidad</a:t>
            </a:r>
          </a:p>
        </p:txBody>
      </p:sp>
    </p:spTree>
    <p:extLst>
      <p:ext uri="{BB962C8B-B14F-4D97-AF65-F5344CB8AC3E}">
        <p14:creationId xmlns:p14="http://schemas.microsoft.com/office/powerpoint/2010/main" val="278929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ChangeArrowheads="1"/>
          </p:cNvSpPr>
          <p:nvPr/>
        </p:nvSpPr>
        <p:spPr bwMode="auto">
          <a:xfrm>
            <a:off x="120650" y="1878013"/>
            <a:ext cx="2713038" cy="1563687"/>
          </a:xfrm>
          <a:prstGeom prst="rect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8339" name="Text Box 3"/>
          <p:cNvSpPr txBox="1">
            <a:spLocks noChangeArrowheads="1"/>
          </p:cNvSpPr>
          <p:nvPr/>
        </p:nvSpPr>
        <p:spPr bwMode="auto">
          <a:xfrm>
            <a:off x="141288" y="863600"/>
            <a:ext cx="3140075" cy="555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Estudio de caso particular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8340" name="Rectangle 4"/>
          <p:cNvSpPr>
            <a:spLocks noChangeArrowheads="1"/>
          </p:cNvSpPr>
          <p:nvPr/>
        </p:nvSpPr>
        <p:spPr bwMode="auto">
          <a:xfrm>
            <a:off x="582613" y="177800"/>
            <a:ext cx="7737475" cy="457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 Permanente (I)</a:t>
            </a:r>
          </a:p>
        </p:txBody>
      </p:sp>
      <p:sp>
        <p:nvSpPr>
          <p:cNvPr id="398341" name="Text Box 5"/>
          <p:cNvSpPr txBox="1">
            <a:spLocks noChangeArrowheads="1"/>
          </p:cNvSpPr>
          <p:nvPr/>
        </p:nvSpPr>
        <p:spPr bwMode="auto">
          <a:xfrm>
            <a:off x="76200" y="1143000"/>
            <a:ext cx="6640513" cy="6286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Se debe analizar el equilibrio entre momento mecánico y momento eléctrico en torno a un punto de operación de interés. </a:t>
            </a:r>
          </a:p>
        </p:txBody>
      </p:sp>
      <p:sp>
        <p:nvSpPr>
          <p:cNvPr id="398342" name="Text Box 6"/>
          <p:cNvSpPr txBox="1">
            <a:spLocks noChangeArrowheads="1"/>
          </p:cNvSpPr>
          <p:nvPr/>
        </p:nvSpPr>
        <p:spPr bwMode="auto">
          <a:xfrm>
            <a:off x="128588" y="3998913"/>
            <a:ext cx="1590675" cy="48260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Simplificaciones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sz="1600" b="1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398343" name="Text Box 7"/>
          <p:cNvSpPr txBox="1">
            <a:spLocks noChangeArrowheads="1"/>
          </p:cNvSpPr>
          <p:nvPr/>
        </p:nvSpPr>
        <p:spPr bwMode="auto">
          <a:xfrm>
            <a:off x="-381000" y="4394200"/>
            <a:ext cx="6688138" cy="143351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 No se considera acción de controladores (reg. voltaje)</a:t>
            </a:r>
          </a:p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 Perturbación desaparece una vez ocurrida </a:t>
            </a:r>
          </a:p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 Potencia mecánica permanece constante</a:t>
            </a:r>
          </a:p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 Aproximación lineal de ecuación de oscilación</a:t>
            </a:r>
          </a:p>
          <a:p>
            <a:pPr lvl="1" algn="just" defTabSz="287338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 No se incluye torque amortiguante</a:t>
            </a:r>
          </a:p>
        </p:txBody>
      </p:sp>
      <p:graphicFrame>
        <p:nvGraphicFramePr>
          <p:cNvPr id="398344" name="Object 8"/>
          <p:cNvGraphicFramePr>
            <a:graphicFrameLocks noChangeAspect="1"/>
          </p:cNvGraphicFramePr>
          <p:nvPr/>
        </p:nvGraphicFramePr>
        <p:xfrm>
          <a:off x="219075" y="1935163"/>
          <a:ext cx="25431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Ecuación" r:id="rId3" imgW="1320800" imgH="457200" progId="Equation.3">
                  <p:embed/>
                </p:oleObj>
              </mc:Choice>
              <mc:Fallback>
                <p:oleObj name="Ecuación" r:id="rId3" imgW="13208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075" y="1935163"/>
                        <a:ext cx="2543175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45" name="AutoShape 9"/>
          <p:cNvSpPr>
            <a:spLocks noChangeArrowheads="1"/>
          </p:cNvSpPr>
          <p:nvPr/>
        </p:nvSpPr>
        <p:spPr bwMode="auto">
          <a:xfrm>
            <a:off x="2884488" y="2533650"/>
            <a:ext cx="403225" cy="304800"/>
          </a:xfrm>
          <a:prstGeom prst="rightArrow">
            <a:avLst>
              <a:gd name="adj1" fmla="val 50000"/>
              <a:gd name="adj2" fmla="val 33073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398346" name="Object 10"/>
          <p:cNvGraphicFramePr>
            <a:graphicFrameLocks noChangeAspect="1"/>
          </p:cNvGraphicFramePr>
          <p:nvPr/>
        </p:nvGraphicFramePr>
        <p:xfrm>
          <a:off x="241300" y="2898775"/>
          <a:ext cx="200501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Ecuación" r:id="rId5" imgW="1040948" imgH="228501" progId="Equation.3">
                  <p:embed/>
                </p:oleObj>
              </mc:Choice>
              <mc:Fallback>
                <p:oleObj name="Ecuación" r:id="rId5" imgW="1040948" imgH="228501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300" y="2898775"/>
                        <a:ext cx="2005013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47" name="Rectangle 11"/>
          <p:cNvSpPr>
            <a:spLocks noChangeArrowheads="1"/>
          </p:cNvSpPr>
          <p:nvPr/>
        </p:nvSpPr>
        <p:spPr bwMode="auto">
          <a:xfrm>
            <a:off x="3303588" y="2030413"/>
            <a:ext cx="2608262" cy="1277937"/>
          </a:xfrm>
          <a:prstGeom prst="rect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8348" name="Text Box 12"/>
          <p:cNvSpPr txBox="1">
            <a:spLocks noChangeArrowheads="1"/>
          </p:cNvSpPr>
          <p:nvPr/>
        </p:nvSpPr>
        <p:spPr bwMode="auto">
          <a:xfrm>
            <a:off x="3648075" y="2035175"/>
            <a:ext cx="1952625" cy="4222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200" b="1">
                <a:solidFill>
                  <a:srgbClr val="006666"/>
                </a:solidFill>
                <a:latin typeface="Comic Sans MS" pitchFamily="66" charset="0"/>
              </a:rPr>
              <a:t>Ecuación diferencial de</a:t>
            </a:r>
          </a:p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200" b="1">
                <a:solidFill>
                  <a:srgbClr val="006666"/>
                </a:solidFill>
                <a:latin typeface="Comic Sans MS" pitchFamily="66" charset="0"/>
              </a:rPr>
              <a:t>2do orden</a:t>
            </a:r>
          </a:p>
        </p:txBody>
      </p:sp>
      <p:graphicFrame>
        <p:nvGraphicFramePr>
          <p:cNvPr id="398349" name="Object 13"/>
          <p:cNvGraphicFramePr>
            <a:graphicFrameLocks noChangeAspect="1"/>
          </p:cNvGraphicFramePr>
          <p:nvPr/>
        </p:nvGraphicFramePr>
        <p:xfrm>
          <a:off x="3763963" y="2441575"/>
          <a:ext cx="16446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Ecuación" r:id="rId7" imgW="787058" imgH="393529" progId="Equation.3">
                  <p:embed/>
                </p:oleObj>
              </mc:Choice>
              <mc:Fallback>
                <p:oleObj name="Ecuación" r:id="rId7" imgW="787058" imgH="393529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3963" y="2441575"/>
                        <a:ext cx="16446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50" name="Line 14"/>
          <p:cNvSpPr>
            <a:spLocks noChangeShapeType="1"/>
          </p:cNvSpPr>
          <p:nvPr/>
        </p:nvSpPr>
        <p:spPr bwMode="auto">
          <a:xfrm flipV="1">
            <a:off x="5926138" y="2171700"/>
            <a:ext cx="598487" cy="40005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8351" name="Line 15"/>
          <p:cNvSpPr>
            <a:spLocks noChangeShapeType="1"/>
          </p:cNvSpPr>
          <p:nvPr/>
        </p:nvSpPr>
        <p:spPr bwMode="auto">
          <a:xfrm>
            <a:off x="5908675" y="2762250"/>
            <a:ext cx="596900" cy="4953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398352" name="Object 16"/>
          <p:cNvGraphicFramePr>
            <a:graphicFrameLocks noChangeAspect="1"/>
          </p:cNvGraphicFramePr>
          <p:nvPr/>
        </p:nvGraphicFramePr>
        <p:xfrm>
          <a:off x="6621463" y="2994025"/>
          <a:ext cx="779462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Ecuación" r:id="rId9" imgW="406224" imgH="228501" progId="Equation.3">
                  <p:embed/>
                </p:oleObj>
              </mc:Choice>
              <mc:Fallback>
                <p:oleObj name="Ecuación" r:id="rId9" imgW="406224" imgH="228501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1463" y="2994025"/>
                        <a:ext cx="779462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53" name="Text Box 17"/>
          <p:cNvSpPr txBox="1">
            <a:spLocks noChangeArrowheads="1"/>
          </p:cNvSpPr>
          <p:nvPr/>
        </p:nvSpPr>
        <p:spPr bwMode="auto">
          <a:xfrm>
            <a:off x="7456488" y="2047875"/>
            <a:ext cx="1528762" cy="2841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A50021"/>
                </a:solidFill>
                <a:latin typeface="Comic Sans MS" pitchFamily="66" charset="0"/>
              </a:rPr>
              <a:t>inestable</a:t>
            </a:r>
          </a:p>
        </p:txBody>
      </p:sp>
      <p:graphicFrame>
        <p:nvGraphicFramePr>
          <p:cNvPr id="398354" name="Object 18"/>
          <p:cNvGraphicFramePr>
            <a:graphicFrameLocks noChangeAspect="1"/>
          </p:cNvGraphicFramePr>
          <p:nvPr/>
        </p:nvGraphicFramePr>
        <p:xfrm>
          <a:off x="6604000" y="1908175"/>
          <a:ext cx="77946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Ecuación" r:id="rId11" imgW="406224" imgH="228501" progId="Equation.3">
                  <p:embed/>
                </p:oleObj>
              </mc:Choice>
              <mc:Fallback>
                <p:oleObj name="Ecuación" r:id="rId11" imgW="406224" imgH="228501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0" y="1908175"/>
                        <a:ext cx="779463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8355" name="Text Box 19"/>
          <p:cNvSpPr txBox="1">
            <a:spLocks noChangeArrowheads="1"/>
          </p:cNvSpPr>
          <p:nvPr/>
        </p:nvSpPr>
        <p:spPr bwMode="auto">
          <a:xfrm>
            <a:off x="7508875" y="2619375"/>
            <a:ext cx="1530350" cy="105251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A50021"/>
                </a:solidFill>
                <a:latin typeface="Comic Sans MS" pitchFamily="66" charset="0"/>
              </a:rPr>
              <a:t>Límite de estabilidad (respuesta oscilatoria no atenuada)</a:t>
            </a:r>
          </a:p>
        </p:txBody>
      </p:sp>
      <p:pic>
        <p:nvPicPr>
          <p:cNvPr id="398356" name="Picture 2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61088" y="3900488"/>
            <a:ext cx="2636837" cy="215106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</p:pic>
      <p:sp>
        <p:nvSpPr>
          <p:cNvPr id="398357" name="Text Box 21"/>
          <p:cNvSpPr txBox="1">
            <a:spLocks noChangeArrowheads="1"/>
          </p:cNvSpPr>
          <p:nvPr/>
        </p:nvSpPr>
        <p:spPr bwMode="auto">
          <a:xfrm>
            <a:off x="6651625" y="6110288"/>
            <a:ext cx="1825625" cy="261937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>
                <a:solidFill>
                  <a:srgbClr val="000090"/>
                </a:solidFill>
                <a:latin typeface="Comic Sans MS" pitchFamily="66" charset="0"/>
              </a:rPr>
              <a:t>Límite de Estabilidad</a:t>
            </a:r>
          </a:p>
        </p:txBody>
      </p:sp>
      <p:pic>
        <p:nvPicPr>
          <p:cNvPr id="398358" name="Picture 2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37363" y="806450"/>
            <a:ext cx="2254250" cy="9017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25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Estabilidad</a:t>
            </a:r>
          </a:p>
        </p:txBody>
      </p:sp>
    </p:spTree>
    <p:extLst>
      <p:ext uri="{BB962C8B-B14F-4D97-AF65-F5344CB8AC3E}">
        <p14:creationId xmlns:p14="http://schemas.microsoft.com/office/powerpoint/2010/main" val="192726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ChangeArrowheads="1"/>
          </p:cNvSpPr>
          <p:nvPr/>
        </p:nvSpPr>
        <p:spPr bwMode="auto">
          <a:xfrm>
            <a:off x="104775" y="3833813"/>
            <a:ext cx="4227513" cy="1563687"/>
          </a:xfrm>
          <a:prstGeom prst="rect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9363" name="Text Box 3"/>
          <p:cNvSpPr txBox="1">
            <a:spLocks noChangeArrowheads="1"/>
          </p:cNvSpPr>
          <p:nvPr/>
        </p:nvSpPr>
        <p:spPr bwMode="auto">
          <a:xfrm>
            <a:off x="141288" y="863600"/>
            <a:ext cx="4437062" cy="555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Consideración de torque amortiguante</a:t>
            </a:r>
          </a:p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9364" name="Rectangle 4"/>
          <p:cNvSpPr>
            <a:spLocks noChangeArrowheads="1"/>
          </p:cNvSpPr>
          <p:nvPr/>
        </p:nvSpPr>
        <p:spPr bwMode="auto">
          <a:xfrm>
            <a:off x="582613" y="177800"/>
            <a:ext cx="7737475" cy="457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 Permanente (II)</a:t>
            </a:r>
          </a:p>
        </p:txBody>
      </p:sp>
      <p:sp>
        <p:nvSpPr>
          <p:cNvPr id="399365" name="Text Box 5"/>
          <p:cNvSpPr txBox="1">
            <a:spLocks noChangeArrowheads="1"/>
          </p:cNvSpPr>
          <p:nvPr/>
        </p:nvSpPr>
        <p:spPr bwMode="auto">
          <a:xfrm>
            <a:off x="342900" y="1397000"/>
            <a:ext cx="8364538" cy="156051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just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 b="1">
                <a:solidFill>
                  <a:srgbClr val="000000"/>
                </a:solidFill>
                <a:latin typeface="Comic Sans MS" pitchFamily="66" charset="0"/>
              </a:rPr>
              <a:t>El torque amortiguante, expresado como potencia amortiguante (Pd), se debe a la existencia de roces mecánicos y a la aparición de corrientes inducidas en las barras amortiguadoras y en el cuerpo del rotor, en la medida que la velocidad se desvía de la sincrónica. Este torque tiende a frenar el desplazamiento del rotor volviéndolo a la posición de equilibrio permanente y crece con la velocidad relativa. </a:t>
            </a:r>
          </a:p>
        </p:txBody>
      </p:sp>
      <p:graphicFrame>
        <p:nvGraphicFramePr>
          <p:cNvPr id="399366" name="Object 6"/>
          <p:cNvGraphicFramePr>
            <a:graphicFrameLocks noChangeAspect="1"/>
          </p:cNvGraphicFramePr>
          <p:nvPr/>
        </p:nvGraphicFramePr>
        <p:xfrm>
          <a:off x="298450" y="3814763"/>
          <a:ext cx="364172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cuación" r:id="rId3" imgW="1892300" imgH="457200" progId="Equation.3">
                  <p:embed/>
                </p:oleObj>
              </mc:Choice>
              <mc:Fallback>
                <p:oleObj name="Ecuación" r:id="rId3" imgW="18923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450" y="3814763"/>
                        <a:ext cx="3641725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367" name="AutoShape 7"/>
          <p:cNvSpPr>
            <a:spLocks noChangeArrowheads="1"/>
          </p:cNvSpPr>
          <p:nvPr/>
        </p:nvSpPr>
        <p:spPr bwMode="auto">
          <a:xfrm>
            <a:off x="4398963" y="4432300"/>
            <a:ext cx="404812" cy="304800"/>
          </a:xfrm>
          <a:prstGeom prst="rightArrow">
            <a:avLst>
              <a:gd name="adj1" fmla="val 50000"/>
              <a:gd name="adj2" fmla="val 33203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399368" name="Object 8"/>
          <p:cNvGraphicFramePr>
            <a:graphicFrameLocks noChangeAspect="1"/>
          </p:cNvGraphicFramePr>
          <p:nvPr/>
        </p:nvGraphicFramePr>
        <p:xfrm>
          <a:off x="336550" y="4625975"/>
          <a:ext cx="1431925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Ecuación" r:id="rId5" imgW="685800" imgH="393700" progId="Equation.3">
                  <p:embed/>
                </p:oleObj>
              </mc:Choice>
              <mc:Fallback>
                <p:oleObj name="Ecuación" r:id="rId5" imgW="685800" imgH="3937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" y="4625975"/>
                        <a:ext cx="1431925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369" name="Rectangle 9"/>
          <p:cNvSpPr>
            <a:spLocks noChangeArrowheads="1"/>
          </p:cNvSpPr>
          <p:nvPr/>
        </p:nvSpPr>
        <p:spPr bwMode="auto">
          <a:xfrm>
            <a:off x="4852988" y="3852863"/>
            <a:ext cx="4221162" cy="1525587"/>
          </a:xfrm>
          <a:prstGeom prst="rect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9370" name="Text Box 10"/>
          <p:cNvSpPr txBox="1">
            <a:spLocks noChangeArrowheads="1"/>
          </p:cNvSpPr>
          <p:nvPr/>
        </p:nvSpPr>
        <p:spPr bwMode="auto">
          <a:xfrm>
            <a:off x="5340350" y="3565525"/>
            <a:ext cx="3252788" cy="2841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006666"/>
                </a:solidFill>
                <a:latin typeface="Comic Sans MS" pitchFamily="66" charset="0"/>
              </a:rPr>
              <a:t>Ecuación diferencial de 2do orden</a:t>
            </a:r>
          </a:p>
        </p:txBody>
      </p:sp>
      <p:sp>
        <p:nvSpPr>
          <p:cNvPr id="399371" name="Text Box 11"/>
          <p:cNvSpPr txBox="1">
            <a:spLocks noChangeArrowheads="1"/>
          </p:cNvSpPr>
          <p:nvPr/>
        </p:nvSpPr>
        <p:spPr bwMode="auto">
          <a:xfrm>
            <a:off x="2227263" y="4949825"/>
            <a:ext cx="1952625" cy="2571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200" b="1">
                <a:solidFill>
                  <a:srgbClr val="006666"/>
                </a:solidFill>
                <a:latin typeface="Comic Sans MS" pitchFamily="66" charset="0"/>
              </a:rPr>
              <a:t>Dato de diseño o pruebas</a:t>
            </a:r>
          </a:p>
        </p:txBody>
      </p:sp>
      <p:graphicFrame>
        <p:nvGraphicFramePr>
          <p:cNvPr id="399372" name="Object 12"/>
          <p:cNvGraphicFramePr>
            <a:graphicFrameLocks noChangeAspect="1"/>
          </p:cNvGraphicFramePr>
          <p:nvPr/>
        </p:nvGraphicFramePr>
        <p:xfrm>
          <a:off x="4949825" y="3841750"/>
          <a:ext cx="4081463" cy="14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cuación" r:id="rId7" imgW="2120900" imgH="685800" progId="Equation.3">
                  <p:embed/>
                </p:oleObj>
              </mc:Choice>
              <mc:Fallback>
                <p:oleObj name="Ecuación" r:id="rId7" imgW="2120900" imgH="685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9825" y="3841750"/>
                        <a:ext cx="4081463" cy="1438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Estabilidad</a:t>
            </a:r>
          </a:p>
        </p:txBody>
      </p:sp>
    </p:spTree>
    <p:extLst>
      <p:ext uri="{BB962C8B-B14F-4D97-AF65-F5344CB8AC3E}">
        <p14:creationId xmlns:p14="http://schemas.microsoft.com/office/powerpoint/2010/main" val="1227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ChangeArrowheads="1"/>
          </p:cNvSpPr>
          <p:nvPr/>
        </p:nvSpPr>
        <p:spPr bwMode="auto">
          <a:xfrm>
            <a:off x="582613" y="177800"/>
            <a:ext cx="7737475" cy="457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 Permanente (III)</a:t>
            </a:r>
          </a:p>
        </p:txBody>
      </p:sp>
      <p:graphicFrame>
        <p:nvGraphicFramePr>
          <p:cNvPr id="400387" name="Object 3"/>
          <p:cNvGraphicFramePr>
            <a:graphicFrameLocks noChangeAspect="1"/>
          </p:cNvGraphicFramePr>
          <p:nvPr/>
        </p:nvGraphicFramePr>
        <p:xfrm>
          <a:off x="566738" y="1922463"/>
          <a:ext cx="779462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Ecuación" r:id="rId3" imgW="406224" imgH="228501" progId="Equation.3">
                  <p:embed/>
                </p:oleObj>
              </mc:Choice>
              <mc:Fallback>
                <p:oleObj name="Ecuación" r:id="rId3" imgW="406224" imgH="228501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38" y="1922463"/>
                        <a:ext cx="779462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0388" name="Text Box 4"/>
          <p:cNvSpPr txBox="1">
            <a:spLocks noChangeArrowheads="1"/>
          </p:cNvSpPr>
          <p:nvPr/>
        </p:nvSpPr>
        <p:spPr bwMode="auto">
          <a:xfrm>
            <a:off x="-69850" y="2379663"/>
            <a:ext cx="1951038" cy="668337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A50021"/>
                </a:solidFill>
                <a:latin typeface="Comic Sans MS" pitchFamily="66" charset="0"/>
              </a:rPr>
              <a:t>Raíces con parte</a:t>
            </a:r>
          </a:p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A50021"/>
                </a:solidFill>
                <a:latin typeface="Comic Sans MS" pitchFamily="66" charset="0"/>
              </a:rPr>
              <a:t>real negativa --&gt; estable</a:t>
            </a:r>
          </a:p>
        </p:txBody>
      </p:sp>
      <p:sp>
        <p:nvSpPr>
          <p:cNvPr id="400389" name="AutoShape 5"/>
          <p:cNvSpPr>
            <a:spLocks noChangeArrowheads="1"/>
          </p:cNvSpPr>
          <p:nvPr/>
        </p:nvSpPr>
        <p:spPr bwMode="auto">
          <a:xfrm>
            <a:off x="34925" y="2100263"/>
            <a:ext cx="280988" cy="266700"/>
          </a:xfrm>
          <a:prstGeom prst="rightArrow">
            <a:avLst>
              <a:gd name="adj1" fmla="val 50000"/>
              <a:gd name="adj2" fmla="val 26339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0390" name="AutoShape 6"/>
          <p:cNvSpPr>
            <a:spLocks noChangeArrowheads="1"/>
          </p:cNvSpPr>
          <p:nvPr/>
        </p:nvSpPr>
        <p:spPr bwMode="auto">
          <a:xfrm>
            <a:off x="1881188" y="2081213"/>
            <a:ext cx="404812" cy="304800"/>
          </a:xfrm>
          <a:prstGeom prst="rightArrow">
            <a:avLst>
              <a:gd name="adj1" fmla="val 50000"/>
              <a:gd name="adj2" fmla="val 33203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0391" name="Text Box 7"/>
          <p:cNvSpPr txBox="1">
            <a:spLocks noChangeArrowheads="1"/>
          </p:cNvSpPr>
          <p:nvPr/>
        </p:nvSpPr>
        <p:spPr bwMode="auto">
          <a:xfrm>
            <a:off x="1012825" y="1160463"/>
            <a:ext cx="1881188" cy="668337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006666"/>
                </a:solidFill>
                <a:latin typeface="Comic Sans MS" pitchFamily="66" charset="0"/>
              </a:rPr>
              <a:t>Solución en</a:t>
            </a:r>
          </a:p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006666"/>
                </a:solidFill>
                <a:latin typeface="Comic Sans MS" pitchFamily="66" charset="0"/>
              </a:rPr>
              <a:t>el dominio </a:t>
            </a:r>
          </a:p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006666"/>
                </a:solidFill>
                <a:latin typeface="Comic Sans MS" pitchFamily="66" charset="0"/>
              </a:rPr>
              <a:t>del tiempo</a:t>
            </a:r>
          </a:p>
        </p:txBody>
      </p:sp>
      <p:graphicFrame>
        <p:nvGraphicFramePr>
          <p:cNvPr id="400392" name="Object 8"/>
          <p:cNvGraphicFramePr>
            <a:graphicFrameLocks noChangeAspect="1"/>
          </p:cNvGraphicFramePr>
          <p:nvPr/>
        </p:nvGraphicFramePr>
        <p:xfrm>
          <a:off x="2506663" y="1128713"/>
          <a:ext cx="4203700" cy="170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" name="Ecuación" r:id="rId5" imgW="2311400" imgH="863600" progId="Equation.3">
                  <p:embed/>
                </p:oleObj>
              </mc:Choice>
              <mc:Fallback>
                <p:oleObj name="Ecuación" r:id="rId5" imgW="2311400" imgH="863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663" y="1128713"/>
                        <a:ext cx="4203700" cy="170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039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4175" y="1176338"/>
            <a:ext cx="2249488" cy="15113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400394" name="Text Box 10"/>
          <p:cNvSpPr txBox="1">
            <a:spLocks noChangeArrowheads="1"/>
          </p:cNvSpPr>
          <p:nvPr/>
        </p:nvSpPr>
        <p:spPr bwMode="auto">
          <a:xfrm>
            <a:off x="6103938" y="2873375"/>
            <a:ext cx="3040062" cy="4762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006666"/>
                </a:solidFill>
                <a:latin typeface="Comic Sans MS" pitchFamily="66" charset="0"/>
              </a:rPr>
              <a:t>Momento de sincronización estático </a:t>
            </a:r>
          </a:p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006666"/>
                </a:solidFill>
                <a:latin typeface="Comic Sans MS" pitchFamily="66" charset="0"/>
              </a:rPr>
              <a:t>en operación estable e inestable </a:t>
            </a:r>
          </a:p>
        </p:txBody>
      </p:sp>
      <p:sp>
        <p:nvSpPr>
          <p:cNvPr id="400395" name="Text Box 11"/>
          <p:cNvSpPr txBox="1">
            <a:spLocks noChangeArrowheads="1"/>
          </p:cNvSpPr>
          <p:nvPr/>
        </p:nvSpPr>
        <p:spPr bwMode="auto">
          <a:xfrm>
            <a:off x="8147050" y="2667000"/>
            <a:ext cx="1196975" cy="2143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defTabSz="38100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CCCCFF"/>
              </a:buClr>
              <a:buFont typeface="Symbol" pitchFamily="18" charset="2"/>
              <a:buNone/>
            </a:pPr>
            <a:r>
              <a:rPr lang="de-DE" sz="800" b="1" dirty="0">
                <a:solidFill>
                  <a:srgbClr val="000000"/>
                </a:solidFill>
                <a:latin typeface="Comic Sans MS" pitchFamily="66" charset="0"/>
              </a:rPr>
              <a:t>Fuente :</a:t>
            </a:r>
            <a:r>
              <a:rPr lang="de-DE" sz="800" dirty="0">
                <a:solidFill>
                  <a:srgbClr val="000000"/>
                </a:solidFill>
                <a:latin typeface="Comic Sans MS" pitchFamily="66" charset="0"/>
              </a:rPr>
              <a:t> UNIDO</a:t>
            </a:r>
          </a:p>
        </p:txBody>
      </p:sp>
      <p:pic>
        <p:nvPicPr>
          <p:cNvPr id="400397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0200" y="4071938"/>
            <a:ext cx="3978275" cy="169068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pic>
        <p:nvPicPr>
          <p:cNvPr id="400398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08538" y="4005263"/>
            <a:ext cx="3887787" cy="18129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</p:pic>
      <p:sp>
        <p:nvSpPr>
          <p:cNvPr id="400399" name="Text Box 15"/>
          <p:cNvSpPr txBox="1">
            <a:spLocks noChangeArrowheads="1"/>
          </p:cNvSpPr>
          <p:nvPr/>
        </p:nvSpPr>
        <p:spPr bwMode="auto">
          <a:xfrm>
            <a:off x="3209925" y="5884863"/>
            <a:ext cx="3040063" cy="4762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400" b="1">
                <a:solidFill>
                  <a:srgbClr val="006666"/>
                </a:solidFill>
                <a:latin typeface="Comic Sans MS" pitchFamily="66" charset="0"/>
              </a:rPr>
              <a:t>Ejemplo de respuesta del sistema en ángulo de carga y frecuencia  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Estabilidad</a:t>
            </a:r>
          </a:p>
        </p:txBody>
      </p:sp>
    </p:spTree>
    <p:extLst>
      <p:ext uri="{BB962C8B-B14F-4D97-AF65-F5344CB8AC3E}">
        <p14:creationId xmlns:p14="http://schemas.microsoft.com/office/powerpoint/2010/main" val="349337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4916488" y="4195763"/>
            <a:ext cx="3892550" cy="1203325"/>
          </a:xfrm>
          <a:prstGeom prst="rect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1411" name="Rectangle 3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r>
              <a:rPr lang="de-DE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 Transitoria (I)</a:t>
            </a:r>
          </a:p>
        </p:txBody>
      </p:sp>
      <p:sp>
        <p:nvSpPr>
          <p:cNvPr id="401412" name="Text Box 4"/>
          <p:cNvSpPr txBox="1">
            <a:spLocks noChangeArrowheads="1"/>
          </p:cNvSpPr>
          <p:nvPr/>
        </p:nvSpPr>
        <p:spPr bwMode="auto">
          <a:xfrm>
            <a:off x="0" y="1127125"/>
            <a:ext cx="8613775" cy="11652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marL="669925" lvl="1" indent="-212725" algn="just" defTabSz="287338" eaLnBrk="0" hangingPunct="0">
              <a:lnSpc>
                <a:spcPct val="110000"/>
              </a:lnSpc>
              <a:buFontTx/>
              <a:buChar char="•"/>
              <a:tabLst>
                <a:tab pos="287338" algn="l"/>
              </a:tabLst>
            </a:pPr>
            <a:r>
              <a:rPr lang="de-DE" sz="1600" b="1">
                <a:latin typeface="Comic Sans MS" pitchFamily="66" charset="0"/>
              </a:rPr>
              <a:t>Linealización de la ecuación de oscilación no es adecuada --&gt; necesidad de solucionar ecuación de oscilación (Métodos directos e indirectos)</a:t>
            </a:r>
          </a:p>
          <a:p>
            <a:pPr marL="669925" lvl="1" indent="-212725" algn="just" defTabSz="287338" eaLnBrk="0" hangingPunct="0">
              <a:lnSpc>
                <a:spcPct val="110000"/>
              </a:lnSpc>
              <a:buFontTx/>
              <a:buChar char="•"/>
              <a:tabLst>
                <a:tab pos="287338" algn="l"/>
              </a:tabLst>
            </a:pPr>
            <a:r>
              <a:rPr lang="de-DE" sz="1600" b="1">
                <a:latin typeface="Comic Sans MS" pitchFamily="66" charset="0"/>
              </a:rPr>
              <a:t>Uso de método de áreas iguales para estudios directos de estabilidad (Aplicación simplificada de teorema de Liapunov)</a:t>
            </a:r>
          </a:p>
        </p:txBody>
      </p:sp>
      <p:sp>
        <p:nvSpPr>
          <p:cNvPr id="401413" name="Text Box 5"/>
          <p:cNvSpPr txBox="1">
            <a:spLocks noChangeArrowheads="1"/>
          </p:cNvSpPr>
          <p:nvPr/>
        </p:nvSpPr>
        <p:spPr bwMode="auto">
          <a:xfrm>
            <a:off x="76200" y="863600"/>
            <a:ext cx="2063750" cy="555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Modelo General</a:t>
            </a: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>
              <a:latin typeface="Comic Sans MS" pitchFamily="66" charset="0"/>
            </a:endParaRPr>
          </a:p>
        </p:txBody>
      </p:sp>
      <p:sp>
        <p:nvSpPr>
          <p:cNvPr id="401414" name="Text Box 6"/>
          <p:cNvSpPr txBox="1">
            <a:spLocks noChangeArrowheads="1"/>
          </p:cNvSpPr>
          <p:nvPr/>
        </p:nvSpPr>
        <p:spPr bwMode="auto">
          <a:xfrm>
            <a:off x="76200" y="2209800"/>
            <a:ext cx="3295650" cy="555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Método de Areas Iguales</a:t>
            </a:r>
          </a:p>
          <a:p>
            <a:pPr defTabSz="287338" eaLnBrk="0" hangingPunct="0">
              <a:lnSpc>
                <a:spcPct val="80000"/>
              </a:lnSpc>
              <a:tabLst>
                <a:tab pos="287338" algn="l"/>
              </a:tabLst>
            </a:pPr>
            <a:endParaRPr lang="de-DE" sz="1800" b="1">
              <a:latin typeface="Comic Sans MS" pitchFamily="66" charset="0"/>
            </a:endParaRPr>
          </a:p>
        </p:txBody>
      </p:sp>
      <p:sp>
        <p:nvSpPr>
          <p:cNvPr id="401416" name="Text Box 8"/>
          <p:cNvSpPr txBox="1">
            <a:spLocks noChangeArrowheads="1"/>
          </p:cNvSpPr>
          <p:nvPr/>
        </p:nvSpPr>
        <p:spPr bwMode="auto">
          <a:xfrm>
            <a:off x="76200" y="2457450"/>
            <a:ext cx="9144000" cy="143351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just" defTabSz="287338" eaLnBrk="0" hangingPunct="0">
              <a:lnSpc>
                <a:spcPct val="110000"/>
              </a:lnSpc>
              <a:tabLst>
                <a:tab pos="287338" algn="l"/>
              </a:tabLst>
            </a:pPr>
            <a:r>
              <a:rPr lang="de-DE" sz="1600" b="1">
                <a:latin typeface="Comic Sans MS" pitchFamily="66" charset="0"/>
              </a:rPr>
              <a:t>Se basa en la interpretación gráfica de la energía almacenada en las masas rotatorias como una  medida (desviación de la energía cinética) para poder determinar si una máqui-na logra mantener su estabilidad tras una perturbación. Este método es aplicable a siste-mas de 1 máquina conectada a una barra infinita o a uno de 2 máquinas, a través de una red intermedia.</a:t>
            </a:r>
          </a:p>
        </p:txBody>
      </p:sp>
      <p:sp>
        <p:nvSpPr>
          <p:cNvPr id="401417" name="Rectangle 9"/>
          <p:cNvSpPr>
            <a:spLocks noChangeArrowheads="1"/>
          </p:cNvSpPr>
          <p:nvPr/>
        </p:nvSpPr>
        <p:spPr bwMode="auto">
          <a:xfrm>
            <a:off x="609600" y="4160838"/>
            <a:ext cx="2786063" cy="1203325"/>
          </a:xfrm>
          <a:prstGeom prst="rect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graphicFrame>
        <p:nvGraphicFramePr>
          <p:cNvPr id="401418" name="Object 10"/>
          <p:cNvGraphicFramePr>
            <a:graphicFrameLocks noChangeAspect="1"/>
          </p:cNvGraphicFramePr>
          <p:nvPr/>
        </p:nvGraphicFramePr>
        <p:xfrm>
          <a:off x="573088" y="4257675"/>
          <a:ext cx="276225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1435100" imgH="457200" progId="Equation.DSMT4">
                  <p:embed/>
                </p:oleObj>
              </mc:Choice>
              <mc:Fallback>
                <p:oleObj name="Equation" r:id="rId3" imgW="14351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088" y="4257675"/>
                        <a:ext cx="2762250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1419" name="AutoShape 11"/>
          <p:cNvSpPr>
            <a:spLocks noChangeArrowheads="1"/>
          </p:cNvSpPr>
          <p:nvPr/>
        </p:nvSpPr>
        <p:spPr bwMode="auto">
          <a:xfrm>
            <a:off x="4210050" y="4605338"/>
            <a:ext cx="404813" cy="304800"/>
          </a:xfrm>
          <a:prstGeom prst="rightArrow">
            <a:avLst>
              <a:gd name="adj1" fmla="val 50000"/>
              <a:gd name="adj2" fmla="val 33203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1420" name="Text Box 12"/>
          <p:cNvSpPr txBox="1">
            <a:spLocks noChangeArrowheads="1"/>
          </p:cNvSpPr>
          <p:nvPr/>
        </p:nvSpPr>
        <p:spPr bwMode="auto">
          <a:xfrm>
            <a:off x="3048000" y="3917950"/>
            <a:ext cx="1952625" cy="4222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hangingPunct="0">
              <a:lnSpc>
                <a:spcPct val="90000"/>
              </a:lnSpc>
              <a:tabLst>
                <a:tab pos="287338" algn="l"/>
              </a:tabLst>
            </a:pPr>
            <a:r>
              <a:rPr lang="de-DE" sz="1200" b="1">
                <a:solidFill>
                  <a:srgbClr val="006666"/>
                </a:solidFill>
                <a:latin typeface="Comic Sans MS" pitchFamily="66" charset="0"/>
              </a:rPr>
              <a:t>Potencia de</a:t>
            </a:r>
          </a:p>
          <a:p>
            <a:pPr algn="ctr" defTabSz="287338" eaLnBrk="0" hangingPunct="0">
              <a:lnSpc>
                <a:spcPct val="90000"/>
              </a:lnSpc>
              <a:tabLst>
                <a:tab pos="287338" algn="l"/>
              </a:tabLst>
            </a:pPr>
            <a:r>
              <a:rPr lang="de-DE" sz="1200" b="1">
                <a:solidFill>
                  <a:srgbClr val="006666"/>
                </a:solidFill>
                <a:latin typeface="Comic Sans MS" pitchFamily="66" charset="0"/>
              </a:rPr>
              <a:t>aceleración</a:t>
            </a:r>
          </a:p>
        </p:txBody>
      </p:sp>
      <p:sp>
        <p:nvSpPr>
          <p:cNvPr id="401421" name="Line 13"/>
          <p:cNvSpPr>
            <a:spLocks noChangeShapeType="1"/>
          </p:cNvSpPr>
          <p:nvPr/>
        </p:nvSpPr>
        <p:spPr bwMode="auto">
          <a:xfrm flipH="1">
            <a:off x="3190875" y="4311650"/>
            <a:ext cx="838200" cy="34607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graphicFrame>
        <p:nvGraphicFramePr>
          <p:cNvPr id="401422" name="Object 14"/>
          <p:cNvGraphicFramePr>
            <a:graphicFrameLocks noChangeAspect="1"/>
          </p:cNvGraphicFramePr>
          <p:nvPr/>
        </p:nvGraphicFramePr>
        <p:xfrm>
          <a:off x="5154613" y="4267200"/>
          <a:ext cx="3422650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cuación" r:id="rId5" imgW="1637589" imgH="533169" progId="Equation.3">
                  <p:embed/>
                </p:oleObj>
              </mc:Choice>
              <mc:Fallback>
                <p:oleObj name="Ecuación" r:id="rId5" imgW="1637589" imgH="5331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4613" y="4267200"/>
                        <a:ext cx="3422650" cy="1114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1423" name="Line 15"/>
          <p:cNvSpPr>
            <a:spLocks noChangeShapeType="1"/>
          </p:cNvSpPr>
          <p:nvPr/>
        </p:nvSpPr>
        <p:spPr bwMode="auto">
          <a:xfrm flipH="1">
            <a:off x="5559425" y="4087813"/>
            <a:ext cx="588963" cy="373062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401424" name="Text Box 16"/>
          <p:cNvSpPr txBox="1">
            <a:spLocks noChangeArrowheads="1"/>
          </p:cNvSpPr>
          <p:nvPr/>
        </p:nvSpPr>
        <p:spPr bwMode="auto">
          <a:xfrm>
            <a:off x="5791200" y="3810000"/>
            <a:ext cx="3498850" cy="4222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287338" eaLnBrk="0" hangingPunct="0">
              <a:lnSpc>
                <a:spcPct val="90000"/>
              </a:lnSpc>
              <a:tabLst>
                <a:tab pos="287338" algn="l"/>
              </a:tabLst>
            </a:pPr>
            <a:r>
              <a:rPr lang="de-DE" sz="1200" b="1">
                <a:solidFill>
                  <a:srgbClr val="006666"/>
                </a:solidFill>
                <a:latin typeface="Comic Sans MS" pitchFamily="66" charset="0"/>
              </a:rPr>
              <a:t>Velocidad relativa de la máquina respecto de su marco de referencia sincrónico</a:t>
            </a:r>
          </a:p>
        </p:txBody>
      </p:sp>
      <p:sp>
        <p:nvSpPr>
          <p:cNvPr id="401425" name="Text Box 17"/>
          <p:cNvSpPr txBox="1">
            <a:spLocks noChangeArrowheads="1"/>
          </p:cNvSpPr>
          <p:nvPr/>
        </p:nvSpPr>
        <p:spPr bwMode="auto">
          <a:xfrm>
            <a:off x="446088" y="5453063"/>
            <a:ext cx="3087687" cy="8731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just" defTabSz="287338" eaLnBrk="0" hangingPunct="0">
              <a:lnSpc>
                <a:spcPct val="80000"/>
              </a:lnSpc>
              <a:tabLst>
                <a:tab pos="287338" algn="l"/>
              </a:tabLst>
            </a:pPr>
            <a:r>
              <a:rPr lang="de-DE" sz="1600" b="1">
                <a:solidFill>
                  <a:srgbClr val="A50021"/>
                </a:solidFill>
                <a:latin typeface="Comic Sans MS" pitchFamily="66" charset="0"/>
              </a:rPr>
              <a:t>Para la condición de estabilidad --&gt; velocidad relativa debe ser cero algún tiempo después de ocurrida la perturbación.</a:t>
            </a:r>
          </a:p>
        </p:txBody>
      </p:sp>
      <p:sp>
        <p:nvSpPr>
          <p:cNvPr id="401426" name="Rectangle 18"/>
          <p:cNvSpPr>
            <a:spLocks noChangeArrowheads="1"/>
          </p:cNvSpPr>
          <p:nvPr/>
        </p:nvSpPr>
        <p:spPr bwMode="auto">
          <a:xfrm>
            <a:off x="4926013" y="5456238"/>
            <a:ext cx="2322512" cy="893762"/>
          </a:xfrm>
          <a:prstGeom prst="rect">
            <a:avLst/>
          </a:prstGeom>
          <a:solidFill>
            <a:srgbClr val="FFFF99"/>
          </a:solidFill>
          <a:ln w="317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graphicFrame>
        <p:nvGraphicFramePr>
          <p:cNvPr id="401427" name="Object 19"/>
          <p:cNvGraphicFramePr>
            <a:graphicFrameLocks noChangeAspect="1"/>
          </p:cNvGraphicFramePr>
          <p:nvPr/>
        </p:nvGraphicFramePr>
        <p:xfrm>
          <a:off x="4940300" y="5389563"/>
          <a:ext cx="2225675" cy="103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Ecuación" r:id="rId7" imgW="1066337" imgH="495085" progId="Equation.3">
                  <p:embed/>
                </p:oleObj>
              </mc:Choice>
              <mc:Fallback>
                <p:oleObj name="Ecuación" r:id="rId7" imgW="1066337" imgH="4950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0300" y="5389563"/>
                        <a:ext cx="2225675" cy="1033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1428" name="AutoShape 20"/>
          <p:cNvSpPr>
            <a:spLocks noChangeArrowheads="1"/>
          </p:cNvSpPr>
          <p:nvPr/>
        </p:nvSpPr>
        <p:spPr bwMode="auto">
          <a:xfrm>
            <a:off x="4219575" y="5659438"/>
            <a:ext cx="403225" cy="304800"/>
          </a:xfrm>
          <a:prstGeom prst="rightArrow">
            <a:avLst>
              <a:gd name="adj1" fmla="val 50000"/>
              <a:gd name="adj2" fmla="val 33073"/>
            </a:avLst>
          </a:prstGeom>
          <a:solidFill>
            <a:srgbClr val="FF0000"/>
          </a:solidFill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s-CL"/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84138" y="6528278"/>
            <a:ext cx="7735887" cy="275269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de-DE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3. </a:t>
            </a:r>
            <a:r>
              <a:rPr lang="de-DE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Estabilidad</a:t>
            </a:r>
          </a:p>
        </p:txBody>
      </p:sp>
    </p:spTree>
    <p:extLst>
      <p:ext uri="{BB962C8B-B14F-4D97-AF65-F5344CB8AC3E}">
        <p14:creationId xmlns:p14="http://schemas.microsoft.com/office/powerpoint/2010/main" val="3056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3378</TotalTime>
  <Words>1058</Words>
  <Application>Microsoft Office PowerPoint</Application>
  <PresentationFormat>Presentación en pantalla (4:3)</PresentationFormat>
  <Paragraphs>160</Paragraphs>
  <Slides>20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Tema de Office</vt:lpstr>
      <vt:lpstr>Default Design</vt:lpstr>
      <vt:lpstr>Ecuación</vt:lpstr>
      <vt:lpstr>Equation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Tati</dc:creator>
  <cp:lastModifiedBy>rodpalma</cp:lastModifiedBy>
  <cp:revision>5</cp:revision>
  <cp:lastPrinted>2012-05-09T19:44:12Z</cp:lastPrinted>
  <dcterms:created xsi:type="dcterms:W3CDTF">2011-03-02T13:33:01Z</dcterms:created>
  <dcterms:modified xsi:type="dcterms:W3CDTF">2012-05-15T04:24:22Z</dcterms:modified>
</cp:coreProperties>
</file>