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33" r:id="rId2"/>
    <p:sldId id="326" r:id="rId3"/>
    <p:sldId id="301" r:id="rId4"/>
    <p:sldId id="328" r:id="rId5"/>
    <p:sldId id="302" r:id="rId6"/>
    <p:sldId id="303" r:id="rId7"/>
    <p:sldId id="304" r:id="rId8"/>
    <p:sldId id="305" r:id="rId9"/>
    <p:sldId id="306" r:id="rId10"/>
    <p:sldId id="307" r:id="rId11"/>
    <p:sldId id="280" r:id="rId12"/>
    <p:sldId id="323" r:id="rId13"/>
    <p:sldId id="281" r:id="rId14"/>
    <p:sldId id="282" r:id="rId15"/>
    <p:sldId id="320" r:id="rId16"/>
    <p:sldId id="321" r:id="rId17"/>
    <p:sldId id="322" r:id="rId18"/>
    <p:sldId id="324" r:id="rId19"/>
    <p:sldId id="287" r:id="rId20"/>
    <p:sldId id="288" r:id="rId21"/>
    <p:sldId id="291" r:id="rId22"/>
    <p:sldId id="293" r:id="rId23"/>
    <p:sldId id="294" r:id="rId24"/>
    <p:sldId id="295" r:id="rId25"/>
    <p:sldId id="296" r:id="rId26"/>
    <p:sldId id="297" r:id="rId27"/>
    <p:sldId id="298" r:id="rId28"/>
    <p:sldId id="300" r:id="rId29"/>
    <p:sldId id="327" r:id="rId30"/>
    <p:sldId id="330" r:id="rId31"/>
    <p:sldId id="309" r:id="rId32"/>
    <p:sldId id="329" r:id="rId33"/>
    <p:sldId id="332" r:id="rId34"/>
    <p:sldId id="311" r:id="rId35"/>
    <p:sldId id="312" r:id="rId36"/>
    <p:sldId id="313" r:id="rId37"/>
    <p:sldId id="314" r:id="rId38"/>
    <p:sldId id="315" r:id="rId39"/>
    <p:sldId id="316" r:id="rId40"/>
    <p:sldId id="317" r:id="rId41"/>
    <p:sldId id="318" r:id="rId42"/>
    <p:sldId id="319" r:id="rId4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14ED0A-AC0C-47ED-913F-8D8E6271F463}" type="doc">
      <dgm:prSet loTypeId="urn:microsoft.com/office/officeart/2005/8/layout/hierarchy4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9070E45-AD12-470B-97A3-7A28D0795274}">
      <dgm:prSet phldrT="[Texto]" custT="1"/>
      <dgm:spPr/>
      <dgm:t>
        <a:bodyPr/>
        <a:lstStyle/>
        <a:p>
          <a:r>
            <a:rPr lang="es-CL" sz="6000" dirty="0" smtClean="0"/>
            <a:t>Biocombustibles</a:t>
          </a:r>
          <a:endParaRPr lang="es-ES" sz="6000" dirty="0"/>
        </a:p>
      </dgm:t>
    </dgm:pt>
    <dgm:pt modelId="{F7C12CD0-BC8C-450E-886E-B35B3ED75E66}" type="parTrans" cxnId="{913DB812-E381-47B1-A759-A42803685B20}">
      <dgm:prSet/>
      <dgm:spPr/>
      <dgm:t>
        <a:bodyPr/>
        <a:lstStyle/>
        <a:p>
          <a:endParaRPr lang="es-ES"/>
        </a:p>
      </dgm:t>
    </dgm:pt>
    <dgm:pt modelId="{64FE32E3-8C52-4D43-BE97-D587DB01E8FF}" type="sibTrans" cxnId="{913DB812-E381-47B1-A759-A42803685B20}">
      <dgm:prSet/>
      <dgm:spPr/>
      <dgm:t>
        <a:bodyPr/>
        <a:lstStyle/>
        <a:p>
          <a:endParaRPr lang="es-ES"/>
        </a:p>
      </dgm:t>
    </dgm:pt>
    <dgm:pt modelId="{3C8B5FBF-E412-485B-AC98-A246844C4036}">
      <dgm:prSet phldrT="[Texto]"/>
      <dgm:spPr/>
      <dgm:t>
        <a:bodyPr/>
        <a:lstStyle/>
        <a:p>
          <a:r>
            <a:rPr lang="pt-BR" dirty="0" err="1" smtClean="0">
              <a:latin typeface="Calibri" pitchFamily="34" charset="0"/>
              <a:ea typeface="굴림" pitchFamily="34" charset="-127"/>
            </a:rPr>
            <a:t>Combustible</a:t>
          </a:r>
          <a:r>
            <a:rPr lang="pt-BR" dirty="0" smtClean="0">
              <a:latin typeface="Calibri" pitchFamily="34" charset="0"/>
              <a:ea typeface="굴림" pitchFamily="34" charset="-127"/>
            </a:rPr>
            <a:t> líquido o </a:t>
          </a:r>
          <a:r>
            <a:rPr lang="pt-BR" dirty="0" err="1" smtClean="0">
              <a:latin typeface="Calibri" pitchFamily="34" charset="0"/>
              <a:ea typeface="굴림" pitchFamily="34" charset="-127"/>
            </a:rPr>
            <a:t>gaseoso</a:t>
          </a:r>
          <a:r>
            <a:rPr lang="pt-BR" dirty="0" smtClean="0">
              <a:latin typeface="Calibri" pitchFamily="34" charset="0"/>
              <a:ea typeface="굴림" pitchFamily="34" charset="-127"/>
            </a:rPr>
            <a:t> para TRANSPORTE </a:t>
          </a:r>
          <a:r>
            <a:rPr lang="es-CL" dirty="0" smtClean="0">
              <a:latin typeface="Calibri" pitchFamily="34" charset="0"/>
              <a:ea typeface="굴림" pitchFamily="34" charset="-127"/>
            </a:rPr>
            <a:t>producido a partir de la BIOMASA.</a:t>
          </a:r>
          <a:endParaRPr lang="es-ES" dirty="0"/>
        </a:p>
      </dgm:t>
    </dgm:pt>
    <dgm:pt modelId="{6CAA6EA3-47B2-480A-B003-440EE43033B7}" type="sibTrans" cxnId="{4E455618-F5D6-4639-811D-BBCF81A6AC05}">
      <dgm:prSet/>
      <dgm:spPr/>
      <dgm:t>
        <a:bodyPr/>
        <a:lstStyle/>
        <a:p>
          <a:endParaRPr lang="es-ES"/>
        </a:p>
      </dgm:t>
    </dgm:pt>
    <dgm:pt modelId="{CBF8D9DA-4F81-4854-954A-67B0C12C5993}" type="parTrans" cxnId="{4E455618-F5D6-4639-811D-BBCF81A6AC05}">
      <dgm:prSet/>
      <dgm:spPr/>
      <dgm:t>
        <a:bodyPr/>
        <a:lstStyle/>
        <a:p>
          <a:endParaRPr lang="es-ES"/>
        </a:p>
      </dgm:t>
    </dgm:pt>
    <dgm:pt modelId="{2FFB22F0-BAE7-43A9-93EC-D820217D0F55}" type="pres">
      <dgm:prSet presAssocID="{5114ED0A-AC0C-47ED-913F-8D8E6271F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A0330F51-A622-4F75-A458-4EC5A03C1660}" type="pres">
      <dgm:prSet presAssocID="{B9070E45-AD12-470B-97A3-7A28D0795274}" presName="vertOne" presStyleCnt="0"/>
      <dgm:spPr/>
      <dgm:t>
        <a:bodyPr/>
        <a:lstStyle/>
        <a:p>
          <a:endParaRPr lang="en-US"/>
        </a:p>
      </dgm:t>
    </dgm:pt>
    <dgm:pt modelId="{7482DD4D-BF20-404D-BD5C-615DED855B81}" type="pres">
      <dgm:prSet presAssocID="{B9070E45-AD12-470B-97A3-7A28D0795274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112A9-4830-4348-89C7-D7F43F84F4C0}" type="pres">
      <dgm:prSet presAssocID="{B9070E45-AD12-470B-97A3-7A28D0795274}" presName="parTransOne" presStyleCnt="0"/>
      <dgm:spPr/>
      <dgm:t>
        <a:bodyPr/>
        <a:lstStyle/>
        <a:p>
          <a:endParaRPr lang="en-US"/>
        </a:p>
      </dgm:t>
    </dgm:pt>
    <dgm:pt modelId="{3F23E1CC-BEBF-447A-819B-2757D92D6202}" type="pres">
      <dgm:prSet presAssocID="{B9070E45-AD12-470B-97A3-7A28D0795274}" presName="horzOne" presStyleCnt="0"/>
      <dgm:spPr/>
      <dgm:t>
        <a:bodyPr/>
        <a:lstStyle/>
        <a:p>
          <a:endParaRPr lang="en-US"/>
        </a:p>
      </dgm:t>
    </dgm:pt>
    <dgm:pt modelId="{0FCD031C-5CC1-45D6-87CB-F2C48D9DF50C}" type="pres">
      <dgm:prSet presAssocID="{3C8B5FBF-E412-485B-AC98-A246844C4036}" presName="vertTwo" presStyleCnt="0"/>
      <dgm:spPr/>
      <dgm:t>
        <a:bodyPr/>
        <a:lstStyle/>
        <a:p>
          <a:endParaRPr lang="en-US"/>
        </a:p>
      </dgm:t>
    </dgm:pt>
    <dgm:pt modelId="{3725885C-1E63-44B2-937C-71BC68C3E70F}" type="pres">
      <dgm:prSet presAssocID="{3C8B5FBF-E412-485B-AC98-A246844C4036}" presName="txTwo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BF7E28F-3B1D-4275-94F4-CB3EC9A220A4}" type="pres">
      <dgm:prSet presAssocID="{3C8B5FBF-E412-485B-AC98-A246844C4036}" presName="horzTwo" presStyleCnt="0"/>
      <dgm:spPr/>
      <dgm:t>
        <a:bodyPr/>
        <a:lstStyle/>
        <a:p>
          <a:endParaRPr lang="en-US"/>
        </a:p>
      </dgm:t>
    </dgm:pt>
  </dgm:ptLst>
  <dgm:cxnLst>
    <dgm:cxn modelId="{95041DA4-4FFA-4C1F-9C89-6D08908395FD}" type="presOf" srcId="{3C8B5FBF-E412-485B-AC98-A246844C4036}" destId="{3725885C-1E63-44B2-937C-71BC68C3E70F}" srcOrd="0" destOrd="0" presId="urn:microsoft.com/office/officeart/2005/8/layout/hierarchy4"/>
    <dgm:cxn modelId="{48421148-3A90-4F9D-A1E2-F6494AB55316}" type="presOf" srcId="{5114ED0A-AC0C-47ED-913F-8D8E6271F463}" destId="{2FFB22F0-BAE7-43A9-93EC-D820217D0F55}" srcOrd="0" destOrd="0" presId="urn:microsoft.com/office/officeart/2005/8/layout/hierarchy4"/>
    <dgm:cxn modelId="{9229FFBB-A46D-4F23-9F6A-8054DC70BA17}" type="presOf" srcId="{B9070E45-AD12-470B-97A3-7A28D0795274}" destId="{7482DD4D-BF20-404D-BD5C-615DED855B81}" srcOrd="0" destOrd="0" presId="urn:microsoft.com/office/officeart/2005/8/layout/hierarchy4"/>
    <dgm:cxn modelId="{4E455618-F5D6-4639-811D-BBCF81A6AC05}" srcId="{B9070E45-AD12-470B-97A3-7A28D0795274}" destId="{3C8B5FBF-E412-485B-AC98-A246844C4036}" srcOrd="0" destOrd="0" parTransId="{CBF8D9DA-4F81-4854-954A-67B0C12C5993}" sibTransId="{6CAA6EA3-47B2-480A-B003-440EE43033B7}"/>
    <dgm:cxn modelId="{913DB812-E381-47B1-A759-A42803685B20}" srcId="{5114ED0A-AC0C-47ED-913F-8D8E6271F463}" destId="{B9070E45-AD12-470B-97A3-7A28D0795274}" srcOrd="0" destOrd="0" parTransId="{F7C12CD0-BC8C-450E-886E-B35B3ED75E66}" sibTransId="{64FE32E3-8C52-4D43-BE97-D587DB01E8FF}"/>
    <dgm:cxn modelId="{4007AA00-29FB-4F86-A94C-2C3F39C7E8A1}" type="presParOf" srcId="{2FFB22F0-BAE7-43A9-93EC-D820217D0F55}" destId="{A0330F51-A622-4F75-A458-4EC5A03C1660}" srcOrd="0" destOrd="0" presId="urn:microsoft.com/office/officeart/2005/8/layout/hierarchy4"/>
    <dgm:cxn modelId="{7D00E8C9-8FE8-4EE9-AE4C-BB4EE458AD8A}" type="presParOf" srcId="{A0330F51-A622-4F75-A458-4EC5A03C1660}" destId="{7482DD4D-BF20-404D-BD5C-615DED855B81}" srcOrd="0" destOrd="0" presId="urn:microsoft.com/office/officeart/2005/8/layout/hierarchy4"/>
    <dgm:cxn modelId="{444C69CE-E69F-4810-BEE4-325D020A7EAA}" type="presParOf" srcId="{A0330F51-A622-4F75-A458-4EC5A03C1660}" destId="{91C112A9-4830-4348-89C7-D7F43F84F4C0}" srcOrd="1" destOrd="0" presId="urn:microsoft.com/office/officeart/2005/8/layout/hierarchy4"/>
    <dgm:cxn modelId="{85C05277-89C7-4F60-9D89-98F392D60C14}" type="presParOf" srcId="{A0330F51-A622-4F75-A458-4EC5A03C1660}" destId="{3F23E1CC-BEBF-447A-819B-2757D92D6202}" srcOrd="2" destOrd="0" presId="urn:microsoft.com/office/officeart/2005/8/layout/hierarchy4"/>
    <dgm:cxn modelId="{7A566111-C247-449A-A21A-770B5EC9900B}" type="presParOf" srcId="{3F23E1CC-BEBF-447A-819B-2757D92D6202}" destId="{0FCD031C-5CC1-45D6-87CB-F2C48D9DF50C}" srcOrd="0" destOrd="0" presId="urn:microsoft.com/office/officeart/2005/8/layout/hierarchy4"/>
    <dgm:cxn modelId="{FC3DD02D-2880-4310-895B-15C4BB054F80}" type="presParOf" srcId="{0FCD031C-5CC1-45D6-87CB-F2C48D9DF50C}" destId="{3725885C-1E63-44B2-937C-71BC68C3E70F}" srcOrd="0" destOrd="0" presId="urn:microsoft.com/office/officeart/2005/8/layout/hierarchy4"/>
    <dgm:cxn modelId="{A9581452-46F4-4587-B800-D0802CC262D2}" type="presParOf" srcId="{0FCD031C-5CC1-45D6-87CB-F2C48D9DF50C}" destId="{3BF7E28F-3B1D-4275-94F4-CB3EC9A220A4}" srcOrd="1" destOrd="0" presId="urn:microsoft.com/office/officeart/2005/8/layout/hierarchy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14ED0A-AC0C-47ED-913F-8D8E6271F463}" type="doc">
      <dgm:prSet loTypeId="urn:microsoft.com/office/officeart/2005/8/layout/hierarchy4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9070E45-AD12-470B-97A3-7A28D0795274}">
      <dgm:prSet phldrT="[Texto]" custT="1"/>
      <dgm:spPr/>
      <dgm:t>
        <a:bodyPr/>
        <a:lstStyle/>
        <a:p>
          <a:r>
            <a:rPr lang="es-CL" sz="4000" dirty="0" smtClean="0"/>
            <a:t>¿ Qué </a:t>
          </a:r>
          <a:r>
            <a:rPr lang="es-CL" sz="4000" dirty="0" smtClean="0"/>
            <a:t>características deben tener los </a:t>
          </a:r>
          <a:r>
            <a:rPr lang="es-CL" sz="4000" dirty="0" smtClean="0"/>
            <a:t>Biocombustibles ?</a:t>
          </a:r>
          <a:endParaRPr lang="es-ES" sz="4000" dirty="0"/>
        </a:p>
      </dgm:t>
    </dgm:pt>
    <dgm:pt modelId="{F7C12CD0-BC8C-450E-886E-B35B3ED75E66}" type="parTrans" cxnId="{913DB812-E381-47B1-A759-A42803685B20}">
      <dgm:prSet/>
      <dgm:spPr/>
      <dgm:t>
        <a:bodyPr/>
        <a:lstStyle/>
        <a:p>
          <a:endParaRPr lang="es-ES"/>
        </a:p>
      </dgm:t>
    </dgm:pt>
    <dgm:pt modelId="{64FE32E3-8C52-4D43-BE97-D587DB01E8FF}" type="sibTrans" cxnId="{913DB812-E381-47B1-A759-A42803685B20}">
      <dgm:prSet/>
      <dgm:spPr/>
      <dgm:t>
        <a:bodyPr/>
        <a:lstStyle/>
        <a:p>
          <a:endParaRPr lang="es-ES"/>
        </a:p>
      </dgm:t>
    </dgm:pt>
    <dgm:pt modelId="{3C8B5FBF-E412-485B-AC98-A246844C4036}">
      <dgm:prSet phldrT="[Texto]"/>
      <dgm:spPr/>
      <dgm:t>
        <a:bodyPr/>
        <a:lstStyle/>
        <a:p>
          <a:r>
            <a:rPr lang="es-ES" dirty="0" smtClean="0">
              <a:latin typeface="Calibri" pitchFamily="34" charset="0"/>
            </a:rPr>
            <a:t>Entregar un balance energético positivo.</a:t>
          </a:r>
          <a:endParaRPr lang="es-ES" dirty="0"/>
        </a:p>
      </dgm:t>
    </dgm:pt>
    <dgm:pt modelId="{6CAA6EA3-47B2-480A-B003-440EE43033B7}" type="sibTrans" cxnId="{4E455618-F5D6-4639-811D-BBCF81A6AC05}">
      <dgm:prSet/>
      <dgm:spPr/>
      <dgm:t>
        <a:bodyPr/>
        <a:lstStyle/>
        <a:p>
          <a:endParaRPr lang="es-ES"/>
        </a:p>
      </dgm:t>
    </dgm:pt>
    <dgm:pt modelId="{CBF8D9DA-4F81-4854-954A-67B0C12C5993}" type="parTrans" cxnId="{4E455618-F5D6-4639-811D-BBCF81A6AC05}">
      <dgm:prSet/>
      <dgm:spPr/>
      <dgm:t>
        <a:bodyPr/>
        <a:lstStyle/>
        <a:p>
          <a:endParaRPr lang="es-ES"/>
        </a:p>
      </dgm:t>
    </dgm:pt>
    <dgm:pt modelId="{3F7A26AD-2058-4969-9883-F548CF68375B}">
      <dgm:prSet phldrT="[Texto]"/>
      <dgm:spPr/>
      <dgm:t>
        <a:bodyPr/>
        <a:lstStyle/>
        <a:p>
          <a:r>
            <a:rPr lang="es-ES" dirty="0" smtClean="0">
              <a:latin typeface="Calibri" pitchFamily="34" charset="0"/>
            </a:rPr>
            <a:t>Entregar beneficios medioambientales</a:t>
          </a:r>
          <a:endParaRPr lang="es-ES" dirty="0"/>
        </a:p>
      </dgm:t>
    </dgm:pt>
    <dgm:pt modelId="{2FE09CFD-6182-4E27-94B2-65EA20C9B49E}" type="parTrans" cxnId="{AAC5AE9A-C202-4755-9B07-A909F1EAD8C5}">
      <dgm:prSet/>
      <dgm:spPr/>
      <dgm:t>
        <a:bodyPr/>
        <a:lstStyle/>
        <a:p>
          <a:endParaRPr lang="es-ES"/>
        </a:p>
      </dgm:t>
    </dgm:pt>
    <dgm:pt modelId="{63A48442-717E-4E2C-A61D-4F3035510A64}" type="sibTrans" cxnId="{AAC5AE9A-C202-4755-9B07-A909F1EAD8C5}">
      <dgm:prSet/>
      <dgm:spPr/>
      <dgm:t>
        <a:bodyPr/>
        <a:lstStyle/>
        <a:p>
          <a:endParaRPr lang="es-ES"/>
        </a:p>
      </dgm:t>
    </dgm:pt>
    <dgm:pt modelId="{4EA3A825-4317-4C9A-9342-8514007843A9}">
      <dgm:prSet phldrT="[Texto]"/>
      <dgm:spPr/>
      <dgm:t>
        <a:bodyPr/>
        <a:lstStyle/>
        <a:p>
          <a:r>
            <a:rPr lang="es-ES" dirty="0" smtClean="0">
              <a:latin typeface="Calibri" pitchFamily="34" charset="0"/>
            </a:rPr>
            <a:t>Ser económicamente competitivo</a:t>
          </a:r>
          <a:endParaRPr lang="es-ES" dirty="0"/>
        </a:p>
      </dgm:t>
    </dgm:pt>
    <dgm:pt modelId="{CB36B864-F19D-4840-95AE-AC78977D99EE}" type="parTrans" cxnId="{54210F9B-F6DD-4AD2-9ED4-34E9DDBC70D7}">
      <dgm:prSet/>
      <dgm:spPr/>
      <dgm:t>
        <a:bodyPr/>
        <a:lstStyle/>
        <a:p>
          <a:endParaRPr lang="es-ES"/>
        </a:p>
      </dgm:t>
    </dgm:pt>
    <dgm:pt modelId="{55C37045-8980-4526-8078-47206FE86539}" type="sibTrans" cxnId="{54210F9B-F6DD-4AD2-9ED4-34E9DDBC70D7}">
      <dgm:prSet/>
      <dgm:spPr/>
      <dgm:t>
        <a:bodyPr/>
        <a:lstStyle/>
        <a:p>
          <a:endParaRPr lang="es-ES"/>
        </a:p>
      </dgm:t>
    </dgm:pt>
    <dgm:pt modelId="{A68B4E31-8002-4295-ADE3-55434D40356C}">
      <dgm:prSet phldrT="[Texto]"/>
      <dgm:spPr/>
      <dgm:t>
        <a:bodyPr/>
        <a:lstStyle/>
        <a:p>
          <a:r>
            <a:rPr lang="es-ES" dirty="0" smtClean="0">
              <a:latin typeface="Calibri" pitchFamily="34" charset="0"/>
            </a:rPr>
            <a:t>Su escala de producción no debe poner en riesgo el suministro alimenticio</a:t>
          </a:r>
          <a:endParaRPr lang="es-ES" dirty="0"/>
        </a:p>
      </dgm:t>
    </dgm:pt>
    <dgm:pt modelId="{79264047-E6CE-434C-9351-4D4D51D0FD67}" type="parTrans" cxnId="{739A1982-C7CB-49C9-BBEF-DEEF9D1CF944}">
      <dgm:prSet/>
      <dgm:spPr/>
      <dgm:t>
        <a:bodyPr/>
        <a:lstStyle/>
        <a:p>
          <a:endParaRPr lang="es-ES"/>
        </a:p>
      </dgm:t>
    </dgm:pt>
    <dgm:pt modelId="{3BC62696-B98A-4654-8C3F-4022B234AE9F}" type="sibTrans" cxnId="{739A1982-C7CB-49C9-BBEF-DEEF9D1CF944}">
      <dgm:prSet/>
      <dgm:spPr/>
      <dgm:t>
        <a:bodyPr/>
        <a:lstStyle/>
        <a:p>
          <a:endParaRPr lang="es-ES"/>
        </a:p>
      </dgm:t>
    </dgm:pt>
    <dgm:pt modelId="{2FFB22F0-BAE7-43A9-93EC-D820217D0F55}" type="pres">
      <dgm:prSet presAssocID="{5114ED0A-AC0C-47ED-913F-8D8E6271F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A0330F51-A622-4F75-A458-4EC5A03C1660}" type="pres">
      <dgm:prSet presAssocID="{B9070E45-AD12-470B-97A3-7A28D0795274}" presName="vertOne" presStyleCnt="0"/>
      <dgm:spPr/>
      <dgm:t>
        <a:bodyPr/>
        <a:lstStyle/>
        <a:p>
          <a:endParaRPr lang="en-US"/>
        </a:p>
      </dgm:t>
    </dgm:pt>
    <dgm:pt modelId="{7482DD4D-BF20-404D-BD5C-615DED855B81}" type="pres">
      <dgm:prSet presAssocID="{B9070E45-AD12-470B-97A3-7A28D0795274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112A9-4830-4348-89C7-D7F43F84F4C0}" type="pres">
      <dgm:prSet presAssocID="{B9070E45-AD12-470B-97A3-7A28D0795274}" presName="parTransOne" presStyleCnt="0"/>
      <dgm:spPr/>
      <dgm:t>
        <a:bodyPr/>
        <a:lstStyle/>
        <a:p>
          <a:endParaRPr lang="en-US"/>
        </a:p>
      </dgm:t>
    </dgm:pt>
    <dgm:pt modelId="{3F23E1CC-BEBF-447A-819B-2757D92D6202}" type="pres">
      <dgm:prSet presAssocID="{B9070E45-AD12-470B-97A3-7A28D0795274}" presName="horzOne" presStyleCnt="0"/>
      <dgm:spPr/>
      <dgm:t>
        <a:bodyPr/>
        <a:lstStyle/>
        <a:p>
          <a:endParaRPr lang="en-US"/>
        </a:p>
      </dgm:t>
    </dgm:pt>
    <dgm:pt modelId="{0FCD031C-5CC1-45D6-87CB-F2C48D9DF50C}" type="pres">
      <dgm:prSet presAssocID="{3C8B5FBF-E412-485B-AC98-A246844C4036}" presName="vertTwo" presStyleCnt="0"/>
      <dgm:spPr/>
      <dgm:t>
        <a:bodyPr/>
        <a:lstStyle/>
        <a:p>
          <a:endParaRPr lang="en-US"/>
        </a:p>
      </dgm:t>
    </dgm:pt>
    <dgm:pt modelId="{3725885C-1E63-44B2-937C-71BC68C3E70F}" type="pres">
      <dgm:prSet presAssocID="{3C8B5FBF-E412-485B-AC98-A246844C4036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BF7E28F-3B1D-4275-94F4-CB3EC9A220A4}" type="pres">
      <dgm:prSet presAssocID="{3C8B5FBF-E412-485B-AC98-A246844C4036}" presName="horzTwo" presStyleCnt="0"/>
      <dgm:spPr/>
      <dgm:t>
        <a:bodyPr/>
        <a:lstStyle/>
        <a:p>
          <a:endParaRPr lang="en-US"/>
        </a:p>
      </dgm:t>
    </dgm:pt>
    <dgm:pt modelId="{6FFC57AD-9DA3-4940-A267-AF47F41CA99C}" type="pres">
      <dgm:prSet presAssocID="{6CAA6EA3-47B2-480A-B003-440EE43033B7}" presName="sibSpaceTwo" presStyleCnt="0"/>
      <dgm:spPr/>
      <dgm:t>
        <a:bodyPr/>
        <a:lstStyle/>
        <a:p>
          <a:endParaRPr lang="en-US"/>
        </a:p>
      </dgm:t>
    </dgm:pt>
    <dgm:pt modelId="{00AD6479-D06A-478C-93DE-059D9D76FF2E}" type="pres">
      <dgm:prSet presAssocID="{3F7A26AD-2058-4969-9883-F548CF68375B}" presName="vertTwo" presStyleCnt="0"/>
      <dgm:spPr/>
    </dgm:pt>
    <dgm:pt modelId="{74DBB246-9702-48E1-889B-5B650704B335}" type="pres">
      <dgm:prSet presAssocID="{3F7A26AD-2058-4969-9883-F548CF68375B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C7BCEA9-4C3E-4440-B912-6A42A7E807AC}" type="pres">
      <dgm:prSet presAssocID="{3F7A26AD-2058-4969-9883-F548CF68375B}" presName="horzTwo" presStyleCnt="0"/>
      <dgm:spPr/>
    </dgm:pt>
    <dgm:pt modelId="{9E26C3B9-AD39-4E71-86BC-BAAD6615BA75}" type="pres">
      <dgm:prSet presAssocID="{63A48442-717E-4E2C-A61D-4F3035510A64}" presName="sibSpaceTwo" presStyleCnt="0"/>
      <dgm:spPr/>
    </dgm:pt>
    <dgm:pt modelId="{80D466A5-F051-4584-8DB9-EC9C9F1D34CD}" type="pres">
      <dgm:prSet presAssocID="{4EA3A825-4317-4C9A-9342-8514007843A9}" presName="vertTwo" presStyleCnt="0"/>
      <dgm:spPr/>
    </dgm:pt>
    <dgm:pt modelId="{8E41504F-958C-40B0-9668-DFAC39FFB0A0}" type="pres">
      <dgm:prSet presAssocID="{4EA3A825-4317-4C9A-9342-8514007843A9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FC03EC5-7407-401D-B1FC-9B33DF0AB68F}" type="pres">
      <dgm:prSet presAssocID="{4EA3A825-4317-4C9A-9342-8514007843A9}" presName="horzTwo" presStyleCnt="0"/>
      <dgm:spPr/>
    </dgm:pt>
    <dgm:pt modelId="{EDF22BEB-9A19-4188-9EFF-642E5D0E3B66}" type="pres">
      <dgm:prSet presAssocID="{55C37045-8980-4526-8078-47206FE86539}" presName="sibSpaceTwo" presStyleCnt="0"/>
      <dgm:spPr/>
    </dgm:pt>
    <dgm:pt modelId="{2539E45F-1FBE-460A-AD9F-ADB3A7FCF07A}" type="pres">
      <dgm:prSet presAssocID="{A68B4E31-8002-4295-ADE3-55434D40356C}" presName="vertTwo" presStyleCnt="0"/>
      <dgm:spPr/>
    </dgm:pt>
    <dgm:pt modelId="{D0763C69-6CBE-4491-B570-837929893C4D}" type="pres">
      <dgm:prSet presAssocID="{A68B4E31-8002-4295-ADE3-55434D40356C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12C115E-9540-4EB4-9DBF-1482472608BB}" type="pres">
      <dgm:prSet presAssocID="{A68B4E31-8002-4295-ADE3-55434D40356C}" presName="horzTwo" presStyleCnt="0"/>
      <dgm:spPr/>
    </dgm:pt>
  </dgm:ptLst>
  <dgm:cxnLst>
    <dgm:cxn modelId="{BDD64F01-3B82-4936-98C3-DBDB65901DCC}" type="presOf" srcId="{B9070E45-AD12-470B-97A3-7A28D0795274}" destId="{7482DD4D-BF20-404D-BD5C-615DED855B81}" srcOrd="0" destOrd="0" presId="urn:microsoft.com/office/officeart/2005/8/layout/hierarchy4"/>
    <dgm:cxn modelId="{AAC5AE9A-C202-4755-9B07-A909F1EAD8C5}" srcId="{B9070E45-AD12-470B-97A3-7A28D0795274}" destId="{3F7A26AD-2058-4969-9883-F548CF68375B}" srcOrd="1" destOrd="0" parTransId="{2FE09CFD-6182-4E27-94B2-65EA20C9B49E}" sibTransId="{63A48442-717E-4E2C-A61D-4F3035510A64}"/>
    <dgm:cxn modelId="{47C1DE8D-1CEA-4841-9918-2017A3D93937}" type="presOf" srcId="{5114ED0A-AC0C-47ED-913F-8D8E6271F463}" destId="{2FFB22F0-BAE7-43A9-93EC-D820217D0F55}" srcOrd="0" destOrd="0" presId="urn:microsoft.com/office/officeart/2005/8/layout/hierarchy4"/>
    <dgm:cxn modelId="{27025A52-B290-4B7F-AE97-72CBB60A4BD7}" type="presOf" srcId="{3C8B5FBF-E412-485B-AC98-A246844C4036}" destId="{3725885C-1E63-44B2-937C-71BC68C3E70F}" srcOrd="0" destOrd="0" presId="urn:microsoft.com/office/officeart/2005/8/layout/hierarchy4"/>
    <dgm:cxn modelId="{45028C2E-37CF-4B93-AA27-F568EBE92C1F}" type="presOf" srcId="{A68B4E31-8002-4295-ADE3-55434D40356C}" destId="{D0763C69-6CBE-4491-B570-837929893C4D}" srcOrd="0" destOrd="0" presId="urn:microsoft.com/office/officeart/2005/8/layout/hierarchy4"/>
    <dgm:cxn modelId="{4E455618-F5D6-4639-811D-BBCF81A6AC05}" srcId="{B9070E45-AD12-470B-97A3-7A28D0795274}" destId="{3C8B5FBF-E412-485B-AC98-A246844C4036}" srcOrd="0" destOrd="0" parTransId="{CBF8D9DA-4F81-4854-954A-67B0C12C5993}" sibTransId="{6CAA6EA3-47B2-480A-B003-440EE43033B7}"/>
    <dgm:cxn modelId="{913DB812-E381-47B1-A759-A42803685B20}" srcId="{5114ED0A-AC0C-47ED-913F-8D8E6271F463}" destId="{B9070E45-AD12-470B-97A3-7A28D0795274}" srcOrd="0" destOrd="0" parTransId="{F7C12CD0-BC8C-450E-886E-B35B3ED75E66}" sibTransId="{64FE32E3-8C52-4D43-BE97-D587DB01E8FF}"/>
    <dgm:cxn modelId="{54210F9B-F6DD-4AD2-9ED4-34E9DDBC70D7}" srcId="{B9070E45-AD12-470B-97A3-7A28D0795274}" destId="{4EA3A825-4317-4C9A-9342-8514007843A9}" srcOrd="2" destOrd="0" parTransId="{CB36B864-F19D-4840-95AE-AC78977D99EE}" sibTransId="{55C37045-8980-4526-8078-47206FE86539}"/>
    <dgm:cxn modelId="{739A1982-C7CB-49C9-BBEF-DEEF9D1CF944}" srcId="{B9070E45-AD12-470B-97A3-7A28D0795274}" destId="{A68B4E31-8002-4295-ADE3-55434D40356C}" srcOrd="3" destOrd="0" parTransId="{79264047-E6CE-434C-9351-4D4D51D0FD67}" sibTransId="{3BC62696-B98A-4654-8C3F-4022B234AE9F}"/>
    <dgm:cxn modelId="{8D3122CC-FB89-43BC-902C-A78266B0A874}" type="presOf" srcId="{4EA3A825-4317-4C9A-9342-8514007843A9}" destId="{8E41504F-958C-40B0-9668-DFAC39FFB0A0}" srcOrd="0" destOrd="0" presId="urn:microsoft.com/office/officeart/2005/8/layout/hierarchy4"/>
    <dgm:cxn modelId="{11FF19FE-F730-4237-AEE8-C8972F085B9A}" type="presOf" srcId="{3F7A26AD-2058-4969-9883-F548CF68375B}" destId="{74DBB246-9702-48E1-889B-5B650704B335}" srcOrd="0" destOrd="0" presId="urn:microsoft.com/office/officeart/2005/8/layout/hierarchy4"/>
    <dgm:cxn modelId="{59148C8A-AD6A-403D-8AE5-A9AFF35BC232}" type="presParOf" srcId="{2FFB22F0-BAE7-43A9-93EC-D820217D0F55}" destId="{A0330F51-A622-4F75-A458-4EC5A03C1660}" srcOrd="0" destOrd="0" presId="urn:microsoft.com/office/officeart/2005/8/layout/hierarchy4"/>
    <dgm:cxn modelId="{EDA5FABE-668C-4BC8-8B53-C69793DD50C3}" type="presParOf" srcId="{A0330F51-A622-4F75-A458-4EC5A03C1660}" destId="{7482DD4D-BF20-404D-BD5C-615DED855B81}" srcOrd="0" destOrd="0" presId="urn:microsoft.com/office/officeart/2005/8/layout/hierarchy4"/>
    <dgm:cxn modelId="{CE7738D1-675C-40FB-A55D-52B586FE7314}" type="presParOf" srcId="{A0330F51-A622-4F75-A458-4EC5A03C1660}" destId="{91C112A9-4830-4348-89C7-D7F43F84F4C0}" srcOrd="1" destOrd="0" presId="urn:microsoft.com/office/officeart/2005/8/layout/hierarchy4"/>
    <dgm:cxn modelId="{BA08DD79-2BA8-4329-8703-1867B309FF67}" type="presParOf" srcId="{A0330F51-A622-4F75-A458-4EC5A03C1660}" destId="{3F23E1CC-BEBF-447A-819B-2757D92D6202}" srcOrd="2" destOrd="0" presId="urn:microsoft.com/office/officeart/2005/8/layout/hierarchy4"/>
    <dgm:cxn modelId="{17DB76E5-A79D-4D96-9D32-EB20059C6972}" type="presParOf" srcId="{3F23E1CC-BEBF-447A-819B-2757D92D6202}" destId="{0FCD031C-5CC1-45D6-87CB-F2C48D9DF50C}" srcOrd="0" destOrd="0" presId="urn:microsoft.com/office/officeart/2005/8/layout/hierarchy4"/>
    <dgm:cxn modelId="{80051D53-9992-466D-A11C-16ED6FD992A7}" type="presParOf" srcId="{0FCD031C-5CC1-45D6-87CB-F2C48D9DF50C}" destId="{3725885C-1E63-44B2-937C-71BC68C3E70F}" srcOrd="0" destOrd="0" presId="urn:microsoft.com/office/officeart/2005/8/layout/hierarchy4"/>
    <dgm:cxn modelId="{B152EFBC-BAFE-4494-A9C9-0630300EBCB6}" type="presParOf" srcId="{0FCD031C-5CC1-45D6-87CB-F2C48D9DF50C}" destId="{3BF7E28F-3B1D-4275-94F4-CB3EC9A220A4}" srcOrd="1" destOrd="0" presId="urn:microsoft.com/office/officeart/2005/8/layout/hierarchy4"/>
    <dgm:cxn modelId="{C908DA3D-D80D-4802-9591-96C5EDC1DBB1}" type="presParOf" srcId="{3F23E1CC-BEBF-447A-819B-2757D92D6202}" destId="{6FFC57AD-9DA3-4940-A267-AF47F41CA99C}" srcOrd="1" destOrd="0" presId="urn:microsoft.com/office/officeart/2005/8/layout/hierarchy4"/>
    <dgm:cxn modelId="{E05981BE-BC5B-43C4-B51A-B38C38110E76}" type="presParOf" srcId="{3F23E1CC-BEBF-447A-819B-2757D92D6202}" destId="{00AD6479-D06A-478C-93DE-059D9D76FF2E}" srcOrd="2" destOrd="0" presId="urn:microsoft.com/office/officeart/2005/8/layout/hierarchy4"/>
    <dgm:cxn modelId="{9B0BB37E-B159-495F-81B6-0B1CE6A04E06}" type="presParOf" srcId="{00AD6479-D06A-478C-93DE-059D9D76FF2E}" destId="{74DBB246-9702-48E1-889B-5B650704B335}" srcOrd="0" destOrd="0" presId="urn:microsoft.com/office/officeart/2005/8/layout/hierarchy4"/>
    <dgm:cxn modelId="{6422B89D-8758-4E7B-96E3-1D280CBF4317}" type="presParOf" srcId="{00AD6479-D06A-478C-93DE-059D9D76FF2E}" destId="{2C7BCEA9-4C3E-4440-B912-6A42A7E807AC}" srcOrd="1" destOrd="0" presId="urn:microsoft.com/office/officeart/2005/8/layout/hierarchy4"/>
    <dgm:cxn modelId="{D80074A1-0AF5-4A70-A68C-A1A8BBA6C8F8}" type="presParOf" srcId="{3F23E1CC-BEBF-447A-819B-2757D92D6202}" destId="{9E26C3B9-AD39-4E71-86BC-BAAD6615BA75}" srcOrd="3" destOrd="0" presId="urn:microsoft.com/office/officeart/2005/8/layout/hierarchy4"/>
    <dgm:cxn modelId="{43F005C9-5B71-4CC0-B57E-7B9093C57E0F}" type="presParOf" srcId="{3F23E1CC-BEBF-447A-819B-2757D92D6202}" destId="{80D466A5-F051-4584-8DB9-EC9C9F1D34CD}" srcOrd="4" destOrd="0" presId="urn:microsoft.com/office/officeart/2005/8/layout/hierarchy4"/>
    <dgm:cxn modelId="{E2C86E21-1181-4F23-9D03-F3A73D108D8E}" type="presParOf" srcId="{80D466A5-F051-4584-8DB9-EC9C9F1D34CD}" destId="{8E41504F-958C-40B0-9668-DFAC39FFB0A0}" srcOrd="0" destOrd="0" presId="urn:microsoft.com/office/officeart/2005/8/layout/hierarchy4"/>
    <dgm:cxn modelId="{5F937A70-73BB-4157-92AC-01A76FA45E56}" type="presParOf" srcId="{80D466A5-F051-4584-8DB9-EC9C9F1D34CD}" destId="{0FC03EC5-7407-401D-B1FC-9B33DF0AB68F}" srcOrd="1" destOrd="0" presId="urn:microsoft.com/office/officeart/2005/8/layout/hierarchy4"/>
    <dgm:cxn modelId="{C2F3176E-6F3A-46C5-868C-7E1A98A4A730}" type="presParOf" srcId="{3F23E1CC-BEBF-447A-819B-2757D92D6202}" destId="{EDF22BEB-9A19-4188-9EFF-642E5D0E3B66}" srcOrd="5" destOrd="0" presId="urn:microsoft.com/office/officeart/2005/8/layout/hierarchy4"/>
    <dgm:cxn modelId="{E071CC38-4448-4FCA-A83B-F187754762E1}" type="presParOf" srcId="{3F23E1CC-BEBF-447A-819B-2757D92D6202}" destId="{2539E45F-1FBE-460A-AD9F-ADB3A7FCF07A}" srcOrd="6" destOrd="0" presId="urn:microsoft.com/office/officeart/2005/8/layout/hierarchy4"/>
    <dgm:cxn modelId="{B37A09BE-DA3D-44B7-BBE7-5406D63AF1FA}" type="presParOf" srcId="{2539E45F-1FBE-460A-AD9F-ADB3A7FCF07A}" destId="{D0763C69-6CBE-4491-B570-837929893C4D}" srcOrd="0" destOrd="0" presId="urn:microsoft.com/office/officeart/2005/8/layout/hierarchy4"/>
    <dgm:cxn modelId="{984F72EF-DE03-4399-905D-548FAA1CB582}" type="presParOf" srcId="{2539E45F-1FBE-460A-AD9F-ADB3A7FCF07A}" destId="{012C115E-9540-4EB4-9DBF-1482472608BB}" srcOrd="1" destOrd="0" presId="urn:microsoft.com/office/officeart/2005/8/layout/hierarchy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14ED0A-AC0C-47ED-913F-8D8E6271F463}" type="doc">
      <dgm:prSet loTypeId="urn:microsoft.com/office/officeart/2005/8/layout/hierarchy4" loCatId="list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9070E45-AD12-470B-97A3-7A28D0795274}">
      <dgm:prSet phldrT="[Texto]" custT="1"/>
      <dgm:spPr/>
      <dgm:t>
        <a:bodyPr/>
        <a:lstStyle/>
        <a:p>
          <a:r>
            <a:rPr lang="es-CL" sz="4400" dirty="0" smtClean="0"/>
            <a:t>Conversión de biomasa a biocombustibles</a:t>
          </a:r>
          <a:endParaRPr lang="es-ES" sz="4400" dirty="0"/>
        </a:p>
      </dgm:t>
    </dgm:pt>
    <dgm:pt modelId="{F7C12CD0-BC8C-450E-886E-B35B3ED75E66}" type="parTrans" cxnId="{913DB812-E381-47B1-A759-A42803685B20}">
      <dgm:prSet/>
      <dgm:spPr/>
      <dgm:t>
        <a:bodyPr/>
        <a:lstStyle/>
        <a:p>
          <a:endParaRPr lang="es-ES"/>
        </a:p>
      </dgm:t>
    </dgm:pt>
    <dgm:pt modelId="{64FE32E3-8C52-4D43-BE97-D587DB01E8FF}" type="sibTrans" cxnId="{913DB812-E381-47B1-A759-A42803685B20}">
      <dgm:prSet/>
      <dgm:spPr/>
      <dgm:t>
        <a:bodyPr/>
        <a:lstStyle/>
        <a:p>
          <a:endParaRPr lang="es-ES"/>
        </a:p>
      </dgm:t>
    </dgm:pt>
    <dgm:pt modelId="{8C162EFA-C525-4C44-B9F2-0A38D09F20C3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dirty="0" smtClean="0"/>
            <a:t>Se basa en la descomposición de la biomasa por medio de calor para generar productos con un más alto valor o más convenientes.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dirty="0" smtClean="0"/>
            <a:t>. </a:t>
          </a:r>
          <a:endParaRPr lang="es-ES" dirty="0"/>
        </a:p>
      </dgm:t>
    </dgm:pt>
    <dgm:pt modelId="{A98762B6-983D-437D-87F7-D78FE10B194E}" type="parTrans" cxnId="{A080C8A6-B6E8-44B2-854B-C16A3D3D723B}">
      <dgm:prSet/>
      <dgm:spPr/>
      <dgm:t>
        <a:bodyPr/>
        <a:lstStyle/>
        <a:p>
          <a:endParaRPr lang="es-ES"/>
        </a:p>
      </dgm:t>
    </dgm:pt>
    <dgm:pt modelId="{282A50FD-AC90-4DD7-B6E7-30F3BAE515AA}" type="sibTrans" cxnId="{A080C8A6-B6E8-44B2-854B-C16A3D3D723B}">
      <dgm:prSet/>
      <dgm:spPr/>
      <dgm:t>
        <a:bodyPr/>
        <a:lstStyle/>
        <a:p>
          <a:endParaRPr lang="es-ES"/>
        </a:p>
      </dgm:t>
    </dgm:pt>
    <dgm:pt modelId="{D8CF6EBA-3F08-4426-AAED-470C2EBC9A4E}">
      <dgm:prSet phldrT="[Texto]" custT="1"/>
      <dgm:spPr/>
      <dgm:t>
        <a:bodyPr/>
        <a:lstStyle/>
        <a:p>
          <a:r>
            <a:rPr lang="es-ES" sz="2800" dirty="0" smtClean="0"/>
            <a:t>Bioquímicas</a:t>
          </a:r>
          <a:endParaRPr lang="es-ES" sz="2800" dirty="0"/>
        </a:p>
      </dgm:t>
    </dgm:pt>
    <dgm:pt modelId="{64544C69-2345-47DD-9D82-0C33D9C221C9}" type="sibTrans" cxnId="{36D6D7D6-2A56-41B1-81CB-A510886C1271}">
      <dgm:prSet/>
      <dgm:spPr/>
      <dgm:t>
        <a:bodyPr/>
        <a:lstStyle/>
        <a:p>
          <a:endParaRPr lang="es-ES"/>
        </a:p>
      </dgm:t>
    </dgm:pt>
    <dgm:pt modelId="{9E99402C-B737-4321-AF08-114E4341C6D3}" type="parTrans" cxnId="{36D6D7D6-2A56-41B1-81CB-A510886C1271}">
      <dgm:prSet/>
      <dgm:spPr/>
      <dgm:t>
        <a:bodyPr/>
        <a:lstStyle/>
        <a:p>
          <a:endParaRPr lang="es-ES"/>
        </a:p>
      </dgm:t>
    </dgm:pt>
    <dgm:pt modelId="{B2C0B9A7-14E4-4A15-A38D-658565F1D792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dirty="0" smtClean="0"/>
            <a:t>Termoquímicas</a:t>
          </a:r>
        </a:p>
        <a:p>
          <a:endParaRPr lang="es-ES" dirty="0"/>
        </a:p>
      </dgm:t>
    </dgm:pt>
    <dgm:pt modelId="{CFE215F6-BF70-417F-BEDC-517A722CAF6D}" type="parTrans" cxnId="{E542A786-5EF6-474C-8FA8-4314F176A284}">
      <dgm:prSet/>
      <dgm:spPr/>
      <dgm:t>
        <a:bodyPr/>
        <a:lstStyle/>
        <a:p>
          <a:endParaRPr lang="es-ES"/>
        </a:p>
      </dgm:t>
    </dgm:pt>
    <dgm:pt modelId="{17533CB3-7F5F-46ED-8B94-F3294BE8E667}" type="sibTrans" cxnId="{E542A786-5EF6-474C-8FA8-4314F176A284}">
      <dgm:prSet/>
      <dgm:spPr/>
      <dgm:t>
        <a:bodyPr/>
        <a:lstStyle/>
        <a:p>
          <a:endParaRPr lang="es-ES"/>
        </a:p>
      </dgm:t>
    </dgm:pt>
    <dgm:pt modelId="{AE19021A-B8FB-4B67-BE35-C1471C8BA0A5}">
      <dgm:prSet phldrT="[Texto]" custT="1"/>
      <dgm:spPr/>
      <dgm:t>
        <a:bodyPr/>
        <a:lstStyle/>
        <a:p>
          <a:r>
            <a:rPr lang="es-ES" sz="1800" dirty="0" smtClean="0"/>
            <a:t>Se basa en la  transformación de la biomasa por la acción de microorganismos o de enzimas, que son añadidas a los medios de reacción como catalizadores. </a:t>
          </a:r>
          <a:endParaRPr lang="es-ES" sz="1800" dirty="0">
            <a:solidFill>
              <a:schemeClr val="tx2">
                <a:lumMod val="50000"/>
              </a:schemeClr>
            </a:solidFill>
          </a:endParaRPr>
        </a:p>
      </dgm:t>
    </dgm:pt>
    <dgm:pt modelId="{E61D166B-DCF8-4549-BCFC-F0FE5998A772}" type="parTrans" cxnId="{0F75A31F-B377-4101-A35C-36749FA32640}">
      <dgm:prSet/>
      <dgm:spPr/>
      <dgm:t>
        <a:bodyPr/>
        <a:lstStyle/>
        <a:p>
          <a:endParaRPr lang="es-ES"/>
        </a:p>
      </dgm:t>
    </dgm:pt>
    <dgm:pt modelId="{31F7F52B-CC8E-48DE-B0B7-0B0D9A3666FC}" type="sibTrans" cxnId="{0F75A31F-B377-4101-A35C-36749FA32640}">
      <dgm:prSet/>
      <dgm:spPr/>
      <dgm:t>
        <a:bodyPr/>
        <a:lstStyle/>
        <a:p>
          <a:endParaRPr lang="es-ES"/>
        </a:p>
      </dgm:t>
    </dgm:pt>
    <dgm:pt modelId="{7629526E-9BCE-47D3-BD41-43DE0BDDC646}">
      <dgm:prSet phldrT="[Texto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ES" dirty="0" smtClean="0"/>
            <a:t>Fisicoquímicas</a:t>
          </a:r>
        </a:p>
      </dgm:t>
    </dgm:pt>
    <dgm:pt modelId="{CCF11F4B-F02C-45AA-BAAE-0E70C7359046}" type="parTrans" cxnId="{B4759EB8-41DC-43B8-9394-5F246E451C90}">
      <dgm:prSet/>
      <dgm:spPr/>
      <dgm:t>
        <a:bodyPr/>
        <a:lstStyle/>
        <a:p>
          <a:endParaRPr lang="es-ES"/>
        </a:p>
      </dgm:t>
    </dgm:pt>
    <dgm:pt modelId="{26CC93A0-0068-4E4E-89FD-8A2F82CD22FC}" type="sibTrans" cxnId="{B4759EB8-41DC-43B8-9394-5F246E451C90}">
      <dgm:prSet/>
      <dgm:spPr/>
      <dgm:t>
        <a:bodyPr/>
        <a:lstStyle/>
        <a:p>
          <a:endParaRPr lang="es-ES"/>
        </a:p>
      </dgm:t>
    </dgm:pt>
    <dgm:pt modelId="{31B1249A-9C14-4237-A669-01EE2934DB95}">
      <dgm:prSet phldrT="[Texto]"/>
      <dgm:spPr/>
      <dgm:t>
        <a:bodyPr/>
        <a:lstStyle/>
        <a:p>
          <a:r>
            <a:rPr lang="es-ES" dirty="0" smtClean="0"/>
            <a:t>Se base en  producir un biocombustible líquido a partir de la biomasa que contiene aceite vegetal, por medio de prensado y/o extracción del aceite desde las semillas</a:t>
          </a:r>
          <a:endParaRPr lang="es-ES" dirty="0"/>
        </a:p>
      </dgm:t>
    </dgm:pt>
    <dgm:pt modelId="{3EA95EA6-4C76-4638-BC3B-264F7F114EFA}" type="parTrans" cxnId="{DEA18E94-F306-451D-B3E4-6EA6531478D8}">
      <dgm:prSet/>
      <dgm:spPr/>
      <dgm:t>
        <a:bodyPr/>
        <a:lstStyle/>
        <a:p>
          <a:endParaRPr lang="es-ES"/>
        </a:p>
      </dgm:t>
    </dgm:pt>
    <dgm:pt modelId="{1980C99C-A119-49D3-88FF-0AA0DDF241F4}" type="sibTrans" cxnId="{DEA18E94-F306-451D-B3E4-6EA6531478D8}">
      <dgm:prSet/>
      <dgm:spPr/>
      <dgm:t>
        <a:bodyPr/>
        <a:lstStyle/>
        <a:p>
          <a:endParaRPr lang="es-ES"/>
        </a:p>
      </dgm:t>
    </dgm:pt>
    <dgm:pt modelId="{2FFB22F0-BAE7-43A9-93EC-D820217D0F55}" type="pres">
      <dgm:prSet presAssocID="{5114ED0A-AC0C-47ED-913F-8D8E6271F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A0330F51-A622-4F75-A458-4EC5A03C1660}" type="pres">
      <dgm:prSet presAssocID="{B9070E45-AD12-470B-97A3-7A28D0795274}" presName="vertOne" presStyleCnt="0"/>
      <dgm:spPr/>
      <dgm:t>
        <a:bodyPr/>
        <a:lstStyle/>
        <a:p>
          <a:endParaRPr lang="en-US"/>
        </a:p>
      </dgm:t>
    </dgm:pt>
    <dgm:pt modelId="{7482DD4D-BF20-404D-BD5C-615DED855B81}" type="pres">
      <dgm:prSet presAssocID="{B9070E45-AD12-470B-97A3-7A28D0795274}" presName="txOne" presStyleLbl="node0" presStyleIdx="0" presStyleCnt="1" custScaleY="49028" custLinFactNeighborX="-36" custLinFactNeighborY="3663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112A9-4830-4348-89C7-D7F43F84F4C0}" type="pres">
      <dgm:prSet presAssocID="{B9070E45-AD12-470B-97A3-7A28D0795274}" presName="parTransOne" presStyleCnt="0"/>
      <dgm:spPr/>
      <dgm:t>
        <a:bodyPr/>
        <a:lstStyle/>
        <a:p>
          <a:endParaRPr lang="en-US"/>
        </a:p>
      </dgm:t>
    </dgm:pt>
    <dgm:pt modelId="{3F23E1CC-BEBF-447A-819B-2757D92D6202}" type="pres">
      <dgm:prSet presAssocID="{B9070E45-AD12-470B-97A3-7A28D0795274}" presName="horzOne" presStyleCnt="0"/>
      <dgm:spPr/>
      <dgm:t>
        <a:bodyPr/>
        <a:lstStyle/>
        <a:p>
          <a:endParaRPr lang="en-US"/>
        </a:p>
      </dgm:t>
    </dgm:pt>
    <dgm:pt modelId="{C7657865-F222-4647-A1A6-16DCA795E536}" type="pres">
      <dgm:prSet presAssocID="{B2C0B9A7-14E4-4A15-A38D-658565F1D792}" presName="vertTwo" presStyleCnt="0"/>
      <dgm:spPr/>
    </dgm:pt>
    <dgm:pt modelId="{A9055B8D-2BE3-43A0-BD89-3301FB6EF0CD}" type="pres">
      <dgm:prSet presAssocID="{B2C0B9A7-14E4-4A15-A38D-658565F1D792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49FB708-AA6F-4057-9B8A-BE4CE7D39A42}" type="pres">
      <dgm:prSet presAssocID="{B2C0B9A7-14E4-4A15-A38D-658565F1D792}" presName="parTransTwo" presStyleCnt="0"/>
      <dgm:spPr/>
    </dgm:pt>
    <dgm:pt modelId="{BB1F52D7-CF86-4B2D-943D-72947EBC648F}" type="pres">
      <dgm:prSet presAssocID="{B2C0B9A7-14E4-4A15-A38D-658565F1D792}" presName="horzTwo" presStyleCnt="0"/>
      <dgm:spPr/>
    </dgm:pt>
    <dgm:pt modelId="{D39822D6-DF6F-47E9-BCC9-0B2327859E92}" type="pres">
      <dgm:prSet presAssocID="{8C162EFA-C525-4C44-B9F2-0A38D09F20C3}" presName="vertThree" presStyleCnt="0"/>
      <dgm:spPr/>
      <dgm:t>
        <a:bodyPr/>
        <a:lstStyle/>
        <a:p>
          <a:endParaRPr lang="es-ES"/>
        </a:p>
      </dgm:t>
    </dgm:pt>
    <dgm:pt modelId="{32AA537C-F272-46AA-AAF6-DCBE4D4333B5}" type="pres">
      <dgm:prSet presAssocID="{8C162EFA-C525-4C44-B9F2-0A38D09F20C3}" presName="txThree" presStyleLbl="node3" presStyleIdx="0" presStyleCnt="3" custLinFactNeighborX="-774" custLinFactNeighborY="-3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BB734BA-83A1-40B0-AB5B-879D53F6388E}" type="pres">
      <dgm:prSet presAssocID="{8C162EFA-C525-4C44-B9F2-0A38D09F20C3}" presName="horzThree" presStyleCnt="0"/>
      <dgm:spPr/>
      <dgm:t>
        <a:bodyPr/>
        <a:lstStyle/>
        <a:p>
          <a:endParaRPr lang="es-ES"/>
        </a:p>
      </dgm:t>
    </dgm:pt>
    <dgm:pt modelId="{CB00E221-3ACA-472E-9D26-6C5FA14BC3C2}" type="pres">
      <dgm:prSet presAssocID="{17533CB3-7F5F-46ED-8B94-F3294BE8E667}" presName="sibSpaceTwo" presStyleCnt="0"/>
      <dgm:spPr/>
    </dgm:pt>
    <dgm:pt modelId="{EAE8E896-DBF6-4A09-AAEE-EFCF0B0F61A7}" type="pres">
      <dgm:prSet presAssocID="{D8CF6EBA-3F08-4426-AAED-470C2EBC9A4E}" presName="vertTwo" presStyleCnt="0"/>
      <dgm:spPr/>
      <dgm:t>
        <a:bodyPr/>
        <a:lstStyle/>
        <a:p>
          <a:endParaRPr lang="es-ES"/>
        </a:p>
      </dgm:t>
    </dgm:pt>
    <dgm:pt modelId="{BDB9F808-229C-41BF-9EDB-546EB72206A0}" type="pres">
      <dgm:prSet presAssocID="{D8CF6EBA-3F08-4426-AAED-470C2EBC9A4E}" presName="txTwo" presStyleLbl="node2" presStyleIdx="1" presStyleCnt="3" custLinFactX="8514" custLinFactNeighborX="100000" custLinFactNeighborY="-1395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78D987E-EC2F-4295-8DEF-F5F8F1184F91}" type="pres">
      <dgm:prSet presAssocID="{D8CF6EBA-3F08-4426-AAED-470C2EBC9A4E}" presName="parTransTwo" presStyleCnt="0"/>
      <dgm:spPr/>
      <dgm:t>
        <a:bodyPr/>
        <a:lstStyle/>
        <a:p>
          <a:endParaRPr lang="es-ES"/>
        </a:p>
      </dgm:t>
    </dgm:pt>
    <dgm:pt modelId="{1EB6C881-4D8C-4A47-AD6D-923B0850662B}" type="pres">
      <dgm:prSet presAssocID="{D8CF6EBA-3F08-4426-AAED-470C2EBC9A4E}" presName="horzTwo" presStyleCnt="0"/>
      <dgm:spPr/>
      <dgm:t>
        <a:bodyPr/>
        <a:lstStyle/>
        <a:p>
          <a:endParaRPr lang="es-ES"/>
        </a:p>
      </dgm:t>
    </dgm:pt>
    <dgm:pt modelId="{B1DC4B60-C1E2-43B3-9D2A-9E64237B41E9}" type="pres">
      <dgm:prSet presAssocID="{AE19021A-B8FB-4B67-BE35-C1471C8BA0A5}" presName="vertThree" presStyleCnt="0"/>
      <dgm:spPr/>
    </dgm:pt>
    <dgm:pt modelId="{770E57AD-EF59-4467-9B86-E34BA4A75516}" type="pres">
      <dgm:prSet presAssocID="{AE19021A-B8FB-4B67-BE35-C1471C8BA0A5}" presName="txThree" presStyleLbl="node3" presStyleIdx="1" presStyleCnt="3" custLinFactX="8514" custLinFactNeighborX="100000" custLinFactNeighborY="-9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6E86C83-953D-4EBD-B55F-9D34D40BEA4E}" type="pres">
      <dgm:prSet presAssocID="{AE19021A-B8FB-4B67-BE35-C1471C8BA0A5}" presName="horzThree" presStyleCnt="0"/>
      <dgm:spPr/>
    </dgm:pt>
    <dgm:pt modelId="{623861AD-9FAF-408A-8C11-9B4B0A839A62}" type="pres">
      <dgm:prSet presAssocID="{64544C69-2345-47DD-9D82-0C33D9C221C9}" presName="sibSpaceTwo" presStyleCnt="0"/>
      <dgm:spPr/>
      <dgm:t>
        <a:bodyPr/>
        <a:lstStyle/>
        <a:p>
          <a:endParaRPr lang="es-ES"/>
        </a:p>
      </dgm:t>
    </dgm:pt>
    <dgm:pt modelId="{85E4DB47-0E5C-4CE2-A96F-C7369234A3BB}" type="pres">
      <dgm:prSet presAssocID="{7629526E-9BCE-47D3-BD41-43DE0BDDC646}" presName="vertTwo" presStyleCnt="0"/>
      <dgm:spPr/>
    </dgm:pt>
    <dgm:pt modelId="{84EA32F8-DAA3-46E1-8825-D0E15C6947D4}" type="pres">
      <dgm:prSet presAssocID="{7629526E-9BCE-47D3-BD41-43DE0BDDC646}" presName="txTwo" presStyleLbl="node2" presStyleIdx="2" presStyleCnt="3" custLinFactX="-8596" custLinFactNeighborX="-100000" custLinFactNeighborY="-1643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25C2537-9582-4AF6-9D80-1E8C759ACB76}" type="pres">
      <dgm:prSet presAssocID="{7629526E-9BCE-47D3-BD41-43DE0BDDC646}" presName="parTransTwo" presStyleCnt="0"/>
      <dgm:spPr/>
    </dgm:pt>
    <dgm:pt modelId="{F47D6E8C-DA29-4DB8-830B-9EE59C01EBD1}" type="pres">
      <dgm:prSet presAssocID="{7629526E-9BCE-47D3-BD41-43DE0BDDC646}" presName="horzTwo" presStyleCnt="0"/>
      <dgm:spPr/>
    </dgm:pt>
    <dgm:pt modelId="{92BD1F3E-D15B-42D1-BEB2-58E95DB7A4F5}" type="pres">
      <dgm:prSet presAssocID="{31B1249A-9C14-4237-A669-01EE2934DB95}" presName="vertThree" presStyleCnt="0"/>
      <dgm:spPr/>
    </dgm:pt>
    <dgm:pt modelId="{CC6D4C37-21A9-4212-AB00-1EE20BB62313}" type="pres">
      <dgm:prSet presAssocID="{31B1249A-9C14-4237-A669-01EE2934DB95}" presName="txThree" presStyleLbl="node3" presStyleIdx="2" presStyleCnt="3" custLinFactX="-8596" custLinFactNeighborX="-100000" custLinFactNeighborY="-3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8D285F9-4F8D-4D81-8B90-2A1EA8F37611}" type="pres">
      <dgm:prSet presAssocID="{31B1249A-9C14-4237-A669-01EE2934DB95}" presName="horzThree" presStyleCnt="0"/>
      <dgm:spPr/>
    </dgm:pt>
  </dgm:ptLst>
  <dgm:cxnLst>
    <dgm:cxn modelId="{254FD167-2927-468F-B620-BE4946CB1EFD}" type="presOf" srcId="{B2C0B9A7-14E4-4A15-A38D-658565F1D792}" destId="{A9055B8D-2BE3-43A0-BD89-3301FB6EF0CD}" srcOrd="0" destOrd="0" presId="urn:microsoft.com/office/officeart/2005/8/layout/hierarchy4"/>
    <dgm:cxn modelId="{48251AE0-6BE3-4E02-A808-C6FE7C37A4CD}" type="presOf" srcId="{B9070E45-AD12-470B-97A3-7A28D0795274}" destId="{7482DD4D-BF20-404D-BD5C-615DED855B81}" srcOrd="0" destOrd="0" presId="urn:microsoft.com/office/officeart/2005/8/layout/hierarchy4"/>
    <dgm:cxn modelId="{E542A786-5EF6-474C-8FA8-4314F176A284}" srcId="{B9070E45-AD12-470B-97A3-7A28D0795274}" destId="{B2C0B9A7-14E4-4A15-A38D-658565F1D792}" srcOrd="0" destOrd="0" parTransId="{CFE215F6-BF70-417F-BEDC-517A722CAF6D}" sibTransId="{17533CB3-7F5F-46ED-8B94-F3294BE8E667}"/>
    <dgm:cxn modelId="{913DB812-E381-47B1-A759-A42803685B20}" srcId="{5114ED0A-AC0C-47ED-913F-8D8E6271F463}" destId="{B9070E45-AD12-470B-97A3-7A28D0795274}" srcOrd="0" destOrd="0" parTransId="{F7C12CD0-BC8C-450E-886E-B35B3ED75E66}" sibTransId="{64FE32E3-8C52-4D43-BE97-D587DB01E8FF}"/>
    <dgm:cxn modelId="{A080C8A6-B6E8-44B2-854B-C16A3D3D723B}" srcId="{B2C0B9A7-14E4-4A15-A38D-658565F1D792}" destId="{8C162EFA-C525-4C44-B9F2-0A38D09F20C3}" srcOrd="0" destOrd="0" parTransId="{A98762B6-983D-437D-87F7-D78FE10B194E}" sibTransId="{282A50FD-AC90-4DD7-B6E7-30F3BAE515AA}"/>
    <dgm:cxn modelId="{36D6D7D6-2A56-41B1-81CB-A510886C1271}" srcId="{B9070E45-AD12-470B-97A3-7A28D0795274}" destId="{D8CF6EBA-3F08-4426-AAED-470C2EBC9A4E}" srcOrd="1" destOrd="0" parTransId="{9E99402C-B737-4321-AF08-114E4341C6D3}" sibTransId="{64544C69-2345-47DD-9D82-0C33D9C221C9}"/>
    <dgm:cxn modelId="{9697F91A-6B7C-4C80-A3A5-C893C94F8CB7}" type="presOf" srcId="{D8CF6EBA-3F08-4426-AAED-470C2EBC9A4E}" destId="{BDB9F808-229C-41BF-9EDB-546EB72206A0}" srcOrd="0" destOrd="0" presId="urn:microsoft.com/office/officeart/2005/8/layout/hierarchy4"/>
    <dgm:cxn modelId="{FCD0D3C8-89FB-4959-BB61-FE1CB457D5F0}" type="presOf" srcId="{8C162EFA-C525-4C44-B9F2-0A38D09F20C3}" destId="{32AA537C-F272-46AA-AAF6-DCBE4D4333B5}" srcOrd="0" destOrd="0" presId="urn:microsoft.com/office/officeart/2005/8/layout/hierarchy4"/>
    <dgm:cxn modelId="{EE6988CB-0C12-4914-9F3C-DADB05E2E9D0}" type="presOf" srcId="{31B1249A-9C14-4237-A669-01EE2934DB95}" destId="{CC6D4C37-21A9-4212-AB00-1EE20BB62313}" srcOrd="0" destOrd="0" presId="urn:microsoft.com/office/officeart/2005/8/layout/hierarchy4"/>
    <dgm:cxn modelId="{B0A02784-682E-4635-97BA-837B8A3D5E9A}" type="presOf" srcId="{AE19021A-B8FB-4B67-BE35-C1471C8BA0A5}" destId="{770E57AD-EF59-4467-9B86-E34BA4A75516}" srcOrd="0" destOrd="0" presId="urn:microsoft.com/office/officeart/2005/8/layout/hierarchy4"/>
    <dgm:cxn modelId="{B4759EB8-41DC-43B8-9394-5F246E451C90}" srcId="{B9070E45-AD12-470B-97A3-7A28D0795274}" destId="{7629526E-9BCE-47D3-BD41-43DE0BDDC646}" srcOrd="2" destOrd="0" parTransId="{CCF11F4B-F02C-45AA-BAAE-0E70C7359046}" sibTransId="{26CC93A0-0068-4E4E-89FD-8A2F82CD22FC}"/>
    <dgm:cxn modelId="{4D6B3738-F2EF-4707-AE8D-7443063BE4D9}" type="presOf" srcId="{5114ED0A-AC0C-47ED-913F-8D8E6271F463}" destId="{2FFB22F0-BAE7-43A9-93EC-D820217D0F55}" srcOrd="0" destOrd="0" presId="urn:microsoft.com/office/officeart/2005/8/layout/hierarchy4"/>
    <dgm:cxn modelId="{DEA18E94-F306-451D-B3E4-6EA6531478D8}" srcId="{7629526E-9BCE-47D3-BD41-43DE0BDDC646}" destId="{31B1249A-9C14-4237-A669-01EE2934DB95}" srcOrd="0" destOrd="0" parTransId="{3EA95EA6-4C76-4638-BC3B-264F7F114EFA}" sibTransId="{1980C99C-A119-49D3-88FF-0AA0DDF241F4}"/>
    <dgm:cxn modelId="{0F75A31F-B377-4101-A35C-36749FA32640}" srcId="{D8CF6EBA-3F08-4426-AAED-470C2EBC9A4E}" destId="{AE19021A-B8FB-4B67-BE35-C1471C8BA0A5}" srcOrd="0" destOrd="0" parTransId="{E61D166B-DCF8-4549-BCFC-F0FE5998A772}" sibTransId="{31F7F52B-CC8E-48DE-B0B7-0B0D9A3666FC}"/>
    <dgm:cxn modelId="{8A1BADC7-4180-4199-9D05-326685020BDA}" type="presOf" srcId="{7629526E-9BCE-47D3-BD41-43DE0BDDC646}" destId="{84EA32F8-DAA3-46E1-8825-D0E15C6947D4}" srcOrd="0" destOrd="0" presId="urn:microsoft.com/office/officeart/2005/8/layout/hierarchy4"/>
    <dgm:cxn modelId="{C3E1CA33-CC62-4BD1-9079-E4A531FE56F5}" type="presParOf" srcId="{2FFB22F0-BAE7-43A9-93EC-D820217D0F55}" destId="{A0330F51-A622-4F75-A458-4EC5A03C1660}" srcOrd="0" destOrd="0" presId="urn:microsoft.com/office/officeart/2005/8/layout/hierarchy4"/>
    <dgm:cxn modelId="{B8264095-EFB4-402A-94BD-B9B98AC97701}" type="presParOf" srcId="{A0330F51-A622-4F75-A458-4EC5A03C1660}" destId="{7482DD4D-BF20-404D-BD5C-615DED855B81}" srcOrd="0" destOrd="0" presId="urn:microsoft.com/office/officeart/2005/8/layout/hierarchy4"/>
    <dgm:cxn modelId="{B3306403-ACA8-4A85-A3D9-149E53527E53}" type="presParOf" srcId="{A0330F51-A622-4F75-A458-4EC5A03C1660}" destId="{91C112A9-4830-4348-89C7-D7F43F84F4C0}" srcOrd="1" destOrd="0" presId="urn:microsoft.com/office/officeart/2005/8/layout/hierarchy4"/>
    <dgm:cxn modelId="{B7FD3E85-B53E-43AD-AF7D-E6E832B6E0B8}" type="presParOf" srcId="{A0330F51-A622-4F75-A458-4EC5A03C1660}" destId="{3F23E1CC-BEBF-447A-819B-2757D92D6202}" srcOrd="2" destOrd="0" presId="urn:microsoft.com/office/officeart/2005/8/layout/hierarchy4"/>
    <dgm:cxn modelId="{29ACE99A-2D0E-434C-BFCB-B5EFEB46C552}" type="presParOf" srcId="{3F23E1CC-BEBF-447A-819B-2757D92D6202}" destId="{C7657865-F222-4647-A1A6-16DCA795E536}" srcOrd="0" destOrd="0" presId="urn:microsoft.com/office/officeart/2005/8/layout/hierarchy4"/>
    <dgm:cxn modelId="{FA493466-6423-437C-8BE6-2169DD572771}" type="presParOf" srcId="{C7657865-F222-4647-A1A6-16DCA795E536}" destId="{A9055B8D-2BE3-43A0-BD89-3301FB6EF0CD}" srcOrd="0" destOrd="0" presId="urn:microsoft.com/office/officeart/2005/8/layout/hierarchy4"/>
    <dgm:cxn modelId="{F21E0EEF-7965-4BA0-B854-D5C8240BEEE1}" type="presParOf" srcId="{C7657865-F222-4647-A1A6-16DCA795E536}" destId="{949FB708-AA6F-4057-9B8A-BE4CE7D39A42}" srcOrd="1" destOrd="0" presId="urn:microsoft.com/office/officeart/2005/8/layout/hierarchy4"/>
    <dgm:cxn modelId="{67F5DE3B-76DE-4359-BEB0-3C719DCFED5A}" type="presParOf" srcId="{C7657865-F222-4647-A1A6-16DCA795E536}" destId="{BB1F52D7-CF86-4B2D-943D-72947EBC648F}" srcOrd="2" destOrd="0" presId="urn:microsoft.com/office/officeart/2005/8/layout/hierarchy4"/>
    <dgm:cxn modelId="{BFD4CAC9-87BB-4A92-A87B-05970669E07E}" type="presParOf" srcId="{BB1F52D7-CF86-4B2D-943D-72947EBC648F}" destId="{D39822D6-DF6F-47E9-BCC9-0B2327859E92}" srcOrd="0" destOrd="0" presId="urn:microsoft.com/office/officeart/2005/8/layout/hierarchy4"/>
    <dgm:cxn modelId="{758213EC-D1C7-4D19-93FA-87012E530759}" type="presParOf" srcId="{D39822D6-DF6F-47E9-BCC9-0B2327859E92}" destId="{32AA537C-F272-46AA-AAF6-DCBE4D4333B5}" srcOrd="0" destOrd="0" presId="urn:microsoft.com/office/officeart/2005/8/layout/hierarchy4"/>
    <dgm:cxn modelId="{572AEF0A-ACEA-4A9C-89EE-FDAC084EF0E8}" type="presParOf" srcId="{D39822D6-DF6F-47E9-BCC9-0B2327859E92}" destId="{CBB734BA-83A1-40B0-AB5B-879D53F6388E}" srcOrd="1" destOrd="0" presId="urn:microsoft.com/office/officeart/2005/8/layout/hierarchy4"/>
    <dgm:cxn modelId="{D1B28FD1-1902-418B-84B1-60F3A6C18604}" type="presParOf" srcId="{3F23E1CC-BEBF-447A-819B-2757D92D6202}" destId="{CB00E221-3ACA-472E-9D26-6C5FA14BC3C2}" srcOrd="1" destOrd="0" presId="urn:microsoft.com/office/officeart/2005/8/layout/hierarchy4"/>
    <dgm:cxn modelId="{57A86FF0-E063-4936-ADEC-6E41038BEA85}" type="presParOf" srcId="{3F23E1CC-BEBF-447A-819B-2757D92D6202}" destId="{EAE8E896-DBF6-4A09-AAEE-EFCF0B0F61A7}" srcOrd="2" destOrd="0" presId="urn:microsoft.com/office/officeart/2005/8/layout/hierarchy4"/>
    <dgm:cxn modelId="{9A0997D9-E07D-4EC7-AD4D-C5E8D8C7E8CF}" type="presParOf" srcId="{EAE8E896-DBF6-4A09-AAEE-EFCF0B0F61A7}" destId="{BDB9F808-229C-41BF-9EDB-546EB72206A0}" srcOrd="0" destOrd="0" presId="urn:microsoft.com/office/officeart/2005/8/layout/hierarchy4"/>
    <dgm:cxn modelId="{BBD1F70F-F329-409A-8031-ABF5581B7B76}" type="presParOf" srcId="{EAE8E896-DBF6-4A09-AAEE-EFCF0B0F61A7}" destId="{A78D987E-EC2F-4295-8DEF-F5F8F1184F91}" srcOrd="1" destOrd="0" presId="urn:microsoft.com/office/officeart/2005/8/layout/hierarchy4"/>
    <dgm:cxn modelId="{06ADD557-E52C-4D58-BF1F-D1EBD4C35777}" type="presParOf" srcId="{EAE8E896-DBF6-4A09-AAEE-EFCF0B0F61A7}" destId="{1EB6C881-4D8C-4A47-AD6D-923B0850662B}" srcOrd="2" destOrd="0" presId="urn:microsoft.com/office/officeart/2005/8/layout/hierarchy4"/>
    <dgm:cxn modelId="{C9425F18-ED79-4320-9AA5-7EC6D3754D79}" type="presParOf" srcId="{1EB6C881-4D8C-4A47-AD6D-923B0850662B}" destId="{B1DC4B60-C1E2-43B3-9D2A-9E64237B41E9}" srcOrd="0" destOrd="0" presId="urn:microsoft.com/office/officeart/2005/8/layout/hierarchy4"/>
    <dgm:cxn modelId="{42594EAC-ED53-4387-8D0B-24D903D36012}" type="presParOf" srcId="{B1DC4B60-C1E2-43B3-9D2A-9E64237B41E9}" destId="{770E57AD-EF59-4467-9B86-E34BA4A75516}" srcOrd="0" destOrd="0" presId="urn:microsoft.com/office/officeart/2005/8/layout/hierarchy4"/>
    <dgm:cxn modelId="{EAA0724A-F21B-4B96-9689-55C41F7E2174}" type="presParOf" srcId="{B1DC4B60-C1E2-43B3-9D2A-9E64237B41E9}" destId="{86E86C83-953D-4EBD-B55F-9D34D40BEA4E}" srcOrd="1" destOrd="0" presId="urn:microsoft.com/office/officeart/2005/8/layout/hierarchy4"/>
    <dgm:cxn modelId="{42B82802-065C-48C4-9DD3-45B5D819B293}" type="presParOf" srcId="{3F23E1CC-BEBF-447A-819B-2757D92D6202}" destId="{623861AD-9FAF-408A-8C11-9B4B0A839A62}" srcOrd="3" destOrd="0" presId="urn:microsoft.com/office/officeart/2005/8/layout/hierarchy4"/>
    <dgm:cxn modelId="{180E5DA4-3885-4366-8F9A-562103D9268B}" type="presParOf" srcId="{3F23E1CC-BEBF-447A-819B-2757D92D6202}" destId="{85E4DB47-0E5C-4CE2-A96F-C7369234A3BB}" srcOrd="4" destOrd="0" presId="urn:microsoft.com/office/officeart/2005/8/layout/hierarchy4"/>
    <dgm:cxn modelId="{D3D829B0-86E5-4092-8F2B-DC0A0BFDF932}" type="presParOf" srcId="{85E4DB47-0E5C-4CE2-A96F-C7369234A3BB}" destId="{84EA32F8-DAA3-46E1-8825-D0E15C6947D4}" srcOrd="0" destOrd="0" presId="urn:microsoft.com/office/officeart/2005/8/layout/hierarchy4"/>
    <dgm:cxn modelId="{876AD3AA-515A-4389-B878-245F5098B6D3}" type="presParOf" srcId="{85E4DB47-0E5C-4CE2-A96F-C7369234A3BB}" destId="{125C2537-9582-4AF6-9D80-1E8C759ACB76}" srcOrd="1" destOrd="0" presId="urn:microsoft.com/office/officeart/2005/8/layout/hierarchy4"/>
    <dgm:cxn modelId="{E92A8539-6AD0-42D5-AFD9-C2DFA8A51C63}" type="presParOf" srcId="{85E4DB47-0E5C-4CE2-A96F-C7369234A3BB}" destId="{F47D6E8C-DA29-4DB8-830B-9EE59C01EBD1}" srcOrd="2" destOrd="0" presId="urn:microsoft.com/office/officeart/2005/8/layout/hierarchy4"/>
    <dgm:cxn modelId="{53BF8A97-42C1-47A2-906B-9A8965F4726A}" type="presParOf" srcId="{F47D6E8C-DA29-4DB8-830B-9EE59C01EBD1}" destId="{92BD1F3E-D15B-42D1-BEB2-58E95DB7A4F5}" srcOrd="0" destOrd="0" presId="urn:microsoft.com/office/officeart/2005/8/layout/hierarchy4"/>
    <dgm:cxn modelId="{63E24616-0622-4891-909C-E784F670B908}" type="presParOf" srcId="{92BD1F3E-D15B-42D1-BEB2-58E95DB7A4F5}" destId="{CC6D4C37-21A9-4212-AB00-1EE20BB62313}" srcOrd="0" destOrd="0" presId="urn:microsoft.com/office/officeart/2005/8/layout/hierarchy4"/>
    <dgm:cxn modelId="{1CC2D911-AE06-4BE2-ACB6-4896FCF57900}" type="presParOf" srcId="{92BD1F3E-D15B-42D1-BEB2-58E95DB7A4F5}" destId="{C8D285F9-4F8D-4D81-8B90-2A1EA8F37611}" srcOrd="1" destOrd="0" presId="urn:microsoft.com/office/officeart/2005/8/layout/hierarchy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7C93B-F76F-45D5-8577-C9D66988A853}" type="datetimeFigureOut">
              <a:rPr lang="es-CL" smtClean="0"/>
              <a:pPr/>
              <a:t>26-03-2012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CDCBA-B084-4DB7-8766-10C6A376B29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Hoy en día se utiliza el petróleo como principal fuente energética (autos, industrias, etc.), pero la cual es muy nociva para la salud mundial (tanto humana como del planeta tierra).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En un futuro (mediano plazo), se espera remplazar esta fuente de energía, con energía proveniente del hidrogeno, pero la cual no ve desarrollada su tecnología todavía.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Que se hace por mientras??????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Recurrir a los biocombustibles, tales como Biodiesel y Bioetanol.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Por ahora nos enfocaremos en el bioetanol de 2 generación, el cual posee tecnologías que se están desarrollando actualmente y puede ser muy sustentable, tanto económicamente como ecológicamente (caso claro de esto es Brasil y la producción de bioetanol a partir de la caña de azúcar)</a:t>
            </a:r>
            <a:endParaRPr lang="es-ES" smtClean="0"/>
          </a:p>
        </p:txBody>
      </p:sp>
      <p:sp>
        <p:nvSpPr>
          <p:cNvPr id="2048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61D65C-5893-4245-B7D8-6045CA7804A6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F6BCAF-00AE-4DA9-AD48-F76A6F7EB56A}" type="slidenum">
              <a:rPr lang="es-CL"/>
              <a:pPr/>
              <a:t>18</a:t>
            </a:fld>
            <a:endParaRPr lang="es-CL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3C609-1E73-4582-8963-6B9968657408}" type="slidenum">
              <a:rPr lang="es-CL"/>
              <a:pPr/>
              <a:t>19</a:t>
            </a:fld>
            <a:endParaRPr lang="es-CL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8C56E-C65F-41F5-9C32-C2A11991D3EA}" type="slidenum">
              <a:rPr lang="es-CL"/>
              <a:pPr/>
              <a:t>20</a:t>
            </a:fld>
            <a:endParaRPr lang="es-CL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AB6139-3A6A-4F98-B36E-CB7CF51554A1}" type="slidenum">
              <a:rPr lang="es-CL"/>
              <a:pPr/>
              <a:t>21</a:t>
            </a:fld>
            <a:endParaRPr lang="es-CL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128CF5-CFA2-4F0A-B601-3985240DE453}" type="slidenum">
              <a:rPr lang="es-CL"/>
              <a:pPr/>
              <a:t>22</a:t>
            </a:fld>
            <a:endParaRPr lang="es-CL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Hoy en día se utiliza el petróleo como principal fuente energética (autos, industrias, etc.), pero la cual es muy nociva para la salud mundial (tanto humana como del planeta tierra).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En un futuro (mediano plazo), se espera remplazar esta fuente de energía, con energía proveniente del hidrogeno, pero la cual no ve desarrollada su tecnología todavía.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Que se hace por mientras??????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Recurrir a los biocombustibles, tales como Biodiesel y Bioetanol.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Por ahora nos enfocaremos en el bioetanol de 2 generación, el cual posee tecnologías que se están desarrollando actualmente y puede ser muy sustentable, tanto económicamente como ecológicamente (caso claro de esto es Brasil y la producción de bioetanol a partir de la caña de azúcar)</a:t>
            </a:r>
            <a:endParaRPr lang="es-ES" smtClean="0"/>
          </a:p>
        </p:txBody>
      </p:sp>
      <p:sp>
        <p:nvSpPr>
          <p:cNvPr id="2253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D73E40-9453-45C8-B220-C29A3FAA1917}" type="slidenum">
              <a:rPr lang="es-ES" smtClean="0"/>
              <a:pPr/>
              <a:t>5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Hoy en día se utiliza el petróleo como principal fuente energética (autos, industrias, etc.), pero la cual es muy nociva para la salud mundial (tanto humana como del planeta tierra).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En un futuro (mediano plazo), se espera remplazar esta fuente de energía, con energía proveniente del hidrogeno, pero la cual no ve desarrollada su tecnología todavía.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Que se hace por mientras??????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Recurrir a los biocombustibles, tales como Biodiesel y Bioetanol.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Por ahora nos enfocaremos en el bioetanol de 2 generación, el cual posee tecnologías que se están desarrollando actualmente y puede ser muy sustentable, tanto económicamente como ecológicamente (caso claro de esto es Brasil y la producción de bioetanol a partir de la caña de azúcar)</a:t>
            </a:r>
            <a:endParaRPr lang="es-ES" smtClean="0"/>
          </a:p>
        </p:txBody>
      </p:sp>
      <p:sp>
        <p:nvSpPr>
          <p:cNvPr id="2457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C0997D0-FCE5-49AA-8DED-20AD6CCB7537}" type="slidenum">
              <a:rPr lang="es-ES" smtClean="0"/>
              <a:pPr/>
              <a:t>6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Hoy en día se utiliza el petróleo como principal fuente energética (autos, industrias, etc.), pero la cual es muy nociva para la salud mundial (tanto humana como del planeta tierra).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En un futuro (mediano plazo), se espera remplazar esta fuente de energía, con energía proveniente del hidrogeno, pero la cual no ve desarrollada su tecnología todavía.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Que se hace por mientras??????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Recurrir a los biocombustibles, tales como Biodiesel y Bioetanol.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Por ahora nos enfocaremos en el bioetanol de 2 generación, el cual posee tecnologías que se están desarrollando actualmente y puede ser muy sustentable, tanto económicamente como ecológicamente (caso claro de esto es Brasil y la producción de bioetanol a partir de la caña de azúcar)</a:t>
            </a:r>
            <a:endParaRPr lang="es-ES" smtClean="0"/>
          </a:p>
        </p:txBody>
      </p:sp>
      <p:sp>
        <p:nvSpPr>
          <p:cNvPr id="2867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E9DB656-D8DC-42A4-A6F8-4C5CF174B8F4}" type="slidenum">
              <a:rPr lang="es-ES" smtClean="0"/>
              <a:pPr/>
              <a:t>9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2462C2-96AF-4A4E-ABDB-F7FB4D1B849C}" type="slidenum">
              <a:rPr lang="es-CL"/>
              <a:pPr/>
              <a:t>11</a:t>
            </a:fld>
            <a:endParaRPr lang="es-CL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88793D-CDE8-43FD-A901-C89BB00C5B77}" type="slidenum">
              <a:rPr lang="es-ES"/>
              <a:pPr/>
              <a:t>12</a:t>
            </a:fld>
            <a:endParaRPr lang="es-E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D1E108-7D73-45DA-8C30-75AF4B53E5A5}" type="slidenum">
              <a:rPr lang="es-ES"/>
              <a:pPr/>
              <a:t>15</a:t>
            </a:fld>
            <a:endParaRPr lang="es-E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F26902-CAB9-4067-90B6-26A6C40EEACD}" type="slidenum">
              <a:rPr lang="es-ES"/>
              <a:pPr/>
              <a:t>17</a:t>
            </a:fld>
            <a:endParaRPr lang="es-E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E10E8-E739-4523-84A9-12814B33B744}" type="datetime1">
              <a:rPr lang="es-CL" smtClean="0"/>
              <a:t>26-03-2012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E0AF0-0442-467C-AD6E-DF55175926C7}" type="datetime1">
              <a:rPr lang="es-CL" smtClean="0"/>
              <a:t>26-03-2012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E65C1-A9D2-4C44-8A03-9CF6B94D5B2A}" type="datetime1">
              <a:rPr lang="es-CL" smtClean="0"/>
              <a:t>26-03-2012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39D41-8A7C-493F-9332-630D6A917EEF}" type="datetime1">
              <a:rPr lang="es-CL" smtClean="0"/>
              <a:t>26-03-2012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EE8FB-431D-4246-896C-5979788D89D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3A1-3BB1-43D6-B8DC-83D4E3F1C335}" type="datetime1">
              <a:rPr lang="es-CL" smtClean="0"/>
              <a:t>26-03-2012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8968A-770C-428F-AFDA-8E8795CE58F1}" type="datetime1">
              <a:rPr lang="es-CL" smtClean="0"/>
              <a:t>26-03-2012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A9AF-BC38-45A6-BF24-05DFAA5E0C0A}" type="datetime1">
              <a:rPr lang="es-CL" smtClean="0"/>
              <a:t>26-03-2012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7F4E-E3F4-4C57-8546-50BFEA4AB013}" type="datetime1">
              <a:rPr lang="es-CL" smtClean="0"/>
              <a:t>26-03-2012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6123-A1B9-47E8-B33A-31976D042F3D}" type="datetime1">
              <a:rPr lang="es-CL" smtClean="0"/>
              <a:t>26-03-2012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05194-249B-4C28-B4A4-2AE54B2CCA0E}" type="datetime1">
              <a:rPr lang="es-CL" smtClean="0"/>
              <a:t>26-03-2012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A6D62-37A1-4C47-8188-ACA00C27E8AA}" type="datetime1">
              <a:rPr lang="es-CL" smtClean="0"/>
              <a:t>26-03-2012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3AC4B-BB38-4042-B6EB-E8C949F5EB87}" type="datetime1">
              <a:rPr lang="es-CL" smtClean="0"/>
              <a:t>26-03-2012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522A1-F947-4882-B60F-21CF87131D14}" type="datetime1">
              <a:rPr lang="es-CL" smtClean="0"/>
              <a:t>26-03-2012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A2F38-ED0C-4FEB-9E01-2F3224CABB9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Hoja_de_c_lculo_de_Microsoft_Office_Excel_97-20031.xls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14375" y="1928813"/>
            <a:ext cx="7772400" cy="1254125"/>
          </a:xfrm>
          <a:ln/>
        </p:spPr>
        <p:txBody>
          <a:bodyPr anchor="ctr">
            <a:normAutofit fontScale="90000"/>
          </a:bodyPr>
          <a:lstStyle/>
          <a:p>
            <a:r>
              <a:rPr lang="es-MX" sz="4800" b="0" dirty="0" smtClean="0"/>
              <a:t>BIOETANOL, BIOBUTANOL, BIOGAS</a:t>
            </a:r>
            <a:endParaRPr lang="es-CL" sz="4000" b="0" dirty="0"/>
          </a:p>
        </p:txBody>
      </p:sp>
      <p:pic>
        <p:nvPicPr>
          <p:cNvPr id="6147" name="Picture 4" descr="C:\Documents and Settings\Administrador\Application Data\SSH\temp\Logo1_Transparente.gif"/>
          <p:cNvPicPr>
            <a:picLocks noChangeAspect="1" noChangeArrowheads="1"/>
          </p:cNvPicPr>
          <p:nvPr/>
        </p:nvPicPr>
        <p:blipFill>
          <a:blip r:embed="rId2"/>
          <a:srcRect r="42500"/>
          <a:stretch>
            <a:fillRect/>
          </a:stretch>
        </p:blipFill>
        <p:spPr bwMode="auto">
          <a:xfrm>
            <a:off x="0" y="0"/>
            <a:ext cx="1571625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10 Rectángulo"/>
          <p:cNvSpPr>
            <a:spLocks noChangeArrowheads="1"/>
          </p:cNvSpPr>
          <p:nvPr/>
        </p:nvSpPr>
        <p:spPr bwMode="auto">
          <a:xfrm>
            <a:off x="357188" y="3714750"/>
            <a:ext cx="828675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" sz="2400">
                <a:latin typeface="Calibri" pitchFamily="34" charset="0"/>
              </a:rPr>
              <a:t>Prof. Oriana Salazar, Ph.D.</a:t>
            </a:r>
          </a:p>
          <a:p>
            <a:pPr algn="ctr">
              <a:lnSpc>
                <a:spcPct val="80000"/>
              </a:lnSpc>
            </a:pPr>
            <a:endParaRPr lang="es-ES">
              <a:latin typeface="Calibri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ES">
                <a:latin typeface="Calibri" pitchFamily="34" charset="0"/>
              </a:rPr>
              <a:t>Departamento de Ingeniería Química y Biotecnología</a:t>
            </a:r>
          </a:p>
          <a:p>
            <a:pPr algn="ctr">
              <a:lnSpc>
                <a:spcPct val="80000"/>
              </a:lnSpc>
            </a:pPr>
            <a:r>
              <a:rPr lang="es-ES">
                <a:latin typeface="Calibri" pitchFamily="34" charset="0"/>
              </a:rPr>
              <a:t>Facultad de Ciencias. Físicas y Matemáticas</a:t>
            </a:r>
          </a:p>
          <a:p>
            <a:pPr algn="ctr">
              <a:lnSpc>
                <a:spcPct val="80000"/>
              </a:lnSpc>
            </a:pPr>
            <a:r>
              <a:rPr lang="es-ES">
                <a:latin typeface="Calibri" pitchFamily="34" charset="0"/>
              </a:rPr>
              <a:t>Universidad de Chile</a:t>
            </a:r>
          </a:p>
        </p:txBody>
      </p:sp>
      <p:sp>
        <p:nvSpPr>
          <p:cNvPr id="7" name="6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1DADAA9-8232-4EC6-AC0F-6D5991FCF547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0"/>
            <a:ext cx="8162925" cy="676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1835150" y="2205038"/>
            <a:ext cx="1728788" cy="2159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924300" y="2205038"/>
            <a:ext cx="1728788" cy="2159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6011863" y="2205038"/>
            <a:ext cx="1728787" cy="2159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22D6F-C0D6-4378-9AAB-E3F1730BBEE6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51CB-2429-43F1-885A-6B6C0E020F4A}" type="datetime1">
              <a:rPr lang="es-CL" smtClean="0"/>
              <a:t>26-03-2012</a:t>
            </a:fld>
            <a:endParaRPr lang="es-CL"/>
          </a:p>
        </p:txBody>
      </p:sp>
      <p:sp>
        <p:nvSpPr>
          <p:cNvPr id="6146" name="1 Título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ES"/>
              <a:t>BIOETANOL</a:t>
            </a:r>
          </a:p>
        </p:txBody>
      </p:sp>
      <p:sp>
        <p:nvSpPr>
          <p:cNvPr id="6147" name="2 Marcador de contenido"/>
          <p:cNvSpPr>
            <a:spLocks noGrp="1"/>
          </p:cNvSpPr>
          <p:nvPr>
            <p:ph idx="4294967295"/>
          </p:nvPr>
        </p:nvSpPr>
        <p:spPr>
          <a:xfrm>
            <a:off x="428625" y="1285875"/>
            <a:ext cx="8247063" cy="4806950"/>
          </a:xfrm>
        </p:spPr>
        <p:txBody>
          <a:bodyPr/>
          <a:lstStyle/>
          <a:p>
            <a:pPr>
              <a:buFontTx/>
              <a:buNone/>
            </a:pPr>
            <a:r>
              <a:rPr lang="es-ES"/>
              <a:t>Definición</a:t>
            </a:r>
          </a:p>
          <a:p>
            <a:pPr algn="just"/>
            <a:r>
              <a:rPr lang="es-ES"/>
              <a:t>Alcohol etílico obtenido por </a:t>
            </a:r>
            <a:r>
              <a:rPr lang="es-ES" b="1"/>
              <a:t>fermentación</a:t>
            </a:r>
            <a:r>
              <a:rPr lang="es-ES"/>
              <a:t> anaerobia a partir de azúcares simples (glucosa o sacarosa) provenientes de la caña de azúcar, almidones o celulosa.</a:t>
            </a:r>
          </a:p>
          <a:p>
            <a:pPr>
              <a:buFontTx/>
              <a:buNone/>
            </a:pPr>
            <a:endParaRPr lang="pt-BR" b="1"/>
          </a:p>
          <a:p>
            <a:pPr>
              <a:buFontTx/>
              <a:buNone/>
            </a:pPr>
            <a:r>
              <a:rPr lang="pt-BR" b="1"/>
              <a:t>C</a:t>
            </a:r>
            <a:r>
              <a:rPr lang="pt-BR" b="1" baseline="-25000"/>
              <a:t>6</a:t>
            </a:r>
            <a:r>
              <a:rPr lang="pt-BR" b="1"/>
              <a:t>H</a:t>
            </a:r>
            <a:r>
              <a:rPr lang="pt-BR" b="1" baseline="-25000"/>
              <a:t>12</a:t>
            </a:r>
            <a:r>
              <a:rPr lang="pt-BR" b="1"/>
              <a:t>O</a:t>
            </a:r>
            <a:r>
              <a:rPr lang="pt-BR" b="1" baseline="-25000"/>
              <a:t>6 </a:t>
            </a:r>
            <a:r>
              <a:rPr lang="pt-BR" b="1"/>
              <a:t>═&gt; 2 C</a:t>
            </a:r>
            <a:r>
              <a:rPr lang="pt-BR" b="1" baseline="-25000"/>
              <a:t>2</a:t>
            </a:r>
            <a:r>
              <a:rPr lang="pt-BR" b="1"/>
              <a:t>H</a:t>
            </a:r>
            <a:r>
              <a:rPr lang="pt-BR" b="1" baseline="-25000"/>
              <a:t>5 </a:t>
            </a:r>
            <a:r>
              <a:rPr lang="pt-BR" b="1"/>
              <a:t>OH + 2 CO</a:t>
            </a:r>
            <a:r>
              <a:rPr lang="pt-BR" b="1" baseline="-25000"/>
              <a:t>2</a:t>
            </a:r>
            <a:r>
              <a:rPr lang="pt-BR" b="1"/>
              <a:t> +calor</a:t>
            </a:r>
          </a:p>
          <a:p>
            <a:pPr>
              <a:buFontTx/>
              <a:buNone/>
            </a:pPr>
            <a:r>
              <a:rPr lang="nn-NO" b="1" i="1"/>
              <a:t>     180 g 		 92 g (64,3 ml.)</a:t>
            </a:r>
          </a:p>
          <a:p>
            <a:pPr algn="just"/>
            <a:endParaRPr lang="es-E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611188" y="4138613"/>
            <a:ext cx="172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/>
              <a:t>glucosa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132138" y="4149725"/>
            <a:ext cx="1871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400"/>
              <a:t>etanol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Título"/>
          <p:cNvSpPr>
            <a:spLocks noGrp="1"/>
          </p:cNvSpPr>
          <p:nvPr>
            <p:ph type="title" idx="4294967295"/>
          </p:nvPr>
        </p:nvSpPr>
        <p:spPr>
          <a:xfrm>
            <a:off x="468313" y="333375"/>
            <a:ext cx="8229600" cy="1143000"/>
          </a:xfrm>
          <a:ln/>
        </p:spPr>
        <p:txBody>
          <a:bodyPr/>
          <a:lstStyle/>
          <a:p>
            <a:r>
              <a:rPr lang="es-ES" sz="36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Producción biológica de etanol</a:t>
            </a:r>
          </a:p>
        </p:txBody>
      </p:sp>
      <p:sp>
        <p:nvSpPr>
          <p:cNvPr id="46083" name="2 Marcador de contenido"/>
          <p:cNvSpPr>
            <a:spLocks noGrp="1"/>
          </p:cNvSpPr>
          <p:nvPr>
            <p:ph idx="4294967295"/>
          </p:nvPr>
        </p:nvSpPr>
        <p:spPr>
          <a:xfrm>
            <a:off x="323850" y="1484313"/>
            <a:ext cx="8229600" cy="4530725"/>
          </a:xfrm>
          <a:ln/>
        </p:spPr>
        <p:txBody>
          <a:bodyPr/>
          <a:lstStyle/>
          <a:p>
            <a:r>
              <a:rPr lang="es-ES"/>
              <a:t>La vía metabólica es descrita por la siguiente ecuación:</a:t>
            </a:r>
          </a:p>
          <a:p>
            <a:pPr>
              <a:buFontTx/>
              <a:buNone/>
            </a:pPr>
            <a:r>
              <a:rPr lang="pt-BR" b="1"/>
              <a:t>C</a:t>
            </a:r>
            <a:r>
              <a:rPr lang="pt-BR" b="1" baseline="-25000"/>
              <a:t>6</a:t>
            </a:r>
            <a:r>
              <a:rPr lang="pt-BR" b="1"/>
              <a:t>H</a:t>
            </a:r>
            <a:r>
              <a:rPr lang="pt-BR" b="1" baseline="-25000"/>
              <a:t>12</a:t>
            </a:r>
            <a:r>
              <a:rPr lang="pt-BR" b="1"/>
              <a:t>O</a:t>
            </a:r>
            <a:r>
              <a:rPr lang="pt-BR" b="1" baseline="-25000"/>
              <a:t>6 </a:t>
            </a:r>
            <a:r>
              <a:rPr lang="pt-BR" b="1"/>
              <a:t>═&gt; 2 C</a:t>
            </a:r>
            <a:r>
              <a:rPr lang="pt-BR" b="1" baseline="-25000"/>
              <a:t>2</a:t>
            </a:r>
            <a:r>
              <a:rPr lang="pt-BR" b="1"/>
              <a:t>H</a:t>
            </a:r>
            <a:r>
              <a:rPr lang="pt-BR" b="1" baseline="-25000"/>
              <a:t>5 </a:t>
            </a:r>
            <a:r>
              <a:rPr lang="pt-BR" b="1"/>
              <a:t>OH     +             2 CO</a:t>
            </a:r>
            <a:r>
              <a:rPr lang="pt-BR" b="1" baseline="-25000"/>
              <a:t>2</a:t>
            </a:r>
            <a:r>
              <a:rPr lang="pt-BR" b="1"/>
              <a:t> +    E</a:t>
            </a:r>
          </a:p>
          <a:p>
            <a:pPr>
              <a:buFontTx/>
              <a:buNone/>
            </a:pPr>
            <a:r>
              <a:rPr lang="nn-NO" b="1" i="1"/>
              <a:t>     180 g 		92 g (64,3 ml)      86 g </a:t>
            </a:r>
          </a:p>
          <a:p>
            <a:endParaRPr lang="es-ES" b="1"/>
          </a:p>
          <a:p>
            <a:endParaRPr lang="es-ES"/>
          </a:p>
        </p:txBody>
      </p:sp>
      <p:pic>
        <p:nvPicPr>
          <p:cNvPr id="46084" name="Picture 4" descr="yea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789363"/>
            <a:ext cx="2736850" cy="2633662"/>
          </a:xfrm>
          <a:prstGeom prst="rect">
            <a:avLst/>
          </a:prstGeom>
          <a:noFill/>
        </p:spPr>
      </p:pic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2700338" y="4437063"/>
            <a:ext cx="2881312" cy="1439862"/>
          </a:xfrm>
          <a:prstGeom prst="rightArrowCallout">
            <a:avLst>
              <a:gd name="adj1" fmla="val 25000"/>
              <a:gd name="adj2" fmla="val 25000"/>
              <a:gd name="adj3" fmla="val 33352"/>
              <a:gd name="adj4" fmla="val 66667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s-CL"/>
              <a:t>Levaduras </a:t>
            </a:r>
          </a:p>
          <a:p>
            <a:pPr algn="ctr">
              <a:spcBef>
                <a:spcPct val="50000"/>
              </a:spcBef>
            </a:pPr>
            <a:r>
              <a:rPr lang="es-CL"/>
              <a:t>fermentadoras</a:t>
            </a:r>
          </a:p>
          <a:p>
            <a:pPr algn="ctr"/>
            <a:endParaRPr lang="es-CL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8446-9646-46B6-B5CE-B2DE2EE6FA95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1882-D065-4AA1-AFF0-AF83D73B9970}" type="datetime1">
              <a:rPr lang="es-CL" smtClean="0"/>
              <a:t>26-03-2012</a:t>
            </a:fld>
            <a:endParaRPr lang="es-CL"/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>
                <a:effectLst>
                  <a:outerShdw blurRad="38100" dist="38100" dir="2700000" algn="tl">
                    <a:srgbClr val="C0C0C0"/>
                  </a:outerShdw>
                </a:effectLst>
              </a:rPr>
              <a:t>USOS DEL BIOETANOL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827088" y="2205038"/>
            <a:ext cx="6840537" cy="3671887"/>
            <a:chOff x="521" y="1389"/>
            <a:chExt cx="4309" cy="2313"/>
          </a:xfrm>
        </p:grpSpPr>
        <p:sp>
          <p:nvSpPr>
            <p:cNvPr id="134169" name="Rectangle 25"/>
            <p:cNvSpPr>
              <a:spLocks noChangeArrowheads="1"/>
            </p:cNvSpPr>
            <p:nvPr/>
          </p:nvSpPr>
          <p:spPr bwMode="auto">
            <a:xfrm>
              <a:off x="521" y="2296"/>
              <a:ext cx="1270" cy="409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algn="ctr">
                <a:spcBef>
                  <a:spcPct val="50000"/>
                </a:spcBef>
              </a:pPr>
              <a:r>
                <a:rPr lang="es-CL" b="1"/>
                <a:t>BIOETANOL</a:t>
              </a:r>
            </a:p>
          </p:txBody>
        </p:sp>
        <p:grpSp>
          <p:nvGrpSpPr>
            <p:cNvPr id="3" name="Group 36"/>
            <p:cNvGrpSpPr>
              <a:grpSpLocks/>
            </p:cNvGrpSpPr>
            <p:nvPr/>
          </p:nvGrpSpPr>
          <p:grpSpPr bwMode="auto">
            <a:xfrm>
              <a:off x="2336" y="1389"/>
              <a:ext cx="2494" cy="2313"/>
              <a:chOff x="295" y="1888"/>
              <a:chExt cx="2494" cy="2313"/>
            </a:xfrm>
          </p:grpSpPr>
          <p:sp>
            <p:nvSpPr>
              <p:cNvPr id="134170" name="Rectangle 26"/>
              <p:cNvSpPr>
                <a:spLocks noChangeArrowheads="1"/>
              </p:cNvSpPr>
              <p:nvPr/>
            </p:nvSpPr>
            <p:spPr bwMode="auto">
              <a:xfrm>
                <a:off x="703" y="1888"/>
                <a:ext cx="1995" cy="589"/>
              </a:xfrm>
              <a:prstGeom prst="rect">
                <a:avLst/>
              </a:prstGeom>
              <a:solidFill>
                <a:srgbClr val="99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CL"/>
                  <a:t>COMBUSTIBLE EN MEZCLA </a:t>
                </a:r>
              </a:p>
              <a:p>
                <a:pPr algn="ctr"/>
                <a:r>
                  <a:rPr lang="es-CL"/>
                  <a:t>CON GASOLINA </a:t>
                </a:r>
              </a:p>
              <a:p>
                <a:pPr algn="ctr"/>
                <a:r>
                  <a:rPr lang="es-CL"/>
                  <a:t>(E5 - E10 - E25)</a:t>
                </a:r>
              </a:p>
            </p:txBody>
          </p:sp>
          <p:sp>
            <p:nvSpPr>
              <p:cNvPr id="134171" name="Rectangle 27"/>
              <p:cNvSpPr>
                <a:spLocks noChangeArrowheads="1"/>
              </p:cNvSpPr>
              <p:nvPr/>
            </p:nvSpPr>
            <p:spPr bwMode="auto">
              <a:xfrm>
                <a:off x="703" y="2659"/>
                <a:ext cx="2086" cy="635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CL"/>
                  <a:t>COMBUSTIBLE PURO </a:t>
                </a:r>
              </a:p>
              <a:p>
                <a:pPr algn="ctr"/>
                <a:r>
                  <a:rPr lang="es-CL"/>
                  <a:t>EN MOTRORES</a:t>
                </a:r>
              </a:p>
              <a:p>
                <a:pPr algn="ctr"/>
                <a:r>
                  <a:rPr lang="es-CL"/>
                  <a:t> ESPECIALIZADOS</a:t>
                </a:r>
              </a:p>
            </p:txBody>
          </p:sp>
          <p:sp>
            <p:nvSpPr>
              <p:cNvPr id="134172" name="Rectangle 28"/>
              <p:cNvSpPr>
                <a:spLocks noChangeArrowheads="1"/>
              </p:cNvSpPr>
              <p:nvPr/>
            </p:nvSpPr>
            <p:spPr bwMode="auto">
              <a:xfrm>
                <a:off x="703" y="3566"/>
                <a:ext cx="2086" cy="635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s-CL" dirty="0"/>
                  <a:t>COMO ADITIVO PARA </a:t>
                </a:r>
              </a:p>
              <a:p>
                <a:pPr algn="ctr"/>
                <a:r>
                  <a:rPr lang="es-CL" dirty="0"/>
                  <a:t>OXIGENACIÓN</a:t>
                </a:r>
              </a:p>
            </p:txBody>
          </p:sp>
          <p:grpSp>
            <p:nvGrpSpPr>
              <p:cNvPr id="4" name="Group 35"/>
              <p:cNvGrpSpPr>
                <a:grpSpLocks/>
              </p:cNvGrpSpPr>
              <p:nvPr/>
            </p:nvGrpSpPr>
            <p:grpSpPr bwMode="auto">
              <a:xfrm>
                <a:off x="295" y="2160"/>
                <a:ext cx="453" cy="1678"/>
                <a:chOff x="295" y="2160"/>
                <a:chExt cx="453" cy="1678"/>
              </a:xfrm>
            </p:grpSpPr>
            <p:sp>
              <p:nvSpPr>
                <p:cNvPr id="134176" name="Line 32"/>
                <p:cNvSpPr>
                  <a:spLocks noChangeShapeType="1"/>
                </p:cNvSpPr>
                <p:nvPr/>
              </p:nvSpPr>
              <p:spPr bwMode="auto">
                <a:xfrm>
                  <a:off x="295" y="3838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134177" name="Line 33"/>
                <p:cNvSpPr>
                  <a:spLocks noChangeShapeType="1"/>
                </p:cNvSpPr>
                <p:nvPr/>
              </p:nvSpPr>
              <p:spPr bwMode="auto">
                <a:xfrm>
                  <a:off x="340" y="3022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CL"/>
                </a:p>
              </p:txBody>
            </p:sp>
            <p:sp>
              <p:nvSpPr>
                <p:cNvPr id="134178" name="Line 34"/>
                <p:cNvSpPr>
                  <a:spLocks noChangeShapeType="1"/>
                </p:cNvSpPr>
                <p:nvPr/>
              </p:nvSpPr>
              <p:spPr bwMode="auto">
                <a:xfrm>
                  <a:off x="340" y="2160"/>
                  <a:ext cx="408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sp>
          <p:nvSpPr>
            <p:cNvPr id="134181" name="Line 37"/>
            <p:cNvSpPr>
              <a:spLocks noChangeShapeType="1"/>
            </p:cNvSpPr>
            <p:nvPr/>
          </p:nvSpPr>
          <p:spPr bwMode="auto">
            <a:xfrm flipV="1">
              <a:off x="1746" y="1661"/>
              <a:ext cx="635" cy="6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134182" name="Line 38"/>
            <p:cNvSpPr>
              <a:spLocks noChangeShapeType="1"/>
            </p:cNvSpPr>
            <p:nvPr/>
          </p:nvSpPr>
          <p:spPr bwMode="auto">
            <a:xfrm flipH="1">
              <a:off x="1837" y="2523"/>
              <a:ext cx="5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134183" name="Line 39"/>
            <p:cNvSpPr>
              <a:spLocks noChangeShapeType="1"/>
            </p:cNvSpPr>
            <p:nvPr/>
          </p:nvSpPr>
          <p:spPr bwMode="auto">
            <a:xfrm>
              <a:off x="1791" y="2704"/>
              <a:ext cx="545" cy="63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11239-C56F-4506-86A0-6DEF881264E1}" type="datetime1">
              <a:rPr lang="es-CL" smtClean="0"/>
              <a:t>26-03-2012</a:t>
            </a:fld>
            <a:endParaRPr lang="es-CL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857356" y="928670"/>
            <a:ext cx="6097608" cy="5929330"/>
            <a:chOff x="1519" y="1253"/>
            <a:chExt cx="3085" cy="2861"/>
          </a:xfrm>
        </p:grpSpPr>
        <p:pic>
          <p:nvPicPr>
            <p:cNvPr id="137220" name="Picture 4" descr="bioeta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19" y="1253"/>
              <a:ext cx="2861" cy="2861"/>
            </a:xfrm>
            <a:prstGeom prst="rect">
              <a:avLst/>
            </a:prstGeom>
            <a:noFill/>
          </p:spPr>
        </p:pic>
        <p:sp>
          <p:nvSpPr>
            <p:cNvPr id="137221" name="Rectangle 5"/>
            <p:cNvSpPr>
              <a:spLocks noChangeArrowheads="1"/>
            </p:cNvSpPr>
            <p:nvPr/>
          </p:nvSpPr>
          <p:spPr bwMode="auto">
            <a:xfrm>
              <a:off x="3243" y="3203"/>
              <a:ext cx="1361" cy="3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137222" name="Text Box 6"/>
          <p:cNvSpPr txBox="1">
            <a:spLocks noChangeArrowheads="1"/>
          </p:cNvSpPr>
          <p:nvPr/>
        </p:nvSpPr>
        <p:spPr bwMode="auto">
          <a:xfrm>
            <a:off x="285720" y="2643182"/>
            <a:ext cx="224788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 dirty="0">
                <a:solidFill>
                  <a:schemeClr val="accent2"/>
                </a:solidFill>
                <a:ea typeface="ＭＳ Ｐゴシック" pitchFamily="34" charset="-128"/>
              </a:rPr>
              <a:t>Primera </a:t>
            </a:r>
            <a:r>
              <a:rPr lang="es-ES" sz="3200" b="1" dirty="0" smtClean="0">
                <a:solidFill>
                  <a:schemeClr val="accent2"/>
                </a:solidFill>
                <a:ea typeface="ＭＳ Ｐゴシック" pitchFamily="34" charset="-128"/>
              </a:rPr>
              <a:t>Generación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800" b="1" dirty="0" smtClean="0">
                <a:ea typeface="ＭＳ Ｐゴシック" pitchFamily="34" charset="-128"/>
              </a:rPr>
              <a:t>Caña de azúcar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2800" b="1" dirty="0" smtClean="0">
                <a:ea typeface="ＭＳ Ｐゴシック" pitchFamily="34" charset="-128"/>
              </a:rPr>
              <a:t>Almidón  de cereales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endParaRPr lang="es-ES" sz="3200" b="1" dirty="0">
              <a:ea typeface="ＭＳ Ｐゴシック" pitchFamily="34" charset="-128"/>
            </a:endParaRPr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7000892" y="2643182"/>
            <a:ext cx="2143108" cy="329320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 dirty="0">
                <a:solidFill>
                  <a:schemeClr val="accent2"/>
                </a:solidFill>
                <a:ea typeface="ＭＳ Ｐゴシック" pitchFamily="34" charset="-128"/>
              </a:rPr>
              <a:t>Segunda </a:t>
            </a:r>
            <a:r>
              <a:rPr lang="es-ES" sz="3200" b="1" dirty="0" smtClean="0">
                <a:solidFill>
                  <a:schemeClr val="accent2"/>
                </a:solidFill>
                <a:ea typeface="ＭＳ Ｐゴシック" pitchFamily="34" charset="-128"/>
              </a:rPr>
              <a:t>Generación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s-ES" sz="3200" b="1" dirty="0" smtClean="0">
                <a:ea typeface="ＭＳ Ｐゴシック" pitchFamily="34" charset="-128"/>
              </a:rPr>
              <a:t> celulosa de madera  y residuos agrícolas</a:t>
            </a:r>
            <a:endParaRPr lang="es-ES" sz="3200" b="1" dirty="0">
              <a:ea typeface="ＭＳ Ｐゴシック" pitchFamily="34" charset="-128"/>
            </a:endParaRPr>
          </a:p>
        </p:txBody>
      </p:sp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14290"/>
            <a:ext cx="8015287" cy="914400"/>
          </a:xfrm>
        </p:spPr>
        <p:txBody>
          <a:bodyPr>
            <a:noAutofit/>
          </a:bodyPr>
          <a:lstStyle/>
          <a:p>
            <a:r>
              <a:rPr lang="es-E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Fuentes de biomasa para la producción de </a:t>
            </a:r>
            <a:r>
              <a:rPr lang="es-ES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</a:t>
            </a:r>
            <a:r>
              <a:rPr lang="es-ES" sz="32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ioetanol</a:t>
            </a:r>
            <a:endParaRPr lang="es-ES" sz="32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0825" y="2379663"/>
            <a:ext cx="8215313" cy="393065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s-ES" sz="2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s-ES" sz="3200" dirty="0">
                <a:latin typeface="Calibri" pitchFamily="34" charset="0"/>
                <a:cs typeface="Arial" pitchFamily="34" charset="0"/>
              </a:rPr>
              <a:t>Recurso renovable </a:t>
            </a:r>
          </a:p>
          <a:p>
            <a:pPr>
              <a:buFont typeface="Wingdings" pitchFamily="2" charset="2"/>
              <a:buChar char="Ø"/>
            </a:pPr>
            <a:r>
              <a:rPr lang="es-ES" sz="3200" dirty="0">
                <a:latin typeface="Calibri" pitchFamily="34" charset="0"/>
                <a:cs typeface="Arial" pitchFamily="34" charset="0"/>
              </a:rPr>
              <a:t>Balance de energía es positivo</a:t>
            </a:r>
          </a:p>
          <a:p>
            <a:pPr>
              <a:buFont typeface="Wingdings" pitchFamily="2" charset="2"/>
              <a:buChar char="Ø"/>
            </a:pPr>
            <a:r>
              <a:rPr lang="es-ES" sz="3200" dirty="0">
                <a:latin typeface="Calibri" pitchFamily="34" charset="0"/>
                <a:cs typeface="Arial" pitchFamily="34" charset="0"/>
              </a:rPr>
              <a:t>Reducción de las emisiones contaminantes</a:t>
            </a:r>
          </a:p>
          <a:p>
            <a:pPr>
              <a:buFont typeface="Wingdings" pitchFamily="2" charset="2"/>
              <a:buChar char="Ø"/>
            </a:pPr>
            <a:r>
              <a:rPr lang="es-ES" sz="3200" dirty="0">
                <a:latin typeface="Calibri" pitchFamily="34" charset="0"/>
                <a:cs typeface="Arial" pitchFamily="34" charset="0"/>
              </a:rPr>
              <a:t>Aporte de CO</a:t>
            </a:r>
            <a:r>
              <a:rPr lang="es-ES" sz="3200" baseline="-25000" dirty="0">
                <a:latin typeface="Calibri" pitchFamily="34" charset="0"/>
                <a:cs typeface="Arial" pitchFamily="34" charset="0"/>
              </a:rPr>
              <a:t>2</a:t>
            </a:r>
            <a:r>
              <a:rPr lang="es-ES" sz="3200" dirty="0">
                <a:latin typeface="Calibri" pitchFamily="34" charset="0"/>
                <a:cs typeface="Arial" pitchFamily="34" charset="0"/>
              </a:rPr>
              <a:t> a la atmósfera es “ neutro”</a:t>
            </a:r>
          </a:p>
          <a:p>
            <a:pPr>
              <a:buFont typeface="Wingdings" pitchFamily="2" charset="2"/>
              <a:buChar char="Ø"/>
            </a:pPr>
            <a:r>
              <a:rPr lang="es-ES" sz="3200" dirty="0">
                <a:latin typeface="Calibri" pitchFamily="34" charset="0"/>
                <a:cs typeface="Arial" pitchFamily="34" charset="0"/>
              </a:rPr>
              <a:t>Mejora la capacidad antidetonante de la gasolina. Mayor octanaje</a:t>
            </a:r>
          </a:p>
          <a:p>
            <a:pPr>
              <a:buFont typeface="Arial" pitchFamily="34" charset="0"/>
              <a:buChar char="•"/>
            </a:pPr>
            <a:endParaRPr lang="es-ES" sz="32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Arial" pitchFamily="34" charset="0"/>
            </a:endParaRPr>
          </a:p>
        </p:txBody>
      </p:sp>
      <p:pic>
        <p:nvPicPr>
          <p:cNvPr id="50179" name="Picture 3" descr="e85-hybrid-il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341438"/>
            <a:ext cx="4054475" cy="1901825"/>
          </a:xfrm>
          <a:prstGeom prst="rect">
            <a:avLst/>
          </a:prstGeom>
          <a:noFill/>
        </p:spPr>
      </p:pic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VENTAJAS DEL BIOETANOL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A54C6-0FBA-436B-B46A-1D3AE362F75C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836613"/>
            <a:ext cx="8158163" cy="5318125"/>
          </a:xfrm>
          <a:solidFill>
            <a:schemeClr val="bg1"/>
          </a:solidFill>
          <a:ln/>
        </p:spPr>
        <p:txBody>
          <a:bodyPr/>
          <a:lstStyle/>
          <a:p>
            <a:pPr>
              <a:buFontTx/>
              <a:buNone/>
            </a:pPr>
            <a:r>
              <a:rPr lang="es-CL" b="1" dirty="0"/>
              <a:t>Balance energético del </a:t>
            </a:r>
            <a:r>
              <a:rPr lang="es-CL" b="1" dirty="0" err="1"/>
              <a:t>bioetanol</a:t>
            </a:r>
            <a:endParaRPr lang="es-CL" b="1" dirty="0"/>
          </a:p>
          <a:p>
            <a:r>
              <a:rPr lang="es-CL" sz="2400" dirty="0"/>
              <a:t>Energía contenida en etanol comparada con la energía utilizada para producir esa misma cantidad de etanol</a:t>
            </a:r>
          </a:p>
          <a:p>
            <a:r>
              <a:rPr lang="es-CL" sz="2400" dirty="0"/>
              <a:t>Afectado por consumo energético de etapas </a:t>
            </a:r>
            <a:r>
              <a:rPr lang="es-CL" sz="2400" dirty="0" smtClean="0"/>
              <a:t>del proceso: </a:t>
            </a:r>
            <a:r>
              <a:rPr lang="es-CL" sz="2400" dirty="0"/>
              <a:t>Transporte-distribución-cultivo-procesamiento</a:t>
            </a:r>
          </a:p>
        </p:txBody>
      </p:sp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1116013" y="3141663"/>
          <a:ext cx="7624762" cy="3473450"/>
        </p:xfrm>
        <a:graphic>
          <a:graphicData uri="http://schemas.openxmlformats.org/presentationml/2006/ole">
            <p:oleObj spid="_x0000_s8194" name="Fotografía de Photo Editor" r:id="rId3" imgW="4600000" imgH="2095793" progId="">
              <p:embed/>
            </p:oleObj>
          </a:graphicData>
        </a:graphic>
      </p:graphicFrame>
      <p:sp>
        <p:nvSpPr>
          <p:cNvPr id="55300" name="AutoShape 4"/>
          <p:cNvSpPr>
            <a:spLocks/>
          </p:cNvSpPr>
          <p:nvPr/>
        </p:nvSpPr>
        <p:spPr bwMode="auto">
          <a:xfrm>
            <a:off x="1331913" y="3860800"/>
            <a:ext cx="287337" cy="1944688"/>
          </a:xfrm>
          <a:prstGeom prst="leftBrace">
            <a:avLst>
              <a:gd name="adj1" fmla="val 564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50825" y="4652963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/>
              <a:t>etanol</a:t>
            </a: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4378-E1E8-4A06-9010-BD64FF8E228A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2" name="Object 2"/>
          <p:cNvGraphicFramePr>
            <a:graphicFrameLocks noChangeAspect="1"/>
          </p:cNvGraphicFramePr>
          <p:nvPr/>
        </p:nvGraphicFramePr>
        <p:xfrm>
          <a:off x="1476375" y="836613"/>
          <a:ext cx="6121400" cy="4976812"/>
        </p:xfrm>
        <a:graphic>
          <a:graphicData uri="http://schemas.openxmlformats.org/presentationml/2006/ole">
            <p:oleObj spid="_x0000_s9218" name="Fotografía de Photo Editor" r:id="rId4" imgW="4791744" imgH="3895238" progId="">
              <p:embed/>
            </p:oleObj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928662" y="214290"/>
            <a:ext cx="6286544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L" sz="2800" b="1" dirty="0" smtClean="0"/>
              <a:t>Emisión de gases de efecto invernadero por combustibles de transporte, para diferentes tipos de fuente de energía </a:t>
            </a:r>
            <a:endParaRPr lang="es-CL" sz="28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369CE-7221-4D22-995E-FEBA0DEBA3D2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9EDEE-0018-41E4-801D-F7A1A30AD2DE}" type="datetime1">
              <a:rPr lang="es-CL" smtClean="0"/>
              <a:t>26-03-2012</a:t>
            </a:fld>
            <a:endParaRPr lang="es-CL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s-ES" sz="3600"/>
              <a:t>Principales productores de BioEtanol</a:t>
            </a:r>
          </a:p>
        </p:txBody>
      </p:sp>
      <p:graphicFrame>
        <p:nvGraphicFramePr>
          <p:cNvPr id="18436" name="Object 5"/>
          <p:cNvGraphicFramePr>
            <a:graphicFrameLocks noChangeAspect="1"/>
          </p:cNvGraphicFramePr>
          <p:nvPr>
            <p:ph idx="4294967295"/>
          </p:nvPr>
        </p:nvGraphicFramePr>
        <p:xfrm>
          <a:off x="500034" y="1071546"/>
          <a:ext cx="5113337" cy="3487737"/>
        </p:xfrm>
        <a:graphic>
          <a:graphicData uri="http://schemas.openxmlformats.org/presentationml/2006/ole">
            <p:oleObj spid="_x0000_s75778" name="Gráfico" r:id="rId4" imgW="3686287" imgH="2514708" progId="Excel.Sheet.8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786314" y="4429132"/>
          <a:ext cx="4151518" cy="2286016"/>
        </p:xfrm>
        <a:graphic>
          <a:graphicData uri="http://schemas.openxmlformats.org/presentationml/2006/ole">
            <p:oleObj spid="_x0000_s75779" r:id="rId5" imgW="4572000" imgH="3429000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BDA88-8DEA-410B-8DDF-35112556713A}" type="datetime1">
              <a:rPr lang="es-CL" smtClean="0"/>
              <a:t>26-03-2012</a:t>
            </a:fld>
            <a:endParaRPr lang="es-CL"/>
          </a:p>
        </p:txBody>
      </p:sp>
      <p:sp>
        <p:nvSpPr>
          <p:cNvPr id="2" name="1 Rectángulo"/>
          <p:cNvSpPr/>
          <p:nvPr/>
        </p:nvSpPr>
        <p:spPr>
          <a:xfrm>
            <a:off x="642938" y="857250"/>
            <a:ext cx="8143875" cy="491013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DESVENTAJAS</a:t>
            </a:r>
          </a:p>
          <a:p>
            <a:pPr>
              <a:buFont typeface="Arial" pitchFamily="34" charset="0"/>
              <a:buChar char="•"/>
            </a:pPr>
            <a:r>
              <a:rPr lang="es-ES" sz="2800">
                <a:latin typeface="Calibri" pitchFamily="34" charset="0"/>
              </a:rPr>
              <a:t>El bioetanol de 1ª generación compite con la producción de alimentos.</a:t>
            </a:r>
          </a:p>
          <a:p>
            <a:pPr>
              <a:buFont typeface="Arial" pitchFamily="34" charset="0"/>
              <a:buChar char="•"/>
            </a:pPr>
            <a:r>
              <a:rPr lang="es-ES" sz="2800">
                <a:latin typeface="Calibri" pitchFamily="34" charset="0"/>
              </a:rPr>
              <a:t>El bioetanol de 2ª generación aún no es del todo competitivo</a:t>
            </a:r>
          </a:p>
          <a:p>
            <a:pPr>
              <a:buFont typeface="Arial" pitchFamily="34" charset="0"/>
              <a:buChar char="•"/>
            </a:pPr>
            <a:r>
              <a:rPr lang="es-ES" sz="2800">
                <a:latin typeface="Calibri" pitchFamily="34" charset="0"/>
              </a:rPr>
              <a:t>Los residuos tienen baja “Densidad energética”.</a:t>
            </a:r>
          </a:p>
          <a:p>
            <a:pPr>
              <a:buFont typeface="Arial" pitchFamily="34" charset="0"/>
              <a:buChar char="•"/>
            </a:pPr>
            <a:r>
              <a:rPr lang="es-ES" sz="2800">
                <a:latin typeface="Calibri" pitchFamily="34" charset="0"/>
              </a:rPr>
              <a:t> Tiene menor PC que la gasolina ═&gt; consumo de combustible mayor.</a:t>
            </a:r>
          </a:p>
          <a:p>
            <a:pPr>
              <a:buFont typeface="Arial" pitchFamily="34" charset="0"/>
              <a:buChar char="•"/>
            </a:pPr>
            <a:r>
              <a:rPr lang="es-ES" sz="2800">
                <a:latin typeface="Calibri" pitchFamily="34" charset="0"/>
              </a:rPr>
              <a:t>Su afinidad con el agua ocasiona problemas en los estanques de vehículos,  estaciones de servicio y tuberías de transporte</a:t>
            </a:r>
            <a:r>
              <a:rPr lang="es-ES" sz="320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5400" b="1" dirty="0" smtClean="0"/>
              <a:t>En esta clase</a:t>
            </a:r>
            <a:r>
              <a:rPr lang="es-CL" dirty="0" smtClean="0"/>
              <a:t>….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4000" b="1" dirty="0" smtClean="0"/>
              <a:t>Biocombustibles: el concepto</a:t>
            </a:r>
          </a:p>
          <a:p>
            <a:r>
              <a:rPr lang="es-CL" sz="4000" b="1" dirty="0" err="1" smtClean="0"/>
              <a:t>Bioetanol</a:t>
            </a:r>
            <a:endParaRPr lang="es-CL" sz="4000" b="1" dirty="0" smtClean="0"/>
          </a:p>
          <a:p>
            <a:r>
              <a:rPr lang="es-CL" sz="4000" b="1" dirty="0" err="1" smtClean="0"/>
              <a:t>Biobutanol</a:t>
            </a:r>
            <a:endParaRPr lang="es-CL" sz="4000" b="1" dirty="0" smtClean="0"/>
          </a:p>
          <a:p>
            <a:r>
              <a:rPr lang="es-CL" sz="4000" b="1" dirty="0" smtClean="0"/>
              <a:t>Biogás</a:t>
            </a:r>
            <a:endParaRPr lang="es-CL" sz="4000" b="1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3A1-3BB1-43D6-B8DC-83D4E3F1C335}" type="datetime1">
              <a:rPr lang="es-CL" smtClean="0"/>
              <a:t>26-03-2012</a:t>
            </a:fld>
            <a:endParaRPr lang="es-C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AF66-B51B-4201-99D2-B6A381593CDF}" type="datetime1">
              <a:rPr lang="es-CL" smtClean="0"/>
              <a:t>26-03-2012</a:t>
            </a:fld>
            <a:endParaRPr lang="es-CL"/>
          </a:p>
        </p:txBody>
      </p:sp>
      <p:sp>
        <p:nvSpPr>
          <p:cNvPr id="2" name="1 Rectángulo"/>
          <p:cNvSpPr/>
          <p:nvPr/>
        </p:nvSpPr>
        <p:spPr>
          <a:xfrm>
            <a:off x="539750" y="692150"/>
            <a:ext cx="8215313" cy="54530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s-ES" sz="3200" b="1" u="sng">
                <a:latin typeface="Calibri" pitchFamily="34" charset="0"/>
              </a:rPr>
              <a:t>Los principales obstáculos a superar son:</a:t>
            </a:r>
          </a:p>
          <a:p>
            <a:pPr algn="just"/>
            <a:endParaRPr lang="es-ES" sz="3200" b="1" u="sng">
              <a:latin typeface="Calibri" pitchFamily="34" charset="0"/>
            </a:endParaRPr>
          </a:p>
          <a:p>
            <a:pPr algn="just">
              <a:buFontTx/>
              <a:buAutoNum type="arabicPeriod"/>
            </a:pPr>
            <a:r>
              <a:rPr lang="es-ES" sz="3200">
                <a:latin typeface="Calibri" pitchFamily="34" charset="0"/>
              </a:rPr>
              <a:t>Mejorar la accesibilidad de los reactivos (químicos y enzimas) a la celulosa.</a:t>
            </a:r>
          </a:p>
          <a:p>
            <a:pPr algn="just"/>
            <a:endParaRPr lang="es-ES" sz="3200">
              <a:latin typeface="Calibri" pitchFamily="34" charset="0"/>
            </a:endParaRPr>
          </a:p>
          <a:p>
            <a:pPr algn="just"/>
            <a:r>
              <a:rPr lang="es-ES" sz="3200">
                <a:latin typeface="Calibri" pitchFamily="34" charset="0"/>
              </a:rPr>
              <a:t>2. Mejorar el desempeño de las enzimas usadas en la etapa de sacarificación o hidrólisis ( velocidad a la que actúan, resistencia la temperatura, bloqueo por inhibidores).</a:t>
            </a:r>
          </a:p>
          <a:p>
            <a:pPr algn="just"/>
            <a:endParaRPr lang="es-ES" sz="3200">
              <a:latin typeface="Calibri" pitchFamily="34" charset="0"/>
            </a:endParaRPr>
          </a:p>
          <a:p>
            <a:pPr algn="just"/>
            <a:r>
              <a:rPr lang="es-ES" sz="3200">
                <a:latin typeface="Calibri" pitchFamily="34" charset="0"/>
              </a:rPr>
              <a:t>3. Consumo de energía en la destilación.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A32D3-315B-4868-A442-8A9D345CB1C7}" type="datetime1">
              <a:rPr lang="es-CL" smtClean="0"/>
              <a:t>26-03-2012</a:t>
            </a:fld>
            <a:endParaRPr lang="es-CL" dirty="0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s-ES_tradnl" sz="3600" b="1" dirty="0" smtClean="0"/>
              <a:t>BIOETANOL EN CHILE USANDO CELULOSA</a:t>
            </a:r>
            <a:endParaRPr lang="es-CL" sz="3600" b="1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2" y="1628775"/>
            <a:ext cx="7675587" cy="4530725"/>
          </a:xfrm>
        </p:spPr>
        <p:txBody>
          <a:bodyPr/>
          <a:lstStyle/>
          <a:p>
            <a:r>
              <a:rPr lang="es-CL" dirty="0"/>
              <a:t>Recursos suficientes para sustituir los derivados del petróleo</a:t>
            </a:r>
          </a:p>
          <a:p>
            <a:r>
              <a:rPr lang="es-CL" dirty="0"/>
              <a:t>Productos no ligados al mercado alimentario</a:t>
            </a:r>
          </a:p>
          <a:p>
            <a:r>
              <a:rPr lang="es-CL" dirty="0"/>
              <a:t>Muchos de ellos de origen residual</a:t>
            </a:r>
          </a:p>
          <a:p>
            <a:pPr>
              <a:buFont typeface="Wingdings" pitchFamily="2" charset="2"/>
              <a:buNone/>
            </a:pPr>
            <a:endParaRPr lang="es-CL" dirty="0"/>
          </a:p>
          <a:p>
            <a:pPr lvl="1">
              <a:buFont typeface="Wingdings" pitchFamily="2" charset="2"/>
              <a:buNone/>
            </a:pP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0D25D-8135-4398-B9F0-657EB1C0281F}" type="datetime1">
              <a:rPr lang="es-CL" smtClean="0"/>
              <a:t>26-03-2012</a:t>
            </a:fld>
            <a:endParaRPr lang="es-CL"/>
          </a:p>
        </p:txBody>
      </p:sp>
      <p:sp>
        <p:nvSpPr>
          <p:cNvPr id="134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s-ES" sz="3200" b="1">
                <a:effectLst>
                  <a:outerShdw blurRad="38100" dist="38100" dir="2700000" algn="tl">
                    <a:srgbClr val="C0C0C0"/>
                  </a:outerShdw>
                </a:effectLst>
              </a:rPr>
              <a:t>¿Qué se hace en Chile en el área Bioetanol de segunda generación?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s-ES">
              <a:solidFill>
                <a:srgbClr val="000066"/>
              </a:solidFill>
            </a:endParaRPr>
          </a:p>
          <a:p>
            <a:r>
              <a:rPr lang="es-ES"/>
              <a:t>Creación del consorcio “ Bioenercel”, para el estudio y generación de condiciones para la creación de plantas demostrativa de Bioetanol de segunda generación.</a:t>
            </a:r>
          </a:p>
          <a:p>
            <a:r>
              <a:rPr lang="es-ES"/>
              <a:t>Universidad de Concepción</a:t>
            </a:r>
          </a:p>
          <a:p>
            <a:r>
              <a:rPr lang="es-ES"/>
              <a:t>Universidad Católica de Valparaíso</a:t>
            </a:r>
          </a:p>
          <a:p>
            <a:r>
              <a:rPr lang="es-ES"/>
              <a:t>Consorcio maderero (Arauco)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46832-C674-466F-A953-0878A9B07E6E}" type="datetime1">
              <a:rPr lang="es-CL" smtClean="0"/>
              <a:t>26-03-2012</a:t>
            </a:fld>
            <a:endParaRPr lang="es-CL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Evaluación técnico-económica de biocombustibles</a:t>
            </a:r>
            <a:r>
              <a:rPr lang="es-CL" sz="4000"/>
              <a:t> </a:t>
            </a:r>
          </a:p>
        </p:txBody>
      </p:sp>
      <p:graphicFrame>
        <p:nvGraphicFramePr>
          <p:cNvPr id="81926" name="Object 6"/>
          <p:cNvGraphicFramePr>
            <a:graphicFrameLocks noChangeAspect="1"/>
          </p:cNvGraphicFramePr>
          <p:nvPr/>
        </p:nvGraphicFramePr>
        <p:xfrm>
          <a:off x="179388" y="1916113"/>
          <a:ext cx="8396287" cy="3600450"/>
        </p:xfrm>
        <a:graphic>
          <a:graphicData uri="http://schemas.openxmlformats.org/presentationml/2006/ole">
            <p:oleObj spid="_x0000_s5122" name="Fotografía de Photo Editor" r:id="rId3" imgW="5485714" imgH="2352381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150B6-9477-4A47-B00A-271BC7555679}" type="datetime1">
              <a:rPr lang="es-CL" smtClean="0"/>
              <a:t>26-03-2012</a:t>
            </a:fld>
            <a:endParaRPr lang="es-CL"/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>
                <a:effectLst>
                  <a:outerShdw blurRad="38100" dist="38100" dir="2700000" algn="tl">
                    <a:srgbClr val="C0C0C0"/>
                  </a:outerShdw>
                </a:effectLst>
              </a:rPr>
              <a:t>BIOBUTANOL</a:t>
            </a:r>
          </a:p>
        </p:txBody>
      </p:sp>
      <p:pic>
        <p:nvPicPr>
          <p:cNvPr id="105479" name="Picture 7" descr="2-butan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205038"/>
            <a:ext cx="5400675" cy="2847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43FE0-34BF-455F-A4A7-1F98E42EAE06}" type="datetime1">
              <a:rPr lang="es-CL" smtClean="0"/>
              <a:t>26-03-2012</a:t>
            </a:fld>
            <a:endParaRPr lang="es-CL"/>
          </a:p>
        </p:txBody>
      </p:sp>
      <p:pic>
        <p:nvPicPr>
          <p:cNvPr id="121861" name="Picture 5" descr="ABE-Proce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3375"/>
            <a:ext cx="8081962" cy="6061075"/>
          </a:xfrm>
          <a:prstGeom prst="rect">
            <a:avLst/>
          </a:prstGeom>
          <a:noFill/>
        </p:spPr>
      </p:pic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68313" y="2924175"/>
            <a:ext cx="8207375" cy="3048000"/>
            <a:chOff x="295" y="1842"/>
            <a:chExt cx="5170" cy="1920"/>
          </a:xfrm>
        </p:grpSpPr>
        <p:sp>
          <p:nvSpPr>
            <p:cNvPr id="121862" name="Text Box 6"/>
            <p:cNvSpPr txBox="1">
              <a:spLocks noChangeArrowheads="1"/>
            </p:cNvSpPr>
            <p:nvPr/>
          </p:nvSpPr>
          <p:spPr bwMode="auto">
            <a:xfrm>
              <a:off x="295" y="1842"/>
              <a:ext cx="1406" cy="135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CL" b="1" u="sng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SUSTRATOS</a:t>
              </a:r>
            </a:p>
            <a:p>
              <a:pPr>
                <a:spcBef>
                  <a:spcPct val="50000"/>
                </a:spcBef>
              </a:pPr>
              <a:r>
                <a:rPr lang="es-CL" b="1"/>
                <a:t>ALMIDON</a:t>
              </a:r>
            </a:p>
            <a:p>
              <a:pPr>
                <a:spcBef>
                  <a:spcPct val="50000"/>
                </a:spcBef>
              </a:pPr>
              <a:r>
                <a:rPr lang="es-CL" b="1"/>
                <a:t>CELULOSA</a:t>
              </a:r>
            </a:p>
            <a:p>
              <a:pPr>
                <a:spcBef>
                  <a:spcPct val="50000"/>
                </a:spcBef>
              </a:pPr>
              <a:r>
                <a:rPr lang="es-CL" b="1"/>
                <a:t>MELAZA DE CAÑA DE AZÚCAR</a:t>
              </a:r>
            </a:p>
          </p:txBody>
        </p:sp>
        <p:sp>
          <p:nvSpPr>
            <p:cNvPr id="121863" name="Text Box 7"/>
            <p:cNvSpPr txBox="1">
              <a:spLocks noChangeArrowheads="1"/>
            </p:cNvSpPr>
            <p:nvPr/>
          </p:nvSpPr>
          <p:spPr bwMode="auto">
            <a:xfrm>
              <a:off x="1701" y="1842"/>
              <a:ext cx="1179" cy="1906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CL" sz="1600" b="1">
                  <a:solidFill>
                    <a:schemeClr val="bg1"/>
                  </a:solidFill>
                </a:rPr>
                <a:t>FERMENTACION CON CEPAS DE CLOSTRIDIUM</a:t>
              </a: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CL" sz="1600" b="1">
                  <a:solidFill>
                    <a:schemeClr val="bg1"/>
                  </a:solidFill>
                </a:rPr>
                <a:t> </a:t>
              </a:r>
            </a:p>
          </p:txBody>
        </p:sp>
        <p:sp>
          <p:nvSpPr>
            <p:cNvPr id="121864" name="AutoShape 8"/>
            <p:cNvSpPr>
              <a:spLocks noChangeArrowheads="1"/>
            </p:cNvSpPr>
            <p:nvPr/>
          </p:nvSpPr>
          <p:spPr bwMode="auto">
            <a:xfrm>
              <a:off x="1429" y="2387"/>
              <a:ext cx="272" cy="363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1865" name="AutoShape 9"/>
            <p:cNvSpPr>
              <a:spLocks noChangeArrowheads="1"/>
            </p:cNvSpPr>
            <p:nvPr/>
          </p:nvSpPr>
          <p:spPr bwMode="auto">
            <a:xfrm>
              <a:off x="4150" y="2296"/>
              <a:ext cx="317" cy="363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1866" name="AutoShape 10"/>
            <p:cNvSpPr>
              <a:spLocks noChangeArrowheads="1"/>
            </p:cNvSpPr>
            <p:nvPr/>
          </p:nvSpPr>
          <p:spPr bwMode="auto">
            <a:xfrm>
              <a:off x="2789" y="2341"/>
              <a:ext cx="228" cy="363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21867" name="Text Box 11"/>
            <p:cNvSpPr txBox="1">
              <a:spLocks noChangeArrowheads="1"/>
            </p:cNvSpPr>
            <p:nvPr/>
          </p:nvSpPr>
          <p:spPr bwMode="auto">
            <a:xfrm>
              <a:off x="4468" y="1933"/>
              <a:ext cx="997" cy="1829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r>
                <a:rPr lang="es-CL" sz="1600" b="1">
                  <a:solidFill>
                    <a:schemeClr val="bg1"/>
                  </a:solidFill>
                </a:rPr>
                <a:t>DESTILACIÓN</a:t>
              </a: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  <a:p>
              <a:pPr>
                <a:spcBef>
                  <a:spcPct val="50000"/>
                </a:spcBef>
              </a:pPr>
              <a:endParaRPr lang="es-CL" sz="1600" b="1">
                <a:solidFill>
                  <a:schemeClr val="bg1"/>
                </a:solidFill>
              </a:endParaRPr>
            </a:p>
          </p:txBody>
        </p:sp>
      </p:grpSp>
      <p:sp>
        <p:nvSpPr>
          <p:cNvPr id="121868" name="Text Box 12"/>
          <p:cNvSpPr txBox="1">
            <a:spLocks noChangeArrowheads="1"/>
          </p:cNvSpPr>
          <p:nvPr/>
        </p:nvSpPr>
        <p:spPr bwMode="auto">
          <a:xfrm>
            <a:off x="611188" y="476250"/>
            <a:ext cx="6913562" cy="1160463"/>
          </a:xfrm>
          <a:prstGeom prst="rect">
            <a:avLst/>
          </a:prstGeom>
          <a:solidFill>
            <a:srgbClr val="00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PRODUCCIÓN DE BIOBUTANOL</a:t>
            </a:r>
          </a:p>
          <a:p>
            <a:pPr>
              <a:spcBef>
                <a:spcPct val="50000"/>
              </a:spcBef>
            </a:pPr>
            <a:endParaRPr lang="es-CL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1D87F-0B5E-493B-A988-82C661DB2A27}" type="datetime1">
              <a:rPr lang="es-CL" smtClean="0"/>
              <a:t>26-03-2012</a:t>
            </a:fld>
            <a:endParaRPr lang="es-CL"/>
          </a:p>
        </p:txBody>
      </p:sp>
      <p:sp>
        <p:nvSpPr>
          <p:cNvPr id="125959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3106737" cy="1143000"/>
          </a:xfrm>
        </p:spPr>
        <p:txBody>
          <a:bodyPr>
            <a:normAutofit fontScale="90000"/>
          </a:bodyPr>
          <a:lstStyle/>
          <a:p>
            <a:r>
              <a:rPr lang="es-CL" sz="4000" b="1">
                <a:effectLst>
                  <a:outerShdw blurRad="38100" dist="38100" dir="2700000" algn="tl">
                    <a:srgbClr val="C0C0C0"/>
                  </a:outerShdw>
                </a:effectLst>
              </a:rPr>
              <a:t>UN RESUMEN DEL PROCESO</a:t>
            </a:r>
            <a:endParaRPr lang="es-ES" sz="4000" b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25958" name="Object 6"/>
          <p:cNvGraphicFramePr>
            <a:graphicFrameLocks noChangeAspect="1"/>
          </p:cNvGraphicFramePr>
          <p:nvPr>
            <p:ph idx="1"/>
          </p:nvPr>
        </p:nvGraphicFramePr>
        <p:xfrm>
          <a:off x="4284663" y="333375"/>
          <a:ext cx="3851275" cy="6524625"/>
        </p:xfrm>
        <a:graphic>
          <a:graphicData uri="http://schemas.openxmlformats.org/presentationml/2006/ole">
            <p:oleObj spid="_x0000_s6146" name="Image" r:id="rId3" imgW="2285714" imgH="387301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1499-9C33-4E49-A1F5-4304C98244FE}" type="datetime1">
              <a:rPr lang="es-CL" smtClean="0"/>
              <a:t>26-03-2012</a:t>
            </a:fld>
            <a:endParaRPr lang="es-CL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/>
              <a:t>Ventajas de butanol</a:t>
            </a:r>
            <a:endParaRPr lang="es-C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1484313"/>
            <a:ext cx="7786687" cy="5373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2800"/>
              <a:t>Menos contaminante que gasolina</a:t>
            </a:r>
          </a:p>
          <a:p>
            <a:pPr>
              <a:lnSpc>
                <a:spcPct val="80000"/>
              </a:lnSpc>
            </a:pPr>
            <a:r>
              <a:rPr lang="es-CL" sz="2800"/>
              <a:t>Fácilmente agregado a bencina convencional, debido a su baja presión de vapor. </a:t>
            </a:r>
          </a:p>
          <a:p>
            <a:pPr>
              <a:lnSpc>
                <a:spcPct val="80000"/>
              </a:lnSpc>
            </a:pPr>
            <a:r>
              <a:rPr lang="es-CL" sz="2800"/>
              <a:t>Tiene un contenido energético mayor que etanol, por lo tanto es economicamente mas conveniente. </a:t>
            </a:r>
          </a:p>
          <a:p>
            <a:pPr>
              <a:lnSpc>
                <a:spcPct val="80000"/>
              </a:lnSpc>
            </a:pPr>
            <a:r>
              <a:rPr lang="es-ES" sz="2800"/>
              <a:t>Biobutanol no absorbe agua como etanol, así que puede ser distribuido en cañerías.</a:t>
            </a:r>
            <a:r>
              <a:rPr lang="es-CL" sz="2800"/>
              <a:t> </a:t>
            </a:r>
          </a:p>
          <a:p>
            <a:pPr>
              <a:lnSpc>
                <a:spcPct val="80000"/>
              </a:lnSpc>
            </a:pPr>
            <a:r>
              <a:rPr lang="es-CL" sz="2800"/>
              <a:t>Se puede mezclar con gasolina en mayor concentración que etanol en motores convencionales</a:t>
            </a:r>
          </a:p>
          <a:p>
            <a:pPr>
              <a:lnSpc>
                <a:spcPct val="80000"/>
              </a:lnSpc>
            </a:pPr>
            <a:r>
              <a:rPr lang="es-CL" sz="2800"/>
              <a:t>Menos corrosivo que etanol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03BEB-DEA8-4D8F-AF7A-416EB0F9463A}" type="datetime1">
              <a:rPr lang="es-CL" smtClean="0"/>
              <a:t>26-03-2012</a:t>
            </a:fld>
            <a:endParaRPr lang="es-CL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>
                <a:effectLst>
                  <a:outerShdw blurRad="38100" dist="38100" dir="2700000" algn="tl">
                    <a:srgbClr val="C0C0C0"/>
                  </a:outerShdw>
                </a:effectLst>
              </a:rPr>
              <a:t>Posibles aspectos a  mejorar</a:t>
            </a:r>
            <a:r>
              <a:rPr lang="es-CL"/>
              <a:t> 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CL" sz="2800"/>
              <a:t>Aumentar la tolerancia de los microorganismos hacia butanol</a:t>
            </a:r>
          </a:p>
          <a:p>
            <a:pPr>
              <a:lnSpc>
                <a:spcPct val="80000"/>
              </a:lnSpc>
            </a:pPr>
            <a:r>
              <a:rPr lang="es-CL" sz="2800"/>
              <a:t>Aumentar la proporción de butanol sobre acetona producida por los microorganismos.</a:t>
            </a:r>
          </a:p>
          <a:p>
            <a:pPr>
              <a:lnSpc>
                <a:spcPct val="80000"/>
              </a:lnSpc>
            </a:pPr>
            <a:r>
              <a:rPr lang="es-CL" sz="2800"/>
              <a:t>Mejorar el rendimiento de la fermentación por C. </a:t>
            </a:r>
            <a:r>
              <a:rPr lang="es-CL" sz="2800" i="1"/>
              <a:t>acetobutylicum</a:t>
            </a:r>
            <a:r>
              <a:rPr lang="es-CL" sz="2800"/>
              <a:t> </a:t>
            </a:r>
          </a:p>
          <a:p>
            <a:pPr>
              <a:lnSpc>
                <a:spcPct val="80000"/>
              </a:lnSpc>
            </a:pPr>
            <a:r>
              <a:rPr lang="es-CL" sz="2800"/>
              <a:t>Ingeniería metabólica para crear m.o. diferentes que crezcan mas fácilmente que Clostridium y produzcan butanol al mismo tiempo.</a:t>
            </a:r>
          </a:p>
          <a:p>
            <a:pPr>
              <a:lnSpc>
                <a:spcPct val="80000"/>
              </a:lnSpc>
            </a:pPr>
            <a:r>
              <a:rPr lang="es-CL" sz="2800"/>
              <a:t>Es posible usar directamente celulosa como fuente de Carbono para C. </a:t>
            </a:r>
            <a:r>
              <a:rPr lang="es-CL" sz="2800" i="1"/>
              <a:t>acetobutylicum</a:t>
            </a:r>
            <a:r>
              <a:rPr lang="es-CL" sz="2800"/>
              <a:t>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b="1" dirty="0" smtClean="0"/>
              <a:t>Biogás</a:t>
            </a:r>
            <a:endParaRPr lang="es-CL" b="1" dirty="0"/>
          </a:p>
        </p:txBody>
      </p:sp>
      <p:sp>
        <p:nvSpPr>
          <p:cNvPr id="6" name="5 Subtítulo"/>
          <p:cNvSpPr>
            <a:spLocks noGrp="1"/>
          </p:cNvSpPr>
          <p:nvPr>
            <p:ph type="subTitle" idx="1"/>
          </p:nvPr>
        </p:nvSpPr>
        <p:spPr>
          <a:xfrm>
            <a:off x="1357290" y="3857628"/>
            <a:ext cx="6415110" cy="1781172"/>
          </a:xfrm>
        </p:spPr>
        <p:txBody>
          <a:bodyPr/>
          <a:lstStyle/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3A1-3BB1-43D6-B8DC-83D4E3F1C335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286250" y="3214688"/>
            <a:ext cx="1357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9600">
                <a:latin typeface="Constantia" pitchFamily="18" charset="0"/>
              </a:rPr>
              <a:t>?</a:t>
            </a:r>
            <a:endParaRPr lang="es-ES" sz="9600">
              <a:latin typeface="Constantia" pitchFamily="18" charset="0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920725" y="1379538"/>
          <a:ext cx="7358114" cy="406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8A58A-0269-454E-AC54-C5C76694A244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0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802F2D9-D794-4027-B60F-7CE72535FB12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30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0" y="765175"/>
          <a:ext cx="9120188" cy="5491163"/>
        </p:xfrm>
        <a:graphic>
          <a:graphicData uri="http://schemas.openxmlformats.org/presentationml/2006/ole">
            <p:oleObj spid="_x0000_s76802" name="Fotografía de Photo Editor" r:id="rId3" imgW="13114286" imgH="7895238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5" name="Text Box 21"/>
          <p:cNvSpPr txBox="1">
            <a:spLocks noChangeArrowheads="1"/>
          </p:cNvSpPr>
          <p:nvPr/>
        </p:nvSpPr>
        <p:spPr bwMode="auto">
          <a:xfrm>
            <a:off x="714375" y="500063"/>
            <a:ext cx="763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s-CL" sz="2200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COMPOSICION DEL BIOGAS:</a:t>
            </a:r>
          </a:p>
        </p:txBody>
      </p:sp>
      <p:sp>
        <p:nvSpPr>
          <p:cNvPr id="70659" name="AutoShape 24"/>
          <p:cNvSpPr>
            <a:spLocks noChangeArrowheads="1"/>
          </p:cNvSpPr>
          <p:nvPr/>
        </p:nvSpPr>
        <p:spPr bwMode="auto">
          <a:xfrm>
            <a:off x="642938" y="1357313"/>
            <a:ext cx="7813675" cy="2665412"/>
          </a:xfrm>
          <a:prstGeom prst="flowChartAlternateProcess">
            <a:avLst/>
          </a:prstGeom>
          <a:gradFill rotWithShape="1">
            <a:gsLst>
              <a:gs pos="0">
                <a:srgbClr val="A2BB75"/>
              </a:gs>
              <a:gs pos="100000">
                <a:srgbClr val="D6E6A2"/>
              </a:gs>
            </a:gsLst>
            <a:lin ang="5400000" scaled="1"/>
          </a:gradFill>
          <a:ln w="9525">
            <a:solidFill>
              <a:srgbClr val="6666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11289" name="Group 25"/>
          <p:cNvGraphicFramePr>
            <a:graphicFrameLocks noGrp="1"/>
          </p:cNvGraphicFramePr>
          <p:nvPr/>
        </p:nvGraphicFramePr>
        <p:xfrm>
          <a:off x="928688" y="1714500"/>
          <a:ext cx="7273925" cy="2053908"/>
        </p:xfrm>
        <a:graphic>
          <a:graphicData uri="http://schemas.openxmlformats.org/drawingml/2006/table">
            <a:tbl>
              <a:tblPr/>
              <a:tblGrid>
                <a:gridCol w="3636963"/>
                <a:gridCol w="3636962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Metano (CH</a:t>
                      </a:r>
                      <a:r>
                        <a:rPr kumimoji="0" lang="es-CL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4</a:t>
                      </a: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) 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            54-70 %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Anhídrido carbónico   (CO</a:t>
                      </a:r>
                      <a:r>
                        <a:rPr kumimoji="0" lang="es-CL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</a:t>
                      </a: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            27-45 %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Hidrógeno (H</a:t>
                      </a:r>
                      <a:r>
                        <a:rPr kumimoji="0" lang="es-CL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</a:t>
                      </a: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            0 – 1 %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Nitrógeno (N</a:t>
                      </a:r>
                      <a:r>
                        <a:rPr kumimoji="0" lang="es-CL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</a:t>
                      </a: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)                       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            0.5 – 3%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Ácido Sulfhídrico (H</a:t>
                      </a:r>
                      <a:r>
                        <a:rPr kumimoji="0" lang="es-CL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2</a:t>
                      </a:r>
                      <a:r>
                        <a:rPr kumimoji="0" lang="es-C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S)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C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44200"/>
                          </a:solidFill>
                          <a:effectLst/>
                          <a:latin typeface="Trebuchet MS" pitchFamily="34" charset="0"/>
                          <a:cs typeface="Arial" charset="0"/>
                        </a:rPr>
                        <a:t>               1%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500188" y="6488113"/>
            <a:ext cx="60007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Fuente: Prof.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M.Teresa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Varnero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, U. de Chile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48D20-4959-4339-8EE6-C8F1C61F261A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BIOGAS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5286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b="1" dirty="0" smtClean="0"/>
              <a:t>¿</a:t>
            </a:r>
            <a:r>
              <a:rPr lang="es-CL" b="1" dirty="0" smtClean="0"/>
              <a:t>Qué es?</a:t>
            </a:r>
            <a:endParaRPr lang="es-CL" b="1" dirty="0" smtClean="0"/>
          </a:p>
          <a:p>
            <a:r>
              <a:rPr lang="es-CL" sz="2400" b="1" dirty="0" smtClean="0"/>
              <a:t>Gas producido por la fermentación de la materia orgánica en </a:t>
            </a:r>
            <a:r>
              <a:rPr lang="es-CL" sz="2400" b="1" dirty="0" smtClean="0"/>
              <a:t>condiciones  anaeróbicas </a:t>
            </a:r>
            <a:r>
              <a:rPr lang="es-CL" sz="2400" b="1" dirty="0" smtClean="0"/>
              <a:t>y compuesto fundamentalmente por metano (55-80%), </a:t>
            </a:r>
            <a:r>
              <a:rPr lang="es-CL" sz="2400" b="1" dirty="0" smtClean="0"/>
              <a:t>CO2 (</a:t>
            </a:r>
            <a:r>
              <a:rPr lang="es-CL" sz="2400" b="1" dirty="0" smtClean="0"/>
              <a:t>20-45%) y trazas de otros elementos (SH2, N2, etc.). También </a:t>
            </a:r>
            <a:r>
              <a:rPr lang="es-CL" sz="2400" b="1" dirty="0" smtClean="0"/>
              <a:t>puede producirse </a:t>
            </a:r>
            <a:r>
              <a:rPr lang="es-CL" sz="2400" b="1" dirty="0" smtClean="0"/>
              <a:t>por la gasificación de la biomasa (</a:t>
            </a:r>
            <a:r>
              <a:rPr lang="es-CL" sz="2400" b="1" dirty="0" err="1" smtClean="0"/>
              <a:t>Bio</a:t>
            </a:r>
            <a:r>
              <a:rPr lang="es-CL" sz="2400" b="1" dirty="0" smtClean="0"/>
              <a:t>-SNG). </a:t>
            </a:r>
            <a:endParaRPr lang="es-CL" sz="2400" b="1" dirty="0" smtClean="0"/>
          </a:p>
          <a:p>
            <a:r>
              <a:rPr lang="es-CL" sz="2400" b="1" dirty="0" smtClean="0"/>
              <a:t>Su aprovechamiento térmico y eléctrico está muy extendido en otros </a:t>
            </a:r>
            <a:r>
              <a:rPr lang="es-CL" sz="2400" b="1" dirty="0" smtClean="0"/>
              <a:t>países de </a:t>
            </a:r>
            <a:r>
              <a:rPr lang="es-CL" sz="2400" b="1" dirty="0" smtClean="0"/>
              <a:t>Europa, pero </a:t>
            </a:r>
            <a:r>
              <a:rPr lang="es-CL" sz="2400" b="1" dirty="0" smtClean="0"/>
              <a:t>también su uso </a:t>
            </a:r>
            <a:r>
              <a:rPr lang="es-CL" sz="2400" b="1" dirty="0" smtClean="0"/>
              <a:t>como </a:t>
            </a:r>
            <a:r>
              <a:rPr lang="es-CL" sz="2400" b="1" dirty="0" smtClean="0"/>
              <a:t>carburante</a:t>
            </a:r>
            <a:r>
              <a:rPr lang="es-CL" sz="2400" b="1" dirty="0" smtClean="0"/>
              <a:t>, </a:t>
            </a:r>
            <a:r>
              <a:rPr lang="es-CL" sz="2400" b="1" dirty="0" smtClean="0"/>
              <a:t>en motores de gas.</a:t>
            </a:r>
          </a:p>
          <a:p>
            <a:r>
              <a:rPr lang="es-CL" sz="2400" b="1" dirty="0" smtClean="0"/>
              <a:t>Materias Primas: Residuos ganaderos</a:t>
            </a:r>
            <a:r>
              <a:rPr lang="es-CL" sz="2400" b="1" dirty="0" smtClean="0"/>
              <a:t>, fracción </a:t>
            </a:r>
            <a:r>
              <a:rPr lang="es-CL" sz="2400" b="1" dirty="0" smtClean="0"/>
              <a:t>orgánica de los RSU y </a:t>
            </a:r>
            <a:r>
              <a:rPr lang="es-CL" sz="2400" b="1" dirty="0" smtClean="0"/>
              <a:t>residuos industriales </a:t>
            </a:r>
            <a:r>
              <a:rPr lang="es-CL" sz="2400" b="1" dirty="0" smtClean="0"/>
              <a:t>biodegradables </a:t>
            </a:r>
            <a:r>
              <a:rPr lang="es-CL" sz="2400" b="1" dirty="0" smtClean="0"/>
              <a:t>Material. Material </a:t>
            </a:r>
            <a:r>
              <a:rPr lang="es-CL" sz="2400" b="1" dirty="0" err="1" smtClean="0"/>
              <a:t>lignocelulósico</a:t>
            </a:r>
            <a:r>
              <a:rPr lang="es-CL" sz="2400" b="1" dirty="0" smtClean="0"/>
              <a:t>.</a:t>
            </a:r>
            <a:endParaRPr lang="es-CL" sz="2400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b="1" dirty="0" smtClean="0"/>
          </a:p>
          <a:p>
            <a:endParaRPr lang="es-CL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3A1-3BB1-43D6-B8DC-83D4E3F1C335}" type="datetime1">
              <a:rPr lang="es-CL" smtClean="0"/>
              <a:t>26-03-2012</a:t>
            </a:fld>
            <a:endParaRPr lang="es-CL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330" name="Object 2"/>
          <p:cNvGraphicFramePr>
            <a:graphicFrameLocks noChangeAspect="1"/>
          </p:cNvGraphicFramePr>
          <p:nvPr/>
        </p:nvGraphicFramePr>
        <p:xfrm>
          <a:off x="611188" y="742950"/>
          <a:ext cx="8532812" cy="6115050"/>
        </p:xfrm>
        <a:graphic>
          <a:graphicData uri="http://schemas.openxmlformats.org/presentationml/2006/ole">
            <p:oleObj spid="_x0000_s77826" name="Fotografía de Photo Editor" r:id="rId3" imgW="5780952" imgH="4142857" progId="MSPhotoEd.3">
              <p:embed/>
            </p:oleObj>
          </a:graphicData>
        </a:graphic>
      </p:graphicFrame>
      <p:sp>
        <p:nvSpPr>
          <p:cNvPr id="993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000"/>
              <a:t>Se extrae biogás desde rellenos sanitarios, desde plantas de tratamiento de aguas sanitarias</a:t>
            </a:r>
            <a:r>
              <a:rPr lang="es-ES" sz="2200"/>
              <a:t>, </a:t>
            </a:r>
            <a:r>
              <a:rPr lang="es-ES" sz="2000"/>
              <a:t>residuos silvoagropecuarios</a:t>
            </a:r>
            <a:r>
              <a:rPr lang="es-ES" sz="2200"/>
              <a:t/>
            </a:r>
            <a:br>
              <a:rPr lang="es-ES" sz="2200"/>
            </a:br>
            <a:endParaRPr lang="es-CL" sz="22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CL" b="1" smtClean="0">
                <a:effectLst/>
              </a:rPr>
              <a:t>Posibles usos del biogás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CL" smtClean="0">
                <a:effectLst/>
              </a:rPr>
              <a:t>Producción de calor a través de una combustión directa, aprovechándolo en hornos o calderas industriales.</a:t>
            </a:r>
          </a:p>
          <a:p>
            <a:r>
              <a:rPr lang="es-CL" smtClean="0">
                <a:effectLst/>
              </a:rPr>
              <a:t>Generación de electricidad urbana o rural</a:t>
            </a:r>
          </a:p>
          <a:p>
            <a:r>
              <a:rPr lang="es-CL" smtClean="0">
                <a:effectLst/>
              </a:rPr>
              <a:t>Gas de cañería para uso domiciliario urbano o rural.</a:t>
            </a:r>
          </a:p>
          <a:p>
            <a:r>
              <a:rPr lang="es-CL" smtClean="0">
                <a:effectLst/>
              </a:rPr>
              <a:t>Uso en motores de combustión interna.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51B4D-5E1F-4BAD-9BD8-58A7A1BD9463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5"/>
          <p:cNvSpPr>
            <a:spLocks noChangeArrowheads="1"/>
          </p:cNvSpPr>
          <p:nvPr/>
        </p:nvSpPr>
        <p:spPr bwMode="auto">
          <a:xfrm>
            <a:off x="323850" y="692150"/>
            <a:ext cx="8497888" cy="5041900"/>
          </a:xfrm>
          <a:prstGeom prst="flowChartAlternateProcess">
            <a:avLst/>
          </a:prstGeom>
          <a:gradFill rotWithShape="1">
            <a:gsLst>
              <a:gs pos="0">
                <a:srgbClr val="AFC587"/>
              </a:gs>
              <a:gs pos="100000">
                <a:srgbClr val="D6E6A2"/>
              </a:gs>
            </a:gsLst>
            <a:lin ang="5400000" scaled="1"/>
          </a:gradFill>
          <a:ln w="9525">
            <a:solidFill>
              <a:srgbClr val="6666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2707" name="4 Marcador de contenido"/>
          <p:cNvSpPr>
            <a:spLocks/>
          </p:cNvSpPr>
          <p:nvPr/>
        </p:nvSpPr>
        <p:spPr bwMode="auto">
          <a:xfrm>
            <a:off x="303213" y="1125538"/>
            <a:ext cx="82296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None/>
            </a:pPr>
            <a:r>
              <a:rPr lang="es-CL" sz="2400" b="1">
                <a:solidFill>
                  <a:srgbClr val="403E00"/>
                </a:solidFill>
                <a:latin typeface="Trebuchet MS" pitchFamily="34" charset="0"/>
              </a:rPr>
              <a:t>¿QUÉ ES EL BIOABONO?</a:t>
            </a:r>
          </a:p>
          <a:p>
            <a:pPr marL="342900" indent="-342900" algn="ctr">
              <a:spcBef>
                <a:spcPct val="20000"/>
              </a:spcBef>
              <a:buFont typeface="Arial" pitchFamily="34" charset="0"/>
              <a:buNone/>
            </a:pPr>
            <a:endParaRPr lang="es-CL" sz="2400" b="1">
              <a:solidFill>
                <a:srgbClr val="403E00"/>
              </a:solidFill>
              <a:latin typeface="Trebuchet MS" pitchFamily="34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None/>
            </a:pPr>
            <a:r>
              <a:rPr lang="es-CL" sz="2400">
                <a:latin typeface="Trebuchet MS" pitchFamily="34" charset="0"/>
              </a:rPr>
              <a:t>    </a:t>
            </a:r>
            <a:r>
              <a:rPr lang="es-CL" sz="2400">
                <a:solidFill>
                  <a:srgbClr val="403E00"/>
                </a:solidFill>
                <a:latin typeface="Trebuchet MS" pitchFamily="34" charset="0"/>
              </a:rPr>
              <a:t>El bioabono es un residuo inerte e inodoro, obtenido de la descomposición anaeróbica de los residuos, que puede estar en una forma líquida llamada efluente o sobrenadante y otra sólida llamada lodo o biosólido.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None/>
            </a:pPr>
            <a:endParaRPr lang="es-CL" sz="2400">
              <a:solidFill>
                <a:srgbClr val="403E00"/>
              </a:solidFill>
              <a:latin typeface="Trebuchet MS" pitchFamily="34" charset="0"/>
            </a:endParaRP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None/>
            </a:pPr>
            <a:r>
              <a:rPr lang="es-CL" sz="2400">
                <a:solidFill>
                  <a:srgbClr val="403E00"/>
                </a:solidFill>
                <a:latin typeface="Trebuchet MS" pitchFamily="34" charset="0"/>
              </a:rPr>
              <a:t>    La composición del bioabono varía de acuerdo con la materia prima utilizada, con el tiempo de fermentación y las condiciones ambientales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500188" y="6488113"/>
            <a:ext cx="60007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Fuente: Prof.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M.Teresa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Varnero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, U. de Chile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161E7-5F63-48FF-9FCF-B92AC016131E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8" descr="nuevoGrafi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4575" y="1243013"/>
            <a:ext cx="7056438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Text Box 6"/>
          <p:cNvSpPr txBox="1">
            <a:spLocks noChangeArrowheads="1"/>
          </p:cNvSpPr>
          <p:nvPr/>
        </p:nvSpPr>
        <p:spPr bwMode="auto">
          <a:xfrm>
            <a:off x="900113" y="476250"/>
            <a:ext cx="7223125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¿QUÉ ES EL BIOABONO?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  <a:defRPr/>
            </a:pP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Equivalencia del </a:t>
            </a:r>
            <a:r>
              <a:rPr lang="es-ES" sz="2400" b="1" dirty="0" err="1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Bioabono</a:t>
            </a:r>
            <a:endParaRPr lang="es-ES" sz="2400" b="1" dirty="0">
              <a:solidFill>
                <a:schemeClr val="tx2">
                  <a:lumMod val="5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500188" y="6488113"/>
            <a:ext cx="60007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Fuente: Prof.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M.Teresa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Varnero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, U. de Chile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C8F79-098F-4347-9C32-E6B4956F79C4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6"/>
          <p:cNvSpPr txBox="1">
            <a:spLocks noChangeArrowheads="1"/>
          </p:cNvSpPr>
          <p:nvPr/>
        </p:nvSpPr>
        <p:spPr bwMode="auto">
          <a:xfrm>
            <a:off x="1042988" y="476250"/>
            <a:ext cx="722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¿CÓMO SE PRODUCE EL BIOGÁS Y EL BIOABONO?</a:t>
            </a: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541338" y="4398963"/>
            <a:ext cx="3743325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s-ES" sz="24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Hidrólisis Fermentativa. 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es-ES" sz="24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Formación de Ácidos. </a:t>
            </a:r>
          </a:p>
          <a:p>
            <a:pPr marL="342900" indent="-342900">
              <a:lnSpc>
                <a:spcPct val="120000"/>
              </a:lnSpc>
              <a:buFont typeface="Wingdings" pitchFamily="2" charset="2"/>
              <a:buChar char="§"/>
              <a:defRPr/>
            </a:pPr>
            <a:r>
              <a:rPr lang="es-ES" sz="24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Formación de Metano. </a:t>
            </a:r>
          </a:p>
        </p:txBody>
      </p:sp>
      <p:pic>
        <p:nvPicPr>
          <p:cNvPr id="17416" name="Picture 8" descr="Biofermentac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2349500"/>
            <a:ext cx="3671888" cy="38877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39750" y="1196975"/>
            <a:ext cx="80645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s-ES" sz="2200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Los residuos orgánicos mezclados con agua se introducen periódicamente en un depósito hermético llamado digestor o </a:t>
            </a:r>
            <a:r>
              <a:rPr lang="es-ES" sz="2200" dirty="0" err="1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biodigestor</a:t>
            </a:r>
            <a:r>
              <a:rPr lang="es-ES" sz="2200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. 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468313" y="2382838"/>
            <a:ext cx="446405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es-ES" sz="2200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Estos materiales de desperdicios se descomponen por la acción de microorganismos en ausencia de oxígeno. Este proceso se realiza en tres etapas: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1500188" y="6488113"/>
            <a:ext cx="60007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Fuente: Prof.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M.Teresa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Varnero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, U. de Chile</a:t>
            </a:r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6995-8524-471E-9EB6-E812267C38D0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8" descr="grafico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052513"/>
            <a:ext cx="8569325" cy="4964112"/>
          </a:xfrm>
          <a:prstGeom prst="rect">
            <a:avLst/>
          </a:prstGeom>
          <a:noFill/>
          <a:ln w="28575">
            <a:solidFill>
              <a:srgbClr val="ABC282"/>
            </a:solidFill>
            <a:miter lim="800000"/>
            <a:headEnd/>
            <a:tailEnd/>
          </a:ln>
        </p:spPr>
      </p:pic>
      <p:sp>
        <p:nvSpPr>
          <p:cNvPr id="23561" name="3 Título"/>
          <p:cNvSpPr>
            <a:spLocks/>
          </p:cNvSpPr>
          <p:nvPr/>
        </p:nvSpPr>
        <p:spPr bwMode="auto">
          <a:xfrm>
            <a:off x="468313" y="188913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3000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Materia Prima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500188" y="6488113"/>
            <a:ext cx="60007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Fuente: Prof.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M.Teresa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Varnero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, U. de Chile</a:t>
            </a: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E3F41-3438-41DA-A30F-419B1F7C547B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96"/>
          <p:cNvSpPr>
            <a:spLocks noChangeArrowheads="1"/>
          </p:cNvSpPr>
          <p:nvPr/>
        </p:nvSpPr>
        <p:spPr bwMode="auto">
          <a:xfrm>
            <a:off x="395288" y="1127125"/>
            <a:ext cx="8353425" cy="5184775"/>
          </a:xfrm>
          <a:prstGeom prst="rect">
            <a:avLst/>
          </a:prstGeom>
          <a:gradFill rotWithShape="1">
            <a:gsLst>
              <a:gs pos="0">
                <a:srgbClr val="AFC587">
                  <a:alpha val="70000"/>
                </a:srgbClr>
              </a:gs>
              <a:gs pos="100000">
                <a:srgbClr val="D6E6A2"/>
              </a:gs>
            </a:gsLst>
            <a:lin ang="5400000" scaled="1"/>
          </a:gradFill>
          <a:ln w="22225">
            <a:solidFill>
              <a:srgbClr val="66663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/>
          </a:p>
        </p:txBody>
      </p:sp>
      <p:graphicFrame>
        <p:nvGraphicFramePr>
          <p:cNvPr id="78068" name="Group 244"/>
          <p:cNvGraphicFramePr>
            <a:graphicFrameLocks noGrp="1"/>
          </p:cNvGraphicFramePr>
          <p:nvPr>
            <p:ph/>
          </p:nvPr>
        </p:nvGraphicFramePr>
        <p:xfrm>
          <a:off x="395288" y="1125538"/>
          <a:ext cx="8353425" cy="5186363"/>
        </p:xfrm>
        <a:graphic>
          <a:graphicData uri="http://schemas.openxmlformats.org/drawingml/2006/table">
            <a:tbl>
              <a:tblPr/>
              <a:tblGrid>
                <a:gridCol w="1873250"/>
                <a:gridCol w="1582737"/>
                <a:gridCol w="1584325"/>
                <a:gridCol w="1657350"/>
                <a:gridCol w="1655763"/>
              </a:tblGrid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403E00"/>
                          </a:solidFill>
                          <a:effectLst/>
                          <a:latin typeface="Trebuchet MS" pitchFamily="34" charset="0"/>
                        </a:rPr>
                        <a:t>Fuente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3E00"/>
                          </a:solidFill>
                          <a:effectLst/>
                          <a:latin typeface="Trebuchet MS" pitchFamily="34" charset="0"/>
                        </a:rPr>
                        <a:t>Material tratado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3E00"/>
                          </a:solidFill>
                          <a:effectLst/>
                          <a:latin typeface="Trebuchet MS" pitchFamily="34" charset="0"/>
                        </a:rPr>
                        <a:t>Socio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3E00"/>
                          </a:solidFill>
                          <a:effectLst/>
                          <a:latin typeface="Trebuchet MS" pitchFamily="34" charset="0"/>
                        </a:rPr>
                        <a:t>Flujo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3E00"/>
                          </a:solidFill>
                          <a:effectLst/>
                          <a:latin typeface="Trebuchet MS" pitchFamily="34" charset="0"/>
                        </a:rPr>
                        <a:t>Composición/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6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403E00"/>
                          </a:solidFill>
                          <a:effectLst/>
                          <a:latin typeface="Trebuchet MS" pitchFamily="34" charset="0"/>
                        </a:rPr>
                        <a:t>Destino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795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Trebuchet MS" pitchFamily="34" charset="0"/>
                        </a:rPr>
                        <a:t>Relleno Loma Los Colorados El más grande en Chile Til Til, 65 km al norte de Santiago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Residuo Municipal: 1,7 Millón TM/año (1996)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625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KDM S.A.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6.507 m</a:t>
                      </a:r>
                      <a:r>
                        <a:rPr kumimoji="0" lang="es-E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/hora  Captación:  50%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40 – 60% CH</a:t>
                      </a:r>
                      <a:r>
                        <a:rPr kumimoji="0" lang="es-E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 Quemado Conversión a gas natural en estudio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8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Relleno Lepanto Cerro Negro (sur de Santiago),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Residuo Municipal Operó 24 años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Aconcagua S.A. (Mitsui y Vertedero Lepanto)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2.300 m</a:t>
                      </a:r>
                      <a:r>
                        <a:rPr kumimoji="0" lang="es-E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 /hora Cerrado desde 2002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58% CH</a:t>
                      </a:r>
                      <a:r>
                        <a:rPr kumimoji="0" lang="es-E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 38% CO</a:t>
                      </a:r>
                      <a:r>
                        <a:rPr kumimoji="0" lang="es-E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 Proyecto de captación en estudio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70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Planta La Farfana (2004) 5to más grande del mundo Planta El Trébal (2001)Planta Los Nogales (2008)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Aguas Sanitarias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Aguas Andina (España)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8.000 m</a:t>
                      </a:r>
                      <a:r>
                        <a:rPr kumimoji="0" lang="es-ES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/hora (combinado)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60% CH</a:t>
                      </a:r>
                      <a:r>
                        <a:rPr kumimoji="0" lang="es-E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 35% CO</a:t>
                      </a:r>
                      <a:r>
                        <a:rPr kumimoji="0" lang="es-ES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  <a:r>
                        <a:rPr kumimoji="0" lang="es-E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62500"/>
                          </a:solidFill>
                          <a:effectLst/>
                          <a:latin typeface="Calibri" pitchFamily="34" charset="0"/>
                        </a:rPr>
                        <a:t> 4% N-Total Quemado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66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8059" name="3 Título"/>
          <p:cNvSpPr>
            <a:spLocks/>
          </p:cNvSpPr>
          <p:nvPr/>
        </p:nvSpPr>
        <p:spPr bwMode="auto">
          <a:xfrm>
            <a:off x="468313" y="188913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2500" b="1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FUENTES DE BIOGAS EN CHILE </a:t>
            </a:r>
            <a:br>
              <a:rPr lang="es-CL" sz="2500" b="1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</a:br>
            <a:r>
              <a:rPr lang="es-CL" sz="2200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Región metropolitana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500188" y="6488113"/>
            <a:ext cx="60007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Fuente: Prof.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M.Teresa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Varnero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, U. de Chile</a:t>
            </a: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C9043D-A827-4CF4-8E35-21E1A90628BC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/>
              <a:t>Tipos de biocombustibles</a:t>
            </a:r>
            <a:endParaRPr lang="es-C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Autofit/>
          </a:bodyPr>
          <a:lstStyle/>
          <a:p>
            <a:r>
              <a:rPr lang="es-CL" sz="2000" dirty="0" smtClean="0"/>
              <a:t>􀂾 BIOETANOL: etanol </a:t>
            </a:r>
            <a:r>
              <a:rPr lang="es-CL" sz="2000" dirty="0" smtClean="0"/>
              <a:t>producido para uso como </a:t>
            </a:r>
            <a:r>
              <a:rPr lang="es-CL" sz="2000" dirty="0" smtClean="0"/>
              <a:t>combustible</a:t>
            </a:r>
            <a:endParaRPr lang="es-CL" sz="2000" dirty="0" smtClean="0"/>
          </a:p>
          <a:p>
            <a:r>
              <a:rPr lang="es-CL" sz="2000" dirty="0" smtClean="0"/>
              <a:t>􀂾 </a:t>
            </a:r>
            <a:r>
              <a:rPr lang="es-CL" sz="2000" dirty="0" smtClean="0"/>
              <a:t>BIODIESEL: </a:t>
            </a:r>
            <a:r>
              <a:rPr lang="es-CL" sz="2000" dirty="0" err="1" smtClean="0"/>
              <a:t>éster</a:t>
            </a:r>
            <a:r>
              <a:rPr lang="es-CL" sz="2000" dirty="0" smtClean="0"/>
              <a:t> metílico producido a partir de un aceite </a:t>
            </a:r>
            <a:r>
              <a:rPr lang="es-CL" sz="2000" dirty="0" smtClean="0"/>
              <a:t>vegetal</a:t>
            </a:r>
            <a:endParaRPr lang="es-CL" sz="2000" dirty="0" smtClean="0"/>
          </a:p>
          <a:p>
            <a:r>
              <a:rPr lang="es-CL" sz="2000" dirty="0" smtClean="0"/>
              <a:t>animal de calidad similar al </a:t>
            </a:r>
            <a:r>
              <a:rPr lang="es-CL" sz="2000" dirty="0" smtClean="0"/>
              <a:t>petróleo.</a:t>
            </a:r>
            <a:r>
              <a:rPr lang="es-CL" sz="2000" dirty="0" smtClean="0"/>
              <a:t> </a:t>
            </a:r>
            <a:endParaRPr lang="es-CL" sz="2000" dirty="0" smtClean="0"/>
          </a:p>
          <a:p>
            <a:r>
              <a:rPr lang="es-CL" sz="2000" dirty="0" smtClean="0"/>
              <a:t>􀂾 BIOGAS: </a:t>
            </a:r>
            <a:r>
              <a:rPr lang="es-CL" sz="2000" dirty="0" smtClean="0"/>
              <a:t>combustible gaseoso que puede ser purificado hasta </a:t>
            </a:r>
            <a:r>
              <a:rPr lang="es-CL" sz="2000" dirty="0" smtClean="0"/>
              <a:t>alcanzar una </a:t>
            </a:r>
            <a:r>
              <a:rPr lang="es-CL" sz="2000" dirty="0" smtClean="0"/>
              <a:t>calidad similar a la del gas natural</a:t>
            </a:r>
            <a:r>
              <a:rPr lang="es-CL" sz="2000" dirty="0" smtClean="0"/>
              <a:t>.</a:t>
            </a:r>
            <a:endParaRPr lang="es-CL" sz="2000" dirty="0" smtClean="0"/>
          </a:p>
          <a:p>
            <a:r>
              <a:rPr lang="es-CL" sz="2000" dirty="0" smtClean="0"/>
              <a:t>􀂾 </a:t>
            </a:r>
            <a:r>
              <a:rPr lang="es-CL" sz="2000" dirty="0" err="1" smtClean="0"/>
              <a:t>BIOEtilTerButilEter</a:t>
            </a:r>
            <a:r>
              <a:rPr lang="es-CL" sz="2000" dirty="0" smtClean="0"/>
              <a:t> (</a:t>
            </a:r>
            <a:r>
              <a:rPr lang="es-CL" sz="2000" dirty="0" err="1" smtClean="0"/>
              <a:t>BioETBE</a:t>
            </a:r>
            <a:r>
              <a:rPr lang="es-CL" sz="2000" dirty="0" smtClean="0"/>
              <a:t>): producido a partir de </a:t>
            </a:r>
            <a:r>
              <a:rPr lang="es-CL" sz="2000" dirty="0" err="1" smtClean="0"/>
              <a:t>bioetanol</a:t>
            </a:r>
            <a:r>
              <a:rPr lang="es-CL" sz="2000" dirty="0" smtClean="0"/>
              <a:t>. </a:t>
            </a:r>
          </a:p>
          <a:p>
            <a:r>
              <a:rPr lang="es-CL" sz="2000" dirty="0" smtClean="0"/>
              <a:t>􀂾 BIOMETANOL: metanol </a:t>
            </a:r>
            <a:r>
              <a:rPr lang="es-CL" sz="2000" dirty="0" smtClean="0"/>
              <a:t>(CH3OH) que se produce a partir del gas de síntesis (CO + H2</a:t>
            </a:r>
            <a:r>
              <a:rPr lang="es-CL" sz="2000" dirty="0" smtClean="0"/>
              <a:t>) procedente </a:t>
            </a:r>
            <a:r>
              <a:rPr lang="es-CL" sz="2000" dirty="0" smtClean="0"/>
              <a:t>de la gasificación de la biomasa</a:t>
            </a:r>
            <a:r>
              <a:rPr lang="es-CL" sz="2000" dirty="0" smtClean="0"/>
              <a:t>. Para </a:t>
            </a:r>
            <a:r>
              <a:rPr lang="es-CL" sz="2000" dirty="0" smtClean="0"/>
              <a:t>uso como </a:t>
            </a:r>
            <a:r>
              <a:rPr lang="es-CL" sz="2000" dirty="0" smtClean="0"/>
              <a:t>biocombustible.</a:t>
            </a:r>
            <a:endParaRPr lang="es-CL" sz="2000" dirty="0" smtClean="0"/>
          </a:p>
          <a:p>
            <a:r>
              <a:rPr lang="es-CL" sz="2000" dirty="0" smtClean="0"/>
              <a:t>􀂾BIOBUTANOL, producido por fermentación de azúcares de biomasa</a:t>
            </a:r>
          </a:p>
          <a:p>
            <a:r>
              <a:rPr lang="es-CL" sz="2000" dirty="0" smtClean="0"/>
              <a:t>􀂾BIOHIDRÓGENO</a:t>
            </a:r>
            <a:r>
              <a:rPr lang="es-CL" sz="2000" dirty="0" smtClean="0"/>
              <a:t>, hidrogeno producido para uso como </a:t>
            </a:r>
            <a:r>
              <a:rPr lang="es-CL" sz="2000" dirty="0" err="1" smtClean="0"/>
              <a:t>biocarburante</a:t>
            </a:r>
            <a:r>
              <a:rPr lang="es-CL" sz="2000" dirty="0" smtClean="0"/>
              <a:t>.</a:t>
            </a:r>
            <a:endParaRPr lang="es-CL" sz="2000" dirty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EEE3A1-3BB1-43D6-B8DC-83D4E3F1C335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8" name="3 Título"/>
          <p:cNvSpPr>
            <a:spLocks/>
          </p:cNvSpPr>
          <p:nvPr/>
        </p:nvSpPr>
        <p:spPr bwMode="auto">
          <a:xfrm>
            <a:off x="468313" y="549275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CL" sz="2400" b="1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¿CUÁLES SON LAS OPCIONES DISPONIBLES?</a:t>
            </a:r>
          </a:p>
        </p:txBody>
      </p:sp>
      <p:pic>
        <p:nvPicPr>
          <p:cNvPr id="77827" name="Picture 7" descr="grafico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1412875"/>
            <a:ext cx="76708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1500188" y="6488113"/>
            <a:ext cx="60007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Fuente: Prof.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M.Teresa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Varnero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, U. de Chile</a:t>
            </a:r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A9A44-03CC-4D7A-979D-7BBE6770CE09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ChangeArrowheads="1"/>
          </p:cNvSpPr>
          <p:nvPr/>
        </p:nvSpPr>
        <p:spPr bwMode="auto">
          <a:xfrm>
            <a:off x="395288" y="1484313"/>
            <a:ext cx="8350250" cy="4321175"/>
          </a:xfrm>
          <a:prstGeom prst="rect">
            <a:avLst/>
          </a:prstGeom>
          <a:gradFill rotWithShape="1">
            <a:gsLst>
              <a:gs pos="0">
                <a:srgbClr val="AFC587">
                  <a:alpha val="70000"/>
                </a:srgbClr>
              </a:gs>
              <a:gs pos="100000">
                <a:srgbClr val="D6E6A2"/>
              </a:gs>
            </a:gsLst>
            <a:lin ang="5400000" scaled="1"/>
          </a:gradFill>
          <a:ln w="22225">
            <a:solidFill>
              <a:srgbClr val="666633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"/>
          </a:p>
        </p:txBody>
      </p:sp>
      <p:sp>
        <p:nvSpPr>
          <p:cNvPr id="78851" name="Text Box 7"/>
          <p:cNvSpPr txBox="1">
            <a:spLocks noChangeArrowheads="1"/>
          </p:cNvSpPr>
          <p:nvPr/>
        </p:nvSpPr>
        <p:spPr bwMode="auto">
          <a:xfrm>
            <a:off x="684213" y="2060575"/>
            <a:ext cx="7848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 sz="2000">
                <a:solidFill>
                  <a:srgbClr val="403E00"/>
                </a:solidFill>
                <a:latin typeface="Trebuchet MS" pitchFamily="34" charset="0"/>
              </a:rPr>
              <a:t>La utilización de energía proveniente de los rellenos sanitarios data del año 1982, fecha en que se comenzó a explotar el biogás del primer vertedero La Feria, ubicado en el área sur de Santiago y que inicia sus operaciones en el año 1977.</a:t>
            </a:r>
          </a:p>
          <a:p>
            <a:pPr algn="just"/>
            <a:endParaRPr lang="es-ES" sz="2000">
              <a:solidFill>
                <a:srgbClr val="403E00"/>
              </a:solidFill>
              <a:latin typeface="Trebuchet MS" pitchFamily="34" charset="0"/>
            </a:endParaRPr>
          </a:p>
          <a:p>
            <a:pPr algn="just"/>
            <a:r>
              <a:rPr lang="es-ES" sz="2000">
                <a:solidFill>
                  <a:srgbClr val="403E00"/>
                </a:solidFill>
                <a:latin typeface="Trebuchet MS" pitchFamily="34" charset="0"/>
              </a:rPr>
              <a:t>El proceso de extracción del biogás se realiza mediante la aplicación de una leve succión que luego es enviada a una planta ubicada al interior del vertedero, en la que se lo purifica, comprime y envía a una planta principal para el proceso de fabricación de gas comercial. </a:t>
            </a:r>
          </a:p>
        </p:txBody>
      </p:sp>
      <p:sp>
        <p:nvSpPr>
          <p:cNvPr id="60424" name="3 Título"/>
          <p:cNvSpPr>
            <a:spLocks/>
          </p:cNvSpPr>
          <p:nvPr/>
        </p:nvSpPr>
        <p:spPr bwMode="auto">
          <a:xfrm>
            <a:off x="1588" y="188913"/>
            <a:ext cx="91789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chemeClr val="tx2">
                    <a:lumMod val="50000"/>
                  </a:schemeClr>
                </a:solidFill>
                <a:latin typeface="Trebuchet MS" pitchFamily="34" charset="0"/>
              </a:rPr>
              <a:t>TECNOLOGÍA AVANZADA EN LA CAPTACIÓN Y USO DEL BIOGÁS</a:t>
            </a:r>
            <a:r>
              <a:rPr lang="es-ES" sz="24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</a:t>
            </a:r>
            <a:endParaRPr lang="es-CL" sz="24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500188" y="6488113"/>
            <a:ext cx="60007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Fuente: Prof.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M.Teresa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ES" sz="1400" b="1" dirty="0" err="1">
                <a:solidFill>
                  <a:schemeClr val="tx2">
                    <a:lumMod val="50000"/>
                  </a:schemeClr>
                </a:solidFill>
              </a:rPr>
              <a:t>Varnero</a:t>
            </a:r>
            <a:r>
              <a:rPr lang="es-ES" sz="1400" b="1" dirty="0">
                <a:solidFill>
                  <a:schemeClr val="tx2">
                    <a:lumMod val="50000"/>
                  </a:schemeClr>
                </a:solidFill>
              </a:rPr>
              <a:t>, U. de Chile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C93AC-BFC3-4D4A-B456-B8784A9BBB20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2"/>
          <p:cNvGraphicFramePr>
            <a:graphicFrameLocks noChangeAspect="1"/>
          </p:cNvGraphicFramePr>
          <p:nvPr/>
        </p:nvGraphicFramePr>
        <p:xfrm>
          <a:off x="1908175" y="404813"/>
          <a:ext cx="4324350" cy="5067300"/>
        </p:xfrm>
        <a:graphic>
          <a:graphicData uri="http://schemas.openxmlformats.org/presentationml/2006/ole">
            <p:oleObj spid="_x0000_s7170" name="Imagen de mapa de bits" r:id="rId3" imgW="4323810" imgH="5068007" progId="PBrush">
              <p:embed/>
            </p:oleObj>
          </a:graphicData>
        </a:graphic>
      </p:graphicFrame>
      <p:sp>
        <p:nvSpPr>
          <p:cNvPr id="1027" name="Text Box 13"/>
          <p:cNvSpPr txBox="1">
            <a:spLocks noChangeArrowheads="1"/>
          </p:cNvSpPr>
          <p:nvPr/>
        </p:nvSpPr>
        <p:spPr bwMode="auto">
          <a:xfrm>
            <a:off x="2627313" y="3716338"/>
            <a:ext cx="360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000066"/>
                </a:solidFill>
                <a:latin typeface="Arial" pitchFamily="34" charset="0"/>
              </a:rPr>
              <a:t>¿¿Preguntas??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C852D-C769-48D1-94CA-CF3D10AAE0A0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286250" y="3214688"/>
            <a:ext cx="1357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9600">
                <a:latin typeface="Constantia" pitchFamily="18" charset="0"/>
              </a:rPr>
              <a:t>?</a:t>
            </a:r>
            <a:endParaRPr lang="es-ES" sz="9600">
              <a:latin typeface="Constantia" pitchFamily="18" charset="0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884212" y="1450975"/>
          <a:ext cx="735811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77499-958C-4164-BC93-3F43A25AB323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0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286250" y="3214688"/>
            <a:ext cx="1357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9600">
                <a:latin typeface="Constantia" pitchFamily="18" charset="0"/>
              </a:rPr>
              <a:t>?</a:t>
            </a:r>
            <a:endParaRPr lang="es-ES" sz="9600">
              <a:latin typeface="Constantia" pitchFamily="18" charset="0"/>
            </a:endParaRPr>
          </a:p>
        </p:txBody>
      </p:sp>
      <p:pic>
        <p:nvPicPr>
          <p:cNvPr id="10" name="9 Diagrama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25538"/>
            <a:ext cx="9199563" cy="4364037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D346E-D4DB-4195-B25C-ACCFFAC39663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>
          <a:xfrm>
            <a:off x="214313" y="0"/>
            <a:ext cx="8443912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Ciclo general de los biocombustibles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341438"/>
            <a:ext cx="8593137" cy="5073650"/>
          </a:xfrm>
        </p:spPr>
      </p:pic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BEAA8-70E7-4BDA-B9BC-B0F80A32B28E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571500" y="1857375"/>
            <a:ext cx="7572375" cy="2800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4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굴림" pitchFamily="34" charset="-127"/>
              </a:rPr>
              <a:t>PROCESAMIENTOS DE LA</a:t>
            </a:r>
          </a:p>
          <a:p>
            <a:pPr algn="ctr">
              <a:spcBef>
                <a:spcPct val="50000"/>
              </a:spcBef>
              <a:defRPr/>
            </a:pPr>
            <a:r>
              <a:rPr lang="es-ES" sz="4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굴림" pitchFamily="34" charset="-127"/>
              </a:rPr>
              <a:t>BIOMASA PARA</a:t>
            </a:r>
          </a:p>
          <a:p>
            <a:pPr algn="ctr">
              <a:spcBef>
                <a:spcPct val="50000"/>
              </a:spcBef>
              <a:defRPr/>
            </a:pPr>
            <a:r>
              <a:rPr lang="es-ES" sz="44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ea typeface="굴림" pitchFamily="34" charset="-127"/>
              </a:rPr>
              <a:t> PRODUCIR ENERGIA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4CE45-A433-4CF7-A926-9E6BF389007A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286250" y="3214688"/>
            <a:ext cx="1357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9600">
                <a:latin typeface="Constantia" pitchFamily="18" charset="0"/>
              </a:rPr>
              <a:t>?</a:t>
            </a:r>
            <a:endParaRPr lang="es-ES" sz="9600">
              <a:latin typeface="Constantia" pitchFamily="18" charset="0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19050" y="219053"/>
          <a:ext cx="91440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C98C0-1C7A-44C0-BAE0-D74CD92DE328}" type="datetime1">
              <a:rPr lang="es-CL" smtClean="0"/>
              <a:t>26-03-2012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2176</Words>
  <Application>Microsoft Office PowerPoint</Application>
  <PresentationFormat>Presentación en pantalla (4:3)</PresentationFormat>
  <Paragraphs>318</Paragraphs>
  <Slides>42</Slides>
  <Notes>14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6</vt:i4>
      </vt:variant>
      <vt:variant>
        <vt:lpstr>Títulos de diapositiva</vt:lpstr>
      </vt:variant>
      <vt:variant>
        <vt:i4>42</vt:i4>
      </vt:variant>
    </vt:vector>
  </HeadingPairs>
  <TitlesOfParts>
    <vt:vector size="49" baseType="lpstr">
      <vt:lpstr>Tema de Office</vt:lpstr>
      <vt:lpstr>Fotografía de Photo Editor</vt:lpstr>
      <vt:lpstr>Image</vt:lpstr>
      <vt:lpstr>Imagen de mapa de bits</vt:lpstr>
      <vt:lpstr>Gráfico</vt:lpstr>
      <vt:lpstr>Diapositiva de Microsoft Office PowerPoint 97-2003</vt:lpstr>
      <vt:lpstr>Fotografía de Microsoft Photo Editor 3.0</vt:lpstr>
      <vt:lpstr>BIOETANOL, BIOBUTANOL, BIOGAS</vt:lpstr>
      <vt:lpstr>En esta clase….</vt:lpstr>
      <vt:lpstr>Diapositiva 3</vt:lpstr>
      <vt:lpstr>Tipos de biocombustibles</vt:lpstr>
      <vt:lpstr>Diapositiva 5</vt:lpstr>
      <vt:lpstr>Diapositiva 6</vt:lpstr>
      <vt:lpstr>Ciclo general de los biocombustibles</vt:lpstr>
      <vt:lpstr>Diapositiva 8</vt:lpstr>
      <vt:lpstr>Diapositiva 9</vt:lpstr>
      <vt:lpstr>Diapositiva 10</vt:lpstr>
      <vt:lpstr>BIOETANOL</vt:lpstr>
      <vt:lpstr>Producción biológica de etanol</vt:lpstr>
      <vt:lpstr>USOS DEL BIOETANOL</vt:lpstr>
      <vt:lpstr>Fuentes de biomasa para la producción de bioetanol</vt:lpstr>
      <vt:lpstr>VENTAJAS DEL BIOETANOL</vt:lpstr>
      <vt:lpstr>Diapositiva 16</vt:lpstr>
      <vt:lpstr>Diapositiva 17</vt:lpstr>
      <vt:lpstr>Principales productores de BioEtanol</vt:lpstr>
      <vt:lpstr>Diapositiva 19</vt:lpstr>
      <vt:lpstr>Diapositiva 20</vt:lpstr>
      <vt:lpstr>BIOETANOL EN CHILE USANDO CELULOSA</vt:lpstr>
      <vt:lpstr>¿Qué se hace en Chile en el área Bioetanol de segunda generación?</vt:lpstr>
      <vt:lpstr>Evaluación técnico-económica de biocombustibles </vt:lpstr>
      <vt:lpstr>BIOBUTANOL</vt:lpstr>
      <vt:lpstr>Diapositiva 25</vt:lpstr>
      <vt:lpstr>UN RESUMEN DEL PROCESO</vt:lpstr>
      <vt:lpstr>Ventajas de butanol</vt:lpstr>
      <vt:lpstr>Posibles aspectos a  mejorar </vt:lpstr>
      <vt:lpstr>Biogás</vt:lpstr>
      <vt:lpstr>Diapositiva 30</vt:lpstr>
      <vt:lpstr>Diapositiva 31</vt:lpstr>
      <vt:lpstr>BIOGAS</vt:lpstr>
      <vt:lpstr>Se extrae biogás desde rellenos sanitarios, desde plantas de tratamiento de aguas sanitarias, residuos silvoagropecuarios </vt:lpstr>
      <vt:lpstr>Posibles usos del biogás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</vt:vector>
  </TitlesOfParts>
  <Company>Sony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“Diseño de procesos para la producción de Biocombustibles” Biodiesel y Biogás</dc:title>
  <dc:creator>Oriana</dc:creator>
  <cp:lastModifiedBy>Oriana</cp:lastModifiedBy>
  <cp:revision>57</cp:revision>
  <dcterms:created xsi:type="dcterms:W3CDTF">2012-03-26T20:35:21Z</dcterms:created>
  <dcterms:modified xsi:type="dcterms:W3CDTF">2012-03-27T02:04:14Z</dcterms:modified>
</cp:coreProperties>
</file>