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77" r:id="rId4"/>
    <p:sldId id="278" r:id="rId5"/>
    <p:sldId id="260" r:id="rId6"/>
    <p:sldId id="266" r:id="rId7"/>
    <p:sldId id="275" r:id="rId8"/>
    <p:sldId id="261" r:id="rId9"/>
    <p:sldId id="276" r:id="rId10"/>
    <p:sldId id="263" r:id="rId11"/>
    <p:sldId id="264" r:id="rId12"/>
    <p:sldId id="269" r:id="rId13"/>
    <p:sldId id="280" r:id="rId14"/>
    <p:sldId id="270" r:id="rId15"/>
    <p:sldId id="281" r:id="rId16"/>
    <p:sldId id="271" r:id="rId17"/>
    <p:sldId id="279" r:id="rId18"/>
    <p:sldId id="282" r:id="rId19"/>
  </p:sldIdLst>
  <p:sldSz cx="9144000" cy="6858000" type="screen4x3"/>
  <p:notesSz cx="9296400" cy="70104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CC"/>
    <a:srgbClr val="CCECFF"/>
    <a:srgbClr val="00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97" autoAdjust="0"/>
  </p:normalViewPr>
  <p:slideViewPr>
    <p:cSldViewPr>
      <p:cViewPr varScale="1">
        <p:scale>
          <a:sx n="68" d="100"/>
          <a:sy n="68" d="100"/>
        </p:scale>
        <p:origin x="-1146" y="-10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9" tIns="45724" rIns="91449" bIns="4572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7325" y="0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9" tIns="45724" rIns="91449" bIns="4572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9" tIns="45724" rIns="91449" bIns="4572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7325" y="6657975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9" tIns="45724" rIns="91449" bIns="4572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CA2A2F-5A98-4535-97F2-759FD0065DFD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6459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6" tIns="46594" rIns="93186" bIns="46594" numCol="1" anchor="t" anchorCtr="0" compatLnSpc="1">
            <a:prstTxWarp prst="textNoShape">
              <a:avLst/>
            </a:prstTxWarp>
          </a:bodyPr>
          <a:lstStyle>
            <a:lvl1pPr defTabSz="932698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8913" y="0"/>
            <a:ext cx="4027487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6" tIns="46594" rIns="93186" bIns="46594" numCol="1" anchor="t" anchorCtr="0" compatLnSpc="1">
            <a:prstTxWarp prst="textNoShape">
              <a:avLst/>
            </a:prstTxWarp>
          </a:bodyPr>
          <a:lstStyle>
            <a:lvl1pPr algn="r" defTabSz="932698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38250" y="3330575"/>
            <a:ext cx="68199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6" tIns="46594" rIns="93186" bIns="465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noProof="0" smtClean="0"/>
              <a:t>Click to edit Master text styles</a:t>
            </a:r>
          </a:p>
          <a:p>
            <a:pPr lvl="1"/>
            <a:r>
              <a:rPr lang="es-CL" noProof="0" smtClean="0"/>
              <a:t>Second level</a:t>
            </a:r>
          </a:p>
          <a:p>
            <a:pPr lvl="2"/>
            <a:r>
              <a:rPr lang="es-CL" noProof="0" smtClean="0"/>
              <a:t>Third level</a:t>
            </a:r>
          </a:p>
          <a:p>
            <a:pPr lvl="3"/>
            <a:r>
              <a:rPr lang="es-CL" noProof="0" smtClean="0"/>
              <a:t>Fourth level</a:t>
            </a:r>
          </a:p>
          <a:p>
            <a:pPr lvl="4"/>
            <a:r>
              <a:rPr lang="es-CL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9563"/>
            <a:ext cx="4027488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6" tIns="46594" rIns="93186" bIns="46594" numCol="1" anchor="b" anchorCtr="0" compatLnSpc="1">
            <a:prstTxWarp prst="textNoShape">
              <a:avLst/>
            </a:prstTxWarp>
          </a:bodyPr>
          <a:lstStyle>
            <a:lvl1pPr defTabSz="932698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8913" y="6659563"/>
            <a:ext cx="4027487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6" tIns="46594" rIns="93186" bIns="46594" numCol="1" anchor="b" anchorCtr="0" compatLnSpc="1">
            <a:prstTxWarp prst="textNoShape">
              <a:avLst/>
            </a:prstTxWarp>
          </a:bodyPr>
          <a:lstStyle>
            <a:lvl1pPr algn="r" defTabSz="932698">
              <a:defRPr sz="1200"/>
            </a:lvl1pPr>
          </a:lstStyle>
          <a:p>
            <a:pPr>
              <a:defRPr/>
            </a:pPr>
            <a:fld id="{F90A0CF8-8972-48D2-B547-44A1171599A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4670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s-CL" noProof="0" smtClean="0"/>
          </a:p>
        </p:txBody>
      </p:sp>
      <p:sp>
        <p:nvSpPr>
          <p:cNvPr id="4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75A86DA-3C68-4D40-A03F-103835D86F71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240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 descr="barbackground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L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smtClean="0"/>
              <a:t>Click to edit Master text styles</a:t>
            </a:r>
          </a:p>
          <a:p>
            <a:pPr lvl="1"/>
            <a:r>
              <a:rPr lang="es-CL" smtClean="0"/>
              <a:t>Second level</a:t>
            </a:r>
          </a:p>
          <a:p>
            <a:pPr lvl="2"/>
            <a:r>
              <a:rPr lang="es-CL" smtClean="0"/>
              <a:t>Third level</a:t>
            </a:r>
          </a:p>
          <a:p>
            <a:pPr lvl="3"/>
            <a:r>
              <a:rPr lang="es-CL" smtClean="0"/>
              <a:t>Fourth level</a:t>
            </a:r>
          </a:p>
          <a:p>
            <a:pPr lvl="4"/>
            <a:r>
              <a:rPr lang="es-CL" smtClean="0"/>
              <a:t>Fifth level</a:t>
            </a:r>
          </a:p>
        </p:txBody>
      </p:sp>
      <p:sp>
        <p:nvSpPr>
          <p:cNvPr id="1028" name="Rectangle 4" descr="barbackgroun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0"/>
            <a:ext cx="3505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0066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google.cl/imgres?imgurl=http://www.stirlingmotor.com/bilder_rari_web/stirling_HEBO_13.jpg&amp;imgrefurl=http://www.stirlingmotor.com/&amp;h=425&amp;w=413&amp;sz=26&amp;tbnid=N4olK-L-AsTxmM:&amp;tbnh=122&amp;tbnw=118&amp;hl=es&amp;start=5&amp;prev=/images?q=stirling+motor&amp;svnum=10&amp;hl=es&amp;lr=&amp;sa=G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6019800"/>
            <a:ext cx="6400800" cy="685800"/>
          </a:xfrm>
        </p:spPr>
        <p:txBody>
          <a:bodyPr/>
          <a:lstStyle/>
          <a:p>
            <a:pPr algn="r" eaLnBrk="1" hangingPunct="1"/>
            <a:r>
              <a:rPr lang="es-MX" sz="1800" dirty="0" smtClean="0">
                <a:solidFill>
                  <a:schemeClr val="tx1"/>
                </a:solidFill>
              </a:rPr>
              <a:t>2012</a:t>
            </a:r>
            <a:endParaRPr lang="es-MX" sz="1800" dirty="0" smtClean="0">
              <a:solidFill>
                <a:schemeClr val="tx1"/>
              </a:solidFill>
            </a:endParaRPr>
          </a:p>
          <a:p>
            <a:pPr algn="r" eaLnBrk="1" hangingPunct="1"/>
            <a:r>
              <a:rPr lang="es-MX" sz="1800" dirty="0" smtClean="0">
                <a:solidFill>
                  <a:schemeClr val="tx1"/>
                </a:solidFill>
              </a:rPr>
              <a:t>Rodrigo </a:t>
            </a:r>
            <a:r>
              <a:rPr lang="es-MX" sz="1800" dirty="0" smtClean="0"/>
              <a:t>Palma Behnke</a:t>
            </a:r>
          </a:p>
          <a:p>
            <a:pPr algn="r" eaLnBrk="1" hangingPunct="1"/>
            <a:endParaRPr lang="es-CL" sz="1800" dirty="0" smtClean="0"/>
          </a:p>
        </p:txBody>
      </p:sp>
      <p:sp>
        <p:nvSpPr>
          <p:cNvPr id="6152" name="Rectangle 1032"/>
          <p:cNvSpPr>
            <a:spLocks noGrp="1" noChangeArrowheads="1"/>
          </p:cNvSpPr>
          <p:nvPr>
            <p:ph type="ctrTitle"/>
          </p:nvPr>
        </p:nvSpPr>
        <p:spPr>
          <a:xfrm>
            <a:off x="1143000" y="3048000"/>
            <a:ext cx="7772400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es-ES" dirty="0" smtClean="0"/>
              <a:t>EI2001 </a:t>
            </a:r>
            <a:r>
              <a:rPr lang="es-ES" dirty="0" smtClean="0"/>
              <a:t>Taller de Proyecto, </a:t>
            </a:r>
            <a:br>
              <a:rPr lang="es-ES" dirty="0" smtClean="0"/>
            </a:br>
            <a:r>
              <a:rPr lang="es-ES" dirty="0" smtClean="0"/>
              <a:t>Semestre Primavera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ES_tradnl" b="1" dirty="0" smtClean="0"/>
              <a:t>ENERGIAS RENOVABLES Y USO EFICIENTE</a:t>
            </a:r>
            <a:br>
              <a:rPr lang="es-ES_tradnl" b="1" dirty="0" smtClean="0"/>
            </a:br>
            <a:endParaRPr lang="es-CL" b="1" dirty="0" smtClean="0"/>
          </a:p>
        </p:txBody>
      </p:sp>
      <p:pic>
        <p:nvPicPr>
          <p:cNvPr id="4101" name="Picture 1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2514600" cy="18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MX"/>
              <a:t>EI2A1-7 </a:t>
            </a:r>
            <a:r>
              <a:rPr lang="es-MX">
                <a:solidFill>
                  <a:srgbClr val="000066"/>
                </a:solidFill>
              </a:rPr>
              <a:t>Taller de Proyecto</a:t>
            </a:r>
            <a:endParaRPr lang="es-CL">
              <a:solidFill>
                <a:srgbClr val="000066"/>
              </a:solidFill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smtClean="0"/>
              <a:t>Tipos de Proyectos</a:t>
            </a:r>
            <a:endParaRPr lang="es-CL" smtClean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371600"/>
            <a:ext cx="4724400" cy="4114800"/>
          </a:xfrm>
        </p:spPr>
        <p:txBody>
          <a:bodyPr/>
          <a:lstStyle/>
          <a:p>
            <a:pPr eaLnBrk="1" hangingPunct="1"/>
            <a:r>
              <a:rPr lang="es-ES" sz="2000" smtClean="0"/>
              <a:t>Estudio de sistema conjunto solar, eólico.</a:t>
            </a:r>
          </a:p>
          <a:p>
            <a:pPr eaLnBrk="1" hangingPunct="1"/>
            <a:r>
              <a:rPr lang="es-ES" sz="2000" smtClean="0"/>
              <a:t>Proyecto de electrificación rural</a:t>
            </a:r>
          </a:p>
          <a:p>
            <a:pPr eaLnBrk="1" hangingPunct="1"/>
            <a:endParaRPr lang="es-ES" sz="2000" smtClean="0"/>
          </a:p>
        </p:txBody>
      </p:sp>
      <p:pic>
        <p:nvPicPr>
          <p:cNvPr id="103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819400"/>
            <a:ext cx="3962400" cy="2971800"/>
          </a:xfrm>
          <a:noFill/>
        </p:spPr>
      </p:pic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0" y="2524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CL"/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6096000" y="381000"/>
          <a:ext cx="2190750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4" imgW="1828800" imgH="2743200" progId="Photoshop.Image.7">
                  <p:embed/>
                </p:oleObj>
              </mc:Choice>
              <mc:Fallback>
                <p:oleObj r:id="rId4" imgW="1828800" imgH="274320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381000"/>
                        <a:ext cx="2190750" cy="327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2" name="Picture 10" descr="C:\Users\rpalma\Desktop\Mineral_de_Talca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09550"/>
            <a:ext cx="8686800" cy="651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EI2A1 </a:t>
            </a:r>
            <a:r>
              <a:rPr lang="es-MX" dirty="0">
                <a:solidFill>
                  <a:srgbClr val="000066"/>
                </a:solidFill>
              </a:rPr>
              <a:t>Taller de Proyecto</a:t>
            </a:r>
            <a:endParaRPr lang="es-CL" dirty="0">
              <a:solidFill>
                <a:srgbClr val="000066"/>
              </a:solidFill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smtClean="0"/>
              <a:t>Tipos de Proyectos</a:t>
            </a:r>
            <a:endParaRPr lang="es-CL" smtClean="0"/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371600"/>
            <a:ext cx="3810000" cy="4114800"/>
          </a:xfrm>
        </p:spPr>
        <p:txBody>
          <a:bodyPr/>
          <a:lstStyle/>
          <a:p>
            <a:pPr eaLnBrk="1" hangingPunct="1"/>
            <a:r>
              <a:rPr lang="es-ES" sz="2000" smtClean="0"/>
              <a:t>Acoplamiento de sistema de almacenamiento de energía (monitoreo y control).</a:t>
            </a:r>
          </a:p>
        </p:txBody>
      </p:sp>
      <p:pic>
        <p:nvPicPr>
          <p:cNvPr id="205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00600" y="1371600"/>
            <a:ext cx="3714750" cy="4953000"/>
          </a:xfrm>
          <a:noFill/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1881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CL"/>
          </a:p>
        </p:txBody>
      </p:sp>
      <p:graphicFrame>
        <p:nvGraphicFramePr>
          <p:cNvPr id="2050" name="Object 6"/>
          <p:cNvGraphicFramePr>
            <a:graphicFrameLocks noChangeAspect="1"/>
          </p:cNvGraphicFramePr>
          <p:nvPr/>
        </p:nvGraphicFramePr>
        <p:xfrm>
          <a:off x="304800" y="2971800"/>
          <a:ext cx="4343400" cy="289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r:id="rId4" imgW="4645152" imgH="3096768" progId="Photoshop.Image.7">
                  <p:embed/>
                </p:oleObj>
              </mc:Choice>
              <mc:Fallback>
                <p:oleObj r:id="rId4" imgW="4645152" imgH="3096768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971800"/>
                        <a:ext cx="4343400" cy="289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EI2A1 </a:t>
            </a:r>
            <a:r>
              <a:rPr lang="es-MX" dirty="0">
                <a:solidFill>
                  <a:srgbClr val="000066"/>
                </a:solidFill>
              </a:rPr>
              <a:t>Taller de Proyecto</a:t>
            </a:r>
            <a:endParaRPr lang="es-CL" dirty="0">
              <a:solidFill>
                <a:srgbClr val="000066"/>
              </a:solidFill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smtClean="0"/>
              <a:t>Auto Solar Eolian</a:t>
            </a:r>
            <a:endParaRPr lang="es-CL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00200"/>
            <a:ext cx="7772400" cy="990600"/>
          </a:xfrm>
          <a:noFill/>
        </p:spPr>
        <p:txBody>
          <a:bodyPr/>
          <a:lstStyle/>
          <a:p>
            <a:pPr eaLnBrk="1" hangingPunct="1"/>
            <a:r>
              <a:rPr lang="es-ES" smtClean="0"/>
              <a:t>Contribuir en un aspecto específico del proyecto del auto solar EOLIAN.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736725" y="3241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/>
          </a:p>
        </p:txBody>
      </p:sp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133600"/>
            <a:ext cx="2405063" cy="752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7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971800"/>
            <a:ext cx="2794000" cy="209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7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2971800"/>
            <a:ext cx="4311650" cy="3233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66479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3200" b="1" kern="1200" dirty="0">
                <a:solidFill>
                  <a:srgbClr val="17375E"/>
                </a:solidFill>
                <a:latin typeface="Calibri" pitchFamily="34" charset="0"/>
                <a:ea typeface="+mn-ea"/>
                <a:cs typeface="Arial" charset="0"/>
              </a:rPr>
              <a:t>Desarrollo de vehículos eléctricos	</a:t>
            </a:r>
            <a:endParaRPr lang="en-US" sz="3200" b="1" kern="1200" dirty="0">
              <a:solidFill>
                <a:srgbClr val="17375E"/>
              </a:solidFill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30116" name="Text Box 68"/>
          <p:cNvSpPr txBox="1">
            <a:spLocks noChangeArrowheads="1"/>
          </p:cNvSpPr>
          <p:nvPr/>
        </p:nvSpPr>
        <p:spPr bwMode="auto">
          <a:xfrm>
            <a:off x="179388" y="630872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CL" dirty="0" smtClean="0">
                <a:solidFill>
                  <a:schemeClr val="tx2"/>
                </a:solidFill>
              </a:rPr>
              <a:t>Marco General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863" y="1560513"/>
            <a:ext cx="2638425" cy="1754187"/>
          </a:xfrm>
          <a:prstGeom prst="rect">
            <a:avLst/>
          </a:prstGeom>
          <a:noFill/>
        </p:spPr>
      </p:pic>
      <p:sp>
        <p:nvSpPr>
          <p:cNvPr id="52" name="Rectangle 6"/>
          <p:cNvSpPr txBox="1">
            <a:spLocks noChangeArrowheads="1"/>
          </p:cNvSpPr>
          <p:nvPr/>
        </p:nvSpPr>
        <p:spPr bwMode="auto">
          <a:xfrm>
            <a:off x="177800" y="1295400"/>
            <a:ext cx="3175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Lüfke, Conversión a auto eléctrico 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2004</a:t>
            </a:r>
            <a:endParaRPr lang="en-US" altLang="ja-JP" sz="1600" b="1"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8300" y="1476375"/>
            <a:ext cx="3111500" cy="2027238"/>
          </a:xfrm>
          <a:prstGeom prst="rect">
            <a:avLst/>
          </a:prstGeom>
          <a:noFill/>
        </p:spPr>
      </p:pic>
      <p:sp>
        <p:nvSpPr>
          <p:cNvPr id="2" name="Rectangle 6"/>
          <p:cNvSpPr txBox="1">
            <a:spLocks noChangeArrowheads="1"/>
          </p:cNvSpPr>
          <p:nvPr/>
        </p:nvSpPr>
        <p:spPr bwMode="auto">
          <a:xfrm>
            <a:off x="5199063" y="1262063"/>
            <a:ext cx="35417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Cuetazo RC, alumnos FCFM, Fórmula I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2005</a:t>
            </a:r>
            <a:endParaRPr lang="en-US" altLang="ja-JP" sz="1600" b="1"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5613" y="4244975"/>
            <a:ext cx="3186112" cy="1941513"/>
          </a:xfrm>
          <a:prstGeom prst="rect">
            <a:avLst/>
          </a:prstGeom>
          <a:noFill/>
        </p:spPr>
      </p:pic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5287963" y="3895725"/>
            <a:ext cx="35417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Aero 10, alumnos FCFM, Fórmula I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2006</a:t>
            </a:r>
            <a:endParaRPr lang="en-US" altLang="ja-JP" sz="1600" b="1"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  <p:pic>
        <p:nvPicPr>
          <p:cNvPr id="36867" name="Picture 3" descr="C:\Users\rpalma\Desktop\EOLIAN\PosiblePoster\GX8669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513" y="3744913"/>
            <a:ext cx="3571875" cy="2384425"/>
          </a:xfrm>
          <a:prstGeom prst="rect">
            <a:avLst/>
          </a:prstGeom>
          <a:noFill/>
        </p:spPr>
      </p:pic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0" y="3641725"/>
            <a:ext cx="45593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Eolian, alumnos U de Chile, World Solar Challenge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altLang="zh-TW" sz="1600" b="1">
                <a:latin typeface="Calibri" pitchFamily="34" charset="0"/>
                <a:ea typeface="PMingLiU" pitchFamily="18" charset="-120"/>
                <a:cs typeface="Arial" charset="0"/>
              </a:rPr>
              <a:t>2007</a:t>
            </a:r>
            <a:endParaRPr lang="en-US" altLang="ja-JP" sz="1600" b="1"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  <p:sp>
        <p:nvSpPr>
          <p:cNvPr id="130125" name="AutoShape 77"/>
          <p:cNvSpPr>
            <a:spLocks noChangeArrowheads="1"/>
          </p:cNvSpPr>
          <p:nvPr/>
        </p:nvSpPr>
        <p:spPr bwMode="auto">
          <a:xfrm>
            <a:off x="4133850" y="1954213"/>
            <a:ext cx="434975" cy="868362"/>
          </a:xfrm>
          <a:prstGeom prst="rightArrow">
            <a:avLst>
              <a:gd name="adj1" fmla="val 42231"/>
              <a:gd name="adj2" fmla="val 47384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30126" name="AutoShape 78"/>
          <p:cNvSpPr>
            <a:spLocks noChangeArrowheads="1"/>
          </p:cNvSpPr>
          <p:nvPr/>
        </p:nvSpPr>
        <p:spPr bwMode="auto">
          <a:xfrm rot="10800000">
            <a:off x="4271963" y="4479925"/>
            <a:ext cx="434975" cy="868363"/>
          </a:xfrm>
          <a:prstGeom prst="rightArrow">
            <a:avLst>
              <a:gd name="adj1" fmla="val 42231"/>
              <a:gd name="adj2" fmla="val 47384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30127" name="AutoShape 79"/>
          <p:cNvSpPr>
            <a:spLocks noChangeArrowheads="1"/>
          </p:cNvSpPr>
          <p:nvPr/>
        </p:nvSpPr>
        <p:spPr bwMode="auto">
          <a:xfrm rot="5400000">
            <a:off x="6785769" y="3188494"/>
            <a:ext cx="434975" cy="868363"/>
          </a:xfrm>
          <a:prstGeom prst="rightArrow">
            <a:avLst>
              <a:gd name="adj1" fmla="val 42231"/>
              <a:gd name="adj2" fmla="val 47384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5311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 Marcador de fecha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EI2A1 </a:t>
            </a:r>
            <a:r>
              <a:rPr lang="es-MX" dirty="0">
                <a:solidFill>
                  <a:srgbClr val="000066"/>
                </a:solidFill>
              </a:rPr>
              <a:t>Taller de Proyecto</a:t>
            </a:r>
            <a:endParaRPr lang="es-CL" dirty="0">
              <a:solidFill>
                <a:srgbClr val="000066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Tipos de Proyectos</a:t>
            </a:r>
            <a:endParaRPr lang="es-CL" dirty="0" smtClean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457200"/>
            <a:ext cx="89154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s-CL" sz="1600" b="1" smtClean="0"/>
              <a:t>Colector solar</a:t>
            </a:r>
          </a:p>
          <a:p>
            <a:pPr eaLnBrk="1" hangingPunct="1">
              <a:buFontTx/>
              <a:buNone/>
            </a:pPr>
            <a:r>
              <a:rPr lang="es-CL" sz="1600" smtClean="0"/>
              <a:t>	Consiste en construir un colector solar con materiales simples y de bajo costo. Se tendrá como objetivo también, dar un uso adecuado, de acuerdo a la capacidad alcanzada. Es posible trabajar en conjunto con grupos de acción social de la facultad para informar a la comunidad que lo necesite acerca de sus usos y construcción.</a:t>
            </a:r>
          </a:p>
          <a:p>
            <a:pPr eaLnBrk="1" hangingPunct="1">
              <a:buFontTx/>
              <a:buNone/>
            </a:pPr>
            <a:endParaRPr lang="es-ES" sz="1600" smtClean="0"/>
          </a:p>
        </p:txBody>
      </p:sp>
      <p:pic>
        <p:nvPicPr>
          <p:cNvPr id="12293" name="Picture 4" descr="fot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1871663"/>
            <a:ext cx="6572250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-304800" y="2133600"/>
            <a:ext cx="2667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s-CL" sz="1600" b="1" kern="0" dirty="0">
                <a:solidFill>
                  <a:srgbClr val="000066"/>
                </a:solidFill>
                <a:latin typeface="+mn-lt"/>
              </a:rPr>
              <a:t>      Uso eficiente de colectores solares existentes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s-CL" sz="1600" kern="0" dirty="0">
                <a:solidFill>
                  <a:srgbClr val="000066"/>
                </a:solidFill>
                <a:latin typeface="+mn-lt"/>
              </a:rPr>
              <a:t>      Dado que en verano, gran parte de la energía solar es desperdiciada por los sistemas colectores, es interesante investigar y realizar una solución que permita hacer uso de los excedentes, incluso almacenarlos.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s-ES" sz="1600" kern="0" dirty="0">
              <a:solidFill>
                <a:srgbClr val="00006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 txBox="1">
            <a:spLocks noChangeArrowheads="1"/>
          </p:cNvSpPr>
          <p:nvPr/>
        </p:nvSpPr>
        <p:spPr bwMode="auto">
          <a:xfrm>
            <a:off x="152400" y="304800"/>
            <a:ext cx="842965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s-MX" sz="2800" b="1" dirty="0" smtClean="0">
                <a:solidFill>
                  <a:srgbClr val="C00000"/>
                </a:solidFill>
                <a:latin typeface="Trebuchet MS" pitchFamily="34" charset="0"/>
              </a:rPr>
              <a:t>Micro hidráulica Plug / Play</a:t>
            </a:r>
          </a:p>
        </p:txBody>
      </p:sp>
      <p:pic>
        <p:nvPicPr>
          <p:cNvPr id="404484" name="Picture 4" descr="estado del art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9317" y="2933685"/>
            <a:ext cx="3945211" cy="39516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4483" name="Picture 3" descr="MCH Instalada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8117" y="1196752"/>
            <a:ext cx="5604003" cy="42148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62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3 Marcador de fecha"/>
          <p:cNvSpPr txBox="1">
            <a:spLocks noGrp="1"/>
          </p:cNvSpPr>
          <p:nvPr/>
        </p:nvSpPr>
        <p:spPr bwMode="auto">
          <a:xfrm>
            <a:off x="7715250" y="6143625"/>
            <a:ext cx="14287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243ADBF-A99F-4FC0-9CB0-7EA2C2F97A9B}" type="datetime6">
              <a:rPr lang="es-ES" sz="1200">
                <a:latin typeface="Trebuchet MS" pitchFamily="34" charset="0"/>
                <a:cs typeface="Arial" charset="0"/>
              </a:rPr>
              <a:pPr algn="r"/>
              <a:t>marzo de 2012</a:t>
            </a:fld>
            <a:endParaRPr lang="es-ES" sz="1200">
              <a:latin typeface="Trebuchet MS" pitchFamily="34" charset="0"/>
              <a:cs typeface="Arial" charset="0"/>
            </a:endParaRPr>
          </a:p>
        </p:txBody>
      </p:sp>
      <p:pic>
        <p:nvPicPr>
          <p:cNvPr id="13315" name="Picture 4" descr="Z:\GEVI\Presentaciones\Imágenes\VALLEY\GEVI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91440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Z:\GEVI\Presentaciones\Imágenes\VALLEY\MAQ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00"/>
            <a:ext cx="91440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 descr="Z:\GEVI\Presentaciones\Imágenes\VALLEY\FUEN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13" y="500063"/>
            <a:ext cx="912495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8" descr="Z:\GEVI\Presentaciones\Imágenes\VALLEY\POE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4675"/>
            <a:ext cx="9120188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Picture 4" descr="G:\Images\2011\Huatacondo Microformer\DSC_02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8640"/>
            <a:ext cx="9179496" cy="6161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dirty="0" smtClean="0"/>
              <a:t>Aspectos administrativos</a:t>
            </a:r>
            <a:endParaRPr lang="es-CL" dirty="0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8001000" cy="2819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Presupuesto de cada proyecto ~ $ 70000.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Rendición con boletas hasta $10000.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Rendición con factura para compras superiores a $10000.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Factura requiere de uso oficial de RUT de la Universidad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Gastos pueden ser hechos por alumnos y luego reembolsado por profesor o bien se solicita anticipo a rendir.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Compras superiores a $10000 deben ser aprobadas por ayudante/profesor</a:t>
            </a:r>
            <a:endParaRPr lang="es-ES" sz="2000" dirty="0" smtClean="0"/>
          </a:p>
        </p:txBody>
      </p:sp>
      <p:sp>
        <p:nvSpPr>
          <p:cNvPr id="6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9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smtClean="0">
                <a:solidFill>
                  <a:srgbClr val="000099"/>
                </a:solidFill>
              </a:rPr>
              <a:t>Objetivo del Curso</a:t>
            </a:r>
            <a:endParaRPr lang="es-CL" smtClean="0">
              <a:solidFill>
                <a:srgbClr val="000099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52400" y="2895600"/>
            <a:ext cx="84582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lnSpc>
                <a:spcPct val="170000"/>
              </a:lnSpc>
              <a:defRPr/>
            </a:pPr>
            <a:r>
              <a:rPr lang="es-CL" sz="2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Este taller permitirá que el alumno sea protagonista de los procesos de  concebir, diseñar, implementar y operar proyectos de ingeniería, que den una respuesta innovadora a una necesidad real en </a:t>
            </a:r>
            <a:r>
              <a:rPr lang="es-CL" sz="2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el área de la energías renovables y el uso eficiente de la energía.</a:t>
            </a:r>
            <a:endParaRPr lang="es-CL" sz="28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>
                <a:solidFill>
                  <a:srgbClr val="000099"/>
                </a:solidFill>
              </a:rPr>
              <a:t>Resultados</a:t>
            </a:r>
            <a:endParaRPr lang="es-CL" dirty="0" smtClean="0">
              <a:solidFill>
                <a:srgbClr val="000099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52400" y="2209800"/>
            <a:ext cx="84582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lnSpc>
                <a:spcPct val="170000"/>
              </a:lnSpc>
              <a:defRPr/>
            </a:pPr>
            <a:r>
              <a:rPr lang="es-CL" sz="2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Al término del curso el alumno demuestra que  concibe, diseña, implementa y opera proyectos de ingeniería, dando respuesta innovadora a una necesidad real en un área específica de aplicación.</a:t>
            </a:r>
            <a:endParaRPr lang="es-CL" sz="28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0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>
                <a:solidFill>
                  <a:srgbClr val="000099"/>
                </a:solidFill>
              </a:rPr>
              <a:t>Objetivos específicos</a:t>
            </a:r>
            <a:endParaRPr lang="es-CL" dirty="0" smtClean="0">
              <a:solidFill>
                <a:srgbClr val="000099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52400" y="3048000"/>
            <a:ext cx="89916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Ofrecer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 los estudiantes una oportunidad de aplicar sus conocimientos de ciencia y de tecnología, e incentivar la adquisición de nuevos conocimientos en estas </a:t>
            </a:r>
            <a:r>
              <a:rPr lang="es-CL" sz="1600" dirty="0" err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areas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</a:t>
            </a: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Continuar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desarrollando habilidades creativas.</a:t>
            </a: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Desarrollar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las habilidades para la construcción de modelos que ayuden a razonar sobre alternativas de diseño. Esto incluye por ejemplo estimaciones, diseños preliminares, planillas de cálculo, modelos matemáticos, simulaciones y maquetas.</a:t>
            </a: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Desarrollar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habilidades de implementación de modelos y prototipos de alta calidad.</a:t>
            </a: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Aprender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 trabajar en equipos numerosos en un proyecto que requiere el trabajo en equipo para ser exitoso.</a:t>
            </a: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Continuar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mejorando las habilidades comunicacionales a través de una variedad de medios.</a:t>
            </a:r>
          </a:p>
          <a:p>
            <a:pPr marL="342900" indent="-342900">
              <a:lnSpc>
                <a:spcPct val="170000"/>
              </a:lnSpc>
              <a:buFont typeface="Arial" pitchFamily="34" charset="0"/>
              <a:buChar char="•"/>
              <a:defRPr/>
            </a:pPr>
            <a:r>
              <a:rPr lang="es-CL" sz="16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Conocer </a:t>
            </a:r>
            <a:r>
              <a:rPr lang="es-CL" sz="16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y desarrollar el entusiasmo por las actividades de ingeniería involucradas en el desarrollo de proyectos.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>
                <a:solidFill>
                  <a:srgbClr val="FF0000"/>
                </a:solidFill>
              </a:rPr>
              <a:t>Reglas del Curso</a:t>
            </a:r>
            <a:endParaRPr lang="es-CL" dirty="0" smtClean="0">
              <a:solidFill>
                <a:srgbClr val="FF0000"/>
              </a:solidFill>
            </a:endParaRPr>
          </a:p>
        </p:txBody>
      </p:sp>
      <p:sp>
        <p:nvSpPr>
          <p:cNvPr id="6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9906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MX" sz="2000" dirty="0" smtClean="0"/>
              <a:t>Cupo  para 20 alumnos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MX" sz="2000" dirty="0" smtClean="0"/>
              <a:t>El curso consta de las siguientes actividades: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MX" dirty="0" smtClean="0">
                <a:solidFill>
                  <a:schemeClr val="accent2"/>
                </a:solidFill>
              </a:rPr>
              <a:t>2 Sesiones obligatorias de laboratorio.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MX" dirty="0" smtClean="0">
                <a:solidFill>
                  <a:schemeClr val="accent2"/>
                </a:solidFill>
              </a:rPr>
              <a:t>Tour de sesiones demostrativas (2 semanas)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MX" dirty="0" smtClean="0">
                <a:solidFill>
                  <a:schemeClr val="accent2"/>
                </a:solidFill>
              </a:rPr>
              <a:t>1 Cátedra semanal (herramientas para la realización de un diseño en ingeniería, presentación de tecnologías de energías renovables y uso eficiente).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MX" dirty="0" smtClean="0">
                <a:solidFill>
                  <a:schemeClr val="accent2"/>
                </a:solidFill>
              </a:rPr>
              <a:t>Desarrollo de Proyecto de Diseño (Taller).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MX" dirty="0" smtClean="0">
                <a:solidFill>
                  <a:schemeClr val="accent2"/>
                </a:solidFill>
              </a:rPr>
              <a:t>Se valora participación en cátedras.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s-MX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MX" sz="2000" dirty="0" smtClean="0"/>
              <a:t>Tanto las sesiones de laboratorio como el Proyecto deben realizarse en grupos de 3 personas (máximo).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MX" sz="2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MX" sz="2000" dirty="0" smtClean="0"/>
              <a:t>Cálculo de Nota Final: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s-MX" sz="2000" dirty="0" smtClean="0">
                <a:solidFill>
                  <a:schemeClr val="accent1">
                    <a:lumMod val="75000"/>
                  </a:schemeClr>
                </a:solidFill>
              </a:rPr>
              <a:t>NF=0,2*Nlab+0,5*Proyecto+0,3*</a:t>
            </a:r>
            <a:r>
              <a:rPr lang="es-MX" sz="2000" dirty="0" err="1" smtClean="0">
                <a:solidFill>
                  <a:schemeClr val="accent1">
                    <a:lumMod val="75000"/>
                  </a:schemeClr>
                </a:solidFill>
              </a:rPr>
              <a:t>InfProyecto</a:t>
            </a:r>
            <a:endParaRPr lang="es-MX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s-MX" sz="2000" dirty="0" smtClean="0">
                <a:solidFill>
                  <a:schemeClr val="accent1">
                    <a:lumMod val="75000"/>
                  </a:schemeClr>
                </a:solidFill>
              </a:rPr>
              <a:t>NF’=0,2*</a:t>
            </a:r>
            <a:r>
              <a:rPr lang="es-MX" sz="2000" dirty="0" err="1" smtClean="0">
                <a:solidFill>
                  <a:schemeClr val="accent1">
                    <a:lumMod val="75000"/>
                  </a:schemeClr>
                </a:solidFill>
              </a:rPr>
              <a:t>Nlab</a:t>
            </a:r>
            <a:r>
              <a:rPr lang="es-MX" sz="2000" dirty="0" smtClean="0">
                <a:solidFill>
                  <a:schemeClr val="accent1">
                    <a:lumMod val="75000"/>
                  </a:schemeClr>
                </a:solidFill>
              </a:rPr>
              <a:t>+((0,5*Proyecto+0,3*</a:t>
            </a:r>
            <a:r>
              <a:rPr lang="es-MX" sz="2000" dirty="0" err="1" smtClean="0">
                <a:solidFill>
                  <a:schemeClr val="accent1">
                    <a:lumMod val="75000"/>
                  </a:schemeClr>
                </a:solidFill>
              </a:rPr>
              <a:t>InfProyecto</a:t>
            </a:r>
            <a:r>
              <a:rPr lang="es-MX" sz="2000" dirty="0" smtClean="0">
                <a:solidFill>
                  <a:schemeClr val="accent1">
                    <a:lumMod val="75000"/>
                  </a:schemeClr>
                </a:solidFill>
              </a:rPr>
              <a:t>)+</a:t>
            </a:r>
            <a:r>
              <a:rPr lang="es-MX" sz="2000" dirty="0" err="1" smtClean="0">
                <a:solidFill>
                  <a:schemeClr val="accent1">
                    <a:lumMod val="75000"/>
                  </a:schemeClr>
                </a:solidFill>
              </a:rPr>
              <a:t>Npa</a:t>
            </a:r>
            <a:r>
              <a:rPr lang="es-MX" sz="2000" dirty="0" smtClean="0">
                <a:solidFill>
                  <a:schemeClr val="accent1">
                    <a:lumMod val="75000"/>
                  </a:schemeClr>
                </a:solidFill>
              </a:rPr>
              <a:t>)/2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es-CL" sz="2000" dirty="0" smtClean="0"/>
          </a:p>
        </p:txBody>
      </p:sp>
      <p:sp>
        <p:nvSpPr>
          <p:cNvPr id="6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smtClean="0"/>
              <a:t>Productos Concretos</a:t>
            </a:r>
            <a:endParaRPr lang="es-CL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8001000" cy="2819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ES" sz="2000" smtClean="0"/>
              <a:t>Proyecto de diseño real utilizando el equipamiento de laboratorio y material complementario.</a:t>
            </a:r>
          </a:p>
          <a:p>
            <a:pPr eaLnBrk="1" hangingPunct="1">
              <a:lnSpc>
                <a:spcPct val="80000"/>
              </a:lnSpc>
            </a:pPr>
            <a:endParaRPr lang="es-ES" sz="2000" smtClean="0"/>
          </a:p>
          <a:p>
            <a:pPr eaLnBrk="1" hangingPunct="1">
              <a:lnSpc>
                <a:spcPct val="80000"/>
              </a:lnSpc>
            </a:pPr>
            <a:r>
              <a:rPr lang="es-ES" sz="2000" smtClean="0"/>
              <a:t>Informe con descripción de proyecto desarrollado.</a:t>
            </a:r>
          </a:p>
          <a:p>
            <a:pPr eaLnBrk="1" hangingPunct="1">
              <a:lnSpc>
                <a:spcPct val="80000"/>
              </a:lnSpc>
            </a:pPr>
            <a:endParaRPr lang="es-ES" sz="2000" smtClean="0"/>
          </a:p>
          <a:p>
            <a:pPr eaLnBrk="1" hangingPunct="1">
              <a:lnSpc>
                <a:spcPct val="80000"/>
              </a:lnSpc>
            </a:pPr>
            <a:r>
              <a:rPr lang="es-ES" sz="2000" smtClean="0"/>
              <a:t>Presentación final de resultados al final del semestre.</a:t>
            </a:r>
          </a:p>
          <a:p>
            <a:pPr eaLnBrk="1" hangingPunct="1">
              <a:lnSpc>
                <a:spcPct val="80000"/>
              </a:lnSpc>
            </a:pPr>
            <a:endParaRPr lang="es-ES" sz="2000" smtClean="0"/>
          </a:p>
          <a:p>
            <a:pPr eaLnBrk="1" hangingPunct="1">
              <a:lnSpc>
                <a:spcPct val="80000"/>
              </a:lnSpc>
            </a:pPr>
            <a:r>
              <a:rPr lang="es-ES" sz="2000" smtClean="0"/>
              <a:t>Flexibilidad de horarios de asistencia a laboratorios.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304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Proyectos Semestrales</a:t>
            </a:r>
            <a:endParaRPr lang="es-CL" dirty="0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685800"/>
            <a:ext cx="8382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s-CL" sz="2000" u="sng" dirty="0" smtClean="0"/>
              <a:t>Proyectos relacionados con una </a:t>
            </a:r>
            <a:r>
              <a:rPr lang="es-CL" sz="2000" i="1" u="sng" dirty="0" smtClean="0"/>
              <a:t>facultad verde:</a:t>
            </a:r>
            <a:endParaRPr lang="es-CL" sz="2000" dirty="0" smtClean="0"/>
          </a:p>
          <a:p>
            <a:r>
              <a:rPr lang="es-CL" sz="2000" b="1" dirty="0" smtClean="0">
                <a:solidFill>
                  <a:srgbClr val="FF0000"/>
                </a:solidFill>
              </a:rPr>
              <a:t>Agua </a:t>
            </a:r>
            <a:r>
              <a:rPr lang="es-CL" sz="2000" b="1" dirty="0" smtClean="0">
                <a:solidFill>
                  <a:srgbClr val="FF0000"/>
                </a:solidFill>
              </a:rPr>
              <a:t>caliente sanitaria para camarines de la cancha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b="1" dirty="0" smtClean="0"/>
              <a:t>Desafíos: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Diseño de sistema</a:t>
            </a:r>
            <a:br>
              <a:rPr lang="es-CL" sz="2000" dirty="0" smtClean="0"/>
            </a:br>
            <a:r>
              <a:rPr lang="es-CL" sz="2000" dirty="0" smtClean="0"/>
              <a:t>Instalación de colectores solares</a:t>
            </a:r>
            <a:br>
              <a:rPr lang="es-CL" sz="2000" dirty="0" smtClean="0"/>
            </a:br>
            <a:r>
              <a:rPr lang="es-CL" sz="2000" dirty="0" smtClean="0"/>
              <a:t>Transmisión del calor del campo de colectores al acumulador</a:t>
            </a:r>
            <a:br>
              <a:rPr lang="es-CL" sz="2000" dirty="0" smtClean="0"/>
            </a:br>
            <a:r>
              <a:rPr lang="es-CL" sz="2000" dirty="0" smtClean="0"/>
              <a:t>Diseño e implementación del acumulador</a:t>
            </a:r>
            <a:br>
              <a:rPr lang="es-CL" sz="2000" dirty="0" smtClean="0"/>
            </a:br>
            <a:r>
              <a:rPr lang="es-CL" sz="2000" dirty="0" smtClean="0"/>
              <a:t>Sistema de control remoto de obtención de energía</a:t>
            </a:r>
          </a:p>
          <a:p>
            <a:r>
              <a:rPr lang="es-CL" sz="2000" b="1" dirty="0" smtClean="0">
                <a:solidFill>
                  <a:srgbClr val="FF0000"/>
                </a:solidFill>
              </a:rPr>
              <a:t>Horno solar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b="1" dirty="0" smtClean="0"/>
              <a:t>Desafíos: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Mejorar rendimiento/potencia horno (Concentradores parabólicos, control, </a:t>
            </a:r>
            <a:r>
              <a:rPr lang="es-CL" sz="2000" dirty="0" err="1" smtClean="0"/>
              <a:t>etc</a:t>
            </a:r>
            <a:r>
              <a:rPr lang="es-CL" sz="2000" dirty="0" smtClean="0"/>
              <a:t>)</a:t>
            </a:r>
            <a:br>
              <a:rPr lang="es-CL" sz="2000" dirty="0" smtClean="0"/>
            </a:br>
            <a:r>
              <a:rPr lang="es-CL" sz="2000" dirty="0" smtClean="0"/>
              <a:t>Implementarlo en un lugar fijo para usarlo en vez de los microondas</a:t>
            </a:r>
          </a:p>
          <a:p>
            <a:r>
              <a:rPr lang="es-CL" sz="2000" b="1" dirty="0" smtClean="0">
                <a:solidFill>
                  <a:srgbClr val="FF0000"/>
                </a:solidFill>
              </a:rPr>
              <a:t>Eficiencia lumínica/calórica de una sala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b="1" dirty="0" smtClean="0"/>
              <a:t>Desafíos: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Diseñar un sistema que mejore la eficiencia lumínica y/o calórica de una sala</a:t>
            </a:r>
            <a:br>
              <a:rPr lang="es-CL" sz="2000" dirty="0" smtClean="0"/>
            </a:br>
            <a:r>
              <a:rPr lang="es-CL" sz="2000" dirty="0" smtClean="0"/>
              <a:t>Implementación</a:t>
            </a:r>
            <a:endParaRPr lang="es-ES" sz="2000" dirty="0" smtClean="0"/>
          </a:p>
          <a:p>
            <a:pPr eaLnBrk="1" hangingPunct="1"/>
            <a:endParaRPr lang="es-ES" sz="2000" dirty="0" smtClean="0"/>
          </a:p>
        </p:txBody>
      </p:sp>
      <p:pic>
        <p:nvPicPr>
          <p:cNvPr id="8197" name="Picture 11" descr="stirling_HEBO_13">
            <a:hlinkClick r:id="rId2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239000" y="457200"/>
            <a:ext cx="1620838" cy="1676400"/>
          </a:xfrm>
        </p:spPr>
      </p:pic>
      <p:sp>
        <p:nvSpPr>
          <p:cNvPr id="6" name="3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4770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EI2001 </a:t>
            </a:r>
            <a:r>
              <a:rPr lang="es-MX" dirty="0">
                <a:solidFill>
                  <a:srgbClr val="000066"/>
                </a:solidFill>
              </a:rPr>
              <a:t>Taller de </a:t>
            </a:r>
            <a:r>
              <a:rPr lang="es-MX" dirty="0" smtClean="0">
                <a:solidFill>
                  <a:srgbClr val="000066"/>
                </a:solidFill>
              </a:rPr>
              <a:t>Proyecto Secciones 11 y 21</a:t>
            </a:r>
            <a:endParaRPr lang="es-CL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smtClean="0"/>
              <a:t>Tipos de Proyectos</a:t>
            </a:r>
            <a:endParaRPr lang="es-CL" smtClean="0"/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7772400" cy="990600"/>
          </a:xfrm>
          <a:noFill/>
        </p:spPr>
        <p:txBody>
          <a:bodyPr/>
          <a:lstStyle/>
          <a:p>
            <a:pPr eaLnBrk="1" hangingPunct="1"/>
            <a:r>
              <a:rPr lang="es-ES" dirty="0" smtClean="0"/>
              <a:t>Ejemplos de proyectos que pueden ser desarrollados en el marco de este curso. </a:t>
            </a:r>
          </a:p>
          <a:p>
            <a:pPr eaLnBrk="1" hangingPunct="1"/>
            <a:endParaRPr lang="es-ES" dirty="0"/>
          </a:p>
          <a:p>
            <a:pPr eaLnBrk="1" hangingPunct="1"/>
            <a:r>
              <a:rPr lang="es-ES" dirty="0" smtClean="0"/>
              <a:t>Tipos de proyectos:</a:t>
            </a:r>
          </a:p>
          <a:p>
            <a:pPr marL="0" indent="0" eaLnBrk="1" hangingPunct="1">
              <a:buNone/>
            </a:pPr>
            <a:r>
              <a:rPr lang="es-ES" dirty="0" smtClean="0"/>
              <a:t>		Exploratorios vs. Consolidación</a:t>
            </a:r>
          </a:p>
          <a:p>
            <a:pPr eaLnBrk="1" hangingPunct="1"/>
            <a:endParaRPr lang="es-ES" dirty="0" smtClean="0"/>
          </a:p>
          <a:p>
            <a:pPr eaLnBrk="1" hangingPunct="1"/>
            <a:r>
              <a:rPr lang="es-ES" dirty="0" smtClean="0"/>
              <a:t>Contrapartes externas vs Universidad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Proyectos Semestrales</a:t>
            </a:r>
            <a:endParaRPr lang="es-CL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762000"/>
            <a:ext cx="8382000" cy="5867400"/>
          </a:xfrm>
        </p:spPr>
        <p:txBody>
          <a:bodyPr/>
          <a:lstStyle/>
          <a:p>
            <a:endParaRPr lang="es-CL" sz="2000" b="1" dirty="0" smtClean="0">
              <a:solidFill>
                <a:srgbClr val="FF0000"/>
              </a:solidFill>
            </a:endParaRPr>
          </a:p>
          <a:p>
            <a:r>
              <a:rPr lang="es-CL" sz="2000" b="1" dirty="0" smtClean="0">
                <a:solidFill>
                  <a:srgbClr val="FF0000"/>
                </a:solidFill>
              </a:rPr>
              <a:t>Frío </a:t>
            </a:r>
            <a:r>
              <a:rPr lang="es-CL" sz="2000" b="1" dirty="0" smtClean="0">
                <a:solidFill>
                  <a:srgbClr val="FF0000"/>
                </a:solidFill>
              </a:rPr>
              <a:t>solar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Implementar bomba de calor que use energía solar térmica en vez de electricidad, para </a:t>
            </a:r>
            <a:r>
              <a:rPr lang="es-CL" sz="2000" i="1" dirty="0" smtClean="0"/>
              <a:t>producir </a:t>
            </a:r>
            <a:r>
              <a:rPr lang="es-CL" sz="2000" dirty="0" smtClean="0"/>
              <a:t>frío.</a:t>
            </a:r>
            <a:r>
              <a:rPr lang="es-CL" sz="2000" b="1" dirty="0" smtClean="0"/>
              <a:t/>
            </a:r>
            <a:br>
              <a:rPr lang="es-CL" sz="2000" b="1" dirty="0" smtClean="0"/>
            </a:br>
            <a:r>
              <a:rPr lang="es-CL" sz="2000" b="1" dirty="0" smtClean="0"/>
              <a:t>Desafíos: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Diseñar la bomba de calor (ciclo cerrado de compresor, evaporador, condensador)</a:t>
            </a:r>
            <a:br>
              <a:rPr lang="es-CL" sz="2000" dirty="0" smtClean="0"/>
            </a:br>
            <a:r>
              <a:rPr lang="es-CL" sz="2000" dirty="0" smtClean="0"/>
              <a:t>Alimentar el compresor con energía solar térmica</a:t>
            </a:r>
            <a:br>
              <a:rPr lang="es-CL" sz="2000" dirty="0" smtClean="0"/>
            </a:br>
            <a:r>
              <a:rPr lang="es-CL" sz="2000" dirty="0" smtClean="0"/>
              <a:t>Implementación	</a:t>
            </a:r>
          </a:p>
          <a:p>
            <a:r>
              <a:rPr lang="es-CL" sz="2000" b="1" dirty="0" err="1" smtClean="0">
                <a:solidFill>
                  <a:srgbClr val="FF0000"/>
                </a:solidFill>
              </a:rPr>
              <a:t>Maremotriz</a:t>
            </a:r>
            <a:r>
              <a:rPr lang="es-CL" sz="2000" b="1" dirty="0" smtClean="0"/>
              <a:t/>
            </a:r>
            <a:br>
              <a:rPr lang="es-CL" sz="2000" b="1" dirty="0" smtClean="0"/>
            </a:br>
            <a:r>
              <a:rPr lang="es-CL" sz="2000" b="1" dirty="0" smtClean="0"/>
              <a:t>Desafíos: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Diseñar e implementar un prototipo más eficiente que los existentes</a:t>
            </a:r>
          </a:p>
          <a:p>
            <a:r>
              <a:rPr lang="es-CL" sz="2000" b="1" dirty="0" smtClean="0">
                <a:solidFill>
                  <a:srgbClr val="FF0000"/>
                </a:solidFill>
              </a:rPr>
              <a:t>Bicicleta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Diseñar e implementar un generador más potente. </a:t>
            </a:r>
            <a:br>
              <a:rPr lang="es-CL" sz="2000" dirty="0" smtClean="0"/>
            </a:br>
            <a:r>
              <a:rPr lang="es-CL" sz="2000" b="1" dirty="0" smtClean="0"/>
              <a:t>Desafíos:</a:t>
            </a:r>
            <a:r>
              <a:rPr lang="es-CL" sz="2000" dirty="0" smtClean="0"/>
              <a:t/>
            </a:r>
            <a:br>
              <a:rPr lang="es-CL" sz="2000" dirty="0" smtClean="0"/>
            </a:br>
            <a:r>
              <a:rPr lang="es-CL" sz="2000" dirty="0" smtClean="0"/>
              <a:t>Diseño e implementación de dínamo, generador, etc.</a:t>
            </a:r>
            <a:br>
              <a:rPr lang="es-CL" sz="2000" dirty="0" smtClean="0"/>
            </a:br>
            <a:r>
              <a:rPr lang="es-CL" sz="2000" dirty="0" smtClean="0"/>
              <a:t>Implementación de elemento de inercia, para aumentar carga (hacer más </a:t>
            </a:r>
            <a:r>
              <a:rPr lang="es-CL" sz="2000" i="1" dirty="0" smtClean="0"/>
              <a:t>pesado el </a:t>
            </a:r>
            <a:r>
              <a:rPr lang="es-CL" sz="2000" i="1" dirty="0" err="1" smtClean="0"/>
              <a:t>padeleo</a:t>
            </a:r>
            <a:r>
              <a:rPr lang="es-CL" sz="2000" dirty="0" smtClean="0"/>
              <a:t> y producir más potencia)</a:t>
            </a:r>
          </a:p>
          <a:p>
            <a:pPr eaLnBrk="1" hangingPunct="1">
              <a:buFontTx/>
              <a:buNone/>
            </a:pPr>
            <a:endParaRPr lang="es-ES" sz="2000" dirty="0" smtClean="0"/>
          </a:p>
          <a:p>
            <a:pPr eaLnBrk="1" hangingPunct="1"/>
            <a:endParaRPr lang="es-ES" sz="2000" dirty="0" smtClean="0"/>
          </a:p>
        </p:txBody>
      </p:sp>
      <p:sp>
        <p:nvSpPr>
          <p:cNvPr id="7" name="5 Marcador de fecha"/>
          <p:cNvSpPr>
            <a:spLocks noGrp="1"/>
          </p:cNvSpPr>
          <p:nvPr>
            <p:ph type="dt" sz="quarter" idx="10"/>
          </p:nvPr>
        </p:nvSpPr>
        <p:spPr>
          <a:xfrm>
            <a:off x="685800" y="6553200"/>
            <a:ext cx="3505200" cy="2286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EI2A1 </a:t>
            </a:r>
            <a:r>
              <a:rPr lang="es-MX" dirty="0">
                <a:solidFill>
                  <a:srgbClr val="000066"/>
                </a:solidFill>
              </a:rPr>
              <a:t>Taller de Proyecto</a:t>
            </a:r>
            <a:endParaRPr lang="es-CL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3349</TotalTime>
  <Words>698</Words>
  <Application>Microsoft Office PowerPoint</Application>
  <PresentationFormat>Presentación en pantalla 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Default Design</vt:lpstr>
      <vt:lpstr>Photoshop.Image.7</vt:lpstr>
      <vt:lpstr>EI2001 Taller de Proyecto,  Semestre Primavera ENERGIAS RENOVABLES Y USO EFICIENTE </vt:lpstr>
      <vt:lpstr>Objetivo del Curso</vt:lpstr>
      <vt:lpstr>Resultados</vt:lpstr>
      <vt:lpstr>Objetivos específicos</vt:lpstr>
      <vt:lpstr>Reglas del Curso</vt:lpstr>
      <vt:lpstr>Productos Concretos</vt:lpstr>
      <vt:lpstr>Proyectos Semestrales</vt:lpstr>
      <vt:lpstr>Tipos de Proyectos</vt:lpstr>
      <vt:lpstr>Proyectos Semestrales</vt:lpstr>
      <vt:lpstr>Tipos de Proyectos</vt:lpstr>
      <vt:lpstr>Tipos de Proyectos</vt:lpstr>
      <vt:lpstr>Auto Solar Eolian</vt:lpstr>
      <vt:lpstr>Desarrollo de vehículos eléctricos </vt:lpstr>
      <vt:lpstr>Tipos de Proyectos</vt:lpstr>
      <vt:lpstr>Presentación de PowerPoint</vt:lpstr>
      <vt:lpstr>Presentación de PowerPoint</vt:lpstr>
      <vt:lpstr>Presentación de PowerPoint</vt:lpstr>
      <vt:lpstr>Aspectos administrativos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Patricio Parada Salgado</dc:creator>
  <cp:lastModifiedBy>rodpalma</cp:lastModifiedBy>
  <cp:revision>59</cp:revision>
  <cp:lastPrinted>2012-03-14T13:49:58Z</cp:lastPrinted>
  <dcterms:created xsi:type="dcterms:W3CDTF">2001-03-20T13:57:06Z</dcterms:created>
  <dcterms:modified xsi:type="dcterms:W3CDTF">2012-03-14T16:00:11Z</dcterms:modified>
</cp:coreProperties>
</file>