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9" r:id="rId4"/>
    <p:sldId id="281" r:id="rId5"/>
    <p:sldId id="259" r:id="rId6"/>
    <p:sldId id="280" r:id="rId7"/>
    <p:sldId id="282" r:id="rId8"/>
    <p:sldId id="283" r:id="rId9"/>
    <p:sldId id="284" r:id="rId10"/>
    <p:sldId id="285" r:id="rId11"/>
    <p:sldId id="278" r:id="rId12"/>
    <p:sldId id="286" r:id="rId13"/>
    <p:sldId id="277" r:id="rId14"/>
    <p:sldId id="258" r:id="rId15"/>
    <p:sldId id="287" r:id="rId16"/>
    <p:sldId id="288" r:id="rId17"/>
    <p:sldId id="265" r:id="rId18"/>
    <p:sldId id="291" r:id="rId19"/>
    <p:sldId id="290" r:id="rId20"/>
    <p:sldId id="289" r:id="rId21"/>
    <p:sldId id="292" r:id="rId22"/>
    <p:sldId id="294" r:id="rId23"/>
    <p:sldId id="293" r:id="rId24"/>
    <p:sldId id="296" r:id="rId25"/>
    <p:sldId id="295" r:id="rId26"/>
    <p:sldId id="26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71" autoAdjust="0"/>
  </p:normalViewPr>
  <p:slideViewPr>
    <p:cSldViewPr>
      <p:cViewPr>
        <p:scale>
          <a:sx n="60" d="100"/>
          <a:sy n="60" d="100"/>
        </p:scale>
        <p:origin x="-167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5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1208-8E3B-4A43-A605-FC31369DAB94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XX</a:t>
            </a:r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7C253-9FD1-44B6-B5FA-4247BDC935D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9169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1E0F5-E2AE-491B-B45C-56B2BED1A6C8}" type="datetimeFigureOut">
              <a:rPr lang="en-GB" smtClean="0"/>
              <a:t>09/05/2012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XX</a:t>
            </a:r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2ED417-4817-4CAD-AB51-8CFD138ADA9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1318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ED417-4817-4CAD-AB51-8CFD138ADA95}" type="slidenum">
              <a:rPr lang="en-GB" smtClean="0"/>
              <a:t>1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XX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32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ED417-4817-4CAD-AB51-8CFD138ADA95}" type="slidenum">
              <a:rPr lang="en-GB" smtClean="0"/>
              <a:t>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XX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76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D889C-0517-4CF2-BE94-93A392C294F4}" type="datetime1">
              <a:rPr lang="en-GB" smtClean="0"/>
              <a:t>09/05/2012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54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B424-6C78-4EE1-826B-AD2572E4CB16}" type="datetime1">
              <a:rPr lang="en-GB" smtClean="0"/>
              <a:t>09/05/2012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43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2629-72DB-4DB6-A8B0-C4633FBDC388}" type="datetime1">
              <a:rPr lang="en-GB" smtClean="0"/>
              <a:t>09/05/2012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17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3FE3E-19BC-4FB6-87FB-F2BDFA4614FE}" type="datetime1">
              <a:rPr lang="en-GB" smtClean="0"/>
              <a:t>09/05/2012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72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199F3-2BB7-4C8C-9D42-EE92E50ED453}" type="datetime1">
              <a:rPr lang="en-GB" smtClean="0"/>
              <a:t>09/05/2012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99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93963-BF29-4AAB-A758-62A4AD1A417D}" type="datetime1">
              <a:rPr lang="en-GB" smtClean="0"/>
              <a:t>09/05/2012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2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FB0D6-3453-4C08-BFAC-AFDAE2275129}" type="datetime1">
              <a:rPr lang="en-GB" smtClean="0"/>
              <a:t>09/05/2012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98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5EDE-1981-40F5-80D9-68850C7D3A57}" type="datetime1">
              <a:rPr lang="en-GB" smtClean="0"/>
              <a:t>09/05/2012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544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AA7B-D0FE-4E96-9766-BE9CB26C670B}" type="datetime1">
              <a:rPr lang="en-GB" smtClean="0"/>
              <a:t>09/05/2012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438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AE5D2-801B-4824-98EA-5E3D628657BC}" type="datetime1">
              <a:rPr lang="en-GB" smtClean="0"/>
              <a:t>09/05/2012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28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9E05D-3A3F-479B-A044-DCD69E9C5F82}" type="datetime1">
              <a:rPr lang="en-GB" smtClean="0"/>
              <a:t>09/05/2012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41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2F089-ACEE-4D3E-880D-3472D3D88017}" type="datetime1">
              <a:rPr lang="en-GB" smtClean="0"/>
              <a:t>09/05/2012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6CD94-B448-417A-BBB3-32E5401E9EAD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2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smtClean="0"/>
              <a:t>Ciclos Biogeoquímicos</a:t>
            </a:r>
            <a:endParaRPr lang="en-GB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Patricia Contreras</a:t>
            </a:r>
          </a:p>
          <a:p>
            <a:r>
              <a:rPr lang="es-CL" dirty="0" smtClean="0"/>
              <a:t>Mayo 2012</a:t>
            </a:r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77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Compuestos altamente energéticos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energía liberada debe ser conservada para las funciones celulares.</a:t>
            </a:r>
          </a:p>
          <a:p>
            <a:r>
              <a:rPr lang="es-CL" dirty="0" smtClean="0"/>
              <a:t>Diversidad de compuestos </a:t>
            </a:r>
            <a:r>
              <a:rPr lang="es-CL" dirty="0" err="1" smtClean="0"/>
              <a:t>fosforilados</a:t>
            </a:r>
            <a:r>
              <a:rPr lang="es-CL" dirty="0" smtClean="0"/>
              <a:t> para formar enlaces fosfato de alta energía.</a:t>
            </a:r>
          </a:p>
          <a:p>
            <a:r>
              <a:rPr lang="es-CL" dirty="0" smtClean="0"/>
              <a:t>No todos los enlaces fosfato son de alta energía.</a:t>
            </a:r>
          </a:p>
          <a:p>
            <a:r>
              <a:rPr lang="es-CL" dirty="0" smtClean="0"/>
              <a:t>Principales: </a:t>
            </a:r>
            <a:r>
              <a:rPr lang="es-CL" dirty="0" err="1" smtClean="0"/>
              <a:t>fosfoenolpiruvato</a:t>
            </a:r>
            <a:r>
              <a:rPr lang="es-CL" dirty="0" smtClean="0"/>
              <a:t>, acetil </a:t>
            </a:r>
            <a:r>
              <a:rPr lang="es-CL" dirty="0" err="1" smtClean="0"/>
              <a:t>fosfato,ATP</a:t>
            </a:r>
            <a:r>
              <a:rPr lang="es-CL" dirty="0" smtClean="0"/>
              <a:t>, ADP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08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smtClean="0"/>
              <a:t>ATP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/>
              <a:t>Adenosintrifosfato</a:t>
            </a:r>
            <a:endParaRPr lang="es-CL" dirty="0" smtClean="0"/>
          </a:p>
          <a:p>
            <a:r>
              <a:rPr lang="es-CL" dirty="0" smtClean="0"/>
              <a:t>Generación por </a:t>
            </a:r>
            <a:r>
              <a:rPr lang="es-CL" dirty="0" err="1" smtClean="0"/>
              <a:t>fosforilación</a:t>
            </a:r>
            <a:r>
              <a:rPr lang="es-CL" dirty="0" smtClean="0"/>
              <a:t> de ADP</a:t>
            </a:r>
          </a:p>
          <a:p>
            <a:r>
              <a:rPr lang="es-CL" dirty="0" smtClean="0"/>
              <a:t>Transportador primario de energía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smtClean="0"/>
              <a:t>ATP</a:t>
            </a:r>
            <a:endParaRPr lang="en-GB" dirty="0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978" y="1700809"/>
            <a:ext cx="5860309" cy="3877630"/>
          </a:xfr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23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/>
              <a:t>Clasificación según energía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13</a:t>
            </a:fld>
            <a:endParaRPr lang="en-GB"/>
          </a:p>
        </p:txBody>
      </p:sp>
      <p:sp>
        <p:nvSpPr>
          <p:cNvPr id="5" name="4 Marcador de contenido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6225166" cy="22344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Energía: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err="1" smtClean="0"/>
              <a:t>Fototrofos</a:t>
            </a:r>
            <a:r>
              <a:rPr lang="es-CL" sz="2400" dirty="0" smtClean="0"/>
              <a:t>: luz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err="1" smtClean="0"/>
              <a:t>Quimiotrofos</a:t>
            </a:r>
            <a:r>
              <a:rPr lang="es-CL" sz="2400" dirty="0" smtClean="0"/>
              <a:t>: productos químicos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err="1" smtClean="0"/>
              <a:t>Quimiorganotrofos</a:t>
            </a:r>
            <a:r>
              <a:rPr lang="es-CL" sz="2400" dirty="0" smtClean="0"/>
              <a:t>: compuestos orgánicos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CL" sz="2400" dirty="0" err="1" smtClean="0"/>
              <a:t>Quimilitotrofos</a:t>
            </a:r>
            <a:r>
              <a:rPr lang="es-CL" sz="2400" dirty="0" smtClean="0"/>
              <a:t>: compuestos inorgánicos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11560" y="4149080"/>
            <a:ext cx="32755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Oxigeno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Aeróbicos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Anaeróbicos</a:t>
            </a:r>
            <a:endParaRPr lang="es-C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Aerobios facultativos</a:t>
            </a: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Anaerobios facultativo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err="1" smtClean="0"/>
              <a:t>Microaerofílicos</a:t>
            </a:r>
            <a:r>
              <a:rPr lang="es-CL" sz="2400" dirty="0" smtClean="0"/>
              <a:t> </a:t>
            </a:r>
            <a:endParaRPr lang="en-GB" sz="2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788024" y="4191744"/>
            <a:ext cx="2586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400" dirty="0" smtClean="0"/>
              <a:t>Carbono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Autótrofos (CO2)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Heterótrofos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125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L" dirty="0" smtClean="0"/>
              <a:t>Ciclos biogeoquímicos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Son cambios que experimentan un elemento químico a medida que se mueve en un ecosistema (cambios en su estado de oxidación) participación activa de microorganismos.</a:t>
            </a:r>
          </a:p>
          <a:p>
            <a:endParaRPr lang="es-CL" dirty="0" smtClean="0"/>
          </a:p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55" y="260648"/>
            <a:ext cx="7570669" cy="6319584"/>
          </a:xfrm>
        </p:spPr>
      </p:pic>
    </p:spTree>
    <p:extLst>
      <p:ext uri="{BB962C8B-B14F-4D97-AF65-F5344CB8AC3E}">
        <p14:creationId xmlns:p14="http://schemas.microsoft.com/office/powerpoint/2010/main" val="1197744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16</a:t>
            </a:fld>
            <a:endParaRPr lang="en-GB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640"/>
            <a:ext cx="7078619" cy="6428824"/>
          </a:xfrm>
          <a:prstGeom prst="rect">
            <a:avLst/>
          </a:prstGeom>
        </p:spPr>
      </p:pic>
      <p:sp>
        <p:nvSpPr>
          <p:cNvPr id="4" name="3 Elipse"/>
          <p:cNvSpPr/>
          <p:nvPr/>
        </p:nvSpPr>
        <p:spPr>
          <a:xfrm>
            <a:off x="3563888" y="2754980"/>
            <a:ext cx="1800200" cy="1296144"/>
          </a:xfrm>
          <a:prstGeom prst="ellipse">
            <a:avLst/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2517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L" dirty="0" smtClean="0"/>
              <a:t>Fotosíntesis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/>
          </a:bodyPr>
          <a:lstStyle/>
          <a:p>
            <a:r>
              <a:rPr lang="es-CL" dirty="0" smtClean="0"/>
              <a:t>Uno de los procesos más importante en la tierra.</a:t>
            </a:r>
          </a:p>
          <a:p>
            <a:r>
              <a:rPr lang="es-CL" dirty="0" err="1" smtClean="0"/>
              <a:t>fototróficos</a:t>
            </a:r>
            <a:r>
              <a:rPr lang="es-CL" dirty="0" smtClean="0"/>
              <a:t>, la mayoría son también autótrofos y </a:t>
            </a:r>
            <a:r>
              <a:rPr lang="es-CL" dirty="0" err="1" smtClean="0"/>
              <a:t>oxigénicos</a:t>
            </a:r>
            <a:r>
              <a:rPr lang="es-CL" dirty="0" smtClean="0"/>
              <a:t>.</a:t>
            </a:r>
          </a:p>
          <a:p>
            <a:r>
              <a:rPr lang="es-CL" dirty="0" smtClean="0"/>
              <a:t>Plantas superiores</a:t>
            </a:r>
          </a:p>
          <a:p>
            <a:r>
              <a:rPr lang="es-CL" dirty="0" err="1"/>
              <a:t>m</a:t>
            </a:r>
            <a:r>
              <a:rPr lang="es-CL" dirty="0" err="1" smtClean="0"/>
              <a:t>.o</a:t>
            </a:r>
            <a:r>
              <a:rPr lang="es-CL" dirty="0" smtClean="0"/>
              <a:t>.: </a:t>
            </a:r>
            <a:r>
              <a:rPr lang="es-CL" dirty="0" err="1" smtClean="0"/>
              <a:t>fotosintetizadores</a:t>
            </a:r>
            <a:r>
              <a:rPr lang="es-CL" dirty="0" smtClean="0"/>
              <a:t> más abundantes</a:t>
            </a:r>
          </a:p>
          <a:p>
            <a:r>
              <a:rPr lang="es-CL" dirty="0" smtClean="0"/>
              <a:t>Fase luminosa: </a:t>
            </a:r>
            <a:r>
              <a:rPr lang="es-CL" dirty="0" err="1" smtClean="0"/>
              <a:t>E</a:t>
            </a:r>
            <a:r>
              <a:rPr lang="es-CL" dirty="0" err="1"/>
              <a:t>°</a:t>
            </a:r>
            <a:r>
              <a:rPr lang="es-CL" dirty="0"/>
              <a:t> luminosa en </a:t>
            </a:r>
            <a:r>
              <a:rPr lang="es-CL" dirty="0" err="1"/>
              <a:t>E°</a:t>
            </a:r>
            <a:r>
              <a:rPr lang="es-CL" dirty="0"/>
              <a:t> </a:t>
            </a:r>
            <a:r>
              <a:rPr lang="es-CL" dirty="0" smtClean="0"/>
              <a:t>química</a:t>
            </a:r>
            <a:r>
              <a:rPr lang="es-CL" dirty="0"/>
              <a:t> </a:t>
            </a:r>
            <a:r>
              <a:rPr lang="es-CL" dirty="0" smtClean="0"/>
              <a:t>(ATP)</a:t>
            </a:r>
          </a:p>
          <a:p>
            <a:r>
              <a:rPr lang="es-CL" dirty="0" smtClean="0"/>
              <a:t>Fase Oscura: </a:t>
            </a:r>
            <a:r>
              <a:rPr lang="es-CL" dirty="0" err="1" smtClean="0"/>
              <a:t>E°</a:t>
            </a:r>
            <a:r>
              <a:rPr lang="es-CL" dirty="0" smtClean="0"/>
              <a:t> química se usa para reducir el CO2 a compuestos orgánicos.</a:t>
            </a:r>
            <a:endParaRPr lang="es-CL" dirty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3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Plantas verdes, algas y las cianobacterias obtienen los electrones oxidando moléculas de agua, produciendo O2. Fotosíntesis </a:t>
            </a:r>
            <a:r>
              <a:rPr lang="es-CL" dirty="0" err="1" smtClean="0"/>
              <a:t>oxigénica</a:t>
            </a:r>
            <a:r>
              <a:rPr lang="es-CL" dirty="0" smtClean="0"/>
              <a:t> (opuesto </a:t>
            </a:r>
            <a:r>
              <a:rPr lang="es-CL" dirty="0" err="1" smtClean="0"/>
              <a:t>anoxigénica</a:t>
            </a:r>
            <a:r>
              <a:rPr lang="es-CL" dirty="0" smtClean="0"/>
              <a:t>)</a:t>
            </a:r>
          </a:p>
          <a:p>
            <a:r>
              <a:rPr lang="es-CL" dirty="0" smtClean="0"/>
              <a:t>Fotosíntesis sólo en </a:t>
            </a:r>
            <a:r>
              <a:rPr lang="es-CL" dirty="0" err="1" smtClean="0"/>
              <a:t>m.o</a:t>
            </a:r>
            <a:r>
              <a:rPr lang="es-CL" dirty="0" smtClean="0"/>
              <a:t>. que tienen clorofila (cloroplasto en eucariontes)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860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Reacciones fotosíntesis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19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4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s-CL" dirty="0" smtClean="0">
                    <a:ea typeface="Cambria Math"/>
                  </a:rPr>
                  <a:t>Luz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s-CL" i="1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s-CL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CL" i="1">
                          <a:latin typeface="Cambria Math"/>
                          <a:ea typeface="Cambria Math"/>
                        </a:rPr>
                        <m:t>+ </m:t>
                      </m:r>
                      <m:sSub>
                        <m:sSubPr>
                          <m:ctrlPr>
                            <a:rPr lang="es-CL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/>
                          <a:ea typeface="Cambria Math"/>
                        </a:rPr>
                        <m:t>𝑂</m:t>
                      </m:r>
                      <m:r>
                        <a:rPr lang="es-CL" i="1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s-CL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𝐶𝐻</m:t>
                          </m:r>
                        </m:e>
                        <m:sub>
                          <m:r>
                            <a:rPr lang="es-CL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CL" i="1">
                          <a:latin typeface="Cambria Math"/>
                          <a:ea typeface="Cambria Math"/>
                        </a:rPr>
                        <m:t>𝑂</m:t>
                      </m:r>
                      <m:r>
                        <a:rPr lang="es-CL" b="0" i="1" smtClean="0">
                          <a:latin typeface="Cambria Math"/>
                          <a:ea typeface="Cambria Math"/>
                        </a:rPr>
                        <m:t>)+</m:t>
                      </m:r>
                      <m:sSub>
                        <m:sSubPr>
                          <m:ctrlPr>
                            <a:rPr lang="es-C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s-CL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s-CL" dirty="0">
                  <a:ea typeface="Cambria Math"/>
                </a:endParaRPr>
              </a:p>
              <a:p>
                <a:r>
                  <a:rPr lang="es-CL" dirty="0" smtClean="0">
                    <a:ea typeface="Cambria Math"/>
                  </a:rPr>
                  <a:t>Respiración (luz u oscuridad)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L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CL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s-CL" b="0" i="1" smtClean="0">
                                  <a:latin typeface="Cambria Math"/>
                                  <a:ea typeface="Cambria Math"/>
                                </a:rPr>
                                <m:t>𝐶𝐻</m:t>
                              </m:r>
                            </m:e>
                            <m:sub>
                              <m:r>
                                <a:rPr lang="es-CL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</m:d>
                      <m:r>
                        <a:rPr lang="es-CL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s-C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𝑂</m:t>
                          </m:r>
                        </m:e>
                        <m:sub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/>
                          <a:ea typeface="Cambria Math"/>
                        </a:rPr>
                        <m:t>→</m:t>
                      </m:r>
                      <m:sSub>
                        <m:sSubPr>
                          <m:ctrlPr>
                            <a:rPr lang="es-C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𝐶𝑂</m:t>
                          </m:r>
                        </m:e>
                        <m:sub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s-CL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𝐻</m:t>
                          </m:r>
                        </m:e>
                        <m:sub>
                          <m:r>
                            <a:rPr lang="es-CL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s-CL" b="0" i="1" smtClean="0">
                          <a:latin typeface="Cambria Math"/>
                          <a:ea typeface="Cambria Math"/>
                        </a:rPr>
                        <m:t>𝑂</m:t>
                      </m:r>
                    </m:oMath>
                  </m:oMathPara>
                </a14:m>
                <a:endParaRPr lang="es-CL" dirty="0">
                  <a:ea typeface="Cambria Math"/>
                </a:endParaRPr>
              </a:p>
              <a:p>
                <a:r>
                  <a:rPr lang="es-CL" dirty="0" smtClean="0"/>
                  <a:t>Para que un organismo crezca la tasa de fotosíntesis debe ser mayor a la respiración.</a:t>
                </a:r>
                <a:endParaRPr lang="en-GB" dirty="0"/>
              </a:p>
            </p:txBody>
          </p:sp>
        </mc:Choice>
        <mc:Fallback xmlns="">
          <p:sp>
            <p:nvSpPr>
              <p:cNvPr id="5" name="4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814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CL" dirty="0" smtClean="0"/>
              <a:t>Resumen 	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Tres grandes grupos de microorganismos: Bacterias, Arqueas y Eucariontes. </a:t>
            </a:r>
          </a:p>
          <a:p>
            <a:r>
              <a:rPr lang="es-CL" dirty="0" smtClean="0"/>
              <a:t>Bacterias y Arqueas son procariontes. Término genérico: Bacterias.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369878"/>
              </p:ext>
            </p:extLst>
          </p:nvPr>
        </p:nvGraphicFramePr>
        <p:xfrm>
          <a:off x="2051720" y="3933056"/>
          <a:ext cx="4884224" cy="2263521"/>
        </p:xfrm>
        <a:graphic>
          <a:graphicData uri="http://schemas.openxmlformats.org/drawingml/2006/table">
            <a:tbl>
              <a:tblPr/>
              <a:tblGrid>
                <a:gridCol w="2363944"/>
                <a:gridCol w="252028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Procariotas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Eucariotas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nucleolo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1 cromosoma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Fisión binaria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núcleo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Varios cromosomas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Mitosis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Otros </a:t>
                      </a:r>
                      <a:r>
                        <a:rPr kumimoji="0" lang="es-E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organelos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01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20</a:t>
            </a:fld>
            <a:endParaRPr lang="en-GB"/>
          </a:p>
        </p:txBody>
      </p:sp>
      <p:pic>
        <p:nvPicPr>
          <p:cNvPr id="7" name="4 Marcador de contenido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002" y="836613"/>
            <a:ext cx="6483350" cy="515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52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Descomposición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Dos estados principales de oxidación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Metano: </a:t>
            </a:r>
            <a:r>
              <a:rPr lang="es-CL" dirty="0" err="1" smtClean="0"/>
              <a:t>metanogénos</a:t>
            </a:r>
            <a:endParaRPr lang="es-CL" dirty="0" smtClean="0"/>
          </a:p>
          <a:p>
            <a:pPr marL="971550" lvl="1" indent="-514350">
              <a:buFont typeface="+mj-lt"/>
              <a:buAutoNum type="arabicPeriod"/>
            </a:pPr>
            <a:r>
              <a:rPr lang="es-CL" dirty="0" smtClean="0"/>
              <a:t>Dióxido de carbono: </a:t>
            </a:r>
            <a:r>
              <a:rPr lang="es-CL" dirty="0" err="1" smtClean="0"/>
              <a:t>quimioorganotrofos</a:t>
            </a:r>
            <a:r>
              <a:rPr lang="es-CL" dirty="0" smtClean="0"/>
              <a:t> por fermentación, respiración anaeróbica o aeróbica.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9937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Degradación biológica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22</a:t>
            </a:fld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sz="2000" u="sng" dirty="0">
                <a:solidFill>
                  <a:schemeClr val="accent2"/>
                </a:solidFill>
                <a:latin typeface="Verdana" pitchFamily="34" charset="0"/>
              </a:rPr>
              <a:t>AEROBIOS</a:t>
            </a:r>
          </a:p>
          <a:p>
            <a:pPr>
              <a:buFontTx/>
              <a:buNone/>
            </a:pPr>
            <a:endParaRPr lang="es-ES" sz="2000" u="sng" dirty="0">
              <a:solidFill>
                <a:schemeClr val="accent2"/>
              </a:solidFill>
              <a:latin typeface="Verdana" pitchFamily="34" charset="0"/>
            </a:endParaRPr>
          </a:p>
          <a:p>
            <a:pPr>
              <a:buFontTx/>
              <a:buNone/>
            </a:pPr>
            <a:r>
              <a:rPr lang="es-ES" sz="2000" dirty="0">
                <a:latin typeface="Verdana" pitchFamily="34" charset="0"/>
              </a:rPr>
              <a:t>C</a:t>
            </a:r>
            <a:r>
              <a:rPr lang="es-ES" sz="2000" baseline="-25000" dirty="0">
                <a:latin typeface="Verdana" pitchFamily="34" charset="0"/>
              </a:rPr>
              <a:t>6</a:t>
            </a:r>
            <a:r>
              <a:rPr lang="es-ES" sz="2000" dirty="0">
                <a:latin typeface="Verdana" pitchFamily="34" charset="0"/>
              </a:rPr>
              <a:t>H</a:t>
            </a:r>
            <a:r>
              <a:rPr lang="es-ES" sz="2000" baseline="-25000" dirty="0">
                <a:latin typeface="Verdana" pitchFamily="34" charset="0"/>
              </a:rPr>
              <a:t>12</a:t>
            </a:r>
            <a:r>
              <a:rPr lang="es-ES" sz="2000" dirty="0">
                <a:latin typeface="Verdana" pitchFamily="34" charset="0"/>
              </a:rPr>
              <a:t>O</a:t>
            </a:r>
            <a:r>
              <a:rPr lang="es-ES" sz="2000" baseline="-25000" dirty="0">
                <a:latin typeface="Verdana" pitchFamily="34" charset="0"/>
              </a:rPr>
              <a:t>6</a:t>
            </a:r>
            <a:r>
              <a:rPr lang="es-ES" sz="2000" dirty="0">
                <a:latin typeface="Verdana" pitchFamily="34" charset="0"/>
              </a:rPr>
              <a:t> + 6O</a:t>
            </a:r>
            <a:r>
              <a:rPr lang="es-ES" sz="2000" baseline="-25000" dirty="0">
                <a:latin typeface="Verdana" pitchFamily="34" charset="0"/>
              </a:rPr>
              <a:t>2</a:t>
            </a:r>
            <a:r>
              <a:rPr lang="es-ES" sz="2000" dirty="0">
                <a:latin typeface="Verdana" pitchFamily="34" charset="0"/>
              </a:rPr>
              <a:t>			6CO</a:t>
            </a:r>
            <a:r>
              <a:rPr lang="es-ES" sz="2000" baseline="-25000" dirty="0">
                <a:latin typeface="Verdana" pitchFamily="34" charset="0"/>
              </a:rPr>
              <a:t>2</a:t>
            </a:r>
            <a:r>
              <a:rPr lang="es-ES" sz="2000" dirty="0">
                <a:latin typeface="Verdana" pitchFamily="34" charset="0"/>
              </a:rPr>
              <a:t> + </a:t>
            </a:r>
            <a:r>
              <a:rPr lang="es-ES" sz="2000" dirty="0" smtClean="0">
                <a:latin typeface="Verdana" pitchFamily="34" charset="0"/>
              </a:rPr>
              <a:t>6H</a:t>
            </a:r>
            <a:r>
              <a:rPr lang="es-ES" sz="2000" baseline="-25000" dirty="0" smtClean="0">
                <a:latin typeface="Verdana" pitchFamily="34" charset="0"/>
              </a:rPr>
              <a:t>2</a:t>
            </a:r>
            <a:r>
              <a:rPr lang="es-ES" sz="2000" dirty="0" smtClean="0">
                <a:latin typeface="Verdana" pitchFamily="34" charset="0"/>
              </a:rPr>
              <a:t>O  </a:t>
            </a:r>
            <a:endParaRPr lang="es-ES" sz="2000" dirty="0">
              <a:latin typeface="Verdana" pitchFamily="34" charset="0"/>
            </a:endParaRPr>
          </a:p>
          <a:p>
            <a:pPr>
              <a:buFontTx/>
              <a:buNone/>
            </a:pPr>
            <a:r>
              <a:rPr lang="es-ES" sz="2000" dirty="0">
                <a:latin typeface="Verdana" pitchFamily="34" charset="0"/>
              </a:rPr>
              <a:t>																</a:t>
            </a:r>
          </a:p>
          <a:p>
            <a:pPr>
              <a:buFontTx/>
              <a:buNone/>
            </a:pPr>
            <a:r>
              <a:rPr lang="es-ES" sz="2000" u="sng" dirty="0">
                <a:solidFill>
                  <a:srgbClr val="A50021"/>
                </a:solidFill>
                <a:latin typeface="Verdana" pitchFamily="34" charset="0"/>
              </a:rPr>
              <a:t>ANAEROBIOS</a:t>
            </a:r>
          </a:p>
          <a:p>
            <a:pPr>
              <a:buFontTx/>
              <a:buNone/>
            </a:pPr>
            <a:endParaRPr lang="es-ES" sz="2000" dirty="0">
              <a:latin typeface="Verdana" pitchFamily="34" charset="0"/>
            </a:endParaRPr>
          </a:p>
          <a:p>
            <a:pPr>
              <a:buFontTx/>
              <a:buNone/>
            </a:pPr>
            <a:r>
              <a:rPr lang="es-ES" sz="2000" dirty="0">
                <a:latin typeface="Verdana" pitchFamily="34" charset="0"/>
              </a:rPr>
              <a:t>C</a:t>
            </a:r>
            <a:r>
              <a:rPr lang="es-ES" sz="2000" baseline="-25000" dirty="0">
                <a:latin typeface="Verdana" pitchFamily="34" charset="0"/>
              </a:rPr>
              <a:t>6</a:t>
            </a:r>
            <a:r>
              <a:rPr lang="es-ES" sz="2000" dirty="0">
                <a:latin typeface="Verdana" pitchFamily="34" charset="0"/>
              </a:rPr>
              <a:t>H</a:t>
            </a:r>
            <a:r>
              <a:rPr lang="es-ES" sz="2000" baseline="-25000" dirty="0">
                <a:latin typeface="Verdana" pitchFamily="34" charset="0"/>
              </a:rPr>
              <a:t>12</a:t>
            </a:r>
            <a:r>
              <a:rPr lang="es-ES" sz="2000" dirty="0">
                <a:latin typeface="Verdana" pitchFamily="34" charset="0"/>
              </a:rPr>
              <a:t>O</a:t>
            </a:r>
            <a:r>
              <a:rPr lang="es-ES" sz="2000" baseline="-25000" dirty="0">
                <a:latin typeface="Verdana" pitchFamily="34" charset="0"/>
              </a:rPr>
              <a:t>6</a:t>
            </a:r>
            <a:r>
              <a:rPr lang="es-ES" sz="2000" dirty="0">
                <a:latin typeface="Verdana" pitchFamily="34" charset="0"/>
              </a:rPr>
              <a:t>				3CO</a:t>
            </a:r>
            <a:r>
              <a:rPr lang="es-ES" sz="2000" baseline="-25000" dirty="0">
                <a:latin typeface="Verdana" pitchFamily="34" charset="0"/>
              </a:rPr>
              <a:t>2</a:t>
            </a:r>
            <a:r>
              <a:rPr lang="es-ES" sz="2000" dirty="0">
                <a:latin typeface="Verdana" pitchFamily="34" charset="0"/>
              </a:rPr>
              <a:t> + </a:t>
            </a:r>
            <a:r>
              <a:rPr lang="es-ES" sz="2000" dirty="0" smtClean="0">
                <a:latin typeface="Verdana" pitchFamily="34" charset="0"/>
              </a:rPr>
              <a:t>3CH</a:t>
            </a:r>
            <a:r>
              <a:rPr lang="es-ES" sz="2000" baseline="-25000" dirty="0" smtClean="0">
                <a:latin typeface="Verdana" pitchFamily="34" charset="0"/>
              </a:rPr>
              <a:t>4</a:t>
            </a:r>
            <a:endParaRPr lang="es-ES" sz="2000" dirty="0">
              <a:latin typeface="Verdana" pitchFamily="34" charset="0"/>
            </a:endParaRPr>
          </a:p>
          <a:p>
            <a:pPr>
              <a:buFontTx/>
              <a:buNone/>
            </a:pPr>
            <a:endParaRPr lang="es-ES" sz="2000" dirty="0">
              <a:latin typeface="Verdana" pitchFamily="34" charset="0"/>
            </a:endParaRPr>
          </a:p>
          <a:p>
            <a:pPr algn="r">
              <a:buFontTx/>
              <a:buNone/>
            </a:pPr>
            <a:r>
              <a:rPr lang="es-ES" sz="1800" dirty="0">
                <a:solidFill>
                  <a:srgbClr val="FF3300"/>
                </a:solidFill>
                <a:latin typeface="Verdana" pitchFamily="34" charset="0"/>
              </a:rPr>
              <a:t>*</a:t>
            </a:r>
            <a:r>
              <a:rPr lang="es-ES" sz="1800" dirty="0">
                <a:latin typeface="Verdana" pitchFamily="34" charset="0"/>
              </a:rPr>
              <a:t> </a:t>
            </a:r>
            <a:r>
              <a:rPr lang="es-ES" sz="1800" dirty="0">
                <a:solidFill>
                  <a:srgbClr val="FF3300"/>
                </a:solidFill>
                <a:latin typeface="Verdana" pitchFamily="34" charset="0"/>
              </a:rPr>
              <a:t>Consumidores</a:t>
            </a:r>
            <a:r>
              <a:rPr lang="es-ES" sz="1800" dirty="0">
                <a:latin typeface="Verdana" pitchFamily="34" charset="0"/>
              </a:rPr>
              <a:t>   </a:t>
            </a:r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3059832" y="249289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039472" y="4653136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710363" y="2060710"/>
            <a:ext cx="2087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latin typeface="Verdana" pitchFamily="34" charset="0"/>
              </a:rPr>
              <a:t>M. organismos </a:t>
            </a:r>
            <a:r>
              <a:rPr lang="es-ES" sz="1800" dirty="0">
                <a:solidFill>
                  <a:srgbClr val="FF3300"/>
                </a:solidFill>
                <a:latin typeface="Verdana" pitchFamily="34" charset="0"/>
              </a:rPr>
              <a:t>*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963076" y="2492896"/>
            <a:ext cx="163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latin typeface="Verdana" pitchFamily="34" charset="0"/>
              </a:rPr>
              <a:t>Aerobios y/o</a:t>
            </a:r>
          </a:p>
          <a:p>
            <a:r>
              <a:rPr lang="es-ES" sz="1800" dirty="0">
                <a:latin typeface="Verdana" pitchFamily="34" charset="0"/>
              </a:rPr>
              <a:t>facultativos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569795" y="4265457"/>
            <a:ext cx="2087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 dirty="0">
                <a:latin typeface="Verdana" pitchFamily="34" charset="0"/>
              </a:rPr>
              <a:t>M. organismos </a:t>
            </a:r>
            <a:r>
              <a:rPr lang="es-ES" sz="1800" dirty="0">
                <a:solidFill>
                  <a:srgbClr val="FF3300"/>
                </a:solidFill>
                <a:latin typeface="Verdana" pitchFamily="34" charset="0"/>
              </a:rPr>
              <a:t>*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938963" y="4777580"/>
            <a:ext cx="1436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800">
                <a:latin typeface="Verdana" pitchFamily="34" charset="0"/>
              </a:rPr>
              <a:t>anaerobios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876256" y="2259365"/>
            <a:ext cx="1669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(+688 Kcal/mol)</a:t>
            </a:r>
          </a:p>
          <a:p>
            <a:r>
              <a:rPr lang="es-CL" dirty="0" smtClean="0"/>
              <a:t>(38 ATP)</a:t>
            </a:r>
            <a:endParaRPr lang="en-GB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028656" y="4105324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(+34.4Kcal/mol)</a:t>
            </a:r>
          </a:p>
        </p:txBody>
      </p:sp>
    </p:spTree>
    <p:extLst>
      <p:ext uri="{BB962C8B-B14F-4D97-AF65-F5344CB8AC3E}">
        <p14:creationId xmlns:p14="http://schemas.microsoft.com/office/powerpoint/2010/main" val="3371652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err="1" smtClean="0"/>
              <a:t>Metanogénesis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/>
              <a:t>Archaeas</a:t>
            </a:r>
            <a:r>
              <a:rPr lang="es-CL" dirty="0" smtClean="0"/>
              <a:t>, anaerobios estrictos.</a:t>
            </a:r>
          </a:p>
          <a:p>
            <a:r>
              <a:rPr lang="es-ES" dirty="0">
                <a:cs typeface="Times New Roman" pitchFamily="18" charset="0"/>
              </a:rPr>
              <a:t>Naturalmente producida en estómago de rumiantes</a:t>
            </a:r>
          </a:p>
          <a:p>
            <a:r>
              <a:rPr lang="es-CL" dirty="0" smtClean="0"/>
              <a:t>Ambientes: variedad de ambientes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39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24</a:t>
            </a:fld>
            <a:endParaRPr lang="en-GB"/>
          </a:p>
        </p:txBody>
      </p:sp>
      <p:sp>
        <p:nvSpPr>
          <p:cNvPr id="5" name="4 CuadroTexto"/>
          <p:cNvSpPr txBox="1"/>
          <p:nvPr/>
        </p:nvSpPr>
        <p:spPr>
          <a:xfrm>
            <a:off x="3203848" y="980728"/>
            <a:ext cx="21602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Polímeros  complejos</a:t>
            </a:r>
            <a:endParaRPr lang="en-GB" dirty="0"/>
          </a:p>
        </p:txBody>
      </p:sp>
      <p:sp>
        <p:nvSpPr>
          <p:cNvPr id="6" name="5 CuadroTexto"/>
          <p:cNvSpPr txBox="1"/>
          <p:nvPr/>
        </p:nvSpPr>
        <p:spPr>
          <a:xfrm>
            <a:off x="3489313" y="2036128"/>
            <a:ext cx="140415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Monómeros</a:t>
            </a:r>
            <a:endParaRPr lang="en-GB" dirty="0"/>
          </a:p>
        </p:txBody>
      </p:sp>
      <p:sp>
        <p:nvSpPr>
          <p:cNvPr id="7" name="6 CuadroTexto"/>
          <p:cNvSpPr txBox="1"/>
          <p:nvPr/>
        </p:nvSpPr>
        <p:spPr>
          <a:xfrm>
            <a:off x="3634761" y="2959162"/>
            <a:ext cx="10763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Acetato</a:t>
            </a:r>
            <a:endParaRPr lang="en-GB" dirty="0"/>
          </a:p>
        </p:txBody>
      </p:sp>
      <p:sp>
        <p:nvSpPr>
          <p:cNvPr id="8" name="7 CuadroTexto"/>
          <p:cNvSpPr txBox="1"/>
          <p:nvPr/>
        </p:nvSpPr>
        <p:spPr>
          <a:xfrm>
            <a:off x="6302717" y="2876743"/>
            <a:ext cx="140415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err="1" smtClean="0"/>
              <a:t>Propionato</a:t>
            </a:r>
            <a:endParaRPr lang="es-CL" dirty="0" smtClean="0"/>
          </a:p>
          <a:p>
            <a:r>
              <a:rPr lang="es-CL" dirty="0" smtClean="0"/>
              <a:t>Butirato</a:t>
            </a:r>
          </a:p>
          <a:p>
            <a:r>
              <a:rPr lang="es-CL" dirty="0" err="1" smtClean="0"/>
              <a:t>Succinato</a:t>
            </a:r>
            <a:endParaRPr lang="es-CL" dirty="0" smtClean="0"/>
          </a:p>
          <a:p>
            <a:r>
              <a:rPr lang="es-CL" dirty="0" smtClean="0"/>
              <a:t>Alcoholes</a:t>
            </a:r>
            <a:endParaRPr lang="en-GB" dirty="0"/>
          </a:p>
        </p:txBody>
      </p:sp>
      <p:sp>
        <p:nvSpPr>
          <p:cNvPr id="9" name="8 CuadroTexto"/>
          <p:cNvSpPr txBox="1"/>
          <p:nvPr/>
        </p:nvSpPr>
        <p:spPr>
          <a:xfrm>
            <a:off x="1259632" y="2991005"/>
            <a:ext cx="10801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H2 + CO2</a:t>
            </a:r>
            <a:endParaRPr lang="en-GB" dirty="0"/>
          </a:p>
        </p:txBody>
      </p:sp>
      <p:sp>
        <p:nvSpPr>
          <p:cNvPr id="10" name="9 CuadroTexto"/>
          <p:cNvSpPr txBox="1"/>
          <p:nvPr/>
        </p:nvSpPr>
        <p:spPr>
          <a:xfrm>
            <a:off x="1335452" y="4549770"/>
            <a:ext cx="10763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Acetato</a:t>
            </a:r>
            <a:endParaRPr lang="en-GB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364088" y="4549770"/>
            <a:ext cx="10801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H2 + CO2</a:t>
            </a:r>
            <a:endParaRPr lang="en-GB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452320" y="4549770"/>
            <a:ext cx="107630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Acetato</a:t>
            </a:r>
            <a:endParaRPr lang="en-GB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957662" y="6016242"/>
            <a:ext cx="6863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CL" dirty="0" smtClean="0"/>
              <a:t>CH4</a:t>
            </a:r>
            <a:endParaRPr lang="en-GB" dirty="0"/>
          </a:p>
        </p:txBody>
      </p:sp>
      <p:sp>
        <p:nvSpPr>
          <p:cNvPr id="14" name="13 Flecha abajo"/>
          <p:cNvSpPr/>
          <p:nvPr/>
        </p:nvSpPr>
        <p:spPr>
          <a:xfrm>
            <a:off x="4172915" y="1350060"/>
            <a:ext cx="255069" cy="686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14 Flecha abajo"/>
          <p:cNvSpPr/>
          <p:nvPr/>
        </p:nvSpPr>
        <p:spPr>
          <a:xfrm>
            <a:off x="4172914" y="2448814"/>
            <a:ext cx="255069" cy="4947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15 Flecha abajo"/>
          <p:cNvSpPr/>
          <p:nvPr/>
        </p:nvSpPr>
        <p:spPr>
          <a:xfrm>
            <a:off x="4156434" y="3356992"/>
            <a:ext cx="271550" cy="2659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17 Conector angular"/>
          <p:cNvCxnSpPr>
            <a:endCxn id="8" idx="0"/>
          </p:cNvCxnSpPr>
          <p:nvPr/>
        </p:nvCxnSpPr>
        <p:spPr>
          <a:xfrm>
            <a:off x="4427983" y="2696196"/>
            <a:ext cx="2576812" cy="18054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angular"/>
          <p:cNvCxnSpPr>
            <a:endCxn id="9" idx="0"/>
          </p:cNvCxnSpPr>
          <p:nvPr/>
        </p:nvCxnSpPr>
        <p:spPr>
          <a:xfrm rot="10800000" flipV="1">
            <a:off x="1799692" y="2670143"/>
            <a:ext cx="2484276" cy="32086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9" idx="2"/>
            <a:endCxn id="10" idx="0"/>
          </p:cNvCxnSpPr>
          <p:nvPr/>
        </p:nvCxnSpPr>
        <p:spPr>
          <a:xfrm>
            <a:off x="1799692" y="3360337"/>
            <a:ext cx="73914" cy="1189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>
            <a:stCxn id="8" idx="2"/>
          </p:cNvCxnSpPr>
          <p:nvPr/>
        </p:nvCxnSpPr>
        <p:spPr>
          <a:xfrm>
            <a:off x="7004795" y="4077072"/>
            <a:ext cx="1" cy="373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angular"/>
          <p:cNvCxnSpPr>
            <a:endCxn id="12" idx="0"/>
          </p:cNvCxnSpPr>
          <p:nvPr/>
        </p:nvCxnSpPr>
        <p:spPr>
          <a:xfrm>
            <a:off x="7004795" y="4450174"/>
            <a:ext cx="985679" cy="9959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angular"/>
          <p:cNvCxnSpPr>
            <a:endCxn id="11" idx="0"/>
          </p:cNvCxnSpPr>
          <p:nvPr/>
        </p:nvCxnSpPr>
        <p:spPr>
          <a:xfrm rot="10800000" flipV="1">
            <a:off x="5904149" y="4450174"/>
            <a:ext cx="1100647" cy="9959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angular"/>
          <p:cNvCxnSpPr>
            <a:stCxn id="12" idx="2"/>
          </p:cNvCxnSpPr>
          <p:nvPr/>
        </p:nvCxnSpPr>
        <p:spPr>
          <a:xfrm rot="5400000">
            <a:off x="6720254" y="4102996"/>
            <a:ext cx="454114" cy="208632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angular"/>
          <p:cNvCxnSpPr>
            <a:stCxn id="11" idx="2"/>
          </p:cNvCxnSpPr>
          <p:nvPr/>
        </p:nvCxnSpPr>
        <p:spPr>
          <a:xfrm rot="5400000">
            <a:off x="5080552" y="4549620"/>
            <a:ext cx="454114" cy="119307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stCxn id="10" idx="2"/>
          </p:cNvCxnSpPr>
          <p:nvPr/>
        </p:nvCxnSpPr>
        <p:spPr>
          <a:xfrm rot="16200000" flipH="1">
            <a:off x="2870503" y="3922205"/>
            <a:ext cx="454114" cy="244790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5307609" y="1484784"/>
            <a:ext cx="104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Hidrólisis</a:t>
            </a:r>
            <a:endParaRPr lang="en-GB" dirty="0"/>
          </a:p>
        </p:txBody>
      </p:sp>
      <p:sp>
        <p:nvSpPr>
          <p:cNvPr id="44" name="43 CuadroTexto"/>
          <p:cNvSpPr txBox="1"/>
          <p:nvPr/>
        </p:nvSpPr>
        <p:spPr>
          <a:xfrm>
            <a:off x="5236627" y="2398796"/>
            <a:ext cx="148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Fermentación</a:t>
            </a:r>
            <a:endParaRPr lang="en-GB" dirty="0"/>
          </a:p>
        </p:txBody>
      </p:sp>
      <p:sp>
        <p:nvSpPr>
          <p:cNvPr id="45" name="44 CuadroTexto"/>
          <p:cNvSpPr txBox="1"/>
          <p:nvPr/>
        </p:nvSpPr>
        <p:spPr>
          <a:xfrm>
            <a:off x="2001470" y="3955053"/>
            <a:ext cx="141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Acetogénesis</a:t>
            </a:r>
            <a:endParaRPr lang="en-GB" dirty="0"/>
          </a:p>
        </p:txBody>
      </p:sp>
      <p:sp>
        <p:nvSpPr>
          <p:cNvPr id="46" name="45 CuadroTexto"/>
          <p:cNvSpPr txBox="1"/>
          <p:nvPr/>
        </p:nvSpPr>
        <p:spPr>
          <a:xfrm>
            <a:off x="7108050" y="4121808"/>
            <a:ext cx="148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Fermentación</a:t>
            </a:r>
            <a:endParaRPr lang="en-GB" dirty="0"/>
          </a:p>
        </p:txBody>
      </p:sp>
      <p:sp>
        <p:nvSpPr>
          <p:cNvPr id="47" name="46 CuadroTexto"/>
          <p:cNvSpPr txBox="1"/>
          <p:nvPr/>
        </p:nvSpPr>
        <p:spPr>
          <a:xfrm>
            <a:off x="4427984" y="5661248"/>
            <a:ext cx="1616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Metanogénesis</a:t>
            </a:r>
            <a:endParaRPr lang="en-GB" dirty="0"/>
          </a:p>
        </p:txBody>
      </p:sp>
      <p:sp>
        <p:nvSpPr>
          <p:cNvPr id="48" name="47 CuadroTexto"/>
          <p:cNvSpPr txBox="1"/>
          <p:nvPr/>
        </p:nvSpPr>
        <p:spPr>
          <a:xfrm>
            <a:off x="3720" y="3955053"/>
            <a:ext cx="183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Homoacetogénos</a:t>
            </a:r>
            <a:endParaRPr lang="en-GB" dirty="0"/>
          </a:p>
        </p:txBody>
      </p:sp>
      <p:sp>
        <p:nvSpPr>
          <p:cNvPr id="50" name="49 CuadroTexto"/>
          <p:cNvSpPr txBox="1"/>
          <p:nvPr/>
        </p:nvSpPr>
        <p:spPr>
          <a:xfrm>
            <a:off x="1309518" y="1483089"/>
            <a:ext cx="22417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Bacterias </a:t>
            </a:r>
            <a:r>
              <a:rPr lang="es-CL" dirty="0" err="1" smtClean="0"/>
              <a:t>celulolíticas</a:t>
            </a:r>
            <a:r>
              <a:rPr lang="es-CL" dirty="0" smtClean="0"/>
              <a:t> </a:t>
            </a:r>
          </a:p>
          <a:p>
            <a:r>
              <a:rPr lang="es-CL" dirty="0" smtClean="0"/>
              <a:t>y otras bacterias</a:t>
            </a:r>
          </a:p>
          <a:p>
            <a:r>
              <a:rPr lang="es-CL" dirty="0" smtClean="0"/>
              <a:t> </a:t>
            </a:r>
            <a:r>
              <a:rPr lang="es-CL" dirty="0" err="1" smtClean="0"/>
              <a:t>hidrolíticas</a:t>
            </a:r>
            <a:endParaRPr lang="en-GB" dirty="0"/>
          </a:p>
        </p:txBody>
      </p:sp>
      <p:sp>
        <p:nvSpPr>
          <p:cNvPr id="51" name="50 CuadroTexto"/>
          <p:cNvSpPr txBox="1"/>
          <p:nvPr/>
        </p:nvSpPr>
        <p:spPr>
          <a:xfrm>
            <a:off x="4479882" y="3683385"/>
            <a:ext cx="1867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/>
              <a:t>Bacterias oxidantes </a:t>
            </a:r>
          </a:p>
          <a:p>
            <a:r>
              <a:rPr lang="es-CL" sz="1600" dirty="0" smtClean="0"/>
              <a:t>de ácidos grasos </a:t>
            </a:r>
          </a:p>
          <a:p>
            <a:r>
              <a:rPr lang="es-CL" sz="1600" dirty="0" smtClean="0"/>
              <a:t>y productoras de H2</a:t>
            </a:r>
            <a:endParaRPr lang="en-GB" dirty="0"/>
          </a:p>
        </p:txBody>
      </p:sp>
      <p:sp>
        <p:nvSpPr>
          <p:cNvPr id="52" name="51 CuadroTexto"/>
          <p:cNvSpPr txBox="1"/>
          <p:nvPr/>
        </p:nvSpPr>
        <p:spPr>
          <a:xfrm>
            <a:off x="2167243" y="5476582"/>
            <a:ext cx="1467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metanógenos</a:t>
            </a:r>
            <a:endParaRPr lang="en-GB" dirty="0"/>
          </a:p>
        </p:txBody>
      </p:sp>
      <p:sp>
        <p:nvSpPr>
          <p:cNvPr id="53" name="52 CuadroTexto"/>
          <p:cNvSpPr txBox="1"/>
          <p:nvPr/>
        </p:nvSpPr>
        <p:spPr>
          <a:xfrm>
            <a:off x="5977214" y="5477274"/>
            <a:ext cx="1467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metanógenos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6441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25</a:t>
            </a:fld>
            <a:endParaRPr lang="en-GB"/>
          </a:p>
        </p:txBody>
      </p:sp>
      <p:sp>
        <p:nvSpPr>
          <p:cNvPr id="5" name="4 Flecha izquierda, derecha y arriba"/>
          <p:cNvSpPr/>
          <p:nvPr/>
        </p:nvSpPr>
        <p:spPr>
          <a:xfrm>
            <a:off x="1259632" y="3861048"/>
            <a:ext cx="6408711" cy="720079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5 Rectángulo redondeado"/>
          <p:cNvSpPr/>
          <p:nvPr/>
        </p:nvSpPr>
        <p:spPr>
          <a:xfrm>
            <a:off x="2683024" y="985365"/>
            <a:ext cx="374441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Compuestos orgánicos complejos</a:t>
            </a:r>
          </a:p>
          <a:p>
            <a:pPr algn="ctr"/>
            <a:r>
              <a:rPr lang="es-CL" sz="1400" dirty="0" smtClean="0"/>
              <a:t>(polisacáridos, grasas, lípidos, proteínas, etc.)</a:t>
            </a:r>
            <a:endParaRPr lang="en-GB" sz="1400" dirty="0"/>
          </a:p>
        </p:txBody>
      </p:sp>
      <p:sp>
        <p:nvSpPr>
          <p:cNvPr id="7" name="6 Rectángulo redondeado"/>
          <p:cNvSpPr/>
          <p:nvPr/>
        </p:nvSpPr>
        <p:spPr>
          <a:xfrm>
            <a:off x="1434931" y="2118970"/>
            <a:ext cx="236844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Monosacáridos,</a:t>
            </a:r>
          </a:p>
          <a:p>
            <a:pPr algn="ctr"/>
            <a:r>
              <a:rPr lang="es-CL" dirty="0" smtClean="0"/>
              <a:t> amino ácidos</a:t>
            </a:r>
            <a:endParaRPr lang="en-GB" dirty="0"/>
          </a:p>
        </p:txBody>
      </p:sp>
      <p:sp>
        <p:nvSpPr>
          <p:cNvPr id="8" name="7 Rectángulo redondeado"/>
          <p:cNvSpPr/>
          <p:nvPr/>
        </p:nvSpPr>
        <p:spPr>
          <a:xfrm>
            <a:off x="5174838" y="2099721"/>
            <a:ext cx="2250707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Ácidos grasos, alcoholes</a:t>
            </a:r>
            <a:endParaRPr lang="en-GB" dirty="0"/>
          </a:p>
        </p:txBody>
      </p:sp>
      <p:sp>
        <p:nvSpPr>
          <p:cNvPr id="9" name="8 Rectángulo redondeado"/>
          <p:cNvSpPr/>
          <p:nvPr/>
        </p:nvSpPr>
        <p:spPr>
          <a:xfrm>
            <a:off x="2683024" y="3357915"/>
            <a:ext cx="397720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Ácidos grasos volátiles (VFA)</a:t>
            </a:r>
          </a:p>
          <a:p>
            <a:pPr algn="ctr"/>
            <a:r>
              <a:rPr lang="es-CL" dirty="0" smtClean="0"/>
              <a:t>(</a:t>
            </a:r>
            <a:r>
              <a:rPr lang="es-CL" dirty="0" err="1" smtClean="0"/>
              <a:t>propiónico</a:t>
            </a:r>
            <a:r>
              <a:rPr lang="es-CL" dirty="0" smtClean="0"/>
              <a:t>, butírico, etc.)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 redondeado"/>
              <p:cNvSpPr/>
              <p:nvPr/>
            </p:nvSpPr>
            <p:spPr>
              <a:xfrm>
                <a:off x="539552" y="5013176"/>
                <a:ext cx="1440160" cy="72008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CL" i="0" smtClean="0">
                          <a:latin typeface="Cambria Math"/>
                        </a:rPr>
                        <m:t>A</m:t>
                      </m:r>
                      <m:r>
                        <m:rPr>
                          <m:sty m:val="p"/>
                        </m:rPr>
                        <a:rPr lang="es-CL" b="0" i="0" smtClean="0">
                          <a:latin typeface="Cambria Math"/>
                        </a:rPr>
                        <m:t>cetato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9 Rectángulo redondead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5013176"/>
                <a:ext cx="1440160" cy="720080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Rectángulo redondeado"/>
          <p:cNvSpPr/>
          <p:nvPr/>
        </p:nvSpPr>
        <p:spPr>
          <a:xfrm>
            <a:off x="6876256" y="5026883"/>
            <a:ext cx="158417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</a:t>
            </a:r>
            <a:r>
              <a:rPr lang="en-GB" sz="1600" baseline="-25000" dirty="0"/>
              <a:t>2</a:t>
            </a:r>
            <a:r>
              <a:rPr lang="en-GB" sz="1600" dirty="0"/>
              <a:t> + H</a:t>
            </a:r>
            <a:r>
              <a:rPr lang="en-GB" sz="1600" baseline="-25000" dirty="0"/>
              <a:t>2</a:t>
            </a:r>
            <a:r>
              <a:rPr lang="en-GB" sz="16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 redondeado"/>
              <p:cNvSpPr/>
              <p:nvPr/>
            </p:nvSpPr>
            <p:spPr>
              <a:xfrm>
                <a:off x="2987824" y="5877272"/>
                <a:ext cx="3004004" cy="5412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800" b="0" i="1" smtClean="0">
                            <a:latin typeface="Cambria Math"/>
                          </a:rPr>
                          <m:t>𝐶𝑂</m:t>
                        </m:r>
                      </m:e>
                      <m:sub>
                        <m:r>
                          <a:rPr lang="es-CL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800" dirty="0" smtClean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800" b="0" i="1" smtClean="0">
                            <a:latin typeface="Cambria Math"/>
                          </a:rPr>
                          <m:t>𝐶𝐻</m:t>
                        </m:r>
                      </m:e>
                      <m:sub>
                        <m:r>
                          <a:rPr lang="es-CL" sz="28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12" name="11 Rectángulo redondead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5877272"/>
                <a:ext cx="3004004" cy="541296"/>
              </a:xfrm>
              <a:prstGeom prst="roundRect">
                <a:avLst/>
              </a:prstGeom>
              <a:blipFill rotWithShape="1">
                <a:blip r:embed="rId3"/>
                <a:stretch>
                  <a:fillRect t="-5376" b="-26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12 Flecha abajo"/>
          <p:cNvSpPr/>
          <p:nvPr/>
        </p:nvSpPr>
        <p:spPr>
          <a:xfrm>
            <a:off x="5803754" y="1708568"/>
            <a:ext cx="376148" cy="356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13 Flecha abajo"/>
          <p:cNvSpPr/>
          <p:nvPr/>
        </p:nvSpPr>
        <p:spPr>
          <a:xfrm>
            <a:off x="2985561" y="1708568"/>
            <a:ext cx="376148" cy="356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14 Flecha abajo"/>
          <p:cNvSpPr/>
          <p:nvPr/>
        </p:nvSpPr>
        <p:spPr>
          <a:xfrm>
            <a:off x="2915816" y="2844025"/>
            <a:ext cx="376148" cy="4307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15 Flecha abajo"/>
          <p:cNvSpPr/>
          <p:nvPr/>
        </p:nvSpPr>
        <p:spPr>
          <a:xfrm>
            <a:off x="5924044" y="2844026"/>
            <a:ext cx="376148" cy="4307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16 Flecha doblada"/>
          <p:cNvSpPr/>
          <p:nvPr/>
        </p:nvSpPr>
        <p:spPr>
          <a:xfrm rot="5400000">
            <a:off x="6461139" y="3453011"/>
            <a:ext cx="2553414" cy="566920"/>
          </a:xfrm>
          <a:prstGeom prst="bentArrow">
            <a:avLst>
              <a:gd name="adj1" fmla="val 25000"/>
              <a:gd name="adj2" fmla="val 23778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17 Flecha doblada"/>
          <p:cNvSpPr/>
          <p:nvPr/>
        </p:nvSpPr>
        <p:spPr>
          <a:xfrm rot="5400000" flipV="1">
            <a:off x="-150166" y="3478138"/>
            <a:ext cx="2514199" cy="51594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18 Flecha derecha"/>
          <p:cNvSpPr/>
          <p:nvPr/>
        </p:nvSpPr>
        <p:spPr>
          <a:xfrm rot="10800000">
            <a:off x="2697057" y="5256694"/>
            <a:ext cx="420019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19 Flecha doblada"/>
          <p:cNvSpPr/>
          <p:nvPr/>
        </p:nvSpPr>
        <p:spPr>
          <a:xfrm flipV="1">
            <a:off x="1583050" y="5746962"/>
            <a:ext cx="1036104" cy="6343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20 Flecha doblada"/>
          <p:cNvSpPr/>
          <p:nvPr/>
        </p:nvSpPr>
        <p:spPr>
          <a:xfrm flipH="1" flipV="1">
            <a:off x="6035906" y="5758974"/>
            <a:ext cx="1248652" cy="634365"/>
          </a:xfrm>
          <a:prstGeom prst="bentArrow">
            <a:avLst>
              <a:gd name="adj1" fmla="val 25000"/>
              <a:gd name="adj2" fmla="val 22816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398927" y="5435932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Homoacetogénicas</a:t>
            </a:r>
            <a:endParaRPr lang="en-GB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697057" y="4499828"/>
            <a:ext cx="4322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Acetogénicas</a:t>
            </a:r>
            <a:r>
              <a:rPr lang="es-CL" dirty="0" smtClean="0"/>
              <a:t> productoras de Hidrógeno</a:t>
            </a:r>
            <a:endParaRPr lang="en-GB" dirty="0"/>
          </a:p>
        </p:txBody>
      </p:sp>
      <p:sp>
        <p:nvSpPr>
          <p:cNvPr id="24" name="23 CuadroTexto"/>
          <p:cNvSpPr txBox="1"/>
          <p:nvPr/>
        </p:nvSpPr>
        <p:spPr>
          <a:xfrm>
            <a:off x="3059832" y="6407068"/>
            <a:ext cx="3118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Organismos </a:t>
            </a:r>
            <a:r>
              <a:rPr lang="es-CL" dirty="0" err="1" smtClean="0"/>
              <a:t>metanogénicos</a:t>
            </a:r>
            <a:endParaRPr lang="en-GB" dirty="0"/>
          </a:p>
        </p:txBody>
      </p:sp>
      <p:sp>
        <p:nvSpPr>
          <p:cNvPr id="25" name="24 CuadroTexto"/>
          <p:cNvSpPr txBox="1"/>
          <p:nvPr/>
        </p:nvSpPr>
        <p:spPr>
          <a:xfrm>
            <a:off x="3419872" y="1767458"/>
            <a:ext cx="2387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Bacterias fermentativas</a:t>
            </a:r>
            <a:endParaRPr lang="en-GB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438052" y="2905492"/>
            <a:ext cx="158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fermentativas</a:t>
            </a:r>
            <a:endParaRPr lang="en-GB" dirty="0"/>
          </a:p>
        </p:txBody>
      </p:sp>
      <p:sp>
        <p:nvSpPr>
          <p:cNvPr id="27" name="26 CuadroTexto"/>
          <p:cNvSpPr txBox="1"/>
          <p:nvPr/>
        </p:nvSpPr>
        <p:spPr>
          <a:xfrm rot="16200000">
            <a:off x="-86920" y="3372342"/>
            <a:ext cx="164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 fermentativas</a:t>
            </a:r>
            <a:endParaRPr lang="en-GB" dirty="0"/>
          </a:p>
        </p:txBody>
      </p:sp>
      <p:sp>
        <p:nvSpPr>
          <p:cNvPr id="28" name="27 CuadroTexto"/>
          <p:cNvSpPr txBox="1"/>
          <p:nvPr/>
        </p:nvSpPr>
        <p:spPr>
          <a:xfrm rot="5400000">
            <a:off x="7362098" y="3533289"/>
            <a:ext cx="1582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fermentativas</a:t>
            </a:r>
            <a:endParaRPr lang="en-GB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8112" y="5796042"/>
            <a:ext cx="1779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Metanogénicas</a:t>
            </a:r>
            <a:r>
              <a:rPr lang="es-CL" dirty="0" smtClean="0"/>
              <a:t> </a:t>
            </a:r>
          </a:p>
          <a:p>
            <a:r>
              <a:rPr lang="es-CL" dirty="0" err="1" smtClean="0"/>
              <a:t>acetoclásticos</a:t>
            </a:r>
            <a:endParaRPr lang="en-GB" dirty="0"/>
          </a:p>
        </p:txBody>
      </p:sp>
      <p:sp>
        <p:nvSpPr>
          <p:cNvPr id="31" name="30 Título"/>
          <p:cNvSpPr txBox="1">
            <a:spLocks noGrp="1"/>
          </p:cNvSpPr>
          <p:nvPr>
            <p:ph type="title"/>
          </p:nvPr>
        </p:nvSpPr>
        <p:spPr>
          <a:xfrm>
            <a:off x="4479634" y="461417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2" name="31 CuadroTexto"/>
          <p:cNvSpPr txBox="1"/>
          <p:nvPr/>
        </p:nvSpPr>
        <p:spPr>
          <a:xfrm>
            <a:off x="7173039" y="5763261"/>
            <a:ext cx="1970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 smtClean="0"/>
              <a:t>Metanogénicas</a:t>
            </a:r>
            <a:endParaRPr lang="es-CL" dirty="0" smtClean="0"/>
          </a:p>
          <a:p>
            <a:r>
              <a:rPr lang="es-CL" dirty="0" err="1" smtClean="0"/>
              <a:t>hidrogenotróficas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4085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smtClean="0"/>
              <a:t>Tarea	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CL" dirty="0"/>
              <a:t>Virus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Esporas: sin grupo</a:t>
            </a:r>
            <a:endParaRPr lang="es-CL" dirty="0"/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NMP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Recuento microscopio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Peso seco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Turbidez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Levaduras crecimiento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err="1"/>
              <a:t>Monod</a:t>
            </a:r>
            <a:endParaRPr lang="es-CL" dirty="0"/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Ejemplos de interacciones</a:t>
            </a:r>
          </a:p>
          <a:p>
            <a:pPr marL="0" indent="0">
              <a:buNone/>
            </a:pPr>
            <a:endParaRPr lang="es-CL" dirty="0" smtClean="0"/>
          </a:p>
          <a:p>
            <a:endParaRPr lang="es-CL" dirty="0" smtClean="0"/>
          </a:p>
          <a:p>
            <a:endParaRPr lang="en-GB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3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Crecimiento exponencial. Tiempo duplicación </a:t>
            </a:r>
            <a:r>
              <a:rPr lang="es-CL" i="1" dirty="0" err="1" smtClean="0">
                <a:solidFill>
                  <a:srgbClr val="FF0000"/>
                </a:solidFill>
              </a:rPr>
              <a:t>E.coli</a:t>
            </a:r>
            <a:r>
              <a:rPr lang="es-CL" dirty="0" smtClean="0">
                <a:solidFill>
                  <a:srgbClr val="FF0000"/>
                </a:solidFill>
              </a:rPr>
              <a:t> : 20-40 minutos</a:t>
            </a:r>
          </a:p>
          <a:p>
            <a:r>
              <a:rPr lang="es-CL" dirty="0" smtClean="0"/>
              <a:t>Factores </a:t>
            </a:r>
            <a:r>
              <a:rPr lang="es-CL" dirty="0"/>
              <a:t>a considerar:</a:t>
            </a:r>
          </a:p>
          <a:p>
            <a:pPr lvl="1"/>
            <a:r>
              <a:rPr lang="es-CL" dirty="0"/>
              <a:t>Nutrientes</a:t>
            </a:r>
          </a:p>
          <a:p>
            <a:pPr lvl="1"/>
            <a:r>
              <a:rPr lang="es-CL" dirty="0"/>
              <a:t>Oxigeno</a:t>
            </a:r>
          </a:p>
          <a:p>
            <a:pPr lvl="1"/>
            <a:r>
              <a:rPr lang="es-CL" dirty="0"/>
              <a:t>pH</a:t>
            </a:r>
          </a:p>
          <a:p>
            <a:pPr lvl="1"/>
            <a:r>
              <a:rPr lang="es-CL" dirty="0"/>
              <a:t>Temperatura</a:t>
            </a:r>
          </a:p>
          <a:p>
            <a:pPr lvl="1"/>
            <a:r>
              <a:rPr lang="es-CL" dirty="0"/>
              <a:t>sales</a:t>
            </a:r>
            <a:endParaRPr lang="en-GB" dirty="0"/>
          </a:p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06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Los organismos requieren dos cosas del medio ambiente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Energía para funcionar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Químicos para proveer sustancia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433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smtClean="0"/>
              <a:t>Metabolismo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Transformaciones químicas que se producen en el interior de una célula que conducen a la generación de biomasa y producción de energía</a:t>
            </a:r>
          </a:p>
          <a:p>
            <a:r>
              <a:rPr lang="es-ES" dirty="0" smtClean="0"/>
              <a:t>Anabolismo: crecimiento celular a partir de nutrientes (biosíntesis). Requiere energía.</a:t>
            </a:r>
          </a:p>
          <a:p>
            <a:r>
              <a:rPr lang="es-ES" dirty="0" smtClean="0"/>
              <a:t>Catabolismo: reacciones bioquímicas que conducen a la producción de energía (ATP).</a:t>
            </a:r>
          </a:p>
          <a:p>
            <a:r>
              <a:rPr lang="es-ES" dirty="0" smtClean="0"/>
              <a:t>Fuentes de Energía: luz y compuestos químicos (del exterior)</a:t>
            </a:r>
            <a:endParaRPr lang="es-ES" dirty="0"/>
          </a:p>
          <a:p>
            <a:endParaRPr lang="en-GB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15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6</a:t>
            </a:fld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90513"/>
            <a:ext cx="7343775" cy="627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22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396938"/>
              </p:ext>
            </p:extLst>
          </p:nvPr>
        </p:nvGraphicFramePr>
        <p:xfrm>
          <a:off x="2843808" y="692696"/>
          <a:ext cx="3366326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451"/>
                <a:gridCol w="2047875"/>
              </a:tblGrid>
              <a:tr h="370840">
                <a:tc>
                  <a:txBody>
                    <a:bodyPr/>
                    <a:lstStyle/>
                    <a:p>
                      <a:endParaRPr lang="es-C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% Peso</a:t>
                      </a:r>
                      <a:r>
                        <a:rPr lang="es-CL" baseline="0" dirty="0" smtClean="0"/>
                        <a:t> seco</a:t>
                      </a:r>
                    </a:p>
                    <a:p>
                      <a:r>
                        <a:rPr lang="es-CL" baseline="0" dirty="0" smtClean="0"/>
                        <a:t> en </a:t>
                      </a:r>
                      <a:r>
                        <a:rPr lang="es-CL" i="1" baseline="0" dirty="0" err="1" smtClean="0"/>
                        <a:t>E.coli</a:t>
                      </a:r>
                      <a:endParaRPr lang="en-GB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Carbono</a:t>
                      </a:r>
                    </a:p>
                    <a:p>
                      <a:r>
                        <a:rPr lang="es-CL" dirty="0" smtClean="0"/>
                        <a:t>Oxigeno</a:t>
                      </a:r>
                    </a:p>
                    <a:p>
                      <a:r>
                        <a:rPr lang="es-CL" dirty="0" err="1" smtClean="0"/>
                        <a:t>Nitrogeno</a:t>
                      </a:r>
                      <a:endParaRPr lang="es-CL" dirty="0" smtClean="0"/>
                    </a:p>
                    <a:p>
                      <a:r>
                        <a:rPr lang="es-CL" dirty="0" smtClean="0"/>
                        <a:t>Hidrogeno</a:t>
                      </a:r>
                    </a:p>
                    <a:p>
                      <a:r>
                        <a:rPr lang="es-CL" dirty="0" smtClean="0"/>
                        <a:t>Azufre</a:t>
                      </a:r>
                    </a:p>
                    <a:p>
                      <a:r>
                        <a:rPr lang="es-CL" dirty="0" smtClean="0"/>
                        <a:t>Fósforo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50</a:t>
                      </a:r>
                    </a:p>
                    <a:p>
                      <a:r>
                        <a:rPr lang="es-CL" dirty="0" smtClean="0"/>
                        <a:t>20</a:t>
                      </a:r>
                    </a:p>
                    <a:p>
                      <a:r>
                        <a:rPr lang="es-CL" dirty="0" smtClean="0"/>
                        <a:t>8</a:t>
                      </a:r>
                    </a:p>
                    <a:p>
                      <a:r>
                        <a:rPr lang="es-CL" dirty="0" smtClean="0"/>
                        <a:t>14</a:t>
                      </a:r>
                    </a:p>
                    <a:p>
                      <a:r>
                        <a:rPr lang="es-CL" dirty="0" smtClean="0"/>
                        <a:t>1</a:t>
                      </a:r>
                    </a:p>
                    <a:p>
                      <a:r>
                        <a:rPr lang="es-CL" dirty="0" smtClean="0"/>
                        <a:t>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Potasio</a:t>
                      </a:r>
                    </a:p>
                    <a:p>
                      <a:r>
                        <a:rPr lang="es-CL" dirty="0" smtClean="0"/>
                        <a:t>Calcio</a:t>
                      </a:r>
                    </a:p>
                    <a:p>
                      <a:r>
                        <a:rPr lang="es-CL" dirty="0" smtClean="0"/>
                        <a:t>Magnesio</a:t>
                      </a:r>
                    </a:p>
                    <a:p>
                      <a:r>
                        <a:rPr lang="es-CL" dirty="0" smtClean="0"/>
                        <a:t>Cloro</a:t>
                      </a:r>
                    </a:p>
                    <a:p>
                      <a:r>
                        <a:rPr lang="es-CL" dirty="0" smtClean="0"/>
                        <a:t>Fierro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2</a:t>
                      </a:r>
                    </a:p>
                    <a:p>
                      <a:r>
                        <a:rPr lang="es-CL" dirty="0" smtClean="0"/>
                        <a:t>0.05</a:t>
                      </a:r>
                    </a:p>
                    <a:p>
                      <a:r>
                        <a:rPr lang="es-CL" dirty="0" smtClean="0"/>
                        <a:t>0.05</a:t>
                      </a:r>
                    </a:p>
                    <a:p>
                      <a:r>
                        <a:rPr lang="es-CL" dirty="0" smtClean="0"/>
                        <a:t>0.05</a:t>
                      </a:r>
                    </a:p>
                    <a:p>
                      <a:r>
                        <a:rPr lang="es-CL" dirty="0" smtClean="0"/>
                        <a:t>0.2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 smtClean="0"/>
                        <a:t>Manganeso</a:t>
                      </a:r>
                    </a:p>
                    <a:p>
                      <a:r>
                        <a:rPr lang="es-CL" dirty="0" smtClean="0"/>
                        <a:t>Molibdeno</a:t>
                      </a:r>
                    </a:p>
                    <a:p>
                      <a:r>
                        <a:rPr lang="es-CL" dirty="0" smtClean="0"/>
                        <a:t>Cobalto</a:t>
                      </a:r>
                    </a:p>
                    <a:p>
                      <a:r>
                        <a:rPr lang="es-CL" dirty="0" smtClean="0"/>
                        <a:t>Cobre</a:t>
                      </a:r>
                    </a:p>
                    <a:p>
                      <a:r>
                        <a:rPr lang="es-CL" dirty="0" smtClean="0"/>
                        <a:t>Zinc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Todos combinados </a:t>
                      </a:r>
                    </a:p>
                    <a:p>
                      <a:r>
                        <a:rPr lang="es-CL" dirty="0" smtClean="0"/>
                        <a:t>0.3% del peso seco </a:t>
                      </a:r>
                    </a:p>
                    <a:p>
                      <a:r>
                        <a:rPr lang="es-CL" dirty="0" smtClean="0"/>
                        <a:t>total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5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s-CL" dirty="0" smtClean="0"/>
              <a:t>Energía	</a:t>
            </a:r>
            <a:endParaRPr lang="en-GB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Energía: capacidad para realizar un trabajo.</a:t>
            </a:r>
          </a:p>
          <a:p>
            <a:r>
              <a:rPr lang="es-CL" dirty="0" smtClean="0"/>
              <a:t>Organismos usan energía química, que es liberada en el proceso de oxidación de los compuestos.</a:t>
            </a:r>
          </a:p>
          <a:p>
            <a:r>
              <a:rPr lang="es-CL" dirty="0" err="1"/>
              <a:t>k</a:t>
            </a:r>
            <a:r>
              <a:rPr lang="es-CL" dirty="0" err="1" smtClean="0"/>
              <a:t>al</a:t>
            </a:r>
            <a:r>
              <a:rPr lang="es-CL" dirty="0" smtClean="0"/>
              <a:t>: </a:t>
            </a:r>
            <a:r>
              <a:rPr lang="es-CL" dirty="0" err="1" smtClean="0"/>
              <a:t>E°</a:t>
            </a:r>
            <a:r>
              <a:rPr lang="es-CL" dirty="0" smtClean="0"/>
              <a:t> </a:t>
            </a:r>
            <a:r>
              <a:rPr lang="es-CL" dirty="0" err="1" smtClean="0"/>
              <a:t>nec</a:t>
            </a:r>
            <a:r>
              <a:rPr lang="es-CL" dirty="0" smtClean="0"/>
              <a:t>. para elevar en 1°C  1 Kg. </a:t>
            </a:r>
            <a:r>
              <a:rPr lang="es-CL" dirty="0"/>
              <a:t>d</a:t>
            </a:r>
            <a:r>
              <a:rPr lang="es-CL" dirty="0" smtClean="0"/>
              <a:t>e agua</a:t>
            </a:r>
          </a:p>
          <a:p>
            <a:r>
              <a:rPr lang="es-CL" dirty="0" smtClean="0"/>
              <a:t>1 kcal= 4.184 kJ</a:t>
            </a:r>
          </a:p>
          <a:p>
            <a:r>
              <a:rPr lang="es-CL" dirty="0" smtClean="0"/>
              <a:t>Entalpía (H): total de la energía liberada durante una </a:t>
            </a:r>
            <a:r>
              <a:rPr lang="es-CL" dirty="0" err="1" smtClean="0"/>
              <a:t>Rx</a:t>
            </a:r>
            <a:r>
              <a:rPr lang="es-CL" dirty="0" smtClean="0"/>
              <a:t>. Química. Parte se pierde como energía calorífica.</a:t>
            </a:r>
          </a:p>
          <a:p>
            <a:r>
              <a:rPr lang="es-CL" dirty="0" smtClean="0"/>
              <a:t>Energía libre (∆</a:t>
            </a:r>
            <a:r>
              <a:rPr lang="es-CL" dirty="0" err="1" smtClean="0"/>
              <a:t>G°</a:t>
            </a:r>
            <a:r>
              <a:rPr lang="es-CL" dirty="0" smtClean="0"/>
              <a:t>): </a:t>
            </a:r>
            <a:r>
              <a:rPr lang="es-CL" dirty="0" err="1" smtClean="0"/>
              <a:t>E°</a:t>
            </a:r>
            <a:r>
              <a:rPr lang="es-CL" dirty="0" smtClean="0"/>
              <a:t> utilizable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CL" dirty="0" smtClean="0"/>
              <a:t>Donadores y aceptores de electrones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2 Marcador de contenido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s-CL" dirty="0" smtClean="0"/>
                  <a:t>Reacciones </a:t>
                </a:r>
                <a:r>
                  <a:rPr lang="es-CL" dirty="0" err="1" smtClean="0"/>
                  <a:t>redox</a:t>
                </a:r>
                <a:r>
                  <a:rPr lang="es-CL" dirty="0" smtClean="0"/>
                  <a:t> implica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CL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CL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s-CL" i="1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s-CL" dirty="0" smtClean="0"/>
                  <a:t> originados a partir de un donador y aceptador por un receptor.</a:t>
                </a:r>
              </a:p>
              <a:p>
                <a:pPr marL="914400" lvl="2" indent="0">
                  <a:buNone/>
                </a:pPr>
                <a:r>
                  <a:rPr lang="es-CL" dirty="0" err="1" smtClean="0"/>
                  <a:t>Ej</a:t>
                </a:r>
                <a:r>
                  <a:rPr lang="es-CL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L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CL" b="0" i="1" smtClean="0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s-CL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s-CL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s-CL" b="0" i="1" smtClean="0">
                        <a:latin typeface="Cambria Math"/>
                        <a:ea typeface="Cambria Math"/>
                      </a:rPr>
                      <m:t>2</m:t>
                    </m:r>
                    <m:sSup>
                      <m:sSupPr>
                        <m:ctrlPr>
                          <a:rPr lang="es-C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CL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s-CL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  <m:r>
                      <a:rPr lang="es-CL" b="0" i="1" smtClean="0">
                        <a:latin typeface="Cambria Math"/>
                        <a:ea typeface="Cambria Math"/>
                      </a:rPr>
                      <m:t>+2</m:t>
                    </m:r>
                    <m:sSup>
                      <m:sSupPr>
                        <m:ctrlPr>
                          <a:rPr lang="es-CL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CL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p>
                        <m:r>
                          <a:rPr lang="es-CL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</m:oMath>
                </a14:m>
                <a:endParaRPr lang="es-CL" b="0" dirty="0" smtClean="0">
                  <a:ea typeface="Cambria Math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L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CL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s-CL" i="1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s-CL" b="0" dirty="0" smtClean="0">
                    <a:ea typeface="Cambria Math"/>
                  </a:rPr>
                  <a:t> no pueden existir como tales.</a:t>
                </a:r>
              </a:p>
              <a:p>
                <a:r>
                  <a:rPr lang="es-CL" dirty="0" smtClean="0">
                    <a:ea typeface="Cambria Math"/>
                  </a:rPr>
                  <a:t>Siempre cuando hay una oxidación debe ocurrir una reducción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s-CL" sz="24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CL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s-CL" sz="2400" b="0" i="1" smtClean="0">
                        <a:latin typeface="Cambria Math"/>
                        <a:ea typeface="Cambria Math"/>
                      </a:rPr>
                      <m:t>+ </m:t>
                    </m:r>
                    <m:r>
                      <a:rPr lang="es-CL" sz="2400" i="1">
                        <a:latin typeface="Cambria Math"/>
                        <a:ea typeface="Cambria Math"/>
                      </a:rPr>
                      <m:t>2</m:t>
                    </m:r>
                    <m:sSup>
                      <m:sSupPr>
                        <m:ctrlPr>
                          <a:rPr lang="es-CL" sz="24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CL" sz="2400" i="1">
                            <a:latin typeface="Cambria Math"/>
                            <a:ea typeface="Cambria Math"/>
                          </a:rPr>
                          <m:t>𝑒</m:t>
                        </m:r>
                      </m:e>
                      <m:sup>
                        <m:r>
                          <a:rPr lang="es-CL" sz="2400" i="1">
                            <a:latin typeface="Cambria Math"/>
                            <a:ea typeface="Cambria Math"/>
                          </a:rPr>
                          <m:t>−</m:t>
                        </m:r>
                      </m:sup>
                    </m:sSup>
                    <m:r>
                      <a:rPr lang="es-CL" sz="2400" b="0" i="1" smtClean="0">
                        <a:latin typeface="Cambria Math"/>
                        <a:ea typeface="Cambria Math"/>
                      </a:rPr>
                      <m:t>+2</m:t>
                    </m:r>
                    <m:sSup>
                      <m:sSupPr>
                        <m:ctrlPr>
                          <a:rPr lang="es-CL" sz="24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p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r>
                      <a:rPr lang="es-CL" sz="2400" b="0" i="1" smtClean="0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s-CL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s-CL" sz="24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s-CL" sz="2400" b="0" i="1" smtClean="0">
                        <a:latin typeface="Cambria Math"/>
                        <a:ea typeface="Cambria Math"/>
                      </a:rPr>
                      <m:t>𝑂</m:t>
                    </m:r>
                  </m:oMath>
                </a14:m>
                <a:endParaRPr lang="es-CL" b="0" dirty="0" smtClean="0">
                  <a:ea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CL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s-CL" sz="26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s-CL" sz="26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CL" sz="2600" b="0" dirty="0" smtClean="0">
                    <a:ea typeface="Cambria Math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CL" sz="22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s-CL" sz="22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s-CL" sz="2200" i="1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s-CL" sz="2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CL" sz="2200" i="1">
                            <a:latin typeface="Cambria Math"/>
                            <a:ea typeface="Cambria Math"/>
                          </a:rPr>
                          <m:t>𝑂</m:t>
                        </m:r>
                      </m:e>
                      <m:sub>
                        <m:r>
                          <a:rPr lang="es-CL" sz="22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s-CL" sz="2200" i="1">
                        <a:latin typeface="Cambria Math"/>
                        <a:ea typeface="Cambria Math"/>
                      </a:rPr>
                      <m:t>→</m:t>
                    </m:r>
                    <m:sSub>
                      <m:sSubPr>
                        <m:ctrlPr>
                          <a:rPr lang="es-CL" sz="2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CL" sz="2200" i="1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s-CL" sz="2200" i="1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s-CL" sz="2200" i="1">
                        <a:latin typeface="Cambria Math"/>
                        <a:ea typeface="Cambria Math"/>
                      </a:rPr>
                      <m:t>𝑂</m:t>
                    </m:r>
                  </m:oMath>
                </a14:m>
                <a:endParaRPr lang="es-CL" sz="2600" dirty="0">
                  <a:ea typeface="Cambria Math"/>
                </a:endParaRPr>
              </a:p>
              <a:p>
                <a:endParaRPr lang="es-CL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3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2695" b="-1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6CD94-B448-417A-BBB3-32E5401E9EA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4864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1590</TotalTime>
  <Words>875</Words>
  <Application>Microsoft Office PowerPoint</Application>
  <PresentationFormat>Presentación en pantalla (4:3)</PresentationFormat>
  <Paragraphs>234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7" baseType="lpstr">
      <vt:lpstr>Tema de Office</vt:lpstr>
      <vt:lpstr>Ciclos Biogeoquímicos</vt:lpstr>
      <vt:lpstr>Resumen  </vt:lpstr>
      <vt:lpstr>Presentación de PowerPoint</vt:lpstr>
      <vt:lpstr>Presentación de PowerPoint</vt:lpstr>
      <vt:lpstr>Metabolismo</vt:lpstr>
      <vt:lpstr>Presentación de PowerPoint</vt:lpstr>
      <vt:lpstr>Presentación de PowerPoint</vt:lpstr>
      <vt:lpstr>Energía </vt:lpstr>
      <vt:lpstr>Donadores y aceptores de electrones</vt:lpstr>
      <vt:lpstr>Compuestos altamente energéticos</vt:lpstr>
      <vt:lpstr>ATP</vt:lpstr>
      <vt:lpstr>ATP</vt:lpstr>
      <vt:lpstr>Clasificación según energía</vt:lpstr>
      <vt:lpstr>Ciclos biogeoquímicos</vt:lpstr>
      <vt:lpstr>Presentación de PowerPoint</vt:lpstr>
      <vt:lpstr>Presentación de PowerPoint</vt:lpstr>
      <vt:lpstr>Fotosíntesis</vt:lpstr>
      <vt:lpstr>Presentación de PowerPoint</vt:lpstr>
      <vt:lpstr>Reacciones fotosíntesis</vt:lpstr>
      <vt:lpstr>Presentación de PowerPoint</vt:lpstr>
      <vt:lpstr>Descomposición</vt:lpstr>
      <vt:lpstr>Degradación biológica</vt:lpstr>
      <vt:lpstr>Metanogénesis</vt:lpstr>
      <vt:lpstr>Presentación de PowerPoint</vt:lpstr>
      <vt:lpstr>Presentación de PowerPoint</vt:lpstr>
      <vt:lpstr>Tarea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Microbiología</dc:title>
  <dc:creator>Pelu</dc:creator>
  <cp:lastModifiedBy>Pelu</cp:lastModifiedBy>
  <cp:revision>63</cp:revision>
  <dcterms:created xsi:type="dcterms:W3CDTF">2012-05-04T15:48:07Z</dcterms:created>
  <dcterms:modified xsi:type="dcterms:W3CDTF">2012-05-10T00:01:21Z</dcterms:modified>
</cp:coreProperties>
</file>