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EAFD4-19F8-48A5-B5A3-1D0B2A08CE63}" type="datetimeFigureOut">
              <a:rPr lang="es-ES" smtClean="0"/>
              <a:pPr/>
              <a:t>12/03/2012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A2137-7564-4951-A41C-09DE32CD1CA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B32716-0AA4-4A27-AE21-C6D0F8C49259}" type="slidenum">
              <a:rPr lang="es-CL"/>
              <a:pPr/>
              <a:t>2</a:t>
            </a:fld>
            <a:endParaRPr lang="es-CL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2F9BA-D871-4DA9-B641-6520B5CF7F7D}" type="slidenum">
              <a:rPr lang="es-CL"/>
              <a:pPr/>
              <a:t>12</a:t>
            </a:fld>
            <a:endParaRPr lang="es-CL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0684C9-6D2E-49A5-83FA-9A025BF0DFE4}" type="slidenum">
              <a:rPr lang="es-CL"/>
              <a:pPr/>
              <a:t>13</a:t>
            </a:fld>
            <a:endParaRPr lang="es-C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AAF2C-D8EF-4DD1-901C-C90B883B5858}" type="slidenum">
              <a:rPr lang="es-CL"/>
              <a:pPr/>
              <a:t>4</a:t>
            </a:fld>
            <a:endParaRPr lang="es-CL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DC7637-C37E-4ECB-AA96-967DB4236E3E}" type="slidenum">
              <a:rPr lang="es-CL"/>
              <a:pPr/>
              <a:t>5</a:t>
            </a:fld>
            <a:endParaRPr lang="es-CL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90817F-BA22-4A5F-9727-5F05BD531F0B}" type="slidenum">
              <a:rPr lang="es-CL"/>
              <a:pPr/>
              <a:t>6</a:t>
            </a:fld>
            <a:endParaRPr lang="es-C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359C7-8341-43B4-A3A7-F0D65F40648B}" type="slidenum">
              <a:rPr lang="es-CL"/>
              <a:pPr/>
              <a:t>7</a:t>
            </a:fld>
            <a:endParaRPr lang="es-CL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898997-1797-4097-B0AF-E739D0B8D342}" type="slidenum">
              <a:rPr lang="es-CL"/>
              <a:pPr/>
              <a:t>8</a:t>
            </a:fld>
            <a:endParaRPr lang="es-CL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FD261-9FAA-491B-A11A-1171FEDB4255}" type="slidenum">
              <a:rPr lang="es-CL"/>
              <a:pPr/>
              <a:t>9</a:t>
            </a:fld>
            <a:endParaRPr lang="es-CL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AB2F43-E90A-4D45-8278-6BFC9C43BB6F}" type="slidenum">
              <a:rPr lang="es-CL"/>
              <a:pPr/>
              <a:t>10</a:t>
            </a:fld>
            <a:endParaRPr lang="es-CL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A858D0-67DE-4AE0-BAEA-1EBEDC5EACF6}" type="slidenum">
              <a:rPr lang="es-CL"/>
              <a:pPr/>
              <a:t>11</a:t>
            </a:fld>
            <a:endParaRPr lang="es-CL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E20F99D-6377-4158-8A11-1BA993DA6799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042C-0882-4A27-B7B6-CCE51482579A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D941BAA-B196-4AC4-8D8E-2928DF5EDC0B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0" y="6421461"/>
            <a:ext cx="2667000" cy="365125"/>
          </a:xfrm>
        </p:spPr>
        <p:txBody>
          <a:bodyPr/>
          <a:lstStyle/>
          <a:p>
            <a:fld id="{B49AC943-69A3-4546-81DA-36DEFCF8A9FE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9600" y="6421267"/>
            <a:ext cx="5421083" cy="365125"/>
          </a:xfrm>
        </p:spPr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614882"/>
          </a:xfrm>
        </p:spPr>
        <p:txBody>
          <a:bodyPr/>
          <a:lstStyle/>
          <a:p>
            <a:pPr lvl="0" eaLnBrk="1" latinLnBrk="0" hangingPunct="1"/>
            <a:r>
              <a:rPr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" dirty="0" smtClean="0"/>
              <a:t>Segundo nivel</a:t>
            </a:r>
          </a:p>
          <a:p>
            <a:pPr lvl="2" eaLnBrk="1" latinLnBrk="0" hangingPunct="1"/>
            <a:r>
              <a:rPr lang="es-ES" dirty="0" smtClean="0"/>
              <a:t>Tercer nivel</a:t>
            </a:r>
          </a:p>
          <a:p>
            <a:pPr lvl="3" eaLnBrk="1" latinLnBrk="0" hangingPunct="1"/>
            <a:r>
              <a:rPr lang="es-ES" dirty="0" smtClean="0"/>
              <a:t>Cuarto nivel</a:t>
            </a:r>
          </a:p>
          <a:p>
            <a:pPr lvl="4" eaLnBrk="1" latinLnBrk="0" hangingPunct="1"/>
            <a:r>
              <a:rPr lang="es-ES" dirty="0" smtClean="0"/>
              <a:t>Quinto nivel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5014-CD9A-46FE-B980-1DCB6BE1B478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564F39-E37D-4AD7-804D-BAB123ADB26C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C1B414-1B11-4C39-A824-6DED00293039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101A-AD90-4D60-A743-066389CD0DD0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956D-BAF8-419A-B659-CE43B2CC771D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074-D2B9-4821-A272-DAEC389B3176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20B76DF-5C4A-48E8-BC88-4D4925036180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4A61AE8-4A98-441D-8CBC-1EFB009081F4}" type="datetime1">
              <a:rPr lang="es-ES" smtClean="0"/>
              <a:pPr/>
              <a:t>12/03/2012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Arquitectura de Software - Introducción</a:t>
            </a: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2BDFE6-18C4-4460-9158-4C01BCB82E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Conceptos Básicos de Arquitectura de Software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384032"/>
            <a:ext cx="8858312" cy="758952"/>
          </a:xfrm>
        </p:spPr>
        <p:txBody>
          <a:bodyPr>
            <a:normAutofit fontScale="90000"/>
          </a:bodyPr>
          <a:lstStyle/>
          <a:p>
            <a:r>
              <a:rPr lang="es-CL" dirty="0"/>
              <a:t>Un sistema puede tener más de una estructura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CL"/>
              <a:t>Ninguna estructura puede presumir de ser la única para un sistema:</a:t>
            </a:r>
          </a:p>
          <a:p>
            <a:pPr lvl="1"/>
            <a:r>
              <a:rPr lang="es-CL"/>
              <a:t>grandes proyectos se subdividen en grandes componentes que serán asignados como unidades de trabajo;</a:t>
            </a:r>
          </a:p>
          <a:p>
            <a:pPr lvl="1"/>
            <a:r>
              <a:rPr lang="es-CL"/>
              <a:t>en un sistema compuesto por procesos de ejecución paralela, la estructura es el conjunto de procesos, su sincronización y su secuencia.</a:t>
            </a:r>
          </a:p>
          <a:p>
            <a:pPr lvl="1"/>
            <a:endParaRPr lang="es-CL"/>
          </a:p>
          <a:p>
            <a:r>
              <a:rPr lang="es-CL"/>
              <a:t>Todas juntas y cada una por separado muestran la arquitectura del sistema.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Todo sistema tiene una arquitectura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Todo sistema puede demostrarse que se compone de componentes y relaciones entre ellas.</a:t>
            </a:r>
          </a:p>
          <a:p>
            <a:r>
              <a:rPr lang="es-CL"/>
              <a:t>En el caso trivial, un sistema monolítico es una componente con el conjunto vacío de relaciones.</a:t>
            </a:r>
          </a:p>
          <a:p>
            <a:r>
              <a:rPr lang="es-CL"/>
              <a:t>Es posible, sin embargo, que la arquitectura del sistema no sea conocida:</a:t>
            </a:r>
          </a:p>
          <a:p>
            <a:pPr marL="819150" lvl="1"/>
            <a:r>
              <a:rPr lang="es-CL"/>
              <a:t>existe una diferencia entre la arquitectura de un sistema y la especificación de esa arquitectura.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076056" y="5366826"/>
            <a:ext cx="4015716" cy="144655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Definición de </a:t>
            </a:r>
            <a:b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Arquitectura</a:t>
            </a:r>
            <a:endParaRPr lang="es-ES" sz="4400" b="1" cap="all" dirty="0">
              <a:ln w="9000" cmpd="sng">
                <a:solidFill>
                  <a:srgbClr val="FFC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-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L" dirty="0"/>
              <a:t>El comportamiento de las componentes es parte de la arquitectura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El comportamiento visible por otra componente es relevante para la arquitectura.</a:t>
            </a:r>
          </a:p>
          <a:p>
            <a:r>
              <a:rPr lang="es-CL"/>
              <a:t>Los diagramas de cajas y líneas, no son arquitecturas, porque el comportamiento de las componentes sugerido por sus nombres se aproxima a la arquitectura, pero esto sale de la mente del lector y no del esquema.</a:t>
            </a:r>
          </a:p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La arquitectura puede ser buena o mala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La arquitectura puede promover o inhibir que el sistema cumpla con sus requisitos de comportamiento, performance y mantenibilidad.</a:t>
            </a:r>
          </a:p>
          <a:p>
            <a:r>
              <a:rPr lang="es-CL"/>
              <a:t>Suponiendo que ensayo-y-error no es una buena alternativa, esto pone de manifiesto la necesidad de analizar la arquitectura.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076056" y="5366826"/>
            <a:ext cx="4015716" cy="144655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Análisis de </a:t>
            </a:r>
            <a:b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Arquitectura</a:t>
            </a:r>
            <a:endParaRPr lang="es-ES" sz="4400" b="1" cap="all" dirty="0">
              <a:ln w="9000" cmpd="sng">
                <a:solidFill>
                  <a:srgbClr val="FFC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Arquitectura de Software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es-CL" i="1" dirty="0" smtClean="0">
                <a:solidFill>
                  <a:srgbClr val="FF0000"/>
                </a:solidFill>
              </a:rPr>
              <a:t>La </a:t>
            </a:r>
            <a:r>
              <a:rPr lang="es-CL" b="1" i="1" dirty="0" smtClean="0">
                <a:solidFill>
                  <a:srgbClr val="FF0000"/>
                </a:solidFill>
              </a:rPr>
              <a:t>arquitectura de un sistema de software </a:t>
            </a:r>
            <a:r>
              <a:rPr lang="es-CL" i="1" dirty="0" smtClean="0">
                <a:solidFill>
                  <a:srgbClr val="FF0000"/>
                </a:solidFill>
              </a:rPr>
              <a:t>es el conjunto de decisiones de diseño esenciales que se toman con respecto al sistema.</a:t>
            </a:r>
            <a:r>
              <a:rPr lang="es-CL" dirty="0" smtClean="0"/>
              <a:t> </a:t>
            </a:r>
          </a:p>
          <a:p>
            <a:pPr indent="0">
              <a:buNone/>
            </a:pPr>
            <a:endParaRPr lang="es-CL" dirty="0" smtClean="0"/>
          </a:p>
          <a:p>
            <a:pPr indent="0">
              <a:buNone/>
            </a:pPr>
            <a:r>
              <a:rPr lang="es-CL" i="1" dirty="0">
                <a:solidFill>
                  <a:srgbClr val="FF0000"/>
                </a:solidFill>
              </a:rPr>
              <a:t>Una </a:t>
            </a:r>
            <a:r>
              <a:rPr lang="es-CL" b="1" i="1" dirty="0">
                <a:solidFill>
                  <a:srgbClr val="FF0000"/>
                </a:solidFill>
              </a:rPr>
              <a:t>arquitectura de referencia </a:t>
            </a:r>
            <a:r>
              <a:rPr lang="es-CL" i="1" dirty="0">
                <a:solidFill>
                  <a:srgbClr val="FF0000"/>
                </a:solidFill>
              </a:rPr>
              <a:t>es el conjunto de las principales decisiones de diseño que son aplicables de manera simultánea a múltiples sistemas relacionados, típicamente dentro de un mismo dominio de aplicación, con puntos de variación explícitamente definidos.</a:t>
            </a:r>
            <a:endParaRPr lang="es-ES" i="1" dirty="0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Decisiones de Diseño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00174"/>
            <a:ext cx="8503920" cy="5000660"/>
          </a:xfrm>
        </p:spPr>
        <p:txBody>
          <a:bodyPr>
            <a:normAutofit fontScale="77500" lnSpcReduction="20000"/>
          </a:bodyPr>
          <a:lstStyle/>
          <a:p>
            <a:r>
              <a:rPr lang="es-CL" dirty="0" smtClean="0"/>
              <a:t>Estructura</a:t>
            </a:r>
          </a:p>
          <a:p>
            <a:pPr lvl="1"/>
            <a:r>
              <a:rPr lang="es-CL" dirty="0" smtClean="0"/>
              <a:t>Los elementos arquitectónicos se organizarán y se compondrán de esta forma.</a:t>
            </a:r>
          </a:p>
          <a:p>
            <a:r>
              <a:rPr lang="es-CL" dirty="0" smtClean="0"/>
              <a:t>Comportamiento funcional</a:t>
            </a:r>
          </a:p>
          <a:p>
            <a:pPr lvl="1"/>
            <a:r>
              <a:rPr lang="es-CL" dirty="0" smtClean="0"/>
              <a:t>El procesamiento de los datos, el almacenamiento y la visualización se harán en forma estrictamente secuencial.</a:t>
            </a:r>
          </a:p>
          <a:p>
            <a:r>
              <a:rPr lang="es-CL" dirty="0" smtClean="0"/>
              <a:t>Interacción</a:t>
            </a:r>
          </a:p>
          <a:p>
            <a:pPr lvl="1"/>
            <a:r>
              <a:rPr lang="es-CL" dirty="0" smtClean="0"/>
              <a:t>La comunicación entre los elementos arquitectónicos ocurrirá solamente a través de notificación de eventos.</a:t>
            </a:r>
          </a:p>
          <a:p>
            <a:r>
              <a:rPr lang="es-CL" dirty="0" smtClean="0"/>
              <a:t>Propiedades no funcionales</a:t>
            </a:r>
          </a:p>
          <a:p>
            <a:pPr lvl="1"/>
            <a:r>
              <a:rPr lang="es-CL" dirty="0" smtClean="0"/>
              <a:t>La disponibilidad del sistema será asegurada mediante módulos de procesamiento replicados.</a:t>
            </a:r>
          </a:p>
          <a:p>
            <a:r>
              <a:rPr lang="es-CL" dirty="0" smtClean="0"/>
              <a:t>Implementación</a:t>
            </a:r>
          </a:p>
          <a:p>
            <a:pPr lvl="1"/>
            <a:r>
              <a:rPr lang="es-CL" dirty="0" smtClean="0"/>
              <a:t>Los componentes de la GUI serán implementados usando el </a:t>
            </a:r>
            <a:r>
              <a:rPr lang="es-CL" dirty="0" err="1" smtClean="0"/>
              <a:t>toolkit</a:t>
            </a:r>
            <a:r>
              <a:rPr lang="es-CL" dirty="0" smtClean="0"/>
              <a:t> Java Swing.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Arquitectura Prescriptiva y Descriptiva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El conjunto de decisiones de diseño que se han tomado durante el proceso de desarrollo de un sistema de software constituyen su arquitectura prescriptiva.</a:t>
            </a:r>
          </a:p>
          <a:p>
            <a:pPr lvl="1"/>
            <a:r>
              <a:rPr lang="es-CL" dirty="0" smtClean="0"/>
              <a:t>Intención de desarrollo o concepción del sistema</a:t>
            </a:r>
          </a:p>
          <a:p>
            <a:pPr lvl="1"/>
            <a:r>
              <a:rPr lang="es-CL" dirty="0" smtClean="0"/>
              <a:t>No tiene por qué existir de ninguna forma tangible</a:t>
            </a:r>
          </a:p>
          <a:p>
            <a:pPr lvl="1"/>
            <a:r>
              <a:rPr lang="es-CL" dirty="0" smtClean="0"/>
              <a:t>Puede estar descrita en un ADL</a:t>
            </a:r>
          </a:p>
          <a:p>
            <a:pPr lvl="1"/>
            <a:r>
              <a:rPr lang="es-CL" dirty="0" smtClean="0"/>
              <a:t>Eventualmente se traducirá en una serie de artefactos</a:t>
            </a:r>
          </a:p>
          <a:p>
            <a:r>
              <a:rPr lang="es-CL" dirty="0" smtClean="0"/>
              <a:t>El conjunto de las principales decisiones de diseño contenidas en los artefactos se denomina la arquitectura descriptiva.</a:t>
            </a:r>
          </a:p>
          <a:p>
            <a:pPr lvl="1"/>
            <a:r>
              <a:rPr lang="es-CL" dirty="0" smtClean="0"/>
              <a:t>Define la forma en que efectivamente se desarrolló el sistema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Greenfield</a:t>
            </a:r>
            <a:r>
              <a:rPr lang="es-CL" dirty="0" smtClean="0"/>
              <a:t> vs. </a:t>
            </a:r>
            <a:r>
              <a:rPr lang="es-CL" dirty="0" err="1" smtClean="0"/>
              <a:t>Brownfield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err="1" smtClean="0"/>
              <a:t>Greenfield</a:t>
            </a:r>
            <a:endParaRPr lang="es-CL" dirty="0" smtClean="0"/>
          </a:p>
          <a:p>
            <a:pPr lvl="1"/>
            <a:r>
              <a:rPr lang="es-CL" dirty="0" smtClean="0"/>
              <a:t>La arquitectura prescriptiva va creciendo a lo largo del ciclo de vida, pero la descriptiva inicialmente está vacía</a:t>
            </a:r>
          </a:p>
          <a:p>
            <a:r>
              <a:rPr lang="es-CL" dirty="0" err="1" smtClean="0"/>
              <a:t>Brownfield</a:t>
            </a:r>
            <a:endParaRPr lang="es-CL" dirty="0" smtClean="0"/>
          </a:p>
          <a:p>
            <a:pPr lvl="1"/>
            <a:r>
              <a:rPr lang="es-CL" dirty="0" smtClean="0"/>
              <a:t>Se comienza el desarrollo partiendo de una serie de artefactos ya existentes, y por lo tanto la arquitectura descriptiva no es vacía aunque la prescriptiva comienza vacía</a:t>
            </a:r>
          </a:p>
          <a:p>
            <a:pPr lvl="1"/>
            <a:r>
              <a:rPr lang="es-CL" dirty="0" smtClean="0"/>
              <a:t>Esto ocurre en las líneas de productos donde el nuevo desarrollo es muy similar a otros existentes</a:t>
            </a:r>
          </a:p>
          <a:p>
            <a:pPr lvl="1"/>
            <a:r>
              <a:rPr lang="es-CL" dirty="0" smtClean="0"/>
              <a:t>También cuando se evoluciona un sistema existente para el cual no existe documentación de arquitectura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Degradación de la Arquitectura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A medida que transcurre el desarrollo, la arquitectura prescriptiva (P), los artefactos (A), y la arquitectura descriptiva (D) van completándose hasta que los interesados determinan que está lista para entrar en operación</a:t>
            </a:r>
          </a:p>
          <a:p>
            <a:r>
              <a:rPr lang="es-CL" dirty="0" smtClean="0"/>
              <a:t>En el caso ideal, P=D, o sea que D es la perfecta realización de P</a:t>
            </a:r>
          </a:p>
          <a:p>
            <a:r>
              <a:rPr lang="es-CL" dirty="0" smtClean="0"/>
              <a:t>Idealmente, cuando se desea crear o evolucionar un sistema, primero se modifica P y los correspondientes cambios en D siguen</a:t>
            </a:r>
          </a:p>
          <a:p>
            <a:pPr lvl="1"/>
            <a:r>
              <a:rPr lang="es-CL" dirty="0" smtClean="0"/>
              <a:t>Pero esto no siempre ocurre así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Degradación de la Arquitectura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P ≠ D </a:t>
            </a:r>
            <a:r>
              <a:rPr lang="es-CL" dirty="0" smtClean="0">
                <a:sym typeface="Symbol"/>
              </a:rPr>
              <a:t> arquitectura degradada</a:t>
            </a:r>
          </a:p>
          <a:p>
            <a:pPr lvl="1"/>
            <a:r>
              <a:rPr lang="es-CL" dirty="0" smtClean="0">
                <a:sym typeface="Symbol"/>
              </a:rPr>
              <a:t>Flojera de los desarrolladores</a:t>
            </a:r>
          </a:p>
          <a:p>
            <a:pPr lvl="1"/>
            <a:r>
              <a:rPr lang="es-CL" dirty="0" err="1" smtClean="0">
                <a:sym typeface="Symbol"/>
              </a:rPr>
              <a:t>Deadlines</a:t>
            </a:r>
            <a:r>
              <a:rPr lang="es-CL" dirty="0" smtClean="0">
                <a:sym typeface="Symbol"/>
              </a:rPr>
              <a:t> muy ajustados, falta de tiempo</a:t>
            </a:r>
          </a:p>
          <a:p>
            <a:pPr lvl="1"/>
            <a:r>
              <a:rPr lang="es-CL" dirty="0" smtClean="0">
                <a:sym typeface="Symbol"/>
              </a:rPr>
              <a:t>Inexistencia de una arquitectura prescriptiva documentada</a:t>
            </a:r>
          </a:p>
          <a:p>
            <a:pPr lvl="1"/>
            <a:r>
              <a:rPr lang="es-CL" dirty="0" smtClean="0">
                <a:sym typeface="Symbol"/>
              </a:rPr>
              <a:t>Deseo de introducir optimizaciones sólo relativas al código</a:t>
            </a:r>
          </a:p>
          <a:p>
            <a:pPr lvl="1"/>
            <a:r>
              <a:rPr lang="es-CL" dirty="0" smtClean="0">
                <a:sym typeface="Symbol"/>
              </a:rPr>
              <a:t>Técnicas o herramientas inadecuadas</a:t>
            </a:r>
          </a:p>
          <a:p>
            <a:r>
              <a:rPr lang="es-CL" dirty="0" smtClean="0">
                <a:sym typeface="Symbol"/>
              </a:rPr>
              <a:t>De cualquier forma esta discrepancia no es buena porque oculta las intenciones de diseño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8842248" cy="758952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Sistema de Simulación Acústica Subacuática</a:t>
            </a:r>
            <a:endParaRPr lang="es-CL" dirty="0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24000" y="1981200"/>
            <a:ext cx="6629400" cy="3810000"/>
            <a:chOff x="960" y="1248"/>
            <a:chExt cx="4176" cy="2400"/>
          </a:xfrm>
        </p:grpSpPr>
        <p:sp>
          <p:nvSpPr>
            <p:cNvPr id="39939" name="Oval 3"/>
            <p:cNvSpPr>
              <a:spLocks noChangeArrowheads="1"/>
            </p:cNvSpPr>
            <p:nvPr/>
          </p:nvSpPr>
          <p:spPr bwMode="auto">
            <a:xfrm>
              <a:off x="2496" y="124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/>
                <a:t>Control</a:t>
              </a:r>
            </a:p>
            <a:p>
              <a:pPr algn="ctr"/>
              <a:r>
                <a:rPr lang="es-CL"/>
                <a:t>Process</a:t>
              </a:r>
            </a:p>
            <a:p>
              <a:pPr algn="ctr"/>
              <a:r>
                <a:rPr lang="es-CL"/>
                <a:t>(CP)</a:t>
              </a:r>
            </a:p>
          </p:txBody>
        </p:sp>
        <p:sp>
          <p:nvSpPr>
            <p:cNvPr id="39940" name="Oval 4"/>
            <p:cNvSpPr>
              <a:spLocks noChangeArrowheads="1"/>
            </p:cNvSpPr>
            <p:nvPr/>
          </p:nvSpPr>
          <p:spPr bwMode="auto">
            <a:xfrm>
              <a:off x="249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/>
                <a:t>Reverb</a:t>
              </a:r>
            </a:p>
            <a:p>
              <a:pPr algn="ctr"/>
              <a:r>
                <a:rPr lang="es-CL"/>
                <a:t>Model</a:t>
              </a:r>
            </a:p>
            <a:p>
              <a:pPr algn="ctr"/>
              <a:r>
                <a:rPr lang="es-CL"/>
                <a:t>(MODR)</a:t>
              </a:r>
            </a:p>
          </p:txBody>
        </p:sp>
        <p:cxnSp>
          <p:nvCxnSpPr>
            <p:cNvPr id="39941" name="AutoShape 5"/>
            <p:cNvCxnSpPr>
              <a:cxnSpLocks noChangeShapeType="1"/>
              <a:stCxn id="39939" idx="4"/>
              <a:endCxn id="39940" idx="0"/>
            </p:cNvCxnSpPr>
            <p:nvPr/>
          </p:nvCxnSpPr>
          <p:spPr bwMode="auto">
            <a:xfrm>
              <a:off x="2976" y="2208"/>
              <a:ext cx="0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39942" name="Oval 6"/>
            <p:cNvSpPr>
              <a:spLocks noChangeArrowheads="1"/>
            </p:cNvSpPr>
            <p:nvPr/>
          </p:nvSpPr>
          <p:spPr bwMode="auto">
            <a:xfrm>
              <a:off x="960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/>
                <a:t>Prop Loss</a:t>
              </a:r>
            </a:p>
            <a:p>
              <a:pPr algn="ctr"/>
              <a:r>
                <a:rPr lang="es-CL"/>
                <a:t>Model</a:t>
              </a:r>
            </a:p>
            <a:p>
              <a:pPr algn="ctr"/>
              <a:r>
                <a:rPr lang="es-CL"/>
                <a:t>(MODP)</a:t>
              </a:r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auto">
            <a:xfrm>
              <a:off x="417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/>
                <a:t>Noise Model</a:t>
              </a:r>
            </a:p>
            <a:p>
              <a:pPr algn="ctr"/>
              <a:r>
                <a:rPr lang="es-CL"/>
                <a:t>(MODN)</a:t>
              </a:r>
            </a:p>
          </p:txBody>
        </p:sp>
        <p:cxnSp>
          <p:nvCxnSpPr>
            <p:cNvPr id="39946" name="AutoShape 10"/>
            <p:cNvCxnSpPr>
              <a:cxnSpLocks noChangeShapeType="1"/>
              <a:stCxn id="39942" idx="0"/>
              <a:endCxn id="39939" idx="4"/>
            </p:cNvCxnSpPr>
            <p:nvPr/>
          </p:nvCxnSpPr>
          <p:spPr bwMode="auto">
            <a:xfrm rot="16200000">
              <a:off x="1968" y="1680"/>
              <a:ext cx="480" cy="153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39947" name="AutoShape 11"/>
            <p:cNvCxnSpPr>
              <a:cxnSpLocks noChangeShapeType="1"/>
              <a:stCxn id="39944" idx="0"/>
              <a:endCxn id="39939" idx="4"/>
            </p:cNvCxnSpPr>
            <p:nvPr/>
          </p:nvCxnSpPr>
          <p:spPr bwMode="auto">
            <a:xfrm rot="5400000" flipH="1">
              <a:off x="3576" y="1608"/>
              <a:ext cx="480" cy="168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</p:grp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Desviación de la Arquitectura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i="1" dirty="0" smtClean="0"/>
              <a:t>La desviación de la arquitectura es la inclusión de decisiones de diseño principales en la arquitectura descriptiva tales que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No están incluidas, ni en concordancia, ni implicadas por la arquitectura prescriptiva</a:t>
            </a:r>
          </a:p>
          <a:p>
            <a:pPr lvl="1"/>
            <a:r>
              <a:rPr lang="es-CL" dirty="0" smtClean="0"/>
              <a:t>No violan ninguna de las decisiones de la arquitectura prescriptiva</a:t>
            </a:r>
          </a:p>
          <a:p>
            <a:pPr lvl="1"/>
            <a:endParaRPr lang="es-CL" dirty="0" smtClean="0"/>
          </a:p>
          <a:p>
            <a:r>
              <a:rPr lang="es-CL" dirty="0" smtClean="0"/>
              <a:t>No implica necesariamente errores pero suele poner de manifiesto que no se comprende P</a:t>
            </a:r>
          </a:p>
          <a:p>
            <a:r>
              <a:rPr lang="es-CL" dirty="0" smtClean="0"/>
              <a:t>Si no se pone cuidado, pueden causar erosión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Erosión de la Arquitectura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i="1" dirty="0" smtClean="0"/>
              <a:t>La erosión de la arquitectura es la introducción de decisiones de diseño en la arquitectura descriptiva que violan la arquitectura prescriptiva.</a:t>
            </a:r>
          </a:p>
          <a:p>
            <a:pPr lvl="1"/>
            <a:r>
              <a:rPr lang="es-CL" dirty="0" smtClean="0"/>
              <a:t>El sistema resulta difícil de comprender y adaptar, y generalmente lleva a fallas del sistema</a:t>
            </a:r>
          </a:p>
          <a:p>
            <a:pPr lvl="1"/>
            <a:r>
              <a:rPr lang="es-CL" dirty="0" smtClean="0"/>
              <a:t>Si la desviación es grande, la comprensión se ve amenazada y surge la erosión</a:t>
            </a:r>
          </a:p>
          <a:p>
            <a:pPr lvl="1"/>
            <a:r>
              <a:rPr lang="es-CL" dirty="0" smtClean="0"/>
              <a:t>También hay erosión cuando se toman decisiones de diseño en forma aislada, sin considerar las anteriores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 Arquitectónica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27966" cy="4572000"/>
          </a:xfrm>
        </p:spPr>
        <p:txBody>
          <a:bodyPr/>
          <a:lstStyle/>
          <a:p>
            <a:r>
              <a:rPr lang="es-CL" i="1" dirty="0" smtClean="0"/>
              <a:t>Una perspectiva arquitectónica es un conjunto no vacío de tipos de decisiones de diseño.</a:t>
            </a:r>
          </a:p>
          <a:p>
            <a:pPr lvl="1"/>
            <a:r>
              <a:rPr lang="es-CL" dirty="0" smtClean="0"/>
              <a:t>Variados interesados toman variados tipos de decisiones de diseño con variados niveles de detalle.</a:t>
            </a:r>
          </a:p>
          <a:p>
            <a:pPr lvl="1"/>
            <a:r>
              <a:rPr lang="es-CL" dirty="0" smtClean="0"/>
              <a:t>Las perspectivas intentan agrupar estas decisiones con fines de comprensibilidad y análisis.</a:t>
            </a:r>
          </a:p>
          <a:p>
            <a:pPr lvl="1"/>
            <a:r>
              <a:rPr lang="es-CL" dirty="0" smtClean="0"/>
              <a:t>Ejemplos:</a:t>
            </a:r>
          </a:p>
          <a:p>
            <a:pPr lvl="2"/>
            <a:r>
              <a:rPr lang="es-CL" dirty="0" smtClean="0"/>
              <a:t>Decisiones </a:t>
            </a:r>
            <a:r>
              <a:rPr lang="es-CL" smtClean="0"/>
              <a:t>estructurales </a:t>
            </a:r>
          </a:p>
          <a:p>
            <a:pPr lvl="2"/>
            <a:r>
              <a:rPr lang="es-CL" smtClean="0"/>
              <a:t>Decisiones </a:t>
            </a:r>
            <a:r>
              <a:rPr lang="es-CL" dirty="0" smtClean="0"/>
              <a:t>de comportamiento</a:t>
            </a:r>
          </a:p>
          <a:p>
            <a:pPr lvl="2"/>
            <a:r>
              <a:rPr lang="es-CL" dirty="0" smtClean="0"/>
              <a:t>Decisiones de </a:t>
            </a:r>
            <a:r>
              <a:rPr lang="es-CL" dirty="0" err="1" smtClean="0"/>
              <a:t>deployment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Arquitectura del Software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4614882"/>
          </a:xfrm>
        </p:spPr>
        <p:txBody>
          <a:bodyPr>
            <a:noAutofit/>
          </a:bodyPr>
          <a:lstStyle/>
          <a:p>
            <a:r>
              <a:rPr lang="es-CL" sz="3200" dirty="0" smtClean="0"/>
              <a:t>Arquitectura = {elementos, estructura, </a:t>
            </a:r>
            <a:r>
              <a:rPr lang="es-CL" sz="3200" dirty="0" err="1" smtClean="0"/>
              <a:t>rationale</a:t>
            </a:r>
            <a:r>
              <a:rPr lang="es-CL" sz="3200" dirty="0" smtClean="0"/>
              <a:t>}</a:t>
            </a:r>
          </a:p>
          <a:p>
            <a:endParaRPr lang="es-CL" sz="3200" dirty="0" smtClean="0"/>
          </a:p>
          <a:p>
            <a:pPr lvl="1"/>
            <a:r>
              <a:rPr lang="es-CL" sz="2400" dirty="0" smtClean="0"/>
              <a:t>Los elementos identifican los bloques de construcción</a:t>
            </a:r>
          </a:p>
          <a:p>
            <a:pPr lvl="2"/>
            <a:r>
              <a:rPr lang="es-CL" sz="2000" dirty="0" smtClean="0"/>
              <a:t>¿Cuáles son los elementos constitutivos del sistema?</a:t>
            </a:r>
          </a:p>
          <a:p>
            <a:pPr lvl="2"/>
            <a:r>
              <a:rPr lang="es-CL" sz="2000" dirty="0" smtClean="0"/>
              <a:t>¿Cuál es la misión de cada uno de estos elementos?</a:t>
            </a:r>
          </a:p>
          <a:p>
            <a:pPr lvl="2"/>
            <a:r>
              <a:rPr lang="es-CL" sz="2000" dirty="0" smtClean="0"/>
              <a:t>¿Qué servicios brinda (o colabora para brindar) cada elemento?	</a:t>
            </a:r>
          </a:p>
          <a:p>
            <a:pPr lvl="1"/>
            <a:r>
              <a:rPr lang="es-CL" sz="2400" dirty="0" smtClean="0"/>
              <a:t>Tres tipos de elementos:</a:t>
            </a:r>
          </a:p>
          <a:p>
            <a:pPr lvl="2"/>
            <a:r>
              <a:rPr lang="es-CL" sz="2000" dirty="0" smtClean="0"/>
              <a:t>Procesamiento</a:t>
            </a:r>
          </a:p>
          <a:p>
            <a:pPr lvl="2"/>
            <a:r>
              <a:rPr lang="es-CL" sz="2000" dirty="0" smtClean="0"/>
              <a:t>Almacenamiento</a:t>
            </a:r>
          </a:p>
          <a:p>
            <a:pPr lvl="2"/>
            <a:r>
              <a:rPr lang="es-CL" sz="2000" dirty="0" smtClean="0"/>
              <a:t>Conexión</a:t>
            </a:r>
          </a:p>
          <a:p>
            <a:pPr lvl="2"/>
            <a:endParaRPr lang="es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¿Qué sabemos de la arquitectura del sistema?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El sistema consta de cuatro</a:t>
            </a:r>
            <a:br>
              <a:rPr lang="es-CL" dirty="0" smtClean="0"/>
            </a:br>
            <a:r>
              <a:rPr lang="es-CL" dirty="0" smtClean="0"/>
              <a:t>componentes.</a:t>
            </a:r>
          </a:p>
          <a:p>
            <a:r>
              <a:rPr lang="es-CL" dirty="0" smtClean="0"/>
              <a:t>Tres de estos componentes parecen tener más en común entre ellos -</a:t>
            </a:r>
            <a:r>
              <a:rPr lang="es-CL" dirty="0" err="1" smtClean="0"/>
              <a:t>Prop</a:t>
            </a:r>
            <a:r>
              <a:rPr lang="es-CL" dirty="0" smtClean="0"/>
              <a:t> </a:t>
            </a:r>
            <a:r>
              <a:rPr lang="es-CL" dirty="0" err="1" smtClean="0"/>
              <a:t>Loss</a:t>
            </a:r>
            <a:r>
              <a:rPr lang="es-CL" dirty="0" smtClean="0"/>
              <a:t> </a:t>
            </a:r>
            <a:r>
              <a:rPr lang="es-CL" dirty="0" err="1" smtClean="0"/>
              <a:t>Model</a:t>
            </a:r>
            <a:r>
              <a:rPr lang="es-CL" dirty="0" smtClean="0"/>
              <a:t> (MODP), </a:t>
            </a:r>
            <a:r>
              <a:rPr lang="es-CL" dirty="0" err="1" smtClean="0"/>
              <a:t>Reverb</a:t>
            </a:r>
            <a:r>
              <a:rPr lang="es-CL" dirty="0" smtClean="0"/>
              <a:t> </a:t>
            </a:r>
            <a:r>
              <a:rPr lang="es-CL" dirty="0" err="1" smtClean="0"/>
              <a:t>Model</a:t>
            </a:r>
            <a:r>
              <a:rPr lang="es-CL" dirty="0" smtClean="0"/>
              <a:t> (MODR) y </a:t>
            </a:r>
            <a:r>
              <a:rPr lang="es-CL" dirty="0" err="1" smtClean="0"/>
              <a:t>Noise</a:t>
            </a:r>
            <a:r>
              <a:rPr lang="es-CL" dirty="0" smtClean="0"/>
              <a:t> </a:t>
            </a:r>
            <a:r>
              <a:rPr lang="es-CL" dirty="0" err="1" smtClean="0"/>
              <a:t>Model</a:t>
            </a:r>
            <a:r>
              <a:rPr lang="es-CL" dirty="0" smtClean="0"/>
              <a:t> (MODN)- que con el cuarto componente -Control </a:t>
            </a:r>
            <a:r>
              <a:rPr lang="es-CL" dirty="0" err="1" smtClean="0"/>
              <a:t>Process</a:t>
            </a:r>
            <a:r>
              <a:rPr lang="es-CL" dirty="0" smtClean="0"/>
              <a:t> (CP) porque están al mismo nivel.</a:t>
            </a:r>
          </a:p>
          <a:p>
            <a:r>
              <a:rPr lang="es-CL" dirty="0" smtClean="0"/>
              <a:t>Todos los componentes tienen algún tipo de relación ya que el diagrama está completamente conectado.</a:t>
            </a:r>
          </a:p>
          <a:p>
            <a:pPr>
              <a:buNone/>
            </a:pPr>
            <a:endParaRPr lang="es-E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6115080" y="981068"/>
            <a:ext cx="2743200" cy="1447800"/>
            <a:chOff x="960" y="1248"/>
            <a:chExt cx="4176" cy="2400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496" y="124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900" dirty="0"/>
                <a:t>Control</a:t>
              </a:r>
            </a:p>
            <a:p>
              <a:pPr algn="ctr"/>
              <a:r>
                <a:rPr lang="es-CL" sz="900" dirty="0" err="1"/>
                <a:t>Process</a:t>
              </a:r>
              <a:endParaRPr lang="es-CL" sz="900" dirty="0"/>
            </a:p>
            <a:p>
              <a:pPr algn="ctr"/>
              <a:r>
                <a:rPr lang="es-CL" sz="900" dirty="0"/>
                <a:t>(CP)</a:t>
              </a: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249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900" dirty="0" err="1"/>
                <a:t>Reverb</a:t>
              </a:r>
              <a:endParaRPr lang="es-CL" sz="900" dirty="0"/>
            </a:p>
            <a:p>
              <a:pPr algn="ctr"/>
              <a:r>
                <a:rPr lang="es-CL" sz="900" dirty="0" err="1"/>
                <a:t>Model</a:t>
              </a:r>
              <a:endParaRPr lang="es-CL" sz="900" dirty="0"/>
            </a:p>
            <a:p>
              <a:pPr algn="ctr"/>
              <a:r>
                <a:rPr lang="es-CL" sz="900" dirty="0"/>
                <a:t>(MODR)</a:t>
              </a:r>
            </a:p>
          </p:txBody>
        </p:sp>
        <p:cxnSp>
          <p:nvCxnSpPr>
            <p:cNvPr id="7" name="AutoShape 7"/>
            <p:cNvCxnSpPr>
              <a:cxnSpLocks noChangeShapeType="1"/>
              <a:stCxn id="5" idx="4"/>
              <a:endCxn id="6" idx="0"/>
            </p:cNvCxnSpPr>
            <p:nvPr/>
          </p:nvCxnSpPr>
          <p:spPr bwMode="auto">
            <a:xfrm>
              <a:off x="2976" y="2208"/>
              <a:ext cx="0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960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900"/>
                <a:t>Prop Loss</a:t>
              </a:r>
            </a:p>
            <a:p>
              <a:pPr algn="ctr"/>
              <a:r>
                <a:rPr lang="es-CL" sz="900"/>
                <a:t>Model</a:t>
              </a:r>
            </a:p>
            <a:p>
              <a:pPr algn="ctr"/>
              <a:r>
                <a:rPr lang="es-CL" sz="900"/>
                <a:t>(MODP)</a:t>
              </a: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417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900"/>
                <a:t>Noise Model</a:t>
              </a:r>
            </a:p>
            <a:p>
              <a:pPr algn="ctr"/>
              <a:r>
                <a:rPr lang="es-CL" sz="900"/>
                <a:t>(MODN)</a:t>
              </a:r>
            </a:p>
          </p:txBody>
        </p:sp>
        <p:cxnSp>
          <p:nvCxnSpPr>
            <p:cNvPr id="10" name="AutoShape 10"/>
            <p:cNvCxnSpPr>
              <a:cxnSpLocks noChangeShapeType="1"/>
              <a:stCxn id="8" idx="0"/>
              <a:endCxn id="5" idx="4"/>
            </p:cNvCxnSpPr>
            <p:nvPr/>
          </p:nvCxnSpPr>
          <p:spPr bwMode="auto">
            <a:xfrm rot="16200000">
              <a:off x="1968" y="1680"/>
              <a:ext cx="480" cy="153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1" name="AutoShape 11"/>
            <p:cNvCxnSpPr>
              <a:cxnSpLocks noChangeShapeType="1"/>
              <a:stCxn id="9" idx="0"/>
              <a:endCxn id="5" idx="4"/>
            </p:cNvCxnSpPr>
            <p:nvPr/>
          </p:nvCxnSpPr>
          <p:spPr bwMode="auto">
            <a:xfrm rot="5400000" flipH="1">
              <a:off x="3576" y="1608"/>
              <a:ext cx="480" cy="168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</p:grp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¿Qué cosas no sabemos de la arquitectura?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077200" cy="4114800"/>
          </a:xfrm>
        </p:spPr>
        <p:txBody>
          <a:bodyPr>
            <a:normAutofit fontScale="92500" lnSpcReduction="20000"/>
          </a:bodyPr>
          <a:lstStyle/>
          <a:p>
            <a:r>
              <a:rPr lang="es-CL"/>
              <a:t>¿Cuál es la naturaleza de las componentes?</a:t>
            </a:r>
          </a:p>
          <a:p>
            <a:pPr lvl="1"/>
            <a:r>
              <a:rPr lang="es-CL"/>
              <a:t>¿Cuál es el significado de su separación?</a:t>
            </a:r>
          </a:p>
          <a:p>
            <a:pPr lvl="1"/>
            <a:r>
              <a:rPr lang="es-CL"/>
              <a:t>¿Se ejecutan todos los componentes en distintos procesadores?</a:t>
            </a:r>
          </a:p>
          <a:p>
            <a:pPr lvl="1"/>
            <a:r>
              <a:rPr lang="es-CL"/>
              <a:t>¿Se ejecutan en distintos momentos?</a:t>
            </a:r>
          </a:p>
          <a:p>
            <a:pPr lvl="1"/>
            <a:r>
              <a:rPr lang="es-CL"/>
              <a:t>Las componentes, ¿constan de procesos, programas o ambos?</a:t>
            </a:r>
          </a:p>
          <a:p>
            <a:pPr lvl="1"/>
            <a:r>
              <a:rPr lang="es-CL"/>
              <a:t>Las componentes ¿representan la forma en que el trabajo del proyecto habrá de dividirse o responde a una separación que depende de la ejecución?</a:t>
            </a:r>
          </a:p>
          <a:p>
            <a:pPr lvl="1"/>
            <a:r>
              <a:rPr lang="es-CL"/>
              <a:t>Estas componentes ¿son módulos, objetos, tareas, funciones, procesos, programas distribuidos o alguna otra cosa?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¿Qué cosas no sabemos de la arquitectura?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/>
              <a:t>¿Qué significado tienen las conexiones entre los componentes?</a:t>
            </a:r>
          </a:p>
          <a:p>
            <a:pPr lvl="1"/>
            <a:r>
              <a:rPr lang="es-CL"/>
              <a:t>¿Significan que las componentes se comunican entre ellas, controlan unas a otras, se envían datos, se usan, se invocan, se sincronizan o alguna combinación de estas relaciones?</a:t>
            </a:r>
          </a:p>
          <a:p>
            <a:pPr lvl="1"/>
            <a:r>
              <a:rPr lang="es-CL"/>
              <a:t>¿Cómo es el mecansimo de la comunicación?</a:t>
            </a:r>
          </a:p>
          <a:p>
            <a:r>
              <a:rPr lang="es-CL"/>
              <a:t>¿Qué significado tiene la distribución de las componentes en el diagrama?</a:t>
            </a:r>
          </a:p>
          <a:p>
            <a:pPr lvl="1"/>
            <a:r>
              <a:rPr lang="es-CL"/>
              <a:t>¿Por qué está CP en un nivel superior?</a:t>
            </a:r>
          </a:p>
          <a:p>
            <a:r>
              <a:rPr lang="es-CL"/>
              <a:t>¿Cómo opera toda la arquitectura durante la ejecución del sistema?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Consecuencias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El diagrama, tal y como está, no muestra una arquitectura de software, al menos no en una forma mínimamente útil.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495700" y="3143248"/>
            <a:ext cx="4648200" cy="2743200"/>
            <a:chOff x="960" y="1248"/>
            <a:chExt cx="4176" cy="2400"/>
          </a:xfrm>
        </p:grpSpPr>
        <p:sp>
          <p:nvSpPr>
            <p:cNvPr id="44037" name="Oval 5"/>
            <p:cNvSpPr>
              <a:spLocks noChangeArrowheads="1"/>
            </p:cNvSpPr>
            <p:nvPr/>
          </p:nvSpPr>
          <p:spPr bwMode="auto">
            <a:xfrm>
              <a:off x="2496" y="124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1200"/>
                <a:t>Control</a:t>
              </a:r>
            </a:p>
            <a:p>
              <a:pPr algn="ctr"/>
              <a:r>
                <a:rPr lang="es-CL" sz="1200"/>
                <a:t>Process</a:t>
              </a:r>
            </a:p>
            <a:p>
              <a:pPr algn="ctr"/>
              <a:r>
                <a:rPr lang="es-CL" sz="1200"/>
                <a:t>(CP)</a:t>
              </a:r>
            </a:p>
          </p:txBody>
        </p:sp>
        <p:sp>
          <p:nvSpPr>
            <p:cNvPr id="44038" name="Oval 6"/>
            <p:cNvSpPr>
              <a:spLocks noChangeArrowheads="1"/>
            </p:cNvSpPr>
            <p:nvPr/>
          </p:nvSpPr>
          <p:spPr bwMode="auto">
            <a:xfrm>
              <a:off x="249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1200" dirty="0" err="1"/>
                <a:t>Reverb</a:t>
              </a:r>
              <a:endParaRPr lang="es-CL" sz="1200" dirty="0"/>
            </a:p>
            <a:p>
              <a:pPr algn="ctr"/>
              <a:r>
                <a:rPr lang="es-CL" sz="1200" dirty="0" err="1"/>
                <a:t>Model</a:t>
              </a:r>
              <a:endParaRPr lang="es-CL" sz="1200" dirty="0"/>
            </a:p>
            <a:p>
              <a:pPr algn="ctr"/>
              <a:r>
                <a:rPr lang="es-CL" sz="1200" dirty="0"/>
                <a:t>(MODR)</a:t>
              </a:r>
            </a:p>
          </p:txBody>
        </p:sp>
        <p:cxnSp>
          <p:nvCxnSpPr>
            <p:cNvPr id="44039" name="AutoShape 7"/>
            <p:cNvCxnSpPr>
              <a:cxnSpLocks noChangeShapeType="1"/>
              <a:stCxn id="44037" idx="4"/>
              <a:endCxn id="44038" idx="0"/>
            </p:cNvCxnSpPr>
            <p:nvPr/>
          </p:nvCxnSpPr>
          <p:spPr bwMode="auto">
            <a:xfrm>
              <a:off x="2976" y="2208"/>
              <a:ext cx="0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44040" name="Oval 8"/>
            <p:cNvSpPr>
              <a:spLocks noChangeArrowheads="1"/>
            </p:cNvSpPr>
            <p:nvPr/>
          </p:nvSpPr>
          <p:spPr bwMode="auto">
            <a:xfrm>
              <a:off x="960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1200"/>
                <a:t>Prop Loss</a:t>
              </a:r>
            </a:p>
            <a:p>
              <a:pPr algn="ctr"/>
              <a:r>
                <a:rPr lang="es-CL" sz="1200"/>
                <a:t>Model</a:t>
              </a:r>
            </a:p>
            <a:p>
              <a:pPr algn="ctr"/>
              <a:r>
                <a:rPr lang="es-CL" sz="1200"/>
                <a:t>(MODP)</a:t>
              </a:r>
            </a:p>
          </p:txBody>
        </p:sp>
        <p:sp>
          <p:nvSpPr>
            <p:cNvPr id="44041" name="Oval 9"/>
            <p:cNvSpPr>
              <a:spLocks noChangeArrowheads="1"/>
            </p:cNvSpPr>
            <p:nvPr/>
          </p:nvSpPr>
          <p:spPr bwMode="auto">
            <a:xfrm>
              <a:off x="4176" y="2688"/>
              <a:ext cx="960" cy="9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CL" sz="1200"/>
                <a:t>Noise Model</a:t>
              </a:r>
            </a:p>
            <a:p>
              <a:pPr algn="ctr"/>
              <a:r>
                <a:rPr lang="es-CL" sz="1200"/>
                <a:t>(MODN</a:t>
              </a:r>
            </a:p>
          </p:txBody>
        </p:sp>
        <p:cxnSp>
          <p:nvCxnSpPr>
            <p:cNvPr id="44042" name="AutoShape 10"/>
            <p:cNvCxnSpPr>
              <a:cxnSpLocks noChangeShapeType="1"/>
              <a:stCxn id="44040" idx="0"/>
              <a:endCxn id="44037" idx="4"/>
            </p:cNvCxnSpPr>
            <p:nvPr/>
          </p:nvCxnSpPr>
          <p:spPr bwMode="auto">
            <a:xfrm rot="16200000">
              <a:off x="1968" y="1680"/>
              <a:ext cx="480" cy="153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44043" name="AutoShape 11"/>
            <p:cNvCxnSpPr>
              <a:cxnSpLocks noChangeShapeType="1"/>
              <a:stCxn id="44041" idx="0"/>
              <a:endCxn id="44037" idx="4"/>
            </p:cNvCxnSpPr>
            <p:nvPr/>
          </p:nvCxnSpPr>
          <p:spPr bwMode="auto">
            <a:xfrm rot="5400000" flipH="1">
              <a:off x="3576" y="1608"/>
              <a:ext cx="480" cy="168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</p:grp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Arquitectura de Software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s-CL"/>
              <a:t>La arquitectura de un programa o sistema computacional es la estructura o estructuras de ese sistema, y comprende las componentes del software, sus propiedades externamente visibles, y las relaciones entre las mismas.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Propiedades Externamente Visibles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Suposiciones que otras componentes pueden hacer acerca de las características de una componente:</a:t>
            </a:r>
          </a:p>
          <a:p>
            <a:pPr lvl="1"/>
            <a:r>
              <a:rPr lang="es-CL"/>
              <a:t>servicios ofrecidos,</a:t>
            </a:r>
          </a:p>
          <a:p>
            <a:pPr lvl="1"/>
            <a:r>
              <a:rPr lang="es-CL"/>
              <a:t>performance,</a:t>
            </a:r>
          </a:p>
          <a:p>
            <a:pPr lvl="1"/>
            <a:r>
              <a:rPr lang="es-CL"/>
              <a:t>manejo de fallas,</a:t>
            </a:r>
          </a:p>
          <a:p>
            <a:pPr lvl="1"/>
            <a:r>
              <a:rPr lang="es-CL"/>
              <a:t>uso de recursos compartidos, etc.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5906407" y="5366826"/>
            <a:ext cx="3130089" cy="144655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Requisitos</a:t>
            </a:r>
            <a:b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ES" sz="4400" b="1" cap="all" dirty="0" smtClean="0">
                <a:ln w="90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calidad</a:t>
            </a:r>
            <a:endParaRPr lang="es-ES" sz="4400" b="1" cap="all" dirty="0">
              <a:ln w="9000" cmpd="sng">
                <a:solidFill>
                  <a:srgbClr val="FFC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CL" dirty="0"/>
              <a:t>La Arquitectura Identifica la Interacción de las Componentes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La arquitectura identifica la forma en que las componentes interactúan:</a:t>
            </a:r>
          </a:p>
          <a:p>
            <a:pPr lvl="1"/>
            <a:r>
              <a:rPr lang="es-CL"/>
              <a:t>se omite la información de las componentes que no se refiere a la interacción.</a:t>
            </a:r>
          </a:p>
          <a:p>
            <a:r>
              <a:rPr lang="es-CL"/>
              <a:t>La arquitectura tiene relación con la parte pública de las interfaces de las componentes:</a:t>
            </a:r>
          </a:p>
          <a:p>
            <a:pPr lvl="1"/>
            <a:r>
              <a:rPr lang="es-CL"/>
              <a:t>la parte privada es usada para funcionamiento interno.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2BDFE6-18C4-4460-9158-4C01BCB82E49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12733</TotalTime>
  <Words>1442</Words>
  <Application>Microsoft Office PowerPoint</Application>
  <PresentationFormat>Presentación en pantalla (4:3)</PresentationFormat>
  <Paragraphs>196</Paragraphs>
  <Slides>23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Intermedio</vt:lpstr>
      <vt:lpstr>Conceptos Básicos de Arquitectura de Software</vt:lpstr>
      <vt:lpstr>Sistema de Simulación Acústica Subacuática</vt:lpstr>
      <vt:lpstr>¿Qué sabemos de la arquitectura del sistema?</vt:lpstr>
      <vt:lpstr>¿Qué cosas no sabemos de la arquitectura?</vt:lpstr>
      <vt:lpstr>¿Qué cosas no sabemos de la arquitectura?</vt:lpstr>
      <vt:lpstr>Consecuencias</vt:lpstr>
      <vt:lpstr>Arquitectura de Software</vt:lpstr>
      <vt:lpstr>Propiedades Externamente Visibles</vt:lpstr>
      <vt:lpstr>La Arquitectura Identifica la Interacción de las Componentes</vt:lpstr>
      <vt:lpstr>Un sistema puede tener más de una estructura</vt:lpstr>
      <vt:lpstr>Todo sistema tiene una arquitectura</vt:lpstr>
      <vt:lpstr>El comportamiento de las componentes es parte de la arquitectura</vt:lpstr>
      <vt:lpstr>La arquitectura puede ser buena o mala</vt:lpstr>
      <vt:lpstr>Arquitectura de Software</vt:lpstr>
      <vt:lpstr>Decisiones de Diseño</vt:lpstr>
      <vt:lpstr>Arquitectura Prescriptiva y Descriptiva</vt:lpstr>
      <vt:lpstr>Greenfield vs. Brownfield</vt:lpstr>
      <vt:lpstr>Degradación de la Arquitectura</vt:lpstr>
      <vt:lpstr>Degradación de la Arquitectura</vt:lpstr>
      <vt:lpstr>Desviación de la Arquitectura</vt:lpstr>
      <vt:lpstr>Erosión de la Arquitectura</vt:lpstr>
      <vt:lpstr>Perspectiva Arquitectónica</vt:lpstr>
      <vt:lpstr>Arquitectura del Software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de Arquitectura de Software</dc:title>
  <dc:creator>cecilia</dc:creator>
  <cp:lastModifiedBy>cecilia</cp:lastModifiedBy>
  <cp:revision>15</cp:revision>
  <dcterms:created xsi:type="dcterms:W3CDTF">2011-03-07T12:51:06Z</dcterms:created>
  <dcterms:modified xsi:type="dcterms:W3CDTF">2012-03-13T12:41:51Z</dcterms:modified>
</cp:coreProperties>
</file>