
<file path=[Content_Types].xml><?xml version="1.0" encoding="utf-8"?>
<Types xmlns="http://schemas.openxmlformats.org/package/2006/content-types"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19.xml" ContentType="application/vnd.openxmlformats-officedocument.presentationml.slide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Masters/slideMaster1.xml" ContentType="application/vnd.openxmlformats-officedocument.presentationml.slideMaster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presProps.xml" ContentType="application/vnd.openxmlformats-officedocument.presentationml.presProps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24.xml" ContentType="application/vnd.openxmlformats-officedocument.presentationml.slide+xml"/>
  <Override PartName="/ppt/theme/theme1.xml" ContentType="application/vnd.openxmlformats-officedocument.theme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22.xml" ContentType="application/vnd.openxmlformats-officedocument.presentationml.slide+xml"/>
  <Override PartName="/ppt/slides/slide23.xml" ContentType="application/vnd.openxmlformats-officedocument.presentationml.slide+xml"/>
  <Override PartName="/ppt/slideLayouts/slideLayout1.xml" ContentType="application/vnd.openxmlformats-officedocument.presentationml.slideLayout+xml"/>
  <Override PartName="/docProps/app.xml" ContentType="application/vnd.openxmlformats-officedocument.extended-properties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20.xml" ContentType="application/vnd.openxmlformats-officedocument.presentationml.slide+xml"/>
  <Override PartName="/ppt/slides/slide21.xml" ContentType="application/vnd.openxmlformats-officedocument.presentationml.slide+xml"/>
  <Override PartName="/ppt/tableStyles.xml" ContentType="application/vnd.openxmlformats-officedocument.presentationml.tableStyles+xml"/>
  <Override PartName="/ppt/slideLayouts/slideLayout11.xml" ContentType="application/vnd.openxmlformats-officedocument.presentationml.slideLayout+xml"/>
  <Override PartName="/ppt/slideLayouts/slideLayout10.xml" ContentType="application/vnd.openxmlformats-officedocument.presentationml.slideLayout+xml"/>
  <Default Extension="gif" ContentType="image/gif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viewProps.xml" ContentType="application/vnd.openxmlformats-officedocument.presentationml.viewProps+xml"/>
  <Override PartName="/ppt/slideLayouts/slideLayout9.xml" ContentType="application/vnd.openxmlformats-officedocument.presentationml.slideLayout+xml"/>
  <Override PartName="/docProps/core.xml" ContentType="application/vnd.openxmlformats-package.core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76" r:id="rId9"/>
    <p:sldId id="277" r:id="rId10"/>
    <p:sldId id="278" r:id="rId11"/>
    <p:sldId id="279" r:id="rId12"/>
    <p:sldId id="280" r:id="rId13"/>
    <p:sldId id="263" r:id="rId14"/>
    <p:sldId id="266" r:id="rId15"/>
    <p:sldId id="264" r:id="rId16"/>
    <p:sldId id="267" r:id="rId17"/>
    <p:sldId id="269" r:id="rId18"/>
    <p:sldId id="270" r:id="rId19"/>
    <p:sldId id="271" r:id="rId20"/>
    <p:sldId id="272" r:id="rId21"/>
    <p:sldId id="273" r:id="rId22"/>
    <p:sldId id="274" r:id="rId23"/>
    <p:sldId id="275" r:id="rId24"/>
    <p:sldId id="281" r:id="rId25"/>
  </p:sldIdLst>
  <p:sldSz cx="9144000" cy="6858000" type="screen4x3"/>
  <p:notesSz cx="6858000" cy="9144000"/>
  <p:defaultTextStyle>
    <a:defPPr>
      <a:defRPr lang="es-CL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/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98" d="100"/>
          <a:sy n="98" d="100"/>
        </p:scale>
        <p:origin x="-120" y="198"/>
      </p:cViewPr>
      <p:guideLst>
        <p:guide orient="horz" pos="2160"/>
        <p:guide pos="2880"/>
      </p:guideLst>
    </p:cSldViewPr>
  </p:slid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gridSpacing cx="73736200" cy="7373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presProps" Target="presProp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slide" Target="slides/slide24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29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slide" Target="slides/slide23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slide" Target="slides/slide22.xml"/><Relationship Id="rId28" Type="http://schemas.openxmlformats.org/officeDocument/2006/relationships/theme" Target="theme/theme1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slide" Target="slides/slide21.xml"/><Relationship Id="rId27" Type="http://schemas.openxmlformats.org/officeDocument/2006/relationships/viewProps" Target="viewProps.xml"/></Relationships>
</file>

<file path=ppt/media/image1.gif>
</file>

<file path=ppt/media/image2.gif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Diapositiva de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es-ES" smtClean="0"/>
              <a:t>Haga clic para modificar el estilo de subtítulo del patrón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ítulo y texto vertical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Título vertical y text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 vertical"/>
          <p:cNvSpPr>
            <a:spLocks noGrp="1"/>
          </p:cNvSpPr>
          <p:nvPr>
            <p:ph type="title" orient="vert"/>
          </p:nvPr>
        </p:nvSpPr>
        <p:spPr>
          <a:xfrm>
            <a:off x="6629400" y="274638"/>
            <a:ext cx="2057400" cy="5851525"/>
          </a:xfrm>
        </p:spPr>
        <p:txBody>
          <a:bodyPr vert="eaVert"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 vertical"/>
          <p:cNvSpPr>
            <a:spLocks noGrp="1"/>
          </p:cNvSpPr>
          <p:nvPr>
            <p:ph type="body" orient="vert" idx="1"/>
          </p:nvPr>
        </p:nvSpPr>
        <p:spPr>
          <a:xfrm>
            <a:off x="457200" y="274638"/>
            <a:ext cx="6019800" cy="5851525"/>
          </a:xfrm>
        </p:spPr>
        <p:txBody>
          <a:bodyPr vert="eaVert"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ítulo y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Encabezado de sec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Dos objetos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648200" y="1600200"/>
            <a:ext cx="40386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ació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4" name="3 Marcador de contenido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5" name="4 Marcador de texto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6" name="5 Marcador de contenido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7" name="6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8" name="7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9" name="8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Sólo el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4" name="3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5" name="4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En blanc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3" name="2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4" name="3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ido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contenido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Imagen con título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posición de imagen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s-CL"/>
          </a:p>
        </p:txBody>
      </p:sp>
      <p:sp>
        <p:nvSpPr>
          <p:cNvPr id="4" name="3 Marcador de texto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s-ES" smtClean="0"/>
              <a:t>Haga clic para modificar el estilo de texto del patrón</a:t>
            </a:r>
          </a:p>
        </p:txBody>
      </p:sp>
      <p:sp>
        <p:nvSpPr>
          <p:cNvPr id="5" name="4 Marcador de fecha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6" name="5 Marcador de pie de página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s-CL"/>
          </a:p>
        </p:txBody>
      </p:sp>
      <p:sp>
        <p:nvSpPr>
          <p:cNvPr id="7" name="6 Marcador de número de diapositiva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Marcador de título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s-ES" smtClean="0"/>
              <a:t>Haga clic para modificar el estilo de título del patrón</a:t>
            </a:r>
            <a:endParaRPr lang="es-CL"/>
          </a:p>
        </p:txBody>
      </p:sp>
      <p:sp>
        <p:nvSpPr>
          <p:cNvPr id="3" name="2 Marcador de texto"/>
          <p:cNvSpPr>
            <a:spLocks noGrp="1"/>
          </p:cNvSpPr>
          <p:nvPr>
            <p:ph type="body" idx="1"/>
          </p:nvPr>
        </p:nvSpPr>
        <p:spPr>
          <a:xfrm>
            <a:off x="457200" y="1600200"/>
            <a:ext cx="82296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s-ES" smtClean="0"/>
              <a:t>Haga clic para modificar el estilo de texto del patrón</a:t>
            </a:r>
          </a:p>
          <a:p>
            <a:pPr lvl="1"/>
            <a:r>
              <a:rPr lang="es-ES" smtClean="0"/>
              <a:t>Segundo nivel</a:t>
            </a:r>
          </a:p>
          <a:p>
            <a:pPr lvl="2"/>
            <a:r>
              <a:rPr lang="es-ES" smtClean="0"/>
              <a:t>Tercer nivel</a:t>
            </a:r>
          </a:p>
          <a:p>
            <a:pPr lvl="3"/>
            <a:r>
              <a:rPr lang="es-ES" smtClean="0"/>
              <a:t>Cuarto nivel</a:t>
            </a:r>
          </a:p>
          <a:p>
            <a:pPr lvl="4"/>
            <a:r>
              <a:rPr lang="es-ES" smtClean="0"/>
              <a:t>Quinto nivel</a:t>
            </a:r>
            <a:endParaRPr lang="es-CL"/>
          </a:p>
        </p:txBody>
      </p:sp>
      <p:sp>
        <p:nvSpPr>
          <p:cNvPr id="4" name="3 Marcador de fecha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7A49B585-E735-46ED-BBE3-2C5F23802FFE}" type="datetimeFigureOut">
              <a:rPr lang="es-CL" smtClean="0"/>
              <a:pPr/>
              <a:t>15-03-2012</a:t>
            </a:fld>
            <a:endParaRPr lang="es-CL"/>
          </a:p>
        </p:txBody>
      </p:sp>
      <p:sp>
        <p:nvSpPr>
          <p:cNvPr id="5" name="4 Marcador de pie de página"/>
          <p:cNvSpPr>
            <a:spLocks noGrp="1"/>
          </p:cNvSpPr>
          <p:nvPr>
            <p:ph type="ftr" sz="quarter" idx="3"/>
          </p:nvPr>
        </p:nvSpPr>
        <p:spPr>
          <a:xfrm>
            <a:off x="3124200" y="6356350"/>
            <a:ext cx="2895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s-CL"/>
          </a:p>
        </p:txBody>
      </p:sp>
      <p:sp>
        <p:nvSpPr>
          <p:cNvPr id="6" name="5 Marcador de número de diapositiva"/>
          <p:cNvSpPr>
            <a:spLocks noGrp="1"/>
          </p:cNvSpPr>
          <p:nvPr>
            <p:ph type="sldNum" sz="quarter" idx="4"/>
          </p:nvPr>
        </p:nvSpPr>
        <p:spPr>
          <a:xfrm>
            <a:off x="6553200" y="6356350"/>
            <a:ext cx="21336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F7CA1FC7-FF33-4228-A657-9332064E176A}" type="slidenum">
              <a:rPr lang="es-CL" smtClean="0"/>
              <a:pPr/>
              <a:t>‹Nº›</a:t>
            </a:fld>
            <a:endParaRPr lang="es-CL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s-CL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gif"/><Relationship Id="rId1" Type="http://schemas.openxmlformats.org/officeDocument/2006/relationships/slideLayout" Target="../slideLayouts/slideLayout6.xml"/></Relationships>
</file>

<file path=ppt/slides/_rels/slide1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0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2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gif"/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ctrTitle"/>
          </p:nvPr>
        </p:nvSpPr>
        <p:spPr/>
        <p:txBody>
          <a:bodyPr>
            <a:noAutofit/>
          </a:bodyPr>
          <a:lstStyle/>
          <a:p>
            <a:pPr lvl="1" algn="ctr" rtl="0">
              <a:spcBef>
                <a:spcPct val="0"/>
              </a:spcBef>
            </a:pPr>
            <a:r>
              <a:rPr lang="es-CL" sz="3200" b="1" dirty="0">
                <a:solidFill>
                  <a:schemeClr val="accent1"/>
                </a:solidFill>
              </a:rPr>
              <a:t>1.</a:t>
            </a:r>
            <a:r>
              <a:rPr lang="es-CL" sz="1050" b="1" dirty="0">
                <a:solidFill>
                  <a:schemeClr val="accent1"/>
                </a:solidFill>
              </a:rPr>
              <a:t>  </a:t>
            </a:r>
            <a:r>
              <a:rPr lang="es-CL" sz="3200" b="1" dirty="0">
                <a:solidFill>
                  <a:schemeClr val="accent1"/>
                </a:solidFill>
              </a:rPr>
              <a:t>Desarrollo de Programas iterativos usando invariante</a:t>
            </a:r>
            <a:br>
              <a:rPr lang="es-CL" sz="3200" b="1" dirty="0">
                <a:solidFill>
                  <a:schemeClr val="accent1"/>
                </a:solidFill>
              </a:rPr>
            </a:br>
            <a:endParaRPr lang="es-CL" sz="3200" dirty="0">
              <a:solidFill>
                <a:schemeClr val="accent1"/>
              </a:solidFill>
            </a:endParaRPr>
          </a:p>
        </p:txBody>
      </p:sp>
      <p:sp>
        <p:nvSpPr>
          <p:cNvPr id="3" name="2 Subtítulo"/>
          <p:cNvSpPr>
            <a:spLocks noGrp="1"/>
          </p:cNvSpPr>
          <p:nvPr>
            <p:ph type="subTitle" idx="1"/>
          </p:nvPr>
        </p:nvSpPr>
        <p:spPr/>
        <p:txBody>
          <a:bodyPr/>
          <a:lstStyle/>
          <a:p>
            <a:endParaRPr lang="es-CL" dirty="0"/>
          </a:p>
        </p:txBody>
      </p:sp>
    </p:spTree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Avanzar y restablecer invariante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179512" y="1440217"/>
            <a:ext cx="8568952" cy="59093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// Ordenar a[0], ..., a[n-1] por inserción 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k =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0;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// inicialmente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el primer elemento esta ordenado</a:t>
            </a:r>
            <a:endParaRPr lang="es-CL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s-CL" dirty="0" err="1" smtClean="0">
                <a:latin typeface="Courier New" pitchFamily="49" charset="0"/>
                <a:cs typeface="Courier New" pitchFamily="49" charset="0"/>
              </a:rPr>
              <a:t>while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( k &lt; n )  {</a:t>
            </a:r>
          </a:p>
          <a:p>
            <a:r>
              <a:rPr lang="es-CL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   ++k; //acercar k a la meta, se rompe el invariante</a:t>
            </a:r>
          </a:p>
          <a:p>
            <a:r>
              <a:rPr lang="pt-BR" b="1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pt-BR" b="1" dirty="0" err="1" smtClean="0">
                <a:latin typeface="Courier New" pitchFamily="49" charset="0"/>
                <a:cs typeface="Courier New" pitchFamily="49" charset="0"/>
              </a:rPr>
              <a:t>Insertar</a:t>
            </a:r>
            <a:r>
              <a:rPr lang="pt-BR" b="1" dirty="0" smtClean="0">
                <a:latin typeface="Courier New" pitchFamily="49" charset="0"/>
                <a:cs typeface="Courier New" pitchFamily="49" charset="0"/>
              </a:rPr>
              <a:t> a[k-1] entre a[0],...,a[k-2];</a:t>
            </a:r>
            <a:endParaRPr lang="es-CL" dirty="0" smtClean="0">
              <a:latin typeface="Courier New" pitchFamily="49" charset="0"/>
              <a:cs typeface="Courier New" pitchFamily="49" charset="0"/>
            </a:endParaRPr>
          </a:p>
          <a:p>
            <a:r>
              <a:rPr lang="es-CL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   //esto restablece el invariante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 }</a:t>
            </a:r>
          </a:p>
          <a:p>
            <a:endParaRPr lang="es-CL" dirty="0">
              <a:latin typeface="Courier New" pitchFamily="49" charset="0"/>
              <a:cs typeface="Courier New" pitchFamily="49" charset="0"/>
            </a:endParaRP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Donde </a:t>
            </a:r>
          </a:p>
          <a:p>
            <a:endParaRPr lang="es-CL" dirty="0">
              <a:latin typeface="Courier New" pitchFamily="49" charset="0"/>
              <a:cs typeface="Courier New" pitchFamily="49" charset="0"/>
            </a:endParaRPr>
          </a:p>
          <a:p>
            <a:r>
              <a:rPr lang="pt-BR" b="1" dirty="0" err="1" smtClean="0">
                <a:latin typeface="Courier New" pitchFamily="49" charset="0"/>
                <a:cs typeface="Courier New" pitchFamily="49" charset="0"/>
              </a:rPr>
              <a:t>Insertar</a:t>
            </a:r>
            <a:r>
              <a:rPr lang="pt-BR" b="1" dirty="0" smtClean="0">
                <a:latin typeface="Courier New" pitchFamily="49" charset="0"/>
                <a:cs typeface="Courier New" pitchFamily="49" charset="0"/>
              </a:rPr>
              <a:t> a[k-1] entre a[0],...,a[k-2]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=&gt;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for( j=k-1; j&gt;0 &amp;&amp; a[j-1]&gt;a[j]; --j )  {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    // 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intercambiar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 a[j-1] con a[j]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    t = a[j];    a[j] = a[j-1];    a[j-1] = t;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  }</a:t>
            </a:r>
            <a:endParaRPr lang="es-CL" dirty="0" smtClean="0">
              <a:latin typeface="Courier New" pitchFamily="49" charset="0"/>
              <a:cs typeface="Courier New" pitchFamily="49" charset="0"/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Optimización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179512" y="932388"/>
            <a:ext cx="8568952" cy="692497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400" dirty="0" smtClean="0"/>
              <a:t>Al seguir el proceso de la inserción, se puede observar que la variable t toma siempre el mismo valor: el del elemento que se está insertando. Por lo tanto, se puede optimizar el programa realizando una única asignación a t antes de comenzar el ciclo. Otra observación es que la mayoría de las asignaciones a </a:t>
            </a:r>
            <a:r>
              <a:rPr lang="es-CL" sz="2400" dirty="0" err="1" smtClean="0"/>
              <a:t>a</a:t>
            </a:r>
            <a:r>
              <a:rPr lang="es-CL" sz="2400" dirty="0" smtClean="0"/>
              <a:t>[j-1] son inútiles, porque esa variable va a ser sobre-escrita en la iteración siguiente. Luego, se puede evitar esas asignaciones, reemplazándolas por una sola al final del ciclo:</a:t>
            </a:r>
            <a:endParaRPr lang="es-CL" dirty="0">
              <a:latin typeface="Courier New" pitchFamily="49" charset="0"/>
              <a:cs typeface="Courier New" pitchFamily="49" charset="0"/>
            </a:endParaRPr>
          </a:p>
          <a:p>
            <a:endParaRPr lang="es-CL" dirty="0" smtClean="0">
              <a:latin typeface="Courier New" pitchFamily="49" charset="0"/>
              <a:cs typeface="Courier New" pitchFamily="49" charset="0"/>
            </a:endParaRPr>
          </a:p>
          <a:p>
            <a:endParaRPr lang="es-CL" dirty="0">
              <a:latin typeface="Courier New" pitchFamily="49" charset="0"/>
              <a:cs typeface="Courier New" pitchFamily="49" charset="0"/>
            </a:endParaRPr>
          </a:p>
          <a:p>
            <a:r>
              <a:rPr lang="pt-BR" b="1" dirty="0" err="1" smtClean="0">
                <a:latin typeface="Courier New" pitchFamily="49" charset="0"/>
                <a:cs typeface="Courier New" pitchFamily="49" charset="0"/>
              </a:rPr>
              <a:t>Insertar</a:t>
            </a:r>
            <a:r>
              <a:rPr lang="pt-BR" b="1" dirty="0" smtClean="0">
                <a:latin typeface="Courier New" pitchFamily="49" charset="0"/>
                <a:cs typeface="Courier New" pitchFamily="49" charset="0"/>
              </a:rPr>
              <a:t> a[k-1] entre a[0],...,a[k-2]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=&gt;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// versión optimizada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t = a[k];</a:t>
            </a:r>
          </a:p>
          <a:p>
            <a:r>
              <a:rPr lang="es-CL" dirty="0" err="1" smtClean="0">
                <a:latin typeface="Courier New" pitchFamily="49" charset="0"/>
                <a:cs typeface="Courier New" pitchFamily="49" charset="0"/>
              </a:rPr>
              <a:t>for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( j=k; j&gt;0 &amp;&amp; a[j-1]&gt;t; --j )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   a[j] = a[j-1];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a[j] = t;</a:t>
            </a: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Versión final optimizada</a:t>
            </a:r>
            <a:br>
              <a:rPr lang="es-CL" sz="3200" b="1" dirty="0" smtClean="0">
                <a:solidFill>
                  <a:schemeClr val="accent2"/>
                </a:solidFill>
              </a:rPr>
            </a:br>
            <a:r>
              <a:rPr lang="es-CL" sz="3200" b="1" dirty="0" smtClean="0">
                <a:solidFill>
                  <a:schemeClr val="accent2"/>
                </a:solidFill>
              </a:rPr>
              <a:t>(y algo variada)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467544" y="1556792"/>
            <a:ext cx="8568952" cy="40780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// Ordenar a[0],...,a[n-1] por inserción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k = 1; // inicialmente primer elemento ordenado </a:t>
            </a:r>
          </a:p>
          <a:p>
            <a:r>
              <a:rPr lang="es-CL" dirty="0" err="1" smtClean="0">
                <a:latin typeface="Courier New" pitchFamily="49" charset="0"/>
                <a:cs typeface="Courier New" pitchFamily="49" charset="0"/>
              </a:rPr>
              <a:t>while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( k &lt; n )  {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   // Insertar a[k] entre a[0],...,a[k-1]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   t = a[k];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   </a:t>
            </a:r>
            <a:r>
              <a:rPr lang="es-CL" dirty="0" err="1" smtClean="0">
                <a:latin typeface="Courier New" pitchFamily="49" charset="0"/>
                <a:cs typeface="Courier New" pitchFamily="49" charset="0"/>
              </a:rPr>
              <a:t>for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( j=k; j&gt;0 &amp;&amp; a[j-1]&gt;t; --j )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       a[j] = a[j-1];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   a[j] = t;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   ++k;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}</a:t>
            </a:r>
            <a:endParaRPr lang="es-CL" dirty="0">
              <a:latin typeface="Courier New" pitchFamily="49" charset="0"/>
              <a:cs typeface="Courier New" pitchFamily="49" charset="0"/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188640"/>
            <a:ext cx="8229600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Ejemplo 2: ordenación por selección 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323528" y="764704"/>
            <a:ext cx="8568952" cy="80175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400" dirty="0" smtClean="0"/>
              <a:t>Este </a:t>
            </a:r>
            <a:r>
              <a:rPr lang="es-CL" sz="2400" dirty="0"/>
              <a:t>algoritmo se basa en hacer pasadas sucesivas sobre los datos. En cada pasada, se encuentra el máximo del arreglo, y se lo lleva al extremo derecho. Una vez hecho esto, ese elemento deja de ser considerado, porque se encuentra ya en su posición definitiva. Esto conduce al siguiente invariante: </a:t>
            </a:r>
          </a:p>
          <a:p>
            <a:endParaRPr lang="es-CL" sz="2400" dirty="0" smtClean="0"/>
          </a:p>
          <a:p>
            <a:endParaRPr lang="es-CL" sz="2400" dirty="0"/>
          </a:p>
          <a:p>
            <a:endParaRPr lang="es-CL" sz="2400" dirty="0" smtClean="0"/>
          </a:p>
          <a:p>
            <a:endParaRPr lang="es-CL" sz="2400" dirty="0"/>
          </a:p>
          <a:p>
            <a:endParaRPr lang="es-CL" sz="2400" dirty="0"/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a[i] &lt; a[i+1]  para i = k hasta n-1</a:t>
            </a:r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a[j] &lt; a [i] con j = 0 hasta k-1, todos desordenados</a:t>
            </a:r>
          </a:p>
          <a:p>
            <a:endParaRPr lang="es-CL" sz="2400" dirty="0" smtClean="0"/>
          </a:p>
          <a:p>
            <a:r>
              <a:rPr lang="es-CL" sz="2400" dirty="0" smtClean="0"/>
              <a:t>En </a:t>
            </a:r>
            <a:r>
              <a:rPr lang="es-CL" sz="2400" dirty="0"/>
              <a:t>palabras: "Los elementos desde k hasta n-1 ya están ordenados y son mayores que los primeros k". </a:t>
            </a:r>
          </a:p>
          <a:p>
            <a:endParaRPr lang="es-CL" dirty="0"/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pic>
        <p:nvPicPr>
          <p:cNvPr id="16386" name="Picture 2" descr="http://www.dcc.uchile.cl/~nbaloian/cc3001/apuntesCompleto/Programacion_files/fig2.gif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475656" y="3212976"/>
            <a:ext cx="5521069" cy="1296144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229600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Condiciones iniciales y finales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1520" y="764704"/>
            <a:ext cx="8568952" cy="83869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457200" indent="-457200">
              <a:buAutoNum type="alphaLcParenR"/>
            </a:pPr>
            <a:r>
              <a:rPr lang="es-CL" sz="2400" dirty="0" smtClean="0"/>
              <a:t>Condiciones iniciales: al principio no se puede decir nada, por lo que se hace k = n, lo que dice que implica:</a:t>
            </a:r>
          </a:p>
          <a:p>
            <a:pPr marL="457200" indent="-457200"/>
            <a:endParaRPr lang="es-CL" sz="2400" dirty="0" smtClean="0"/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a[i] &lt; a[i+1]  para i = n hasta n-1 (no existe elemento)</a:t>
            </a:r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a[j] &lt; a [n] con j = 0 hasta n-1, todos desordenados (a[n] no existe)</a:t>
            </a:r>
          </a:p>
          <a:p>
            <a:endParaRPr lang="es-CL" sz="2400" dirty="0"/>
          </a:p>
          <a:p>
            <a:r>
              <a:rPr lang="es-CL" sz="2400" dirty="0" smtClean="0"/>
              <a:t>¿Más comprensible?: al principio poner el mayor del arreglo en el lugar n-1 y hacer k = n-1</a:t>
            </a:r>
          </a:p>
          <a:p>
            <a:pPr marL="457200" indent="-457200"/>
            <a:endParaRPr lang="es-CL" sz="2400" dirty="0" smtClean="0"/>
          </a:p>
          <a:p>
            <a:r>
              <a:rPr lang="es-CL" sz="2400" dirty="0" smtClean="0"/>
              <a:t>b) Condición final: k = 1 (o mientras k &gt;= 2)</a:t>
            </a:r>
          </a:p>
          <a:p>
            <a:endParaRPr lang="es-CL" sz="2400" dirty="0"/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a[i] &lt; a[i+1] para i = 1 hasta n-1 </a:t>
            </a:r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a[j] &lt; a [1] con j = 0 hasta 0, todos desordenados</a:t>
            </a:r>
          </a:p>
          <a:p>
            <a:endParaRPr lang="es-CL" sz="2400" dirty="0"/>
          </a:p>
          <a:p>
            <a:endParaRPr lang="es-CL" sz="2400" dirty="0"/>
          </a:p>
          <a:p>
            <a:endParaRPr lang="es-CL" sz="2400" dirty="0" smtClean="0"/>
          </a:p>
          <a:p>
            <a:endParaRPr lang="es-CL" dirty="0"/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Ord. X selección: avanzar y restablecer invariante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179512" y="986245"/>
            <a:ext cx="8568952" cy="681725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// Ordenar a[0], ..., a[n-1] por selección 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k = n; // inicialmente los n primeros están desordenados</a:t>
            </a:r>
          </a:p>
          <a:p>
            <a:r>
              <a:rPr lang="es-CL" dirty="0" err="1" smtClean="0">
                <a:latin typeface="Courier New" pitchFamily="49" charset="0"/>
                <a:cs typeface="Courier New" pitchFamily="49" charset="0"/>
              </a:rPr>
              <a:t>while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( k&gt;1 )  {</a:t>
            </a:r>
          </a:p>
          <a:p>
            <a:r>
              <a:rPr lang="es-CL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   --k; //acercar k a la meta, se rompe el invariante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   </a:t>
            </a:r>
            <a:r>
              <a:rPr lang="es-CL" b="1" dirty="0" smtClean="0">
                <a:latin typeface="Courier New" pitchFamily="49" charset="0"/>
                <a:cs typeface="Courier New" pitchFamily="49" charset="0"/>
              </a:rPr>
              <a:t>Llevar el </a:t>
            </a:r>
            <a:r>
              <a:rPr lang="es-CL" b="1" dirty="0" err="1" smtClean="0">
                <a:latin typeface="Courier New" pitchFamily="49" charset="0"/>
                <a:cs typeface="Courier New" pitchFamily="49" charset="0"/>
              </a:rPr>
              <a:t>max</a:t>
            </a:r>
            <a:r>
              <a:rPr lang="es-CL" b="1" dirty="0" smtClean="0">
                <a:latin typeface="Courier New" pitchFamily="49" charset="0"/>
                <a:cs typeface="Courier New" pitchFamily="49" charset="0"/>
              </a:rPr>
              <a:t> de a[0], ..., a[k] hacia a[k]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s-CL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   //esto restablece el invariante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  }</a:t>
            </a:r>
          </a:p>
          <a:p>
            <a:endParaRPr lang="es-CL" dirty="0">
              <a:latin typeface="Courier New" pitchFamily="49" charset="0"/>
              <a:cs typeface="Courier New" pitchFamily="49" charset="0"/>
            </a:endParaRP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Donde </a:t>
            </a:r>
            <a:endParaRPr lang="es-CL" dirty="0">
              <a:latin typeface="Courier New" pitchFamily="49" charset="0"/>
              <a:cs typeface="Courier New" pitchFamily="49" charset="0"/>
            </a:endParaRPr>
          </a:p>
          <a:p>
            <a:r>
              <a:rPr lang="es-CL" b="1" dirty="0" smtClean="0">
                <a:latin typeface="Courier New" pitchFamily="49" charset="0"/>
                <a:cs typeface="Courier New" pitchFamily="49" charset="0"/>
              </a:rPr>
              <a:t>Llevar el </a:t>
            </a:r>
            <a:r>
              <a:rPr lang="es-CL" b="1" dirty="0" err="1" smtClean="0">
                <a:latin typeface="Courier New" pitchFamily="49" charset="0"/>
                <a:cs typeface="Courier New" pitchFamily="49" charset="0"/>
              </a:rPr>
              <a:t>max</a:t>
            </a:r>
            <a:r>
              <a:rPr lang="es-CL" b="1" dirty="0" smtClean="0">
                <a:latin typeface="Courier New" pitchFamily="49" charset="0"/>
                <a:cs typeface="Courier New" pitchFamily="49" charset="0"/>
              </a:rPr>
              <a:t> de a[0], ..., a[k] hacia a[k]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 =&gt;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i = 0; // a[i] es el </a:t>
            </a:r>
            <a:r>
              <a:rPr lang="es-CL" dirty="0" err="1" smtClean="0">
                <a:latin typeface="Courier New" pitchFamily="49" charset="0"/>
                <a:cs typeface="Courier New" pitchFamily="49" charset="0"/>
              </a:rPr>
              <a:t>max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 hasta el momento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for( j=1; j&lt;=k; ++j )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    if( a[j]&gt;a[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] )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        </a:t>
            </a:r>
            <a:r>
              <a:rPr lang="es-CL" dirty="0" smtClean="0">
                <a:latin typeface="Courier New" pitchFamily="49" charset="0"/>
                <a:cs typeface="Courier New" pitchFamily="49" charset="0"/>
              </a:rPr>
              <a:t>i = j;// ahora intercambiamos a[i] con a[k]</a:t>
            </a:r>
          </a:p>
          <a:p>
            <a:r>
              <a:rPr lang="en-US" dirty="0" smtClean="0">
                <a:latin typeface="Courier New" pitchFamily="49" charset="0"/>
                <a:cs typeface="Courier New" pitchFamily="49" charset="0"/>
              </a:rPr>
              <a:t>t = a[</a:t>
            </a:r>
            <a:r>
              <a:rPr lang="en-US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dirty="0" smtClean="0">
                <a:latin typeface="Courier New" pitchFamily="49" charset="0"/>
                <a:cs typeface="Courier New" pitchFamily="49" charset="0"/>
              </a:rPr>
              <a:t>];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a[i] = a[k];</a:t>
            </a:r>
          </a:p>
          <a:p>
            <a:r>
              <a:rPr lang="es-CL" dirty="0" smtClean="0">
                <a:latin typeface="Courier New" pitchFamily="49" charset="0"/>
                <a:cs typeface="Courier New" pitchFamily="49" charset="0"/>
              </a:rPr>
              <a:t>a[k] = t;</a:t>
            </a:r>
            <a:endParaRPr lang="es-CL" dirty="0">
              <a:latin typeface="Courier New" pitchFamily="49" charset="0"/>
              <a:cs typeface="Courier New" pitchFamily="49" charset="0"/>
            </a:endParaRPr>
          </a:p>
          <a:p>
            <a:pPr>
              <a:spcAft>
                <a:spcPts val="600"/>
              </a:spcAft>
            </a:pPr>
            <a:endParaRPr lang="es-CL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332656"/>
            <a:ext cx="8229600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Ejemplo 3: ordenación por burbuja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323528" y="580039"/>
            <a:ext cx="8568952" cy="838691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400" dirty="0"/>
              <a:t>Este método se basa en hacer pasadas de izquierda a derecha sobre los datos, intercambiando pares de elementos adyacentes que estén fuera de orden. Al final de cada pasada, en forma natural el máximo estará en la posición de más a la derecha (que es su posición final) y puede por lo tanto ser excluido en pasadas sucesivas. </a:t>
            </a:r>
          </a:p>
          <a:p>
            <a:r>
              <a:rPr lang="es-CL" sz="2400" dirty="0"/>
              <a:t>Esto conduce al siguiente invariante (idéntico al de ordenación por selección): </a:t>
            </a:r>
          </a:p>
          <a:p>
            <a:endParaRPr lang="es-CL" sz="2400" dirty="0" smtClean="0"/>
          </a:p>
          <a:p>
            <a:endParaRPr lang="es-CL" sz="2400" dirty="0"/>
          </a:p>
          <a:p>
            <a:endParaRPr lang="es-CL" sz="2400" dirty="0" smtClean="0"/>
          </a:p>
          <a:p>
            <a:endParaRPr lang="es-CL" sz="2400" dirty="0"/>
          </a:p>
          <a:p>
            <a:endParaRPr lang="es-CL" sz="2400" dirty="0"/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a[i] &lt; a[i+1]  para i = k hasta n-1</a:t>
            </a:r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a[j] &lt; a [i] con j = 0 hasta k-1, todos desordenados</a:t>
            </a:r>
          </a:p>
          <a:p>
            <a:endParaRPr lang="es-CL" sz="2400" dirty="0" smtClean="0"/>
          </a:p>
          <a:p>
            <a:endParaRPr lang="es-CL" dirty="0"/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pic>
        <p:nvPicPr>
          <p:cNvPr id="16386" name="Picture 2" descr="http://www.dcc.uchile.cl/~nbaloian/cc3001/apuntesCompleto/Programacion_files/fig2.gif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259632" y="3789040"/>
            <a:ext cx="5521069" cy="1296144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Ord. X burbuja: avanzar y restablecer invariante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1520" y="826840"/>
            <a:ext cx="8568952" cy="710963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// Ordenar a[0], ..., a[n-1] por la burbuja (borrador)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k = n;</a:t>
            </a:r>
          </a:p>
          <a:p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while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( k&gt;1 )  {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  </a:t>
            </a:r>
            <a:r>
              <a:rPr lang="es-CL" sz="2000" b="1" dirty="0" smtClean="0">
                <a:latin typeface="Courier New" pitchFamily="49" charset="0"/>
                <a:cs typeface="Courier New" pitchFamily="49" charset="0"/>
              </a:rPr>
              <a:t>Hacer una pasada sobre a[0], ..., a[k-1]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  </a:t>
            </a:r>
            <a:r>
              <a:rPr lang="es-CL" sz="2000" b="1" dirty="0" smtClean="0">
                <a:latin typeface="Courier New" pitchFamily="49" charset="0"/>
                <a:cs typeface="Courier New" pitchFamily="49" charset="0"/>
              </a:rPr>
              <a:t>Disminuir k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;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 }</a:t>
            </a:r>
          </a:p>
          <a:p>
            <a:endParaRPr lang="es-CL" sz="2000" dirty="0">
              <a:latin typeface="Courier New" pitchFamily="49" charset="0"/>
              <a:cs typeface="Courier New" pitchFamily="49" charset="0"/>
            </a:endParaRP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Donde </a:t>
            </a:r>
            <a:r>
              <a:rPr lang="es-CL" sz="2000" b="1" dirty="0" smtClean="0">
                <a:latin typeface="Courier New" pitchFamily="49" charset="0"/>
                <a:cs typeface="Courier New" pitchFamily="49" charset="0"/>
              </a:rPr>
              <a:t>Hacer una pasada sobre a[0], ..., a[k-1]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=&gt;</a:t>
            </a:r>
          </a:p>
          <a:p>
            <a:endParaRPr lang="es-CL" sz="2000" dirty="0">
              <a:latin typeface="Courier New" pitchFamily="49" charset="0"/>
              <a:cs typeface="Courier New" pitchFamily="49" charset="0"/>
            </a:endParaRPr>
          </a:p>
          <a:p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for( j=0; j&lt;=k-2; ++j )</a:t>
            </a:r>
          </a:p>
          <a:p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   if( a[j]&gt;a[j+1] )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{ </a:t>
            </a:r>
          </a:p>
          <a:p>
            <a:r>
              <a:rPr lang="es-CL" sz="20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    // Intercambiar a[j] con a[j+1]       </a:t>
            </a:r>
          </a:p>
          <a:p>
            <a:r>
              <a:rPr lang="es-CL" sz="20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    t = a[j]; a[j] = a[j+1];</a:t>
            </a:r>
            <a:r>
              <a:rPr lang="es-CL" sz="20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a[j+1] = t;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 }</a:t>
            </a:r>
          </a:p>
          <a:p>
            <a:endParaRPr lang="es-CL" sz="20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y </a:t>
            </a:r>
          </a:p>
          <a:p>
            <a:r>
              <a:rPr lang="es-CL" sz="2000" b="1" dirty="0" smtClean="0">
                <a:latin typeface="Courier New" pitchFamily="49" charset="0"/>
                <a:cs typeface="Courier New" pitchFamily="49" charset="0"/>
              </a:rPr>
              <a:t>Disminuir k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=&gt;--k;</a:t>
            </a:r>
            <a:endParaRPr lang="es-CL" sz="20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  <a:p>
            <a:pPr>
              <a:spcAft>
                <a:spcPts val="600"/>
              </a:spcAft>
            </a:pPr>
            <a:endParaRPr lang="es-CL" sz="32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Ord. X burbuja: eficiencia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179512" y="836712"/>
            <a:ext cx="8568952" cy="684802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000" b="1" dirty="0" smtClean="0"/>
              <a:t>Disminuir k</a:t>
            </a:r>
            <a:r>
              <a:rPr lang="es-CL" sz="2000" dirty="0" smtClean="0"/>
              <a:t> =&gt;    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--k;</a:t>
            </a:r>
            <a:r>
              <a:rPr lang="es-CL" sz="2000" dirty="0" smtClean="0"/>
              <a:t> </a:t>
            </a:r>
          </a:p>
          <a:p>
            <a:r>
              <a:rPr lang="es-CL" sz="2000" dirty="0" smtClean="0"/>
              <a:t>Si </a:t>
            </a:r>
            <a:r>
              <a:rPr lang="es-CL" sz="2000" dirty="0"/>
              <a:t>el archivo está </a:t>
            </a:r>
            <a:r>
              <a:rPr lang="es-CL" sz="2000" dirty="0" smtClean="0"/>
              <a:t>inicialmente </a:t>
            </a:r>
            <a:r>
              <a:rPr lang="es-CL" sz="2000" dirty="0"/>
              <a:t>ordenado, el programa igual hace n pasadas, cuando después de la primera ya podría haberse dado cuenta que el archivo ya estaba ordenado. </a:t>
            </a:r>
            <a:r>
              <a:rPr lang="es-CL" sz="2000" dirty="0" smtClean="0"/>
              <a:t> Para </a:t>
            </a:r>
            <a:r>
              <a:rPr lang="es-CL" sz="2000" dirty="0"/>
              <a:t>aprovechar cualquier posible orden que pueda haber en el archivo, se puede hacer que el programa anote ("recuerde") el lugar en donde se produjo el último intercambio. Si la variable i se define de manera que el último intercambio en una pasada dada fue entre a[i-1] y a[i], entonces todos los elementos desde a[i] en adelante están ya ordenados (de lo contrario habría habido intercambios más hacia la derecha), y por lo tanto k se puede disminuir haciendo que sea igual a i: </a:t>
            </a:r>
          </a:p>
          <a:p>
            <a:r>
              <a:rPr lang="es-CL" sz="2000" b="1" dirty="0" smtClean="0"/>
              <a:t>Hacer una pasada sobre a[0], ..., a[k-1]</a:t>
            </a:r>
            <a:r>
              <a:rPr lang="es-CL" sz="2000" dirty="0" smtClean="0"/>
              <a:t> =&gt;</a:t>
            </a:r>
          </a:p>
          <a:p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=0;</a:t>
            </a:r>
          </a:p>
          <a:p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for( j=0; j&lt;=k-2; ++j )</a:t>
            </a:r>
          </a:p>
          <a:p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  if( a[j]&gt;a[j+1] )  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{    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   t = a[j];  a[j] = a[j+1]; a[j+1] = t;        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   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 = j+1;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//Recordar el lugar del último intercambio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}</a:t>
            </a:r>
            <a:endParaRPr lang="en-US" sz="2000" b="1" dirty="0"/>
          </a:p>
          <a:p>
            <a:r>
              <a:rPr lang="en-US" sz="2000" b="1" dirty="0" err="1" smtClean="0"/>
              <a:t>Disminuir</a:t>
            </a:r>
            <a:r>
              <a:rPr lang="en-US" sz="2000" b="1" dirty="0" smtClean="0"/>
              <a:t> k</a:t>
            </a:r>
            <a:r>
              <a:rPr lang="en-US" sz="2000" dirty="0" smtClean="0"/>
              <a:t> =&gt;        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k=</a:t>
            </a:r>
            <a:r>
              <a:rPr lang="en-US" sz="2000" dirty="0" err="1" smtClean="0">
                <a:latin typeface="Courier New" pitchFamily="49" charset="0"/>
                <a:cs typeface="Courier New" pitchFamily="49" charset="0"/>
              </a:rPr>
              <a:t>i</a:t>
            </a:r>
            <a:r>
              <a:rPr lang="en-US" sz="2000" dirty="0" smtClean="0">
                <a:latin typeface="Courier New" pitchFamily="49" charset="0"/>
                <a:cs typeface="Courier New" pitchFamily="49" charset="0"/>
              </a:rPr>
              <a:t>;</a:t>
            </a:r>
            <a:endParaRPr lang="es-CL" sz="32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Ejemplo 4: </a:t>
            </a:r>
            <a:r>
              <a:rPr lang="es-CL" sz="3200" b="1" dirty="0" err="1" smtClean="0">
                <a:solidFill>
                  <a:schemeClr val="accent2"/>
                </a:solidFill>
              </a:rPr>
              <a:t>X</a:t>
            </a:r>
            <a:r>
              <a:rPr lang="es-CL" sz="3200" b="1" baseline="30000" dirty="0" err="1" smtClean="0">
                <a:solidFill>
                  <a:schemeClr val="accent2"/>
                </a:solidFill>
              </a:rPr>
              <a:t>n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1520" y="871747"/>
            <a:ext cx="8568952" cy="604780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000" dirty="0"/>
              <a:t>Cuando </a:t>
            </a:r>
            <a:r>
              <a:rPr lang="es-CL" sz="2000" dirty="0" smtClean="0"/>
              <a:t>n es entero se puede programar una función más eficiente que la que usa java, basada en el cálculo de una serie. Incluso una solución simple sería más eficiente: </a:t>
            </a:r>
          </a:p>
          <a:p>
            <a:endParaRPr lang="es-CL" sz="2000" dirty="0"/>
          </a:p>
          <a:p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public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static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double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power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(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double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x,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int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n) {</a:t>
            </a:r>
          </a:p>
          <a:p>
            <a:r>
              <a:rPr lang="es-CL" sz="20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// Algoritmo simple</a:t>
            </a:r>
          </a:p>
          <a:p>
            <a:r>
              <a:rPr lang="es-CL" sz="20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 y = 1;</a:t>
            </a:r>
          </a:p>
          <a:p>
            <a:r>
              <a:rPr lang="es-CL" sz="20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for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( j=n; j&gt;0; --j )</a:t>
            </a:r>
          </a:p>
          <a:p>
            <a:r>
              <a:rPr lang="es-CL" sz="20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    y = y*x; </a:t>
            </a:r>
          </a:p>
          <a:p>
            <a:r>
              <a:rPr lang="es-CL" sz="2000" dirty="0">
                <a:latin typeface="Courier New" pitchFamily="49" charset="0"/>
                <a:cs typeface="Courier New" pitchFamily="49" charset="0"/>
              </a:rPr>
              <a:t>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return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y;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}</a:t>
            </a:r>
          </a:p>
          <a:p>
            <a:endParaRPr lang="es-CL" sz="2000" dirty="0"/>
          </a:p>
          <a:p>
            <a:r>
              <a:rPr lang="es-CL" sz="2000" dirty="0" smtClean="0"/>
              <a:t>Este </a:t>
            </a:r>
            <a:r>
              <a:rPr lang="es-CL" sz="2000" dirty="0"/>
              <a:t>algoritmo evidentemente toma tiempo O(n), y su invariante se puede escribir como </a:t>
            </a:r>
          </a:p>
          <a:p>
            <a:r>
              <a:rPr lang="es-CL" sz="2000" dirty="0" smtClean="0"/>
              <a:t>       </a:t>
            </a:r>
            <a:r>
              <a:rPr lang="es-CL" sz="2800" dirty="0" smtClean="0"/>
              <a:t> y * </a:t>
            </a:r>
            <a:r>
              <a:rPr lang="es-CL" sz="2800" dirty="0" err="1" smtClean="0"/>
              <a:t>x</a:t>
            </a:r>
            <a:r>
              <a:rPr lang="es-CL" sz="2800" baseline="30000" dirty="0" err="1" smtClean="0"/>
              <a:t>j</a:t>
            </a:r>
            <a:r>
              <a:rPr lang="es-CL" sz="2800" dirty="0" smtClean="0"/>
              <a:t> == </a:t>
            </a:r>
            <a:r>
              <a:rPr lang="es-CL" sz="2800" dirty="0" err="1" smtClean="0"/>
              <a:t>x</a:t>
            </a:r>
            <a:r>
              <a:rPr lang="es-CL" sz="2800" baseline="30000" dirty="0" err="1" smtClean="0"/>
              <a:t>n</a:t>
            </a:r>
            <a:r>
              <a:rPr lang="es-CL" sz="2800" baseline="30000" dirty="0" smtClean="0"/>
              <a:t> </a:t>
            </a:r>
            <a:endParaRPr lang="es-CL" sz="3200" b="1" dirty="0" smtClean="0">
              <a:solidFill>
                <a:schemeClr val="accent3">
                  <a:lumMod val="50000"/>
                </a:schemeClr>
              </a:solidFill>
              <a:latin typeface="Courier New" pitchFamily="49" charset="0"/>
              <a:cs typeface="Courier New" pitchFamily="49" charset="0"/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23528" y="116632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es-CL" b="1" dirty="0" smtClean="0">
                <a:solidFill>
                  <a:schemeClr val="accent2"/>
                </a:solidFill>
              </a:rPr>
              <a:t>La instrucción de iteración</a:t>
            </a:r>
            <a:endParaRPr lang="es-CL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323528" y="775157"/>
            <a:ext cx="8280920" cy="5955476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kumimoji="0" lang="es-C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Helvetica"/>
              </a:rPr>
              <a:t>La forma más general de una instrucción iterativa es :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kumimoji="0" lang="es-CL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 Unicode MS" pitchFamily="34" charset="-128"/>
              <a:ea typeface="Times New Roman" pitchFamily="18" charset="0"/>
              <a:cs typeface="Courier New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kumimoji="0" lang="es-CL" sz="1600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Courier New" pitchFamily="49" charset="0"/>
                <a:ea typeface="Times New Roman" pitchFamily="18" charset="0"/>
                <a:cs typeface="Courier New" pitchFamily="49" charset="0"/>
              </a:rPr>
              <a:t>while</a:t>
            </a:r>
            <a:r>
              <a:rPr kumimoji="0" lang="es-CL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urier New" pitchFamily="49" charset="0"/>
                <a:ea typeface="Times New Roman" pitchFamily="18" charset="0"/>
                <a:cs typeface="Courier New" pitchFamily="49" charset="0"/>
              </a:rPr>
              <a:t>( condición )   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  </a:t>
            </a:r>
            <a:r>
              <a:rPr kumimoji="0" lang="es-CL" sz="1600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urier New" pitchFamily="49" charset="0"/>
                <a:ea typeface="Times New Roman" pitchFamily="18" charset="0"/>
                <a:cs typeface="Courier New" pitchFamily="49" charset="0"/>
              </a:rPr>
              <a:t>instrucción;</a:t>
            </a:r>
            <a:r>
              <a:rPr kumimoji="0" lang="es-CL" sz="8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Courier New" pitchFamily="49" charset="0"/>
                <a:cs typeface="Courier New" pitchFamily="49" charset="0"/>
              </a:rPr>
              <a:t>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kumimoji="0" lang="es-CL" sz="16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kumimoji="0" lang="es-C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Helvetica"/>
              </a:rPr>
              <a:t>La instrucción se ejecuta en forma reiterada mientras la condición sea verdadera.</a:t>
            </a:r>
            <a:endParaRPr kumimoji="0" lang="es-CL" sz="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kumimoji="0" lang="es-CL" sz="1600" b="0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Times New Roman" pitchFamily="18" charset="0"/>
                <a:cs typeface="Helvetica"/>
              </a:rPr>
              <a:t>Variaciones: </a:t>
            </a: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kumimoji="0" lang="es-CL" sz="1600" b="1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 Unicode MS" pitchFamily="34" charset="-128"/>
              <a:ea typeface="Times New Roman" pitchFamily="18" charset="0"/>
              <a:cs typeface="Courier New" pitchFamily="49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err="1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while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( condición ) 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{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    instrucción 1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;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      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. . 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.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   instrucción 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N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;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}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16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err="1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while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(true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) 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{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  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. . .   </a:t>
            </a:r>
            <a:endParaRPr lang="es-CL" sz="1600" b="1" dirty="0" smtClean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 </a:t>
            </a:r>
            <a:r>
              <a:rPr lang="es-CL" sz="1600" b="1" dirty="0" err="1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if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(condición) break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;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  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. . 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.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}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err="1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for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(instrucción de inicialización; condición; instrucción N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) {   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 instrucción 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1;      </a:t>
            </a:r>
            <a:endParaRPr lang="es-CL" sz="1600" b="1" dirty="0" smtClean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 . 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. 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.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   instrucción </a:t>
            </a:r>
            <a:r>
              <a:rPr lang="es-CL" sz="1600" b="1" dirty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N-1</a:t>
            </a: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;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r>
              <a:rPr lang="es-CL" sz="1600" b="1" dirty="0" smtClean="0">
                <a:latin typeface="Courier New" pitchFamily="49" charset="0"/>
                <a:ea typeface="Times New Roman" pitchFamily="18" charset="0"/>
                <a:cs typeface="Courier New" pitchFamily="49" charset="0"/>
              </a:rPr>
              <a:t>} </a:t>
            </a:r>
            <a:endParaRPr lang="es-CL" sz="16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23528" y="188640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Aprovechando el invariante para la eficiencia</a:t>
            </a: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1520" y="641594"/>
            <a:ext cx="8568952" cy="697626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400" dirty="0"/>
              <a:t>Es posible encontrar un algoritmo sustancialmente más eficiente de la siguiente manera. Primero se desvinculan las dos ocurrencias de x en el invariante: </a:t>
            </a:r>
          </a:p>
          <a:p>
            <a:endParaRPr lang="es-CL" sz="2000" dirty="0"/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y = 1;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z = x;</a:t>
            </a:r>
          </a:p>
          <a:p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for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( j=n; j&gt;0; --j )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  y = y*z; </a:t>
            </a:r>
          </a:p>
          <a:p>
            <a:endParaRPr lang="es-CL" sz="2000" dirty="0">
              <a:latin typeface="Courier New" pitchFamily="49" charset="0"/>
              <a:cs typeface="Courier New" pitchFamily="49" charset="0"/>
            </a:endParaRPr>
          </a:p>
          <a:p>
            <a:r>
              <a:rPr lang="es-CL" sz="2400" dirty="0"/>
              <a:t>con invariante </a:t>
            </a:r>
            <a:r>
              <a:rPr lang="es-CL" sz="2400" dirty="0" smtClean="0"/>
              <a:t>      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y *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z</a:t>
            </a:r>
            <a:r>
              <a:rPr lang="es-CL" sz="2000" baseline="30000" dirty="0" err="1" smtClean="0">
                <a:latin typeface="Courier New" pitchFamily="49" charset="0"/>
                <a:cs typeface="Courier New" pitchFamily="49" charset="0"/>
              </a:rPr>
              <a:t>j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==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s-CL" sz="2000" baseline="30000" dirty="0" err="1" smtClean="0">
                <a:latin typeface="Courier New" pitchFamily="49" charset="0"/>
                <a:cs typeface="Courier New" pitchFamily="49" charset="0"/>
              </a:rPr>
              <a:t>n</a:t>
            </a:r>
            <a:endParaRPr lang="es-CL" sz="2000" baseline="30000" dirty="0" smtClean="0">
              <a:latin typeface="Courier New" pitchFamily="49" charset="0"/>
              <a:cs typeface="Courier New" pitchFamily="49" charset="0"/>
            </a:endParaRPr>
          </a:p>
          <a:p>
            <a:endParaRPr lang="es-CL" sz="2000" b="1" baseline="30000" dirty="0">
              <a:solidFill>
                <a:schemeClr val="accent3">
                  <a:lumMod val="50000"/>
                </a:schemeClr>
              </a:solidFill>
            </a:endParaRPr>
          </a:p>
          <a:p>
            <a:r>
              <a:rPr lang="es-CL" sz="2400" dirty="0"/>
              <a:t>Esto </a:t>
            </a:r>
            <a:r>
              <a:rPr lang="es-CL" sz="2400" dirty="0" smtClean="0"/>
              <a:t>podría parecer ocioso, pero permite </a:t>
            </a:r>
            <a:r>
              <a:rPr lang="es-CL" sz="2400" dirty="0"/>
              <a:t>hacer una optimización al observar que está permitido modificar la variable z al inicio del ciclo siempre que se mantenga la validez del invariante. En particular, si j resulta ser </a:t>
            </a:r>
            <a:r>
              <a:rPr lang="es-CL" sz="2400" i="1" dirty="0"/>
              <a:t>par</a:t>
            </a:r>
            <a:r>
              <a:rPr lang="es-CL" sz="2400" dirty="0"/>
              <a:t>, podemos elevar z al cuadrado si al mismo tiempo dividimos j por 2. De esta manera, el invariante sigue igual, pero j disminuye mucho más rápido. </a:t>
            </a:r>
          </a:p>
          <a:p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2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23528" y="188640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Algoritmo eficiente no recursivo</a:t>
            </a: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1520" y="816387"/>
            <a:ext cx="8568952" cy="683264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000" dirty="0"/>
              <a:t>Mejor todavía, si esto se puede hacer una vez, entonces se puede hacer muchas veces siempre que j siga siendo par: </a:t>
            </a:r>
            <a:endParaRPr lang="es-CL" sz="2000" dirty="0" smtClean="0"/>
          </a:p>
          <a:p>
            <a:endParaRPr lang="es-CL" sz="2400" dirty="0"/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y = 1;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z = x;</a:t>
            </a:r>
          </a:p>
          <a:p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for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( j=n; j&gt;0; --j ) // Invariante: y *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z</a:t>
            </a:r>
            <a:r>
              <a:rPr lang="es-CL" sz="2000" baseline="30000" dirty="0" err="1" smtClean="0">
                <a:latin typeface="Courier New" pitchFamily="49" charset="0"/>
                <a:cs typeface="Courier New" pitchFamily="49" charset="0"/>
              </a:rPr>
              <a:t>j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==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x</a:t>
            </a:r>
            <a:r>
              <a:rPr lang="es-CL" sz="2000" baseline="30000" dirty="0" err="1" smtClean="0">
                <a:latin typeface="Courier New" pitchFamily="49" charset="0"/>
                <a:cs typeface="Courier New" pitchFamily="49" charset="0"/>
              </a:rPr>
              <a:t>n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 {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  </a:t>
            </a:r>
            <a:r>
              <a:rPr lang="es-CL" sz="2000" dirty="0" err="1" smtClean="0">
                <a:latin typeface="Courier New" pitchFamily="49" charset="0"/>
                <a:cs typeface="Courier New" pitchFamily="49" charset="0"/>
              </a:rPr>
              <a:t>while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( </a:t>
            </a:r>
            <a:r>
              <a:rPr lang="es-CL" sz="2000" b="1" dirty="0" smtClean="0">
                <a:latin typeface="Courier New" pitchFamily="49" charset="0"/>
                <a:cs typeface="Courier New" pitchFamily="49" charset="0"/>
              </a:rPr>
              <a:t>j es par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)      {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     z = z*z; 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     j = j/2;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    }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    y = y*z; </a:t>
            </a:r>
          </a:p>
          <a:p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 } </a:t>
            </a:r>
          </a:p>
          <a:p>
            <a:r>
              <a:rPr lang="es-CL" sz="2000" dirty="0" smtClean="0"/>
              <a:t>La </a:t>
            </a:r>
            <a:r>
              <a:rPr lang="es-CL" sz="2000" dirty="0"/>
              <a:t>detección que j es par se puede implementar como </a:t>
            </a:r>
          </a:p>
          <a:p>
            <a:r>
              <a:rPr lang="es-CL" sz="2000" b="1" dirty="0" smtClean="0"/>
              <a:t>j es par</a:t>
            </a:r>
            <a:r>
              <a:rPr lang="es-CL" sz="2000" dirty="0" smtClean="0"/>
              <a:t> =&gt;    </a:t>
            </a:r>
            <a:r>
              <a:rPr lang="es-CL" sz="2000" dirty="0" smtClean="0">
                <a:latin typeface="Courier New" pitchFamily="49" charset="0"/>
                <a:cs typeface="Courier New" pitchFamily="49" charset="0"/>
              </a:rPr>
              <a:t>j&amp;1 == 0   </a:t>
            </a:r>
          </a:p>
          <a:p>
            <a:r>
              <a:rPr lang="es-CL" sz="2000" dirty="0" smtClean="0"/>
              <a:t>Este </a:t>
            </a:r>
            <a:r>
              <a:rPr lang="es-CL" sz="2000" dirty="0"/>
              <a:t>algoritmo demora tiempo O(log n), lo cual se debe a que j sólo se puede dividir log n veces por 2 antes de llegar a 1. Es cierto que j sólo se divide cuando es par, pero si es impar en una iteración del </a:t>
            </a:r>
            <a:r>
              <a:rPr lang="es-CL" sz="2000" dirty="0" err="1"/>
              <a:t>for</a:t>
            </a:r>
            <a:r>
              <a:rPr lang="es-CL" sz="2000" dirty="0"/>
              <a:t>, está garantizado que será par a la siguiente.</a:t>
            </a:r>
          </a:p>
          <a:p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2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23528" y="188640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Ejemplo 4: Explicar un algoritmo difícil </a:t>
            </a: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1520" y="692696"/>
            <a:ext cx="8568952" cy="4062651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000" dirty="0" smtClean="0"/>
              <a:t>Se tiene un arreglo con n elementos (a[0] hasta a[n-1]) blanco y negros desordenados. Dejar los elementos intercalados. Si hay mas de una clase que de otra dejarlos todos al final. </a:t>
            </a:r>
          </a:p>
          <a:p>
            <a:r>
              <a:rPr lang="es-CL" sz="2000" dirty="0" smtClean="0"/>
              <a:t>Ejemplo, si inicialmente se tiene</a:t>
            </a:r>
          </a:p>
          <a:p>
            <a:endParaRPr lang="es-CL" sz="2000" dirty="0"/>
          </a:p>
          <a:p>
            <a:endParaRPr lang="es-CL" sz="2000" dirty="0" smtClean="0"/>
          </a:p>
          <a:p>
            <a:endParaRPr lang="es-CL" sz="2000" dirty="0"/>
          </a:p>
          <a:p>
            <a:r>
              <a:rPr lang="es-CL" sz="2000" dirty="0" smtClean="0"/>
              <a:t>dejarlos</a:t>
            </a:r>
          </a:p>
          <a:p>
            <a:endParaRPr lang="es-CL" sz="2400" dirty="0"/>
          </a:p>
          <a:p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r>
              <a:rPr lang="es-CL" sz="2000" dirty="0"/>
              <a:t>invariante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5" name="4 Rectángulo"/>
          <p:cNvSpPr/>
          <p:nvPr/>
        </p:nvSpPr>
        <p:spPr>
          <a:xfrm>
            <a:off x="1043608" y="2420888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6" name="5 Rectángulo"/>
          <p:cNvSpPr/>
          <p:nvPr/>
        </p:nvSpPr>
        <p:spPr>
          <a:xfrm>
            <a:off x="1331640" y="2420888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7" name="6 Rectángulo"/>
          <p:cNvSpPr/>
          <p:nvPr/>
        </p:nvSpPr>
        <p:spPr>
          <a:xfrm>
            <a:off x="2771800" y="2420888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8" name="7 Rectángulo"/>
          <p:cNvSpPr/>
          <p:nvPr/>
        </p:nvSpPr>
        <p:spPr>
          <a:xfrm>
            <a:off x="3059832" y="2420888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9" name="8 Rectángulo"/>
          <p:cNvSpPr/>
          <p:nvPr/>
        </p:nvSpPr>
        <p:spPr>
          <a:xfrm>
            <a:off x="3347864" y="2420888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10" name="9 Rectángulo"/>
          <p:cNvSpPr/>
          <p:nvPr/>
        </p:nvSpPr>
        <p:spPr>
          <a:xfrm>
            <a:off x="4211960" y="2420888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16" name="15 Rectángulo"/>
          <p:cNvSpPr/>
          <p:nvPr/>
        </p:nvSpPr>
        <p:spPr>
          <a:xfrm>
            <a:off x="1907704" y="2420888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17" name="16 Rectángulo"/>
          <p:cNvSpPr/>
          <p:nvPr/>
        </p:nvSpPr>
        <p:spPr>
          <a:xfrm>
            <a:off x="1619672" y="2420888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18" name="17 Rectángulo"/>
          <p:cNvSpPr/>
          <p:nvPr/>
        </p:nvSpPr>
        <p:spPr>
          <a:xfrm>
            <a:off x="2483768" y="2420888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19" name="18 Rectángulo"/>
          <p:cNvSpPr/>
          <p:nvPr/>
        </p:nvSpPr>
        <p:spPr>
          <a:xfrm>
            <a:off x="3923928" y="2420888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0" name="19 Rectángulo"/>
          <p:cNvSpPr/>
          <p:nvPr/>
        </p:nvSpPr>
        <p:spPr>
          <a:xfrm>
            <a:off x="3635896" y="2420888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1" name="20 Rectángulo"/>
          <p:cNvSpPr/>
          <p:nvPr/>
        </p:nvSpPr>
        <p:spPr>
          <a:xfrm>
            <a:off x="2195736" y="2420888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2" name="21 Rectángulo"/>
          <p:cNvSpPr/>
          <p:nvPr/>
        </p:nvSpPr>
        <p:spPr>
          <a:xfrm>
            <a:off x="4499992" y="2420888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3" name="22 Rectángulo"/>
          <p:cNvSpPr/>
          <p:nvPr/>
        </p:nvSpPr>
        <p:spPr>
          <a:xfrm>
            <a:off x="1043608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4" name="23 Rectángulo"/>
          <p:cNvSpPr/>
          <p:nvPr/>
        </p:nvSpPr>
        <p:spPr>
          <a:xfrm>
            <a:off x="1331640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5" name="24 Rectángulo"/>
          <p:cNvSpPr/>
          <p:nvPr/>
        </p:nvSpPr>
        <p:spPr>
          <a:xfrm>
            <a:off x="2195736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6" name="25 Rectángulo"/>
          <p:cNvSpPr/>
          <p:nvPr/>
        </p:nvSpPr>
        <p:spPr>
          <a:xfrm>
            <a:off x="2771800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7" name="26 Rectángulo"/>
          <p:cNvSpPr/>
          <p:nvPr/>
        </p:nvSpPr>
        <p:spPr>
          <a:xfrm>
            <a:off x="3347864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8" name="27 Rectángulo"/>
          <p:cNvSpPr/>
          <p:nvPr/>
        </p:nvSpPr>
        <p:spPr>
          <a:xfrm>
            <a:off x="3923928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9" name="28 Rectángulo"/>
          <p:cNvSpPr/>
          <p:nvPr/>
        </p:nvSpPr>
        <p:spPr>
          <a:xfrm>
            <a:off x="1619672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0" name="29 Rectángulo"/>
          <p:cNvSpPr/>
          <p:nvPr/>
        </p:nvSpPr>
        <p:spPr>
          <a:xfrm>
            <a:off x="1907704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1" name="30 Rectángulo"/>
          <p:cNvSpPr/>
          <p:nvPr/>
        </p:nvSpPr>
        <p:spPr>
          <a:xfrm>
            <a:off x="2483768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2" name="31 Rectángulo"/>
          <p:cNvSpPr/>
          <p:nvPr/>
        </p:nvSpPr>
        <p:spPr>
          <a:xfrm>
            <a:off x="4211960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4" name="33 Rectángulo"/>
          <p:cNvSpPr/>
          <p:nvPr/>
        </p:nvSpPr>
        <p:spPr>
          <a:xfrm>
            <a:off x="3635896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5" name="34 Rectángulo"/>
          <p:cNvSpPr/>
          <p:nvPr/>
        </p:nvSpPr>
        <p:spPr>
          <a:xfrm>
            <a:off x="3059832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6" name="35 Rectángulo"/>
          <p:cNvSpPr/>
          <p:nvPr/>
        </p:nvSpPr>
        <p:spPr>
          <a:xfrm>
            <a:off x="4499992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7" name="36 Rectángulo"/>
          <p:cNvSpPr/>
          <p:nvPr/>
        </p:nvSpPr>
        <p:spPr>
          <a:xfrm>
            <a:off x="4788024" y="2420888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8" name="37 Rectángulo"/>
          <p:cNvSpPr/>
          <p:nvPr/>
        </p:nvSpPr>
        <p:spPr>
          <a:xfrm>
            <a:off x="4788024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9" name="38 Rectángulo"/>
          <p:cNvSpPr/>
          <p:nvPr/>
        </p:nvSpPr>
        <p:spPr>
          <a:xfrm>
            <a:off x="1043608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0" name="39 Rectángulo"/>
          <p:cNvSpPr/>
          <p:nvPr/>
        </p:nvSpPr>
        <p:spPr>
          <a:xfrm>
            <a:off x="1331640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1" name="40 Rectángulo"/>
          <p:cNvSpPr/>
          <p:nvPr/>
        </p:nvSpPr>
        <p:spPr>
          <a:xfrm>
            <a:off x="2195736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2" name="41 Rectángulo"/>
          <p:cNvSpPr/>
          <p:nvPr/>
        </p:nvSpPr>
        <p:spPr>
          <a:xfrm>
            <a:off x="2771800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5" name="44 Rectángulo"/>
          <p:cNvSpPr/>
          <p:nvPr/>
        </p:nvSpPr>
        <p:spPr>
          <a:xfrm>
            <a:off x="1619672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6" name="45 Rectángulo"/>
          <p:cNvSpPr/>
          <p:nvPr/>
        </p:nvSpPr>
        <p:spPr>
          <a:xfrm>
            <a:off x="1907704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7" name="46 Rectángulo"/>
          <p:cNvSpPr/>
          <p:nvPr/>
        </p:nvSpPr>
        <p:spPr>
          <a:xfrm>
            <a:off x="2483768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50" name="49 Rectángulo"/>
          <p:cNvSpPr/>
          <p:nvPr/>
        </p:nvSpPr>
        <p:spPr>
          <a:xfrm>
            <a:off x="3059832" y="4653136"/>
            <a:ext cx="2304256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smtClean="0">
                <a:solidFill>
                  <a:schemeClr val="accent3">
                    <a:lumMod val="50000"/>
                  </a:schemeClr>
                </a:solidFill>
              </a:rPr>
              <a:t>              ???????????</a:t>
            </a:r>
            <a:endParaRPr lang="es-CL" dirty="0">
              <a:solidFill>
                <a:schemeClr val="accent3">
                  <a:lumMod val="50000"/>
                </a:schemeClr>
              </a:solidFill>
            </a:endParaRPr>
          </a:p>
        </p:txBody>
      </p:sp>
      <p:cxnSp>
        <p:nvCxnSpPr>
          <p:cNvPr id="54" name="53 Conector recto de flecha"/>
          <p:cNvCxnSpPr/>
          <p:nvPr/>
        </p:nvCxnSpPr>
        <p:spPr>
          <a:xfrm flipV="1">
            <a:off x="2987824" y="4941168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54 CuadroTexto"/>
          <p:cNvSpPr txBox="1"/>
          <p:nvPr/>
        </p:nvSpPr>
        <p:spPr>
          <a:xfrm>
            <a:off x="2843808" y="5373216"/>
            <a:ext cx="2375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i</a:t>
            </a:r>
            <a:endParaRPr lang="es-CL" dirty="0"/>
          </a:p>
        </p:txBody>
      </p:sp>
      <p:sp>
        <p:nvSpPr>
          <p:cNvPr id="56" name="55 Rectángulo"/>
          <p:cNvSpPr/>
          <p:nvPr/>
        </p:nvSpPr>
        <p:spPr>
          <a:xfrm>
            <a:off x="3059832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57" name="56 Rectángulo"/>
          <p:cNvSpPr/>
          <p:nvPr/>
        </p:nvSpPr>
        <p:spPr>
          <a:xfrm>
            <a:off x="3347864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58" name="57 Rectángulo"/>
          <p:cNvSpPr/>
          <p:nvPr/>
        </p:nvSpPr>
        <p:spPr>
          <a:xfrm>
            <a:off x="3635896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cxnSp>
        <p:nvCxnSpPr>
          <p:cNvPr id="59" name="58 Conector recto de flecha"/>
          <p:cNvCxnSpPr/>
          <p:nvPr/>
        </p:nvCxnSpPr>
        <p:spPr>
          <a:xfrm flipV="1">
            <a:off x="3995936" y="4941168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59 CuadroTexto"/>
          <p:cNvSpPr txBox="1"/>
          <p:nvPr/>
        </p:nvSpPr>
        <p:spPr>
          <a:xfrm>
            <a:off x="3851920" y="5373216"/>
            <a:ext cx="2391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j</a:t>
            </a:r>
            <a:endParaRPr lang="es-CL" dirty="0"/>
          </a:p>
        </p:txBody>
      </p:sp>
      <p:sp>
        <p:nvSpPr>
          <p:cNvPr id="61" name="60 Rectángulo"/>
          <p:cNvSpPr/>
          <p:nvPr/>
        </p:nvSpPr>
        <p:spPr>
          <a:xfrm>
            <a:off x="3059832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62" name="61 Rectángulo"/>
          <p:cNvSpPr/>
          <p:nvPr/>
        </p:nvSpPr>
        <p:spPr>
          <a:xfrm>
            <a:off x="3347864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63" name="62 Rectángulo"/>
          <p:cNvSpPr/>
          <p:nvPr/>
        </p:nvSpPr>
        <p:spPr>
          <a:xfrm>
            <a:off x="3635896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</p:spTree>
  </p:cSld>
  <p:clrMapOvr>
    <a:masterClrMapping/>
  </p:clrMapOvr>
</p:sld>
</file>

<file path=ppt/slides/slide2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23528" y="188640"/>
            <a:ext cx="8568952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Ejemplo 4: Explicar un algoritmo difícil (cont.)</a:t>
            </a: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179512" y="1221432"/>
            <a:ext cx="8568952" cy="3616375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000" dirty="0" smtClean="0"/>
              <a:t>Inicialmente se hace </a:t>
            </a:r>
            <a:r>
              <a:rPr lang="es-CL" sz="2000" b="1" dirty="0" smtClean="0">
                <a:solidFill>
                  <a:schemeClr val="accent3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i = 0; j = 1; </a:t>
            </a:r>
          </a:p>
          <a:p>
            <a:endParaRPr lang="es-CL" sz="2000" dirty="0"/>
          </a:p>
          <a:p>
            <a:endParaRPr lang="es-CL" sz="2000" dirty="0" smtClean="0"/>
          </a:p>
          <a:p>
            <a:endParaRPr lang="es-CL" sz="2400" dirty="0"/>
          </a:p>
          <a:p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r>
              <a:rPr lang="es-CL" sz="2000" dirty="0" err="1" smtClean="0"/>
              <a:t>Condicion</a:t>
            </a:r>
            <a:r>
              <a:rPr lang="es-CL" sz="2000" dirty="0" smtClean="0"/>
              <a:t> final: </a:t>
            </a:r>
            <a:r>
              <a:rPr lang="es-CL" sz="2000" b="1" dirty="0" smtClean="0">
                <a:solidFill>
                  <a:schemeClr val="accent3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j = n </a:t>
            </a:r>
            <a:r>
              <a:rPr lang="es-CL" sz="2000" dirty="0" smtClean="0"/>
              <a:t>=&gt; continuación: </a:t>
            </a:r>
            <a:r>
              <a:rPr lang="es-CL" sz="2000" b="1" dirty="0" err="1" smtClean="0">
                <a:solidFill>
                  <a:schemeClr val="accent3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while</a:t>
            </a:r>
            <a:r>
              <a:rPr lang="es-CL" sz="2000" b="1" dirty="0" smtClean="0">
                <a:solidFill>
                  <a:schemeClr val="accent3">
                    <a:lumMod val="75000"/>
                  </a:schemeClr>
                </a:solidFill>
                <a:latin typeface="Courier New" pitchFamily="49" charset="0"/>
                <a:cs typeface="Courier New" pitchFamily="49" charset="0"/>
              </a:rPr>
              <a:t> (j &lt; n)  </a:t>
            </a:r>
          </a:p>
          <a:p>
            <a:pPr>
              <a:spcAft>
                <a:spcPts val="600"/>
              </a:spcAft>
            </a:pPr>
            <a:endParaRPr lang="es-CL" sz="2000" dirty="0"/>
          </a:p>
          <a:p>
            <a:pPr>
              <a:spcAft>
                <a:spcPts val="600"/>
              </a:spcAft>
            </a:pPr>
            <a:endParaRPr lang="es-CL" sz="2000" dirty="0" smtClean="0"/>
          </a:p>
          <a:p>
            <a:pPr>
              <a:spcAft>
                <a:spcPts val="600"/>
              </a:spcAft>
            </a:pPr>
            <a:r>
              <a:rPr lang="es-CL" sz="2000" dirty="0" smtClean="0"/>
              <a:t>Restablecer el invariante</a:t>
            </a:r>
            <a:endParaRPr lang="es-CL" sz="2000" dirty="0"/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5" name="4 Rectángulo"/>
          <p:cNvSpPr/>
          <p:nvPr/>
        </p:nvSpPr>
        <p:spPr>
          <a:xfrm>
            <a:off x="1331640" y="177281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6" name="5 Rectángulo"/>
          <p:cNvSpPr/>
          <p:nvPr/>
        </p:nvSpPr>
        <p:spPr>
          <a:xfrm>
            <a:off x="1619672" y="1772816"/>
            <a:ext cx="352839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3" name="22 Rectángulo"/>
          <p:cNvSpPr/>
          <p:nvPr/>
        </p:nvSpPr>
        <p:spPr>
          <a:xfrm>
            <a:off x="1043608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4" name="23 Rectángulo"/>
          <p:cNvSpPr/>
          <p:nvPr/>
        </p:nvSpPr>
        <p:spPr>
          <a:xfrm>
            <a:off x="1331640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5" name="24 Rectángulo"/>
          <p:cNvSpPr/>
          <p:nvPr/>
        </p:nvSpPr>
        <p:spPr>
          <a:xfrm>
            <a:off x="2195736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6" name="25 Rectángulo"/>
          <p:cNvSpPr/>
          <p:nvPr/>
        </p:nvSpPr>
        <p:spPr>
          <a:xfrm>
            <a:off x="2771800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7" name="26 Rectángulo"/>
          <p:cNvSpPr/>
          <p:nvPr/>
        </p:nvSpPr>
        <p:spPr>
          <a:xfrm>
            <a:off x="3347864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8" name="27 Rectángulo"/>
          <p:cNvSpPr/>
          <p:nvPr/>
        </p:nvSpPr>
        <p:spPr>
          <a:xfrm>
            <a:off x="3923928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29" name="28 Rectángulo"/>
          <p:cNvSpPr/>
          <p:nvPr/>
        </p:nvSpPr>
        <p:spPr>
          <a:xfrm>
            <a:off x="1619672" y="3429000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0" name="29 Rectángulo"/>
          <p:cNvSpPr/>
          <p:nvPr/>
        </p:nvSpPr>
        <p:spPr>
          <a:xfrm>
            <a:off x="1907704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1" name="30 Rectángulo"/>
          <p:cNvSpPr/>
          <p:nvPr/>
        </p:nvSpPr>
        <p:spPr>
          <a:xfrm>
            <a:off x="2483768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2" name="31 Rectángulo"/>
          <p:cNvSpPr/>
          <p:nvPr/>
        </p:nvSpPr>
        <p:spPr>
          <a:xfrm>
            <a:off x="4211960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4" name="33 Rectángulo"/>
          <p:cNvSpPr/>
          <p:nvPr/>
        </p:nvSpPr>
        <p:spPr>
          <a:xfrm>
            <a:off x="3635896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5" name="34 Rectángulo"/>
          <p:cNvSpPr/>
          <p:nvPr/>
        </p:nvSpPr>
        <p:spPr>
          <a:xfrm>
            <a:off x="3059832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6" name="35 Rectángulo"/>
          <p:cNvSpPr/>
          <p:nvPr/>
        </p:nvSpPr>
        <p:spPr>
          <a:xfrm>
            <a:off x="4499992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8" name="37 Rectángulo"/>
          <p:cNvSpPr/>
          <p:nvPr/>
        </p:nvSpPr>
        <p:spPr>
          <a:xfrm>
            <a:off x="4788024" y="3429000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39" name="38 Rectángulo"/>
          <p:cNvSpPr/>
          <p:nvPr/>
        </p:nvSpPr>
        <p:spPr>
          <a:xfrm>
            <a:off x="1043608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0" name="39 Rectángulo"/>
          <p:cNvSpPr/>
          <p:nvPr/>
        </p:nvSpPr>
        <p:spPr>
          <a:xfrm>
            <a:off x="1331640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1" name="40 Rectángulo"/>
          <p:cNvSpPr/>
          <p:nvPr/>
        </p:nvSpPr>
        <p:spPr>
          <a:xfrm>
            <a:off x="2195736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2" name="41 Rectángulo"/>
          <p:cNvSpPr/>
          <p:nvPr/>
        </p:nvSpPr>
        <p:spPr>
          <a:xfrm>
            <a:off x="2771800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5" name="44 Rectángulo"/>
          <p:cNvSpPr/>
          <p:nvPr/>
        </p:nvSpPr>
        <p:spPr>
          <a:xfrm>
            <a:off x="1619672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6" name="45 Rectángulo"/>
          <p:cNvSpPr/>
          <p:nvPr/>
        </p:nvSpPr>
        <p:spPr>
          <a:xfrm>
            <a:off x="1907704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47" name="46 Rectángulo"/>
          <p:cNvSpPr/>
          <p:nvPr/>
        </p:nvSpPr>
        <p:spPr>
          <a:xfrm>
            <a:off x="2483768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50" name="49 Rectángulo"/>
          <p:cNvSpPr/>
          <p:nvPr/>
        </p:nvSpPr>
        <p:spPr>
          <a:xfrm>
            <a:off x="3059832" y="4653136"/>
            <a:ext cx="20882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smtClean="0">
                <a:solidFill>
                  <a:schemeClr val="accent3">
                    <a:lumMod val="50000"/>
                  </a:schemeClr>
                </a:solidFill>
              </a:rPr>
              <a:t>                ??????????</a:t>
            </a:r>
            <a:endParaRPr lang="es-CL" dirty="0">
              <a:solidFill>
                <a:schemeClr val="accent3">
                  <a:lumMod val="50000"/>
                </a:schemeClr>
              </a:solidFill>
            </a:endParaRPr>
          </a:p>
        </p:txBody>
      </p:sp>
      <p:cxnSp>
        <p:nvCxnSpPr>
          <p:cNvPr id="54" name="53 Conector recto de flecha"/>
          <p:cNvCxnSpPr/>
          <p:nvPr/>
        </p:nvCxnSpPr>
        <p:spPr>
          <a:xfrm flipV="1">
            <a:off x="2987824" y="4941168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5" name="54 CuadroTexto"/>
          <p:cNvSpPr txBox="1"/>
          <p:nvPr/>
        </p:nvSpPr>
        <p:spPr>
          <a:xfrm>
            <a:off x="2843808" y="5373216"/>
            <a:ext cx="2375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i</a:t>
            </a:r>
            <a:endParaRPr lang="es-CL" dirty="0"/>
          </a:p>
        </p:txBody>
      </p:sp>
      <p:sp>
        <p:nvSpPr>
          <p:cNvPr id="56" name="55 Rectángulo"/>
          <p:cNvSpPr/>
          <p:nvPr/>
        </p:nvSpPr>
        <p:spPr>
          <a:xfrm>
            <a:off x="3059832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57" name="56 Rectángulo"/>
          <p:cNvSpPr/>
          <p:nvPr/>
        </p:nvSpPr>
        <p:spPr>
          <a:xfrm>
            <a:off x="3347864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58" name="57 Rectángulo"/>
          <p:cNvSpPr/>
          <p:nvPr/>
        </p:nvSpPr>
        <p:spPr>
          <a:xfrm>
            <a:off x="3635896" y="4653136"/>
            <a:ext cx="288032" cy="288032"/>
          </a:xfrm>
          <a:prstGeom prst="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cxnSp>
        <p:nvCxnSpPr>
          <p:cNvPr id="59" name="58 Conector recto de flecha"/>
          <p:cNvCxnSpPr/>
          <p:nvPr/>
        </p:nvCxnSpPr>
        <p:spPr>
          <a:xfrm flipV="1">
            <a:off x="3995936" y="4941168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0" name="59 CuadroTexto"/>
          <p:cNvSpPr txBox="1"/>
          <p:nvPr/>
        </p:nvSpPr>
        <p:spPr>
          <a:xfrm>
            <a:off x="3851920" y="5373216"/>
            <a:ext cx="2391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j</a:t>
            </a:r>
            <a:endParaRPr lang="es-CL" dirty="0"/>
          </a:p>
        </p:txBody>
      </p:sp>
      <p:sp>
        <p:nvSpPr>
          <p:cNvPr id="61" name="60 Rectángulo"/>
          <p:cNvSpPr/>
          <p:nvPr/>
        </p:nvSpPr>
        <p:spPr>
          <a:xfrm>
            <a:off x="3059832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62" name="61 Rectángulo"/>
          <p:cNvSpPr/>
          <p:nvPr/>
        </p:nvSpPr>
        <p:spPr>
          <a:xfrm>
            <a:off x="3347864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sp>
        <p:nvSpPr>
          <p:cNvPr id="63" name="62 Rectángulo"/>
          <p:cNvSpPr/>
          <p:nvPr/>
        </p:nvSpPr>
        <p:spPr>
          <a:xfrm>
            <a:off x="3635896" y="4653136"/>
            <a:ext cx="288032" cy="288032"/>
          </a:xfrm>
          <a:prstGeom prst="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es-CL"/>
          </a:p>
        </p:txBody>
      </p:sp>
      <p:cxnSp>
        <p:nvCxnSpPr>
          <p:cNvPr id="51" name="50 Conector recto de flecha"/>
          <p:cNvCxnSpPr/>
          <p:nvPr/>
        </p:nvCxnSpPr>
        <p:spPr>
          <a:xfrm flipV="1">
            <a:off x="1475656" y="2060848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2" name="51 CuadroTexto"/>
          <p:cNvSpPr txBox="1"/>
          <p:nvPr/>
        </p:nvSpPr>
        <p:spPr>
          <a:xfrm>
            <a:off x="1331640" y="2492896"/>
            <a:ext cx="2375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i</a:t>
            </a:r>
            <a:endParaRPr lang="es-CL" dirty="0"/>
          </a:p>
        </p:txBody>
      </p:sp>
      <p:cxnSp>
        <p:nvCxnSpPr>
          <p:cNvPr id="53" name="52 Conector recto de flecha"/>
          <p:cNvCxnSpPr/>
          <p:nvPr/>
        </p:nvCxnSpPr>
        <p:spPr>
          <a:xfrm flipV="1">
            <a:off x="1763688" y="2060848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64" name="63 CuadroTexto"/>
          <p:cNvSpPr txBox="1"/>
          <p:nvPr/>
        </p:nvSpPr>
        <p:spPr>
          <a:xfrm>
            <a:off x="1691680" y="2492896"/>
            <a:ext cx="2391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j</a:t>
            </a:r>
            <a:endParaRPr lang="es-CL" dirty="0"/>
          </a:p>
        </p:txBody>
      </p:sp>
      <p:cxnSp>
        <p:nvCxnSpPr>
          <p:cNvPr id="101" name="100 Conector recto de flecha"/>
          <p:cNvCxnSpPr/>
          <p:nvPr/>
        </p:nvCxnSpPr>
        <p:spPr>
          <a:xfrm flipV="1">
            <a:off x="4355976" y="3717032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2" name="101 CuadroTexto"/>
          <p:cNvSpPr txBox="1"/>
          <p:nvPr/>
        </p:nvSpPr>
        <p:spPr>
          <a:xfrm>
            <a:off x="4211960" y="4149080"/>
            <a:ext cx="2375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i</a:t>
            </a:r>
            <a:endParaRPr lang="es-CL" dirty="0"/>
          </a:p>
        </p:txBody>
      </p:sp>
      <p:cxnSp>
        <p:nvCxnSpPr>
          <p:cNvPr id="103" name="102 Conector recto de flecha"/>
          <p:cNvCxnSpPr/>
          <p:nvPr/>
        </p:nvCxnSpPr>
        <p:spPr>
          <a:xfrm flipV="1">
            <a:off x="5220072" y="3645024"/>
            <a:ext cx="0" cy="432048"/>
          </a:xfrm>
          <a:prstGeom prst="straightConnector1">
            <a:avLst/>
          </a:prstGeom>
          <a:ln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4" name="103 CuadroTexto"/>
          <p:cNvSpPr txBox="1"/>
          <p:nvPr/>
        </p:nvSpPr>
        <p:spPr>
          <a:xfrm>
            <a:off x="5148064" y="4077072"/>
            <a:ext cx="239168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j</a:t>
            </a:r>
            <a:endParaRPr lang="es-CL" dirty="0"/>
          </a:p>
        </p:txBody>
      </p:sp>
      <p:sp>
        <p:nvSpPr>
          <p:cNvPr id="105" name="104 CuadroTexto"/>
          <p:cNvSpPr txBox="1"/>
          <p:nvPr/>
        </p:nvSpPr>
        <p:spPr>
          <a:xfrm>
            <a:off x="755576" y="5661248"/>
            <a:ext cx="7668831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Si a[j] mismo color que a[i] no se hace nada, si no, se intercambia con a[i+1]; </a:t>
            </a:r>
            <a:r>
              <a:rPr lang="es-CL" dirty="0" err="1" smtClean="0"/>
              <a:t>j++</a:t>
            </a:r>
            <a:endParaRPr lang="es-CL" dirty="0"/>
          </a:p>
        </p:txBody>
      </p:sp>
    </p:spTree>
  </p:cSld>
  <p:clrMapOvr>
    <a:masterClrMapping/>
  </p:clrMapOvr>
</p:sld>
</file>

<file path=ppt/slides/slide2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s-CL" dirty="0" smtClean="0"/>
              <a:t>Ejercicio en clases</a:t>
            </a:r>
            <a:endParaRPr lang="es-CL" dirty="0"/>
          </a:p>
        </p:txBody>
      </p:sp>
      <p:sp>
        <p:nvSpPr>
          <p:cNvPr id="5" name="8 Rectángulo"/>
          <p:cNvSpPr/>
          <p:nvPr/>
        </p:nvSpPr>
        <p:spPr>
          <a:xfrm>
            <a:off x="3131840" y="4077072"/>
            <a:ext cx="1512168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s-CL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s-CL" dirty="0" smtClean="0"/>
              <a:t>&gt;=0</a:t>
            </a:r>
            <a:endParaRPr lang="es-CL" baseline="-25000" dirty="0"/>
          </a:p>
        </p:txBody>
      </p:sp>
      <p:sp>
        <p:nvSpPr>
          <p:cNvPr id="6" name="10 Rectángulo"/>
          <p:cNvSpPr/>
          <p:nvPr/>
        </p:nvSpPr>
        <p:spPr>
          <a:xfrm>
            <a:off x="1979712" y="4077072"/>
            <a:ext cx="1152128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s-CL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s-CL" dirty="0"/>
              <a:t>&lt; 0</a:t>
            </a:r>
          </a:p>
        </p:txBody>
      </p:sp>
      <p:sp>
        <p:nvSpPr>
          <p:cNvPr id="7" name="11 Rectángulo"/>
          <p:cNvSpPr/>
          <p:nvPr/>
        </p:nvSpPr>
        <p:spPr>
          <a:xfrm>
            <a:off x="4644008" y="4077072"/>
            <a:ext cx="1512168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defPPr>
              <a:defRPr lang="es-CL"/>
            </a:defPPr>
            <a:lvl1pPr marL="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lt1"/>
                </a:solidFill>
                <a:latin typeface="+mn-lt"/>
                <a:ea typeface="+mn-ea"/>
                <a:cs typeface="+mn-cs"/>
              </a:defRPr>
            </a:lvl9pPr>
          </a:lstStyle>
          <a:p>
            <a:pPr algn="ctr"/>
            <a:r>
              <a:rPr lang="es-CL" dirty="0" smtClean="0"/>
              <a:t>desconocidos</a:t>
            </a:r>
            <a:endParaRPr lang="es-CL" baseline="-25000" dirty="0"/>
          </a:p>
        </p:txBody>
      </p:sp>
      <p:cxnSp>
        <p:nvCxnSpPr>
          <p:cNvPr id="8" name="14 Conector recto de flecha"/>
          <p:cNvCxnSpPr/>
          <p:nvPr/>
        </p:nvCxnSpPr>
        <p:spPr>
          <a:xfrm flipV="1">
            <a:off x="3419872" y="4509120"/>
            <a:ext cx="0" cy="432048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9" name="15 Conector recto de flecha"/>
          <p:cNvCxnSpPr/>
          <p:nvPr/>
        </p:nvCxnSpPr>
        <p:spPr>
          <a:xfrm flipV="1">
            <a:off x="4788024" y="4509120"/>
            <a:ext cx="0" cy="432048"/>
          </a:xfrm>
          <a:prstGeom prst="straightConnector1">
            <a:avLst/>
          </a:prstGeom>
          <a:ln w="31750">
            <a:solidFill>
              <a:schemeClr val="tx1"/>
            </a:solidFill>
            <a:tailEnd type="arrow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0" name="16 CuadroTexto"/>
          <p:cNvSpPr txBox="1"/>
          <p:nvPr/>
        </p:nvSpPr>
        <p:spPr>
          <a:xfrm>
            <a:off x="3275856" y="4941168"/>
            <a:ext cx="2375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s-C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s-CL" dirty="0" smtClean="0"/>
              <a:t>i</a:t>
            </a:r>
            <a:endParaRPr lang="es-CL" dirty="0"/>
          </a:p>
        </p:txBody>
      </p:sp>
      <p:sp>
        <p:nvSpPr>
          <p:cNvPr id="11" name="17 CuadroTexto"/>
          <p:cNvSpPr txBox="1"/>
          <p:nvPr/>
        </p:nvSpPr>
        <p:spPr>
          <a:xfrm>
            <a:off x="4644008" y="4941168"/>
            <a:ext cx="237566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>
            <a:defPPr>
              <a:defRPr lang="es-CL"/>
            </a:defPPr>
            <a:lvl1pPr marL="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1pPr>
            <a:lvl2pPr marL="457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2pPr>
            <a:lvl3pPr marL="914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3pPr>
            <a:lvl4pPr marL="1371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4pPr>
            <a:lvl5pPr marL="18288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5pPr>
            <a:lvl6pPr marL="22860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6pPr>
            <a:lvl7pPr marL="27432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7pPr>
            <a:lvl8pPr marL="32004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8pPr>
            <a:lvl9pPr marL="3657600" algn="l" defTabSz="914400" rtl="0" eaLnBrk="1" latinLnBrk="0" hangingPunct="1">
              <a:defRPr sz="1800" kern="1200">
                <a:solidFill>
                  <a:schemeClr val="tx1"/>
                </a:solidFill>
                <a:latin typeface="+mn-lt"/>
                <a:ea typeface="+mn-ea"/>
                <a:cs typeface="+mn-cs"/>
              </a:defRPr>
            </a:lvl9pPr>
          </a:lstStyle>
          <a:p>
            <a:r>
              <a:rPr lang="es-CL" dirty="0" smtClean="0"/>
              <a:t>j</a:t>
            </a:r>
            <a:endParaRPr lang="es-CL" dirty="0"/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395536" y="1340768"/>
            <a:ext cx="7416824" cy="192360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45720" numCol="1" anchor="ctr" anchorCtr="0" compatLnSpc="1">
            <a:prstTxWarp prst="textNoShape">
              <a:avLst/>
            </a:prstTxWarp>
            <a:spAutoFit/>
          </a:bodyPr>
          <a:lstStyle/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CL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Calibri" pitchFamily="34" charset="0"/>
                <a:cs typeface="Times New Roman" pitchFamily="18" charset="0"/>
              </a:rPr>
              <a:t>Se tiene un arreglo a[0] . . .  a[n-1] con enteros y se quiere </a:t>
            </a:r>
            <a:r>
              <a:rPr kumimoji="0" lang="es-CL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Calibri" pitchFamily="34" charset="0"/>
                <a:cs typeface="Times New Roman" pitchFamily="18" charset="0"/>
              </a:rPr>
              <a:t>particionarlo</a:t>
            </a:r>
            <a:r>
              <a:rPr kumimoji="0" lang="es-CL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Calibri" pitchFamily="34" charset="0"/>
                <a:cs typeface="Times New Roman" pitchFamily="18" charset="0"/>
              </a:rPr>
              <a:t> de modo que queden todos los menores que cero a la izquierda y los iguales o mayores que cero a la derecha. </a:t>
            </a:r>
          </a:p>
          <a:p>
            <a:pPr marL="0" marR="0" lvl="0" indent="0" algn="l" defTabSz="914400" rtl="0" eaLnBrk="1" fontAlgn="base" latinLnBrk="0" hangingPunct="1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endParaRPr kumimoji="0" lang="es-CL" sz="11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  <a:p>
            <a:pPr marL="0" marR="0" lvl="0" indent="0" algn="l" defTabSz="914400" rtl="0" eaLnBrk="0" fontAlgn="base" latinLnBrk="0" hangingPunct="0">
              <a:lnSpc>
                <a:spcPct val="100000"/>
              </a:lnSpc>
              <a:spcBef>
                <a:spcPct val="0"/>
              </a:spcBef>
              <a:spcAft>
                <a:spcPct val="0"/>
              </a:spcAft>
              <a:buClrTx/>
              <a:buSzTx/>
              <a:buFontTx/>
              <a:buNone/>
              <a:tabLst/>
            </a:pPr>
            <a:r>
              <a:rPr kumimoji="0" lang="es-CL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Calibri" pitchFamily="34" charset="0"/>
                <a:cs typeface="Times New Roman" pitchFamily="18" charset="0"/>
              </a:rPr>
              <a:t>En palabras: los elementos anteriores a </a:t>
            </a:r>
            <a:r>
              <a:rPr kumimoji="0" lang="es-CL" b="1" i="0" u="none" strike="noStrike" cap="none" normalizeH="0" baseline="0" dirty="0" err="1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Calibri" pitchFamily="34" charset="0"/>
                <a:cs typeface="Times New Roman" pitchFamily="18" charset="0"/>
              </a:rPr>
              <a:t>a</a:t>
            </a:r>
            <a:r>
              <a:rPr kumimoji="0" lang="es-CL" b="1" i="0" u="none" strike="noStrike" cap="none" normalizeH="0" baseline="0" dirty="0" smtClean="0">
                <a:ln>
                  <a:noFill/>
                </a:ln>
                <a:solidFill>
                  <a:schemeClr val="tx1"/>
                </a:solidFill>
                <a:effectLst/>
                <a:latin typeface="Arial" pitchFamily="34" charset="0"/>
                <a:ea typeface="Calibri" pitchFamily="34" charset="0"/>
                <a:cs typeface="Times New Roman" pitchFamily="18" charset="0"/>
              </a:rPr>
              <a:t>[i] son menores que cero, los elementos desde a[i] hasta a[j-1] son mayores que cero y los elementos desde a[j] en adelante son desconocidos</a:t>
            </a:r>
            <a:endParaRPr kumimoji="0" lang="es-CL" sz="2800" b="0" i="0" u="none" strike="noStrike" cap="none" normalizeH="0" baseline="0" dirty="0" smtClean="0">
              <a:ln>
                <a:noFill/>
              </a:ln>
              <a:solidFill>
                <a:schemeClr val="tx1"/>
              </a:solidFill>
              <a:effectLst/>
              <a:latin typeface="Arial" pitchFamily="34" charset="0"/>
            </a:endParaRPr>
          </a:p>
        </p:txBody>
      </p:sp>
    </p:spTree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23528" y="116632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es-CL" b="1" dirty="0" smtClean="0">
                <a:solidFill>
                  <a:schemeClr val="accent2"/>
                </a:solidFill>
              </a:rPr>
              <a:t>El invariante de una iteración</a:t>
            </a:r>
            <a:endParaRPr lang="es-CL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1520" y="798240"/>
            <a:ext cx="8568952" cy="5601533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r>
              <a:rPr lang="es-CL" sz="2400" b="1" dirty="0" smtClean="0">
                <a:solidFill>
                  <a:srgbClr val="0070C0"/>
                </a:solidFill>
              </a:rPr>
              <a:t>Invariante: </a:t>
            </a:r>
            <a:r>
              <a:rPr lang="es-CL" sz="2400" dirty="0" smtClean="0"/>
              <a:t>Alguna condición (conjunto) que describe lo que un ciclo hace. Permanece  </a:t>
            </a:r>
            <a:r>
              <a:rPr lang="es-CL" sz="2400" i="1" dirty="0"/>
              <a:t>invariante</a:t>
            </a:r>
            <a:r>
              <a:rPr lang="es-CL" sz="2400" dirty="0"/>
              <a:t> </a:t>
            </a:r>
            <a:r>
              <a:rPr lang="es-CL" sz="2400" dirty="0" smtClean="0"/>
              <a:t>durante el ciclo: al entrar, durante cada iteración y al final.</a:t>
            </a:r>
            <a:endParaRPr lang="es-CL" sz="2400" dirty="0"/>
          </a:p>
          <a:p>
            <a:pPr>
              <a:spcAft>
                <a:spcPts val="600"/>
              </a:spcAft>
            </a:pPr>
            <a:r>
              <a:rPr lang="es-CL" sz="2400" dirty="0" smtClean="0"/>
              <a:t>Debería representar </a:t>
            </a:r>
            <a:r>
              <a:rPr lang="es-CL" sz="2400" dirty="0"/>
              <a:t>la estrategia que se usa para resolver el problema. </a:t>
            </a:r>
            <a:endParaRPr lang="es-CL" sz="2400" dirty="0" smtClean="0"/>
          </a:p>
          <a:p>
            <a:pPr>
              <a:spcAft>
                <a:spcPts val="600"/>
              </a:spcAft>
            </a:pPr>
            <a:r>
              <a:rPr lang="es-CL" sz="2400" dirty="0" smtClean="0"/>
              <a:t>Se </a:t>
            </a:r>
            <a:r>
              <a:rPr lang="es-CL" sz="2400" dirty="0"/>
              <a:t>usa para: </a:t>
            </a:r>
          </a:p>
          <a:p>
            <a:pPr lvl="0"/>
            <a:r>
              <a:rPr lang="es-CL" sz="2400" dirty="0"/>
              <a:t>-       A partir del invariante desarrollar el trozo de programa</a:t>
            </a:r>
          </a:p>
          <a:p>
            <a:pPr lvl="0"/>
            <a:r>
              <a:rPr lang="es-CL" sz="2400" dirty="0"/>
              <a:t>-       D</a:t>
            </a:r>
            <a:r>
              <a:rPr lang="es-CL" sz="2400" dirty="0" smtClean="0"/>
              <a:t>emostrar </a:t>
            </a:r>
            <a:r>
              <a:rPr lang="es-CL" sz="2400" dirty="0"/>
              <a:t>que el trozo programa hace lo que queremos</a:t>
            </a:r>
          </a:p>
          <a:p>
            <a:pPr lvl="0">
              <a:spcAft>
                <a:spcPts val="600"/>
              </a:spcAft>
            </a:pPr>
            <a:r>
              <a:rPr lang="es-CL" sz="2400" dirty="0"/>
              <a:t>-       Explicar un trozo de programa</a:t>
            </a:r>
          </a:p>
          <a:p>
            <a:pPr>
              <a:spcAft>
                <a:spcPts val="600"/>
              </a:spcAft>
            </a:pPr>
            <a:r>
              <a:rPr lang="es-CL" sz="2400" dirty="0" smtClean="0"/>
              <a:t>Al </a:t>
            </a:r>
            <a:r>
              <a:rPr lang="es-CL" sz="2400" dirty="0"/>
              <a:t>escribir un ciclo se debe </a:t>
            </a:r>
            <a:r>
              <a:rPr lang="es-CL" sz="2400" dirty="0" smtClean="0"/>
              <a:t>a) establecer </a:t>
            </a:r>
            <a:r>
              <a:rPr lang="es-CL" sz="2400" dirty="0"/>
              <a:t>la validez inicial del invariante, a través de una </a:t>
            </a:r>
            <a:r>
              <a:rPr lang="es-CL" sz="2400" dirty="0" smtClean="0"/>
              <a:t>inicialización adecuada. B) El </a:t>
            </a:r>
            <a:r>
              <a:rPr lang="es-CL" sz="2400" dirty="0"/>
              <a:t>objetivo del ciclo es llegar a un estado final F. </a:t>
            </a:r>
            <a:r>
              <a:rPr lang="es-CL" sz="2400" dirty="0" smtClean="0"/>
              <a:t>c) En </a:t>
            </a:r>
            <a:r>
              <a:rPr lang="es-CL" sz="2400" dirty="0"/>
              <a:t>cada iteración se debe, además, preservar la validez del invariante. 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23528" y="116632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es-CL" b="1" dirty="0" smtClean="0">
                <a:solidFill>
                  <a:schemeClr val="accent2"/>
                </a:solidFill>
              </a:rPr>
              <a:t>Ejemplo: invariante para desarrollar</a:t>
            </a:r>
            <a:endParaRPr lang="es-CL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323528" y="940078"/>
            <a:ext cx="8568952" cy="286232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r>
              <a:rPr lang="es-CL" sz="2400" dirty="0" smtClean="0"/>
              <a:t>Usar un invariante para desarrollar un ciclo que permita encontrar el máximo de un número variable de datos, almacenados en un arreglo a[1], ..., a[n]. </a:t>
            </a:r>
          </a:p>
          <a:p>
            <a:pPr>
              <a:spcAft>
                <a:spcPts val="600"/>
              </a:spcAft>
            </a:pPr>
            <a:r>
              <a:rPr lang="es-CL" sz="2400" b="1" dirty="0" smtClean="0">
                <a:solidFill>
                  <a:srgbClr val="0070C0"/>
                </a:solidFill>
              </a:rPr>
              <a:t>Estrategia: </a:t>
            </a:r>
            <a:r>
              <a:rPr lang="es-CL" sz="2400" dirty="0" smtClean="0"/>
              <a:t>revisar todos los elementos a[1] hasta a[n] y registrar el mayor visto hasta ahora en m</a:t>
            </a:r>
          </a:p>
          <a:p>
            <a:pPr>
              <a:spcAft>
                <a:spcPts val="600"/>
              </a:spcAft>
            </a:pPr>
            <a:r>
              <a:rPr lang="es-CL" sz="2400" b="1" dirty="0" smtClean="0">
                <a:solidFill>
                  <a:schemeClr val="accent3">
                    <a:lumMod val="50000"/>
                  </a:schemeClr>
                </a:solidFill>
              </a:rPr>
              <a:t>Invariante</a:t>
            </a:r>
            <a:r>
              <a:rPr lang="es-CL" sz="2400" b="1" dirty="0">
                <a:solidFill>
                  <a:schemeClr val="accent3">
                    <a:lumMod val="50000"/>
                  </a:schemeClr>
                </a:solidFill>
              </a:rPr>
              <a:t>: </a:t>
            </a:r>
            <a:r>
              <a:rPr lang="es-CL" sz="2400" b="1" dirty="0" smtClean="0">
                <a:solidFill>
                  <a:schemeClr val="accent3">
                    <a:lumMod val="50000"/>
                  </a:schemeClr>
                </a:solidFill>
              </a:rPr>
              <a:t>  m = </a:t>
            </a:r>
            <a:r>
              <a:rPr lang="es-CL" sz="2400" b="1" dirty="0" err="1" smtClean="0">
                <a:solidFill>
                  <a:schemeClr val="accent3">
                    <a:lumMod val="50000"/>
                  </a:schemeClr>
                </a:solidFill>
              </a:rPr>
              <a:t>max</a:t>
            </a:r>
            <a:r>
              <a:rPr lang="es-CL" sz="2400" b="1" dirty="0" smtClean="0">
                <a:solidFill>
                  <a:schemeClr val="accent3">
                    <a:lumMod val="50000"/>
                  </a:schemeClr>
                </a:solidFill>
              </a:rPr>
              <a:t>(a[1] … a[k]),  1 </a:t>
            </a:r>
            <a:r>
              <a:rPr lang="es-CL" sz="2400" b="1" dirty="0" smtClean="0">
                <a:solidFill>
                  <a:schemeClr val="accent3">
                    <a:lumMod val="50000"/>
                  </a:schemeClr>
                </a:solidFill>
              </a:rPr>
              <a:t>&lt;= </a:t>
            </a:r>
            <a:r>
              <a:rPr lang="es-CL" sz="2400" b="1" dirty="0" smtClean="0">
                <a:solidFill>
                  <a:schemeClr val="accent3">
                    <a:lumMod val="50000"/>
                  </a:schemeClr>
                </a:solidFill>
              </a:rPr>
              <a:t>k&lt;=n</a:t>
            </a: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grpSp>
        <p:nvGrpSpPr>
          <p:cNvPr id="23" name="22 Grupo"/>
          <p:cNvGrpSpPr/>
          <p:nvPr/>
        </p:nvGrpSpPr>
        <p:grpSpPr>
          <a:xfrm>
            <a:off x="1979712" y="4293096"/>
            <a:ext cx="3816424" cy="432048"/>
            <a:chOff x="1763688" y="2780928"/>
            <a:chExt cx="3816424" cy="432048"/>
          </a:xfrm>
        </p:grpSpPr>
        <p:sp>
          <p:nvSpPr>
            <p:cNvPr id="4" name="3 Rectángulo"/>
            <p:cNvSpPr/>
            <p:nvPr/>
          </p:nvSpPr>
          <p:spPr>
            <a:xfrm>
              <a:off x="1763688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a</a:t>
              </a:r>
              <a:r>
                <a:rPr lang="es-CL" baseline="-25000" dirty="0" smtClean="0"/>
                <a:t>1</a:t>
              </a:r>
              <a:endParaRPr lang="es-CL" baseline="-25000" dirty="0"/>
            </a:p>
          </p:txBody>
        </p:sp>
        <p:sp>
          <p:nvSpPr>
            <p:cNvPr id="16" name="15 Rectángulo"/>
            <p:cNvSpPr/>
            <p:nvPr/>
          </p:nvSpPr>
          <p:spPr>
            <a:xfrm>
              <a:off x="2267744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a</a:t>
              </a:r>
              <a:r>
                <a:rPr lang="es-CL" baseline="-25000" dirty="0" smtClean="0"/>
                <a:t>2</a:t>
              </a:r>
              <a:endParaRPr lang="es-CL" baseline="-25000" dirty="0"/>
            </a:p>
          </p:txBody>
        </p:sp>
        <p:sp>
          <p:nvSpPr>
            <p:cNvPr id="17" name="16 Rectángulo"/>
            <p:cNvSpPr/>
            <p:nvPr/>
          </p:nvSpPr>
          <p:spPr>
            <a:xfrm>
              <a:off x="3419872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err="1" smtClean="0"/>
                <a:t>a</a:t>
              </a:r>
              <a:r>
                <a:rPr lang="es-CL" baseline="-25000" dirty="0" err="1" smtClean="0"/>
                <a:t>i</a:t>
              </a:r>
              <a:endParaRPr lang="es-CL" baseline="-25000" dirty="0"/>
            </a:p>
          </p:txBody>
        </p:sp>
        <p:sp>
          <p:nvSpPr>
            <p:cNvPr id="18" name="17 Rectángulo"/>
            <p:cNvSpPr/>
            <p:nvPr/>
          </p:nvSpPr>
          <p:spPr>
            <a:xfrm>
              <a:off x="5076056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err="1" smtClean="0"/>
                <a:t>a</a:t>
              </a:r>
              <a:r>
                <a:rPr lang="es-CL" baseline="-25000" dirty="0" err="1" smtClean="0"/>
                <a:t>n</a:t>
              </a:r>
              <a:endParaRPr lang="es-CL" baseline="-25000" dirty="0"/>
            </a:p>
          </p:txBody>
        </p:sp>
        <p:sp>
          <p:nvSpPr>
            <p:cNvPr id="19" name="18 Rectángulo"/>
            <p:cNvSpPr/>
            <p:nvPr/>
          </p:nvSpPr>
          <p:spPr>
            <a:xfrm>
              <a:off x="4572000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a</a:t>
              </a:r>
              <a:r>
                <a:rPr lang="es-CL" baseline="-25000" dirty="0" smtClean="0"/>
                <a:t>n-1</a:t>
              </a:r>
              <a:endParaRPr lang="es-CL" baseline="-25000" dirty="0"/>
            </a:p>
          </p:txBody>
        </p:sp>
        <p:sp>
          <p:nvSpPr>
            <p:cNvPr id="20" name="19 Rectángulo"/>
            <p:cNvSpPr/>
            <p:nvPr/>
          </p:nvSpPr>
          <p:spPr>
            <a:xfrm>
              <a:off x="2771800" y="2780928"/>
              <a:ext cx="648072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. . .</a:t>
              </a:r>
              <a:endParaRPr lang="es-CL" baseline="-25000" dirty="0"/>
            </a:p>
          </p:txBody>
        </p:sp>
        <p:sp>
          <p:nvSpPr>
            <p:cNvPr id="21" name="20 Rectángulo"/>
            <p:cNvSpPr/>
            <p:nvPr/>
          </p:nvSpPr>
          <p:spPr>
            <a:xfrm>
              <a:off x="3923928" y="2780928"/>
              <a:ext cx="648072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. . .</a:t>
              </a:r>
              <a:endParaRPr lang="es-CL" baseline="-25000" dirty="0"/>
            </a:p>
          </p:txBody>
        </p:sp>
      </p:grpSp>
      <p:cxnSp>
        <p:nvCxnSpPr>
          <p:cNvPr id="25" name="24 Conector recto de flecha"/>
          <p:cNvCxnSpPr/>
          <p:nvPr/>
        </p:nvCxnSpPr>
        <p:spPr>
          <a:xfrm flipV="1">
            <a:off x="3923928" y="4869160"/>
            <a:ext cx="0" cy="576064"/>
          </a:xfrm>
          <a:prstGeom prst="straightConnector1">
            <a:avLst/>
          </a:prstGeom>
          <a:ln w="25400" cmpd="sng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25 CuadroTexto"/>
          <p:cNvSpPr txBox="1"/>
          <p:nvPr/>
        </p:nvSpPr>
        <p:spPr>
          <a:xfrm>
            <a:off x="3779912" y="5517232"/>
            <a:ext cx="2888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k</a:t>
            </a:r>
            <a:endParaRPr lang="es-CL" dirty="0"/>
          </a:p>
        </p:txBody>
      </p:sp>
    </p:spTree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23528" y="116632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es-CL" b="1" dirty="0" smtClean="0">
                <a:solidFill>
                  <a:schemeClr val="accent2"/>
                </a:solidFill>
              </a:rPr>
              <a:t>Condiciones iniciales y finales</a:t>
            </a:r>
            <a:endParaRPr lang="es-CL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179512" y="688847"/>
            <a:ext cx="8568952" cy="3831818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r>
              <a:rPr lang="es-CL" sz="2400" dirty="0" smtClean="0"/>
              <a:t>a) El invariante se debe cumplir antes de entrar al ciclo, pero no hemos revisado nada aún. Podemos decir que el primero es el mayor de los revisados hasta ahora</a:t>
            </a:r>
          </a:p>
          <a:p>
            <a:pPr>
              <a:spcAft>
                <a:spcPts val="600"/>
              </a:spcAft>
            </a:pPr>
            <a:r>
              <a:rPr lang="es-CL" sz="2400" b="1" dirty="0" smtClean="0">
                <a:solidFill>
                  <a:schemeClr val="accent3">
                    <a:lumMod val="50000"/>
                  </a:schemeClr>
                </a:solidFill>
              </a:rPr>
              <a:t>m = a[1]; k = 1; </a:t>
            </a: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grpSp>
        <p:nvGrpSpPr>
          <p:cNvPr id="3" name="22 Grupo"/>
          <p:cNvGrpSpPr/>
          <p:nvPr/>
        </p:nvGrpSpPr>
        <p:grpSpPr>
          <a:xfrm>
            <a:off x="2915816" y="2348880"/>
            <a:ext cx="3816424" cy="432048"/>
            <a:chOff x="1763688" y="2780928"/>
            <a:chExt cx="3816424" cy="432048"/>
          </a:xfrm>
        </p:grpSpPr>
        <p:sp>
          <p:nvSpPr>
            <p:cNvPr id="4" name="3 Rectángulo"/>
            <p:cNvSpPr/>
            <p:nvPr/>
          </p:nvSpPr>
          <p:spPr>
            <a:xfrm>
              <a:off x="1763688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a</a:t>
              </a:r>
              <a:r>
                <a:rPr lang="es-CL" baseline="-25000" dirty="0" smtClean="0"/>
                <a:t>1</a:t>
              </a:r>
              <a:endParaRPr lang="es-CL" baseline="-25000" dirty="0"/>
            </a:p>
          </p:txBody>
        </p:sp>
        <p:sp>
          <p:nvSpPr>
            <p:cNvPr id="16" name="15 Rectángulo"/>
            <p:cNvSpPr/>
            <p:nvPr/>
          </p:nvSpPr>
          <p:spPr>
            <a:xfrm>
              <a:off x="2267744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a</a:t>
              </a:r>
              <a:r>
                <a:rPr lang="es-CL" baseline="-25000" dirty="0" smtClean="0"/>
                <a:t>2</a:t>
              </a:r>
              <a:endParaRPr lang="es-CL" baseline="-25000" dirty="0"/>
            </a:p>
          </p:txBody>
        </p:sp>
        <p:sp>
          <p:nvSpPr>
            <p:cNvPr id="17" name="16 Rectángulo"/>
            <p:cNvSpPr/>
            <p:nvPr/>
          </p:nvSpPr>
          <p:spPr>
            <a:xfrm>
              <a:off x="3419872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err="1" smtClean="0"/>
                <a:t>a</a:t>
              </a:r>
              <a:r>
                <a:rPr lang="es-CL" baseline="-25000" dirty="0" err="1" smtClean="0"/>
                <a:t>i</a:t>
              </a:r>
              <a:endParaRPr lang="es-CL" baseline="-25000" dirty="0"/>
            </a:p>
          </p:txBody>
        </p:sp>
        <p:sp>
          <p:nvSpPr>
            <p:cNvPr id="18" name="17 Rectángulo"/>
            <p:cNvSpPr/>
            <p:nvPr/>
          </p:nvSpPr>
          <p:spPr>
            <a:xfrm>
              <a:off x="5076056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err="1" smtClean="0"/>
                <a:t>a</a:t>
              </a:r>
              <a:r>
                <a:rPr lang="es-CL" baseline="-25000" dirty="0" err="1" smtClean="0"/>
                <a:t>n</a:t>
              </a:r>
              <a:endParaRPr lang="es-CL" baseline="-25000" dirty="0"/>
            </a:p>
          </p:txBody>
        </p:sp>
        <p:sp>
          <p:nvSpPr>
            <p:cNvPr id="19" name="18 Rectángulo"/>
            <p:cNvSpPr/>
            <p:nvPr/>
          </p:nvSpPr>
          <p:spPr>
            <a:xfrm>
              <a:off x="4572000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a</a:t>
              </a:r>
              <a:r>
                <a:rPr lang="es-CL" baseline="-25000" dirty="0" smtClean="0"/>
                <a:t>n-1</a:t>
              </a:r>
              <a:endParaRPr lang="es-CL" baseline="-25000" dirty="0"/>
            </a:p>
          </p:txBody>
        </p:sp>
        <p:sp>
          <p:nvSpPr>
            <p:cNvPr id="20" name="19 Rectángulo"/>
            <p:cNvSpPr/>
            <p:nvPr/>
          </p:nvSpPr>
          <p:spPr>
            <a:xfrm>
              <a:off x="2771800" y="2780928"/>
              <a:ext cx="648072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. . .</a:t>
              </a:r>
              <a:endParaRPr lang="es-CL" baseline="-25000" dirty="0"/>
            </a:p>
          </p:txBody>
        </p:sp>
        <p:sp>
          <p:nvSpPr>
            <p:cNvPr id="21" name="20 Rectángulo"/>
            <p:cNvSpPr/>
            <p:nvPr/>
          </p:nvSpPr>
          <p:spPr>
            <a:xfrm>
              <a:off x="3923928" y="2780928"/>
              <a:ext cx="648072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. . .</a:t>
              </a:r>
              <a:endParaRPr lang="es-CL" baseline="-25000" dirty="0"/>
            </a:p>
          </p:txBody>
        </p:sp>
      </p:grpSp>
      <p:cxnSp>
        <p:nvCxnSpPr>
          <p:cNvPr id="25" name="24 Conector recto de flecha"/>
          <p:cNvCxnSpPr/>
          <p:nvPr/>
        </p:nvCxnSpPr>
        <p:spPr>
          <a:xfrm flipV="1">
            <a:off x="3203848" y="2852936"/>
            <a:ext cx="0" cy="288032"/>
          </a:xfrm>
          <a:prstGeom prst="straightConnector1">
            <a:avLst/>
          </a:prstGeom>
          <a:ln w="25400" cmpd="sng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25 CuadroTexto"/>
          <p:cNvSpPr txBox="1"/>
          <p:nvPr/>
        </p:nvSpPr>
        <p:spPr>
          <a:xfrm>
            <a:off x="3059832" y="3140968"/>
            <a:ext cx="2888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k</a:t>
            </a:r>
            <a:endParaRPr lang="es-CL" dirty="0"/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429000"/>
            <a:ext cx="8568952" cy="3016210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r>
              <a:rPr lang="es-CL" sz="2400" dirty="0" smtClean="0"/>
              <a:t>b) Para conseguir el objetivo, k debe valer n, por lo que debemos parar el ciclo </a:t>
            </a:r>
            <a:r>
              <a:rPr lang="es-CL" sz="2400" dirty="0"/>
              <a:t>cuando</a:t>
            </a:r>
            <a:r>
              <a:rPr lang="es-CL" sz="2400" b="1" dirty="0">
                <a:solidFill>
                  <a:schemeClr val="accent3">
                    <a:lumMod val="50000"/>
                  </a:schemeClr>
                </a:solidFill>
              </a:rPr>
              <a:t> k = n</a:t>
            </a:r>
            <a:r>
              <a:rPr lang="es-CL" sz="2400" dirty="0" smtClean="0"/>
              <a:t>, o continuarlo mientras </a:t>
            </a:r>
            <a:r>
              <a:rPr lang="es-CL" sz="2400" b="1" dirty="0">
                <a:solidFill>
                  <a:schemeClr val="accent3">
                    <a:lumMod val="50000"/>
                  </a:schemeClr>
                </a:solidFill>
              </a:rPr>
              <a:t>k != n</a:t>
            </a:r>
            <a:r>
              <a:rPr lang="es-CL" sz="2400" dirty="0" smtClean="0"/>
              <a:t>, o </a:t>
            </a:r>
            <a:r>
              <a:rPr lang="es-CL" sz="2400" b="1" dirty="0">
                <a:solidFill>
                  <a:schemeClr val="accent3">
                    <a:lumMod val="50000"/>
                  </a:schemeClr>
                </a:solidFill>
              </a:rPr>
              <a:t>k &lt; n</a:t>
            </a: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grpSp>
        <p:nvGrpSpPr>
          <p:cNvPr id="34" name="22 Grupo"/>
          <p:cNvGrpSpPr/>
          <p:nvPr/>
        </p:nvGrpSpPr>
        <p:grpSpPr>
          <a:xfrm>
            <a:off x="2915816" y="4686215"/>
            <a:ext cx="3816424" cy="432048"/>
            <a:chOff x="1763688" y="2780928"/>
            <a:chExt cx="3816424" cy="432048"/>
          </a:xfrm>
        </p:grpSpPr>
        <p:sp>
          <p:nvSpPr>
            <p:cNvPr id="35" name="34 Rectángulo"/>
            <p:cNvSpPr/>
            <p:nvPr/>
          </p:nvSpPr>
          <p:spPr>
            <a:xfrm>
              <a:off x="1763688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a</a:t>
              </a:r>
              <a:r>
                <a:rPr lang="es-CL" baseline="-25000" dirty="0" smtClean="0"/>
                <a:t>1</a:t>
              </a:r>
              <a:endParaRPr lang="es-CL" baseline="-25000" dirty="0"/>
            </a:p>
          </p:txBody>
        </p:sp>
        <p:sp>
          <p:nvSpPr>
            <p:cNvPr id="36" name="35 Rectángulo"/>
            <p:cNvSpPr/>
            <p:nvPr/>
          </p:nvSpPr>
          <p:spPr>
            <a:xfrm>
              <a:off x="2267744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a</a:t>
              </a:r>
              <a:r>
                <a:rPr lang="es-CL" baseline="-25000" dirty="0" smtClean="0"/>
                <a:t>2</a:t>
              </a:r>
              <a:endParaRPr lang="es-CL" baseline="-25000" dirty="0"/>
            </a:p>
          </p:txBody>
        </p:sp>
        <p:sp>
          <p:nvSpPr>
            <p:cNvPr id="37" name="36 Rectángulo"/>
            <p:cNvSpPr/>
            <p:nvPr/>
          </p:nvSpPr>
          <p:spPr>
            <a:xfrm>
              <a:off x="3419872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err="1" smtClean="0"/>
                <a:t>a</a:t>
              </a:r>
              <a:r>
                <a:rPr lang="es-CL" baseline="-25000" dirty="0" err="1" smtClean="0"/>
                <a:t>i</a:t>
              </a:r>
              <a:endParaRPr lang="es-CL" baseline="-25000" dirty="0"/>
            </a:p>
          </p:txBody>
        </p:sp>
        <p:sp>
          <p:nvSpPr>
            <p:cNvPr id="38" name="37 Rectángulo"/>
            <p:cNvSpPr/>
            <p:nvPr/>
          </p:nvSpPr>
          <p:spPr>
            <a:xfrm>
              <a:off x="5076056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err="1" smtClean="0"/>
                <a:t>a</a:t>
              </a:r>
              <a:r>
                <a:rPr lang="es-CL" baseline="-25000" dirty="0" err="1" smtClean="0"/>
                <a:t>n</a:t>
              </a:r>
              <a:endParaRPr lang="es-CL" baseline="-25000" dirty="0"/>
            </a:p>
          </p:txBody>
        </p:sp>
        <p:sp>
          <p:nvSpPr>
            <p:cNvPr id="39" name="38 Rectángulo"/>
            <p:cNvSpPr/>
            <p:nvPr/>
          </p:nvSpPr>
          <p:spPr>
            <a:xfrm>
              <a:off x="4572000" y="2780928"/>
              <a:ext cx="504056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a</a:t>
              </a:r>
              <a:r>
                <a:rPr lang="es-CL" baseline="-25000" dirty="0" smtClean="0"/>
                <a:t>n-1</a:t>
              </a:r>
              <a:endParaRPr lang="es-CL" baseline="-25000" dirty="0"/>
            </a:p>
          </p:txBody>
        </p:sp>
        <p:sp>
          <p:nvSpPr>
            <p:cNvPr id="40" name="39 Rectángulo"/>
            <p:cNvSpPr/>
            <p:nvPr/>
          </p:nvSpPr>
          <p:spPr>
            <a:xfrm>
              <a:off x="2771800" y="2780928"/>
              <a:ext cx="648072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. . .</a:t>
              </a:r>
              <a:endParaRPr lang="es-CL" baseline="-25000" dirty="0"/>
            </a:p>
          </p:txBody>
        </p:sp>
        <p:sp>
          <p:nvSpPr>
            <p:cNvPr id="41" name="40 Rectángulo"/>
            <p:cNvSpPr/>
            <p:nvPr/>
          </p:nvSpPr>
          <p:spPr>
            <a:xfrm>
              <a:off x="3923928" y="2780928"/>
              <a:ext cx="648072" cy="432048"/>
            </a:xfrm>
            <a:prstGeom prst="rect">
              <a:avLst/>
            </a:prstGeom>
            <a:solidFill>
              <a:schemeClr val="accent1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s-CL" dirty="0" smtClean="0"/>
                <a:t>. . .</a:t>
              </a:r>
              <a:endParaRPr lang="es-CL" baseline="-25000" dirty="0"/>
            </a:p>
          </p:txBody>
        </p:sp>
      </p:grpSp>
      <p:cxnSp>
        <p:nvCxnSpPr>
          <p:cNvPr id="42" name="41 Conector recto de flecha"/>
          <p:cNvCxnSpPr/>
          <p:nvPr/>
        </p:nvCxnSpPr>
        <p:spPr>
          <a:xfrm flipV="1">
            <a:off x="6516216" y="5229200"/>
            <a:ext cx="0" cy="576064"/>
          </a:xfrm>
          <a:prstGeom prst="straightConnector1">
            <a:avLst/>
          </a:prstGeom>
          <a:ln w="25400" cmpd="sng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3" name="42 CuadroTexto"/>
          <p:cNvSpPr txBox="1"/>
          <p:nvPr/>
        </p:nvSpPr>
        <p:spPr>
          <a:xfrm>
            <a:off x="6372200" y="5805264"/>
            <a:ext cx="2888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k</a:t>
            </a:r>
            <a:endParaRPr lang="es-CL" dirty="0"/>
          </a:p>
        </p:txBody>
      </p:sp>
    </p:spTree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323528" y="116632"/>
            <a:ext cx="8229600" cy="634082"/>
          </a:xfrm>
        </p:spPr>
        <p:txBody>
          <a:bodyPr>
            <a:normAutofit fontScale="90000"/>
          </a:bodyPr>
          <a:lstStyle/>
          <a:p>
            <a:r>
              <a:rPr lang="es-CL" b="1" dirty="0" smtClean="0">
                <a:solidFill>
                  <a:schemeClr val="accent2"/>
                </a:solidFill>
              </a:rPr>
              <a:t>Avanzar y restablecer el invariante</a:t>
            </a:r>
            <a:endParaRPr lang="es-CL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323528" y="871746"/>
            <a:ext cx="8568952" cy="7694414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r>
              <a:rPr lang="es-CL" sz="2400" dirty="0" smtClean="0"/>
              <a:t>c) Para avanzar hay que tratar de que k llegue a n. Esto se hace incrementando k. Esto puede significar que el invariante no se cumple pues el nuevo a[k] podría ser mayor que m. </a:t>
            </a:r>
          </a:p>
          <a:p>
            <a:pPr>
              <a:spcAft>
                <a:spcPts val="600"/>
              </a:spcAft>
            </a:pPr>
            <a:r>
              <a:rPr lang="es-CL" sz="2400" b="1" dirty="0" smtClean="0">
                <a:solidFill>
                  <a:schemeClr val="accent3">
                    <a:lumMod val="50000"/>
                  </a:schemeClr>
                </a:solidFill>
              </a:rPr>
              <a:t>k++;</a:t>
            </a: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r>
              <a:rPr lang="es-CL" sz="2400" dirty="0"/>
              <a:t>Para restablecer el invariante </a:t>
            </a:r>
            <a:r>
              <a:rPr lang="es-CL" sz="2400" dirty="0" smtClean="0"/>
              <a:t>podemos incluir en el ciclo las siguientes instrucciones (después de incrementar k) </a:t>
            </a:r>
            <a:endParaRPr lang="es-CL" sz="2400" dirty="0"/>
          </a:p>
          <a:p>
            <a:pPr>
              <a:spcAft>
                <a:spcPts val="600"/>
              </a:spcAft>
            </a:pPr>
            <a:r>
              <a:rPr lang="es-CL" sz="2400" b="1" dirty="0" err="1" smtClean="0">
                <a:solidFill>
                  <a:schemeClr val="accent3">
                    <a:lumMod val="50000"/>
                  </a:schemeClr>
                </a:solidFill>
              </a:rPr>
              <a:t>if</a:t>
            </a:r>
            <a:r>
              <a:rPr lang="es-CL" sz="2400" b="1" dirty="0" smtClean="0">
                <a:solidFill>
                  <a:schemeClr val="accent3">
                    <a:lumMod val="50000"/>
                  </a:schemeClr>
                </a:solidFill>
              </a:rPr>
              <a:t> (a[k] &lt; m)  m = a[k];</a:t>
            </a:r>
          </a:p>
          <a:p>
            <a:pPr>
              <a:spcAft>
                <a:spcPts val="600"/>
              </a:spcAft>
            </a:pPr>
            <a:r>
              <a:rPr lang="es-CL" sz="2400" b="1" dirty="0" smtClean="0">
                <a:solidFill>
                  <a:schemeClr val="accent3">
                    <a:lumMod val="50000"/>
                  </a:schemeClr>
                </a:solidFill>
              </a:rPr>
              <a:t> </a:t>
            </a:r>
          </a:p>
          <a:p>
            <a:pPr>
              <a:spcAft>
                <a:spcPts val="600"/>
              </a:spcAft>
            </a:pPr>
            <a:r>
              <a:rPr lang="es-CL" sz="2400" dirty="0"/>
              <a:t>Ahora solo basta ensamblar a), b) y c) para tener el trozo de programa que hace lo que queremos</a:t>
            </a: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4" name="3 Rectángulo"/>
          <p:cNvSpPr/>
          <p:nvPr/>
        </p:nvSpPr>
        <p:spPr>
          <a:xfrm>
            <a:off x="2915816" y="2348880"/>
            <a:ext cx="504056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smtClean="0"/>
              <a:t>a</a:t>
            </a:r>
            <a:r>
              <a:rPr lang="es-CL" baseline="-25000" dirty="0" smtClean="0"/>
              <a:t>1</a:t>
            </a:r>
            <a:endParaRPr lang="es-CL" baseline="-25000" dirty="0"/>
          </a:p>
        </p:txBody>
      </p:sp>
      <p:sp>
        <p:nvSpPr>
          <p:cNvPr id="16" name="15 Rectángulo"/>
          <p:cNvSpPr/>
          <p:nvPr/>
        </p:nvSpPr>
        <p:spPr>
          <a:xfrm>
            <a:off x="3419872" y="2348880"/>
            <a:ext cx="504056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smtClean="0"/>
              <a:t>a</a:t>
            </a:r>
            <a:r>
              <a:rPr lang="es-CL" baseline="-25000" dirty="0" smtClean="0"/>
              <a:t>2</a:t>
            </a:r>
            <a:endParaRPr lang="es-CL" baseline="-25000" dirty="0"/>
          </a:p>
        </p:txBody>
      </p:sp>
      <p:sp>
        <p:nvSpPr>
          <p:cNvPr id="17" name="16 Rectángulo"/>
          <p:cNvSpPr/>
          <p:nvPr/>
        </p:nvSpPr>
        <p:spPr>
          <a:xfrm>
            <a:off x="4572000" y="2348880"/>
            <a:ext cx="504056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err="1" smtClean="0"/>
              <a:t>a</a:t>
            </a:r>
            <a:r>
              <a:rPr lang="es-CL" baseline="-25000" dirty="0" err="1" smtClean="0"/>
              <a:t>i</a:t>
            </a:r>
            <a:endParaRPr lang="es-CL" baseline="-25000" dirty="0"/>
          </a:p>
        </p:txBody>
      </p:sp>
      <p:sp>
        <p:nvSpPr>
          <p:cNvPr id="18" name="17 Rectángulo"/>
          <p:cNvSpPr/>
          <p:nvPr/>
        </p:nvSpPr>
        <p:spPr>
          <a:xfrm>
            <a:off x="6732240" y="2348880"/>
            <a:ext cx="504056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err="1" smtClean="0"/>
              <a:t>a</a:t>
            </a:r>
            <a:r>
              <a:rPr lang="es-CL" baseline="-25000" dirty="0" err="1" smtClean="0"/>
              <a:t>n</a:t>
            </a:r>
            <a:endParaRPr lang="es-CL" baseline="-25000" dirty="0"/>
          </a:p>
        </p:txBody>
      </p:sp>
      <p:sp>
        <p:nvSpPr>
          <p:cNvPr id="19" name="18 Rectángulo"/>
          <p:cNvSpPr/>
          <p:nvPr/>
        </p:nvSpPr>
        <p:spPr>
          <a:xfrm>
            <a:off x="6228184" y="2348880"/>
            <a:ext cx="504056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smtClean="0"/>
              <a:t>a</a:t>
            </a:r>
            <a:r>
              <a:rPr lang="es-CL" baseline="-25000" dirty="0" smtClean="0"/>
              <a:t>n-1</a:t>
            </a:r>
            <a:endParaRPr lang="es-CL" baseline="-25000" dirty="0"/>
          </a:p>
        </p:txBody>
      </p:sp>
      <p:sp>
        <p:nvSpPr>
          <p:cNvPr id="20" name="19 Rectángulo"/>
          <p:cNvSpPr/>
          <p:nvPr/>
        </p:nvSpPr>
        <p:spPr>
          <a:xfrm>
            <a:off x="3923928" y="2348880"/>
            <a:ext cx="648072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smtClean="0"/>
              <a:t>. . .</a:t>
            </a:r>
            <a:endParaRPr lang="es-CL" baseline="-25000" dirty="0"/>
          </a:p>
        </p:txBody>
      </p:sp>
      <p:sp>
        <p:nvSpPr>
          <p:cNvPr id="21" name="20 Rectángulo"/>
          <p:cNvSpPr/>
          <p:nvPr/>
        </p:nvSpPr>
        <p:spPr>
          <a:xfrm>
            <a:off x="5580112" y="2348880"/>
            <a:ext cx="648072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smtClean="0"/>
              <a:t>. . .</a:t>
            </a:r>
            <a:endParaRPr lang="es-CL" baseline="-25000" dirty="0"/>
          </a:p>
        </p:txBody>
      </p:sp>
      <p:cxnSp>
        <p:nvCxnSpPr>
          <p:cNvPr id="25" name="24 Conector recto de flecha"/>
          <p:cNvCxnSpPr/>
          <p:nvPr/>
        </p:nvCxnSpPr>
        <p:spPr>
          <a:xfrm flipV="1">
            <a:off x="5292080" y="2852936"/>
            <a:ext cx="0" cy="288032"/>
          </a:xfrm>
          <a:prstGeom prst="straightConnector1">
            <a:avLst/>
          </a:prstGeom>
          <a:ln w="25400" cmpd="sng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6" name="25 CuadroTexto"/>
          <p:cNvSpPr txBox="1"/>
          <p:nvPr/>
        </p:nvSpPr>
        <p:spPr>
          <a:xfrm>
            <a:off x="5148064" y="3212976"/>
            <a:ext cx="288862" cy="369332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lang="es-CL" dirty="0" smtClean="0"/>
              <a:t>k</a:t>
            </a:r>
            <a:endParaRPr lang="es-CL" dirty="0"/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48" name="47 Rectángulo"/>
          <p:cNvSpPr/>
          <p:nvPr/>
        </p:nvSpPr>
        <p:spPr>
          <a:xfrm>
            <a:off x="5076056" y="2348880"/>
            <a:ext cx="504056" cy="432048"/>
          </a:xfrm>
          <a:prstGeom prst="rect">
            <a:avLst/>
          </a:prstGeom>
          <a:solidFill>
            <a:schemeClr val="accent1"/>
          </a:solidFill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s-CL" dirty="0" err="1" smtClean="0"/>
              <a:t>a</a:t>
            </a:r>
            <a:r>
              <a:rPr lang="es-CL" baseline="-25000" dirty="0" err="1" smtClean="0"/>
              <a:t>i</a:t>
            </a:r>
            <a:endParaRPr lang="es-CL" baseline="-25000" dirty="0"/>
          </a:p>
        </p:txBody>
      </p:sp>
    </p:spTree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229600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¿Cómo </a:t>
            </a:r>
            <a:r>
              <a:rPr lang="es-CL" sz="3200" b="1" dirty="0">
                <a:solidFill>
                  <a:schemeClr val="accent2"/>
                </a:solidFill>
              </a:rPr>
              <a:t>escribir un ciclo </a:t>
            </a:r>
            <a:r>
              <a:rPr lang="es-CL" sz="3200" b="1" dirty="0" smtClean="0">
                <a:solidFill>
                  <a:schemeClr val="accent2"/>
                </a:solidFill>
              </a:rPr>
              <a:t>y </a:t>
            </a:r>
            <a:r>
              <a:rPr lang="es-CL" sz="3200" b="1" dirty="0">
                <a:solidFill>
                  <a:schemeClr val="accent2"/>
                </a:solidFill>
              </a:rPr>
              <a:t>asegurarse que hace lo que uno </a:t>
            </a:r>
            <a:r>
              <a:rPr lang="es-CL" sz="3200" b="1" dirty="0" smtClean="0">
                <a:solidFill>
                  <a:schemeClr val="accent2"/>
                </a:solidFill>
              </a:rPr>
              <a:t>quiere?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1520" y="1124744"/>
            <a:ext cx="8568952" cy="746358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lvl="0"/>
            <a:r>
              <a:rPr lang="es-CL" b="1" dirty="0" smtClean="0"/>
              <a:t>1</a:t>
            </a:r>
            <a:r>
              <a:rPr lang="es-CL" b="1" dirty="0"/>
              <a:t>.</a:t>
            </a:r>
            <a:r>
              <a:rPr lang="es-CL" sz="800" b="1" dirty="0"/>
              <a:t>   </a:t>
            </a:r>
            <a:r>
              <a:rPr lang="es-CL" sz="800" dirty="0"/>
              <a:t> </a:t>
            </a:r>
            <a:r>
              <a:rPr lang="es-CL" b="1" dirty="0">
                <a:solidFill>
                  <a:srgbClr val="0070C0"/>
                </a:solidFill>
              </a:rPr>
              <a:t>Encontrar un invariante adecuado. </a:t>
            </a:r>
            <a:r>
              <a:rPr lang="es-CL" dirty="0"/>
              <a:t>Para esto, a menudo es conveniente "relajar" la meta (estado final) al que se desea llegar. Por ejemplo, si se desea obtener: </a:t>
            </a:r>
          </a:p>
          <a:p>
            <a:r>
              <a:rPr lang="es-CL" dirty="0" smtClean="0"/>
              <a:t>// m == </a:t>
            </a:r>
            <a:r>
              <a:rPr lang="es-CL" dirty="0" err="1" smtClean="0"/>
              <a:t>max</a:t>
            </a:r>
            <a:r>
              <a:rPr lang="es-CL" dirty="0" smtClean="0"/>
              <a:t>(a[1]...a[n]) </a:t>
            </a:r>
            <a:r>
              <a:rPr lang="es-CL" dirty="0"/>
              <a:t/>
            </a:r>
            <a:br>
              <a:rPr lang="es-CL" dirty="0"/>
            </a:br>
            <a:r>
              <a:rPr lang="es-CL" dirty="0"/>
              <a:t>se puede re-escribir esta condición separándola en dos condiciones que se puedan satisfacer independientemente: </a:t>
            </a:r>
          </a:p>
          <a:p>
            <a:r>
              <a:rPr lang="es-CL" dirty="0" smtClean="0"/>
              <a:t>// m == </a:t>
            </a:r>
            <a:r>
              <a:rPr lang="es-CL" dirty="0" err="1" smtClean="0"/>
              <a:t>max</a:t>
            </a:r>
            <a:r>
              <a:rPr lang="es-CL" dirty="0" smtClean="0"/>
              <a:t>(a[1]...a[k]) &amp;&amp; k==n </a:t>
            </a:r>
          </a:p>
          <a:p>
            <a:r>
              <a:rPr lang="es-CL" dirty="0" smtClean="0"/>
              <a:t>A continuación </a:t>
            </a:r>
            <a:r>
              <a:rPr lang="es-CL" dirty="0"/>
              <a:t>se relaja la exigencia de esta condición, haciendo que se cumpla la primera parte, pero dejando que la segunda se satisfaga con "k&lt;=n". </a:t>
            </a:r>
          </a:p>
          <a:p>
            <a:pPr lvl="0"/>
            <a:r>
              <a:rPr lang="es-CL" b="1" dirty="0"/>
              <a:t>2.</a:t>
            </a:r>
            <a:r>
              <a:rPr lang="es-CL" sz="800" b="1" dirty="0"/>
              <a:t>    </a:t>
            </a:r>
            <a:r>
              <a:rPr lang="es-CL" b="1" dirty="0">
                <a:solidFill>
                  <a:srgbClr val="0070C0"/>
                </a:solidFill>
              </a:rPr>
              <a:t>Escribir la inicialización</a:t>
            </a:r>
            <a:r>
              <a:rPr lang="es-CL" dirty="0"/>
              <a:t>, la cual debe asegurar que el invariante se cumpla antes de empezar a iterar. </a:t>
            </a:r>
          </a:p>
          <a:p>
            <a:pPr lvl="0"/>
            <a:r>
              <a:rPr lang="es-CL" b="1" dirty="0"/>
              <a:t>3.</a:t>
            </a:r>
            <a:r>
              <a:rPr lang="es-CL" sz="800" b="1" dirty="0"/>
              <a:t>    </a:t>
            </a:r>
            <a:r>
              <a:rPr lang="es-CL" b="1" dirty="0">
                <a:solidFill>
                  <a:srgbClr val="0070C0"/>
                </a:solidFill>
              </a:rPr>
              <a:t>Encontrar la condición de término</a:t>
            </a:r>
            <a:r>
              <a:rPr lang="es-CL" dirty="0"/>
              <a:t>. Esto se obtiene de comparar "qué le falta" al invariante para ser igual al estado final. </a:t>
            </a:r>
          </a:p>
          <a:p>
            <a:pPr lvl="0"/>
            <a:r>
              <a:rPr lang="es-CL" b="1" dirty="0"/>
              <a:t>4.</a:t>
            </a:r>
            <a:r>
              <a:rPr lang="es-CL" sz="800" b="1" dirty="0"/>
              <a:t>    </a:t>
            </a:r>
            <a:r>
              <a:rPr lang="es-CL" b="1" dirty="0">
                <a:solidFill>
                  <a:srgbClr val="0070C0"/>
                </a:solidFill>
              </a:rPr>
              <a:t>Escribir el cuerpo del ciclo</a:t>
            </a:r>
            <a:r>
              <a:rPr lang="es-CL" dirty="0"/>
              <a:t>, el cual debe: </a:t>
            </a:r>
          </a:p>
          <a:p>
            <a:pPr lvl="1"/>
            <a:r>
              <a:rPr lang="es-CL" sz="1200" dirty="0"/>
              <a:t>o</a:t>
            </a:r>
            <a:r>
              <a:rPr lang="es-CL" sz="800" dirty="0"/>
              <a:t>    </a:t>
            </a:r>
            <a:r>
              <a:rPr lang="es-CL" dirty="0"/>
              <a:t>conseguir que el proceso avance, de modo que termine algún día, y </a:t>
            </a:r>
          </a:p>
          <a:p>
            <a:pPr lvl="1"/>
            <a:r>
              <a:rPr lang="es-CL" sz="1200" dirty="0"/>
              <a:t>o</a:t>
            </a:r>
            <a:r>
              <a:rPr lang="es-CL" sz="800" dirty="0"/>
              <a:t>    </a:t>
            </a:r>
            <a:r>
              <a:rPr lang="es-CL" dirty="0"/>
              <a:t>preservar el invariante. </a:t>
            </a:r>
          </a:p>
          <a:p>
            <a:endParaRPr lang="es-CL" dirty="0" smtClean="0"/>
          </a:p>
          <a:p>
            <a:r>
              <a:rPr lang="es-CL" dirty="0" smtClean="0"/>
              <a:t>Al </a:t>
            </a:r>
            <a:r>
              <a:rPr lang="es-CL" dirty="0"/>
              <a:t>efectuar un avance en el proceso, los valores de las variables cambian, con el resultado que a menudo se deja de satisfacer el invariante. Por lo tanto, el resto del cuerpo del ciclo se suele dedicar a tratar de recuperar la validez del invariante.</a:t>
            </a: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188640"/>
            <a:ext cx="8229600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Ejemplo 1: ordenación por inserción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323528" y="764705"/>
            <a:ext cx="8568952" cy="80175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r>
              <a:rPr lang="es-CL" sz="2400" dirty="0" smtClean="0"/>
              <a:t>Este algoritmo va construyendo un trozo ordenado del arreglo al extremo izquierdo, y en cada iteración le agrega un nuevo elemento a ese grupo.</a:t>
            </a:r>
          </a:p>
          <a:p>
            <a:endParaRPr lang="es-CL" sz="2400" dirty="0" smtClean="0"/>
          </a:p>
          <a:p>
            <a:endParaRPr lang="es-CL" sz="2400" dirty="0" smtClean="0"/>
          </a:p>
          <a:p>
            <a:r>
              <a:rPr lang="es-CL" sz="2400" dirty="0" smtClean="0"/>
              <a:t>Invariante:</a:t>
            </a:r>
          </a:p>
          <a:p>
            <a:endParaRPr lang="es-CL" sz="2400" dirty="0"/>
          </a:p>
          <a:p>
            <a:endParaRPr lang="es-CL" sz="2400" dirty="0" smtClean="0"/>
          </a:p>
          <a:p>
            <a:endParaRPr lang="es-CL" sz="2400" dirty="0"/>
          </a:p>
          <a:p>
            <a:endParaRPr lang="es-CL" sz="2400" dirty="0"/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a[i] &lt; a[i+1]  para i = 0 hasta k-1</a:t>
            </a:r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a[k] hasta a[n-1] desordenados</a:t>
            </a:r>
          </a:p>
          <a:p>
            <a:endParaRPr lang="es-CL" sz="2400" dirty="0" smtClean="0"/>
          </a:p>
          <a:p>
            <a:r>
              <a:rPr lang="es-CL" sz="2400" dirty="0" smtClean="0"/>
              <a:t>En </a:t>
            </a:r>
            <a:r>
              <a:rPr lang="es-CL" sz="2400" dirty="0"/>
              <a:t>palabras: "Los elementos desde </a:t>
            </a:r>
            <a:r>
              <a:rPr lang="es-CL" sz="2400" dirty="0" smtClean="0"/>
              <a:t>0 </a:t>
            </a:r>
            <a:r>
              <a:rPr lang="es-CL" sz="2400" dirty="0"/>
              <a:t>hasta </a:t>
            </a:r>
            <a:r>
              <a:rPr lang="es-CL" sz="2400" dirty="0" smtClean="0"/>
              <a:t>k-1 </a:t>
            </a:r>
            <a:r>
              <a:rPr lang="es-CL" sz="2400" dirty="0"/>
              <a:t>ya están ordenados y </a:t>
            </a:r>
            <a:r>
              <a:rPr lang="es-CL" sz="2400" dirty="0" smtClean="0"/>
              <a:t>los siguientes desordenados". </a:t>
            </a:r>
            <a:endParaRPr lang="es-CL" sz="2400" dirty="0"/>
          </a:p>
          <a:p>
            <a:endParaRPr lang="es-CL" dirty="0"/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pic>
        <p:nvPicPr>
          <p:cNvPr id="3074" name="Picture 2" descr="Z:\public_www\cc3001\apuntesCompleto\Programacion_files\fig1.gif"/>
          <p:cNvPicPr>
            <a:picLocks noChangeAspect="1" noChangeArrowheads="1"/>
          </p:cNvPicPr>
          <p:nvPr/>
        </p:nvPicPr>
        <p:blipFill>
          <a:blip r:embed="rId2" cstate="print"/>
          <a:srcRect/>
          <a:stretch>
            <a:fillRect/>
          </a:stretch>
        </p:blipFill>
        <p:spPr bwMode="auto">
          <a:xfrm>
            <a:off x="1979712" y="2996952"/>
            <a:ext cx="5521069" cy="1296144"/>
          </a:xfrm>
          <a:prstGeom prst="rect">
            <a:avLst/>
          </a:prstGeom>
          <a:noFill/>
        </p:spPr>
      </p:pic>
    </p:spTree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1 Título"/>
          <p:cNvSpPr>
            <a:spLocks noGrp="1"/>
          </p:cNvSpPr>
          <p:nvPr>
            <p:ph type="title"/>
          </p:nvPr>
        </p:nvSpPr>
        <p:spPr>
          <a:xfrm>
            <a:off x="251520" y="476672"/>
            <a:ext cx="8229600" cy="634082"/>
          </a:xfrm>
        </p:spPr>
        <p:txBody>
          <a:bodyPr>
            <a:noAutofit/>
          </a:bodyPr>
          <a:lstStyle/>
          <a:p>
            <a:r>
              <a:rPr lang="es-CL" sz="3200" b="1" dirty="0" smtClean="0">
                <a:solidFill>
                  <a:schemeClr val="accent2"/>
                </a:solidFill>
              </a:rPr>
              <a:t>Condiciones iniciales y finales</a:t>
            </a:r>
            <a:r>
              <a:rPr lang="es-CL" sz="3200" b="1" dirty="0"/>
              <a:t/>
            </a:r>
            <a:br>
              <a:rPr lang="es-CL" sz="3200" b="1" dirty="0"/>
            </a:br>
            <a:endParaRPr lang="es-CL" sz="3200" b="1" dirty="0">
              <a:solidFill>
                <a:schemeClr val="accent2"/>
              </a:solidFill>
            </a:endParaRPr>
          </a:p>
        </p:txBody>
      </p:sp>
      <p:sp>
        <p:nvSpPr>
          <p:cNvPr id="1025" name="Rectangle 1"/>
          <p:cNvSpPr>
            <a:spLocks noChangeArrowheads="1"/>
          </p:cNvSpPr>
          <p:nvPr/>
        </p:nvSpPr>
        <p:spPr bwMode="auto">
          <a:xfrm>
            <a:off x="251520" y="908720"/>
            <a:ext cx="8568952" cy="8017579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 marL="457200" indent="-457200">
              <a:buAutoNum type="alphaLcParenR"/>
            </a:pPr>
            <a:r>
              <a:rPr lang="es-CL" sz="2400" dirty="0" smtClean="0"/>
              <a:t>Condiciones iniciales: al principio se puede decir que el primer elemento a[0] está ordenado por definición, por lo que se hace k = 1, lo que implica:</a:t>
            </a:r>
          </a:p>
          <a:p>
            <a:pPr marL="457200" indent="-457200"/>
            <a:endParaRPr lang="es-CL" sz="2400" dirty="0" smtClean="0"/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 a[i] &lt; a[i+1]  para i = 0 hasta 1-1</a:t>
            </a:r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a[1] hasta a[n-1] desordenados</a:t>
            </a:r>
          </a:p>
          <a:p>
            <a:endParaRPr lang="es-CL" sz="2400" dirty="0"/>
          </a:p>
          <a:p>
            <a:pPr marL="457200" indent="-457200"/>
            <a:endParaRPr lang="es-CL" sz="2400" dirty="0" smtClean="0"/>
          </a:p>
          <a:p>
            <a:r>
              <a:rPr lang="es-CL" sz="2400" dirty="0" smtClean="0"/>
              <a:t>b) Condición final: k = n (o mientras k &lt; n)</a:t>
            </a:r>
          </a:p>
          <a:p>
            <a:endParaRPr lang="es-CL" sz="2400" dirty="0"/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a[i] &lt; a[i+1]  para i = 0 hasta n-1</a:t>
            </a:r>
          </a:p>
          <a:p>
            <a:pPr>
              <a:buFont typeface="Arial" pitchFamily="34" charset="0"/>
              <a:buChar char="•"/>
            </a:pPr>
            <a:r>
              <a:rPr lang="es-CL" sz="2400" dirty="0" smtClean="0"/>
              <a:t> a[n] hasta a[n-1] desordenados (no existe!)</a:t>
            </a:r>
          </a:p>
          <a:p>
            <a:endParaRPr lang="es-CL" sz="2400" dirty="0"/>
          </a:p>
          <a:p>
            <a:endParaRPr lang="es-CL" sz="2400" dirty="0"/>
          </a:p>
          <a:p>
            <a:endParaRPr lang="es-CL" sz="2400" dirty="0" smtClean="0"/>
          </a:p>
          <a:p>
            <a:endParaRPr lang="es-CL" dirty="0"/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  <p:sp>
        <p:nvSpPr>
          <p:cNvPr id="33" name="Rectangle 1"/>
          <p:cNvSpPr>
            <a:spLocks noChangeArrowheads="1"/>
          </p:cNvSpPr>
          <p:nvPr/>
        </p:nvSpPr>
        <p:spPr bwMode="auto">
          <a:xfrm>
            <a:off x="179512" y="3645024"/>
            <a:ext cx="8568952" cy="2200602"/>
          </a:xfrm>
          <a:prstGeom prst="rect">
            <a:avLst/>
          </a:prstGeom>
          <a:noFill/>
          <a:ln w="9525">
            <a:noFill/>
            <a:miter lim="800000"/>
            <a:headEnd/>
            <a:tailEnd/>
          </a:ln>
          <a:effectLst/>
        </p:spPr>
        <p:txBody>
          <a:bodyPr vert="horz" wrap="square" lIns="91440" tIns="45720" rIns="91440" bIns="0" numCol="1" anchor="ctr" anchorCtr="0" compatLnSpc="1">
            <a:prstTxWarp prst="textNoShape">
              <a:avLst/>
            </a:prstTxWarp>
            <a:spAutoFit/>
          </a:bodyPr>
          <a:lstStyle/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>
              <a:spcAft>
                <a:spcPts val="600"/>
              </a:spcAft>
            </a:pPr>
            <a:endParaRPr lang="es-CL" sz="2400" b="1" dirty="0" smtClean="0">
              <a:solidFill>
                <a:schemeClr val="accent3">
                  <a:lumMod val="50000"/>
                </a:schemeClr>
              </a:solidFill>
            </a:endParaRPr>
          </a:p>
          <a:p>
            <a:pPr eaLnBrk="0" fontAlgn="base" hangingPunct="0">
              <a:spcBef>
                <a:spcPct val="0"/>
              </a:spcBef>
              <a:spcAft>
                <a:spcPct val="0"/>
              </a:spcAft>
              <a:tabLst>
                <a:tab pos="581025" algn="l"/>
                <a:tab pos="1163638" algn="l"/>
                <a:tab pos="1744663" algn="l"/>
                <a:tab pos="2327275" algn="l"/>
                <a:tab pos="2908300" algn="l"/>
                <a:tab pos="3489325" algn="l"/>
                <a:tab pos="4071938" algn="l"/>
                <a:tab pos="4652963" algn="l"/>
                <a:tab pos="5235575" algn="l"/>
                <a:tab pos="5816600" algn="l"/>
                <a:tab pos="6397625" algn="l"/>
                <a:tab pos="6980238" algn="l"/>
                <a:tab pos="7561263" algn="l"/>
                <a:tab pos="8143875" algn="l"/>
                <a:tab pos="8724900" algn="l"/>
                <a:tab pos="9305925" algn="l"/>
              </a:tabLst>
            </a:pPr>
            <a:endParaRPr lang="es-CL" sz="2400" b="1" dirty="0">
              <a:latin typeface="Courier New" pitchFamily="49" charset="0"/>
              <a:ea typeface="Times New Roman" pitchFamily="18" charset="0"/>
              <a:cs typeface="Courier New" pitchFamily="49" charset="0"/>
            </a:endParaRPr>
          </a:p>
        </p:txBody>
      </p:sp>
    </p:spTree>
  </p:cSld>
  <p:clrMapOvr>
    <a:masterClrMapping/>
  </p:clrMapOvr>
</p:sld>
</file>

<file path=ppt/theme/theme1.xml><?xml version="1.0" encoding="utf-8"?>
<a:theme xmlns:a="http://schemas.openxmlformats.org/drawingml/2006/main" name="Tema de Office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otalTime>424</TotalTime>
  <Words>1548</Words>
  <Application>Microsoft Office PowerPoint</Application>
  <PresentationFormat>Presentación en pantalla (4:3)</PresentationFormat>
  <Paragraphs>418</Paragraphs>
  <Slides>24</Slides>
  <Notes>0</Notes>
  <HiddenSlides>0</HiddenSlides>
  <MMClips>0</MMClips>
  <ScaleCrop>false</ScaleCrop>
  <HeadingPairs>
    <vt:vector size="4" baseType="variant">
      <vt:variant>
        <vt:lpstr>Tema</vt:lpstr>
      </vt:variant>
      <vt:variant>
        <vt:i4>1</vt:i4>
      </vt:variant>
      <vt:variant>
        <vt:lpstr>Títulos de diapositiva</vt:lpstr>
      </vt:variant>
      <vt:variant>
        <vt:i4>24</vt:i4>
      </vt:variant>
    </vt:vector>
  </HeadingPairs>
  <TitlesOfParts>
    <vt:vector size="25" baseType="lpstr">
      <vt:lpstr>Tema de Office</vt:lpstr>
      <vt:lpstr>1.  Desarrollo de Programas iterativos usando invariante </vt:lpstr>
      <vt:lpstr>La instrucción de iteración</vt:lpstr>
      <vt:lpstr>El invariante de una iteración</vt:lpstr>
      <vt:lpstr>Ejemplo: invariante para desarrollar</vt:lpstr>
      <vt:lpstr>Condiciones iniciales y finales</vt:lpstr>
      <vt:lpstr>Avanzar y restablecer el invariante</vt:lpstr>
      <vt:lpstr>¿Cómo escribir un ciclo y asegurarse que hace lo que uno quiere? </vt:lpstr>
      <vt:lpstr>Ejemplo 1: ordenación por inserción </vt:lpstr>
      <vt:lpstr>Condiciones iniciales y finales </vt:lpstr>
      <vt:lpstr>Avanzar y restablecer invariante </vt:lpstr>
      <vt:lpstr>Optimización </vt:lpstr>
      <vt:lpstr>Versión final optimizada (y algo variada) </vt:lpstr>
      <vt:lpstr>Ejemplo 2: ordenación por selección  </vt:lpstr>
      <vt:lpstr>Condiciones iniciales y finales </vt:lpstr>
      <vt:lpstr>Ord. X selección: avanzar y restablecer invariante </vt:lpstr>
      <vt:lpstr>Ejemplo 3: ordenación por burbuja </vt:lpstr>
      <vt:lpstr>Ord. X burbuja: avanzar y restablecer invariante </vt:lpstr>
      <vt:lpstr>Ord. X burbuja: eficiencia </vt:lpstr>
      <vt:lpstr>Ejemplo 4: Xn </vt:lpstr>
      <vt:lpstr>Aprovechando el invariante para la eficiencia</vt:lpstr>
      <vt:lpstr>Algoritmo eficiente no recursivo</vt:lpstr>
      <vt:lpstr>Ejemplo 4: Explicar un algoritmo difícil </vt:lpstr>
      <vt:lpstr>Ejemplo 4: Explicar un algoritmo difícil (cont.)</vt:lpstr>
      <vt:lpstr>Ejercicio en clases</vt:lpstr>
    </vt:vector>
  </TitlesOfParts>
  <Company>U. de Chile</Company>
  <LinksUpToDate>false</LinksUpToDate>
  <SharedDoc>false</SharedDoc>
  <HyperlinksChanged>false</HyperlinksChanged>
  <AppVersion>12.0000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1.  Desarrollo de Programas iterativos usando invariante </dc:title>
  <dc:creator>Nelson</dc:creator>
  <cp:lastModifiedBy>nbaloian</cp:lastModifiedBy>
  <cp:revision>43</cp:revision>
  <dcterms:created xsi:type="dcterms:W3CDTF">2012-03-11T21:02:53Z</dcterms:created>
  <dcterms:modified xsi:type="dcterms:W3CDTF">2012-03-15T14:55:41Z</dcterms:modified>
</cp:coreProperties>
</file>

<file path=docProps/thumbnail.jpeg>
</file>