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4" r:id="rId2"/>
    <p:sldId id="302" r:id="rId3"/>
    <p:sldId id="285" r:id="rId4"/>
    <p:sldId id="271" r:id="rId5"/>
    <p:sldId id="272" r:id="rId6"/>
    <p:sldId id="286" r:id="rId7"/>
    <p:sldId id="273" r:id="rId8"/>
    <p:sldId id="274" r:id="rId9"/>
    <p:sldId id="306" r:id="rId10"/>
    <p:sldId id="275" r:id="rId11"/>
    <p:sldId id="276" r:id="rId12"/>
    <p:sldId id="277" r:id="rId13"/>
    <p:sldId id="301" r:id="rId14"/>
    <p:sldId id="278" r:id="rId15"/>
    <p:sldId id="279" r:id="rId16"/>
    <p:sldId id="280" r:id="rId17"/>
    <p:sldId id="281" r:id="rId18"/>
    <p:sldId id="282" r:id="rId19"/>
    <p:sldId id="305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287" r:id="rId32"/>
    <p:sldId id="300" r:id="rId33"/>
    <p:sldId id="307" r:id="rId3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60"/>
  </p:normalViewPr>
  <p:slideViewPr>
    <p:cSldViewPr>
      <p:cViewPr>
        <p:scale>
          <a:sx n="100" d="100"/>
          <a:sy n="100" d="100"/>
        </p:scale>
        <p:origin x="-1152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dirty="0" err="1" smtClean="0"/>
            <a:t>Comparación</a:t>
          </a:r>
          <a:r>
            <a:rPr lang="en-US" dirty="0" smtClean="0"/>
            <a:t> entre </a:t>
          </a:r>
          <a:r>
            <a:rPr lang="en-US" dirty="0" err="1" smtClean="0"/>
            <a:t>cultivos</a:t>
          </a:r>
          <a:r>
            <a:rPr lang="en-US" dirty="0" smtClean="0"/>
            <a:t> batch y </a:t>
          </a:r>
          <a:r>
            <a:rPr lang="en-US" dirty="0" err="1" smtClean="0"/>
            <a:t>continuos</a:t>
          </a:r>
          <a:r>
            <a:rPr lang="en-US" dirty="0" smtClean="0"/>
            <a:t>, </a:t>
          </a:r>
          <a:r>
            <a:rPr lang="en-US" dirty="0" err="1" smtClean="0"/>
            <a:t>generación</a:t>
          </a:r>
          <a:r>
            <a:rPr lang="en-US" dirty="0" smtClean="0"/>
            <a:t> de </a:t>
          </a:r>
          <a:r>
            <a:rPr lang="en-US" dirty="0" err="1" smtClean="0"/>
            <a:t>biomasa</a:t>
          </a:r>
          <a:r>
            <a:rPr lang="en-US" dirty="0" smtClean="0"/>
            <a:t>.</a:t>
          </a:r>
          <a:endParaRPr lang="en-US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 custT="1"/>
      <dgm:spPr>
        <a:solidFill>
          <a:srgbClr val="00B011"/>
        </a:solidFill>
      </dgm:spPr>
      <dgm:t>
        <a:bodyPr/>
        <a:lstStyle/>
        <a:p>
          <a:r>
            <a:rPr lang="en-US" sz="2400" dirty="0" err="1" smtClean="0"/>
            <a:t>Cultivos</a:t>
          </a:r>
          <a:r>
            <a:rPr lang="en-US" sz="2400" dirty="0" smtClean="0"/>
            <a:t> Continuo </a:t>
          </a:r>
          <a:r>
            <a:rPr lang="en-US" sz="2400" dirty="0" err="1" smtClean="0"/>
            <a:t>Flujo</a:t>
          </a:r>
          <a:r>
            <a:rPr lang="en-US" sz="2400" dirty="0" smtClean="0"/>
            <a:t> </a:t>
          </a:r>
          <a:r>
            <a:rPr lang="en-US" sz="2400" dirty="0" err="1" smtClean="0"/>
            <a:t>Pistón</a:t>
          </a:r>
          <a:endParaRPr lang="en-US" sz="2400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1BF2F429-06DC-450A-89C2-E57BBF916BB6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000" dirty="0" err="1" smtClean="0"/>
            <a:t>Comparación</a:t>
          </a:r>
          <a:r>
            <a:rPr lang="en-US" sz="2000" dirty="0" smtClean="0"/>
            <a:t> entre </a:t>
          </a:r>
          <a:r>
            <a:rPr lang="en-US" sz="2000" dirty="0" err="1" smtClean="0"/>
            <a:t>cultivos</a:t>
          </a:r>
          <a:r>
            <a:rPr lang="en-US" sz="2000" dirty="0" smtClean="0"/>
            <a:t> batch y </a:t>
          </a:r>
          <a:r>
            <a:rPr lang="en-US" sz="2000" dirty="0" err="1" smtClean="0"/>
            <a:t>continuos</a:t>
          </a:r>
          <a:r>
            <a:rPr lang="en-US" sz="2000" dirty="0" smtClean="0"/>
            <a:t>, </a:t>
          </a:r>
          <a:r>
            <a:rPr lang="en-US" sz="2000" dirty="0" err="1" smtClean="0"/>
            <a:t>generación</a:t>
          </a:r>
          <a:r>
            <a:rPr lang="en-US" sz="2000" dirty="0" smtClean="0"/>
            <a:t> de </a:t>
          </a:r>
          <a:r>
            <a:rPr lang="en-US" sz="2000" dirty="0" err="1" smtClean="0"/>
            <a:t>producto</a:t>
          </a:r>
          <a:r>
            <a:rPr lang="en-US" sz="2000" dirty="0" smtClean="0"/>
            <a:t>.</a:t>
          </a:r>
          <a:endParaRPr lang="en-US" sz="2000" dirty="0"/>
        </a:p>
      </dgm:t>
    </dgm:pt>
    <dgm:pt modelId="{4E7D0C81-3EE0-4C81-BEB7-97455EB83E57}" type="parTrans" cxnId="{B62DC005-F577-4EB8-ABED-A664110829B8}">
      <dgm:prSet/>
      <dgm:spPr/>
    </dgm:pt>
    <dgm:pt modelId="{C2F8C51E-24C0-406C-B01A-994FF618AD4F}" type="sibTrans" cxnId="{B62DC005-F577-4EB8-ABED-A664110829B8}">
      <dgm:prSet/>
      <dgm:spPr/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B026BD2D-B7A2-4AC1-BBA6-CFC8F49B570F}" type="pres">
      <dgm:prSet presAssocID="{1BF2F429-06DC-450A-89C2-E57BBF916BB6}" presName="parentLin" presStyleCnt="0"/>
      <dgm:spPr/>
    </dgm:pt>
    <dgm:pt modelId="{8DDA56AD-4E49-4F07-B8AB-402E388542E0}" type="pres">
      <dgm:prSet presAssocID="{1BF2F429-06DC-450A-89C2-E57BBF916BB6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55E21C4D-4B79-43A9-B67E-F51473833DFD}" type="pres">
      <dgm:prSet presAssocID="{1BF2F429-06DC-450A-89C2-E57BBF916BB6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D52399-A2B3-4A86-92FF-72B6BFC3BB2E}" type="pres">
      <dgm:prSet presAssocID="{1BF2F429-06DC-450A-89C2-E57BBF916BB6}" presName="negativeSpace" presStyleCnt="0"/>
      <dgm:spPr/>
    </dgm:pt>
    <dgm:pt modelId="{59A50242-CFCD-4795-9567-348911B58306}" type="pres">
      <dgm:prSet presAssocID="{1BF2F429-06DC-450A-89C2-E57BBF916BB6}" presName="childText" presStyleLbl="conFgAcc1" presStyleIdx="1" presStyleCnt="3">
        <dgm:presLayoutVars>
          <dgm:bulletEnabled val="1"/>
        </dgm:presLayoutVars>
      </dgm:prSet>
      <dgm:spPr/>
    </dgm:pt>
    <dgm:pt modelId="{A00D10F0-96A6-4F04-995B-597E6AA0A816}" type="pres">
      <dgm:prSet presAssocID="{C2F8C51E-24C0-406C-B01A-994FF618AD4F}" presName="spaceBetweenRectangles" presStyleCnt="0"/>
      <dgm:spPr/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009A1B-704D-4043-860D-C5A6BFA6C9F8}" type="presOf" srcId="{985038F1-91AC-418E-85E5-C1B78F1B20B1}" destId="{8C0C9D8F-5C5F-49E9-A64E-B3516BF99316}" srcOrd="1" destOrd="0" presId="urn:microsoft.com/office/officeart/2005/8/layout/list1"/>
    <dgm:cxn modelId="{5E9379BE-74DC-490B-A1C3-C3ED310D486E}" type="presOf" srcId="{985038F1-91AC-418E-85E5-C1B78F1B20B1}" destId="{B5460F4B-7654-46CC-B024-88894442C2C7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704D0690-CBAF-410F-9CDC-889A5EF39C51}" type="presOf" srcId="{482EE62F-7750-42A8-8674-8A77405848CA}" destId="{0596F00E-2A48-44DE-98EB-0A723D874D0A}" srcOrd="0" destOrd="0" presId="urn:microsoft.com/office/officeart/2005/8/layout/list1"/>
    <dgm:cxn modelId="{83F00CFB-DF8F-4EF4-BA98-90910A2D2109}" type="presOf" srcId="{1BF2F429-06DC-450A-89C2-E57BBF916BB6}" destId="{55E21C4D-4B79-43A9-B67E-F51473833DFD}" srcOrd="1" destOrd="0" presId="urn:microsoft.com/office/officeart/2005/8/layout/list1"/>
    <dgm:cxn modelId="{33E1D2EB-F12E-42A6-93DF-D774B14EC68A}" type="presOf" srcId="{5FAEECA9-EB04-426F-ADBA-A8F0FFE14CCC}" destId="{B50B94C8-CC2E-4F0C-BABF-96BD4F95C4F8}" srcOrd="1" destOrd="0" presId="urn:microsoft.com/office/officeart/2005/8/layout/list1"/>
    <dgm:cxn modelId="{B62DC005-F577-4EB8-ABED-A664110829B8}" srcId="{482EE62F-7750-42A8-8674-8A77405848CA}" destId="{1BF2F429-06DC-450A-89C2-E57BBF916BB6}" srcOrd="1" destOrd="0" parTransId="{4E7D0C81-3EE0-4C81-BEB7-97455EB83E57}" sibTransId="{C2F8C51E-24C0-406C-B01A-994FF618AD4F}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0E732CAB-C0F1-47B5-8E4A-E0F178237038}" type="presOf" srcId="{5FAEECA9-EB04-426F-ADBA-A8F0FFE14CCC}" destId="{79C83E4F-8043-4924-8F8B-51F17B3569CA}" srcOrd="0" destOrd="0" presId="urn:microsoft.com/office/officeart/2005/8/layout/list1"/>
    <dgm:cxn modelId="{3E64433D-5074-4563-A8CC-8E8A8F2BCA12}" type="presOf" srcId="{1BF2F429-06DC-450A-89C2-E57BBF916BB6}" destId="{8DDA56AD-4E49-4F07-B8AB-402E388542E0}" srcOrd="0" destOrd="0" presId="urn:microsoft.com/office/officeart/2005/8/layout/list1"/>
    <dgm:cxn modelId="{6FAEF22F-02EF-4FCC-980D-F674D9A8F013}" type="presParOf" srcId="{0596F00E-2A48-44DE-98EB-0A723D874D0A}" destId="{7B3A7450-D912-48FD-B435-457155C84D11}" srcOrd="0" destOrd="0" presId="urn:microsoft.com/office/officeart/2005/8/layout/list1"/>
    <dgm:cxn modelId="{039F4646-FE67-4369-883A-C56A5AA3E63A}" type="presParOf" srcId="{7B3A7450-D912-48FD-B435-457155C84D11}" destId="{79C83E4F-8043-4924-8F8B-51F17B3569CA}" srcOrd="0" destOrd="0" presId="urn:microsoft.com/office/officeart/2005/8/layout/list1"/>
    <dgm:cxn modelId="{E859120D-9920-407E-B1A8-FB4B42EE12C1}" type="presParOf" srcId="{7B3A7450-D912-48FD-B435-457155C84D11}" destId="{B50B94C8-CC2E-4F0C-BABF-96BD4F95C4F8}" srcOrd="1" destOrd="0" presId="urn:microsoft.com/office/officeart/2005/8/layout/list1"/>
    <dgm:cxn modelId="{DA71B8E3-7E23-466B-9611-FEADF32EDC16}" type="presParOf" srcId="{0596F00E-2A48-44DE-98EB-0A723D874D0A}" destId="{CD04B0FD-1E70-4BFD-B4DD-7E099719A2F6}" srcOrd="1" destOrd="0" presId="urn:microsoft.com/office/officeart/2005/8/layout/list1"/>
    <dgm:cxn modelId="{B9386813-FB9D-4130-A74C-FA82FD5FCC89}" type="presParOf" srcId="{0596F00E-2A48-44DE-98EB-0A723D874D0A}" destId="{E93C7938-1995-4611-A050-091AF9CD50AD}" srcOrd="2" destOrd="0" presId="urn:microsoft.com/office/officeart/2005/8/layout/list1"/>
    <dgm:cxn modelId="{E8838B5E-3467-4F68-8C17-732ECFB9692A}" type="presParOf" srcId="{0596F00E-2A48-44DE-98EB-0A723D874D0A}" destId="{9114B799-3CDF-4C97-ABA6-20A2FC175A71}" srcOrd="3" destOrd="0" presId="urn:microsoft.com/office/officeart/2005/8/layout/list1"/>
    <dgm:cxn modelId="{3D429EC7-D8F2-42A3-99A8-FE571DB1A6BB}" type="presParOf" srcId="{0596F00E-2A48-44DE-98EB-0A723D874D0A}" destId="{B026BD2D-B7A2-4AC1-BBA6-CFC8F49B570F}" srcOrd="4" destOrd="0" presId="urn:microsoft.com/office/officeart/2005/8/layout/list1"/>
    <dgm:cxn modelId="{A5B92145-7D8C-4004-AC16-C78B42CE6676}" type="presParOf" srcId="{B026BD2D-B7A2-4AC1-BBA6-CFC8F49B570F}" destId="{8DDA56AD-4E49-4F07-B8AB-402E388542E0}" srcOrd="0" destOrd="0" presId="urn:microsoft.com/office/officeart/2005/8/layout/list1"/>
    <dgm:cxn modelId="{29DC7702-84F8-45C1-A020-DF500E2F1B67}" type="presParOf" srcId="{B026BD2D-B7A2-4AC1-BBA6-CFC8F49B570F}" destId="{55E21C4D-4B79-43A9-B67E-F51473833DFD}" srcOrd="1" destOrd="0" presId="urn:microsoft.com/office/officeart/2005/8/layout/list1"/>
    <dgm:cxn modelId="{F2406C08-B692-415C-A129-9AC62C38779D}" type="presParOf" srcId="{0596F00E-2A48-44DE-98EB-0A723D874D0A}" destId="{92D52399-A2B3-4A86-92FF-72B6BFC3BB2E}" srcOrd="5" destOrd="0" presId="urn:microsoft.com/office/officeart/2005/8/layout/list1"/>
    <dgm:cxn modelId="{7F38BDE3-7F99-4F7D-9CA5-50F7FBC3EF82}" type="presParOf" srcId="{0596F00E-2A48-44DE-98EB-0A723D874D0A}" destId="{59A50242-CFCD-4795-9567-348911B58306}" srcOrd="6" destOrd="0" presId="urn:microsoft.com/office/officeart/2005/8/layout/list1"/>
    <dgm:cxn modelId="{54FAC871-115B-4D50-A8F8-756C34B37FEA}" type="presParOf" srcId="{0596F00E-2A48-44DE-98EB-0A723D874D0A}" destId="{A00D10F0-96A6-4F04-995B-597E6AA0A816}" srcOrd="7" destOrd="0" presId="urn:microsoft.com/office/officeart/2005/8/layout/list1"/>
    <dgm:cxn modelId="{35EBEF6F-1CDC-4E34-96B7-89444C3947BB}" type="presParOf" srcId="{0596F00E-2A48-44DE-98EB-0A723D874D0A}" destId="{D99D3F45-0FF6-47D1-A43B-076397C8B382}" srcOrd="8" destOrd="0" presId="urn:microsoft.com/office/officeart/2005/8/layout/list1"/>
    <dgm:cxn modelId="{6BDC243F-E01A-45CF-A426-5EBC24D11448}" type="presParOf" srcId="{D99D3F45-0FF6-47D1-A43B-076397C8B382}" destId="{B5460F4B-7654-46CC-B024-88894442C2C7}" srcOrd="0" destOrd="0" presId="urn:microsoft.com/office/officeart/2005/8/layout/list1"/>
    <dgm:cxn modelId="{824C98B7-AAE1-495F-B00A-9731E87A7467}" type="presParOf" srcId="{D99D3F45-0FF6-47D1-A43B-076397C8B382}" destId="{8C0C9D8F-5C5F-49E9-A64E-B3516BF99316}" srcOrd="1" destOrd="0" presId="urn:microsoft.com/office/officeart/2005/8/layout/list1"/>
    <dgm:cxn modelId="{735ED893-6AC0-4468-99F4-8E24340D6F1D}" type="presParOf" srcId="{0596F00E-2A48-44DE-98EB-0A723D874D0A}" destId="{B6CBAAFD-2D1A-4BF0-8724-7887DB83FE83}" srcOrd="9" destOrd="0" presId="urn:microsoft.com/office/officeart/2005/8/layout/list1"/>
    <dgm:cxn modelId="{0B8569FD-5291-46D6-BE49-78EDB4BA9A96}" type="presParOf" srcId="{0596F00E-2A48-44DE-98EB-0A723D874D0A}" destId="{2A95DB59-74B0-4B0F-AC73-06D29DC0B9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000" dirty="0" err="1" smtClean="0"/>
            <a:t>Comparación</a:t>
          </a:r>
          <a:r>
            <a:rPr lang="en-US" sz="2000" dirty="0" smtClean="0"/>
            <a:t> entre </a:t>
          </a:r>
          <a:r>
            <a:rPr lang="en-US" sz="2000" dirty="0" err="1" smtClean="0"/>
            <a:t>cultivos</a:t>
          </a:r>
          <a:r>
            <a:rPr lang="en-US" sz="2000" dirty="0" smtClean="0"/>
            <a:t> batch y </a:t>
          </a:r>
          <a:r>
            <a:rPr lang="en-US" sz="2000" dirty="0" err="1" smtClean="0"/>
            <a:t>continuos</a:t>
          </a:r>
          <a:r>
            <a:rPr lang="en-US" sz="2000" dirty="0" smtClean="0"/>
            <a:t>, </a:t>
          </a:r>
          <a:r>
            <a:rPr lang="en-US" sz="2000" dirty="0" err="1" smtClean="0"/>
            <a:t>generación</a:t>
          </a:r>
          <a:r>
            <a:rPr lang="en-US" sz="2000" dirty="0" smtClean="0"/>
            <a:t> de </a:t>
          </a:r>
          <a:r>
            <a:rPr lang="en-US" sz="2000" dirty="0" err="1" smtClean="0"/>
            <a:t>biomasa</a:t>
          </a:r>
          <a:r>
            <a:rPr lang="en-US" sz="3800" dirty="0" smtClean="0"/>
            <a:t>.</a:t>
          </a:r>
          <a:endParaRPr lang="en-US" sz="3800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 custT="1"/>
      <dgm:spPr>
        <a:solidFill>
          <a:srgbClr val="00B011"/>
        </a:solidFill>
      </dgm:spPr>
      <dgm:t>
        <a:bodyPr/>
        <a:lstStyle/>
        <a:p>
          <a:r>
            <a:rPr lang="en-US" sz="2400" dirty="0" err="1" smtClean="0"/>
            <a:t>Cultivos</a:t>
          </a:r>
          <a:r>
            <a:rPr lang="en-US" sz="2400" dirty="0" smtClean="0"/>
            <a:t> Continuo </a:t>
          </a:r>
          <a:r>
            <a:rPr lang="en-US" sz="2400" dirty="0" err="1" smtClean="0"/>
            <a:t>Flujo</a:t>
          </a:r>
          <a:r>
            <a:rPr lang="en-US" sz="2400" dirty="0" smtClean="0"/>
            <a:t> </a:t>
          </a:r>
          <a:r>
            <a:rPr lang="en-US" sz="2400" dirty="0" err="1" smtClean="0"/>
            <a:t>Pistón</a:t>
          </a:r>
          <a:endParaRPr lang="en-US" sz="2400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1BF2F429-06DC-450A-89C2-E57BBF916BB6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800" dirty="0" err="1" smtClean="0"/>
            <a:t>Comparación</a:t>
          </a:r>
          <a:r>
            <a:rPr lang="en-US" sz="2800" dirty="0" smtClean="0"/>
            <a:t> entre </a:t>
          </a:r>
          <a:r>
            <a:rPr lang="en-US" sz="2800" dirty="0" err="1" smtClean="0"/>
            <a:t>cultivos</a:t>
          </a:r>
          <a:r>
            <a:rPr lang="en-US" sz="2800" dirty="0" smtClean="0"/>
            <a:t> batch y </a:t>
          </a:r>
          <a:r>
            <a:rPr lang="en-US" sz="2800" dirty="0" err="1" smtClean="0"/>
            <a:t>continuos</a:t>
          </a:r>
          <a:r>
            <a:rPr lang="en-US" sz="2800" dirty="0" smtClean="0"/>
            <a:t>, </a:t>
          </a:r>
          <a:r>
            <a:rPr lang="en-US" sz="2800" dirty="0" err="1" smtClean="0"/>
            <a:t>generación</a:t>
          </a:r>
          <a:r>
            <a:rPr lang="en-US" sz="2800" dirty="0" smtClean="0"/>
            <a:t> de </a:t>
          </a:r>
          <a:r>
            <a:rPr lang="en-US" sz="2800" dirty="0" err="1" smtClean="0"/>
            <a:t>producto</a:t>
          </a:r>
          <a:r>
            <a:rPr lang="en-US" sz="2000" dirty="0" smtClean="0"/>
            <a:t>.</a:t>
          </a:r>
          <a:endParaRPr lang="en-US" sz="2000" dirty="0"/>
        </a:p>
      </dgm:t>
    </dgm:pt>
    <dgm:pt modelId="{4E7D0C81-3EE0-4C81-BEB7-97455EB83E57}" type="parTrans" cxnId="{B62DC005-F577-4EB8-ABED-A664110829B8}">
      <dgm:prSet/>
      <dgm:spPr/>
    </dgm:pt>
    <dgm:pt modelId="{C2F8C51E-24C0-406C-B01A-994FF618AD4F}" type="sibTrans" cxnId="{B62DC005-F577-4EB8-ABED-A664110829B8}">
      <dgm:prSet/>
      <dgm:spPr/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B026BD2D-B7A2-4AC1-BBA6-CFC8F49B570F}" type="pres">
      <dgm:prSet presAssocID="{1BF2F429-06DC-450A-89C2-E57BBF916BB6}" presName="parentLin" presStyleCnt="0"/>
      <dgm:spPr/>
    </dgm:pt>
    <dgm:pt modelId="{8DDA56AD-4E49-4F07-B8AB-402E388542E0}" type="pres">
      <dgm:prSet presAssocID="{1BF2F429-06DC-450A-89C2-E57BBF916BB6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55E21C4D-4B79-43A9-B67E-F51473833DFD}" type="pres">
      <dgm:prSet presAssocID="{1BF2F429-06DC-450A-89C2-E57BBF916BB6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D52399-A2B3-4A86-92FF-72B6BFC3BB2E}" type="pres">
      <dgm:prSet presAssocID="{1BF2F429-06DC-450A-89C2-E57BBF916BB6}" presName="negativeSpace" presStyleCnt="0"/>
      <dgm:spPr/>
    </dgm:pt>
    <dgm:pt modelId="{59A50242-CFCD-4795-9567-348911B58306}" type="pres">
      <dgm:prSet presAssocID="{1BF2F429-06DC-450A-89C2-E57BBF916BB6}" presName="childText" presStyleLbl="conFgAcc1" presStyleIdx="1" presStyleCnt="3">
        <dgm:presLayoutVars>
          <dgm:bulletEnabled val="1"/>
        </dgm:presLayoutVars>
      </dgm:prSet>
      <dgm:spPr/>
    </dgm:pt>
    <dgm:pt modelId="{A00D10F0-96A6-4F04-995B-597E6AA0A816}" type="pres">
      <dgm:prSet presAssocID="{C2F8C51E-24C0-406C-B01A-994FF618AD4F}" presName="spaceBetweenRectangles" presStyleCnt="0"/>
      <dgm:spPr/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D5CF55-EFF9-48A9-8293-E51FF7969ED5}" type="presOf" srcId="{1BF2F429-06DC-450A-89C2-E57BBF916BB6}" destId="{55E21C4D-4B79-43A9-B67E-F51473833DFD}" srcOrd="1" destOrd="0" presId="urn:microsoft.com/office/officeart/2005/8/layout/list1"/>
    <dgm:cxn modelId="{EC7439FC-6E71-4879-B327-6E5843BAFF5F}" type="presOf" srcId="{482EE62F-7750-42A8-8674-8A77405848CA}" destId="{0596F00E-2A48-44DE-98EB-0A723D874D0A}" srcOrd="0" destOrd="0" presId="urn:microsoft.com/office/officeart/2005/8/layout/list1"/>
    <dgm:cxn modelId="{8FC2907F-E75D-46CA-A46F-08BD8443CBA3}" type="presOf" srcId="{5FAEECA9-EB04-426F-ADBA-A8F0FFE14CCC}" destId="{79C83E4F-8043-4924-8F8B-51F17B3569CA}" srcOrd="0" destOrd="0" presId="urn:microsoft.com/office/officeart/2005/8/layout/list1"/>
    <dgm:cxn modelId="{B3C7C1CA-25FA-429D-AE68-793075A7F29F}" type="presOf" srcId="{985038F1-91AC-418E-85E5-C1B78F1B20B1}" destId="{8C0C9D8F-5C5F-49E9-A64E-B3516BF99316}" srcOrd="1" destOrd="0" presId="urn:microsoft.com/office/officeart/2005/8/layout/list1"/>
    <dgm:cxn modelId="{1ECC90F5-CD0C-4B57-8AD0-FAAE57FB676C}" type="presOf" srcId="{5FAEECA9-EB04-426F-ADBA-A8F0FFE14CCC}" destId="{B50B94C8-CC2E-4F0C-BABF-96BD4F95C4F8}" srcOrd="1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B62DC005-F577-4EB8-ABED-A664110829B8}" srcId="{482EE62F-7750-42A8-8674-8A77405848CA}" destId="{1BF2F429-06DC-450A-89C2-E57BBF916BB6}" srcOrd="1" destOrd="0" parTransId="{4E7D0C81-3EE0-4C81-BEB7-97455EB83E57}" sibTransId="{C2F8C51E-24C0-406C-B01A-994FF618AD4F}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93D497BE-9544-4DD1-A283-EE5FC2DAD293}" type="presOf" srcId="{985038F1-91AC-418E-85E5-C1B78F1B20B1}" destId="{B5460F4B-7654-46CC-B024-88894442C2C7}" srcOrd="0" destOrd="0" presId="urn:microsoft.com/office/officeart/2005/8/layout/list1"/>
    <dgm:cxn modelId="{B5681DE5-014C-4239-9D5A-F7DB57A4420C}" type="presOf" srcId="{1BF2F429-06DC-450A-89C2-E57BBF916BB6}" destId="{8DDA56AD-4E49-4F07-B8AB-402E388542E0}" srcOrd="0" destOrd="0" presId="urn:microsoft.com/office/officeart/2005/8/layout/list1"/>
    <dgm:cxn modelId="{8FE327A3-EF29-4A90-BD81-51BF3F940965}" type="presParOf" srcId="{0596F00E-2A48-44DE-98EB-0A723D874D0A}" destId="{7B3A7450-D912-48FD-B435-457155C84D11}" srcOrd="0" destOrd="0" presId="urn:microsoft.com/office/officeart/2005/8/layout/list1"/>
    <dgm:cxn modelId="{99242612-3E67-46D7-9391-A51A82001468}" type="presParOf" srcId="{7B3A7450-D912-48FD-B435-457155C84D11}" destId="{79C83E4F-8043-4924-8F8B-51F17B3569CA}" srcOrd="0" destOrd="0" presId="urn:microsoft.com/office/officeart/2005/8/layout/list1"/>
    <dgm:cxn modelId="{D8837727-13AD-43AD-A608-C988FF7C0793}" type="presParOf" srcId="{7B3A7450-D912-48FD-B435-457155C84D11}" destId="{B50B94C8-CC2E-4F0C-BABF-96BD4F95C4F8}" srcOrd="1" destOrd="0" presId="urn:microsoft.com/office/officeart/2005/8/layout/list1"/>
    <dgm:cxn modelId="{91CDAE78-C9FB-43D0-811C-EA1796FA70C0}" type="presParOf" srcId="{0596F00E-2A48-44DE-98EB-0A723D874D0A}" destId="{CD04B0FD-1E70-4BFD-B4DD-7E099719A2F6}" srcOrd="1" destOrd="0" presId="urn:microsoft.com/office/officeart/2005/8/layout/list1"/>
    <dgm:cxn modelId="{7998FB95-65FB-44B4-B922-4D829E98DC30}" type="presParOf" srcId="{0596F00E-2A48-44DE-98EB-0A723D874D0A}" destId="{E93C7938-1995-4611-A050-091AF9CD50AD}" srcOrd="2" destOrd="0" presId="urn:microsoft.com/office/officeart/2005/8/layout/list1"/>
    <dgm:cxn modelId="{D1CADEB8-8EA5-4C8B-9C62-C98415265001}" type="presParOf" srcId="{0596F00E-2A48-44DE-98EB-0A723D874D0A}" destId="{9114B799-3CDF-4C97-ABA6-20A2FC175A71}" srcOrd="3" destOrd="0" presId="urn:microsoft.com/office/officeart/2005/8/layout/list1"/>
    <dgm:cxn modelId="{63071BC5-A1D3-4002-B2D9-14925CDC2414}" type="presParOf" srcId="{0596F00E-2A48-44DE-98EB-0A723D874D0A}" destId="{B026BD2D-B7A2-4AC1-BBA6-CFC8F49B570F}" srcOrd="4" destOrd="0" presId="urn:microsoft.com/office/officeart/2005/8/layout/list1"/>
    <dgm:cxn modelId="{8107963F-965F-4F6F-B0CA-E35B4E3FEA3D}" type="presParOf" srcId="{B026BD2D-B7A2-4AC1-BBA6-CFC8F49B570F}" destId="{8DDA56AD-4E49-4F07-B8AB-402E388542E0}" srcOrd="0" destOrd="0" presId="urn:microsoft.com/office/officeart/2005/8/layout/list1"/>
    <dgm:cxn modelId="{2FCEAF3F-F590-4AE7-8955-5AD3E441AA77}" type="presParOf" srcId="{B026BD2D-B7A2-4AC1-BBA6-CFC8F49B570F}" destId="{55E21C4D-4B79-43A9-B67E-F51473833DFD}" srcOrd="1" destOrd="0" presId="urn:microsoft.com/office/officeart/2005/8/layout/list1"/>
    <dgm:cxn modelId="{8D941DBE-D94A-4D54-A6A5-758369AAFE59}" type="presParOf" srcId="{0596F00E-2A48-44DE-98EB-0A723D874D0A}" destId="{92D52399-A2B3-4A86-92FF-72B6BFC3BB2E}" srcOrd="5" destOrd="0" presId="urn:microsoft.com/office/officeart/2005/8/layout/list1"/>
    <dgm:cxn modelId="{2EAB0B03-0C0D-4429-8DB3-7612E82F04AF}" type="presParOf" srcId="{0596F00E-2A48-44DE-98EB-0A723D874D0A}" destId="{59A50242-CFCD-4795-9567-348911B58306}" srcOrd="6" destOrd="0" presId="urn:microsoft.com/office/officeart/2005/8/layout/list1"/>
    <dgm:cxn modelId="{D5BB5D0A-27E3-4EDD-B89D-943469CB5160}" type="presParOf" srcId="{0596F00E-2A48-44DE-98EB-0A723D874D0A}" destId="{A00D10F0-96A6-4F04-995B-597E6AA0A816}" srcOrd="7" destOrd="0" presId="urn:microsoft.com/office/officeart/2005/8/layout/list1"/>
    <dgm:cxn modelId="{16790410-85DC-4C40-A54C-3B68E83C9BC4}" type="presParOf" srcId="{0596F00E-2A48-44DE-98EB-0A723D874D0A}" destId="{D99D3F45-0FF6-47D1-A43B-076397C8B382}" srcOrd="8" destOrd="0" presId="urn:microsoft.com/office/officeart/2005/8/layout/list1"/>
    <dgm:cxn modelId="{2B65A4FC-52D0-434F-8645-BA99588B3BB2}" type="presParOf" srcId="{D99D3F45-0FF6-47D1-A43B-076397C8B382}" destId="{B5460F4B-7654-46CC-B024-88894442C2C7}" srcOrd="0" destOrd="0" presId="urn:microsoft.com/office/officeart/2005/8/layout/list1"/>
    <dgm:cxn modelId="{C0F219C2-45F9-45D8-9A84-E0ABC41FB0F3}" type="presParOf" srcId="{D99D3F45-0FF6-47D1-A43B-076397C8B382}" destId="{8C0C9D8F-5C5F-49E9-A64E-B3516BF99316}" srcOrd="1" destOrd="0" presId="urn:microsoft.com/office/officeart/2005/8/layout/list1"/>
    <dgm:cxn modelId="{2B03F842-BAE9-4FFF-99D8-40F8FF447E58}" type="presParOf" srcId="{0596F00E-2A48-44DE-98EB-0A723D874D0A}" destId="{B6CBAAFD-2D1A-4BF0-8724-7887DB83FE83}" srcOrd="9" destOrd="0" presId="urn:microsoft.com/office/officeart/2005/8/layout/list1"/>
    <dgm:cxn modelId="{6457A95D-4C18-443C-BFB5-C5CADE0808DB}" type="presParOf" srcId="{0596F00E-2A48-44DE-98EB-0A723D874D0A}" destId="{2A95DB59-74B0-4B0F-AC73-06D29DC0B9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000" dirty="0" err="1" smtClean="0"/>
            <a:t>Comparación</a:t>
          </a:r>
          <a:r>
            <a:rPr lang="en-US" sz="2000" dirty="0" smtClean="0"/>
            <a:t> entre </a:t>
          </a:r>
          <a:r>
            <a:rPr lang="en-US" sz="2000" dirty="0" err="1" smtClean="0"/>
            <a:t>cultivos</a:t>
          </a:r>
          <a:r>
            <a:rPr lang="en-US" sz="2000" dirty="0" smtClean="0"/>
            <a:t> batch y </a:t>
          </a:r>
          <a:r>
            <a:rPr lang="en-US" sz="2000" dirty="0" err="1" smtClean="0"/>
            <a:t>continuos</a:t>
          </a:r>
          <a:r>
            <a:rPr lang="en-US" sz="2000" dirty="0" smtClean="0"/>
            <a:t>, </a:t>
          </a:r>
          <a:r>
            <a:rPr lang="en-US" sz="2000" dirty="0" err="1" smtClean="0"/>
            <a:t>generación</a:t>
          </a:r>
          <a:r>
            <a:rPr lang="en-US" sz="2000" dirty="0" smtClean="0"/>
            <a:t> de </a:t>
          </a:r>
          <a:r>
            <a:rPr lang="en-US" sz="2000" dirty="0" err="1" smtClean="0"/>
            <a:t>biomasa</a:t>
          </a:r>
          <a:r>
            <a:rPr lang="en-US" sz="2000" dirty="0" smtClean="0"/>
            <a:t>.</a:t>
          </a:r>
          <a:endParaRPr lang="en-US" sz="2000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 custT="1"/>
      <dgm:spPr>
        <a:solidFill>
          <a:srgbClr val="00B011"/>
        </a:solidFill>
      </dgm:spPr>
      <dgm:t>
        <a:bodyPr/>
        <a:lstStyle/>
        <a:p>
          <a:r>
            <a:rPr lang="en-US" sz="3600" b="1" dirty="0" err="1" smtClean="0"/>
            <a:t>Cultivos</a:t>
          </a:r>
          <a:r>
            <a:rPr lang="en-US" sz="3600" b="1" dirty="0" smtClean="0"/>
            <a:t> Continuo </a:t>
          </a:r>
          <a:r>
            <a:rPr lang="en-US" sz="3600" b="1" dirty="0" err="1" smtClean="0"/>
            <a:t>Flujo</a:t>
          </a:r>
          <a:r>
            <a:rPr lang="en-US" sz="3600" b="1" dirty="0" smtClean="0"/>
            <a:t> </a:t>
          </a:r>
          <a:r>
            <a:rPr lang="en-US" sz="3600" b="1" dirty="0" err="1" smtClean="0"/>
            <a:t>Pistón</a:t>
          </a:r>
          <a:endParaRPr lang="en-US" sz="3600" b="1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1BF2F429-06DC-450A-89C2-E57BBF916BB6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2000" dirty="0" err="1" smtClean="0"/>
            <a:t>Comparación</a:t>
          </a:r>
          <a:r>
            <a:rPr lang="en-US" sz="2000" dirty="0" smtClean="0"/>
            <a:t> entre </a:t>
          </a:r>
          <a:r>
            <a:rPr lang="en-US" sz="2000" dirty="0" err="1" smtClean="0"/>
            <a:t>cultivos</a:t>
          </a:r>
          <a:r>
            <a:rPr lang="en-US" sz="2000" dirty="0" smtClean="0"/>
            <a:t> batch y </a:t>
          </a:r>
          <a:r>
            <a:rPr lang="en-US" sz="2000" dirty="0" err="1" smtClean="0"/>
            <a:t>continuos</a:t>
          </a:r>
          <a:r>
            <a:rPr lang="en-US" sz="2000" dirty="0" smtClean="0"/>
            <a:t>, </a:t>
          </a:r>
          <a:r>
            <a:rPr lang="en-US" sz="2000" dirty="0" err="1" smtClean="0"/>
            <a:t>generación</a:t>
          </a:r>
          <a:r>
            <a:rPr lang="en-US" sz="2000" dirty="0" smtClean="0"/>
            <a:t> de </a:t>
          </a:r>
          <a:r>
            <a:rPr lang="en-US" sz="2000" dirty="0" err="1" smtClean="0"/>
            <a:t>producto</a:t>
          </a:r>
          <a:r>
            <a:rPr lang="en-US" sz="2000" dirty="0" smtClean="0"/>
            <a:t>.</a:t>
          </a:r>
          <a:endParaRPr lang="en-US" sz="2000" dirty="0"/>
        </a:p>
      </dgm:t>
    </dgm:pt>
    <dgm:pt modelId="{4E7D0C81-3EE0-4C81-BEB7-97455EB83E57}" type="parTrans" cxnId="{B62DC005-F577-4EB8-ABED-A664110829B8}">
      <dgm:prSet/>
      <dgm:spPr/>
    </dgm:pt>
    <dgm:pt modelId="{C2F8C51E-24C0-406C-B01A-994FF618AD4F}" type="sibTrans" cxnId="{B62DC005-F577-4EB8-ABED-A664110829B8}">
      <dgm:prSet/>
      <dgm:spPr/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B026BD2D-B7A2-4AC1-BBA6-CFC8F49B570F}" type="pres">
      <dgm:prSet presAssocID="{1BF2F429-06DC-450A-89C2-E57BBF916BB6}" presName="parentLin" presStyleCnt="0"/>
      <dgm:spPr/>
    </dgm:pt>
    <dgm:pt modelId="{8DDA56AD-4E49-4F07-B8AB-402E388542E0}" type="pres">
      <dgm:prSet presAssocID="{1BF2F429-06DC-450A-89C2-E57BBF916BB6}" presName="parentLeftMargin" presStyleLbl="node1" presStyleIdx="0" presStyleCnt="3"/>
      <dgm:spPr/>
      <dgm:t>
        <a:bodyPr/>
        <a:lstStyle/>
        <a:p>
          <a:endParaRPr lang="es-ES"/>
        </a:p>
      </dgm:t>
    </dgm:pt>
    <dgm:pt modelId="{55E21C4D-4B79-43A9-B67E-F51473833DFD}" type="pres">
      <dgm:prSet presAssocID="{1BF2F429-06DC-450A-89C2-E57BBF916BB6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D52399-A2B3-4A86-92FF-72B6BFC3BB2E}" type="pres">
      <dgm:prSet presAssocID="{1BF2F429-06DC-450A-89C2-E57BBF916BB6}" presName="negativeSpace" presStyleCnt="0"/>
      <dgm:spPr/>
    </dgm:pt>
    <dgm:pt modelId="{59A50242-CFCD-4795-9567-348911B58306}" type="pres">
      <dgm:prSet presAssocID="{1BF2F429-06DC-450A-89C2-E57BBF916BB6}" presName="childText" presStyleLbl="conFgAcc1" presStyleIdx="1" presStyleCnt="3">
        <dgm:presLayoutVars>
          <dgm:bulletEnabled val="1"/>
        </dgm:presLayoutVars>
      </dgm:prSet>
      <dgm:spPr/>
    </dgm:pt>
    <dgm:pt modelId="{A00D10F0-96A6-4F04-995B-597E6AA0A816}" type="pres">
      <dgm:prSet presAssocID="{C2F8C51E-24C0-406C-B01A-994FF618AD4F}" presName="spaceBetweenRectangles" presStyleCnt="0"/>
      <dgm:spPr/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ED5758-0F18-4734-984D-3CCEDB312537}" type="presOf" srcId="{985038F1-91AC-418E-85E5-C1B78F1B20B1}" destId="{8C0C9D8F-5C5F-49E9-A64E-B3516BF99316}" srcOrd="1" destOrd="0" presId="urn:microsoft.com/office/officeart/2005/8/layout/list1"/>
    <dgm:cxn modelId="{E1BC2D46-F2C9-4B73-9A89-B8A9820581BA}" type="presOf" srcId="{1BF2F429-06DC-450A-89C2-E57BBF916BB6}" destId="{55E21C4D-4B79-43A9-B67E-F51473833DFD}" srcOrd="1" destOrd="0" presId="urn:microsoft.com/office/officeart/2005/8/layout/list1"/>
    <dgm:cxn modelId="{5C7514A6-0B0A-44F5-956D-61459F6CE4B5}" type="presOf" srcId="{985038F1-91AC-418E-85E5-C1B78F1B20B1}" destId="{B5460F4B-7654-46CC-B024-88894442C2C7}" srcOrd="0" destOrd="0" presId="urn:microsoft.com/office/officeart/2005/8/layout/list1"/>
    <dgm:cxn modelId="{18A96558-302D-4D3F-9107-79509FE33E04}" type="presOf" srcId="{5FAEECA9-EB04-426F-ADBA-A8F0FFE14CCC}" destId="{79C83E4F-8043-4924-8F8B-51F17B3569CA}" srcOrd="0" destOrd="0" presId="urn:microsoft.com/office/officeart/2005/8/layout/list1"/>
    <dgm:cxn modelId="{EBE8B947-71D3-47E9-BA34-C994C44B6DCA}" type="presOf" srcId="{1BF2F429-06DC-450A-89C2-E57BBF916BB6}" destId="{8DDA56AD-4E49-4F07-B8AB-402E388542E0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E7B0BF65-22C2-43CF-8DFC-4CBE31873591}" type="presOf" srcId="{482EE62F-7750-42A8-8674-8A77405848CA}" destId="{0596F00E-2A48-44DE-98EB-0A723D874D0A}" srcOrd="0" destOrd="0" presId="urn:microsoft.com/office/officeart/2005/8/layout/list1"/>
    <dgm:cxn modelId="{B62DC005-F577-4EB8-ABED-A664110829B8}" srcId="{482EE62F-7750-42A8-8674-8A77405848CA}" destId="{1BF2F429-06DC-450A-89C2-E57BBF916BB6}" srcOrd="1" destOrd="0" parTransId="{4E7D0C81-3EE0-4C81-BEB7-97455EB83E57}" sibTransId="{C2F8C51E-24C0-406C-B01A-994FF618AD4F}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3204E946-F48B-4AA0-8A90-A963E5BA2649}" type="presOf" srcId="{5FAEECA9-EB04-426F-ADBA-A8F0FFE14CCC}" destId="{B50B94C8-CC2E-4F0C-BABF-96BD4F95C4F8}" srcOrd="1" destOrd="0" presId="urn:microsoft.com/office/officeart/2005/8/layout/list1"/>
    <dgm:cxn modelId="{622F8CE7-D8E8-43ED-81CA-6346E8E9CF76}" type="presParOf" srcId="{0596F00E-2A48-44DE-98EB-0A723D874D0A}" destId="{7B3A7450-D912-48FD-B435-457155C84D11}" srcOrd="0" destOrd="0" presId="urn:microsoft.com/office/officeart/2005/8/layout/list1"/>
    <dgm:cxn modelId="{A49D66A4-F3E5-4F93-99C5-24D7BF896408}" type="presParOf" srcId="{7B3A7450-D912-48FD-B435-457155C84D11}" destId="{79C83E4F-8043-4924-8F8B-51F17B3569CA}" srcOrd="0" destOrd="0" presId="urn:microsoft.com/office/officeart/2005/8/layout/list1"/>
    <dgm:cxn modelId="{581FB9B9-FD6F-4909-AA8B-1690E0ABD2CA}" type="presParOf" srcId="{7B3A7450-D912-48FD-B435-457155C84D11}" destId="{B50B94C8-CC2E-4F0C-BABF-96BD4F95C4F8}" srcOrd="1" destOrd="0" presId="urn:microsoft.com/office/officeart/2005/8/layout/list1"/>
    <dgm:cxn modelId="{DBEEE1EF-772B-4041-A7D2-C71D34147EF5}" type="presParOf" srcId="{0596F00E-2A48-44DE-98EB-0A723D874D0A}" destId="{CD04B0FD-1E70-4BFD-B4DD-7E099719A2F6}" srcOrd="1" destOrd="0" presId="urn:microsoft.com/office/officeart/2005/8/layout/list1"/>
    <dgm:cxn modelId="{DC15B4B9-50FB-4864-846A-4492619735D6}" type="presParOf" srcId="{0596F00E-2A48-44DE-98EB-0A723D874D0A}" destId="{E93C7938-1995-4611-A050-091AF9CD50AD}" srcOrd="2" destOrd="0" presId="urn:microsoft.com/office/officeart/2005/8/layout/list1"/>
    <dgm:cxn modelId="{90D72A28-40D9-46E2-BB50-62122590C54B}" type="presParOf" srcId="{0596F00E-2A48-44DE-98EB-0A723D874D0A}" destId="{9114B799-3CDF-4C97-ABA6-20A2FC175A71}" srcOrd="3" destOrd="0" presId="urn:microsoft.com/office/officeart/2005/8/layout/list1"/>
    <dgm:cxn modelId="{5C2EF09E-0735-4DC4-BE95-9D9168B62CFB}" type="presParOf" srcId="{0596F00E-2A48-44DE-98EB-0A723D874D0A}" destId="{B026BD2D-B7A2-4AC1-BBA6-CFC8F49B570F}" srcOrd="4" destOrd="0" presId="urn:microsoft.com/office/officeart/2005/8/layout/list1"/>
    <dgm:cxn modelId="{926D39B7-6742-48F3-86ED-B276FFEB6FD0}" type="presParOf" srcId="{B026BD2D-B7A2-4AC1-BBA6-CFC8F49B570F}" destId="{8DDA56AD-4E49-4F07-B8AB-402E388542E0}" srcOrd="0" destOrd="0" presId="urn:microsoft.com/office/officeart/2005/8/layout/list1"/>
    <dgm:cxn modelId="{8B2CD6C5-CB4D-42CE-8788-8AA97227133C}" type="presParOf" srcId="{B026BD2D-B7A2-4AC1-BBA6-CFC8F49B570F}" destId="{55E21C4D-4B79-43A9-B67E-F51473833DFD}" srcOrd="1" destOrd="0" presId="urn:microsoft.com/office/officeart/2005/8/layout/list1"/>
    <dgm:cxn modelId="{11A9263B-E821-41B6-892D-2F284ABAC95A}" type="presParOf" srcId="{0596F00E-2A48-44DE-98EB-0A723D874D0A}" destId="{92D52399-A2B3-4A86-92FF-72B6BFC3BB2E}" srcOrd="5" destOrd="0" presId="urn:microsoft.com/office/officeart/2005/8/layout/list1"/>
    <dgm:cxn modelId="{1D5AF9B7-6013-4DD6-93F5-4D36B9388C3A}" type="presParOf" srcId="{0596F00E-2A48-44DE-98EB-0A723D874D0A}" destId="{59A50242-CFCD-4795-9567-348911B58306}" srcOrd="6" destOrd="0" presId="urn:microsoft.com/office/officeart/2005/8/layout/list1"/>
    <dgm:cxn modelId="{7FEF1BFB-E84C-4A32-BE02-D68781F0942A}" type="presParOf" srcId="{0596F00E-2A48-44DE-98EB-0A723D874D0A}" destId="{A00D10F0-96A6-4F04-995B-597E6AA0A816}" srcOrd="7" destOrd="0" presId="urn:microsoft.com/office/officeart/2005/8/layout/list1"/>
    <dgm:cxn modelId="{F78727EF-8A30-4D16-92E8-E71536CFB972}" type="presParOf" srcId="{0596F00E-2A48-44DE-98EB-0A723D874D0A}" destId="{D99D3F45-0FF6-47D1-A43B-076397C8B382}" srcOrd="8" destOrd="0" presId="urn:microsoft.com/office/officeart/2005/8/layout/list1"/>
    <dgm:cxn modelId="{53455A45-A05C-4034-B6DA-30201FC57431}" type="presParOf" srcId="{D99D3F45-0FF6-47D1-A43B-076397C8B382}" destId="{B5460F4B-7654-46CC-B024-88894442C2C7}" srcOrd="0" destOrd="0" presId="urn:microsoft.com/office/officeart/2005/8/layout/list1"/>
    <dgm:cxn modelId="{069A9F94-0520-4580-88A7-637A55C3803F}" type="presParOf" srcId="{D99D3F45-0FF6-47D1-A43B-076397C8B382}" destId="{8C0C9D8F-5C5F-49E9-A64E-B3516BF99316}" srcOrd="1" destOrd="0" presId="urn:microsoft.com/office/officeart/2005/8/layout/list1"/>
    <dgm:cxn modelId="{00B8B19B-9DA7-4806-9D0D-C842BC4BE848}" type="presParOf" srcId="{0596F00E-2A48-44DE-98EB-0A723D874D0A}" destId="{B6CBAAFD-2D1A-4BF0-8724-7887DB83FE83}" srcOrd="9" destOrd="0" presId="urn:microsoft.com/office/officeart/2005/8/layout/list1"/>
    <dgm:cxn modelId="{20AADE36-21BA-4CD6-821B-3ED46AD0ED9D}" type="presParOf" srcId="{0596F00E-2A48-44DE-98EB-0A723D874D0A}" destId="{2A95DB59-74B0-4B0F-AC73-06D29DC0B9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dirty="0" err="1" smtClean="0"/>
            <a:t>Cuando</a:t>
          </a:r>
          <a:r>
            <a:rPr lang="en-US" dirty="0" smtClean="0"/>
            <a:t> </a:t>
          </a:r>
          <a:r>
            <a:rPr lang="en-US" dirty="0" err="1" smtClean="0"/>
            <a:t>conviene</a:t>
          </a:r>
          <a:r>
            <a:rPr lang="en-US" dirty="0" smtClean="0"/>
            <a:t> </a:t>
          </a:r>
          <a:r>
            <a:rPr lang="en-US" dirty="0" err="1" smtClean="0"/>
            <a:t>usar</a:t>
          </a:r>
          <a:r>
            <a:rPr lang="en-US" dirty="0" smtClean="0"/>
            <a:t> </a:t>
          </a:r>
          <a:r>
            <a:rPr lang="en-US" dirty="0" err="1" smtClean="0"/>
            <a:t>modo</a:t>
          </a:r>
          <a:r>
            <a:rPr lang="en-US" dirty="0" smtClean="0"/>
            <a:t> batch o continuo.</a:t>
          </a:r>
          <a:endParaRPr lang="en-US" dirty="0"/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 custT="1"/>
      <dgm:spPr>
        <a:solidFill>
          <a:srgbClr val="00B011"/>
        </a:solidFill>
      </dgm:spPr>
      <dgm:t>
        <a:bodyPr/>
        <a:lstStyle/>
        <a:p>
          <a:r>
            <a:rPr lang="en-US" sz="3200" dirty="0" err="1" smtClean="0"/>
            <a:t>Ecuación</a:t>
          </a:r>
          <a:r>
            <a:rPr lang="en-US" sz="3200" dirty="0" smtClean="0"/>
            <a:t> de </a:t>
          </a:r>
          <a:r>
            <a:rPr lang="en-US" sz="3200" dirty="0" err="1" smtClean="0"/>
            <a:t>diseño</a:t>
          </a:r>
          <a:r>
            <a:rPr lang="en-US" sz="3200" dirty="0" smtClean="0"/>
            <a:t> de un </a:t>
          </a:r>
          <a:r>
            <a:rPr lang="en-US" sz="3200" dirty="0" err="1" smtClean="0"/>
            <a:t>Flujo</a:t>
          </a:r>
          <a:r>
            <a:rPr lang="en-US" sz="3200" dirty="0" smtClean="0"/>
            <a:t> </a:t>
          </a:r>
          <a:r>
            <a:rPr lang="en-US" sz="3200" dirty="0" err="1" smtClean="0"/>
            <a:t>Pistón</a:t>
          </a:r>
          <a:endParaRPr lang="en-US" sz="3200" dirty="0"/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1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86F6EC-6648-42F7-BE34-43FF87BD749E}" type="presOf" srcId="{5FAEECA9-EB04-426F-ADBA-A8F0FFE14CCC}" destId="{79C83E4F-8043-4924-8F8B-51F17B3569CA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EB2C717D-CC81-4D6B-9E68-83768A397B6C}" type="presOf" srcId="{482EE62F-7750-42A8-8674-8A77405848CA}" destId="{0596F00E-2A48-44DE-98EB-0A723D874D0A}" srcOrd="0" destOrd="0" presId="urn:microsoft.com/office/officeart/2005/8/layout/list1"/>
    <dgm:cxn modelId="{6E9D2B3A-7D02-42DD-BFEF-E6EB042A1CB9}" srcId="{482EE62F-7750-42A8-8674-8A77405848CA}" destId="{985038F1-91AC-418E-85E5-C1B78F1B20B1}" srcOrd="1" destOrd="0" parTransId="{ED8BBA47-5CA0-4A90-9478-3D5A7F085B7C}" sibTransId="{E51746DA-BEED-4596-92C9-7D38C6086302}"/>
    <dgm:cxn modelId="{8DA2F8AD-D683-4912-AFDF-A5112B0EAC63}" type="presOf" srcId="{5FAEECA9-EB04-426F-ADBA-A8F0FFE14CCC}" destId="{B50B94C8-CC2E-4F0C-BABF-96BD4F95C4F8}" srcOrd="1" destOrd="0" presId="urn:microsoft.com/office/officeart/2005/8/layout/list1"/>
    <dgm:cxn modelId="{6A1CA727-C881-4175-9484-49C0B5B98579}" type="presOf" srcId="{985038F1-91AC-418E-85E5-C1B78F1B20B1}" destId="{B5460F4B-7654-46CC-B024-88894442C2C7}" srcOrd="0" destOrd="0" presId="urn:microsoft.com/office/officeart/2005/8/layout/list1"/>
    <dgm:cxn modelId="{10123184-8261-465D-B387-CD67182E5EA7}" type="presOf" srcId="{985038F1-91AC-418E-85E5-C1B78F1B20B1}" destId="{8C0C9D8F-5C5F-49E9-A64E-B3516BF99316}" srcOrd="1" destOrd="0" presId="urn:microsoft.com/office/officeart/2005/8/layout/list1"/>
    <dgm:cxn modelId="{27F6C96C-2CFA-4BF2-A432-73467CBC7B49}" type="presParOf" srcId="{0596F00E-2A48-44DE-98EB-0A723D874D0A}" destId="{7B3A7450-D912-48FD-B435-457155C84D11}" srcOrd="0" destOrd="0" presId="urn:microsoft.com/office/officeart/2005/8/layout/list1"/>
    <dgm:cxn modelId="{4852602E-428D-48B1-8F96-B36406577464}" type="presParOf" srcId="{7B3A7450-D912-48FD-B435-457155C84D11}" destId="{79C83E4F-8043-4924-8F8B-51F17B3569CA}" srcOrd="0" destOrd="0" presId="urn:microsoft.com/office/officeart/2005/8/layout/list1"/>
    <dgm:cxn modelId="{2B1204CB-C4F6-481F-9D85-F71968FEE2C6}" type="presParOf" srcId="{7B3A7450-D912-48FD-B435-457155C84D11}" destId="{B50B94C8-CC2E-4F0C-BABF-96BD4F95C4F8}" srcOrd="1" destOrd="0" presId="urn:microsoft.com/office/officeart/2005/8/layout/list1"/>
    <dgm:cxn modelId="{BB655AC9-F75C-4651-AF35-F5C2F3970A95}" type="presParOf" srcId="{0596F00E-2A48-44DE-98EB-0A723D874D0A}" destId="{CD04B0FD-1E70-4BFD-B4DD-7E099719A2F6}" srcOrd="1" destOrd="0" presId="urn:microsoft.com/office/officeart/2005/8/layout/list1"/>
    <dgm:cxn modelId="{89737B68-049C-4557-BD40-9FE10D4A27C8}" type="presParOf" srcId="{0596F00E-2A48-44DE-98EB-0A723D874D0A}" destId="{E93C7938-1995-4611-A050-091AF9CD50AD}" srcOrd="2" destOrd="0" presId="urn:microsoft.com/office/officeart/2005/8/layout/list1"/>
    <dgm:cxn modelId="{50E63373-870D-4973-91A0-41D5163A2C59}" type="presParOf" srcId="{0596F00E-2A48-44DE-98EB-0A723D874D0A}" destId="{9114B799-3CDF-4C97-ABA6-20A2FC175A71}" srcOrd="3" destOrd="0" presId="urn:microsoft.com/office/officeart/2005/8/layout/list1"/>
    <dgm:cxn modelId="{C9795CF6-321A-45AC-AD64-42E9FAC7BC38}" type="presParOf" srcId="{0596F00E-2A48-44DE-98EB-0A723D874D0A}" destId="{D99D3F45-0FF6-47D1-A43B-076397C8B382}" srcOrd="4" destOrd="0" presId="urn:microsoft.com/office/officeart/2005/8/layout/list1"/>
    <dgm:cxn modelId="{6332168A-0CF2-4A51-9BEF-5C0E3F5B4F9A}" type="presParOf" srcId="{D99D3F45-0FF6-47D1-A43B-076397C8B382}" destId="{B5460F4B-7654-46CC-B024-88894442C2C7}" srcOrd="0" destOrd="0" presId="urn:microsoft.com/office/officeart/2005/8/layout/list1"/>
    <dgm:cxn modelId="{D8A1F17C-CD17-481E-ABAC-4BDF5628CBA4}" type="presParOf" srcId="{D99D3F45-0FF6-47D1-A43B-076397C8B382}" destId="{8C0C9D8F-5C5F-49E9-A64E-B3516BF99316}" srcOrd="1" destOrd="0" presId="urn:microsoft.com/office/officeart/2005/8/layout/list1"/>
    <dgm:cxn modelId="{766E12B2-7572-4819-8732-49B59B715590}" type="presParOf" srcId="{0596F00E-2A48-44DE-98EB-0A723D874D0A}" destId="{B6CBAAFD-2D1A-4BF0-8724-7887DB83FE83}" srcOrd="5" destOrd="0" presId="urn:microsoft.com/office/officeart/2005/8/layout/list1"/>
    <dgm:cxn modelId="{0140EA23-6367-4366-8283-56BAD19BEB2D}" type="presParOf" srcId="{0596F00E-2A48-44DE-98EB-0A723D874D0A}" destId="{2A95DB59-74B0-4B0F-AC73-06D29DC0B97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57828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396552" y="17409"/>
          <a:ext cx="7931047" cy="11217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/>
            <a:t>Comparación</a:t>
          </a:r>
          <a:r>
            <a:rPr lang="en-US" sz="3800" kern="1200" dirty="0" smtClean="0"/>
            <a:t> entre </a:t>
          </a:r>
          <a:r>
            <a:rPr lang="en-US" sz="3800" kern="1200" dirty="0" err="1" smtClean="0"/>
            <a:t>cultivos</a:t>
          </a:r>
          <a:r>
            <a:rPr lang="en-US" sz="3800" kern="1200" dirty="0" smtClean="0"/>
            <a:t> batch y </a:t>
          </a:r>
          <a:r>
            <a:rPr lang="en-US" sz="3800" kern="1200" dirty="0" err="1" smtClean="0"/>
            <a:t>continuos</a:t>
          </a:r>
          <a:r>
            <a:rPr lang="en-US" sz="3800" kern="1200" dirty="0" smtClean="0"/>
            <a:t>, </a:t>
          </a:r>
          <a:r>
            <a:rPr lang="en-US" sz="3800" kern="1200" dirty="0" err="1" smtClean="0"/>
            <a:t>generación</a:t>
          </a:r>
          <a:r>
            <a:rPr lang="en-US" sz="3800" kern="1200" dirty="0" smtClean="0"/>
            <a:t> de </a:t>
          </a:r>
          <a:r>
            <a:rPr lang="en-US" sz="3800" kern="1200" dirty="0" err="1" smtClean="0"/>
            <a:t>biomasa</a:t>
          </a:r>
          <a:r>
            <a:rPr lang="en-US" sz="3800" kern="1200" dirty="0" smtClean="0"/>
            <a:t>.</a:t>
          </a:r>
          <a:endParaRPr lang="en-US" sz="3800" kern="1200" dirty="0"/>
        </a:p>
      </dsp:txBody>
      <dsp:txXfrm>
        <a:off x="396552" y="17409"/>
        <a:ext cx="7931047" cy="1121760"/>
      </dsp:txXfrm>
    </dsp:sp>
    <dsp:sp modelId="{59A50242-CFCD-4795-9567-348911B58306}">
      <dsp:nvSpPr>
        <dsp:cNvPr id="0" name=""/>
        <dsp:cNvSpPr/>
      </dsp:nvSpPr>
      <dsp:spPr>
        <a:xfrm>
          <a:off x="0" y="230196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E21C4D-4B79-43A9-B67E-F51473833DFD}">
      <dsp:nvSpPr>
        <dsp:cNvPr id="0" name=""/>
        <dsp:cNvSpPr/>
      </dsp:nvSpPr>
      <dsp:spPr>
        <a:xfrm>
          <a:off x="396552" y="1741089"/>
          <a:ext cx="7931047" cy="11217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Comparación</a:t>
          </a:r>
          <a:r>
            <a:rPr lang="en-US" sz="2000" kern="1200" dirty="0" smtClean="0"/>
            <a:t> entre </a:t>
          </a:r>
          <a:r>
            <a:rPr lang="en-US" sz="2000" kern="1200" dirty="0" err="1" smtClean="0"/>
            <a:t>cultivos</a:t>
          </a:r>
          <a:r>
            <a:rPr lang="en-US" sz="2000" kern="1200" dirty="0" smtClean="0"/>
            <a:t> batch y </a:t>
          </a:r>
          <a:r>
            <a:rPr lang="en-US" sz="2000" kern="1200" dirty="0" err="1" smtClean="0"/>
            <a:t>continuos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generación</a:t>
          </a:r>
          <a:r>
            <a:rPr lang="en-US" sz="2000" kern="1200" dirty="0" smtClean="0"/>
            <a:t> de </a:t>
          </a:r>
          <a:r>
            <a:rPr lang="en-US" sz="2000" kern="1200" dirty="0" err="1" smtClean="0"/>
            <a:t>producto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96552" y="1741089"/>
        <a:ext cx="7931047" cy="1121760"/>
      </dsp:txXfrm>
    </dsp:sp>
    <dsp:sp modelId="{2A95DB59-74B0-4B0F-AC73-06D29DC0B973}">
      <dsp:nvSpPr>
        <dsp:cNvPr id="0" name=""/>
        <dsp:cNvSpPr/>
      </dsp:nvSpPr>
      <dsp:spPr>
        <a:xfrm>
          <a:off x="0" y="402564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396552" y="3464769"/>
          <a:ext cx="7931047" cy="1121760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Cultivos</a:t>
          </a:r>
          <a:r>
            <a:rPr lang="en-US" sz="2400" kern="1200" dirty="0" smtClean="0"/>
            <a:t> Continuo </a:t>
          </a:r>
          <a:r>
            <a:rPr lang="en-US" sz="2400" kern="1200" dirty="0" err="1" smtClean="0"/>
            <a:t>Flujo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Pistón</a:t>
          </a:r>
          <a:endParaRPr lang="en-US" sz="2400" kern="1200" dirty="0"/>
        </a:p>
      </dsp:txBody>
      <dsp:txXfrm>
        <a:off x="396552" y="3464769"/>
        <a:ext cx="7931047" cy="1121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57828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396552" y="17409"/>
          <a:ext cx="7931047" cy="11217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Comparación</a:t>
          </a:r>
          <a:r>
            <a:rPr lang="en-US" sz="2000" kern="1200" dirty="0" smtClean="0"/>
            <a:t> entre </a:t>
          </a:r>
          <a:r>
            <a:rPr lang="en-US" sz="2000" kern="1200" dirty="0" err="1" smtClean="0"/>
            <a:t>cultivos</a:t>
          </a:r>
          <a:r>
            <a:rPr lang="en-US" sz="2000" kern="1200" dirty="0" smtClean="0"/>
            <a:t> batch y </a:t>
          </a:r>
          <a:r>
            <a:rPr lang="en-US" sz="2000" kern="1200" dirty="0" err="1" smtClean="0"/>
            <a:t>continuos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generación</a:t>
          </a:r>
          <a:r>
            <a:rPr lang="en-US" sz="2000" kern="1200" dirty="0" smtClean="0"/>
            <a:t> de </a:t>
          </a:r>
          <a:r>
            <a:rPr lang="en-US" sz="2000" kern="1200" dirty="0" err="1" smtClean="0"/>
            <a:t>biomasa</a:t>
          </a:r>
          <a:r>
            <a:rPr lang="en-US" sz="3800" kern="1200" dirty="0" smtClean="0"/>
            <a:t>.</a:t>
          </a:r>
          <a:endParaRPr lang="en-US" sz="3800" kern="1200" dirty="0"/>
        </a:p>
      </dsp:txBody>
      <dsp:txXfrm>
        <a:off x="396552" y="17409"/>
        <a:ext cx="7931047" cy="1121760"/>
      </dsp:txXfrm>
    </dsp:sp>
    <dsp:sp modelId="{59A50242-CFCD-4795-9567-348911B58306}">
      <dsp:nvSpPr>
        <dsp:cNvPr id="0" name=""/>
        <dsp:cNvSpPr/>
      </dsp:nvSpPr>
      <dsp:spPr>
        <a:xfrm>
          <a:off x="0" y="230196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E21C4D-4B79-43A9-B67E-F51473833DFD}">
      <dsp:nvSpPr>
        <dsp:cNvPr id="0" name=""/>
        <dsp:cNvSpPr/>
      </dsp:nvSpPr>
      <dsp:spPr>
        <a:xfrm>
          <a:off x="396552" y="1741089"/>
          <a:ext cx="7931047" cy="11217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Comparación</a:t>
          </a:r>
          <a:r>
            <a:rPr lang="en-US" sz="2800" kern="1200" dirty="0" smtClean="0"/>
            <a:t> entre </a:t>
          </a:r>
          <a:r>
            <a:rPr lang="en-US" sz="2800" kern="1200" dirty="0" err="1" smtClean="0"/>
            <a:t>cultivos</a:t>
          </a:r>
          <a:r>
            <a:rPr lang="en-US" sz="2800" kern="1200" dirty="0" smtClean="0"/>
            <a:t> batch y </a:t>
          </a:r>
          <a:r>
            <a:rPr lang="en-US" sz="2800" kern="1200" dirty="0" err="1" smtClean="0"/>
            <a:t>continuos</a:t>
          </a:r>
          <a:r>
            <a:rPr lang="en-US" sz="2800" kern="1200" dirty="0" smtClean="0"/>
            <a:t>, </a:t>
          </a:r>
          <a:r>
            <a:rPr lang="en-US" sz="2800" kern="1200" dirty="0" err="1" smtClean="0"/>
            <a:t>generación</a:t>
          </a:r>
          <a:r>
            <a:rPr lang="en-US" sz="2800" kern="1200" dirty="0" smtClean="0"/>
            <a:t> de </a:t>
          </a:r>
          <a:r>
            <a:rPr lang="en-US" sz="2800" kern="1200" dirty="0" err="1" smtClean="0"/>
            <a:t>producto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96552" y="1741089"/>
        <a:ext cx="7931047" cy="1121760"/>
      </dsp:txXfrm>
    </dsp:sp>
    <dsp:sp modelId="{2A95DB59-74B0-4B0F-AC73-06D29DC0B973}">
      <dsp:nvSpPr>
        <dsp:cNvPr id="0" name=""/>
        <dsp:cNvSpPr/>
      </dsp:nvSpPr>
      <dsp:spPr>
        <a:xfrm>
          <a:off x="0" y="402564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396552" y="3464769"/>
          <a:ext cx="7931047" cy="1121760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Cultivos</a:t>
          </a:r>
          <a:r>
            <a:rPr lang="en-US" sz="2400" kern="1200" dirty="0" smtClean="0"/>
            <a:t> Continuo </a:t>
          </a:r>
          <a:r>
            <a:rPr lang="en-US" sz="2400" kern="1200" dirty="0" err="1" smtClean="0"/>
            <a:t>Flujo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Pistón</a:t>
          </a:r>
          <a:endParaRPr lang="en-US" sz="2400" kern="1200" dirty="0"/>
        </a:p>
      </dsp:txBody>
      <dsp:txXfrm>
        <a:off x="396552" y="3464769"/>
        <a:ext cx="7931047" cy="11217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57828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396552" y="17409"/>
          <a:ext cx="7931047" cy="11217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Comparación</a:t>
          </a:r>
          <a:r>
            <a:rPr lang="en-US" sz="2000" kern="1200" dirty="0" smtClean="0"/>
            <a:t> entre </a:t>
          </a:r>
          <a:r>
            <a:rPr lang="en-US" sz="2000" kern="1200" dirty="0" err="1" smtClean="0"/>
            <a:t>cultivos</a:t>
          </a:r>
          <a:r>
            <a:rPr lang="en-US" sz="2000" kern="1200" dirty="0" smtClean="0"/>
            <a:t> batch y </a:t>
          </a:r>
          <a:r>
            <a:rPr lang="en-US" sz="2000" kern="1200" dirty="0" err="1" smtClean="0"/>
            <a:t>continuos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generación</a:t>
          </a:r>
          <a:r>
            <a:rPr lang="en-US" sz="2000" kern="1200" dirty="0" smtClean="0"/>
            <a:t> de </a:t>
          </a:r>
          <a:r>
            <a:rPr lang="en-US" sz="2000" kern="1200" dirty="0" err="1" smtClean="0"/>
            <a:t>biomasa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96552" y="17409"/>
        <a:ext cx="7931047" cy="1121760"/>
      </dsp:txXfrm>
    </dsp:sp>
    <dsp:sp modelId="{59A50242-CFCD-4795-9567-348911B58306}">
      <dsp:nvSpPr>
        <dsp:cNvPr id="0" name=""/>
        <dsp:cNvSpPr/>
      </dsp:nvSpPr>
      <dsp:spPr>
        <a:xfrm>
          <a:off x="0" y="230196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E21C4D-4B79-43A9-B67E-F51473833DFD}">
      <dsp:nvSpPr>
        <dsp:cNvPr id="0" name=""/>
        <dsp:cNvSpPr/>
      </dsp:nvSpPr>
      <dsp:spPr>
        <a:xfrm>
          <a:off x="396552" y="1741089"/>
          <a:ext cx="7931047" cy="11217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Comparación</a:t>
          </a:r>
          <a:r>
            <a:rPr lang="en-US" sz="2000" kern="1200" dirty="0" smtClean="0"/>
            <a:t> entre </a:t>
          </a:r>
          <a:r>
            <a:rPr lang="en-US" sz="2000" kern="1200" dirty="0" err="1" smtClean="0"/>
            <a:t>cultivos</a:t>
          </a:r>
          <a:r>
            <a:rPr lang="en-US" sz="2000" kern="1200" dirty="0" smtClean="0"/>
            <a:t> batch y </a:t>
          </a:r>
          <a:r>
            <a:rPr lang="en-US" sz="2000" kern="1200" dirty="0" err="1" smtClean="0"/>
            <a:t>continuos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generación</a:t>
          </a:r>
          <a:r>
            <a:rPr lang="en-US" sz="2000" kern="1200" dirty="0" smtClean="0"/>
            <a:t> de </a:t>
          </a:r>
          <a:r>
            <a:rPr lang="en-US" sz="2000" kern="1200" dirty="0" err="1" smtClean="0"/>
            <a:t>producto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96552" y="1741089"/>
        <a:ext cx="7931047" cy="1121760"/>
      </dsp:txXfrm>
    </dsp:sp>
    <dsp:sp modelId="{2A95DB59-74B0-4B0F-AC73-06D29DC0B973}">
      <dsp:nvSpPr>
        <dsp:cNvPr id="0" name=""/>
        <dsp:cNvSpPr/>
      </dsp:nvSpPr>
      <dsp:spPr>
        <a:xfrm>
          <a:off x="0" y="4025649"/>
          <a:ext cx="8329642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396552" y="3464769"/>
          <a:ext cx="7931047" cy="1121760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err="1" smtClean="0"/>
            <a:t>Cultivos</a:t>
          </a:r>
          <a:r>
            <a:rPr lang="en-US" sz="3600" b="1" kern="1200" dirty="0" smtClean="0"/>
            <a:t> Continuo </a:t>
          </a:r>
          <a:r>
            <a:rPr lang="en-US" sz="3600" b="1" kern="1200" dirty="0" err="1" smtClean="0"/>
            <a:t>Flujo</a:t>
          </a:r>
          <a:r>
            <a:rPr lang="en-US" sz="3600" b="1" kern="1200" dirty="0" smtClean="0"/>
            <a:t> </a:t>
          </a:r>
          <a:r>
            <a:rPr lang="en-US" sz="3600" b="1" kern="1200" dirty="0" err="1" smtClean="0"/>
            <a:t>Pistón</a:t>
          </a:r>
          <a:endParaRPr lang="en-US" sz="3600" b="1" kern="1200" dirty="0"/>
        </a:p>
      </dsp:txBody>
      <dsp:txXfrm>
        <a:off x="396552" y="3464769"/>
        <a:ext cx="7931047" cy="11217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882129"/>
          <a:ext cx="8329642" cy="146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396552" y="26049"/>
          <a:ext cx="7931047" cy="171216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800" kern="1200" dirty="0" err="1" smtClean="0"/>
            <a:t>Cuando</a:t>
          </a:r>
          <a:r>
            <a:rPr lang="en-US" sz="5800" kern="1200" dirty="0" smtClean="0"/>
            <a:t> </a:t>
          </a:r>
          <a:r>
            <a:rPr lang="en-US" sz="5800" kern="1200" dirty="0" err="1" smtClean="0"/>
            <a:t>conviene</a:t>
          </a:r>
          <a:r>
            <a:rPr lang="en-US" sz="5800" kern="1200" dirty="0" smtClean="0"/>
            <a:t> </a:t>
          </a:r>
          <a:r>
            <a:rPr lang="en-US" sz="5800" kern="1200" dirty="0" err="1" smtClean="0"/>
            <a:t>usar</a:t>
          </a:r>
          <a:r>
            <a:rPr lang="en-US" sz="5800" kern="1200" dirty="0" smtClean="0"/>
            <a:t> </a:t>
          </a:r>
          <a:r>
            <a:rPr lang="en-US" sz="5800" kern="1200" dirty="0" err="1" smtClean="0"/>
            <a:t>modo</a:t>
          </a:r>
          <a:r>
            <a:rPr lang="en-US" sz="5800" kern="1200" dirty="0" smtClean="0"/>
            <a:t> batch o continuo.</a:t>
          </a:r>
          <a:endParaRPr lang="en-US" sz="5800" kern="1200" dirty="0"/>
        </a:p>
      </dsp:txBody>
      <dsp:txXfrm>
        <a:off x="396552" y="26049"/>
        <a:ext cx="7931047" cy="1712160"/>
      </dsp:txXfrm>
    </dsp:sp>
    <dsp:sp modelId="{2A95DB59-74B0-4B0F-AC73-06D29DC0B973}">
      <dsp:nvSpPr>
        <dsp:cNvPr id="0" name=""/>
        <dsp:cNvSpPr/>
      </dsp:nvSpPr>
      <dsp:spPr>
        <a:xfrm>
          <a:off x="0" y="3513009"/>
          <a:ext cx="8329642" cy="146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396552" y="2656929"/>
          <a:ext cx="7931047" cy="1712160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Ecuación</a:t>
          </a:r>
          <a:r>
            <a:rPr lang="en-US" sz="3200" kern="1200" dirty="0" smtClean="0"/>
            <a:t> de </a:t>
          </a:r>
          <a:r>
            <a:rPr lang="en-US" sz="3200" kern="1200" dirty="0" err="1" smtClean="0"/>
            <a:t>diseño</a:t>
          </a:r>
          <a:r>
            <a:rPr lang="en-US" sz="3200" kern="1200" dirty="0" smtClean="0"/>
            <a:t> de un </a:t>
          </a:r>
          <a:r>
            <a:rPr lang="en-US" sz="3200" kern="1200" dirty="0" err="1" smtClean="0"/>
            <a:t>Flujo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Pistón</a:t>
          </a:r>
          <a:endParaRPr lang="en-US" sz="3200" kern="1200" dirty="0"/>
        </a:p>
      </dsp:txBody>
      <dsp:txXfrm>
        <a:off x="396552" y="2656929"/>
        <a:ext cx="7931047" cy="171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0.png"/><Relationship Id="rId1" Type="http://schemas.openxmlformats.org/officeDocument/2006/relationships/image" Target="../media/image25.png"/><Relationship Id="rId5" Type="http://schemas.openxmlformats.org/officeDocument/2006/relationships/image" Target="../media/image29.wmf"/><Relationship Id="rId4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2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6.png"/><Relationship Id="rId1" Type="http://schemas.openxmlformats.org/officeDocument/2006/relationships/image" Target="../media/image21.png"/><Relationship Id="rId5" Type="http://schemas.openxmlformats.org/officeDocument/2006/relationships/image" Target="../media/image29.wmf"/><Relationship Id="rId4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D52A8CA-EB25-49ED-9FC5-1CA8342EB41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8D1EF-30D0-44B2-883E-3427C9CB5A97}" type="datetimeFigureOut">
              <a:rPr lang="es-ES" smtClean="0"/>
              <a:pPr/>
              <a:t>06/06/2012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DCD49-060E-4CED-9B71-AA3D506B06D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519E215-645D-4203-A9D2-C76105EA68E2}" type="datetime1">
              <a:rPr lang="es-ES" smtClean="0"/>
              <a:pPr/>
              <a:t>06/06/2012</a:t>
            </a:fld>
            <a:endParaRPr lang="es-ES" smtClean="0"/>
          </a:p>
        </p:txBody>
      </p:sp>
      <p:sp>
        <p:nvSpPr>
          <p:cNvPr id="2969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s-ES" smtClean="0"/>
              <a:t>Fermentación </a:t>
            </a:r>
          </a:p>
        </p:txBody>
      </p:sp>
      <p:sp>
        <p:nvSpPr>
          <p:cNvPr id="2970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EBCF5-A1EE-4038-BFC2-5A65817A0616}" type="slidenum">
              <a:rPr lang="es-ES" smtClean="0"/>
              <a:pPr/>
              <a:t>1</a:t>
            </a:fld>
            <a:endParaRPr lang="es-ES" smtClean="0"/>
          </a:p>
        </p:txBody>
      </p:sp>
      <p:sp>
        <p:nvSpPr>
          <p:cNvPr id="2970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ABF4E9-01D2-4F8C-BED2-3F8F088F5B1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2B542-874C-49DA-AB9E-CF3855EB9C5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11AFB-3BD1-427A-97AE-745C292E75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11796-0A55-40B6-AD73-EB3D2F4A23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5D6FF-8B6D-4F6A-B67A-676F7D6132B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3B2E9-AD89-4015-990D-9B9494FC57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108EA-FFFB-4C01-A446-F9F1F9E09C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E153B-61F0-4015-A7A5-EB5EF832B37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4F4E3-5210-47B4-B1BE-7CC69DA65D1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99838-E0EE-43C7-9C9B-157F15BD16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58208-00F7-4D1A-91B6-AD6A6B9180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0AF9E14-3CCB-4BC1-98FD-E06292B73A4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lienque@ing.uchile.c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38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4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47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49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5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3276600"/>
            <a:ext cx="7772400" cy="1143000"/>
          </a:xfrm>
        </p:spPr>
        <p:txBody>
          <a:bodyPr/>
          <a:lstStyle/>
          <a:p>
            <a:pPr eaLnBrk="1" hangingPunct="1"/>
            <a:r>
              <a:rPr lang="es-ES" dirty="0" smtClean="0"/>
              <a:t>Diseño de </a:t>
            </a:r>
            <a:r>
              <a:rPr lang="es-ES" dirty="0" err="1" smtClean="0"/>
              <a:t>Bio</a:t>
            </a:r>
            <a:r>
              <a:rPr lang="es-ES" dirty="0" smtClean="0"/>
              <a:t>-reactores</a:t>
            </a:r>
            <a:br>
              <a:rPr lang="es-ES" dirty="0" smtClean="0"/>
            </a:br>
            <a:r>
              <a:rPr lang="es-ES" sz="3200" b="1" dirty="0" smtClean="0">
                <a:solidFill>
                  <a:srgbClr val="FF0000"/>
                </a:solidFill>
              </a:rPr>
              <a:t>Comparación en Fermentador Batch y Continuo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2400" dirty="0" err="1" smtClean="0"/>
              <a:t>M.Elena</a:t>
            </a:r>
            <a:r>
              <a:rPr lang="es-ES" sz="2400" dirty="0" smtClean="0"/>
              <a:t> </a:t>
            </a:r>
            <a:r>
              <a:rPr lang="es-ES" sz="2400" smtClean="0"/>
              <a:t>Lienqueo</a:t>
            </a:r>
            <a:r>
              <a:rPr lang="es-ES" sz="2400" dirty="0" smtClean="0"/>
              <a:t/>
            </a:r>
            <a:br>
              <a:rPr lang="es-ES" sz="2400" dirty="0" smtClean="0"/>
            </a:br>
            <a:r>
              <a:rPr lang="es-ES" sz="2400" dirty="0" smtClean="0">
                <a:hlinkClick r:id="rId3"/>
              </a:rPr>
              <a:t>mlienque@ing.uchile.cl</a:t>
            </a:r>
            <a:r>
              <a:rPr lang="es-ES" sz="2400" dirty="0" smtClean="0"/>
              <a:t/>
            </a:r>
            <a:br>
              <a:rPr lang="es-ES" sz="2400" dirty="0" smtClean="0"/>
            </a:br>
            <a:endParaRPr lang="es-ES" sz="2400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1752600"/>
          </a:xfrm>
        </p:spPr>
        <p:txBody>
          <a:bodyPr/>
          <a:lstStyle/>
          <a:p>
            <a:pPr eaLnBrk="1" hangingPunct="1"/>
            <a:r>
              <a:rPr lang="es-ES" dirty="0" smtClean="0"/>
              <a:t>Fermentación e Ingeniería Metabólica</a:t>
            </a:r>
          </a:p>
        </p:txBody>
      </p:sp>
      <p:pic>
        <p:nvPicPr>
          <p:cNvPr id="15364" name="Picture 5" descr="reaktor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0"/>
            <a:ext cx="22240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990600" y="3048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En base a la producción de Productos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762000" y="990600"/>
            <a:ext cx="78486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s-ES" sz="2000"/>
              <a:t>En términos generales la velocidad de formación de productos</a:t>
            </a: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es-ES" sz="2000"/>
              <a:t>A </a:t>
            </a:r>
            <a:r>
              <a:rPr lang="es-ES" sz="2000">
                <a:sym typeface="Wingdings" pitchFamily="2" charset="2"/>
              </a:rPr>
              <a:t> C</a:t>
            </a:r>
            <a:endParaRPr lang="es-ES" sz="2000"/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s-ES" sz="2000"/>
              <a:t> se puede expresar como:     </a:t>
            </a:r>
            <a:r>
              <a:rPr lang="es-ES" b="1">
                <a:solidFill>
                  <a:srgbClr val="FF0000"/>
                </a:solidFill>
              </a:rPr>
              <a:t>r</a:t>
            </a:r>
            <a:r>
              <a:rPr lang="es-ES" b="1" baseline="-25000">
                <a:solidFill>
                  <a:srgbClr val="FF0000"/>
                </a:solidFill>
              </a:rPr>
              <a:t>c</a:t>
            </a:r>
            <a:r>
              <a:rPr lang="es-ES" b="1">
                <a:solidFill>
                  <a:srgbClr val="FF0000"/>
                </a:solidFill>
              </a:rPr>
              <a:t> = f (C)</a:t>
            </a:r>
            <a:endParaRPr lang="en-US" b="1">
              <a:solidFill>
                <a:srgbClr val="FF0000"/>
              </a:solidFill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114800" y="2286000"/>
            <a:ext cx="5257800" cy="4351338"/>
            <a:chOff x="2592" y="1440"/>
            <a:chExt cx="3312" cy="2741"/>
          </a:xfrm>
        </p:grpSpPr>
        <p:sp>
          <p:nvSpPr>
            <p:cNvPr id="6153" name="Text Box 5"/>
            <p:cNvSpPr txBox="1">
              <a:spLocks noChangeArrowheads="1"/>
            </p:cNvSpPr>
            <p:nvPr/>
          </p:nvSpPr>
          <p:spPr bwMode="auto">
            <a:xfrm>
              <a:off x="2592" y="1440"/>
              <a:ext cx="3312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</a:pPr>
              <a:r>
                <a:rPr lang="es-ES"/>
                <a:t>b) </a:t>
              </a:r>
              <a:r>
                <a:rPr lang="es-ES" b="1" u="sng">
                  <a:solidFill>
                    <a:srgbClr val="FF0000"/>
                  </a:solidFill>
                </a:rPr>
                <a:t>Reacción autocatalítica</a:t>
              </a:r>
            </a:p>
            <a:p>
              <a:pPr marL="457200" indent="-457200">
                <a:spcBef>
                  <a:spcPct val="50000"/>
                </a:spcBef>
              </a:pPr>
              <a:r>
                <a:rPr lang="es-ES"/>
                <a:t>	</a:t>
              </a:r>
              <a:r>
                <a:rPr lang="es-ES" sz="1800"/>
                <a:t>La </a:t>
              </a:r>
              <a:r>
                <a:rPr lang="es-ES" sz="1800" b="1" u="sng"/>
                <a:t>velocidad crece</a:t>
              </a:r>
              <a:r>
                <a:rPr lang="es-ES" sz="1800"/>
                <a:t> a medida que </a:t>
              </a:r>
              <a:r>
                <a:rPr lang="es-ES" sz="1800" b="1" u="sng"/>
                <a:t>aumenta la presencia de C</a:t>
              </a:r>
              <a:r>
                <a:rPr lang="es-ES" sz="1800"/>
                <a:t>, la reacción se hace más rápida y es típica del </a:t>
              </a:r>
              <a:r>
                <a:rPr lang="es-ES" sz="1800" b="1" u="sng"/>
                <a:t>crecimiento celular</a:t>
              </a:r>
              <a:r>
                <a:rPr lang="es-ES" sz="1800"/>
                <a:t> o </a:t>
              </a:r>
              <a:r>
                <a:rPr lang="es-ES" sz="1800" b="1" u="sng"/>
                <a:t>productos relacionados con el crecimiento</a:t>
              </a:r>
              <a:endParaRPr lang="en-US" sz="1800" b="1" u="sng"/>
            </a:p>
          </p:txBody>
        </p:sp>
        <p:graphicFrame>
          <p:nvGraphicFramePr>
            <p:cNvPr id="6147" name="Object 1025"/>
            <p:cNvGraphicFramePr>
              <a:graphicFrameLocks noChangeAspect="1"/>
            </p:cNvGraphicFramePr>
            <p:nvPr/>
          </p:nvGraphicFramePr>
          <p:xfrm>
            <a:off x="3264" y="2640"/>
            <a:ext cx="1776" cy="1541"/>
          </p:xfrm>
          <a:graphic>
            <a:graphicData uri="http://schemas.openxmlformats.org/presentationml/2006/ole">
              <p:oleObj spid="_x0000_s6147" name="Imagen de mapa de bits" r:id="rId3" imgW="2085714" imgH="1809524" progId="PBrush">
                <p:embed/>
              </p:oleObj>
            </a:graphicData>
          </a:graphic>
        </p:graphicFrame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04800" y="2362200"/>
            <a:ext cx="4267200" cy="4289425"/>
            <a:chOff x="192" y="1488"/>
            <a:chExt cx="2688" cy="2702"/>
          </a:xfrm>
        </p:grpSpPr>
        <p:sp>
          <p:nvSpPr>
            <p:cNvPr id="6152" name="Text Box 4"/>
            <p:cNvSpPr txBox="1">
              <a:spLocks noChangeArrowheads="1"/>
            </p:cNvSpPr>
            <p:nvPr/>
          </p:nvSpPr>
          <p:spPr bwMode="auto">
            <a:xfrm>
              <a:off x="192" y="1488"/>
              <a:ext cx="2688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FontTx/>
                <a:buAutoNum type="alphaLcParenR"/>
              </a:pPr>
              <a:r>
                <a:rPr lang="es-ES" b="1" u="sng">
                  <a:solidFill>
                    <a:srgbClr val="FF0000"/>
                  </a:solidFill>
                </a:rPr>
                <a:t>Típica reacción química</a:t>
              </a:r>
            </a:p>
            <a:p>
              <a:pPr marL="457200" indent="-457200">
                <a:spcBef>
                  <a:spcPct val="50000"/>
                </a:spcBef>
              </a:pPr>
              <a:r>
                <a:rPr lang="es-ES"/>
                <a:t>	</a:t>
              </a:r>
              <a:r>
                <a:rPr lang="es-ES" sz="2000"/>
                <a:t>La </a:t>
              </a:r>
              <a:r>
                <a:rPr lang="es-ES" sz="2000" b="1" u="sng"/>
                <a:t>velocidad decrece</a:t>
              </a:r>
              <a:r>
                <a:rPr lang="es-ES" sz="2000"/>
                <a:t> a medida que </a:t>
              </a:r>
              <a:r>
                <a:rPr lang="es-ES" sz="2000" u="sng"/>
                <a:t>aumenta la presencia de C</a:t>
              </a:r>
              <a:endParaRPr lang="en-US" sz="2000" u="sng"/>
            </a:p>
          </p:txBody>
        </p:sp>
        <p:graphicFrame>
          <p:nvGraphicFramePr>
            <p:cNvPr id="6146" name="Object 1024"/>
            <p:cNvGraphicFramePr>
              <a:graphicFrameLocks noChangeAspect="1"/>
            </p:cNvGraphicFramePr>
            <p:nvPr/>
          </p:nvGraphicFramePr>
          <p:xfrm>
            <a:off x="336" y="2544"/>
            <a:ext cx="1920" cy="1646"/>
          </p:xfrm>
          <a:graphic>
            <a:graphicData uri="http://schemas.openxmlformats.org/presentationml/2006/ole">
              <p:oleObj spid="_x0000_s6146" name="Imagen de mapa de bits" r:id="rId4" imgW="2066667" imgH="1771429" progId="PBrush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Text Box 2"/>
          <p:cNvSpPr txBox="1">
            <a:spLocks noChangeArrowheads="1"/>
          </p:cNvSpPr>
          <p:nvPr/>
        </p:nvSpPr>
        <p:spPr bwMode="auto">
          <a:xfrm>
            <a:off x="2362200" y="5334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En reactores Batch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7176" name="Text Box 3"/>
          <p:cNvSpPr txBox="1">
            <a:spLocks noChangeArrowheads="1"/>
          </p:cNvSpPr>
          <p:nvPr/>
        </p:nvSpPr>
        <p:spPr bwMode="auto">
          <a:xfrm>
            <a:off x="533400" y="12954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Balance para un producto, C</a:t>
            </a:r>
            <a:endParaRPr lang="en-US"/>
          </a:p>
        </p:txBody>
      </p:sp>
      <p:graphicFrame>
        <p:nvGraphicFramePr>
          <p:cNvPr id="7170" name="Object 0"/>
          <p:cNvGraphicFramePr>
            <a:graphicFrameLocks noChangeAspect="1"/>
          </p:cNvGraphicFramePr>
          <p:nvPr/>
        </p:nvGraphicFramePr>
        <p:xfrm>
          <a:off x="2478088" y="1774825"/>
          <a:ext cx="3433762" cy="714375"/>
        </p:xfrm>
        <a:graphic>
          <a:graphicData uri="http://schemas.openxmlformats.org/presentationml/2006/ole">
            <p:oleObj spid="_x0000_s7170" name="Ecuación" r:id="rId3" imgW="1904760" imgH="393480" progId="Equation.3">
              <p:embed/>
            </p:oleObj>
          </a:graphicData>
        </a:graphic>
      </p:graphicFrame>
      <p:sp>
        <p:nvSpPr>
          <p:cNvPr id="7177" name="Text Box 7"/>
          <p:cNvSpPr txBox="1">
            <a:spLocks noChangeArrowheads="1"/>
          </p:cNvSpPr>
          <p:nvPr/>
        </p:nvSpPr>
        <p:spPr bwMode="auto">
          <a:xfrm>
            <a:off x="609600" y="25908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28600" y="2362200"/>
            <a:ext cx="70866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 sz="1800"/>
              <a:t>Supuestos:</a:t>
            </a:r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No hay flujos de entrada ni salida, Fe = Fs = 0</a:t>
            </a:r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Volumen constante</a:t>
            </a:r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r</a:t>
            </a:r>
            <a:r>
              <a:rPr lang="es-ES" sz="1800" baseline="-25000"/>
              <a:t>c</a:t>
            </a:r>
            <a:r>
              <a:rPr lang="es-ES" sz="1800"/>
              <a:t> = f (C)</a:t>
            </a:r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endParaRPr lang="es-ES" sz="1800"/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/>
              <a:t>Entonces</a:t>
            </a:r>
            <a:endParaRPr 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1295400" y="4267200"/>
          <a:ext cx="1465263" cy="714375"/>
        </p:xfrm>
        <a:graphic>
          <a:graphicData uri="http://schemas.openxmlformats.org/presentationml/2006/ole">
            <p:oleObj spid="_x0000_s7171" name="Ecuación" r:id="rId4" imgW="812520" imgH="393480" progId="Equation.3">
              <p:embed/>
            </p:oleObj>
          </a:graphicData>
        </a:graphic>
      </p:graphicFrame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381000" y="5105400"/>
            <a:ext cx="2189163" cy="1455738"/>
            <a:chOff x="240" y="3216"/>
            <a:chExt cx="1379" cy="917"/>
          </a:xfrm>
        </p:grpSpPr>
        <p:sp>
          <p:nvSpPr>
            <p:cNvPr id="7187" name="Text Box 10"/>
            <p:cNvSpPr txBox="1">
              <a:spLocks noChangeArrowheads="1"/>
            </p:cNvSpPr>
            <p:nvPr/>
          </p:nvSpPr>
          <p:spPr bwMode="auto">
            <a:xfrm>
              <a:off x="240" y="3216"/>
              <a:ext cx="11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Integrando</a:t>
              </a:r>
              <a:endParaRPr lang="en-US"/>
            </a:p>
          </p:txBody>
        </p:sp>
        <p:graphicFrame>
          <p:nvGraphicFramePr>
            <p:cNvPr id="7174" name="Object 4"/>
            <p:cNvGraphicFramePr>
              <a:graphicFrameLocks noChangeAspect="1"/>
            </p:cNvGraphicFramePr>
            <p:nvPr/>
          </p:nvGraphicFramePr>
          <p:xfrm>
            <a:off x="768" y="3552"/>
            <a:ext cx="851" cy="581"/>
          </p:xfrm>
          <a:graphic>
            <a:graphicData uri="http://schemas.openxmlformats.org/presentationml/2006/ole">
              <p:oleObj spid="_x0000_s7174" name="Ecuación" r:id="rId5" imgW="749160" imgH="507960" progId="Equation.3">
                <p:embed/>
              </p:oleObj>
            </a:graphicData>
          </a:graphic>
        </p:graphicFrame>
      </p:grpSp>
      <p:grpSp>
        <p:nvGrpSpPr>
          <p:cNvPr id="7180" name="Group 24"/>
          <p:cNvGrpSpPr>
            <a:grpSpLocks/>
          </p:cNvGrpSpPr>
          <p:nvPr/>
        </p:nvGrpSpPr>
        <p:grpSpPr bwMode="auto">
          <a:xfrm>
            <a:off x="7005638" y="381000"/>
            <a:ext cx="1681162" cy="1981200"/>
            <a:chOff x="4413" y="240"/>
            <a:chExt cx="1059" cy="1248"/>
          </a:xfrm>
        </p:grpSpPr>
        <p:grpSp>
          <p:nvGrpSpPr>
            <p:cNvPr id="7181" name="Group 23"/>
            <p:cNvGrpSpPr>
              <a:grpSpLocks/>
            </p:cNvGrpSpPr>
            <p:nvPr/>
          </p:nvGrpSpPr>
          <p:grpSpPr bwMode="auto">
            <a:xfrm>
              <a:off x="4413" y="576"/>
              <a:ext cx="714" cy="912"/>
              <a:chOff x="4413" y="576"/>
              <a:chExt cx="714" cy="912"/>
            </a:xfrm>
          </p:grpSpPr>
          <p:sp>
            <p:nvSpPr>
              <p:cNvPr id="7183" name="AutoShape 14"/>
              <p:cNvSpPr>
                <a:spLocks noChangeArrowheads="1"/>
              </p:cNvSpPr>
              <p:nvPr/>
            </p:nvSpPr>
            <p:spPr bwMode="auto">
              <a:xfrm>
                <a:off x="4413" y="829"/>
                <a:ext cx="714" cy="659"/>
              </a:xfrm>
              <a:prstGeom prst="can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CL"/>
              </a:p>
            </p:txBody>
          </p:sp>
          <p:sp>
            <p:nvSpPr>
              <p:cNvPr id="7184" name="Line 15"/>
              <p:cNvSpPr>
                <a:spLocks noChangeShapeType="1"/>
              </p:cNvSpPr>
              <p:nvPr/>
            </p:nvSpPr>
            <p:spPr bwMode="auto">
              <a:xfrm>
                <a:off x="4770" y="576"/>
                <a:ext cx="0" cy="76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185" name="Oval 16"/>
              <p:cNvSpPr>
                <a:spLocks noChangeArrowheads="1"/>
              </p:cNvSpPr>
              <p:nvPr/>
            </p:nvSpPr>
            <p:spPr bwMode="auto">
              <a:xfrm>
                <a:off x="4591" y="1285"/>
                <a:ext cx="179" cy="5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CL"/>
              </a:p>
            </p:txBody>
          </p:sp>
          <p:sp>
            <p:nvSpPr>
              <p:cNvPr id="7186" name="Oval 17"/>
              <p:cNvSpPr>
                <a:spLocks noChangeArrowheads="1"/>
              </p:cNvSpPr>
              <p:nvPr/>
            </p:nvSpPr>
            <p:spPr bwMode="auto">
              <a:xfrm>
                <a:off x="4770" y="1285"/>
                <a:ext cx="178" cy="5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CL"/>
              </a:p>
            </p:txBody>
          </p:sp>
        </p:grpSp>
        <p:sp>
          <p:nvSpPr>
            <p:cNvPr id="7182" name="Text Box 22"/>
            <p:cNvSpPr txBox="1">
              <a:spLocks noChangeArrowheads="1"/>
            </p:cNvSpPr>
            <p:nvPr/>
          </p:nvSpPr>
          <p:spPr bwMode="auto">
            <a:xfrm>
              <a:off x="4944" y="240"/>
              <a:ext cx="528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V</a:t>
              </a:r>
            </a:p>
            <a:p>
              <a:pPr>
                <a:spcBef>
                  <a:spcPct val="50000"/>
                </a:spcBef>
              </a:pPr>
              <a:r>
                <a:rPr lang="es-ES"/>
                <a:t>C(t)</a:t>
              </a:r>
              <a:endParaRPr lang="en-US"/>
            </a:p>
          </p:txBody>
        </p:sp>
      </p:grp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324600" y="3581400"/>
          <a:ext cx="2390775" cy="2343150"/>
        </p:xfrm>
        <a:graphic>
          <a:graphicData uri="http://schemas.openxmlformats.org/presentationml/2006/ole">
            <p:oleObj spid="_x0000_s7172" name="Imagen de mapa de bits" r:id="rId6" imgW="2390476" imgH="2343477" progId="PBrush">
              <p:embed/>
            </p:oleObj>
          </a:graphicData>
        </a:graphic>
      </p:graphicFrame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3733800" y="3581400"/>
          <a:ext cx="2362200" cy="2306638"/>
        </p:xfrm>
        <a:graphic>
          <a:graphicData uri="http://schemas.openxmlformats.org/presentationml/2006/ole">
            <p:oleObj spid="_x0000_s7173" name="Imagen de mapa de bits" r:id="rId7" imgW="1609524" imgH="1571844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En reactores Continuo Perfectamente Agitado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8200" name="Text Box 3"/>
          <p:cNvSpPr txBox="1">
            <a:spLocks noChangeArrowheads="1"/>
          </p:cNvSpPr>
          <p:nvPr/>
        </p:nvSpPr>
        <p:spPr bwMode="auto">
          <a:xfrm>
            <a:off x="457200" y="10668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Balance para un producto, C</a:t>
            </a:r>
            <a:endParaRPr lang="en-US"/>
          </a:p>
        </p:txBody>
      </p:sp>
      <p:graphicFrame>
        <p:nvGraphicFramePr>
          <p:cNvPr id="8194" name="Object 3072"/>
          <p:cNvGraphicFramePr>
            <a:graphicFrameLocks noChangeAspect="1"/>
          </p:cNvGraphicFramePr>
          <p:nvPr/>
        </p:nvGraphicFramePr>
        <p:xfrm>
          <a:off x="1676400" y="1524000"/>
          <a:ext cx="3433763" cy="714375"/>
        </p:xfrm>
        <a:graphic>
          <a:graphicData uri="http://schemas.openxmlformats.org/presentationml/2006/ole">
            <p:oleObj spid="_x0000_s8194" name="Ecuación" r:id="rId3" imgW="1904760" imgH="393480" progId="Equation.3">
              <p:embed/>
            </p:oleObj>
          </a:graphicData>
        </a:graphic>
      </p:graphicFrame>
      <p:sp>
        <p:nvSpPr>
          <p:cNvPr id="8201" name="Text Box 5"/>
          <p:cNvSpPr txBox="1">
            <a:spLocks noChangeArrowheads="1"/>
          </p:cNvSpPr>
          <p:nvPr/>
        </p:nvSpPr>
        <p:spPr bwMode="auto">
          <a:xfrm>
            <a:off x="609600" y="25908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57200" y="2209800"/>
            <a:ext cx="8153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 sz="1800"/>
              <a:t>Supuestos:</a:t>
            </a:r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No hay acumulación, estado estacionario, Concentración Constante, C</a:t>
            </a:r>
            <a:r>
              <a:rPr lang="es-ES" sz="1800" baseline="-25000"/>
              <a:t>f</a:t>
            </a:r>
            <a:endParaRPr lang="es-ES" sz="1800"/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r</a:t>
            </a:r>
            <a:r>
              <a:rPr lang="es-ES" sz="1800" baseline="-25000"/>
              <a:t>c</a:t>
            </a:r>
            <a:r>
              <a:rPr lang="es-ES" sz="1800"/>
              <a:t> = f (C)</a:t>
            </a:r>
          </a:p>
          <a:p>
            <a:pPr lvl="2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Fe = Fs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 sz="1800"/>
              <a:t>Entonces</a:t>
            </a:r>
            <a:endParaRPr lang="en-US" sz="1800"/>
          </a:p>
        </p:txBody>
      </p:sp>
      <p:graphicFrame>
        <p:nvGraphicFramePr>
          <p:cNvPr id="70657" name="Object 3073"/>
          <p:cNvGraphicFramePr>
            <a:graphicFrameLocks noChangeAspect="1"/>
          </p:cNvGraphicFramePr>
          <p:nvPr/>
        </p:nvGraphicFramePr>
        <p:xfrm>
          <a:off x="533400" y="3810000"/>
          <a:ext cx="2971800" cy="436563"/>
        </p:xfrm>
        <a:graphic>
          <a:graphicData uri="http://schemas.openxmlformats.org/presentationml/2006/ole">
            <p:oleObj spid="_x0000_s8195" name="Ecuación" r:id="rId4" imgW="1828800" imgH="241200" progId="Equation.3">
              <p:embed/>
            </p:oleObj>
          </a:graphicData>
        </a:graphic>
      </p:graphicFrame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33400" y="4495800"/>
            <a:ext cx="2549525" cy="1616075"/>
            <a:chOff x="336" y="2832"/>
            <a:chExt cx="1606" cy="1018"/>
          </a:xfrm>
        </p:grpSpPr>
        <p:sp>
          <p:nvSpPr>
            <p:cNvPr id="8215" name="Text Box 8"/>
            <p:cNvSpPr txBox="1">
              <a:spLocks noChangeArrowheads="1"/>
            </p:cNvSpPr>
            <p:nvPr/>
          </p:nvSpPr>
          <p:spPr bwMode="auto">
            <a:xfrm>
              <a:off x="336" y="2832"/>
              <a:ext cx="11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Despejando</a:t>
              </a:r>
              <a:endParaRPr lang="en-US"/>
            </a:p>
          </p:txBody>
        </p:sp>
        <p:graphicFrame>
          <p:nvGraphicFramePr>
            <p:cNvPr id="8198" name="Object 3076"/>
            <p:cNvGraphicFramePr>
              <a:graphicFrameLocks noChangeAspect="1"/>
            </p:cNvGraphicFramePr>
            <p:nvPr/>
          </p:nvGraphicFramePr>
          <p:xfrm>
            <a:off x="384" y="3312"/>
            <a:ext cx="1558" cy="538"/>
          </p:xfrm>
          <a:graphic>
            <a:graphicData uri="http://schemas.openxmlformats.org/presentationml/2006/ole">
              <p:oleObj spid="_x0000_s8198" name="Ecuación" r:id="rId5" imgW="1371600" imgH="469800" progId="Equation.3">
                <p:embed/>
              </p:oleObj>
            </a:graphicData>
          </a:graphic>
        </p:graphicFrame>
      </p:grpSp>
      <p:grpSp>
        <p:nvGrpSpPr>
          <p:cNvPr id="8204" name="Group 23"/>
          <p:cNvGrpSpPr>
            <a:grpSpLocks/>
          </p:cNvGrpSpPr>
          <p:nvPr/>
        </p:nvGrpSpPr>
        <p:grpSpPr bwMode="auto">
          <a:xfrm>
            <a:off x="6096000" y="381000"/>
            <a:ext cx="3048000" cy="2147888"/>
            <a:chOff x="3840" y="240"/>
            <a:chExt cx="1920" cy="1353"/>
          </a:xfrm>
        </p:grpSpPr>
        <p:grpSp>
          <p:nvGrpSpPr>
            <p:cNvPr id="8205" name="Group 22"/>
            <p:cNvGrpSpPr>
              <a:grpSpLocks/>
            </p:cNvGrpSpPr>
            <p:nvPr/>
          </p:nvGrpSpPr>
          <p:grpSpPr bwMode="auto">
            <a:xfrm>
              <a:off x="4080" y="576"/>
              <a:ext cx="1392" cy="912"/>
              <a:chOff x="4080" y="576"/>
              <a:chExt cx="1392" cy="912"/>
            </a:xfrm>
          </p:grpSpPr>
          <p:sp>
            <p:nvSpPr>
              <p:cNvPr id="8209" name="AutoShape 11"/>
              <p:cNvSpPr>
                <a:spLocks noChangeArrowheads="1"/>
              </p:cNvSpPr>
              <p:nvPr/>
            </p:nvSpPr>
            <p:spPr bwMode="auto">
              <a:xfrm>
                <a:off x="4413" y="829"/>
                <a:ext cx="714" cy="659"/>
              </a:xfrm>
              <a:prstGeom prst="can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CL"/>
              </a:p>
            </p:txBody>
          </p:sp>
          <p:sp>
            <p:nvSpPr>
              <p:cNvPr id="8210" name="Line 14"/>
              <p:cNvSpPr>
                <a:spLocks noChangeShapeType="1"/>
              </p:cNvSpPr>
              <p:nvPr/>
            </p:nvSpPr>
            <p:spPr bwMode="auto">
              <a:xfrm>
                <a:off x="4770" y="576"/>
                <a:ext cx="0" cy="76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11" name="Oval 15"/>
              <p:cNvSpPr>
                <a:spLocks noChangeArrowheads="1"/>
              </p:cNvSpPr>
              <p:nvPr/>
            </p:nvSpPr>
            <p:spPr bwMode="auto">
              <a:xfrm>
                <a:off x="4591" y="1285"/>
                <a:ext cx="179" cy="5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CL"/>
              </a:p>
            </p:txBody>
          </p:sp>
          <p:sp>
            <p:nvSpPr>
              <p:cNvPr id="8212" name="Oval 16"/>
              <p:cNvSpPr>
                <a:spLocks noChangeArrowheads="1"/>
              </p:cNvSpPr>
              <p:nvPr/>
            </p:nvSpPr>
            <p:spPr bwMode="auto">
              <a:xfrm>
                <a:off x="4770" y="1285"/>
                <a:ext cx="178" cy="51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CL"/>
              </a:p>
            </p:txBody>
          </p:sp>
          <p:sp>
            <p:nvSpPr>
              <p:cNvPr id="8213" name="Line 17"/>
              <p:cNvSpPr>
                <a:spLocks noChangeShapeType="1"/>
              </p:cNvSpPr>
              <p:nvPr/>
            </p:nvSpPr>
            <p:spPr bwMode="auto">
              <a:xfrm>
                <a:off x="4080" y="1008"/>
                <a:ext cx="4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14" name="Line 18"/>
              <p:cNvSpPr>
                <a:spLocks noChangeShapeType="1"/>
              </p:cNvSpPr>
              <p:nvPr/>
            </p:nvSpPr>
            <p:spPr bwMode="auto">
              <a:xfrm>
                <a:off x="5040" y="1296"/>
                <a:ext cx="4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8206" name="Text Box 19"/>
            <p:cNvSpPr txBox="1">
              <a:spLocks noChangeArrowheads="1"/>
            </p:cNvSpPr>
            <p:nvPr/>
          </p:nvSpPr>
          <p:spPr bwMode="auto">
            <a:xfrm>
              <a:off x="3840" y="672"/>
              <a:ext cx="528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Fe</a:t>
              </a:r>
            </a:p>
            <a:p>
              <a:pPr>
                <a:spcBef>
                  <a:spcPct val="50000"/>
                </a:spcBef>
              </a:pPr>
              <a:r>
                <a:rPr lang="es-ES"/>
                <a:t>Co</a:t>
              </a:r>
              <a:endParaRPr lang="en-US"/>
            </a:p>
          </p:txBody>
        </p:sp>
        <p:sp>
          <p:nvSpPr>
            <p:cNvPr id="8207" name="Text Box 20"/>
            <p:cNvSpPr txBox="1">
              <a:spLocks noChangeArrowheads="1"/>
            </p:cNvSpPr>
            <p:nvPr/>
          </p:nvSpPr>
          <p:spPr bwMode="auto">
            <a:xfrm>
              <a:off x="5232" y="960"/>
              <a:ext cx="528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Fs</a:t>
              </a:r>
            </a:p>
            <a:p>
              <a:pPr>
                <a:spcBef>
                  <a:spcPct val="50000"/>
                </a:spcBef>
              </a:pPr>
              <a:r>
                <a:rPr lang="es-ES"/>
                <a:t>Cf</a:t>
              </a:r>
              <a:endParaRPr lang="en-US"/>
            </a:p>
          </p:txBody>
        </p:sp>
        <p:sp>
          <p:nvSpPr>
            <p:cNvPr id="8208" name="Text Box 21"/>
            <p:cNvSpPr txBox="1">
              <a:spLocks noChangeArrowheads="1"/>
            </p:cNvSpPr>
            <p:nvPr/>
          </p:nvSpPr>
          <p:spPr bwMode="auto">
            <a:xfrm>
              <a:off x="4944" y="240"/>
              <a:ext cx="528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V</a:t>
              </a:r>
            </a:p>
            <a:p>
              <a:pPr>
                <a:spcBef>
                  <a:spcPct val="50000"/>
                </a:spcBef>
              </a:pPr>
              <a:r>
                <a:rPr lang="es-ES"/>
                <a:t>Cf</a:t>
              </a:r>
              <a:endParaRPr lang="en-US"/>
            </a:p>
          </p:txBody>
        </p:sp>
      </p:grpSp>
      <p:graphicFrame>
        <p:nvGraphicFramePr>
          <p:cNvPr id="70658" name="Object 3074"/>
          <p:cNvGraphicFramePr>
            <a:graphicFrameLocks noChangeAspect="1"/>
          </p:cNvGraphicFramePr>
          <p:nvPr/>
        </p:nvGraphicFramePr>
        <p:xfrm>
          <a:off x="6324600" y="3967163"/>
          <a:ext cx="2590800" cy="2443162"/>
        </p:xfrm>
        <a:graphic>
          <a:graphicData uri="http://schemas.openxmlformats.org/presentationml/2006/ole">
            <p:oleObj spid="_x0000_s8196" name="Imagen de mapa de bits" r:id="rId6" imgW="2514286" imgH="2371429" progId="PBrush">
              <p:embed/>
            </p:oleObj>
          </a:graphicData>
        </a:graphic>
      </p:graphicFrame>
      <p:graphicFrame>
        <p:nvGraphicFramePr>
          <p:cNvPr id="70659" name="Object 3075"/>
          <p:cNvGraphicFramePr>
            <a:graphicFrameLocks noChangeAspect="1"/>
          </p:cNvGraphicFramePr>
          <p:nvPr/>
        </p:nvGraphicFramePr>
        <p:xfrm>
          <a:off x="3811588" y="3962400"/>
          <a:ext cx="2498725" cy="2514600"/>
        </p:xfrm>
        <a:graphic>
          <a:graphicData uri="http://schemas.openxmlformats.org/presentationml/2006/ole">
            <p:oleObj spid="_x0000_s8197" name="Imagen de mapa de bits" r:id="rId7" imgW="1600000" imgH="1609524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981200"/>
            <a:ext cx="7772400" cy="1143000"/>
          </a:xfrm>
        </p:spPr>
        <p:txBody>
          <a:bodyPr/>
          <a:lstStyle/>
          <a:p>
            <a:pPr eaLnBrk="1" hangingPunct="1"/>
            <a:r>
              <a:rPr lang="es-ES" sz="3200" b="1" smtClean="0">
                <a:solidFill>
                  <a:srgbClr val="FF0000"/>
                </a:solidFill>
              </a:rPr>
              <a:t>Comparación en Fermentador Batch y Continuo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85800" y="4038600"/>
            <a:ext cx="73152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/>
              <a:t>Se pueden comparar respecto a la producción de:</a:t>
            </a:r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/>
              <a:t>Biomasa</a:t>
            </a:r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/>
              <a:t>Producción de Productos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2"/>
          <p:cNvSpPr txBox="1">
            <a:spLocks noChangeArrowheads="1"/>
          </p:cNvSpPr>
          <p:nvPr/>
        </p:nvSpPr>
        <p:spPr bwMode="auto">
          <a:xfrm>
            <a:off x="838200" y="3048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Comparando</a:t>
            </a:r>
            <a:endParaRPr lang="en-US" b="1" u="sng">
              <a:solidFill>
                <a:srgbClr val="FF0000"/>
              </a:solidFill>
            </a:endParaRPr>
          </a:p>
        </p:txBody>
      </p:sp>
      <p:grpSp>
        <p:nvGrpSpPr>
          <p:cNvPr id="9224" name="Group 11"/>
          <p:cNvGrpSpPr>
            <a:grpSpLocks/>
          </p:cNvGrpSpPr>
          <p:nvPr/>
        </p:nvGrpSpPr>
        <p:grpSpPr bwMode="auto">
          <a:xfrm>
            <a:off x="609600" y="838200"/>
            <a:ext cx="7578725" cy="1150938"/>
            <a:chOff x="432" y="864"/>
            <a:chExt cx="4774" cy="725"/>
          </a:xfrm>
        </p:grpSpPr>
        <p:sp>
          <p:nvSpPr>
            <p:cNvPr id="9228" name="Text Box 3"/>
            <p:cNvSpPr txBox="1">
              <a:spLocks noChangeArrowheads="1"/>
            </p:cNvSpPr>
            <p:nvPr/>
          </p:nvSpPr>
          <p:spPr bwMode="auto">
            <a:xfrm>
              <a:off x="432" y="864"/>
              <a:ext cx="11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Batch</a:t>
              </a:r>
              <a:endParaRPr lang="en-US"/>
            </a:p>
          </p:txBody>
        </p:sp>
        <p:graphicFrame>
          <p:nvGraphicFramePr>
            <p:cNvPr id="9221" name="Object 3"/>
            <p:cNvGraphicFramePr>
              <a:graphicFrameLocks noChangeAspect="1"/>
            </p:cNvGraphicFramePr>
            <p:nvPr/>
          </p:nvGraphicFramePr>
          <p:xfrm>
            <a:off x="1056" y="1008"/>
            <a:ext cx="851" cy="581"/>
          </p:xfrm>
          <a:graphic>
            <a:graphicData uri="http://schemas.openxmlformats.org/presentationml/2006/ole">
              <p:oleObj spid="_x0000_s9221" name="Ecuación" r:id="rId3" imgW="749160" imgH="507960" progId="Equation.3">
                <p:embed/>
              </p:oleObj>
            </a:graphicData>
          </a:graphic>
        </p:graphicFrame>
        <p:sp>
          <p:nvSpPr>
            <p:cNvPr id="9229" name="Text Box 5"/>
            <p:cNvSpPr txBox="1">
              <a:spLocks noChangeArrowheads="1"/>
            </p:cNvSpPr>
            <p:nvPr/>
          </p:nvSpPr>
          <p:spPr bwMode="auto">
            <a:xfrm>
              <a:off x="2400" y="864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Continuo</a:t>
              </a:r>
              <a:endParaRPr lang="en-US"/>
            </a:p>
          </p:txBody>
        </p:sp>
        <p:graphicFrame>
          <p:nvGraphicFramePr>
            <p:cNvPr id="9222" name="Object 4"/>
            <p:cNvGraphicFramePr>
              <a:graphicFrameLocks noChangeAspect="1"/>
            </p:cNvGraphicFramePr>
            <p:nvPr/>
          </p:nvGraphicFramePr>
          <p:xfrm>
            <a:off x="3648" y="960"/>
            <a:ext cx="1558" cy="538"/>
          </p:xfrm>
          <a:graphic>
            <a:graphicData uri="http://schemas.openxmlformats.org/presentationml/2006/ole">
              <p:oleObj spid="_x0000_s9222" name="Ecuación" r:id="rId4" imgW="1371600" imgH="469800" progId="Equation.3">
                <p:embed/>
              </p:oleObj>
            </a:graphicData>
          </a:graphic>
        </p:graphicFrame>
      </p:grpSp>
      <p:sp>
        <p:nvSpPr>
          <p:cNvPr id="9225" name="Text Box 7"/>
          <p:cNvSpPr txBox="1">
            <a:spLocks noChangeArrowheads="1"/>
          </p:cNvSpPr>
          <p:nvPr/>
        </p:nvSpPr>
        <p:spPr bwMode="auto">
          <a:xfrm>
            <a:off x="2362200" y="22860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Reacción Química</a:t>
            </a:r>
            <a:endParaRPr lang="en-US" b="1" u="sng">
              <a:solidFill>
                <a:srgbClr val="FF0000"/>
              </a:solidFill>
            </a:endParaRPr>
          </a:p>
        </p:txBody>
      </p:sp>
      <p:graphicFrame>
        <p:nvGraphicFramePr>
          <p:cNvPr id="71680" name="Object 0"/>
          <p:cNvGraphicFramePr>
            <a:graphicFrameLocks noChangeAspect="1"/>
          </p:cNvGraphicFramePr>
          <p:nvPr/>
        </p:nvGraphicFramePr>
        <p:xfrm>
          <a:off x="685800" y="2743200"/>
          <a:ext cx="2590800" cy="2530475"/>
        </p:xfrm>
        <a:graphic>
          <a:graphicData uri="http://schemas.openxmlformats.org/presentationml/2006/ole">
            <p:oleObj spid="_x0000_s9218" name="Imagen de mapa de bits" r:id="rId5" imgW="1609524" imgH="1571844" progId="PBrush">
              <p:embed/>
            </p:oleObj>
          </a:graphicData>
        </a:graphic>
      </p:graphicFrame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5638800" y="2743200"/>
          <a:ext cx="2498725" cy="2514600"/>
        </p:xfrm>
        <a:graphic>
          <a:graphicData uri="http://schemas.openxmlformats.org/presentationml/2006/ole">
            <p:oleObj spid="_x0000_s9219" name="Imagen de mapa de bits" r:id="rId6" imgW="1600000" imgH="1609524" progId="PBrush">
              <p:embed/>
            </p:oleObj>
          </a:graphicData>
        </a:graphic>
      </p:graphicFrame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600200" y="4500563"/>
            <a:ext cx="6553200" cy="1976437"/>
            <a:chOff x="1008" y="2835"/>
            <a:chExt cx="4128" cy="1245"/>
          </a:xfrm>
        </p:grpSpPr>
        <p:graphicFrame>
          <p:nvGraphicFramePr>
            <p:cNvPr id="9220" name="Object 2"/>
            <p:cNvGraphicFramePr>
              <a:graphicFrameLocks noChangeAspect="1"/>
            </p:cNvGraphicFramePr>
            <p:nvPr/>
          </p:nvGraphicFramePr>
          <p:xfrm>
            <a:off x="2400" y="2835"/>
            <a:ext cx="998" cy="566"/>
          </p:xfrm>
          <a:graphic>
            <a:graphicData uri="http://schemas.openxmlformats.org/presentationml/2006/ole">
              <p:oleObj spid="_x0000_s9220" name="Ecuación" r:id="rId7" imgW="406080" imgH="228600" progId="Equation.3">
                <p:embed/>
              </p:oleObj>
            </a:graphicData>
          </a:graphic>
        </p:graphicFrame>
        <p:sp>
          <p:nvSpPr>
            <p:cNvPr id="9227" name="Text Box 12"/>
            <p:cNvSpPr txBox="1">
              <a:spLocks noChangeArrowheads="1"/>
            </p:cNvSpPr>
            <p:nvPr/>
          </p:nvSpPr>
          <p:spPr bwMode="auto">
            <a:xfrm>
              <a:off x="1008" y="3792"/>
              <a:ext cx="41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/>
                <a:t>Se recomienda una operación </a:t>
              </a:r>
              <a:r>
                <a:rPr lang="es-ES" b="1" u="sng">
                  <a:solidFill>
                    <a:srgbClr val="FF0000"/>
                  </a:solidFill>
                </a:rPr>
                <a:t>Batch</a:t>
              </a:r>
              <a:endParaRPr lang="en-US" b="1" u="sng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Text Box 2"/>
          <p:cNvSpPr txBox="1">
            <a:spLocks noChangeArrowheads="1"/>
          </p:cNvSpPr>
          <p:nvPr/>
        </p:nvSpPr>
        <p:spPr bwMode="auto">
          <a:xfrm>
            <a:off x="838200" y="3048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Comparando</a:t>
            </a:r>
            <a:endParaRPr lang="en-US" b="1" u="sng">
              <a:solidFill>
                <a:srgbClr val="FF0000"/>
              </a:solidFill>
            </a:endParaRPr>
          </a:p>
        </p:txBody>
      </p:sp>
      <p:grpSp>
        <p:nvGrpSpPr>
          <p:cNvPr id="10248" name="Group 3"/>
          <p:cNvGrpSpPr>
            <a:grpSpLocks/>
          </p:cNvGrpSpPr>
          <p:nvPr/>
        </p:nvGrpSpPr>
        <p:grpSpPr bwMode="auto">
          <a:xfrm>
            <a:off x="609600" y="838200"/>
            <a:ext cx="7578725" cy="1150938"/>
            <a:chOff x="432" y="864"/>
            <a:chExt cx="4774" cy="725"/>
          </a:xfrm>
        </p:grpSpPr>
        <p:sp>
          <p:nvSpPr>
            <p:cNvPr id="10252" name="Text Box 4"/>
            <p:cNvSpPr txBox="1">
              <a:spLocks noChangeArrowheads="1"/>
            </p:cNvSpPr>
            <p:nvPr/>
          </p:nvSpPr>
          <p:spPr bwMode="auto">
            <a:xfrm>
              <a:off x="432" y="864"/>
              <a:ext cx="11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Batch</a:t>
              </a:r>
              <a:endParaRPr lang="en-US"/>
            </a:p>
          </p:txBody>
        </p:sp>
        <p:graphicFrame>
          <p:nvGraphicFramePr>
            <p:cNvPr id="10245" name="Object 1027"/>
            <p:cNvGraphicFramePr>
              <a:graphicFrameLocks noChangeAspect="1"/>
            </p:cNvGraphicFramePr>
            <p:nvPr/>
          </p:nvGraphicFramePr>
          <p:xfrm>
            <a:off x="1056" y="1008"/>
            <a:ext cx="851" cy="581"/>
          </p:xfrm>
          <a:graphic>
            <a:graphicData uri="http://schemas.openxmlformats.org/presentationml/2006/ole">
              <p:oleObj spid="_x0000_s10245" name="Ecuación" r:id="rId3" imgW="749160" imgH="507960" progId="Equation.3">
                <p:embed/>
              </p:oleObj>
            </a:graphicData>
          </a:graphic>
        </p:graphicFrame>
        <p:sp>
          <p:nvSpPr>
            <p:cNvPr id="10253" name="Text Box 6"/>
            <p:cNvSpPr txBox="1">
              <a:spLocks noChangeArrowheads="1"/>
            </p:cNvSpPr>
            <p:nvPr/>
          </p:nvSpPr>
          <p:spPr bwMode="auto">
            <a:xfrm>
              <a:off x="2400" y="864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Continuo</a:t>
              </a:r>
              <a:endParaRPr lang="en-US"/>
            </a:p>
          </p:txBody>
        </p:sp>
        <p:graphicFrame>
          <p:nvGraphicFramePr>
            <p:cNvPr id="10246" name="Object 1028"/>
            <p:cNvGraphicFramePr>
              <a:graphicFrameLocks noChangeAspect="1"/>
            </p:cNvGraphicFramePr>
            <p:nvPr/>
          </p:nvGraphicFramePr>
          <p:xfrm>
            <a:off x="3648" y="960"/>
            <a:ext cx="1558" cy="538"/>
          </p:xfrm>
          <a:graphic>
            <a:graphicData uri="http://schemas.openxmlformats.org/presentationml/2006/ole">
              <p:oleObj spid="_x0000_s10246" name="Ecuación" r:id="rId4" imgW="1371600" imgH="469800" progId="Equation.3">
                <p:embed/>
              </p:oleObj>
            </a:graphicData>
          </a:graphic>
        </p:graphicFrame>
      </p:grpSp>
      <p:sp>
        <p:nvSpPr>
          <p:cNvPr id="10249" name="Text Box 8"/>
          <p:cNvSpPr txBox="1">
            <a:spLocks noChangeArrowheads="1"/>
          </p:cNvSpPr>
          <p:nvPr/>
        </p:nvSpPr>
        <p:spPr bwMode="auto">
          <a:xfrm>
            <a:off x="2362200" y="22860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Reacción Autocatalítica</a:t>
            </a:r>
            <a:endParaRPr lang="en-US" b="1" u="sng">
              <a:solidFill>
                <a:srgbClr val="FF0000"/>
              </a:solidFill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81000" y="4500563"/>
            <a:ext cx="8229600" cy="1976437"/>
            <a:chOff x="240" y="2835"/>
            <a:chExt cx="5184" cy="1245"/>
          </a:xfrm>
        </p:grpSpPr>
        <p:graphicFrame>
          <p:nvGraphicFramePr>
            <p:cNvPr id="10244" name="Object 1026"/>
            <p:cNvGraphicFramePr>
              <a:graphicFrameLocks noChangeAspect="1"/>
            </p:cNvGraphicFramePr>
            <p:nvPr/>
          </p:nvGraphicFramePr>
          <p:xfrm>
            <a:off x="2385" y="2835"/>
            <a:ext cx="1029" cy="566"/>
          </p:xfrm>
          <a:graphic>
            <a:graphicData uri="http://schemas.openxmlformats.org/presentationml/2006/ole">
              <p:oleObj spid="_x0000_s10244" name="Ecuación" r:id="rId5" imgW="419040" imgH="228600" progId="Equation.3">
                <p:embed/>
              </p:oleObj>
            </a:graphicData>
          </a:graphic>
        </p:graphicFrame>
        <p:sp>
          <p:nvSpPr>
            <p:cNvPr id="10251" name="Text Box 12"/>
            <p:cNvSpPr txBox="1">
              <a:spLocks noChangeArrowheads="1"/>
            </p:cNvSpPr>
            <p:nvPr/>
          </p:nvSpPr>
          <p:spPr bwMode="auto">
            <a:xfrm>
              <a:off x="240" y="3792"/>
              <a:ext cx="51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Se recomienda una operación </a:t>
              </a:r>
              <a:r>
                <a:rPr lang="es-ES" b="1" u="sng">
                  <a:solidFill>
                    <a:srgbClr val="FF0000"/>
                  </a:solidFill>
                </a:rPr>
                <a:t>Continua Perfectamente Agitada</a:t>
              </a:r>
              <a:endParaRPr lang="en-US" b="1" u="sng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72704" name="Object 1024"/>
          <p:cNvGraphicFramePr>
            <a:graphicFrameLocks noChangeAspect="1"/>
          </p:cNvGraphicFramePr>
          <p:nvPr/>
        </p:nvGraphicFramePr>
        <p:xfrm>
          <a:off x="5791200" y="2895600"/>
          <a:ext cx="2590800" cy="2443163"/>
        </p:xfrm>
        <a:graphic>
          <a:graphicData uri="http://schemas.openxmlformats.org/presentationml/2006/ole">
            <p:oleObj spid="_x0000_s10242" name="Imagen de mapa de bits" r:id="rId6" imgW="2514286" imgH="2371429" progId="PBrush">
              <p:embed/>
            </p:oleObj>
          </a:graphicData>
        </a:graphic>
      </p:graphicFrame>
      <p:graphicFrame>
        <p:nvGraphicFramePr>
          <p:cNvPr id="72705" name="Object 1025"/>
          <p:cNvGraphicFramePr>
            <a:graphicFrameLocks noChangeAspect="1"/>
          </p:cNvGraphicFramePr>
          <p:nvPr/>
        </p:nvGraphicFramePr>
        <p:xfrm>
          <a:off x="762000" y="2971800"/>
          <a:ext cx="2390775" cy="2343150"/>
        </p:xfrm>
        <a:graphic>
          <a:graphicData uri="http://schemas.openxmlformats.org/presentationml/2006/ole">
            <p:oleObj spid="_x0000_s10243" name="Imagen de mapa de bits" r:id="rId7" imgW="2390476" imgH="2343477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2"/>
          <p:cNvSpPr txBox="1">
            <a:spLocks noChangeArrowheads="1"/>
          </p:cNvSpPr>
          <p:nvPr/>
        </p:nvSpPr>
        <p:spPr bwMode="auto">
          <a:xfrm>
            <a:off x="1371600" y="3048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Crecimiento de microorganismos</a:t>
            </a:r>
            <a:endParaRPr lang="en-US" b="1" u="sng">
              <a:solidFill>
                <a:srgbClr val="FF0000"/>
              </a:solidFill>
            </a:endParaRPr>
          </a:p>
        </p:txBody>
      </p:sp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304800" y="990600"/>
            <a:ext cx="42672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s-ES" sz="2000"/>
              <a:t>En el caso de crecimiento de microorganismos hay una mezcla de los dos mecanismos: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s-ES" sz="2000">
                <a:solidFill>
                  <a:srgbClr val="FF0000"/>
                </a:solidFill>
              </a:rPr>
              <a:t>Autocatalítico </a:t>
            </a:r>
            <a:r>
              <a:rPr lang="es-ES" sz="2000"/>
              <a:t>en la etapa de crecimiento exponencial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s-ES" sz="2000">
                <a:solidFill>
                  <a:srgbClr val="FF0000"/>
                </a:solidFill>
              </a:rPr>
              <a:t>Químico</a:t>
            </a:r>
            <a:r>
              <a:rPr lang="es-ES" sz="2000"/>
              <a:t>. Fase de desaceleración, estacionaria y muerte</a:t>
            </a:r>
            <a:endParaRPr lang="en-US" sz="2000"/>
          </a:p>
        </p:txBody>
      </p:sp>
      <p:graphicFrame>
        <p:nvGraphicFramePr>
          <p:cNvPr id="11266" name="Object 0"/>
          <p:cNvGraphicFramePr>
            <a:graphicFrameLocks noChangeAspect="1"/>
          </p:cNvGraphicFramePr>
          <p:nvPr/>
        </p:nvGraphicFramePr>
        <p:xfrm>
          <a:off x="5029200" y="914400"/>
          <a:ext cx="3657600" cy="2362200"/>
        </p:xfrm>
        <a:graphic>
          <a:graphicData uri="http://schemas.openxmlformats.org/presentationml/2006/ole">
            <p:oleObj spid="_x0000_s11266" name="Imagen de mapa de bits" r:id="rId3" imgW="2876190" imgH="2276793" progId="PBrush">
              <p:embed/>
            </p:oleObj>
          </a:graphicData>
        </a:graphic>
      </p:graphicFrame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09600" y="3276600"/>
            <a:ext cx="5181600" cy="3581400"/>
            <a:chOff x="384" y="2064"/>
            <a:chExt cx="3264" cy="2256"/>
          </a:xfrm>
        </p:grpSpPr>
        <p:sp>
          <p:nvSpPr>
            <p:cNvPr id="11272" name="Text Box 5"/>
            <p:cNvSpPr txBox="1">
              <a:spLocks noChangeArrowheads="1"/>
            </p:cNvSpPr>
            <p:nvPr/>
          </p:nvSpPr>
          <p:spPr bwMode="auto">
            <a:xfrm>
              <a:off x="1920" y="2064"/>
              <a:ext cx="17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 u="sng">
                  <a:solidFill>
                    <a:srgbClr val="FF0000"/>
                  </a:solidFill>
                </a:rPr>
                <a:t>Diseño Optimo</a:t>
              </a:r>
              <a:endParaRPr lang="en-US" b="1" u="sng">
                <a:solidFill>
                  <a:srgbClr val="FF0000"/>
                </a:solidFill>
              </a:endParaRPr>
            </a:p>
          </p:txBody>
        </p:sp>
        <p:graphicFrame>
          <p:nvGraphicFramePr>
            <p:cNvPr id="11267" name="Object 1"/>
            <p:cNvGraphicFramePr>
              <a:graphicFrameLocks noChangeAspect="1"/>
            </p:cNvGraphicFramePr>
            <p:nvPr/>
          </p:nvGraphicFramePr>
          <p:xfrm>
            <a:off x="384" y="2477"/>
            <a:ext cx="2880" cy="1843"/>
          </p:xfrm>
          <a:graphic>
            <a:graphicData uri="http://schemas.openxmlformats.org/presentationml/2006/ole">
              <p:oleObj spid="_x0000_s11267" name="Imagen de mapa de bits" r:id="rId4" imgW="2219635" imgH="1419048" progId="PBrush">
                <p:embed/>
              </p:oleObj>
            </a:graphicData>
          </a:graphic>
        </p:graphicFrame>
      </p:grp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5410200" y="3962400"/>
            <a:ext cx="3429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Continuo perfectamente agitado </a:t>
            </a:r>
            <a:r>
              <a:rPr lang="es-ES"/>
              <a:t>seguido de una </a:t>
            </a:r>
            <a:r>
              <a:rPr lang="es-ES" b="1">
                <a:solidFill>
                  <a:srgbClr val="FF0000"/>
                </a:solidFill>
              </a:rPr>
              <a:t>Batch.</a:t>
            </a:r>
          </a:p>
          <a:p>
            <a:pPr algn="just"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Pero hay un problema práctico ¿ Cuál?</a:t>
            </a:r>
          </a:p>
          <a:p>
            <a:pPr algn="just"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81000" y="838200"/>
            <a:ext cx="83820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Problema</a:t>
            </a:r>
          </a:p>
          <a:p>
            <a:pPr algn="just">
              <a:spcBef>
                <a:spcPct val="50000"/>
              </a:spcBef>
            </a:pPr>
            <a:r>
              <a:rPr lang="es-ES" sz="2000"/>
              <a:t>	Dado que el </a:t>
            </a:r>
            <a:r>
              <a:rPr lang="es-ES" sz="2000" b="1">
                <a:solidFill>
                  <a:srgbClr val="FF0000"/>
                </a:solidFill>
              </a:rPr>
              <a:t>Fermentador Continuo Perfectamente</a:t>
            </a:r>
            <a:r>
              <a:rPr lang="es-ES" sz="2000"/>
              <a:t> Agitado opera en forma continua, se hace poco factible hacerlo operar seguido por un </a:t>
            </a:r>
            <a:r>
              <a:rPr lang="es-ES" sz="2000" b="1" u="sng">
                <a:solidFill>
                  <a:srgbClr val="FF0000"/>
                </a:solidFill>
              </a:rPr>
              <a:t>BATCH</a:t>
            </a:r>
            <a:r>
              <a:rPr lang="es-ES" sz="2000"/>
              <a:t>, pero las ecuaciones del BATCH pueden ser válidas para un </a:t>
            </a:r>
            <a:r>
              <a:rPr lang="es-ES" sz="2000" b="1" u="sng">
                <a:solidFill>
                  <a:srgbClr val="FF0000"/>
                </a:solidFill>
              </a:rPr>
              <a:t>Fermentador Continuo Flujo Pistón</a:t>
            </a:r>
            <a:r>
              <a:rPr lang="es-ES" sz="2000"/>
              <a:t> si se considera que:</a:t>
            </a:r>
          </a:p>
          <a:p>
            <a:pPr algn="ctr">
              <a:spcBef>
                <a:spcPct val="50000"/>
              </a:spcBef>
            </a:pPr>
            <a:r>
              <a:rPr lang="es-ES"/>
              <a:t>	</a:t>
            </a:r>
            <a:r>
              <a:rPr lang="es-ES" sz="2800"/>
              <a:t>u = z/t  </a:t>
            </a:r>
            <a:r>
              <a:rPr lang="es-ES" sz="2800">
                <a:sym typeface="Wingdings" pitchFamily="2" charset="2"/>
              </a:rPr>
              <a:t> t = z/u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s-ES" sz="2000"/>
              <a:t>u: velocidad lineal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s-ES" sz="2000"/>
              <a:t>z: posición en el fermentador</a:t>
            </a:r>
            <a:endParaRPr lang="en-US" sz="2000"/>
          </a:p>
        </p:txBody>
      </p:sp>
      <p:grpSp>
        <p:nvGrpSpPr>
          <p:cNvPr id="24579" name="Group 9"/>
          <p:cNvGrpSpPr>
            <a:grpSpLocks/>
          </p:cNvGrpSpPr>
          <p:nvPr/>
        </p:nvGrpSpPr>
        <p:grpSpPr bwMode="auto">
          <a:xfrm>
            <a:off x="1219200" y="4572000"/>
            <a:ext cx="4114800" cy="1371600"/>
            <a:chOff x="1344" y="2976"/>
            <a:chExt cx="2592" cy="864"/>
          </a:xfrm>
        </p:grpSpPr>
        <p:sp>
          <p:nvSpPr>
            <p:cNvPr id="24581" name="AutoShape 3"/>
            <p:cNvSpPr>
              <a:spLocks noChangeArrowheads="1"/>
            </p:cNvSpPr>
            <p:nvPr/>
          </p:nvSpPr>
          <p:spPr bwMode="auto">
            <a:xfrm rot="-5400000">
              <a:off x="2520" y="2328"/>
              <a:ext cx="384" cy="1680"/>
            </a:xfrm>
            <a:prstGeom prst="can">
              <a:avLst>
                <a:gd name="adj" fmla="val 109375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582" name="Line 4"/>
            <p:cNvSpPr>
              <a:spLocks noChangeShapeType="1"/>
            </p:cNvSpPr>
            <p:nvPr/>
          </p:nvSpPr>
          <p:spPr bwMode="auto">
            <a:xfrm>
              <a:off x="1536" y="3168"/>
              <a:ext cx="57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4583" name="Line 5"/>
            <p:cNvSpPr>
              <a:spLocks noChangeShapeType="1"/>
            </p:cNvSpPr>
            <p:nvPr/>
          </p:nvSpPr>
          <p:spPr bwMode="auto">
            <a:xfrm>
              <a:off x="3552" y="3120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4584" name="Text Box 6"/>
            <p:cNvSpPr txBox="1">
              <a:spLocks noChangeArrowheads="1"/>
            </p:cNvSpPr>
            <p:nvPr/>
          </p:nvSpPr>
          <p:spPr bwMode="auto">
            <a:xfrm>
              <a:off x="1344" y="3072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2800"/>
                <a:t>u</a:t>
              </a:r>
              <a:endParaRPr lang="en-US" sz="2800"/>
            </a:p>
          </p:txBody>
        </p:sp>
        <p:sp>
          <p:nvSpPr>
            <p:cNvPr id="24585" name="Text Box 7"/>
            <p:cNvSpPr txBox="1">
              <a:spLocks noChangeArrowheads="1"/>
            </p:cNvSpPr>
            <p:nvPr/>
          </p:nvSpPr>
          <p:spPr bwMode="auto">
            <a:xfrm>
              <a:off x="2304" y="3552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z</a:t>
              </a:r>
              <a:endParaRPr lang="en-US"/>
            </a:p>
          </p:txBody>
        </p:sp>
        <p:sp>
          <p:nvSpPr>
            <p:cNvPr id="24586" name="Line 8"/>
            <p:cNvSpPr>
              <a:spLocks noChangeShapeType="1"/>
            </p:cNvSpPr>
            <p:nvPr/>
          </p:nvSpPr>
          <p:spPr bwMode="auto">
            <a:xfrm>
              <a:off x="2064" y="3552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867400" y="4267200"/>
            <a:ext cx="2819400" cy="15621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Todas ecuaciones planteadas para el </a:t>
            </a:r>
            <a:r>
              <a:rPr lang="es-ES" b="1">
                <a:solidFill>
                  <a:srgbClr val="FF0000"/>
                </a:solidFill>
              </a:rPr>
              <a:t>Batch</a:t>
            </a:r>
            <a:r>
              <a:rPr lang="es-ES">
                <a:solidFill>
                  <a:srgbClr val="FF0000"/>
                </a:solidFill>
              </a:rPr>
              <a:t> </a:t>
            </a:r>
            <a:r>
              <a:rPr lang="es-ES"/>
              <a:t>son aplicables al </a:t>
            </a:r>
            <a:r>
              <a:rPr lang="es-ES" b="1">
                <a:solidFill>
                  <a:srgbClr val="FF0000"/>
                </a:solidFill>
              </a:rPr>
              <a:t>flujo pistón</a:t>
            </a:r>
            <a:endParaRPr 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pPr eaLnBrk="1" hangingPunct="1"/>
            <a:r>
              <a:rPr lang="es-ES" sz="2400" b="1" u="sng" smtClean="0">
                <a:solidFill>
                  <a:srgbClr val="FF0000"/>
                </a:solidFill>
              </a:rPr>
              <a:t>Diseño óptimo para el crecimiento de microorganismos</a:t>
            </a:r>
            <a:endParaRPr lang="en-US" sz="2400" b="1" u="sng" smtClean="0">
              <a:solidFill>
                <a:srgbClr val="FF0000"/>
              </a:solidFill>
            </a:endParaRPr>
          </a:p>
        </p:txBody>
      </p:sp>
      <p:grpSp>
        <p:nvGrpSpPr>
          <p:cNvPr id="25603" name="Group 22"/>
          <p:cNvGrpSpPr>
            <a:grpSpLocks/>
          </p:cNvGrpSpPr>
          <p:nvPr/>
        </p:nvGrpSpPr>
        <p:grpSpPr bwMode="auto">
          <a:xfrm>
            <a:off x="1066800" y="685800"/>
            <a:ext cx="7162800" cy="2322513"/>
            <a:chOff x="672" y="1008"/>
            <a:chExt cx="4512" cy="1853"/>
          </a:xfrm>
        </p:grpSpPr>
        <p:grpSp>
          <p:nvGrpSpPr>
            <p:cNvPr id="25605" name="Group 3"/>
            <p:cNvGrpSpPr>
              <a:grpSpLocks/>
            </p:cNvGrpSpPr>
            <p:nvPr/>
          </p:nvGrpSpPr>
          <p:grpSpPr bwMode="auto">
            <a:xfrm>
              <a:off x="672" y="1008"/>
              <a:ext cx="1920" cy="1758"/>
              <a:chOff x="3840" y="240"/>
              <a:chExt cx="1920" cy="1758"/>
            </a:xfrm>
          </p:grpSpPr>
          <p:grpSp>
            <p:nvGrpSpPr>
              <p:cNvPr id="25610" name="Group 4"/>
              <p:cNvGrpSpPr>
                <a:grpSpLocks/>
              </p:cNvGrpSpPr>
              <p:nvPr/>
            </p:nvGrpSpPr>
            <p:grpSpPr bwMode="auto">
              <a:xfrm>
                <a:off x="4080" y="576"/>
                <a:ext cx="1392" cy="912"/>
                <a:chOff x="4080" y="576"/>
                <a:chExt cx="1392" cy="912"/>
              </a:xfrm>
            </p:grpSpPr>
            <p:sp>
              <p:nvSpPr>
                <p:cNvPr id="25614" name="AutoShape 5"/>
                <p:cNvSpPr>
                  <a:spLocks noChangeArrowheads="1"/>
                </p:cNvSpPr>
                <p:nvPr/>
              </p:nvSpPr>
              <p:spPr bwMode="auto">
                <a:xfrm>
                  <a:off x="4413" y="829"/>
                  <a:ext cx="714" cy="659"/>
                </a:xfrm>
                <a:prstGeom prst="can">
                  <a:avLst>
                    <a:gd name="adj" fmla="val 25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sp>
              <p:nvSpPr>
                <p:cNvPr id="25615" name="Line 6"/>
                <p:cNvSpPr>
                  <a:spLocks noChangeShapeType="1"/>
                </p:cNvSpPr>
                <p:nvPr/>
              </p:nvSpPr>
              <p:spPr bwMode="auto">
                <a:xfrm>
                  <a:off x="4770" y="576"/>
                  <a:ext cx="0" cy="76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616" name="Oval 7"/>
                <p:cNvSpPr>
                  <a:spLocks noChangeArrowheads="1"/>
                </p:cNvSpPr>
                <p:nvPr/>
              </p:nvSpPr>
              <p:spPr bwMode="auto">
                <a:xfrm>
                  <a:off x="4591" y="1285"/>
                  <a:ext cx="179" cy="5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sp>
              <p:nvSpPr>
                <p:cNvPr id="25617" name="Oval 8"/>
                <p:cNvSpPr>
                  <a:spLocks noChangeArrowheads="1"/>
                </p:cNvSpPr>
                <p:nvPr/>
              </p:nvSpPr>
              <p:spPr bwMode="auto">
                <a:xfrm>
                  <a:off x="4770" y="1285"/>
                  <a:ext cx="178" cy="5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sp>
              <p:nvSpPr>
                <p:cNvPr id="25618" name="Line 9"/>
                <p:cNvSpPr>
                  <a:spLocks noChangeShapeType="1"/>
                </p:cNvSpPr>
                <p:nvPr/>
              </p:nvSpPr>
              <p:spPr bwMode="auto">
                <a:xfrm>
                  <a:off x="4080" y="1008"/>
                  <a:ext cx="4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619" name="Line 10"/>
                <p:cNvSpPr>
                  <a:spLocks noChangeShapeType="1"/>
                </p:cNvSpPr>
                <p:nvPr/>
              </p:nvSpPr>
              <p:spPr bwMode="auto">
                <a:xfrm>
                  <a:off x="5040" y="1296"/>
                  <a:ext cx="4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25611" name="Text Box 11"/>
              <p:cNvSpPr txBox="1">
                <a:spLocks noChangeArrowheads="1"/>
              </p:cNvSpPr>
              <p:nvPr/>
            </p:nvSpPr>
            <p:spPr bwMode="auto">
              <a:xfrm>
                <a:off x="3840" y="672"/>
                <a:ext cx="528" cy="12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s-ES"/>
                  <a:t>F</a:t>
                </a:r>
              </a:p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s-ES"/>
                  <a:t>So</a:t>
                </a:r>
              </a:p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s-ES"/>
                  <a:t>po</a:t>
                </a:r>
              </a:p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s-ES"/>
                  <a:t>xo</a:t>
                </a:r>
                <a:endParaRPr lang="en-US"/>
              </a:p>
            </p:txBody>
          </p:sp>
          <p:sp>
            <p:nvSpPr>
              <p:cNvPr id="25612" name="Text Box 12"/>
              <p:cNvSpPr txBox="1">
                <a:spLocks noChangeArrowheads="1"/>
              </p:cNvSpPr>
              <p:nvPr/>
            </p:nvSpPr>
            <p:spPr bwMode="auto">
              <a:xfrm>
                <a:off x="5232" y="961"/>
                <a:ext cx="528" cy="10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F</a:t>
                </a:r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Si</a:t>
                </a:r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xi</a:t>
                </a:r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pi</a:t>
                </a:r>
                <a:endParaRPr lang="en-US"/>
              </a:p>
            </p:txBody>
          </p:sp>
          <p:sp>
            <p:nvSpPr>
              <p:cNvPr id="25613" name="Text Box 13"/>
              <p:cNvSpPr txBox="1">
                <a:spLocks noChangeArrowheads="1"/>
              </p:cNvSpPr>
              <p:nvPr/>
            </p:nvSpPr>
            <p:spPr bwMode="auto">
              <a:xfrm>
                <a:off x="4944" y="240"/>
                <a:ext cx="528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s-CL"/>
              </a:p>
            </p:txBody>
          </p:sp>
        </p:grpSp>
        <p:sp>
          <p:nvSpPr>
            <p:cNvPr id="25606" name="AutoShape 15"/>
            <p:cNvSpPr>
              <a:spLocks noChangeArrowheads="1"/>
            </p:cNvSpPr>
            <p:nvPr/>
          </p:nvSpPr>
          <p:spPr bwMode="auto">
            <a:xfrm rot="-5400000">
              <a:off x="3336" y="1272"/>
              <a:ext cx="384" cy="1680"/>
            </a:xfrm>
            <a:prstGeom prst="can">
              <a:avLst>
                <a:gd name="adj" fmla="val 109375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5607" name="Line 16"/>
            <p:cNvSpPr>
              <a:spLocks noChangeShapeType="1"/>
            </p:cNvSpPr>
            <p:nvPr/>
          </p:nvSpPr>
          <p:spPr bwMode="auto">
            <a:xfrm>
              <a:off x="2160" y="2064"/>
              <a:ext cx="81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5608" name="Line 17"/>
            <p:cNvSpPr>
              <a:spLocks noChangeShapeType="1"/>
            </p:cNvSpPr>
            <p:nvPr/>
          </p:nvSpPr>
          <p:spPr bwMode="auto">
            <a:xfrm>
              <a:off x="4368" y="2112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5609" name="Text Box 21"/>
            <p:cNvSpPr txBox="1">
              <a:spLocks noChangeArrowheads="1"/>
            </p:cNvSpPr>
            <p:nvPr/>
          </p:nvSpPr>
          <p:spPr bwMode="auto">
            <a:xfrm>
              <a:off x="4704" y="1824"/>
              <a:ext cx="480" cy="1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/>
                <a:t>F</a:t>
              </a:r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/>
                <a:t>S</a:t>
              </a:r>
              <a:r>
                <a:rPr lang="es-ES" baseline="-25000"/>
                <a:t>f</a:t>
              </a:r>
              <a:endParaRPr lang="es-ES"/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/>
                <a:t>x</a:t>
              </a:r>
              <a:r>
                <a:rPr lang="es-ES" baseline="-25000"/>
                <a:t>f</a:t>
              </a:r>
              <a:endParaRPr lang="es-ES"/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/>
                <a:t>p</a:t>
              </a:r>
              <a:r>
                <a:rPr lang="es-ES" baseline="-25000"/>
                <a:t>f</a:t>
              </a:r>
              <a:endParaRPr lang="en-US"/>
            </a:p>
          </p:txBody>
        </p:sp>
      </p:grpSp>
      <p:sp>
        <p:nvSpPr>
          <p:cNvPr id="25604" name="Text Box 24"/>
          <p:cNvSpPr txBox="1">
            <a:spLocks noChangeArrowheads="1"/>
          </p:cNvSpPr>
          <p:nvPr/>
        </p:nvSpPr>
        <p:spPr bwMode="auto">
          <a:xfrm>
            <a:off x="609600" y="3048000"/>
            <a:ext cx="7315200" cy="466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Continuo Perfectamente Agitado  + Continuo Flujo Pistón   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192882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</a:t>
            </a:r>
            <a:r>
              <a:rPr lang="es-CL" sz="3300" dirty="0">
                <a:solidFill>
                  <a:schemeClr val="tx1"/>
                </a:solidFill>
              </a:rPr>
              <a:t>Agenda</a:t>
            </a:r>
            <a:endParaRPr lang="es-E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192882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</a:t>
            </a:r>
            <a:r>
              <a:rPr lang="es-CL" sz="3300" dirty="0">
                <a:solidFill>
                  <a:schemeClr val="tx1"/>
                </a:solidFill>
              </a:rPr>
              <a:t>Agenda</a:t>
            </a:r>
            <a:endParaRPr lang="es-E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143000"/>
          </a:xfrm>
        </p:spPr>
        <p:txBody>
          <a:bodyPr/>
          <a:lstStyle/>
          <a:p>
            <a:pPr eaLnBrk="1" hangingPunct="1"/>
            <a:r>
              <a:rPr lang="es-ES" smtClean="0">
                <a:solidFill>
                  <a:schemeClr val="accent2"/>
                </a:solidFill>
              </a:rPr>
              <a:t>Cultivo Continuo</a:t>
            </a:r>
            <a:br>
              <a:rPr lang="es-ES" smtClean="0">
                <a:solidFill>
                  <a:schemeClr val="accent2"/>
                </a:solidFill>
              </a:rPr>
            </a:br>
            <a:r>
              <a:rPr lang="es-ES" smtClean="0">
                <a:solidFill>
                  <a:schemeClr val="accent2"/>
                </a:solidFill>
              </a:rPr>
              <a:t/>
            </a:r>
            <a:br>
              <a:rPr lang="es-ES" smtClean="0">
                <a:solidFill>
                  <a:schemeClr val="accent2"/>
                </a:solidFill>
              </a:rPr>
            </a:br>
            <a:r>
              <a:rPr lang="es-ES" smtClean="0">
                <a:solidFill>
                  <a:schemeClr val="accent2"/>
                </a:solidFill>
              </a:rPr>
              <a:t/>
            </a:r>
            <a:br>
              <a:rPr lang="es-ES" smtClean="0">
                <a:solidFill>
                  <a:schemeClr val="accent2"/>
                </a:solidFill>
              </a:rPr>
            </a:br>
            <a:r>
              <a:rPr lang="es-ES" smtClean="0">
                <a:solidFill>
                  <a:schemeClr val="accent2"/>
                </a:solidFill>
              </a:rPr>
              <a:t>Flujo Pistón</a:t>
            </a:r>
            <a:br>
              <a:rPr lang="es-ES" smtClean="0">
                <a:solidFill>
                  <a:schemeClr val="accent2"/>
                </a:solidFill>
              </a:rPr>
            </a:br>
            <a:r>
              <a:rPr lang="es-ES" smtClean="0">
                <a:solidFill>
                  <a:schemeClr val="accent2"/>
                </a:solidFill>
              </a:rPr>
              <a:t>(PFTR)</a:t>
            </a:r>
            <a:r>
              <a:rPr lang="es-ES" sz="240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es-ES" sz="2400" smtClean="0">
                <a:solidFill>
                  <a:schemeClr val="tx1"/>
                </a:solidFill>
                <a:cs typeface="Times New Roman" pitchFamily="18" charset="0"/>
              </a:rPr>
            </a:br>
            <a:endParaRPr lang="es-ES" sz="240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00400"/>
            <a:ext cx="7696200" cy="1752600"/>
          </a:xfrm>
        </p:spPr>
        <p:txBody>
          <a:bodyPr/>
          <a:lstStyle/>
          <a:p>
            <a:pPr algn="l" eaLnBrk="1" hangingPunct="1"/>
            <a:endParaRPr lang="es-ES" smtClean="0">
              <a:solidFill>
                <a:schemeClr val="accent2"/>
              </a:solidFill>
            </a:endParaRPr>
          </a:p>
          <a:p>
            <a:pPr algn="l" eaLnBrk="1" hangingPunct="1">
              <a:buFontTx/>
              <a:buChar char="•"/>
            </a:pPr>
            <a:endParaRPr lang="es-ES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800100" y="228600"/>
            <a:ext cx="7543800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  <a:cs typeface="Times New Roman" pitchFamily="18" charset="0"/>
              </a:rPr>
              <a:t>Esquema de un fermentador PFTR</a:t>
            </a:r>
            <a:endParaRPr lang="es-ES">
              <a:solidFill>
                <a:srgbClr val="FF0000"/>
              </a:solidFill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En este tipo de fermentadores hay un frente en el cual avanza la reacción.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Se cumple que en cada punto del fermentador (z) hay diferente concentración de cada componente, pero no hay variación en el tiempo, entonces:</a:t>
            </a:r>
          </a:p>
          <a:p>
            <a:pPr algn="ctr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 x= x(z),  x(0)= x</a:t>
            </a:r>
            <a:r>
              <a:rPr lang="es-ES" baseline="-30000">
                <a:cs typeface="Times New Roman" pitchFamily="18" charset="0"/>
              </a:rPr>
              <a:t>o</a:t>
            </a:r>
            <a:r>
              <a:rPr lang="es-ES">
                <a:cs typeface="Times New Roman" pitchFamily="18" charset="0"/>
              </a:rPr>
              <a:t>,  x(L)= x</a:t>
            </a:r>
            <a:r>
              <a:rPr lang="es-ES" baseline="-30000">
                <a:cs typeface="Times New Roman" pitchFamily="18" charset="0"/>
              </a:rPr>
              <a:t>f</a:t>
            </a:r>
            <a:r>
              <a:rPr lang="es-ES">
                <a:cs typeface="Times New Roman" pitchFamily="18" charset="0"/>
              </a:rPr>
              <a:t> , etc.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 sz="3200">
                <a:solidFill>
                  <a:srgbClr val="800000"/>
                </a:solidFill>
                <a:latin typeface="Symbol" pitchFamily="18" charset="2"/>
                <a:cs typeface="Times New Roman" pitchFamily="18" charset="0"/>
              </a:rPr>
              <a:t>	</a:t>
            </a:r>
            <a:r>
              <a:rPr lang="es-ES">
                <a:cs typeface="Times New Roman" pitchFamily="18" charset="0"/>
              </a:rPr>
              <a:t> </a:t>
            </a:r>
          </a:p>
        </p:txBody>
      </p:sp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1219200" y="4495800"/>
            <a:ext cx="7467600" cy="2057400"/>
            <a:chOff x="1444" y="5428"/>
            <a:chExt cx="8100" cy="2568"/>
          </a:xfrm>
        </p:grpSpPr>
        <p:sp>
          <p:nvSpPr>
            <p:cNvPr id="27652" name="Text Box 4"/>
            <p:cNvSpPr txBox="1">
              <a:spLocks noChangeArrowheads="1"/>
            </p:cNvSpPr>
            <p:nvPr/>
          </p:nvSpPr>
          <p:spPr bwMode="auto">
            <a:xfrm>
              <a:off x="1444" y="5428"/>
              <a:ext cx="720" cy="1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Fe</a:t>
              </a:r>
            </a:p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so</a:t>
              </a:r>
            </a:p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xo</a:t>
              </a:r>
            </a:p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po</a:t>
              </a:r>
            </a:p>
            <a:p>
              <a:pPr eaLnBrk="0" hangingPunct="0"/>
              <a:endParaRPr lang="es-ES" sz="1600" b="1">
                <a:solidFill>
                  <a:schemeClr val="accent2"/>
                </a:solidFill>
              </a:endParaRPr>
            </a:p>
          </p:txBody>
        </p:sp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7924" y="5428"/>
              <a:ext cx="720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Fs</a:t>
              </a:r>
            </a:p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s</a:t>
              </a:r>
              <a:r>
                <a:rPr lang="es-ES" sz="1600" b="1" baseline="-25000">
                  <a:solidFill>
                    <a:srgbClr val="FF0000"/>
                  </a:solidFill>
                </a:rPr>
                <a:t>f</a:t>
              </a:r>
            </a:p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x</a:t>
              </a:r>
              <a:r>
                <a:rPr lang="es-ES" sz="1600" b="1" baseline="-25000">
                  <a:solidFill>
                    <a:srgbClr val="FF0000"/>
                  </a:solidFill>
                </a:rPr>
                <a:t>f</a:t>
              </a:r>
            </a:p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p</a:t>
              </a:r>
              <a:r>
                <a:rPr lang="es-ES" sz="1600" b="1" baseline="-25000">
                  <a:solidFill>
                    <a:srgbClr val="FF0000"/>
                  </a:solidFill>
                </a:rPr>
                <a:t>f</a:t>
              </a:r>
            </a:p>
          </p:txBody>
        </p:sp>
        <p:sp>
          <p:nvSpPr>
            <p:cNvPr id="27654" name="Text Box 6"/>
            <p:cNvSpPr txBox="1">
              <a:spLocks noChangeArrowheads="1"/>
            </p:cNvSpPr>
            <p:nvPr/>
          </p:nvSpPr>
          <p:spPr bwMode="auto">
            <a:xfrm>
              <a:off x="3964" y="5968"/>
              <a:ext cx="54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V</a:t>
              </a:r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>
              <a:off x="2164" y="6148"/>
              <a:ext cx="9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7656" name="Line 8"/>
            <p:cNvSpPr>
              <a:spLocks noChangeShapeType="1"/>
            </p:cNvSpPr>
            <p:nvPr/>
          </p:nvSpPr>
          <p:spPr bwMode="auto">
            <a:xfrm>
              <a:off x="8644" y="6148"/>
              <a:ext cx="9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7657" name="Rectangle 9"/>
            <p:cNvSpPr>
              <a:spLocks noChangeArrowheads="1"/>
            </p:cNvSpPr>
            <p:nvPr/>
          </p:nvSpPr>
          <p:spPr bwMode="auto">
            <a:xfrm>
              <a:off x="3064" y="5788"/>
              <a:ext cx="4320" cy="7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7658" name="Line 10"/>
            <p:cNvSpPr>
              <a:spLocks noChangeShapeType="1"/>
            </p:cNvSpPr>
            <p:nvPr/>
          </p:nvSpPr>
          <p:spPr bwMode="auto">
            <a:xfrm>
              <a:off x="5044" y="542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>
              <a:off x="5404" y="542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7660" name="Line 12"/>
            <p:cNvSpPr>
              <a:spLocks noChangeShapeType="1"/>
            </p:cNvSpPr>
            <p:nvPr/>
          </p:nvSpPr>
          <p:spPr bwMode="auto">
            <a:xfrm>
              <a:off x="3064" y="7036"/>
              <a:ext cx="1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7661" name="Text Box 13"/>
            <p:cNvSpPr txBox="1">
              <a:spLocks noChangeArrowheads="1"/>
            </p:cNvSpPr>
            <p:nvPr/>
          </p:nvSpPr>
          <p:spPr bwMode="auto">
            <a:xfrm>
              <a:off x="3834" y="70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z</a:t>
              </a:r>
            </a:p>
          </p:txBody>
        </p:sp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5764" y="70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>
                  <a:latin typeface="Symbol" pitchFamily="18" charset="2"/>
                </a:rPr>
                <a:t>D</a:t>
              </a:r>
              <a:r>
                <a:rPr lang="es-ES" sz="1600" b="1"/>
                <a:t>z</a:t>
              </a:r>
            </a:p>
          </p:txBody>
        </p:sp>
        <p:sp>
          <p:nvSpPr>
            <p:cNvPr id="27663" name="Text Box 15"/>
            <p:cNvSpPr txBox="1">
              <a:spLocks noChangeArrowheads="1"/>
            </p:cNvSpPr>
            <p:nvPr/>
          </p:nvSpPr>
          <p:spPr bwMode="auto">
            <a:xfrm>
              <a:off x="5584" y="5956"/>
              <a:ext cx="54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A</a:t>
              </a:r>
            </a:p>
          </p:txBody>
        </p:sp>
        <p:sp>
          <p:nvSpPr>
            <p:cNvPr id="27664" name="Line 16"/>
            <p:cNvSpPr>
              <a:spLocks noChangeShapeType="1"/>
            </p:cNvSpPr>
            <p:nvPr/>
          </p:nvSpPr>
          <p:spPr bwMode="auto">
            <a:xfrm>
              <a:off x="3064" y="7636"/>
              <a:ext cx="43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7665" name="Text Box 17"/>
            <p:cNvSpPr txBox="1">
              <a:spLocks noChangeArrowheads="1"/>
            </p:cNvSpPr>
            <p:nvPr/>
          </p:nvSpPr>
          <p:spPr bwMode="auto">
            <a:xfrm>
              <a:off x="4684" y="76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L</a:t>
              </a:r>
            </a:p>
          </p:txBody>
        </p:sp>
        <p:sp>
          <p:nvSpPr>
            <p:cNvPr id="27666" name="Text Box 18"/>
            <p:cNvSpPr txBox="1">
              <a:spLocks noChangeArrowheads="1"/>
            </p:cNvSpPr>
            <p:nvPr/>
          </p:nvSpPr>
          <p:spPr bwMode="auto">
            <a:xfrm>
              <a:off x="2164" y="637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u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19100" y="3467100"/>
            <a:ext cx="83058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Donde </a:t>
            </a:r>
            <a:endParaRPr lang="es-ES" sz="1800" b="1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 Fe y Fs: Flujos Volumétricos de entrada y salida</a:t>
            </a:r>
            <a:endParaRPr lang="es-ES" sz="1800" b="1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s</a:t>
            </a:r>
            <a:r>
              <a:rPr lang="es-ES" sz="1800" baseline="-30000">
                <a:cs typeface="Times New Roman" pitchFamily="18" charset="0"/>
              </a:rPr>
              <a:t>o</a:t>
            </a:r>
            <a:r>
              <a:rPr lang="es-ES" sz="1800">
                <a:cs typeface="Times New Roman" pitchFamily="18" charset="0"/>
              </a:rPr>
              <a:t>,x</a:t>
            </a:r>
            <a:r>
              <a:rPr lang="es-ES" sz="1800" baseline="-30000">
                <a:cs typeface="Times New Roman" pitchFamily="18" charset="0"/>
              </a:rPr>
              <a:t>o</a:t>
            </a:r>
            <a:r>
              <a:rPr lang="es-ES" sz="1800">
                <a:cs typeface="Times New Roman" pitchFamily="18" charset="0"/>
              </a:rPr>
              <a:t> y p</a:t>
            </a:r>
            <a:r>
              <a:rPr lang="es-ES" sz="1800" baseline="-30000">
                <a:cs typeface="Times New Roman" pitchFamily="18" charset="0"/>
              </a:rPr>
              <a:t>o</a:t>
            </a:r>
            <a:r>
              <a:rPr lang="es-ES" sz="1800">
                <a:cs typeface="Times New Roman" pitchFamily="18" charset="0"/>
              </a:rPr>
              <a:t>: Concentración de sustrato, biomasa y producto a la entrada.</a:t>
            </a:r>
          </a:p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S</a:t>
            </a:r>
            <a:r>
              <a:rPr lang="es-ES" sz="1800" baseline="-30000">
                <a:cs typeface="Times New Roman" pitchFamily="18" charset="0"/>
              </a:rPr>
              <a:t>f</a:t>
            </a:r>
            <a:r>
              <a:rPr lang="es-ES" sz="1800">
                <a:cs typeface="Times New Roman" pitchFamily="18" charset="0"/>
              </a:rPr>
              <a:t>,x</a:t>
            </a:r>
            <a:r>
              <a:rPr lang="es-ES" sz="1800" baseline="-30000">
                <a:cs typeface="Times New Roman" pitchFamily="18" charset="0"/>
              </a:rPr>
              <a:t>f</a:t>
            </a:r>
            <a:r>
              <a:rPr lang="es-ES" sz="1800">
                <a:cs typeface="Times New Roman" pitchFamily="18" charset="0"/>
              </a:rPr>
              <a:t> y p</a:t>
            </a:r>
            <a:r>
              <a:rPr lang="es-ES" sz="1800" baseline="-30000">
                <a:cs typeface="Times New Roman" pitchFamily="18" charset="0"/>
              </a:rPr>
              <a:t>f</a:t>
            </a:r>
            <a:r>
              <a:rPr lang="es-ES" sz="1800">
                <a:cs typeface="Times New Roman" pitchFamily="18" charset="0"/>
              </a:rPr>
              <a:t>: Concentración de sustrato, biomasa y producto a la salida del bioreactor.</a:t>
            </a:r>
          </a:p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A: Área transversal del fermentador</a:t>
            </a:r>
          </a:p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V = A* L: Volumen del fermentador =&gt; </a:t>
            </a:r>
            <a:r>
              <a:rPr lang="es-ES" sz="1800" b="1">
                <a:latin typeface="Symbol" pitchFamily="18" charset="2"/>
                <a:cs typeface="Times New Roman" pitchFamily="18" charset="0"/>
              </a:rPr>
              <a:t>D</a:t>
            </a:r>
            <a:r>
              <a:rPr lang="es-ES" sz="1800" b="1">
                <a:cs typeface="Times New Roman" pitchFamily="18" charset="0"/>
              </a:rPr>
              <a:t>V = A*</a:t>
            </a:r>
            <a:r>
              <a:rPr lang="es-ES" sz="1800" b="1">
                <a:latin typeface="Symbol" pitchFamily="18" charset="2"/>
                <a:cs typeface="Times New Roman" pitchFamily="18" charset="0"/>
              </a:rPr>
              <a:t> D</a:t>
            </a:r>
            <a:r>
              <a:rPr lang="es-ES" sz="1800" b="1">
                <a:cs typeface="Times New Roman" pitchFamily="18" charset="0"/>
              </a:rPr>
              <a:t>z</a:t>
            </a:r>
            <a:endParaRPr lang="es-ES" sz="18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L = V/A, largo del fermentador</a:t>
            </a:r>
          </a:p>
          <a:p>
            <a:pPr>
              <a:spcBef>
                <a:spcPct val="50000"/>
              </a:spcBef>
            </a:pPr>
            <a:r>
              <a:rPr lang="es-ES" sz="1800">
                <a:cs typeface="Times New Roman" pitchFamily="18" charset="0"/>
              </a:rPr>
              <a:t>u= F/A, Velocidad lineal dl fluido.</a:t>
            </a:r>
            <a:r>
              <a:rPr lang="es-ES"/>
              <a:t> 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1143000" y="533400"/>
            <a:ext cx="7543800" cy="2895600"/>
            <a:chOff x="1444" y="5428"/>
            <a:chExt cx="8100" cy="2568"/>
          </a:xfrm>
        </p:grpSpPr>
        <p:sp>
          <p:nvSpPr>
            <p:cNvPr id="28676" name="Text Box 4"/>
            <p:cNvSpPr txBox="1">
              <a:spLocks noChangeArrowheads="1"/>
            </p:cNvSpPr>
            <p:nvPr/>
          </p:nvSpPr>
          <p:spPr bwMode="auto">
            <a:xfrm>
              <a:off x="1444" y="5428"/>
              <a:ext cx="720" cy="1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Fe</a:t>
              </a:r>
            </a:p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so</a:t>
              </a:r>
            </a:p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xo</a:t>
              </a:r>
            </a:p>
            <a:p>
              <a:pPr eaLnBrk="0" hangingPunct="0"/>
              <a:r>
                <a:rPr lang="es-ES" sz="1600" b="1">
                  <a:solidFill>
                    <a:schemeClr val="accent2"/>
                  </a:solidFill>
                </a:rPr>
                <a:t>po</a:t>
              </a:r>
            </a:p>
            <a:p>
              <a:pPr eaLnBrk="0" hangingPunct="0"/>
              <a:endParaRPr lang="es-ES" sz="1600" b="1">
                <a:solidFill>
                  <a:schemeClr val="accent2"/>
                </a:solidFill>
              </a:endParaRPr>
            </a:p>
          </p:txBody>
        </p:sp>
        <p:sp>
          <p:nvSpPr>
            <p:cNvPr id="28677" name="Text Box 5"/>
            <p:cNvSpPr txBox="1">
              <a:spLocks noChangeArrowheads="1"/>
            </p:cNvSpPr>
            <p:nvPr/>
          </p:nvSpPr>
          <p:spPr bwMode="auto">
            <a:xfrm>
              <a:off x="7924" y="5428"/>
              <a:ext cx="720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Fs</a:t>
              </a:r>
            </a:p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s</a:t>
              </a:r>
              <a:r>
                <a:rPr lang="es-ES" sz="1600" b="1" baseline="-25000">
                  <a:solidFill>
                    <a:srgbClr val="FF0000"/>
                  </a:solidFill>
                </a:rPr>
                <a:t>f</a:t>
              </a:r>
            </a:p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x</a:t>
              </a:r>
              <a:r>
                <a:rPr lang="es-ES" sz="1600" b="1" baseline="-25000">
                  <a:solidFill>
                    <a:srgbClr val="FF0000"/>
                  </a:solidFill>
                </a:rPr>
                <a:t>f</a:t>
              </a:r>
            </a:p>
            <a:p>
              <a:pPr eaLnBrk="0" hangingPunct="0"/>
              <a:r>
                <a:rPr lang="es-ES" sz="1600" b="1">
                  <a:solidFill>
                    <a:srgbClr val="FF0000"/>
                  </a:solidFill>
                </a:rPr>
                <a:t>p</a:t>
              </a:r>
              <a:r>
                <a:rPr lang="es-ES" sz="1600" b="1" baseline="-25000">
                  <a:solidFill>
                    <a:srgbClr val="FF0000"/>
                  </a:solidFill>
                </a:rPr>
                <a:t>f</a:t>
              </a:r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3964" y="5968"/>
              <a:ext cx="54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V</a:t>
              </a:r>
            </a:p>
          </p:txBody>
        </p:sp>
        <p:sp>
          <p:nvSpPr>
            <p:cNvPr id="28679" name="Line 7"/>
            <p:cNvSpPr>
              <a:spLocks noChangeShapeType="1"/>
            </p:cNvSpPr>
            <p:nvPr/>
          </p:nvSpPr>
          <p:spPr bwMode="auto">
            <a:xfrm>
              <a:off x="2164" y="6148"/>
              <a:ext cx="9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8680" name="Line 8"/>
            <p:cNvSpPr>
              <a:spLocks noChangeShapeType="1"/>
            </p:cNvSpPr>
            <p:nvPr/>
          </p:nvSpPr>
          <p:spPr bwMode="auto">
            <a:xfrm>
              <a:off x="8644" y="6148"/>
              <a:ext cx="9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3064" y="5788"/>
              <a:ext cx="4320" cy="7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>
              <a:off x="5044" y="542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>
              <a:off x="5404" y="542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>
              <a:off x="3064" y="7036"/>
              <a:ext cx="1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8685" name="Text Box 13"/>
            <p:cNvSpPr txBox="1">
              <a:spLocks noChangeArrowheads="1"/>
            </p:cNvSpPr>
            <p:nvPr/>
          </p:nvSpPr>
          <p:spPr bwMode="auto">
            <a:xfrm>
              <a:off x="3834" y="70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z</a:t>
              </a:r>
            </a:p>
          </p:txBody>
        </p:sp>
        <p:sp>
          <p:nvSpPr>
            <p:cNvPr id="28686" name="Text Box 14"/>
            <p:cNvSpPr txBox="1">
              <a:spLocks noChangeArrowheads="1"/>
            </p:cNvSpPr>
            <p:nvPr/>
          </p:nvSpPr>
          <p:spPr bwMode="auto">
            <a:xfrm>
              <a:off x="5764" y="70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>
                  <a:latin typeface="Symbol" pitchFamily="18" charset="2"/>
                </a:rPr>
                <a:t>D</a:t>
              </a:r>
              <a:r>
                <a:rPr lang="es-ES" sz="1600" b="1"/>
                <a:t>z</a:t>
              </a:r>
            </a:p>
          </p:txBody>
        </p:sp>
        <p:sp>
          <p:nvSpPr>
            <p:cNvPr id="28687" name="Text Box 15"/>
            <p:cNvSpPr txBox="1">
              <a:spLocks noChangeArrowheads="1"/>
            </p:cNvSpPr>
            <p:nvPr/>
          </p:nvSpPr>
          <p:spPr bwMode="auto">
            <a:xfrm>
              <a:off x="5584" y="5956"/>
              <a:ext cx="54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A</a:t>
              </a:r>
            </a:p>
          </p:txBody>
        </p:sp>
        <p:sp>
          <p:nvSpPr>
            <p:cNvPr id="28688" name="Line 16"/>
            <p:cNvSpPr>
              <a:spLocks noChangeShapeType="1"/>
            </p:cNvSpPr>
            <p:nvPr/>
          </p:nvSpPr>
          <p:spPr bwMode="auto">
            <a:xfrm>
              <a:off x="3064" y="7636"/>
              <a:ext cx="43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8689" name="Text Box 17"/>
            <p:cNvSpPr txBox="1">
              <a:spLocks noChangeArrowheads="1"/>
            </p:cNvSpPr>
            <p:nvPr/>
          </p:nvSpPr>
          <p:spPr bwMode="auto">
            <a:xfrm>
              <a:off x="4684" y="76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L</a:t>
              </a:r>
            </a:p>
          </p:txBody>
        </p:sp>
        <p:sp>
          <p:nvSpPr>
            <p:cNvPr id="28690" name="Text Box 18"/>
            <p:cNvSpPr txBox="1">
              <a:spLocks noChangeArrowheads="1"/>
            </p:cNvSpPr>
            <p:nvPr/>
          </p:nvSpPr>
          <p:spPr bwMode="auto">
            <a:xfrm>
              <a:off x="2164" y="637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u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381000" y="0"/>
            <a:ext cx="80772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  <a:cs typeface="Times New Roman" pitchFamily="18" charset="0"/>
              </a:rPr>
              <a:t>Balance de masa global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Masa de Entrada – Masa de Salida = Acumulación de Masa</a:t>
            </a:r>
          </a:p>
          <a:p>
            <a:pPr algn="just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 </a:t>
            </a: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Supuestos</a:t>
            </a:r>
          </a:p>
          <a:p>
            <a:pPr algn="just">
              <a:spcBef>
                <a:spcPct val="50000"/>
              </a:spcBef>
            </a:pPr>
            <a:r>
              <a:rPr lang="es-ES">
                <a:latin typeface="Symbol" pitchFamily="18" charset="2"/>
                <a:cs typeface="Times New Roman" pitchFamily="18" charset="0"/>
              </a:rPr>
              <a:t>-</a:t>
            </a:r>
            <a:r>
              <a:rPr lang="es-ES">
                <a:cs typeface="Times New Roman" pitchFamily="18" charset="0"/>
              </a:rPr>
              <a:t> Las densidades se mantienen aproximadamente constantes: </a:t>
            </a:r>
          </a:p>
          <a:p>
            <a:pPr algn="ctr">
              <a:spcBef>
                <a:spcPct val="50000"/>
              </a:spcBef>
            </a:pPr>
            <a:r>
              <a:rPr lang="es-MX">
                <a:latin typeface="Symbol" pitchFamily="18" charset="2"/>
                <a:cs typeface="Times New Roman" pitchFamily="18" charset="0"/>
              </a:rPr>
              <a:t>r</a:t>
            </a:r>
            <a:r>
              <a:rPr lang="es-MX" baseline="-30000">
                <a:cs typeface="Times New Roman" pitchFamily="18" charset="0"/>
              </a:rPr>
              <a:t>e</a:t>
            </a:r>
            <a:r>
              <a:rPr lang="es-MX">
                <a:cs typeface="Times New Roman" pitchFamily="18" charset="0"/>
              </a:rPr>
              <a:t> = </a:t>
            </a:r>
            <a:r>
              <a:rPr lang="es-MX">
                <a:latin typeface="Symbol" pitchFamily="18" charset="2"/>
                <a:cs typeface="Times New Roman" pitchFamily="18" charset="0"/>
              </a:rPr>
              <a:t>r</a:t>
            </a:r>
            <a:r>
              <a:rPr lang="es-MX" baseline="-30000">
                <a:cs typeface="Times New Roman" pitchFamily="18" charset="0"/>
              </a:rPr>
              <a:t>s</a:t>
            </a: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 - El sistema opera en estado estacionario, entonces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 No hay acumulación.</a:t>
            </a:r>
            <a:r>
              <a:rPr lang="es-MX">
                <a:cs typeface="Times New Roman" pitchFamily="18" charset="0"/>
              </a:rPr>
              <a:t> </a:t>
            </a: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Con esto</a:t>
            </a:r>
          </a:p>
          <a:p>
            <a:pPr algn="r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	</a:t>
            </a:r>
            <a:r>
              <a:rPr lang="es-ES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s-ES" b="1">
                <a:solidFill>
                  <a:srgbClr val="FF0000"/>
                </a:solidFill>
                <a:cs typeface="Times New Roman" pitchFamily="18" charset="0"/>
              </a:rPr>
              <a:t>Fe = Fs = F	</a:t>
            </a:r>
            <a:r>
              <a:rPr lang="es-ES" b="1">
                <a:cs typeface="Times New Roman" pitchFamily="18" charset="0"/>
              </a:rPr>
              <a:t>			(1)</a:t>
            </a:r>
            <a:endParaRPr lang="es-ES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4167188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3962400" y="4648200"/>
          <a:ext cx="1219200" cy="688975"/>
        </p:xfrm>
        <a:graphic>
          <a:graphicData uri="http://schemas.openxmlformats.org/presentationml/2006/ole">
            <p:oleObj spid="_x0000_s12290" r:id="rId3" imgW="812447" imgH="45700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228600" y="228600"/>
            <a:ext cx="86106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  <a:cs typeface="Times New Roman" pitchFamily="18" charset="0"/>
              </a:rPr>
              <a:t>Balance de Biomasa</a:t>
            </a:r>
          </a:p>
          <a:p>
            <a:pPr algn="ctr">
              <a:spcBef>
                <a:spcPct val="50000"/>
              </a:spcBef>
            </a:pPr>
            <a:r>
              <a:rPr lang="es-ES" b="1">
                <a:solidFill>
                  <a:schemeClr val="accent2"/>
                </a:solidFill>
                <a:cs typeface="Times New Roman" pitchFamily="18" charset="0"/>
              </a:rPr>
              <a:t>Células que entran – Células que salen + Crecimiento celular – Muerte celular  = Acumulación Celular</a:t>
            </a:r>
            <a:endParaRPr lang="es-ES">
              <a:solidFill>
                <a:schemeClr val="accent2"/>
              </a:solidFill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u="sng">
                <a:cs typeface="Times New Roman" pitchFamily="18" charset="0"/>
              </a:rPr>
              <a:t>En una sección </a:t>
            </a:r>
            <a:r>
              <a:rPr lang="es-ES" u="sng">
                <a:latin typeface="Symbol" pitchFamily="18" charset="2"/>
                <a:cs typeface="Times New Roman" pitchFamily="18" charset="0"/>
              </a:rPr>
              <a:t>D</a:t>
            </a:r>
            <a:r>
              <a:rPr lang="es-ES" u="sng">
                <a:cs typeface="Times New Roman" pitchFamily="18" charset="0"/>
              </a:rPr>
              <a:t>z</a:t>
            </a:r>
            <a:endParaRPr lang="es-ES"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			</a:t>
            </a: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(2)</a:t>
            </a:r>
            <a:endParaRPr lang="es-ES">
              <a:cs typeface="Times New Roman" pitchFamily="18" charset="0"/>
            </a:endParaRPr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238125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75776" name="Object 0"/>
          <p:cNvGraphicFramePr>
            <a:graphicFrameLocks noChangeAspect="1"/>
          </p:cNvGraphicFramePr>
          <p:nvPr/>
        </p:nvGraphicFramePr>
        <p:xfrm>
          <a:off x="1633538" y="2336800"/>
          <a:ext cx="5875337" cy="644525"/>
        </p:xfrm>
        <a:graphic>
          <a:graphicData uri="http://schemas.openxmlformats.org/presentationml/2006/ole">
            <p:oleObj spid="_x0000_s13314" name="Ecuación" r:id="rId3" imgW="3593880" imgH="393480" progId="Equation.3">
              <p:embed/>
            </p:oleObj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038600" y="3124200"/>
            <a:ext cx="4267200" cy="2286000"/>
            <a:chOff x="1444" y="5428"/>
            <a:chExt cx="8100" cy="2568"/>
          </a:xfrm>
        </p:grpSpPr>
        <p:sp>
          <p:nvSpPr>
            <p:cNvPr id="13319" name="Text Box 6"/>
            <p:cNvSpPr txBox="1">
              <a:spLocks noChangeArrowheads="1"/>
            </p:cNvSpPr>
            <p:nvPr/>
          </p:nvSpPr>
          <p:spPr bwMode="auto">
            <a:xfrm>
              <a:off x="1444" y="5428"/>
              <a:ext cx="720" cy="1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400" b="1">
                  <a:solidFill>
                    <a:schemeClr val="accent2"/>
                  </a:solidFill>
                </a:rPr>
                <a:t>Fe</a:t>
              </a:r>
            </a:p>
            <a:p>
              <a:pPr eaLnBrk="0" hangingPunct="0"/>
              <a:r>
                <a:rPr lang="es-ES" sz="1400" b="1">
                  <a:solidFill>
                    <a:schemeClr val="accent2"/>
                  </a:solidFill>
                </a:rPr>
                <a:t>so</a:t>
              </a:r>
            </a:p>
            <a:p>
              <a:pPr eaLnBrk="0" hangingPunct="0"/>
              <a:r>
                <a:rPr lang="es-ES" sz="1400" b="1">
                  <a:solidFill>
                    <a:schemeClr val="accent2"/>
                  </a:solidFill>
                </a:rPr>
                <a:t>xo</a:t>
              </a:r>
            </a:p>
            <a:p>
              <a:pPr eaLnBrk="0" hangingPunct="0"/>
              <a:r>
                <a:rPr lang="es-ES" sz="1400" b="1">
                  <a:solidFill>
                    <a:schemeClr val="accent2"/>
                  </a:solidFill>
                </a:rPr>
                <a:t>po</a:t>
              </a:r>
            </a:p>
            <a:p>
              <a:pPr eaLnBrk="0" hangingPunct="0"/>
              <a:endParaRPr lang="es-ES" sz="1400" b="1">
                <a:solidFill>
                  <a:schemeClr val="accent2"/>
                </a:solidFill>
              </a:endParaRPr>
            </a:p>
          </p:txBody>
        </p:sp>
        <p:sp>
          <p:nvSpPr>
            <p:cNvPr id="13320" name="Text Box 7"/>
            <p:cNvSpPr txBox="1">
              <a:spLocks noChangeArrowheads="1"/>
            </p:cNvSpPr>
            <p:nvPr/>
          </p:nvSpPr>
          <p:spPr bwMode="auto">
            <a:xfrm>
              <a:off x="7924" y="5428"/>
              <a:ext cx="720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400" b="1">
                  <a:solidFill>
                    <a:srgbClr val="FF0000"/>
                  </a:solidFill>
                </a:rPr>
                <a:t>Fs</a:t>
              </a:r>
            </a:p>
            <a:p>
              <a:pPr eaLnBrk="0" hangingPunct="0"/>
              <a:r>
                <a:rPr lang="es-ES" sz="1400" b="1">
                  <a:solidFill>
                    <a:srgbClr val="FF0000"/>
                  </a:solidFill>
                </a:rPr>
                <a:t>s</a:t>
              </a:r>
              <a:r>
                <a:rPr lang="es-ES" sz="1400" b="1" baseline="-25000">
                  <a:solidFill>
                    <a:srgbClr val="FF0000"/>
                  </a:solidFill>
                </a:rPr>
                <a:t>f</a:t>
              </a:r>
            </a:p>
            <a:p>
              <a:pPr eaLnBrk="0" hangingPunct="0"/>
              <a:r>
                <a:rPr lang="es-ES" sz="1400" b="1">
                  <a:solidFill>
                    <a:srgbClr val="FF0000"/>
                  </a:solidFill>
                </a:rPr>
                <a:t>x</a:t>
              </a:r>
              <a:r>
                <a:rPr lang="es-ES" sz="1400" b="1" baseline="-25000">
                  <a:solidFill>
                    <a:srgbClr val="FF0000"/>
                  </a:solidFill>
                </a:rPr>
                <a:t>f</a:t>
              </a:r>
            </a:p>
            <a:p>
              <a:pPr eaLnBrk="0" hangingPunct="0"/>
              <a:r>
                <a:rPr lang="es-ES" sz="1400" b="1">
                  <a:solidFill>
                    <a:srgbClr val="FF0000"/>
                  </a:solidFill>
                </a:rPr>
                <a:t>p</a:t>
              </a:r>
              <a:r>
                <a:rPr lang="es-ES" sz="1400" b="1" baseline="-25000">
                  <a:solidFill>
                    <a:srgbClr val="FF0000"/>
                  </a:solidFill>
                </a:rPr>
                <a:t>f</a:t>
              </a:r>
            </a:p>
          </p:txBody>
        </p:sp>
        <p:sp>
          <p:nvSpPr>
            <p:cNvPr id="13321" name="Text Box 8"/>
            <p:cNvSpPr txBox="1">
              <a:spLocks noChangeArrowheads="1"/>
            </p:cNvSpPr>
            <p:nvPr/>
          </p:nvSpPr>
          <p:spPr bwMode="auto">
            <a:xfrm>
              <a:off x="3964" y="5968"/>
              <a:ext cx="54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V</a:t>
              </a:r>
            </a:p>
          </p:txBody>
        </p:sp>
        <p:sp>
          <p:nvSpPr>
            <p:cNvPr id="13322" name="Line 9"/>
            <p:cNvSpPr>
              <a:spLocks noChangeShapeType="1"/>
            </p:cNvSpPr>
            <p:nvPr/>
          </p:nvSpPr>
          <p:spPr bwMode="auto">
            <a:xfrm>
              <a:off x="2164" y="6148"/>
              <a:ext cx="9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3" name="Line 10"/>
            <p:cNvSpPr>
              <a:spLocks noChangeShapeType="1"/>
            </p:cNvSpPr>
            <p:nvPr/>
          </p:nvSpPr>
          <p:spPr bwMode="auto">
            <a:xfrm>
              <a:off x="8644" y="6148"/>
              <a:ext cx="900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4" name="Rectangle 11"/>
            <p:cNvSpPr>
              <a:spLocks noChangeArrowheads="1"/>
            </p:cNvSpPr>
            <p:nvPr/>
          </p:nvSpPr>
          <p:spPr bwMode="auto">
            <a:xfrm>
              <a:off x="3064" y="5788"/>
              <a:ext cx="4320" cy="7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3325" name="Line 12"/>
            <p:cNvSpPr>
              <a:spLocks noChangeShapeType="1"/>
            </p:cNvSpPr>
            <p:nvPr/>
          </p:nvSpPr>
          <p:spPr bwMode="auto">
            <a:xfrm>
              <a:off x="5044" y="542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6" name="Line 13"/>
            <p:cNvSpPr>
              <a:spLocks noChangeShapeType="1"/>
            </p:cNvSpPr>
            <p:nvPr/>
          </p:nvSpPr>
          <p:spPr bwMode="auto">
            <a:xfrm>
              <a:off x="5404" y="5428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7" name="Line 14"/>
            <p:cNvSpPr>
              <a:spLocks noChangeShapeType="1"/>
            </p:cNvSpPr>
            <p:nvPr/>
          </p:nvSpPr>
          <p:spPr bwMode="auto">
            <a:xfrm>
              <a:off x="3064" y="7036"/>
              <a:ext cx="1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28" name="Text Box 15"/>
            <p:cNvSpPr txBox="1">
              <a:spLocks noChangeArrowheads="1"/>
            </p:cNvSpPr>
            <p:nvPr/>
          </p:nvSpPr>
          <p:spPr bwMode="auto">
            <a:xfrm>
              <a:off x="3834" y="70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z</a:t>
              </a:r>
            </a:p>
          </p:txBody>
        </p:sp>
        <p:sp>
          <p:nvSpPr>
            <p:cNvPr id="13329" name="Text Box 16"/>
            <p:cNvSpPr txBox="1">
              <a:spLocks noChangeArrowheads="1"/>
            </p:cNvSpPr>
            <p:nvPr/>
          </p:nvSpPr>
          <p:spPr bwMode="auto">
            <a:xfrm>
              <a:off x="5764" y="70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400" b="1">
                  <a:latin typeface="Symbol" pitchFamily="18" charset="2"/>
                </a:rPr>
                <a:t>D</a:t>
              </a:r>
              <a:r>
                <a:rPr lang="es-ES" sz="1400" b="1"/>
                <a:t>z</a:t>
              </a:r>
            </a:p>
          </p:txBody>
        </p:sp>
        <p:sp>
          <p:nvSpPr>
            <p:cNvPr id="13330" name="Text Box 17"/>
            <p:cNvSpPr txBox="1">
              <a:spLocks noChangeArrowheads="1"/>
            </p:cNvSpPr>
            <p:nvPr/>
          </p:nvSpPr>
          <p:spPr bwMode="auto">
            <a:xfrm>
              <a:off x="5584" y="5956"/>
              <a:ext cx="54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A</a:t>
              </a:r>
            </a:p>
          </p:txBody>
        </p:sp>
        <p:sp>
          <p:nvSpPr>
            <p:cNvPr id="13331" name="Line 18"/>
            <p:cNvSpPr>
              <a:spLocks noChangeShapeType="1"/>
            </p:cNvSpPr>
            <p:nvPr/>
          </p:nvSpPr>
          <p:spPr bwMode="auto">
            <a:xfrm>
              <a:off x="3064" y="7636"/>
              <a:ext cx="43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3332" name="Text Box 19"/>
            <p:cNvSpPr txBox="1">
              <a:spLocks noChangeArrowheads="1"/>
            </p:cNvSpPr>
            <p:nvPr/>
          </p:nvSpPr>
          <p:spPr bwMode="auto">
            <a:xfrm>
              <a:off x="4684" y="763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L</a:t>
              </a:r>
            </a:p>
          </p:txBody>
        </p:sp>
        <p:sp>
          <p:nvSpPr>
            <p:cNvPr id="13333" name="Text Box 20"/>
            <p:cNvSpPr txBox="1">
              <a:spLocks noChangeArrowheads="1"/>
            </p:cNvSpPr>
            <p:nvPr/>
          </p:nvSpPr>
          <p:spPr bwMode="auto">
            <a:xfrm>
              <a:off x="2164" y="6376"/>
              <a:ext cx="7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s-ES" sz="1600" b="1"/>
                <a:t>u</a:t>
              </a:r>
            </a:p>
          </p:txBody>
        </p:sp>
      </p:grp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228600" y="4572000"/>
            <a:ext cx="4343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Supuestos:</a:t>
            </a: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Velocidad de muerte despreciable</a:t>
            </a: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Estado estacionario, no hay acumulación.</a:t>
            </a:r>
            <a:r>
              <a:rPr lang="es-MX">
                <a:cs typeface="Times New Roman" pitchFamily="18" charset="0"/>
              </a:rPr>
              <a:t> 	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815340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Con esto</a:t>
            </a: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					(3)</a:t>
            </a: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Si </a:t>
            </a:r>
            <a:r>
              <a:rPr lang="es-ES">
                <a:latin typeface="Symbol" pitchFamily="18" charset="2"/>
                <a:cs typeface="Times New Roman" pitchFamily="18" charset="0"/>
              </a:rPr>
              <a:t> D</a:t>
            </a:r>
            <a:r>
              <a:rPr lang="es-ES">
                <a:cs typeface="Times New Roman" pitchFamily="18" charset="0"/>
              </a:rPr>
              <a:t>z  </a:t>
            </a:r>
            <a:r>
              <a:rPr lang="es-ES">
                <a:cs typeface="Times New Roman" pitchFamily="18" charset="0"/>
                <a:sym typeface="Wingdings" pitchFamily="2" charset="2"/>
              </a:rPr>
              <a:t></a:t>
            </a:r>
            <a:r>
              <a:rPr lang="es-ES">
                <a:cs typeface="Times New Roman" pitchFamily="18" charset="0"/>
              </a:rPr>
              <a:t> 0</a:t>
            </a: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							(4)</a:t>
            </a: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Definiendo la velocidad lineal del flujo,u,  como:</a:t>
            </a:r>
          </a:p>
          <a:p>
            <a:pPr algn="ctr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u = F/A: constante</a:t>
            </a:r>
          </a:p>
          <a:p>
            <a:pPr algn="r"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	</a:t>
            </a:r>
            <a:r>
              <a:rPr lang="es-MX">
                <a:cs typeface="Times New Roman" pitchFamily="18" charset="0"/>
              </a:rPr>
              <a:t>	</a:t>
            </a:r>
            <a:r>
              <a:rPr lang="es-ES">
                <a:cs typeface="Times New Roman" pitchFamily="18" charset="0"/>
              </a:rPr>
              <a:t>						</a:t>
            </a:r>
          </a:p>
          <a:p>
            <a:pPr algn="r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(5)</a:t>
            </a:r>
            <a:endParaRPr lang="es-ES" b="1" u="sng">
              <a:cs typeface="Times New Roman" pitchFamily="18" charset="0"/>
            </a:endParaRPr>
          </a:p>
        </p:txBody>
      </p:sp>
      <p:sp>
        <p:nvSpPr>
          <p:cNvPr id="14342" name="Rectangle 3"/>
          <p:cNvSpPr>
            <a:spLocks noChangeArrowheads="1"/>
          </p:cNvSpPr>
          <p:nvPr/>
        </p:nvSpPr>
        <p:spPr bwMode="auto">
          <a:xfrm>
            <a:off x="330993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4338" name="Object 0"/>
          <p:cNvGraphicFramePr>
            <a:graphicFrameLocks noChangeAspect="1"/>
          </p:cNvGraphicFramePr>
          <p:nvPr/>
        </p:nvGraphicFramePr>
        <p:xfrm>
          <a:off x="2519363" y="1038225"/>
          <a:ext cx="3570287" cy="827088"/>
        </p:xfrm>
        <a:graphic>
          <a:graphicData uri="http://schemas.openxmlformats.org/presentationml/2006/ole">
            <p:oleObj spid="_x0000_s14338" name="Ecuación" r:id="rId3" imgW="1879560" imgH="431640" progId="Equation.3">
              <p:embed/>
            </p:oleObj>
          </a:graphicData>
        </a:graphic>
      </p:graphicFrame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3738563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4339" name="Object 1"/>
          <p:cNvGraphicFramePr>
            <a:graphicFrameLocks noChangeAspect="1"/>
          </p:cNvGraphicFramePr>
          <p:nvPr/>
        </p:nvGraphicFramePr>
        <p:xfrm>
          <a:off x="2590800" y="2667000"/>
          <a:ext cx="3657600" cy="1087438"/>
        </p:xfrm>
        <a:graphic>
          <a:graphicData uri="http://schemas.openxmlformats.org/presentationml/2006/ole">
            <p:oleObj spid="_x0000_s14339" r:id="rId4" imgW="1663700" imgH="495300" progId="Equation.3">
              <p:embed/>
            </p:oleObj>
          </a:graphicData>
        </a:graphic>
      </p:graphicFrame>
      <p:sp>
        <p:nvSpPr>
          <p:cNvPr id="14344" name="Rectangle 7"/>
          <p:cNvSpPr>
            <a:spLocks noChangeArrowheads="1"/>
          </p:cNvSpPr>
          <p:nvPr/>
        </p:nvSpPr>
        <p:spPr bwMode="auto">
          <a:xfrm>
            <a:off x="4024313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4340" name="Object 2"/>
          <p:cNvGraphicFramePr>
            <a:graphicFrameLocks noChangeAspect="1"/>
          </p:cNvGraphicFramePr>
          <p:nvPr/>
        </p:nvGraphicFramePr>
        <p:xfrm>
          <a:off x="3276600" y="5257800"/>
          <a:ext cx="2071688" cy="990600"/>
        </p:xfrm>
        <a:graphic>
          <a:graphicData uri="http://schemas.openxmlformats.org/presentationml/2006/ole">
            <p:oleObj spid="_x0000_s14340" r:id="rId5" imgW="1091726" imgH="520474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228600" y="457200"/>
            <a:ext cx="861060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Con las condiciones de borde:</a:t>
            </a:r>
            <a:endParaRPr lang="es-ES" b="1" u="sng"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Z = 0	x(0)= x</a:t>
            </a:r>
            <a:r>
              <a:rPr lang="es-ES" baseline="-30000">
                <a:cs typeface="Times New Roman" pitchFamily="18" charset="0"/>
              </a:rPr>
              <a:t>o</a:t>
            </a:r>
            <a:r>
              <a:rPr lang="es-ES">
                <a:cs typeface="Times New Roman" pitchFamily="18" charset="0"/>
              </a:rPr>
              <a:t>,   Z = L	x(L)= x</a:t>
            </a:r>
            <a:r>
              <a:rPr lang="es-ES" baseline="-30000">
                <a:cs typeface="Times New Roman" pitchFamily="18" charset="0"/>
              </a:rPr>
              <a:t>f</a:t>
            </a:r>
            <a:r>
              <a:rPr lang="es-ES" b="1" u="sng">
                <a:cs typeface="Times New Roman" pitchFamily="18" charset="0"/>
              </a:rPr>
              <a:t> </a:t>
            </a: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 </a:t>
            </a:r>
            <a:endParaRPr lang="es-ES" b="1" u="sng"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							(6)</a:t>
            </a:r>
          </a:p>
          <a:p>
            <a:pPr algn="r">
              <a:spcBef>
                <a:spcPct val="50000"/>
              </a:spcBef>
            </a:pPr>
            <a:endParaRPr lang="es-MX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b="1">
                <a:cs typeface="Times New Roman" pitchFamily="18" charset="0"/>
              </a:rPr>
              <a:t>Si:</a:t>
            </a:r>
          </a:p>
          <a:p>
            <a:pPr algn="ctr">
              <a:spcBef>
                <a:spcPct val="50000"/>
              </a:spcBef>
            </a:pPr>
            <a:endParaRPr lang="es-MX" b="1"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es-MX"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s-MX">
                <a:latin typeface="Symbol" pitchFamily="18" charset="2"/>
                <a:cs typeface="Times New Roman" pitchFamily="18" charset="0"/>
              </a:rPr>
              <a:t>t</a:t>
            </a:r>
            <a:r>
              <a:rPr lang="es-MX">
                <a:cs typeface="Times New Roman" pitchFamily="18" charset="0"/>
              </a:rPr>
              <a:t>: Tiempo de residencia, Inverso a la tasa de Dilución</a:t>
            </a:r>
            <a:endParaRPr lang="es-ES"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							</a:t>
            </a:r>
            <a:endParaRPr lang="es-ES" b="1" u="sng">
              <a:cs typeface="Times New Roman" pitchFamily="18" charset="0"/>
            </a:endParaRPr>
          </a:p>
        </p:txBody>
      </p:sp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371475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5362" name="Object 0"/>
          <p:cNvGraphicFramePr>
            <a:graphicFrameLocks noChangeAspect="1"/>
          </p:cNvGraphicFramePr>
          <p:nvPr/>
        </p:nvGraphicFramePr>
        <p:xfrm>
          <a:off x="3041650" y="1941513"/>
          <a:ext cx="2906713" cy="949325"/>
        </p:xfrm>
        <a:graphic>
          <a:graphicData uri="http://schemas.openxmlformats.org/presentationml/2006/ole">
            <p:oleObj spid="_x0000_s15362" name="Ecuación" r:id="rId3" imgW="1485720" imgH="482400" progId="Equation.3">
              <p:embed/>
            </p:oleObj>
          </a:graphicData>
        </a:graphic>
      </p:graphicFrame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3843338" y="2990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5363" name="Object 1"/>
          <p:cNvGraphicFramePr>
            <a:graphicFrameLocks noChangeAspect="1"/>
          </p:cNvGraphicFramePr>
          <p:nvPr/>
        </p:nvGraphicFramePr>
        <p:xfrm>
          <a:off x="3048000" y="3429000"/>
          <a:ext cx="2252663" cy="1354138"/>
        </p:xfrm>
        <a:graphic>
          <a:graphicData uri="http://schemas.openxmlformats.org/presentationml/2006/ole">
            <p:oleObj spid="_x0000_s15363" r:id="rId4" imgW="1460500" imgH="876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8392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Con esto:</a:t>
            </a:r>
            <a:endParaRPr lang="es-ES">
              <a:cs typeface="Times New Roman" pitchFamily="18" charset="0"/>
            </a:endParaRPr>
          </a:p>
          <a:p>
            <a:pPr marL="457200" indent="-457200"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							 (7)</a:t>
            </a:r>
            <a:endParaRPr lang="es-ES" b="1" u="sng">
              <a:cs typeface="Times New Roman" pitchFamily="18" charset="0"/>
            </a:endParaRPr>
          </a:p>
          <a:p>
            <a:pPr marL="457200" indent="-457200" algn="just">
              <a:spcBef>
                <a:spcPct val="50000"/>
              </a:spcBef>
            </a:pPr>
            <a:endParaRPr lang="es-MX">
              <a:cs typeface="Times New Roman" pitchFamily="18" charset="0"/>
            </a:endParaRPr>
          </a:p>
          <a:p>
            <a:pPr marL="457200" indent="-457200" algn="just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	Esta ecuación será integrable dependiendo</a:t>
            </a:r>
            <a:r>
              <a:rPr lang="es-ES">
                <a:cs typeface="Times New Roman" pitchFamily="18" charset="0"/>
              </a:rPr>
              <a:t> de la velocidad de crecimiento de la biomasa, hay dos casos:</a:t>
            </a:r>
          </a:p>
          <a:p>
            <a:pPr marL="457200" indent="-457200" algn="just">
              <a:spcBef>
                <a:spcPct val="50000"/>
              </a:spcBef>
              <a:buFontTx/>
              <a:buAutoNum type="arabicPeriod"/>
            </a:pPr>
            <a:r>
              <a:rPr lang="es-ES">
                <a:cs typeface="Times New Roman" pitchFamily="18" charset="0"/>
              </a:rPr>
              <a:t>Caso 1</a:t>
            </a:r>
          </a:p>
          <a:p>
            <a:pPr marL="457200" indent="-457200"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	Si se supone que: S &gt;&gt; Ks entonces </a:t>
            </a:r>
          </a:p>
          <a:p>
            <a:pPr marL="457200" indent="-457200"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		</a:t>
            </a:r>
            <a:r>
              <a:rPr lang="es-ES">
                <a:latin typeface="Symbol" pitchFamily="18" charset="2"/>
                <a:cs typeface="Times New Roman" pitchFamily="18" charset="0"/>
              </a:rPr>
              <a:t>m = m</a:t>
            </a:r>
            <a:r>
              <a:rPr lang="es-ES" baseline="-30000">
                <a:cs typeface="Times New Roman" pitchFamily="18" charset="0"/>
              </a:rPr>
              <a:t>max</a:t>
            </a:r>
            <a:r>
              <a:rPr lang="es-ES">
                <a:cs typeface="Times New Roman" pitchFamily="18" charset="0"/>
              </a:rPr>
              <a:t> = constante. </a:t>
            </a:r>
          </a:p>
          <a:p>
            <a:pPr marL="457200" indent="-457200"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2. Caso 2</a:t>
            </a:r>
          </a:p>
          <a:p>
            <a:pPr marL="457200" indent="-457200"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	Si se supone que la velocidad de crecimiento tiene una cinética tipo Monod </a:t>
            </a:r>
          </a:p>
          <a:p>
            <a:pPr marL="457200" indent="-457200">
              <a:spcBef>
                <a:spcPct val="50000"/>
              </a:spcBef>
            </a:pPr>
            <a:endParaRPr lang="es-ES"/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407670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6386" name="Object 0"/>
          <p:cNvGraphicFramePr>
            <a:graphicFrameLocks noChangeAspect="1"/>
          </p:cNvGraphicFramePr>
          <p:nvPr/>
        </p:nvGraphicFramePr>
        <p:xfrm>
          <a:off x="3467100" y="533400"/>
          <a:ext cx="2209800" cy="1168400"/>
        </p:xfrm>
        <a:graphic>
          <a:graphicData uri="http://schemas.openxmlformats.org/presentationml/2006/ole">
            <p:oleObj spid="_x0000_s16386" r:id="rId3" imgW="990170" imgH="520474" progId="Equation.3">
              <p:embed/>
            </p:oleObj>
          </a:graphicData>
        </a:graphic>
      </p:graphicFrame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4129088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6387" name="Object 1"/>
          <p:cNvGraphicFramePr>
            <a:graphicFrameLocks noChangeAspect="1"/>
          </p:cNvGraphicFramePr>
          <p:nvPr/>
        </p:nvGraphicFramePr>
        <p:xfrm>
          <a:off x="3200400" y="5715000"/>
          <a:ext cx="1371600" cy="752475"/>
        </p:xfrm>
        <a:graphic>
          <a:graphicData uri="http://schemas.openxmlformats.org/presentationml/2006/ole">
            <p:oleObj spid="_x0000_s16387" r:id="rId4" imgW="888614" imgH="48239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868680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u="sng">
                <a:cs typeface="Times New Roman" pitchFamily="18" charset="0"/>
              </a:rPr>
              <a:t>Caso 1</a:t>
            </a:r>
            <a:endParaRPr lang="es-ES" sz="28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	Si se supone que: S &gt;&gt; Ks entonces 	</a:t>
            </a: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	</a:t>
            </a:r>
            <a:r>
              <a:rPr lang="es-ES">
                <a:latin typeface="Symbol" pitchFamily="18" charset="2"/>
                <a:cs typeface="Times New Roman" pitchFamily="18" charset="0"/>
              </a:rPr>
              <a:t>m = m</a:t>
            </a:r>
            <a:r>
              <a:rPr lang="es-ES" baseline="-30000">
                <a:cs typeface="Times New Roman" pitchFamily="18" charset="0"/>
              </a:rPr>
              <a:t>max</a:t>
            </a:r>
            <a:r>
              <a:rPr lang="es-ES">
                <a:cs typeface="Times New Roman" pitchFamily="18" charset="0"/>
              </a:rPr>
              <a:t> = constante.</a:t>
            </a: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La ecuación (7) queda de la forma</a:t>
            </a:r>
          </a:p>
          <a:p>
            <a:pPr algn="r"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						</a:t>
            </a:r>
          </a:p>
          <a:p>
            <a:pPr algn="r">
              <a:spcBef>
                <a:spcPct val="50000"/>
              </a:spcBef>
            </a:pPr>
            <a:endParaRPr lang="es-MX" b="1"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(8)</a:t>
            </a:r>
            <a:endParaRPr lang="es-ES">
              <a:cs typeface="Times New Roman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 </a:t>
            </a:r>
            <a:endParaRPr lang="es-ES">
              <a:cs typeface="Times New Roman" pitchFamily="18" charset="0"/>
            </a:endParaRP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3548063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7410" name="Object 0"/>
          <p:cNvGraphicFramePr>
            <a:graphicFrameLocks noChangeAspect="1"/>
          </p:cNvGraphicFramePr>
          <p:nvPr/>
        </p:nvGraphicFramePr>
        <p:xfrm>
          <a:off x="1143000" y="3581400"/>
          <a:ext cx="6324600" cy="1617663"/>
        </p:xfrm>
        <a:graphic>
          <a:graphicData uri="http://schemas.openxmlformats.org/presentationml/2006/ole">
            <p:oleObj spid="_x0000_s17410" r:id="rId3" imgW="2044700" imgH="520700" progId="Equation.3">
              <p:embed/>
            </p:oleObj>
          </a:graphicData>
        </a:graphic>
      </p:graphicFrame>
      <p:graphicFrame>
        <p:nvGraphicFramePr>
          <p:cNvPr id="17411" name="Object 1"/>
          <p:cNvGraphicFramePr>
            <a:graphicFrameLocks noChangeAspect="1"/>
          </p:cNvGraphicFramePr>
          <p:nvPr/>
        </p:nvGraphicFramePr>
        <p:xfrm>
          <a:off x="6629400" y="914400"/>
          <a:ext cx="1371600" cy="752475"/>
        </p:xfrm>
        <a:graphic>
          <a:graphicData uri="http://schemas.openxmlformats.org/presentationml/2006/ole">
            <p:oleObj spid="_x0000_s17411" r:id="rId4" imgW="888614" imgH="48239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342900" y="228600"/>
            <a:ext cx="8458200" cy="52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u="sng">
                <a:cs typeface="Times New Roman" pitchFamily="18" charset="0"/>
              </a:rPr>
              <a:t>Caso 2</a:t>
            </a:r>
            <a:endParaRPr lang="es-ES" sz="28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Si se supone que la velocidad de crecimiento tiene una cinética tipo Monod</a:t>
            </a:r>
          </a:p>
          <a:p>
            <a:pPr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La ecuación (7) queda de la forma:</a:t>
            </a:r>
          </a:p>
          <a:p>
            <a:pPr algn="r"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							(9)</a:t>
            </a:r>
            <a:endParaRPr lang="es-ES"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 </a:t>
            </a:r>
            <a:endParaRPr lang="es-ES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Considerando que el yield (rendimiento) se puede expresar como:</a:t>
            </a:r>
            <a:endParaRPr lang="es-ES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s-MX">
                <a:cs typeface="Times New Roman" pitchFamily="18" charset="0"/>
              </a:rPr>
              <a:t> </a:t>
            </a:r>
            <a:endParaRPr lang="es-E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		</a:t>
            </a:r>
            <a:r>
              <a:rPr lang="es-ES"/>
              <a:t> 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3900488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8434" name="Object 0"/>
          <p:cNvGraphicFramePr>
            <a:graphicFrameLocks noChangeAspect="1"/>
          </p:cNvGraphicFramePr>
          <p:nvPr/>
        </p:nvGraphicFramePr>
        <p:xfrm>
          <a:off x="3048000" y="2209800"/>
          <a:ext cx="2333625" cy="877888"/>
        </p:xfrm>
        <a:graphic>
          <a:graphicData uri="http://schemas.openxmlformats.org/presentationml/2006/ole">
            <p:oleObj spid="_x0000_s18434" r:id="rId3" imgW="1346200" imgH="508000" progId="Equation.3">
              <p:embed/>
            </p:oleObj>
          </a:graphicData>
        </a:graphic>
      </p:graphicFrame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3638550" y="3162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8435" name="Object 1"/>
          <p:cNvGraphicFramePr>
            <a:graphicFrameLocks noChangeAspect="1"/>
          </p:cNvGraphicFramePr>
          <p:nvPr/>
        </p:nvGraphicFramePr>
        <p:xfrm>
          <a:off x="2438400" y="4267200"/>
          <a:ext cx="4648200" cy="1328738"/>
        </p:xfrm>
        <a:graphic>
          <a:graphicData uri="http://schemas.openxmlformats.org/presentationml/2006/ole">
            <p:oleObj spid="_x0000_s18435" r:id="rId4" imgW="1866090" imgH="53316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981200"/>
            <a:ext cx="7772400" cy="1143000"/>
          </a:xfrm>
        </p:spPr>
        <p:txBody>
          <a:bodyPr/>
          <a:lstStyle/>
          <a:p>
            <a:pPr eaLnBrk="1" hangingPunct="1"/>
            <a:r>
              <a:rPr lang="es-ES" sz="3200" b="1" dirty="0" smtClean="0">
                <a:solidFill>
                  <a:srgbClr val="FF0000"/>
                </a:solidFill>
              </a:rPr>
              <a:t>Comparación en Fermentador Batch y Continuo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85800" y="4038600"/>
            <a:ext cx="7315200" cy="132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 dirty="0"/>
              <a:t>Se pueden comparar respecto a la producción de:</a:t>
            </a:r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3600" dirty="0">
                <a:solidFill>
                  <a:srgbClr val="FF0000"/>
                </a:solidFill>
              </a:rPr>
              <a:t>Biomasa</a:t>
            </a:r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dirty="0" smtClean="0"/>
              <a:t>Productos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342900" y="228600"/>
            <a:ext cx="8458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Reemplazando e Integrando la ecuación (9) queda de la forma (PROBARLO, Ejercicio Opcional):</a:t>
            </a:r>
          </a:p>
          <a:p>
            <a:pPr algn="just">
              <a:spcBef>
                <a:spcPct val="50000"/>
              </a:spcBef>
            </a:pPr>
            <a:r>
              <a:rPr lang="es-ES">
                <a:cs typeface="Times New Roman" pitchFamily="18" charset="0"/>
              </a:rPr>
              <a:t> </a:t>
            </a:r>
          </a:p>
          <a:p>
            <a:pPr>
              <a:spcBef>
                <a:spcPct val="50000"/>
              </a:spcBef>
            </a:pPr>
            <a:r>
              <a:rPr lang="es-MX" b="1">
                <a:cs typeface="Times New Roman" pitchFamily="18" charset="0"/>
              </a:rPr>
              <a:t>		</a:t>
            </a:r>
            <a:r>
              <a:rPr lang="es-ES"/>
              <a:t> </a:t>
            </a: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900488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2443163" y="3143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graphicFrame>
        <p:nvGraphicFramePr>
          <p:cNvPr id="19458" name="Object 0"/>
          <p:cNvGraphicFramePr>
            <a:graphicFrameLocks noChangeAspect="1"/>
          </p:cNvGraphicFramePr>
          <p:nvPr/>
        </p:nvGraphicFramePr>
        <p:xfrm>
          <a:off x="533400" y="2135188"/>
          <a:ext cx="8305800" cy="1114425"/>
        </p:xfrm>
        <a:graphic>
          <a:graphicData uri="http://schemas.openxmlformats.org/presentationml/2006/ole">
            <p:oleObj spid="_x0000_s19458" r:id="rId3" imgW="4254500" imgH="571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38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/>
              <a:t>Los </a:t>
            </a:r>
            <a:r>
              <a:rPr lang="es-ES" sz="2000" b="1" u="sng">
                <a:solidFill>
                  <a:srgbClr val="FF0000"/>
                </a:solidFill>
              </a:rPr>
              <a:t>fermentadores flujo pistón</a:t>
            </a:r>
            <a:r>
              <a:rPr lang="es-ES" sz="2000"/>
              <a:t> pueden ser aproximados por una cascada de </a:t>
            </a:r>
            <a:r>
              <a:rPr lang="es-ES" sz="2000" b="1" u="sng">
                <a:solidFill>
                  <a:srgbClr val="FF0000"/>
                </a:solidFill>
              </a:rPr>
              <a:t>fermentadores continuos perfectamente agitados</a:t>
            </a:r>
            <a:r>
              <a:rPr lang="es-ES" sz="2000"/>
              <a:t>. Que son más fáciles de operar.</a:t>
            </a:r>
            <a:endParaRPr lang="en-US" sz="2000"/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2571750"/>
            <a:ext cx="54292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s-ES" sz="3200" smtClean="0"/>
              <a:t>Ejemplo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84582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s-ES" sz="2000">
                <a:latin typeface="Arial" charset="0"/>
              </a:rPr>
              <a:t>Si se tiene un microorganismo que sigue una cinética del tipo Monod, con los siguientes parámetros</a:t>
            </a:r>
          </a:p>
          <a:p>
            <a:pPr marL="457200" indent="-457200" algn="ctr">
              <a:spcBef>
                <a:spcPct val="50000"/>
              </a:spcBef>
            </a:pPr>
            <a:r>
              <a:rPr lang="es-ES">
                <a:latin typeface="Symbol" pitchFamily="18" charset="2"/>
              </a:rPr>
              <a:t>m</a:t>
            </a:r>
            <a:r>
              <a:rPr lang="es-ES" baseline="-25000">
                <a:latin typeface="Arial" charset="0"/>
              </a:rPr>
              <a:t>max</a:t>
            </a:r>
            <a:r>
              <a:rPr lang="es-ES">
                <a:latin typeface="Arial" charset="0"/>
              </a:rPr>
              <a:t> = 0,7 hr </a:t>
            </a:r>
            <a:r>
              <a:rPr lang="es-ES" baseline="30000">
                <a:latin typeface="Arial" charset="0"/>
              </a:rPr>
              <a:t>-1</a:t>
            </a:r>
            <a:r>
              <a:rPr lang="es-ES">
                <a:latin typeface="Arial" charset="0"/>
              </a:rPr>
              <a:t>     K</a:t>
            </a:r>
            <a:r>
              <a:rPr lang="es-ES" baseline="-25000">
                <a:latin typeface="Arial" charset="0"/>
              </a:rPr>
              <a:t>s</a:t>
            </a:r>
            <a:r>
              <a:rPr lang="es-ES">
                <a:latin typeface="Arial" charset="0"/>
              </a:rPr>
              <a:t> = 5 g/l    Y </a:t>
            </a:r>
            <a:r>
              <a:rPr lang="es-ES" baseline="-25000">
                <a:latin typeface="Arial" charset="0"/>
              </a:rPr>
              <a:t>x/s</a:t>
            </a:r>
            <a:r>
              <a:rPr lang="es-ES">
                <a:latin typeface="Arial" charset="0"/>
              </a:rPr>
              <a:t> = 0,65</a:t>
            </a:r>
          </a:p>
          <a:p>
            <a:pPr marL="457200" indent="-457200" algn="just">
              <a:spcBef>
                <a:spcPct val="50000"/>
              </a:spcBef>
            </a:pPr>
            <a:r>
              <a:rPr lang="es-ES" sz="2000">
                <a:latin typeface="Arial" charset="0"/>
              </a:rPr>
              <a:t>El flujo de alimentación es de 500 l/hr con 85 g/l de sustrato, la concentración de sustrato y biomasa a la salida debe ser de 5 g/l y 52 g/l respectivamente.</a:t>
            </a:r>
          </a:p>
          <a:p>
            <a:pPr marL="457200" indent="-457200" algn="just">
              <a:spcBef>
                <a:spcPct val="50000"/>
              </a:spcBef>
            </a:pPr>
            <a:r>
              <a:rPr lang="es-ES" sz="2000">
                <a:latin typeface="Arial" charset="0"/>
              </a:rPr>
              <a:t>a) Si se utiliza un fermentador perfectamente agitado (Utilice la configuración óptima), seguido de un flujo pistón ¿Qué tamaño debe tener cada uno de los fermentadores?</a:t>
            </a:r>
          </a:p>
        </p:txBody>
      </p:sp>
      <p:grpSp>
        <p:nvGrpSpPr>
          <p:cNvPr id="20485" name="Group 4"/>
          <p:cNvGrpSpPr>
            <a:grpSpLocks/>
          </p:cNvGrpSpPr>
          <p:nvPr/>
        </p:nvGrpSpPr>
        <p:grpSpPr bwMode="auto">
          <a:xfrm>
            <a:off x="762000" y="4038600"/>
            <a:ext cx="7162800" cy="2549525"/>
            <a:chOff x="672" y="1008"/>
            <a:chExt cx="4512" cy="2035"/>
          </a:xfrm>
        </p:grpSpPr>
        <p:grpSp>
          <p:nvGrpSpPr>
            <p:cNvPr id="20486" name="Group 5"/>
            <p:cNvGrpSpPr>
              <a:grpSpLocks/>
            </p:cNvGrpSpPr>
            <p:nvPr/>
          </p:nvGrpSpPr>
          <p:grpSpPr bwMode="auto">
            <a:xfrm>
              <a:off x="672" y="1008"/>
              <a:ext cx="1920" cy="2035"/>
              <a:chOff x="3840" y="240"/>
              <a:chExt cx="1920" cy="2035"/>
            </a:xfrm>
          </p:grpSpPr>
          <p:grpSp>
            <p:nvGrpSpPr>
              <p:cNvPr id="20491" name="Group 6"/>
              <p:cNvGrpSpPr>
                <a:grpSpLocks/>
              </p:cNvGrpSpPr>
              <p:nvPr/>
            </p:nvGrpSpPr>
            <p:grpSpPr bwMode="auto">
              <a:xfrm>
                <a:off x="4080" y="576"/>
                <a:ext cx="1392" cy="912"/>
                <a:chOff x="4080" y="576"/>
                <a:chExt cx="1392" cy="912"/>
              </a:xfrm>
            </p:grpSpPr>
            <p:sp>
              <p:nvSpPr>
                <p:cNvPr id="20495" name="AutoShape 7"/>
                <p:cNvSpPr>
                  <a:spLocks noChangeArrowheads="1"/>
                </p:cNvSpPr>
                <p:nvPr/>
              </p:nvSpPr>
              <p:spPr bwMode="auto">
                <a:xfrm>
                  <a:off x="4413" y="829"/>
                  <a:ext cx="714" cy="659"/>
                </a:xfrm>
                <a:prstGeom prst="can">
                  <a:avLst>
                    <a:gd name="adj" fmla="val 2500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sp>
              <p:nvSpPr>
                <p:cNvPr id="20496" name="Line 8"/>
                <p:cNvSpPr>
                  <a:spLocks noChangeShapeType="1"/>
                </p:cNvSpPr>
                <p:nvPr/>
              </p:nvSpPr>
              <p:spPr bwMode="auto">
                <a:xfrm>
                  <a:off x="4770" y="576"/>
                  <a:ext cx="0" cy="760"/>
                </a:xfrm>
                <a:prstGeom prst="line">
                  <a:avLst/>
                </a:prstGeom>
                <a:noFill/>
                <a:ln w="762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0497" name="Oval 9"/>
                <p:cNvSpPr>
                  <a:spLocks noChangeArrowheads="1"/>
                </p:cNvSpPr>
                <p:nvPr/>
              </p:nvSpPr>
              <p:spPr bwMode="auto">
                <a:xfrm>
                  <a:off x="4591" y="1285"/>
                  <a:ext cx="179" cy="5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sp>
              <p:nvSpPr>
                <p:cNvPr id="20498" name="Oval 10"/>
                <p:cNvSpPr>
                  <a:spLocks noChangeArrowheads="1"/>
                </p:cNvSpPr>
                <p:nvPr/>
              </p:nvSpPr>
              <p:spPr bwMode="auto">
                <a:xfrm>
                  <a:off x="4770" y="1285"/>
                  <a:ext cx="178" cy="5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CL"/>
                </a:p>
              </p:txBody>
            </p:sp>
            <p:sp>
              <p:nvSpPr>
                <p:cNvPr id="20499" name="Line 11"/>
                <p:cNvSpPr>
                  <a:spLocks noChangeShapeType="1"/>
                </p:cNvSpPr>
                <p:nvPr/>
              </p:nvSpPr>
              <p:spPr bwMode="auto">
                <a:xfrm>
                  <a:off x="4080" y="1008"/>
                  <a:ext cx="4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0500" name="Line 12"/>
                <p:cNvSpPr>
                  <a:spLocks noChangeShapeType="1"/>
                </p:cNvSpPr>
                <p:nvPr/>
              </p:nvSpPr>
              <p:spPr bwMode="auto">
                <a:xfrm>
                  <a:off x="5040" y="1296"/>
                  <a:ext cx="4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20492" name="Text Box 13"/>
              <p:cNvSpPr txBox="1">
                <a:spLocks noChangeArrowheads="1"/>
              </p:cNvSpPr>
              <p:nvPr/>
            </p:nvSpPr>
            <p:spPr bwMode="auto">
              <a:xfrm>
                <a:off x="3840" y="672"/>
                <a:ext cx="528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s-ES" sz="1400"/>
                  <a:t>F=500l/h</a:t>
                </a:r>
              </a:p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endParaRPr lang="es-ES" sz="1400"/>
              </a:p>
              <a:p>
                <a:pPr>
                  <a:lnSpc>
                    <a:spcPct val="60000"/>
                  </a:lnSpc>
                  <a:spcBef>
                    <a:spcPct val="50000"/>
                  </a:spcBef>
                </a:pPr>
                <a:r>
                  <a:rPr lang="es-ES"/>
                  <a:t>s</a:t>
                </a:r>
                <a:r>
                  <a:rPr lang="es-ES" baseline="-25000"/>
                  <a:t>o</a:t>
                </a:r>
                <a:r>
                  <a:rPr lang="es-ES" sz="1000"/>
                  <a:t>=85 g/l</a:t>
                </a:r>
                <a:endParaRPr lang="en-US" baseline="-25000"/>
              </a:p>
            </p:txBody>
          </p:sp>
          <p:sp>
            <p:nvSpPr>
              <p:cNvPr id="20493" name="Text Box 14"/>
              <p:cNvSpPr txBox="1">
                <a:spLocks noChangeArrowheads="1"/>
              </p:cNvSpPr>
              <p:nvPr/>
            </p:nvSpPr>
            <p:spPr bwMode="auto">
              <a:xfrm>
                <a:off x="5232" y="961"/>
                <a:ext cx="528" cy="1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F</a:t>
                </a:r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endParaRPr lang="es-ES"/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s</a:t>
                </a:r>
                <a:r>
                  <a:rPr lang="es-ES" baseline="-25000"/>
                  <a:t>i</a:t>
                </a:r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x</a:t>
                </a:r>
                <a:r>
                  <a:rPr lang="es-ES" baseline="-25000"/>
                  <a:t>i</a:t>
                </a:r>
              </a:p>
              <a:p>
                <a:pPr>
                  <a:lnSpc>
                    <a:spcPct val="45000"/>
                  </a:lnSpc>
                  <a:spcBef>
                    <a:spcPct val="50000"/>
                  </a:spcBef>
                </a:pPr>
                <a:r>
                  <a:rPr lang="es-ES"/>
                  <a:t>p</a:t>
                </a:r>
                <a:r>
                  <a:rPr lang="es-ES" baseline="-25000"/>
                  <a:t>i</a:t>
                </a:r>
                <a:endParaRPr lang="en-US" baseline="-25000"/>
              </a:p>
            </p:txBody>
          </p:sp>
          <p:sp>
            <p:nvSpPr>
              <p:cNvPr id="20494" name="Text Box 15"/>
              <p:cNvSpPr txBox="1">
                <a:spLocks noChangeArrowheads="1"/>
              </p:cNvSpPr>
              <p:nvPr/>
            </p:nvSpPr>
            <p:spPr bwMode="auto">
              <a:xfrm>
                <a:off x="4944" y="240"/>
                <a:ext cx="528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s-CL"/>
              </a:p>
            </p:txBody>
          </p:sp>
        </p:grpSp>
        <p:sp>
          <p:nvSpPr>
            <p:cNvPr id="20487" name="AutoShape 16"/>
            <p:cNvSpPr>
              <a:spLocks noChangeArrowheads="1"/>
            </p:cNvSpPr>
            <p:nvPr/>
          </p:nvSpPr>
          <p:spPr bwMode="auto">
            <a:xfrm rot="-5400000">
              <a:off x="3336" y="1272"/>
              <a:ext cx="384" cy="1680"/>
            </a:xfrm>
            <a:prstGeom prst="can">
              <a:avLst>
                <a:gd name="adj" fmla="val 109375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0488" name="Line 17"/>
            <p:cNvSpPr>
              <a:spLocks noChangeShapeType="1"/>
            </p:cNvSpPr>
            <p:nvPr/>
          </p:nvSpPr>
          <p:spPr bwMode="auto">
            <a:xfrm>
              <a:off x="2160" y="2064"/>
              <a:ext cx="81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0489" name="Line 18"/>
            <p:cNvSpPr>
              <a:spLocks noChangeShapeType="1"/>
            </p:cNvSpPr>
            <p:nvPr/>
          </p:nvSpPr>
          <p:spPr bwMode="auto">
            <a:xfrm>
              <a:off x="4368" y="2112"/>
              <a:ext cx="38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0490" name="Text Box 19"/>
            <p:cNvSpPr txBox="1">
              <a:spLocks noChangeArrowheads="1"/>
            </p:cNvSpPr>
            <p:nvPr/>
          </p:nvSpPr>
          <p:spPr bwMode="auto">
            <a:xfrm>
              <a:off x="4704" y="1824"/>
              <a:ext cx="48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 sz="1200"/>
                <a:t>F=500l/h</a:t>
              </a:r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endParaRPr lang="es-ES" sz="1200"/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 sz="1200"/>
                <a:t>S</a:t>
              </a:r>
              <a:r>
                <a:rPr lang="es-ES" sz="1200" baseline="-25000"/>
                <a:t>f</a:t>
              </a:r>
              <a:r>
                <a:rPr lang="es-ES" sz="1200"/>
                <a:t>=5g/l</a:t>
              </a:r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endParaRPr lang="es-ES" sz="1200"/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r>
                <a:rPr lang="es-ES" sz="1200"/>
                <a:t>X</a:t>
              </a:r>
              <a:r>
                <a:rPr lang="es-ES" sz="1200" baseline="-25000"/>
                <a:t>f</a:t>
              </a:r>
              <a:r>
                <a:rPr lang="es-ES" sz="1200"/>
                <a:t>=52g/l</a:t>
              </a:r>
            </a:p>
            <a:p>
              <a:pPr>
                <a:lnSpc>
                  <a:spcPct val="45000"/>
                </a:lnSpc>
                <a:spcBef>
                  <a:spcPct val="50000"/>
                </a:spcBef>
              </a:pPr>
              <a:endParaRPr lang="en-US" sz="1200"/>
            </a:p>
          </p:txBody>
        </p:sp>
      </p:grpSp>
      <p:graphicFrame>
        <p:nvGraphicFramePr>
          <p:cNvPr id="20482" name="Object 20"/>
          <p:cNvGraphicFramePr>
            <a:graphicFrameLocks noChangeAspect="1"/>
          </p:cNvGraphicFramePr>
          <p:nvPr/>
        </p:nvGraphicFramePr>
        <p:xfrm>
          <a:off x="228600" y="5867400"/>
          <a:ext cx="2209800" cy="652463"/>
        </p:xfrm>
        <a:graphic>
          <a:graphicData uri="http://schemas.openxmlformats.org/presentationml/2006/ole">
            <p:oleObj spid="_x0000_s20482" name="Ecuación" r:id="rId3" imgW="1714320" imgH="507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335758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8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 smtClean="0"/>
              <a:t>¿</a:t>
            </a:r>
            <a:r>
              <a:rPr lang="es-CL" sz="3600" dirty="0" smtClean="0">
                <a:solidFill>
                  <a:schemeClr val="tx1"/>
                </a:solidFill>
              </a:rPr>
              <a:t>Qué se debe saber?</a:t>
            </a:r>
            <a:endParaRPr lang="es-E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" y="533400"/>
            <a:ext cx="8153400" cy="6496050"/>
            <a:chOff x="192" y="1392"/>
            <a:chExt cx="5136" cy="4092"/>
          </a:xfrm>
        </p:grpSpPr>
        <p:grpSp>
          <p:nvGrpSpPr>
            <p:cNvPr id="1028" name="Group 6"/>
            <p:cNvGrpSpPr>
              <a:grpSpLocks/>
            </p:cNvGrpSpPr>
            <p:nvPr/>
          </p:nvGrpSpPr>
          <p:grpSpPr bwMode="auto">
            <a:xfrm>
              <a:off x="192" y="1392"/>
              <a:ext cx="4224" cy="4092"/>
              <a:chOff x="192" y="1392"/>
              <a:chExt cx="4224" cy="4092"/>
            </a:xfrm>
          </p:grpSpPr>
          <p:sp>
            <p:nvSpPr>
              <p:cNvPr id="1029" name="Text Box 4"/>
              <p:cNvSpPr txBox="1">
                <a:spLocks noChangeArrowheads="1"/>
              </p:cNvSpPr>
              <p:nvPr/>
            </p:nvSpPr>
            <p:spPr bwMode="auto">
              <a:xfrm>
                <a:off x="1536" y="1392"/>
                <a:ext cx="2880" cy="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s-ES" b="1" u="sng">
                    <a:solidFill>
                      <a:srgbClr val="FF0000"/>
                    </a:solidFill>
                  </a:rPr>
                  <a:t>Producción de Biomasa</a:t>
                </a:r>
              </a:p>
              <a:p>
                <a:pPr algn="ctr">
                  <a:spcBef>
                    <a:spcPct val="50000"/>
                  </a:spcBef>
                </a:pPr>
                <a:endParaRPr lang="es-ES" b="1" u="sng">
                  <a:solidFill>
                    <a:srgbClr val="FF0000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endParaRPr lang="en-US" sz="18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30" name="Text Box 5"/>
              <p:cNvSpPr txBox="1">
                <a:spLocks noChangeArrowheads="1"/>
              </p:cNvSpPr>
              <p:nvPr/>
            </p:nvSpPr>
            <p:spPr bwMode="auto">
              <a:xfrm>
                <a:off x="192" y="1680"/>
                <a:ext cx="2928" cy="3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s-ES" b="1" u="sng">
                  <a:solidFill>
                    <a:srgbClr val="FF0000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s-ES" b="1" u="sng">
                    <a:solidFill>
                      <a:srgbClr val="FF0000"/>
                    </a:solidFill>
                  </a:rPr>
                  <a:t>Tiempo de un Fermentador Batch</a:t>
                </a:r>
              </a:p>
              <a:p>
                <a:pPr>
                  <a:spcBef>
                    <a:spcPct val="50000"/>
                  </a:spcBef>
                </a:pPr>
                <a:r>
                  <a:rPr lang="es-ES" sz="1800">
                    <a:solidFill>
                      <a:schemeClr val="accent2"/>
                    </a:solidFill>
                  </a:rPr>
                  <a:t>T</a:t>
                </a:r>
                <a:r>
                  <a:rPr lang="es-ES" sz="1800" baseline="-25000">
                    <a:solidFill>
                      <a:schemeClr val="accent2"/>
                    </a:solidFill>
                  </a:rPr>
                  <a:t>o</a:t>
                </a:r>
                <a:r>
                  <a:rPr lang="es-ES" sz="1800">
                    <a:solidFill>
                      <a:schemeClr val="accent2"/>
                    </a:solidFill>
                  </a:rPr>
                  <a:t>: Tiempo de Cosecha</a:t>
                </a:r>
              </a:p>
              <a:p>
                <a:pPr>
                  <a:spcBef>
                    <a:spcPct val="50000"/>
                  </a:spcBef>
                </a:pPr>
                <a:r>
                  <a:rPr lang="es-ES" sz="1800">
                    <a:solidFill>
                      <a:schemeClr val="accent2"/>
                    </a:solidFill>
                  </a:rPr>
                  <a:t>T</a:t>
                </a:r>
                <a:r>
                  <a:rPr lang="es-ES" sz="1800" baseline="-25000">
                    <a:solidFill>
                      <a:schemeClr val="accent2"/>
                    </a:solidFill>
                  </a:rPr>
                  <a:t>1</a:t>
                </a:r>
                <a:r>
                  <a:rPr lang="es-ES" sz="1800">
                    <a:solidFill>
                      <a:schemeClr val="accent2"/>
                    </a:solidFill>
                  </a:rPr>
                  <a:t>: Tiempo en el cual se debe </a:t>
                </a:r>
              </a:p>
              <a:p>
                <a:pPr>
                  <a:spcBef>
                    <a:spcPct val="50000"/>
                  </a:spcBef>
                </a:pPr>
                <a:r>
                  <a:rPr lang="es-ES" sz="1800">
                    <a:solidFill>
                      <a:schemeClr val="accent2"/>
                    </a:solidFill>
                  </a:rPr>
                  <a:t>        preparar el batch</a:t>
                </a:r>
              </a:p>
              <a:p>
                <a:pPr>
                  <a:spcBef>
                    <a:spcPct val="50000"/>
                  </a:spcBef>
                </a:pPr>
                <a:r>
                  <a:rPr lang="es-ES" sz="1800">
                    <a:solidFill>
                      <a:schemeClr val="accent2"/>
                    </a:solidFill>
                  </a:rPr>
                  <a:t>T</a:t>
                </a:r>
                <a:r>
                  <a:rPr lang="es-ES" sz="1800" baseline="-25000">
                    <a:solidFill>
                      <a:schemeClr val="accent2"/>
                    </a:solidFill>
                  </a:rPr>
                  <a:t>2</a:t>
                </a:r>
                <a:r>
                  <a:rPr lang="es-ES" sz="1800">
                    <a:solidFill>
                      <a:schemeClr val="accent2"/>
                    </a:solidFill>
                  </a:rPr>
                  <a:t>: Etapa de latencia</a:t>
                </a:r>
              </a:p>
              <a:p>
                <a:pPr>
                  <a:spcBef>
                    <a:spcPct val="50000"/>
                  </a:spcBef>
                </a:pPr>
                <a:r>
                  <a:rPr lang="es-ES" sz="1800">
                    <a:solidFill>
                      <a:schemeClr val="accent2"/>
                    </a:solidFill>
                  </a:rPr>
                  <a:t>T</a:t>
                </a:r>
                <a:r>
                  <a:rPr lang="es-ES" sz="1800" baseline="-25000">
                    <a:solidFill>
                      <a:schemeClr val="accent2"/>
                    </a:solidFill>
                  </a:rPr>
                  <a:t>g</a:t>
                </a:r>
                <a:r>
                  <a:rPr lang="es-ES" sz="1800">
                    <a:solidFill>
                      <a:schemeClr val="accent2"/>
                    </a:solidFill>
                  </a:rPr>
                  <a:t>: Tiempo de crecimiento</a:t>
                </a:r>
              </a:p>
              <a:p>
                <a:pPr>
                  <a:spcBef>
                    <a:spcPct val="50000"/>
                  </a:spcBef>
                </a:pPr>
                <a:r>
                  <a:rPr lang="es-ES" sz="1800">
                    <a:solidFill>
                      <a:schemeClr val="accent2"/>
                    </a:solidFill>
                  </a:rPr>
                  <a:t>T</a:t>
                </a:r>
                <a:r>
                  <a:rPr lang="es-ES" sz="1800" baseline="-25000">
                    <a:solidFill>
                      <a:schemeClr val="accent2"/>
                    </a:solidFill>
                  </a:rPr>
                  <a:t>b: </a:t>
                </a:r>
                <a:r>
                  <a:rPr lang="es-ES" sz="1800">
                    <a:solidFill>
                      <a:schemeClr val="accent2"/>
                    </a:solidFill>
                  </a:rPr>
                  <a:t>Tiempo total del batch</a:t>
                </a:r>
              </a:p>
              <a:p>
                <a:pPr algn="ctr">
                  <a:spcBef>
                    <a:spcPct val="50000"/>
                  </a:spcBef>
                </a:pPr>
                <a:endParaRPr lang="es-ES">
                  <a:solidFill>
                    <a:schemeClr val="accent2"/>
                  </a:solidFill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es-ES">
                    <a:solidFill>
                      <a:schemeClr val="accent2"/>
                    </a:solidFill>
                  </a:rPr>
                  <a:t>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b</a:t>
                </a:r>
                <a:r>
                  <a:rPr lang="es-ES">
                    <a:solidFill>
                      <a:schemeClr val="accent2"/>
                    </a:solidFill>
                  </a:rPr>
                  <a:t> = 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g</a:t>
                </a:r>
                <a:r>
                  <a:rPr lang="es-ES">
                    <a:solidFill>
                      <a:schemeClr val="accent2"/>
                    </a:solidFill>
                  </a:rPr>
                  <a:t> + 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o</a:t>
                </a:r>
                <a:r>
                  <a:rPr lang="es-ES">
                    <a:solidFill>
                      <a:schemeClr val="accent2"/>
                    </a:solidFill>
                  </a:rPr>
                  <a:t>+T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1</a:t>
                </a:r>
                <a:r>
                  <a:rPr lang="es-ES">
                    <a:solidFill>
                      <a:schemeClr val="accent2"/>
                    </a:solidFill>
                  </a:rPr>
                  <a:t>+T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2 </a:t>
                </a:r>
                <a:r>
                  <a:rPr lang="es-ES">
                    <a:solidFill>
                      <a:schemeClr val="accent2"/>
                    </a:solidFill>
                  </a:rPr>
                  <a:t>= 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g</a:t>
                </a:r>
                <a:r>
                  <a:rPr lang="es-ES">
                    <a:solidFill>
                      <a:schemeClr val="accent2"/>
                    </a:solidFill>
                  </a:rPr>
                  <a:t> + 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d</a:t>
                </a:r>
              </a:p>
              <a:p>
                <a:pPr algn="ctr">
                  <a:spcBef>
                    <a:spcPct val="50000"/>
                  </a:spcBef>
                </a:pPr>
                <a:r>
                  <a:rPr lang="es-ES">
                    <a:solidFill>
                      <a:schemeClr val="accent2"/>
                    </a:solidFill>
                  </a:rPr>
                  <a:t>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d</a:t>
                </a:r>
                <a:r>
                  <a:rPr lang="es-ES">
                    <a:solidFill>
                      <a:schemeClr val="accent2"/>
                    </a:solidFill>
                  </a:rPr>
                  <a:t> = 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o</a:t>
                </a:r>
                <a:r>
                  <a:rPr lang="es-ES">
                    <a:solidFill>
                      <a:schemeClr val="accent2"/>
                    </a:solidFill>
                  </a:rPr>
                  <a:t>+T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1</a:t>
                </a:r>
                <a:r>
                  <a:rPr lang="es-ES">
                    <a:solidFill>
                      <a:schemeClr val="accent2"/>
                    </a:solidFill>
                  </a:rPr>
                  <a:t>+T</a:t>
                </a:r>
                <a:r>
                  <a:rPr lang="es-ES" baseline="-25000">
                    <a:solidFill>
                      <a:schemeClr val="accent2"/>
                    </a:solidFill>
                  </a:rPr>
                  <a:t>2 </a:t>
                </a:r>
                <a:r>
                  <a:rPr lang="es-ES">
                    <a:solidFill>
                      <a:schemeClr val="accent2"/>
                    </a:solidFill>
                  </a:rPr>
                  <a:t>: Downtime</a:t>
                </a:r>
                <a:endParaRPr lang="es-ES" baseline="-25000">
                  <a:solidFill>
                    <a:schemeClr val="accent2"/>
                  </a:solidFill>
                </a:endParaRPr>
              </a:p>
              <a:p>
                <a:pPr algn="ctr">
                  <a:spcBef>
                    <a:spcPct val="50000"/>
                  </a:spcBef>
                </a:pPr>
                <a:endParaRPr lang="es-ES" baseline="-25000">
                  <a:solidFill>
                    <a:schemeClr val="accent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</p:grpSp>
        <p:graphicFrame>
          <p:nvGraphicFramePr>
            <p:cNvPr id="1026" name="Object 7"/>
            <p:cNvGraphicFramePr>
              <a:graphicFrameLocks noChangeAspect="1"/>
            </p:cNvGraphicFramePr>
            <p:nvPr/>
          </p:nvGraphicFramePr>
          <p:xfrm>
            <a:off x="2448" y="2016"/>
            <a:ext cx="2880" cy="2048"/>
          </p:xfrm>
          <a:graphic>
            <a:graphicData uri="http://schemas.openxmlformats.org/presentationml/2006/ole">
              <p:oleObj spid="_x0000_s1026" name="Imagen de mapa de bits" r:id="rId3" imgW="2933333" imgH="2085714" progId="PBrush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981200" y="1524000"/>
          <a:ext cx="5986463" cy="915988"/>
        </p:xfrm>
        <a:graphic>
          <a:graphicData uri="http://schemas.openxmlformats.org/presentationml/2006/ole">
            <p:oleObj spid="_x0000_s2050" name="Ecuación" r:id="rId3" imgW="2755800" imgH="419040" progId="Equation.3">
              <p:embed/>
            </p:oleObj>
          </a:graphicData>
        </a:graphic>
      </p:graphicFrame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533400" y="533400"/>
            <a:ext cx="693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Balance de Biomasa en un fermentador Batch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04800" y="3048000"/>
            <a:ext cx="7086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s-ES" sz="1800"/>
              <a:t>Supuestos:</a:t>
            </a:r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No hay flujos de entrada ni salida, Fe = Fs = 0 </a:t>
            </a:r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sz="1800"/>
              <a:t>Volumen Constante</a:t>
            </a:r>
            <a:endParaRPr lang="es-ES" sz="1800"/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s-ES" sz="1800"/>
              <a:t>Velocidad de muerte despreciable </a:t>
            </a:r>
            <a:r>
              <a:rPr lang="es-ES" sz="1800">
                <a:latin typeface="Symbol" pitchFamily="18" charset="2"/>
              </a:rPr>
              <a:t>a&lt;&lt;m</a:t>
            </a:r>
            <a:endParaRPr lang="en-US" sz="1800"/>
          </a:p>
          <a:p>
            <a:pPr lvl="1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3075"/>
          <p:cNvSpPr txBox="1">
            <a:spLocks noChangeArrowheads="1"/>
          </p:cNvSpPr>
          <p:nvPr/>
        </p:nvSpPr>
        <p:spPr bwMode="auto">
          <a:xfrm>
            <a:off x="533400" y="533400"/>
            <a:ext cx="693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Balance de Biomasa en un fermentador Batch</a:t>
            </a:r>
            <a:endParaRPr lang="en-US" b="1">
              <a:solidFill>
                <a:srgbClr val="FF0000"/>
              </a:solidFill>
            </a:endParaRPr>
          </a:p>
        </p:txBody>
      </p:sp>
      <p:graphicFrame>
        <p:nvGraphicFramePr>
          <p:cNvPr id="49157" name="Object 3077"/>
          <p:cNvGraphicFramePr>
            <a:graphicFrameLocks noChangeAspect="1"/>
          </p:cNvGraphicFramePr>
          <p:nvPr/>
        </p:nvGraphicFramePr>
        <p:xfrm>
          <a:off x="3427413" y="1905000"/>
          <a:ext cx="1144587" cy="714375"/>
        </p:xfrm>
        <a:graphic>
          <a:graphicData uri="http://schemas.openxmlformats.org/presentationml/2006/ole">
            <p:oleObj spid="_x0000_s3074" name="Ecuación" r:id="rId3" imgW="634680" imgH="393480" progId="Equation.3">
              <p:embed/>
            </p:oleObj>
          </a:graphicData>
        </a:graphic>
      </p:graphicFrame>
      <p:grpSp>
        <p:nvGrpSpPr>
          <p:cNvPr id="2" name="Group 3078"/>
          <p:cNvGrpSpPr>
            <a:grpSpLocks/>
          </p:cNvGrpSpPr>
          <p:nvPr/>
        </p:nvGrpSpPr>
        <p:grpSpPr bwMode="auto">
          <a:xfrm>
            <a:off x="762000" y="3017838"/>
            <a:ext cx="4343400" cy="822325"/>
            <a:chOff x="2304" y="2256"/>
            <a:chExt cx="2736" cy="518"/>
          </a:xfrm>
        </p:grpSpPr>
        <p:sp>
          <p:nvSpPr>
            <p:cNvPr id="3084" name="Text Box 3079"/>
            <p:cNvSpPr txBox="1">
              <a:spLocks noChangeArrowheads="1"/>
            </p:cNvSpPr>
            <p:nvPr/>
          </p:nvSpPr>
          <p:spPr bwMode="auto">
            <a:xfrm>
              <a:off x="2304" y="2256"/>
              <a:ext cx="158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Suponiendo que   </a:t>
              </a:r>
              <a:r>
                <a:rPr lang="es-ES">
                  <a:latin typeface="Symbol" pitchFamily="18" charset="2"/>
                </a:rPr>
                <a:t>m </a:t>
              </a:r>
              <a:r>
                <a:rPr lang="es-ES"/>
                <a:t>es constante</a:t>
              </a:r>
              <a:endParaRPr lang="en-US"/>
            </a:p>
          </p:txBody>
        </p:sp>
        <p:graphicFrame>
          <p:nvGraphicFramePr>
            <p:cNvPr id="3077" name="Object 3080"/>
            <p:cNvGraphicFramePr>
              <a:graphicFrameLocks noChangeAspect="1"/>
            </p:cNvGraphicFramePr>
            <p:nvPr/>
          </p:nvGraphicFramePr>
          <p:xfrm>
            <a:off x="3936" y="2304"/>
            <a:ext cx="1104" cy="357"/>
          </p:xfrm>
          <a:graphic>
            <a:graphicData uri="http://schemas.openxmlformats.org/presentationml/2006/ole">
              <p:oleObj spid="_x0000_s3077" name="Ecuación" r:id="rId4" imgW="749160" imgH="241200" progId="Equation.3">
                <p:embed/>
              </p:oleObj>
            </a:graphicData>
          </a:graphic>
        </p:graphicFrame>
      </p:grpSp>
      <p:grpSp>
        <p:nvGrpSpPr>
          <p:cNvPr id="3" name="Group 3081"/>
          <p:cNvGrpSpPr>
            <a:grpSpLocks/>
          </p:cNvGrpSpPr>
          <p:nvPr/>
        </p:nvGrpSpPr>
        <p:grpSpPr bwMode="auto">
          <a:xfrm>
            <a:off x="838200" y="4191000"/>
            <a:ext cx="4330700" cy="1058863"/>
            <a:chOff x="528" y="2880"/>
            <a:chExt cx="2728" cy="667"/>
          </a:xfrm>
        </p:grpSpPr>
        <p:graphicFrame>
          <p:nvGraphicFramePr>
            <p:cNvPr id="3076" name="Object 3082"/>
            <p:cNvGraphicFramePr>
              <a:graphicFrameLocks noChangeAspect="1"/>
            </p:cNvGraphicFramePr>
            <p:nvPr/>
          </p:nvGraphicFramePr>
          <p:xfrm>
            <a:off x="2304" y="3024"/>
            <a:ext cx="952" cy="523"/>
          </p:xfrm>
          <a:graphic>
            <a:graphicData uri="http://schemas.openxmlformats.org/presentationml/2006/ole">
              <p:oleObj spid="_x0000_s3076" name="Ecuación" r:id="rId5" imgW="838080" imgH="457200" progId="Equation.3">
                <p:embed/>
              </p:oleObj>
            </a:graphicData>
          </a:graphic>
        </p:graphicFrame>
        <p:sp>
          <p:nvSpPr>
            <p:cNvPr id="3083" name="Text Box 3083"/>
            <p:cNvSpPr txBox="1">
              <a:spLocks noChangeArrowheads="1"/>
            </p:cNvSpPr>
            <p:nvPr/>
          </p:nvSpPr>
          <p:spPr bwMode="auto">
            <a:xfrm>
              <a:off x="528" y="2880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Evaluando en t = t</a:t>
              </a:r>
              <a:r>
                <a:rPr lang="es-ES" baseline="-25000"/>
                <a:t>g</a:t>
              </a:r>
              <a:endParaRPr lang="en-US"/>
            </a:p>
          </p:txBody>
        </p:sp>
      </p:grpSp>
      <p:grpSp>
        <p:nvGrpSpPr>
          <p:cNvPr id="4" name="Group 3084"/>
          <p:cNvGrpSpPr>
            <a:grpSpLocks/>
          </p:cNvGrpSpPr>
          <p:nvPr/>
        </p:nvGrpSpPr>
        <p:grpSpPr bwMode="auto">
          <a:xfrm>
            <a:off x="609600" y="5181600"/>
            <a:ext cx="5181600" cy="1258888"/>
            <a:chOff x="384" y="3456"/>
            <a:chExt cx="3264" cy="793"/>
          </a:xfrm>
        </p:grpSpPr>
        <p:graphicFrame>
          <p:nvGraphicFramePr>
            <p:cNvPr id="3075" name="Object 3085"/>
            <p:cNvGraphicFramePr>
              <a:graphicFrameLocks noChangeAspect="1"/>
            </p:cNvGraphicFramePr>
            <p:nvPr/>
          </p:nvGraphicFramePr>
          <p:xfrm>
            <a:off x="2256" y="3648"/>
            <a:ext cx="1392" cy="601"/>
          </p:xfrm>
          <a:graphic>
            <a:graphicData uri="http://schemas.openxmlformats.org/presentationml/2006/ole">
              <p:oleObj spid="_x0000_s3075" name="Ecuación" r:id="rId6" imgW="1066680" imgH="457200" progId="Equation.3">
                <p:embed/>
              </p:oleObj>
            </a:graphicData>
          </a:graphic>
        </p:graphicFrame>
        <p:sp>
          <p:nvSpPr>
            <p:cNvPr id="3082" name="Text Box 3086"/>
            <p:cNvSpPr txBox="1">
              <a:spLocks noChangeArrowheads="1"/>
            </p:cNvSpPr>
            <p:nvPr/>
          </p:nvSpPr>
          <p:spPr bwMode="auto">
            <a:xfrm>
              <a:off x="384" y="3456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Tiempo total del batch</a:t>
              </a: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563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u="sng">
                <a:solidFill>
                  <a:srgbClr val="FF0000"/>
                </a:solidFill>
              </a:rPr>
              <a:t>Tiempo de un fermentador continuo</a:t>
            </a:r>
            <a:endParaRPr lang="en-US" b="1" u="sng">
              <a:solidFill>
                <a:srgbClr val="FF0000"/>
              </a:solidFill>
            </a:endParaRPr>
          </a:p>
        </p:txBody>
      </p:sp>
      <p:grpSp>
        <p:nvGrpSpPr>
          <p:cNvPr id="4103" name="Group 3"/>
          <p:cNvGrpSpPr>
            <a:grpSpLocks/>
          </p:cNvGrpSpPr>
          <p:nvPr/>
        </p:nvGrpSpPr>
        <p:grpSpPr bwMode="auto">
          <a:xfrm>
            <a:off x="685800" y="1066800"/>
            <a:ext cx="6934200" cy="1346200"/>
            <a:chOff x="336" y="336"/>
            <a:chExt cx="4368" cy="848"/>
          </a:xfrm>
        </p:grpSpPr>
        <p:graphicFrame>
          <p:nvGraphicFramePr>
            <p:cNvPr id="4101" name="Object 2051"/>
            <p:cNvGraphicFramePr>
              <a:graphicFrameLocks noChangeAspect="1"/>
            </p:cNvGraphicFramePr>
            <p:nvPr/>
          </p:nvGraphicFramePr>
          <p:xfrm>
            <a:off x="1248" y="705"/>
            <a:ext cx="3173" cy="479"/>
          </p:xfrm>
          <a:graphic>
            <a:graphicData uri="http://schemas.openxmlformats.org/presentationml/2006/ole">
              <p:oleObj spid="_x0000_s4101" name="Ecuación" r:id="rId3" imgW="2793960" imgH="419040" progId="Equation.3">
                <p:embed/>
              </p:oleObj>
            </a:graphicData>
          </a:graphic>
        </p:graphicFrame>
        <p:sp>
          <p:nvSpPr>
            <p:cNvPr id="4107" name="Text Box 5"/>
            <p:cNvSpPr txBox="1">
              <a:spLocks noChangeArrowheads="1"/>
            </p:cNvSpPr>
            <p:nvPr/>
          </p:nvSpPr>
          <p:spPr bwMode="auto">
            <a:xfrm>
              <a:off x="336" y="336"/>
              <a:ext cx="436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>
                  <a:solidFill>
                    <a:srgbClr val="FF0000"/>
                  </a:solidFill>
                </a:rPr>
                <a:t>Balance de Biomasa en un fermentador Continuo perfectamente agitado</a:t>
              </a:r>
              <a:endParaRPr 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57200" y="2286000"/>
            <a:ext cx="8001000" cy="2103438"/>
            <a:chOff x="288" y="1440"/>
            <a:chExt cx="5040" cy="1325"/>
          </a:xfrm>
        </p:grpSpPr>
        <p:sp>
          <p:nvSpPr>
            <p:cNvPr id="4106" name="Text Box 6"/>
            <p:cNvSpPr txBox="1">
              <a:spLocks noChangeArrowheads="1"/>
            </p:cNvSpPr>
            <p:nvPr/>
          </p:nvSpPr>
          <p:spPr bwMode="auto">
            <a:xfrm>
              <a:off x="288" y="1440"/>
              <a:ext cx="5040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s-ES" sz="1800"/>
                <a:t>Supuestos:</a:t>
              </a:r>
            </a:p>
            <a:p>
              <a:pPr lvl="1">
                <a:lnSpc>
                  <a:spcPct val="60000"/>
                </a:lnSpc>
                <a:spcBef>
                  <a:spcPct val="50000"/>
                </a:spcBef>
                <a:buFontTx/>
                <a:buChar char="•"/>
              </a:pPr>
              <a:r>
                <a:rPr lang="es-ES" sz="1800"/>
                <a:t>La alimentación y la salida tiene una concentración x</a:t>
              </a:r>
              <a:r>
                <a:rPr lang="es-ES" sz="1800" baseline="-25000"/>
                <a:t>o </a:t>
              </a:r>
              <a:r>
                <a:rPr lang="es-ES" sz="1800"/>
                <a:t> y x</a:t>
              </a:r>
              <a:r>
                <a:rPr lang="es-ES" sz="1800" baseline="-25000"/>
                <a:t>f</a:t>
              </a:r>
              <a:endParaRPr lang="es-ES" sz="1800"/>
            </a:p>
            <a:p>
              <a:pPr lvl="1">
                <a:lnSpc>
                  <a:spcPct val="60000"/>
                </a:lnSpc>
                <a:spcBef>
                  <a:spcPct val="50000"/>
                </a:spcBef>
                <a:buFontTx/>
                <a:buChar char="•"/>
              </a:pPr>
              <a:r>
                <a:rPr lang="es-ES" sz="1800"/>
                <a:t>Velocidad de muerte despreciable </a:t>
              </a:r>
              <a:r>
                <a:rPr lang="es-ES" sz="1800">
                  <a:latin typeface="Symbol" pitchFamily="18" charset="2"/>
                </a:rPr>
                <a:t>a&lt;&lt;m</a:t>
              </a:r>
            </a:p>
            <a:p>
              <a:pPr lvl="1">
                <a:lnSpc>
                  <a:spcPct val="60000"/>
                </a:lnSpc>
                <a:spcBef>
                  <a:spcPct val="50000"/>
                </a:spcBef>
                <a:buFontTx/>
                <a:buChar char="•"/>
              </a:pPr>
              <a:r>
                <a:rPr lang="es-ES" sz="1800">
                  <a:latin typeface="Symbol" pitchFamily="18" charset="2"/>
                </a:rPr>
                <a:t>E</a:t>
              </a:r>
              <a:r>
                <a:rPr lang="es-ES" sz="1800"/>
                <a:t>stado estacionario</a:t>
              </a:r>
            </a:p>
            <a:p>
              <a:pPr lvl="1">
                <a:spcBef>
                  <a:spcPct val="50000"/>
                </a:spcBef>
              </a:pPr>
              <a:endParaRPr lang="en-US"/>
            </a:p>
          </p:txBody>
        </p:sp>
        <p:graphicFrame>
          <p:nvGraphicFramePr>
            <p:cNvPr id="4100" name="Object 2050"/>
            <p:cNvGraphicFramePr>
              <a:graphicFrameLocks noChangeAspect="1"/>
            </p:cNvGraphicFramePr>
            <p:nvPr/>
          </p:nvGraphicFramePr>
          <p:xfrm>
            <a:off x="1440" y="2448"/>
            <a:ext cx="2268" cy="317"/>
          </p:xfrm>
          <a:graphic>
            <a:graphicData uri="http://schemas.openxmlformats.org/presentationml/2006/ole">
              <p:oleObj spid="_x0000_s4100" name="Ecuación" r:id="rId4" imgW="1726920" imgH="241200" progId="Equation.3">
                <p:embed/>
              </p:oleObj>
            </a:graphicData>
          </a:graphic>
        </p:graphicFrame>
      </p:grpSp>
      <p:graphicFrame>
        <p:nvGraphicFramePr>
          <p:cNvPr id="66560" name="Object 2048"/>
          <p:cNvGraphicFramePr>
            <a:graphicFrameLocks noChangeAspect="1"/>
          </p:cNvGraphicFramePr>
          <p:nvPr/>
        </p:nvGraphicFramePr>
        <p:xfrm>
          <a:off x="2662238" y="4648200"/>
          <a:ext cx="3151187" cy="503238"/>
        </p:xfrm>
        <a:graphic>
          <a:graphicData uri="http://schemas.openxmlformats.org/presentationml/2006/ole">
            <p:oleObj spid="_x0000_s4098" name="Ecuación" r:id="rId5" imgW="1511280" imgH="241200" progId="Equation.3">
              <p:embed/>
            </p:oleObj>
          </a:graphicData>
        </a:graphic>
      </p:graphicFrame>
      <p:graphicFrame>
        <p:nvGraphicFramePr>
          <p:cNvPr id="4099" name="Object 2049"/>
          <p:cNvGraphicFramePr>
            <a:graphicFrameLocks noChangeAspect="1"/>
          </p:cNvGraphicFramePr>
          <p:nvPr/>
        </p:nvGraphicFramePr>
        <p:xfrm>
          <a:off x="3803650" y="5434013"/>
          <a:ext cx="2649538" cy="1084262"/>
        </p:xfrm>
        <a:graphic>
          <a:graphicData uri="http://schemas.openxmlformats.org/presentationml/2006/ole">
            <p:oleObj spid="_x0000_s4099" name="Ecuación" r:id="rId6" imgW="1269720" imgH="520560" progId="Equation.3">
              <p:embed/>
            </p:oleObj>
          </a:graphicData>
        </a:graphic>
      </p:graphicFrame>
      <p:sp>
        <p:nvSpPr>
          <p:cNvPr id="4105" name="Text Box 10"/>
          <p:cNvSpPr txBox="1">
            <a:spLocks noChangeArrowheads="1"/>
          </p:cNvSpPr>
          <p:nvPr/>
        </p:nvSpPr>
        <p:spPr bwMode="auto">
          <a:xfrm>
            <a:off x="304800" y="5410200"/>
            <a:ext cx="2895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FF0000"/>
                </a:solidFill>
              </a:rPr>
              <a:t>Tiempo de residencia, </a:t>
            </a:r>
            <a:r>
              <a:rPr lang="es-ES" b="1">
                <a:solidFill>
                  <a:srgbClr val="FF0000"/>
                </a:solidFill>
                <a:latin typeface="Symbol" pitchFamily="18" charset="2"/>
              </a:rPr>
              <a:t>t</a:t>
            </a:r>
            <a:r>
              <a:rPr lang="es-ES" b="1" baseline="-25000">
                <a:solidFill>
                  <a:srgbClr val="FF0000"/>
                </a:solidFill>
                <a:latin typeface="Symbol" pitchFamily="18" charset="2"/>
              </a:rPr>
              <a:t>c</a:t>
            </a:r>
            <a:endParaRPr 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2"/>
          <p:cNvSpPr txBox="1">
            <a:spLocks noChangeArrowheads="1"/>
          </p:cNvSpPr>
          <p:nvPr/>
        </p:nvSpPr>
        <p:spPr bwMode="auto">
          <a:xfrm>
            <a:off x="990600" y="5334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Comparando los tiempos</a:t>
            </a:r>
            <a:endParaRPr lang="en-US"/>
          </a:p>
        </p:txBody>
      </p:sp>
      <p:graphicFrame>
        <p:nvGraphicFramePr>
          <p:cNvPr id="67584" name="Object 2048"/>
          <p:cNvGraphicFramePr>
            <a:graphicFrameLocks noChangeAspect="1"/>
          </p:cNvGraphicFramePr>
          <p:nvPr/>
        </p:nvGraphicFramePr>
        <p:xfrm>
          <a:off x="1752600" y="1295400"/>
          <a:ext cx="2339975" cy="1689100"/>
        </p:xfrm>
        <a:graphic>
          <a:graphicData uri="http://schemas.openxmlformats.org/presentationml/2006/ole">
            <p:oleObj spid="_x0000_s5122" name="Ecuación" r:id="rId3" imgW="1231560" imgH="888840" progId="Equation.3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371600" y="1600200"/>
            <a:ext cx="6248400" cy="3022600"/>
            <a:chOff x="864" y="1008"/>
            <a:chExt cx="3936" cy="1904"/>
          </a:xfrm>
        </p:grpSpPr>
        <p:sp>
          <p:nvSpPr>
            <p:cNvPr id="5131" name="Text Box 4"/>
            <p:cNvSpPr txBox="1">
              <a:spLocks noChangeArrowheads="1"/>
            </p:cNvSpPr>
            <p:nvPr/>
          </p:nvSpPr>
          <p:spPr bwMode="auto">
            <a:xfrm>
              <a:off x="3216" y="1008"/>
              <a:ext cx="15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Si se desprecia t</a:t>
              </a:r>
              <a:r>
                <a:rPr lang="es-ES" baseline="-25000"/>
                <a:t>d</a:t>
              </a:r>
              <a:endParaRPr lang="en-US"/>
            </a:p>
          </p:txBody>
        </p:sp>
        <p:graphicFrame>
          <p:nvGraphicFramePr>
            <p:cNvPr id="5125" name="Object 2051"/>
            <p:cNvGraphicFramePr>
              <a:graphicFrameLocks noChangeAspect="1"/>
            </p:cNvGraphicFramePr>
            <p:nvPr/>
          </p:nvGraphicFramePr>
          <p:xfrm>
            <a:off x="864" y="1920"/>
            <a:ext cx="889" cy="992"/>
          </p:xfrm>
          <a:graphic>
            <a:graphicData uri="http://schemas.openxmlformats.org/presentationml/2006/ole">
              <p:oleObj spid="_x0000_s5125" name="Ecuación" r:id="rId4" imgW="774360" imgH="863280" progId="Equation.3">
                <p:embed/>
              </p:oleObj>
            </a:graphicData>
          </a:graphic>
        </p:graphicFrame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267200" y="3733800"/>
            <a:ext cx="3751263" cy="1114425"/>
            <a:chOff x="2688" y="2352"/>
            <a:chExt cx="2363" cy="702"/>
          </a:xfrm>
        </p:grpSpPr>
        <p:sp>
          <p:nvSpPr>
            <p:cNvPr id="5130" name="Text Box 6"/>
            <p:cNvSpPr txBox="1">
              <a:spLocks noChangeArrowheads="1"/>
            </p:cNvSpPr>
            <p:nvPr/>
          </p:nvSpPr>
          <p:spPr bwMode="auto">
            <a:xfrm>
              <a:off x="2688" y="2352"/>
              <a:ext cx="15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/>
                <a:t>Recordando que: </a:t>
              </a:r>
              <a:endParaRPr lang="en-US"/>
            </a:p>
          </p:txBody>
        </p:sp>
        <p:graphicFrame>
          <p:nvGraphicFramePr>
            <p:cNvPr id="5124" name="Object 2050"/>
            <p:cNvGraphicFramePr>
              <a:graphicFrameLocks noChangeAspect="1"/>
            </p:cNvGraphicFramePr>
            <p:nvPr/>
          </p:nvGraphicFramePr>
          <p:xfrm>
            <a:off x="4381" y="2354"/>
            <a:ext cx="670" cy="700"/>
          </p:xfrm>
          <a:graphic>
            <a:graphicData uri="http://schemas.openxmlformats.org/presentationml/2006/ole">
              <p:oleObj spid="_x0000_s5124" name="Ecuación" r:id="rId5" imgW="583920" imgH="609480" progId="Equation.3">
                <p:embed/>
              </p:oleObj>
            </a:graphicData>
          </a:graphic>
        </p:graphicFrame>
      </p:grpSp>
      <p:graphicFrame>
        <p:nvGraphicFramePr>
          <p:cNvPr id="67585" name="Object 2049"/>
          <p:cNvGraphicFramePr>
            <a:graphicFrameLocks noChangeAspect="1"/>
          </p:cNvGraphicFramePr>
          <p:nvPr/>
        </p:nvGraphicFramePr>
        <p:xfrm>
          <a:off x="762000" y="5041900"/>
          <a:ext cx="2359025" cy="1042988"/>
        </p:xfrm>
        <a:graphic>
          <a:graphicData uri="http://schemas.openxmlformats.org/presentationml/2006/ole">
            <p:oleObj spid="_x0000_s5123" name="Ecuación" r:id="rId6" imgW="977760" imgH="431640" progId="Equation.3">
              <p:embed/>
            </p:oleObj>
          </a:graphicData>
        </a:graphic>
      </p:graphicFrame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657600" y="4800600"/>
            <a:ext cx="5257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El cultivo batch toma más tiempo, se recomienda para el </a:t>
            </a:r>
            <a:r>
              <a:rPr lang="es-ES" b="1" u="sng"/>
              <a:t>cultivo de biomasa</a:t>
            </a:r>
            <a:r>
              <a:rPr lang="es-ES"/>
              <a:t> </a:t>
            </a:r>
            <a:r>
              <a:rPr lang="es-ES" b="1" u="sng">
                <a:solidFill>
                  <a:srgbClr val="FF0000"/>
                </a:solidFill>
              </a:rPr>
              <a:t>CULTIVOS CONTINUOS PERFECTAMENTE AGITADOS</a:t>
            </a:r>
            <a:r>
              <a:rPr lang="es-ES"/>
              <a:t>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192882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</a:t>
            </a:r>
            <a:r>
              <a:rPr lang="es-CL" sz="3300" dirty="0">
                <a:solidFill>
                  <a:schemeClr val="tx1"/>
                </a:solidFill>
              </a:rPr>
              <a:t>Agenda</a:t>
            </a:r>
            <a:endParaRPr lang="es-E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813</Words>
  <Application>Microsoft Office PowerPoint</Application>
  <PresentationFormat>Presentación en pantalla (4:3)</PresentationFormat>
  <Paragraphs>279</Paragraphs>
  <Slides>33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33</vt:i4>
      </vt:variant>
    </vt:vector>
  </HeadingPairs>
  <TitlesOfParts>
    <vt:vector size="37" baseType="lpstr">
      <vt:lpstr>Diseño predeterminado</vt:lpstr>
      <vt:lpstr>Imagen de mapa de bits</vt:lpstr>
      <vt:lpstr>Ecuación</vt:lpstr>
      <vt:lpstr>Microsoft Editor de ecuaciones 3.0</vt:lpstr>
      <vt:lpstr>Diseño de Bio-reactores Comparación en Fermentador Batch y Continuo M.Elena Lienqueo mlienque@ing.uchile.cl </vt:lpstr>
      <vt:lpstr>Diapositiva 2</vt:lpstr>
      <vt:lpstr>Comparación en Fermentador Batch y Continuo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Comparación en Fermentador Batch y Continuo</vt:lpstr>
      <vt:lpstr>Diapositiva 14</vt:lpstr>
      <vt:lpstr>Diapositiva 15</vt:lpstr>
      <vt:lpstr>Diapositiva 16</vt:lpstr>
      <vt:lpstr>Diapositiva 17</vt:lpstr>
      <vt:lpstr>Diseño óptimo para el crecimiento de microorganismos</vt:lpstr>
      <vt:lpstr>Diapositiva 19</vt:lpstr>
      <vt:lpstr>Cultivo Continuo   Flujo Pistón (PFTR) 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Ejemplo</vt:lpstr>
      <vt:lpstr>Diapositiva 33</vt:lpstr>
    </vt:vector>
  </TitlesOfParts>
  <Company>CIBYB, Universidad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Cultivo Continuo</dc:title>
  <dc:creator>Maria Elena Lienqueo C.</dc:creator>
  <cp:lastModifiedBy>Eduardo Dagnino</cp:lastModifiedBy>
  <cp:revision>65</cp:revision>
  <dcterms:created xsi:type="dcterms:W3CDTF">2002-05-08T09:44:33Z</dcterms:created>
  <dcterms:modified xsi:type="dcterms:W3CDTF">2012-06-07T01:43:48Z</dcterms:modified>
</cp:coreProperties>
</file>