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61" r:id="rId4"/>
    <p:sldId id="259" r:id="rId5"/>
    <p:sldId id="260" r:id="rId6"/>
    <p:sldId id="263" r:id="rId7"/>
    <p:sldId id="264" r:id="rId8"/>
    <p:sldId id="265" r:id="rId9"/>
    <p:sldId id="266" r:id="rId10"/>
    <p:sldId id="262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7862C5-710B-44BF-BE90-63980B770114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F59C3-3F64-4963-BAC5-B245671C6C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9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F59C3-3F64-4963-BAC5-B245671C6C51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FB01A-F192-4425-A461-72E182706146}" type="datetimeFigureOut">
              <a:rPr lang="es-ES" smtClean="0"/>
              <a:t>28/11/2011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B37E5-D00A-4D71-8048-185F25A3B82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CRITERIOS DE FLUENCIA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19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de Relación </a:t>
            </a:r>
            <a:r>
              <a:rPr lang="es-ES" dirty="0" smtClean="0">
                <a:sym typeface="Symbol"/>
              </a:rPr>
              <a:t>- plástica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3203848" y="2636912"/>
                <a:ext cx="2530624" cy="648072"/>
              </a:xfr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 </m:t>
                      </m:r>
                      <m:acc>
                        <m:accPr>
                          <m:chr m:val="̅"/>
                          <m:ctrlPr>
                            <a:rPr lang="es-ES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s-ES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</m:acc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𝐾</m:t>
                      </m:r>
                      <m:r>
                        <a:rPr lang="es-ES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s-E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</m:acc>
                        </m:e>
                        <m:sup>
                          <m:r>
                            <a:rPr lang="es-E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3848" y="2636912"/>
                <a:ext cx="2530624" cy="64807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Esfuerzo equivalente</a:t>
            </a:r>
            <a:endParaRPr lang="es-ES" sz="3600" dirty="0"/>
          </a:p>
        </p:txBody>
      </p:sp>
      <p:pic>
        <p:nvPicPr>
          <p:cNvPr id="1028" name="Picture 4" descr="\sigma_v^2 = \tfrac{1}{2}[(\sigma_{11} - \sigma_{22})^2 + (\sigma_{22} - \sigma_{33})^2 + (\sigma_{11} - \sigma_{33})^2 + 6(\sigma_{23}^2 + \sigma_{31}^2 + \sigma_{12}^2)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820980" cy="360040"/>
          </a:xfrm>
          <a:prstGeom prst="rect">
            <a:avLst/>
          </a:prstGeom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1506" name="Picture 2" descr="C:\Users\Rodrigo Palma\Pictures\2011-11-24 bvn\bvn 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97152"/>
            <a:ext cx="5935226" cy="7772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2 CuadroTexto"/>
          <p:cNvSpPr txBox="1"/>
          <p:nvPr/>
        </p:nvSpPr>
        <p:spPr>
          <a:xfrm>
            <a:off x="1691680" y="2924944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Deformación equivalente </a:t>
            </a:r>
          </a:p>
          <a:p>
            <a:pPr algn="ctr"/>
            <a:r>
              <a:rPr lang="es-ES" sz="2800" dirty="0" smtClean="0"/>
              <a:t>en función de solo las deformaciones principales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423776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28728" y="714356"/>
            <a:ext cx="612068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3200" dirty="0" smtClean="0"/>
              <a:t>Criterio de fluencia de Von Mises</a:t>
            </a:r>
            <a:endParaRPr lang="es-ES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643042" y="2428868"/>
            <a:ext cx="568863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La deformación plástica comienza cuando el esfuerzo equivalente aplicado, alcanza el valor del límite de fluencia en tracción.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35080" cy="7780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3600" dirty="0" smtClean="0"/>
              <a:t>Criterio de fluencia de </a:t>
            </a:r>
            <a:r>
              <a:rPr lang="es-ES" sz="3600" dirty="0" err="1" smtClean="0"/>
              <a:t>Tresca</a:t>
            </a:r>
            <a:endParaRPr lang="es-ES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619494" y="1988840"/>
            <a:ext cx="5688632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La deformación plástica comienza cuando el esfuerzo de corte máximo aplicado, alcanza el valor del límite de fluencia (un esfuerzo de corte) en corte.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57306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COMPARACIÓN</a:t>
            </a:r>
            <a:endParaRPr lang="es-ES" dirty="0"/>
          </a:p>
        </p:txBody>
      </p:sp>
      <p:pic>
        <p:nvPicPr>
          <p:cNvPr id="22530" name="Picture 2" descr="C:\Users\Rodrigo Palma\Pictures\2011-11-24 m,nb\m,nb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00808"/>
            <a:ext cx="3888432" cy="3396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9811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458200" cy="571500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2800" b="1" u="sng" dirty="0" err="1" smtClean="0"/>
              <a:t>Ejemplo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0" indent="0">
              <a:buFontTx/>
              <a:buNone/>
            </a:pPr>
            <a:r>
              <a:rPr lang="en-US" sz="2800" dirty="0" err="1" smtClean="0"/>
              <a:t>Una</a:t>
            </a:r>
            <a:r>
              <a:rPr lang="en-US" sz="2800" dirty="0" smtClean="0"/>
              <a:t> </a:t>
            </a:r>
            <a:r>
              <a:rPr lang="en-US" sz="2800" dirty="0" err="1" smtClean="0"/>
              <a:t>placa</a:t>
            </a:r>
            <a:r>
              <a:rPr lang="en-US" sz="2800" dirty="0" smtClean="0"/>
              <a:t> de </a:t>
            </a:r>
            <a:r>
              <a:rPr lang="en-US" sz="2800" dirty="0" err="1" smtClean="0"/>
              <a:t>aluminio</a:t>
            </a:r>
            <a:r>
              <a:rPr lang="en-US" sz="2800" dirty="0" smtClean="0"/>
              <a:t> 6061-T4 </a:t>
            </a:r>
            <a:r>
              <a:rPr lang="en-US" sz="2800" dirty="0" err="1" smtClean="0"/>
              <a:t>estará</a:t>
            </a:r>
            <a:r>
              <a:rPr lang="en-US" sz="2800" dirty="0" smtClean="0"/>
              <a:t> </a:t>
            </a:r>
            <a:r>
              <a:rPr lang="en-US" sz="2800" dirty="0" err="1" smtClean="0"/>
              <a:t>sujeta</a:t>
            </a:r>
            <a:r>
              <a:rPr lang="en-US" sz="2800" dirty="0" smtClean="0"/>
              <a:t> </a:t>
            </a:r>
            <a:r>
              <a:rPr lang="en-US" sz="2800" dirty="0"/>
              <a:t> </a:t>
            </a:r>
            <a:r>
              <a:rPr lang="en-US" sz="2800" dirty="0" smtClean="0"/>
              <a:t>a los </a:t>
            </a:r>
            <a:r>
              <a:rPr lang="en-US" sz="2800" dirty="0" err="1" smtClean="0"/>
              <a:t>siguientes</a:t>
            </a:r>
            <a:r>
              <a:rPr lang="en-US" sz="2800" dirty="0" smtClean="0"/>
              <a:t> </a:t>
            </a:r>
            <a:r>
              <a:rPr lang="en-US" sz="2800" dirty="0" err="1" smtClean="0"/>
              <a:t>esfuerzos</a:t>
            </a:r>
            <a:endParaRPr lang="en-US" sz="2800" dirty="0" smtClean="0"/>
          </a:p>
          <a:p>
            <a:pPr marL="0" indent="0">
              <a:buFontTx/>
              <a:buNone/>
            </a:pPr>
            <a:r>
              <a:rPr lang="en-US" sz="2800" dirty="0"/>
              <a:t>			</a:t>
            </a:r>
            <a:r>
              <a:rPr lang="en-US" sz="2800" dirty="0">
                <a:sym typeface="Symbol" pitchFamily="18" charset="2"/>
              </a:rPr>
              <a:t></a:t>
            </a:r>
            <a:r>
              <a:rPr lang="en-US" sz="2800" baseline="-12000" dirty="0">
                <a:sym typeface="Symbol" pitchFamily="18" charset="2"/>
              </a:rPr>
              <a:t>11</a:t>
            </a:r>
            <a:r>
              <a:rPr lang="en-US" sz="2800" dirty="0">
                <a:sym typeface="Symbol" pitchFamily="18" charset="2"/>
              </a:rPr>
              <a:t>  =  70 </a:t>
            </a:r>
            <a:r>
              <a:rPr lang="en-US" sz="2800" dirty="0" err="1">
                <a:sym typeface="Symbol" pitchFamily="18" charset="2"/>
              </a:rPr>
              <a:t>MPa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>
                <a:sym typeface="Symbol" pitchFamily="18" charset="2"/>
              </a:rPr>
              <a:t>			</a:t>
            </a:r>
            <a:r>
              <a:rPr lang="en-US" sz="2800" baseline="-12000" dirty="0">
                <a:sym typeface="Symbol" pitchFamily="18" charset="2"/>
              </a:rPr>
              <a:t>22</a:t>
            </a:r>
            <a:r>
              <a:rPr lang="en-US" sz="2800" dirty="0">
                <a:sym typeface="Symbol" pitchFamily="18" charset="2"/>
              </a:rPr>
              <a:t>  =  120 </a:t>
            </a:r>
            <a:r>
              <a:rPr lang="en-US" sz="2800" dirty="0" err="1">
                <a:sym typeface="Symbol" pitchFamily="18" charset="2"/>
              </a:rPr>
              <a:t>MPa</a:t>
            </a:r>
            <a:endParaRPr lang="en-US" sz="2800" dirty="0"/>
          </a:p>
          <a:p>
            <a:pPr marL="0" indent="0">
              <a:buFontTx/>
              <a:buNone/>
            </a:pPr>
            <a:r>
              <a:rPr lang="en-US" sz="2800" dirty="0"/>
              <a:t>			</a:t>
            </a:r>
            <a:r>
              <a:rPr lang="en-US" sz="2800" dirty="0">
                <a:sym typeface="Symbol" pitchFamily="18" charset="2"/>
              </a:rPr>
              <a:t></a:t>
            </a:r>
            <a:r>
              <a:rPr lang="en-US" sz="2800" baseline="-12000" dirty="0">
                <a:sym typeface="Symbol" pitchFamily="18" charset="2"/>
              </a:rPr>
              <a:t>12</a:t>
            </a:r>
            <a:r>
              <a:rPr lang="en-US" sz="2800" dirty="0">
                <a:sym typeface="Symbol" pitchFamily="18" charset="2"/>
              </a:rPr>
              <a:t>  =  60 </a:t>
            </a:r>
            <a:r>
              <a:rPr lang="en-US" sz="2800" dirty="0" err="1">
                <a:sym typeface="Symbol" pitchFamily="18" charset="2"/>
              </a:rPr>
              <a:t>MPa</a:t>
            </a:r>
            <a:endParaRPr lang="en-US" sz="2800" dirty="0"/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r>
              <a:rPr lang="en-US" sz="2800" dirty="0"/>
              <a:t>Determine </a:t>
            </a:r>
            <a:r>
              <a:rPr lang="en-US" sz="2800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 err="1" smtClean="0"/>
              <a:t>existe</a:t>
            </a:r>
            <a:r>
              <a:rPr lang="en-US" sz="2800" dirty="0" smtClean="0"/>
              <a:t> </a:t>
            </a:r>
            <a:r>
              <a:rPr lang="en-US" sz="2800" dirty="0" err="1" smtClean="0"/>
              <a:t>peligro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entre en </a:t>
            </a:r>
            <a:r>
              <a:rPr lang="en-US" sz="2800" dirty="0" err="1" smtClean="0"/>
              <a:t>fluencia</a:t>
            </a:r>
            <a:r>
              <a:rPr lang="en-US" sz="2800" dirty="0" smtClean="0"/>
              <a:t> </a:t>
            </a:r>
          </a:p>
          <a:p>
            <a:pPr marL="0" indent="0">
              <a:buFontTx/>
              <a:buNone/>
            </a:pPr>
            <a:r>
              <a:rPr lang="en-US" sz="2800" dirty="0" smtClean="0">
                <a:sym typeface="Symbol" pitchFamily="18" charset="2"/>
              </a:rPr>
              <a:t></a:t>
            </a:r>
            <a:r>
              <a:rPr lang="en-US" sz="2800" baseline="-12000" dirty="0">
                <a:sym typeface="Symbol" pitchFamily="18" charset="2"/>
              </a:rPr>
              <a:t>0</a:t>
            </a:r>
            <a:r>
              <a:rPr lang="en-US" sz="2800" dirty="0">
                <a:sym typeface="Symbol" pitchFamily="18" charset="2"/>
              </a:rPr>
              <a:t>  =  150 </a:t>
            </a:r>
            <a:r>
              <a:rPr lang="en-US" sz="2800" dirty="0" err="1">
                <a:sym typeface="Symbol" pitchFamily="18" charset="2"/>
              </a:rPr>
              <a:t>MPa</a:t>
            </a:r>
            <a:r>
              <a:rPr lang="en-US" sz="2800" dirty="0">
                <a:sym typeface="Symbol" pitchFamily="18" charset="2"/>
              </a:rPr>
              <a:t> </a:t>
            </a:r>
            <a:r>
              <a:rPr lang="en-US" sz="2800" dirty="0" smtClean="0">
                <a:sym typeface="Symbol" pitchFamily="18" charset="2"/>
              </a:rPr>
              <a:t>(</a:t>
            </a:r>
            <a:r>
              <a:rPr lang="en-US" sz="2800" dirty="0" err="1" smtClean="0">
                <a:sym typeface="Symbol" pitchFamily="18" charset="2"/>
              </a:rPr>
              <a:t>límite</a:t>
            </a:r>
            <a:r>
              <a:rPr lang="en-US" sz="2800" dirty="0" smtClean="0">
                <a:sym typeface="Symbol" pitchFamily="18" charset="2"/>
              </a:rPr>
              <a:t> de </a:t>
            </a:r>
            <a:r>
              <a:rPr lang="en-US" sz="2800" dirty="0" err="1" smtClean="0">
                <a:sym typeface="Symbol" pitchFamily="18" charset="2"/>
              </a:rPr>
              <a:t>fluencia</a:t>
            </a:r>
            <a:r>
              <a:rPr lang="en-US" sz="2800" dirty="0" smtClean="0">
                <a:sym typeface="Symbol" pitchFamily="18" charset="2"/>
              </a:rPr>
              <a:t>).</a:t>
            </a:r>
            <a:endParaRPr lang="en-US" sz="2800" dirty="0"/>
          </a:p>
          <a:p>
            <a:pPr marL="0" indent="0">
              <a:buFontTx/>
              <a:buNone/>
            </a:pPr>
            <a:endParaRPr lang="en-US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"/>
            <a:ext cx="8610600" cy="6553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b="1" u="sng" dirty="0"/>
              <a:t>Solution</a:t>
            </a:r>
            <a:endParaRPr lang="en-US" dirty="0"/>
          </a:p>
          <a:p>
            <a:pPr marL="0" indent="0">
              <a:buFontTx/>
              <a:buNone/>
            </a:pPr>
            <a:r>
              <a:rPr lang="en-US" sz="2800" dirty="0" err="1" smtClean="0"/>
              <a:t>Determinación</a:t>
            </a:r>
            <a:r>
              <a:rPr lang="en-US" sz="2800" dirty="0" smtClean="0"/>
              <a:t> de </a:t>
            </a:r>
            <a:r>
              <a:rPr lang="en-US" sz="2800" dirty="0" err="1" smtClean="0"/>
              <a:t>esfuerzos</a:t>
            </a:r>
            <a:r>
              <a:rPr lang="en-US" sz="2800" dirty="0" smtClean="0"/>
              <a:t> </a:t>
            </a:r>
            <a:r>
              <a:rPr lang="en-US" sz="2800" dirty="0" err="1" smtClean="0"/>
              <a:t>principales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 err="1" smtClean="0">
                <a:sym typeface="Symbol" pitchFamily="18" charset="2"/>
              </a:rPr>
              <a:t>soluciones</a:t>
            </a:r>
            <a:r>
              <a:rPr lang="en-US" sz="2800" dirty="0" smtClean="0">
                <a:sym typeface="Symbol" pitchFamily="18" charset="2"/>
              </a:rPr>
              <a:t> 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>
                <a:sym typeface="Symbol" pitchFamily="18" charset="2"/>
              </a:rPr>
              <a:t>		</a:t>
            </a:r>
            <a:r>
              <a:rPr lang="en-US" sz="2800" baseline="-12000" dirty="0">
                <a:sym typeface="Symbol" pitchFamily="18" charset="2"/>
              </a:rPr>
              <a:t>1</a:t>
            </a:r>
            <a:r>
              <a:rPr lang="en-US" sz="2800" dirty="0">
                <a:sym typeface="Symbol" pitchFamily="18" charset="2"/>
              </a:rPr>
              <a:t>  =  160 </a:t>
            </a:r>
            <a:r>
              <a:rPr lang="en-US" sz="2800" dirty="0" err="1">
                <a:sym typeface="Symbol" pitchFamily="18" charset="2"/>
              </a:rPr>
              <a:t>MPa</a:t>
            </a:r>
            <a:r>
              <a:rPr lang="en-US" sz="2800" dirty="0">
                <a:sym typeface="Symbol" pitchFamily="18" charset="2"/>
              </a:rPr>
              <a:t>;     </a:t>
            </a:r>
            <a:r>
              <a:rPr lang="en-US" sz="2800" baseline="-12000" dirty="0">
                <a:sym typeface="Symbol" pitchFamily="18" charset="2"/>
              </a:rPr>
              <a:t>2</a:t>
            </a:r>
            <a:r>
              <a:rPr lang="en-US" sz="2800" dirty="0">
                <a:sym typeface="Symbol" pitchFamily="18" charset="2"/>
              </a:rPr>
              <a:t>  =  30 </a:t>
            </a:r>
            <a:r>
              <a:rPr lang="en-US" sz="2800" dirty="0" err="1">
                <a:sym typeface="Symbol" pitchFamily="18" charset="2"/>
              </a:rPr>
              <a:t>MPa</a:t>
            </a:r>
            <a:r>
              <a:rPr lang="en-US" sz="2800" dirty="0">
                <a:sym typeface="Symbol" pitchFamily="18" charset="2"/>
              </a:rPr>
              <a:t>;     </a:t>
            </a:r>
            <a:r>
              <a:rPr lang="en-US" sz="2800" baseline="-12000" dirty="0">
                <a:sym typeface="Symbol" pitchFamily="18" charset="2"/>
              </a:rPr>
              <a:t>1</a:t>
            </a:r>
            <a:r>
              <a:rPr lang="en-US" sz="2800" dirty="0">
                <a:sym typeface="Symbol" pitchFamily="18" charset="2"/>
              </a:rPr>
              <a:t>  =  0  </a:t>
            </a:r>
          </a:p>
          <a:p>
            <a:pPr marL="0" indent="0">
              <a:buFontTx/>
              <a:buNone/>
            </a:pP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 smtClean="0">
                <a:sym typeface="Symbol" pitchFamily="18" charset="2"/>
              </a:rPr>
              <a:t>De </a:t>
            </a:r>
            <a:r>
              <a:rPr lang="en-US" sz="2800" dirty="0" err="1" smtClean="0">
                <a:sym typeface="Symbol" pitchFamily="18" charset="2"/>
              </a:rPr>
              <a:t>acuerdo</a:t>
            </a:r>
            <a:r>
              <a:rPr lang="en-US" sz="2800" dirty="0" smtClean="0">
                <a:sym typeface="Symbol" pitchFamily="18" charset="2"/>
              </a:rPr>
              <a:t> a </a:t>
            </a:r>
            <a:r>
              <a:rPr lang="en-US" sz="2800" dirty="0" err="1" smtClean="0">
                <a:sym typeface="Symbol" pitchFamily="18" charset="2"/>
              </a:rPr>
              <a:t>Tresca</a:t>
            </a:r>
            <a:r>
              <a:rPr lang="en-US" sz="2800" dirty="0">
                <a:sym typeface="Symbol" pitchFamily="18" charset="2"/>
              </a:rPr>
              <a:t>, </a:t>
            </a:r>
            <a:r>
              <a:rPr lang="en-US" sz="2800" baseline="-12000" dirty="0">
                <a:sym typeface="Symbol" pitchFamily="18" charset="2"/>
              </a:rPr>
              <a:t>max</a:t>
            </a:r>
            <a:r>
              <a:rPr lang="en-US" sz="2800" dirty="0">
                <a:sym typeface="Symbol" pitchFamily="18" charset="2"/>
              </a:rPr>
              <a:t>  =  (160 - 0)/2  =  80 </a:t>
            </a:r>
            <a:r>
              <a:rPr lang="en-US" sz="2800" dirty="0" err="1">
                <a:sym typeface="Symbol" pitchFamily="18" charset="2"/>
              </a:rPr>
              <a:t>MPa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 smtClean="0">
                <a:sym typeface="Symbol" pitchFamily="18" charset="2"/>
              </a:rPr>
              <a:t>Para </a:t>
            </a:r>
            <a:r>
              <a:rPr lang="en-US" sz="2800" dirty="0" err="1" smtClean="0">
                <a:sym typeface="Symbol" pitchFamily="18" charset="2"/>
              </a:rPr>
              <a:t>fluencia</a:t>
            </a:r>
            <a:r>
              <a:rPr lang="en-US" sz="2800" dirty="0" smtClean="0">
                <a:sym typeface="Symbol" pitchFamily="18" charset="2"/>
              </a:rPr>
              <a:t> en </a:t>
            </a:r>
            <a:r>
              <a:rPr lang="en-US" sz="2800" dirty="0" err="1" smtClean="0">
                <a:sym typeface="Symbol" pitchFamily="18" charset="2"/>
              </a:rPr>
              <a:t>tracción</a:t>
            </a:r>
            <a:r>
              <a:rPr lang="en-US" sz="2800" dirty="0" smtClean="0">
                <a:sym typeface="Symbol" pitchFamily="18" charset="2"/>
              </a:rPr>
              <a:t> </a:t>
            </a:r>
            <a:r>
              <a:rPr lang="en-US" sz="2800" dirty="0" err="1" smtClean="0">
                <a:sym typeface="Symbol" pitchFamily="18" charset="2"/>
              </a:rPr>
              <a:t>uniaxial</a:t>
            </a:r>
            <a:r>
              <a:rPr lang="en-US" sz="2800" dirty="0">
                <a:sym typeface="Symbol" pitchFamily="18" charset="2"/>
              </a:rPr>
              <a:t>:</a:t>
            </a:r>
            <a:r>
              <a:rPr lang="en-US" sz="2800" dirty="0" smtClean="0">
                <a:sym typeface="Symbol" pitchFamily="18" charset="2"/>
              </a:rPr>
              <a:t> 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>
                <a:sym typeface="Symbol" pitchFamily="18" charset="2"/>
              </a:rPr>
              <a:t>				</a:t>
            </a:r>
            <a:r>
              <a:rPr lang="en-US" sz="2800" dirty="0" smtClean="0">
                <a:sym typeface="Symbol" pitchFamily="18" charset="2"/>
              </a:rPr>
              <a:t>k</a:t>
            </a:r>
            <a:r>
              <a:rPr lang="en-US" sz="2800" baseline="-25000" dirty="0" smtClean="0">
                <a:sym typeface="Symbol" pitchFamily="18" charset="2"/>
              </a:rPr>
              <a:t>0</a:t>
            </a:r>
            <a:r>
              <a:rPr lang="en-US" sz="2800" dirty="0" smtClean="0">
                <a:sym typeface="Symbol" pitchFamily="18" charset="2"/>
              </a:rPr>
              <a:t> = </a:t>
            </a:r>
            <a:r>
              <a:rPr lang="en-US" sz="2800" baseline="-12000" dirty="0">
                <a:sym typeface="Symbol" pitchFamily="18" charset="2"/>
              </a:rPr>
              <a:t>0</a:t>
            </a:r>
            <a:r>
              <a:rPr lang="en-US" sz="2800" dirty="0">
                <a:sym typeface="Symbol" pitchFamily="18" charset="2"/>
              </a:rPr>
              <a:t>/2   =   75 </a:t>
            </a:r>
            <a:r>
              <a:rPr lang="en-US" sz="2800" dirty="0" err="1">
                <a:sym typeface="Symbol" pitchFamily="18" charset="2"/>
              </a:rPr>
              <a:t>MPa</a:t>
            </a:r>
            <a:endParaRPr lang="en-US" sz="2800" dirty="0">
              <a:sym typeface="Symbol" pitchFamily="18" charset="2"/>
            </a:endParaRPr>
          </a:p>
          <a:p>
            <a:pPr marL="0" indent="0">
              <a:buFontTx/>
              <a:buNone/>
            </a:pPr>
            <a:r>
              <a:rPr lang="en-US" sz="2800" dirty="0" smtClean="0">
                <a:sym typeface="Symbol" pitchFamily="18" charset="2"/>
              </a:rPr>
              <a:t>Dado </a:t>
            </a:r>
            <a:r>
              <a:rPr lang="en-US" sz="2800" dirty="0" err="1" smtClean="0">
                <a:sym typeface="Symbol" pitchFamily="18" charset="2"/>
              </a:rPr>
              <a:t>que</a:t>
            </a:r>
            <a:r>
              <a:rPr lang="en-US" sz="2800" dirty="0" smtClean="0">
                <a:sym typeface="Symbol" pitchFamily="18" charset="2"/>
              </a:rPr>
              <a:t> </a:t>
            </a:r>
            <a:r>
              <a:rPr lang="en-US" sz="2800" baseline="-12000" dirty="0" smtClean="0">
                <a:sym typeface="Symbol" pitchFamily="18" charset="2"/>
              </a:rPr>
              <a:t>max</a:t>
            </a:r>
            <a:r>
              <a:rPr lang="en-US" sz="2800" dirty="0" smtClean="0">
                <a:sym typeface="Symbol" pitchFamily="18" charset="2"/>
              </a:rPr>
              <a:t>  </a:t>
            </a:r>
            <a:r>
              <a:rPr lang="en-US" sz="2800" dirty="0" err="1" smtClean="0">
                <a:sym typeface="Symbol" pitchFamily="18" charset="2"/>
              </a:rPr>
              <a:t>aplicado</a:t>
            </a:r>
            <a:r>
              <a:rPr lang="en-US" sz="2800" dirty="0" smtClean="0">
                <a:sym typeface="Symbol" pitchFamily="18" charset="2"/>
              </a:rPr>
              <a:t> 80 </a:t>
            </a:r>
            <a:r>
              <a:rPr lang="en-US" sz="2800" dirty="0" err="1">
                <a:sym typeface="Symbol" pitchFamily="18" charset="2"/>
              </a:rPr>
              <a:t>MPa</a:t>
            </a:r>
            <a:r>
              <a:rPr lang="en-US" sz="2800" dirty="0">
                <a:sym typeface="Symbol" pitchFamily="18" charset="2"/>
              </a:rPr>
              <a:t> &gt; 75 </a:t>
            </a:r>
            <a:r>
              <a:rPr lang="en-US" sz="2800" dirty="0" err="1">
                <a:sym typeface="Symbol" pitchFamily="18" charset="2"/>
              </a:rPr>
              <a:t>MPa</a:t>
            </a:r>
            <a:r>
              <a:rPr lang="en-US" sz="2800" dirty="0">
                <a:sym typeface="Symbol" pitchFamily="18" charset="2"/>
              </a:rPr>
              <a:t>, </a:t>
            </a:r>
            <a:r>
              <a:rPr lang="en-US" sz="2800" dirty="0" err="1" smtClean="0">
                <a:sym typeface="Symbol" pitchFamily="18" charset="2"/>
              </a:rPr>
              <a:t>según</a:t>
            </a:r>
            <a:r>
              <a:rPr lang="en-US" sz="2800" dirty="0" smtClean="0">
                <a:sym typeface="Symbol" pitchFamily="18" charset="2"/>
              </a:rPr>
              <a:t> </a:t>
            </a:r>
            <a:r>
              <a:rPr lang="en-US" sz="2800" dirty="0" err="1" smtClean="0">
                <a:sym typeface="Symbol" pitchFamily="18" charset="2"/>
              </a:rPr>
              <a:t>Tresca</a:t>
            </a:r>
            <a:r>
              <a:rPr lang="en-US" sz="2800" dirty="0" smtClean="0">
                <a:sym typeface="Symbol" pitchFamily="18" charset="2"/>
              </a:rPr>
              <a:t>, hay </a:t>
            </a:r>
            <a:r>
              <a:rPr lang="en-US" sz="2800" dirty="0" err="1" smtClean="0">
                <a:sym typeface="Symbol" pitchFamily="18" charset="2"/>
              </a:rPr>
              <a:t>fluencia</a:t>
            </a:r>
            <a:endParaRPr lang="en-US" sz="2800" dirty="0">
              <a:sym typeface="Symbol" pitchFamily="18" charset="2"/>
            </a:endParaRPr>
          </a:p>
        </p:txBody>
      </p:sp>
      <p:graphicFrame>
        <p:nvGraphicFramePr>
          <p:cNvPr id="37888" name="Object 0"/>
          <p:cNvGraphicFramePr>
            <a:graphicFrameLocks noChangeAspect="1"/>
          </p:cNvGraphicFramePr>
          <p:nvPr/>
        </p:nvGraphicFramePr>
        <p:xfrm>
          <a:off x="1428728" y="1214422"/>
          <a:ext cx="5994442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cuación" r:id="rId3" imgW="2997000" imgH="571320" progId="Equation.3">
                  <p:embed/>
                </p:oleObj>
              </mc:Choice>
              <mc:Fallback>
                <p:oleObj name="Ecuación" r:id="rId3" imgW="2997000" imgH="571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214422"/>
                        <a:ext cx="5994442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610600" cy="5791200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en-US" sz="2800" dirty="0"/>
              <a:t>The von </a:t>
            </a:r>
            <a:r>
              <a:rPr lang="en-US" sz="2800" dirty="0" err="1"/>
              <a:t>Mises</a:t>
            </a:r>
            <a:r>
              <a:rPr lang="en-US" sz="2800" dirty="0"/>
              <a:t> criterion can be invoked from Eq. 8-9.</a:t>
            </a:r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r>
              <a:rPr lang="en-US" sz="2800" dirty="0" smtClean="0"/>
              <a:t>=175 </a:t>
            </a:r>
            <a:r>
              <a:rPr lang="en-US" sz="2800" dirty="0" err="1"/>
              <a:t>MPa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>
              <a:buFontTx/>
              <a:buNone/>
            </a:pPr>
            <a:r>
              <a:rPr lang="en-US" sz="2800" dirty="0" smtClean="0"/>
              <a:t>Dado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 pitchFamily="18" charset="2"/>
              </a:rPr>
              <a:t></a:t>
            </a:r>
            <a:r>
              <a:rPr lang="en-US" sz="2800" baseline="-12000" dirty="0" smtClean="0">
                <a:sym typeface="Symbol" pitchFamily="18" charset="2"/>
              </a:rPr>
              <a:t>0</a:t>
            </a:r>
            <a:r>
              <a:rPr lang="en-US" sz="2800" dirty="0" smtClean="0">
                <a:sym typeface="Symbol" pitchFamily="18" charset="2"/>
              </a:rPr>
              <a:t> =150 M Pa, </a:t>
            </a:r>
            <a:r>
              <a:rPr lang="en-US" sz="2800" dirty="0" err="1" smtClean="0">
                <a:sym typeface="Symbol" pitchFamily="18" charset="2"/>
              </a:rPr>
              <a:t>e</a:t>
            </a:r>
            <a:r>
              <a:rPr lang="en-US" sz="2800" dirty="0" err="1" smtClean="0"/>
              <a:t>ntonces</a:t>
            </a:r>
            <a:r>
              <a:rPr lang="en-US" sz="2800" dirty="0" smtClean="0"/>
              <a:t> el </a:t>
            </a:r>
            <a:r>
              <a:rPr lang="en-US" sz="2800" dirty="0" err="1" smtClean="0"/>
              <a:t>criterio</a:t>
            </a:r>
            <a:r>
              <a:rPr lang="en-US" sz="2800" dirty="0" smtClean="0"/>
              <a:t> de Von </a:t>
            </a:r>
            <a:r>
              <a:rPr lang="en-US" sz="2800" dirty="0" err="1" smtClean="0"/>
              <a:t>Mises</a:t>
            </a:r>
            <a:r>
              <a:rPr lang="en-US" sz="2800" dirty="0" smtClean="0"/>
              <a:t> </a:t>
            </a:r>
            <a:r>
              <a:rPr lang="en-US" sz="2800" dirty="0" err="1" smtClean="0"/>
              <a:t>predice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la </a:t>
            </a:r>
            <a:r>
              <a:rPr lang="en-US" sz="2800" dirty="0" err="1" smtClean="0"/>
              <a:t>placa</a:t>
            </a:r>
            <a:r>
              <a:rPr lang="en-US" sz="2800" dirty="0" smtClean="0"/>
              <a:t> </a:t>
            </a:r>
            <a:r>
              <a:rPr lang="en-US" sz="2800" dirty="0" err="1" smtClean="0"/>
              <a:t>fallará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fluencia</a:t>
            </a:r>
            <a:r>
              <a:rPr lang="en-US" sz="2800" dirty="0" smtClean="0"/>
              <a:t>.</a:t>
            </a:r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r>
              <a:rPr lang="en-US" sz="2800" dirty="0" smtClean="0"/>
              <a:t>El </a:t>
            </a:r>
            <a:r>
              <a:rPr lang="en-US" sz="2800" dirty="0" err="1" smtClean="0"/>
              <a:t>criterio</a:t>
            </a:r>
            <a:r>
              <a:rPr lang="en-US" sz="2800" dirty="0" smtClean="0"/>
              <a:t> de </a:t>
            </a:r>
            <a:r>
              <a:rPr lang="en-US" sz="2800" dirty="0" err="1" smtClean="0"/>
              <a:t>Tresca</a:t>
            </a:r>
            <a:r>
              <a:rPr lang="en-US" sz="2800" dirty="0" smtClean="0"/>
              <a:t>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más</a:t>
            </a:r>
            <a:r>
              <a:rPr lang="en-US" sz="2800" dirty="0" smtClean="0"/>
              <a:t>  </a:t>
            </a:r>
            <a:r>
              <a:rPr lang="en-US" sz="2800" dirty="0" err="1" smtClean="0"/>
              <a:t>conservador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Von </a:t>
            </a:r>
            <a:r>
              <a:rPr lang="en-US" sz="2800" dirty="0" err="1" smtClean="0"/>
              <a:t>Mises</a:t>
            </a:r>
            <a:r>
              <a:rPr lang="en-US" sz="2800" dirty="0" smtClean="0"/>
              <a:t>.</a:t>
            </a:r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endParaRPr lang="en-US" sz="2800" dirty="0"/>
          </a:p>
          <a:p>
            <a:pPr marL="0" indent="0">
              <a:buFontTx/>
              <a:buNone/>
            </a:pPr>
            <a:endParaRPr lang="en-US" sz="2800" dirty="0"/>
          </a:p>
        </p:txBody>
      </p:sp>
      <p:graphicFrame>
        <p:nvGraphicFramePr>
          <p:cNvPr id="38912" name="Object 0"/>
          <p:cNvGraphicFramePr>
            <a:graphicFrameLocks noChangeAspect="1"/>
          </p:cNvGraphicFramePr>
          <p:nvPr/>
        </p:nvGraphicFramePr>
        <p:xfrm>
          <a:off x="990600" y="990600"/>
          <a:ext cx="7380288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Equation" r:id="rId3" imgW="7378560" imgH="888840" progId="Equation.3">
                  <p:embed/>
                </p:oleObj>
              </mc:Choice>
              <mc:Fallback>
                <p:oleObj name="Equation" r:id="rId3" imgW="7378560" imgH="8888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990600"/>
                        <a:ext cx="7380288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COMPARACIÓN</a:t>
            </a:r>
            <a:endParaRPr lang="es-E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55" y="2110429"/>
            <a:ext cx="3706689" cy="3505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1124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161</Words>
  <Application>Microsoft Office PowerPoint</Application>
  <PresentationFormat>Presentación en pantalla (4:3)</PresentationFormat>
  <Paragraphs>41</Paragraphs>
  <Slides>10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Tema de Office</vt:lpstr>
      <vt:lpstr>Ecuación</vt:lpstr>
      <vt:lpstr>Equation</vt:lpstr>
      <vt:lpstr>CRITERIOS DE FLUENCIA</vt:lpstr>
      <vt:lpstr>Esfuerzo equivalente</vt:lpstr>
      <vt:lpstr>Presentación de PowerPoint</vt:lpstr>
      <vt:lpstr>Criterio de fluencia de Tresca</vt:lpstr>
      <vt:lpstr>COMPARACIÓN</vt:lpstr>
      <vt:lpstr>Presentación de PowerPoint</vt:lpstr>
      <vt:lpstr>Presentación de PowerPoint</vt:lpstr>
      <vt:lpstr>Presentación de PowerPoint</vt:lpstr>
      <vt:lpstr>COMPARACIÓN</vt:lpstr>
      <vt:lpstr>Ejemplo de Relación - plástica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CRITERIOS DE FLUENCIA</dc:title>
  <dc:creator>Rodrigo</dc:creator>
  <cp:lastModifiedBy>Rodrigo Palma</cp:lastModifiedBy>
  <cp:revision>8</cp:revision>
  <dcterms:created xsi:type="dcterms:W3CDTF">2011-11-23T20:35:05Z</dcterms:created>
  <dcterms:modified xsi:type="dcterms:W3CDTF">2011-11-28T18:09:41Z</dcterms:modified>
</cp:coreProperties>
</file>