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4"/>
  </p:notesMasterIdLst>
  <p:sldIdLst>
    <p:sldId id="256" r:id="rId3"/>
    <p:sldId id="257" r:id="rId4"/>
    <p:sldId id="301" r:id="rId5"/>
    <p:sldId id="302" r:id="rId6"/>
    <p:sldId id="303" r:id="rId7"/>
    <p:sldId id="260" r:id="rId8"/>
    <p:sldId id="300" r:id="rId9"/>
    <p:sldId id="261" r:id="rId10"/>
    <p:sldId id="258" r:id="rId11"/>
    <p:sldId id="306" r:id="rId12"/>
    <p:sldId id="296" r:id="rId13"/>
    <p:sldId id="304" r:id="rId14"/>
    <p:sldId id="305" r:id="rId15"/>
    <p:sldId id="297" r:id="rId16"/>
    <p:sldId id="298" r:id="rId17"/>
    <p:sldId id="299" r:id="rId18"/>
    <p:sldId id="259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74" r:id="rId32"/>
    <p:sldId id="275" r:id="rId33"/>
    <p:sldId id="276" r:id="rId34"/>
    <p:sldId id="277" r:id="rId35"/>
    <p:sldId id="278" r:id="rId36"/>
    <p:sldId id="279" r:id="rId37"/>
    <p:sldId id="280" r:id="rId38"/>
    <p:sldId id="281" r:id="rId39"/>
    <p:sldId id="282" r:id="rId40"/>
    <p:sldId id="283" r:id="rId41"/>
    <p:sldId id="284" r:id="rId42"/>
    <p:sldId id="285" r:id="rId43"/>
    <p:sldId id="286" r:id="rId44"/>
    <p:sldId id="287" r:id="rId45"/>
    <p:sldId id="288" r:id="rId46"/>
    <p:sldId id="289" r:id="rId47"/>
    <p:sldId id="290" r:id="rId48"/>
    <p:sldId id="291" r:id="rId49"/>
    <p:sldId id="292" r:id="rId50"/>
    <p:sldId id="293" r:id="rId51"/>
    <p:sldId id="294" r:id="rId52"/>
    <p:sldId id="295" r:id="rId5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B08631-9627-44F3-94B0-DAD0DE00B054}" type="datetimeFigureOut">
              <a:rPr lang="es-ES" smtClean="0"/>
              <a:t>10/11/2011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D68DD0-C89D-4036-A70C-6267DF41930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7110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E35E-B3AF-4CA7-8560-FC9F352B056B}" type="datetimeFigureOut">
              <a:rPr lang="es-ES" smtClean="0"/>
              <a:t>10/11/2011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C1E8-4204-4079-B4DA-82F86D8DAB3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329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E35E-B3AF-4CA7-8560-FC9F352B056B}" type="datetimeFigureOut">
              <a:rPr lang="es-ES" smtClean="0"/>
              <a:t>10/11/2011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C1E8-4204-4079-B4DA-82F86D8DAB3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4348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E35E-B3AF-4CA7-8560-FC9F352B056B}" type="datetimeFigureOut">
              <a:rPr lang="es-ES" smtClean="0"/>
              <a:t>10/11/2011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C1E8-4204-4079-B4DA-82F86D8DAB3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69624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BA7F4-49E7-4826-9E9C-3E14ACCEAE2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066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091C46-693E-4048-94D0-DB6FC864548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056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E9F1B-F268-43A8-AE50-CF8BC42CE02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9406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0A53F1-8674-42B6-A15D-D67C239F4FF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0821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4606B5-1E32-4E21-BC82-EEB01F0BF44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0375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0D6B8-8C04-4028-AA39-318A0E96793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6903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4D831F-AE9E-41A0-B2BE-4D19FC8BED6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3130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7F1CA-BE51-40A0-BD29-AB36BA57092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490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E35E-B3AF-4CA7-8560-FC9F352B056B}" type="datetimeFigureOut">
              <a:rPr lang="es-ES" smtClean="0"/>
              <a:t>10/11/2011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C1E8-4204-4079-B4DA-82F86D8DAB3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80827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050580-50BB-4ADA-9F62-5B1A06C28D7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1498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8AC23-0DA7-49CF-9176-93020B75DD5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3726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8588"/>
            <a:ext cx="2055813" cy="5995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9800" cy="5995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0E47D-8E73-411C-BEF8-F48241A9E0E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3648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68218-B35C-43C7-A15D-BBEB4DE45FC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5427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ítulo y 4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CF08B-D136-49B6-9396-979BD44C903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49557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Título, 2 objeto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10446-9336-4400-AF2D-5D9845B5D06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09806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03407-1ABF-45C2-BF2A-9F6F25B2683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7021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E35E-B3AF-4CA7-8560-FC9F352B056B}" type="datetimeFigureOut">
              <a:rPr lang="es-ES" smtClean="0"/>
              <a:t>10/11/2011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C1E8-4204-4079-B4DA-82F86D8DAB3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10066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E35E-B3AF-4CA7-8560-FC9F352B056B}" type="datetimeFigureOut">
              <a:rPr lang="es-ES" smtClean="0"/>
              <a:t>10/11/2011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C1E8-4204-4079-B4DA-82F86D8DAB3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7380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E35E-B3AF-4CA7-8560-FC9F352B056B}" type="datetimeFigureOut">
              <a:rPr lang="es-ES" smtClean="0"/>
              <a:t>10/11/2011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C1E8-4204-4079-B4DA-82F86D8DAB3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26148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E35E-B3AF-4CA7-8560-FC9F352B056B}" type="datetimeFigureOut">
              <a:rPr lang="es-ES" smtClean="0"/>
              <a:t>10/11/2011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C1E8-4204-4079-B4DA-82F86D8DAB3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33398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E35E-B3AF-4CA7-8560-FC9F352B056B}" type="datetimeFigureOut">
              <a:rPr lang="es-ES" smtClean="0"/>
              <a:t>10/11/2011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C1E8-4204-4079-B4DA-82F86D8DAB3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686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E35E-B3AF-4CA7-8560-FC9F352B056B}" type="datetimeFigureOut">
              <a:rPr lang="es-ES" smtClean="0"/>
              <a:t>10/11/2011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C1E8-4204-4079-B4DA-82F86D8DAB3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3629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E35E-B3AF-4CA7-8560-FC9F352B056B}" type="datetimeFigureOut">
              <a:rPr lang="es-ES" smtClean="0"/>
              <a:t>10/11/2011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DC1E8-4204-4079-B4DA-82F86D8DAB3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88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4E35E-B3AF-4CA7-8560-FC9F352B056B}" type="datetimeFigureOut">
              <a:rPr lang="es-ES" smtClean="0"/>
              <a:t>10/11/2011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DC1E8-4204-4079-B4DA-82F86D8DAB3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6884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8013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buNone/>
              <a:defRPr/>
            </a:pP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94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buNone/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buNone/>
              <a:defRPr/>
            </a:pPr>
            <a:fld id="{923EB000-F3E6-40A7-9CAF-DBA2884CF859}" type="slidenum">
              <a:rPr lang="en-US"/>
              <a:pPr defTabSz="457200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Gulim" pitchFamily="34" charset="-127"/>
                <a:buNone/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64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defRPr sz="4400">
          <a:solidFill>
            <a:srgbClr val="000000"/>
          </a:solidFill>
          <a:latin typeface="Gulim" pitchFamily="34" charset="-127"/>
          <a:ea typeface="Gulim" pitchFamily="34" charset="-127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defRPr sz="4400">
          <a:solidFill>
            <a:srgbClr val="000000"/>
          </a:solidFill>
          <a:latin typeface="Gulim" pitchFamily="34" charset="-127"/>
          <a:ea typeface="Gulim" pitchFamily="34" charset="-127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defRPr sz="4400">
          <a:solidFill>
            <a:srgbClr val="000000"/>
          </a:solidFill>
          <a:latin typeface="Gulim" pitchFamily="34" charset="-127"/>
          <a:ea typeface="Gulim" pitchFamily="34" charset="-127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defRPr sz="4400">
          <a:solidFill>
            <a:srgbClr val="000000"/>
          </a:solidFill>
          <a:latin typeface="Gulim" pitchFamily="34" charset="-127"/>
          <a:ea typeface="Gulim" pitchFamily="34" charset="-127"/>
        </a:defRPr>
      </a:lvl5pPr>
      <a:lvl6pPr marL="4572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defRPr sz="4400">
          <a:solidFill>
            <a:srgbClr val="000000"/>
          </a:solidFill>
          <a:latin typeface="Gulim" pitchFamily="34" charset="-127"/>
          <a:ea typeface="Gulim" pitchFamily="34" charset="-127"/>
        </a:defRPr>
      </a:lvl6pPr>
      <a:lvl7pPr marL="9144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defRPr sz="4400">
          <a:solidFill>
            <a:srgbClr val="000000"/>
          </a:solidFill>
          <a:latin typeface="Gulim" pitchFamily="34" charset="-127"/>
          <a:ea typeface="Gulim" pitchFamily="34" charset="-127"/>
        </a:defRPr>
      </a:lvl7pPr>
      <a:lvl8pPr marL="1371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defRPr sz="4400">
          <a:solidFill>
            <a:srgbClr val="000000"/>
          </a:solidFill>
          <a:latin typeface="Gulim" pitchFamily="34" charset="-127"/>
          <a:ea typeface="Gulim" pitchFamily="34" charset="-127"/>
        </a:defRPr>
      </a:lvl8pPr>
      <a:lvl9pPr marL="18288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defRPr sz="4400">
          <a:solidFill>
            <a:srgbClr val="000000"/>
          </a:solidFill>
          <a:latin typeface="Gulim" pitchFamily="34" charset="-127"/>
          <a:ea typeface="Gulim" pitchFamily="34" charset="-127"/>
        </a:defRPr>
      </a:lvl9pPr>
    </p:titleStyle>
    <p:bodyStyle>
      <a:lvl1pPr marL="341313" indent="-341313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buChar char="–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buChar char="•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buChar char="–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buChar char="»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buChar char="»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buChar char="»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buChar char="»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Gulim" pitchFamily="34" charset="-127"/>
        <a:buChar char="»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3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5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4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6.wmf"/><Relationship Id="rId4" Type="http://schemas.openxmlformats.org/officeDocument/2006/relationships/image" Target="../media/image5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5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Mecanismos de endurecimiento en cristales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6163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Efecto de la cantidad de </a:t>
            </a:r>
            <a:r>
              <a:rPr lang="es-ES" dirty="0" err="1" smtClean="0"/>
              <a:t>D`s</a:t>
            </a:r>
            <a:r>
              <a:rPr lang="es-ES" dirty="0" smtClean="0"/>
              <a:t> sobre la resistencia a la deformación plástica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11266" name="Picture 2" descr="C:\Users\Rodrigo Palma\Pictures\2011-11-10 cxn\cxn 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418" y="1929384"/>
            <a:ext cx="4741164" cy="29992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762125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Interacción entre dislocaciones</a:t>
            </a:r>
            <a:endParaRPr lang="es-E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20888"/>
            <a:ext cx="5746050" cy="2868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9304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5129768"/>
            <a:ext cx="3682752" cy="11849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1800" dirty="0" smtClean="0"/>
              <a:t>Interacción de 2 </a:t>
            </a:r>
            <a:r>
              <a:rPr lang="es-ES" sz="1800" dirty="0" err="1" smtClean="0"/>
              <a:t>D´s</a:t>
            </a:r>
            <a:r>
              <a:rPr lang="es-ES" sz="1800" dirty="0" smtClean="0"/>
              <a:t> de borde: </a:t>
            </a:r>
          </a:p>
          <a:p>
            <a:pPr marL="0" indent="0">
              <a:buNone/>
            </a:pPr>
            <a:r>
              <a:rPr lang="es-ES" sz="1800" dirty="0" smtClean="0"/>
              <a:t>a) Se genera un codo de borde </a:t>
            </a:r>
            <a:r>
              <a:rPr lang="es-ES" sz="1800" dirty="0" err="1" smtClean="0"/>
              <a:t>PP`en</a:t>
            </a:r>
            <a:r>
              <a:rPr lang="es-ES" sz="1800" dirty="0" smtClean="0"/>
              <a:t> la </a:t>
            </a:r>
            <a:r>
              <a:rPr lang="es-ES" sz="1800" dirty="0" err="1" smtClean="0"/>
              <a:t>D´s</a:t>
            </a:r>
            <a:r>
              <a:rPr lang="es-ES" sz="1800" dirty="0" smtClean="0"/>
              <a:t> AB </a:t>
            </a:r>
            <a:endParaRPr lang="es-ES" sz="1800" dirty="0"/>
          </a:p>
        </p:txBody>
      </p:sp>
      <p:pic>
        <p:nvPicPr>
          <p:cNvPr id="19458" name="Picture 2" descr="C:\Users\Rodrigo Palma\Pictures\2011-11-07 jm,\jm, 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2240280" cy="38084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9459" name="Picture 3" descr="C:\Users\Rodrigo Palma\Pictures\2011-11-07 kmf\kmf 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052736"/>
            <a:ext cx="2232248" cy="38084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" name="2 Marcador de contenido"/>
          <p:cNvSpPr txBox="1">
            <a:spLocks/>
          </p:cNvSpPr>
          <p:nvPr/>
        </p:nvSpPr>
        <p:spPr>
          <a:xfrm>
            <a:off x="5292080" y="5119113"/>
            <a:ext cx="3682752" cy="11849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s-ES" sz="1800" dirty="0" smtClean="0"/>
              <a:t>Interacción de 2 </a:t>
            </a:r>
            <a:r>
              <a:rPr lang="es-ES" sz="1800" dirty="0" err="1" smtClean="0"/>
              <a:t>D´s</a:t>
            </a:r>
            <a:r>
              <a:rPr lang="es-ES" sz="1800" dirty="0" smtClean="0"/>
              <a:t> de borde: </a:t>
            </a:r>
          </a:p>
          <a:p>
            <a:pPr marL="0" indent="0">
              <a:buFont typeface="Arial" pitchFamily="34" charset="0"/>
              <a:buNone/>
            </a:pPr>
            <a:r>
              <a:rPr lang="es-ES" sz="1800" dirty="0" smtClean="0"/>
              <a:t>b) Se generan 2 codos de tornillo  PP` y QQ` </a:t>
            </a:r>
          </a:p>
          <a:p>
            <a:pPr marL="0" indent="0">
              <a:buFont typeface="Arial" pitchFamily="34" charset="0"/>
              <a:buNone/>
            </a:pPr>
            <a:r>
              <a:rPr lang="es-ES" sz="1800" dirty="0"/>
              <a:t>`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2622612" y="257501"/>
            <a:ext cx="4001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smtClean="0"/>
              <a:t>Ejemplos de creación de codos </a:t>
            </a: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3225369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Multiplicación de dislocaciones</a:t>
            </a:r>
            <a:br>
              <a:rPr lang="es-ES" dirty="0" smtClean="0"/>
            </a:br>
            <a:r>
              <a:rPr lang="es-ES" dirty="0" smtClean="0"/>
              <a:t>(Fuente de Frank-</a:t>
            </a:r>
            <a:r>
              <a:rPr lang="es-ES" dirty="0" err="1" smtClean="0"/>
              <a:t>Read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20482" name="Picture 2" descr="C:\Users\Rodrigo Palma\Pictures\2011-11-07 fb\fb 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194" y="1904238"/>
            <a:ext cx="3753612" cy="30495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1548298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Alargamiento de los granos producto de la deformación plástica</a:t>
            </a:r>
            <a:endParaRPr lang="es-ES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550" y="1876976"/>
            <a:ext cx="5796900" cy="3972411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766315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Mecanismo 4: Endurecimiento por refinamiento del tamaño de grano</a:t>
            </a:r>
            <a:endParaRPr lang="es-E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025" y="2333867"/>
            <a:ext cx="4423950" cy="305862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4079589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es-ES" dirty="0" smtClean="0"/>
              <a:t>Relación de Hall-</a:t>
            </a:r>
            <a:r>
              <a:rPr lang="es-ES" dirty="0" err="1" smtClean="0"/>
              <a:t>Petch</a:t>
            </a:r>
            <a:endParaRPr lang="es-E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2440800" cy="57111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069" y="2091618"/>
            <a:ext cx="4536504" cy="3769399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4" name="3 CuadroTexto"/>
          <p:cNvSpPr txBox="1"/>
          <p:nvPr/>
        </p:nvSpPr>
        <p:spPr>
          <a:xfrm>
            <a:off x="539552" y="3099155"/>
            <a:ext cx="3528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sym typeface="Symbol"/>
              </a:rPr>
              <a:t>y = límite de fluencia</a:t>
            </a:r>
          </a:p>
          <a:p>
            <a:r>
              <a:rPr lang="es-ES" dirty="0" smtClean="0">
                <a:sym typeface="Symbol"/>
              </a:rPr>
              <a:t>o = esfuerzo de fricción (cte. del material)</a:t>
            </a:r>
          </a:p>
          <a:p>
            <a:r>
              <a:rPr lang="es-ES" dirty="0" smtClean="0">
                <a:sym typeface="Symbol"/>
              </a:rPr>
              <a:t>K= cte. del material</a:t>
            </a:r>
          </a:p>
          <a:p>
            <a:r>
              <a:rPr lang="es-ES" dirty="0" smtClean="0">
                <a:sym typeface="Symbol"/>
              </a:rPr>
              <a:t>D = tamaño del grano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684523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Endurecimiento por precipitación</a:t>
            </a:r>
            <a:endParaRPr lang="es-E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5376394" cy="4525963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130269"/>
            <a:ext cx="1171575" cy="59055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3482656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990600"/>
            <a:ext cx="3725863" cy="516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371600"/>
            <a:ext cx="3328988" cy="259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5070475" y="4051300"/>
            <a:ext cx="3387725" cy="44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buNone/>
            </a:pPr>
            <a:r>
              <a:rPr lang="en-US" sz="1200">
                <a:solidFill>
                  <a:srgbClr val="000000"/>
                </a:solidFill>
                <a:latin typeface="GillSans" pitchFamily="32" charset="0"/>
              </a:rPr>
              <a:t>(a) </a:t>
            </a:r>
            <a:r>
              <a:rPr lang="en-US" sz="1200" i="1">
                <a:solidFill>
                  <a:srgbClr val="000000"/>
                </a:solidFill>
                <a:latin typeface="RMTMI" charset="0"/>
              </a:rPr>
              <a:t>θ </a:t>
            </a:r>
            <a:r>
              <a:rPr lang="en-US" sz="1200">
                <a:solidFill>
                  <a:srgbClr val="000000"/>
                </a:solidFill>
                <a:latin typeface="GillSans" pitchFamily="32" charset="0"/>
              </a:rPr>
              <a:t>precipitates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buNone/>
            </a:pPr>
            <a:r>
              <a:rPr lang="en-US" sz="1200">
                <a:solidFill>
                  <a:srgbClr val="000000"/>
                </a:solidFill>
                <a:latin typeface="GillSans" pitchFamily="32" charset="0"/>
              </a:rPr>
              <a:t>(at grain boundaries) and </a:t>
            </a:r>
            <a:r>
              <a:rPr lang="en-US" sz="1200" i="1">
                <a:solidFill>
                  <a:srgbClr val="000000"/>
                </a:solidFill>
                <a:latin typeface="RMTMI" charset="0"/>
              </a:rPr>
              <a:t>θ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buNone/>
            </a:pPr>
            <a:r>
              <a:rPr lang="en-US" sz="1200">
                <a:solidFill>
                  <a:srgbClr val="000000"/>
                </a:solidFill>
                <a:latin typeface="GillSans" pitchFamily="32" charset="0"/>
              </a:rPr>
              <a:t>precipitates (in grain interior) in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buNone/>
            </a:pPr>
            <a:r>
              <a:rPr lang="en-US" sz="1200">
                <a:solidFill>
                  <a:srgbClr val="000000"/>
                </a:solidFill>
                <a:latin typeface="GillSans" pitchFamily="32" charset="0"/>
              </a:rPr>
              <a:t>Al–Cu alloy. (Courtesy of K. S.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buNone/>
            </a:pPr>
            <a:r>
              <a:rPr lang="en-US" sz="1200">
                <a:solidFill>
                  <a:srgbClr val="000000"/>
                </a:solidFill>
                <a:latin typeface="GillSans" pitchFamily="32" charset="0"/>
              </a:rPr>
              <a:t>Vecchio.) (b) Al3Li precipitates in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buNone/>
            </a:pPr>
            <a:r>
              <a:rPr lang="en-US" sz="1200">
                <a:solidFill>
                  <a:srgbClr val="000000"/>
                </a:solidFill>
                <a:latin typeface="GillSans" pitchFamily="32" charset="0"/>
              </a:rPr>
              <a:t>Al–Li alloy (TEM, dark field).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buNone/>
            </a:pPr>
            <a:r>
              <a:rPr lang="en-US" sz="1200">
                <a:solidFill>
                  <a:srgbClr val="000000"/>
                </a:solidFill>
                <a:latin typeface="GillSans" pitchFamily="32" charset="0"/>
              </a:rPr>
              <a:t>(Courtesy of K. S. Vecchio.) (c) </a:t>
            </a:r>
            <a:r>
              <a:rPr lang="en-US" sz="1200" i="1">
                <a:solidFill>
                  <a:srgbClr val="000000"/>
                </a:solidFill>
                <a:latin typeface="RMTMI" charset="0"/>
              </a:rPr>
              <a:t>γ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buNone/>
            </a:pPr>
            <a:r>
              <a:rPr lang="en-US" sz="1200">
                <a:solidFill>
                  <a:srgbClr val="000000"/>
                </a:solidFill>
                <a:latin typeface="GillSans" pitchFamily="32" charset="0"/>
              </a:rPr>
              <a:t>precipitates and aged carbides in a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buNone/>
            </a:pPr>
            <a:r>
              <a:rPr lang="en-US" sz="1200">
                <a:solidFill>
                  <a:srgbClr val="000000"/>
                </a:solidFill>
                <a:latin typeface="GillSans" pitchFamily="32" charset="0"/>
              </a:rPr>
              <a:t>superalloy. (Courtesy of R. N.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buNone/>
            </a:pPr>
            <a:r>
              <a:rPr lang="en-US" sz="1200">
                <a:solidFill>
                  <a:srgbClr val="000000"/>
                </a:solidFill>
                <a:latin typeface="GillSans" pitchFamily="32" charset="0"/>
              </a:rPr>
              <a:t>Orava.)</a:t>
            </a:r>
            <a:r>
              <a:rPr lang="ar-SA" sz="1200">
                <a:solidFill>
                  <a:srgbClr val="000000"/>
                </a:solidFill>
                <a:latin typeface="GillSans" pitchFamily="32" charset="0"/>
                <a:cs typeface="Arial" charset="0"/>
              </a:rPr>
              <a:t>‏</a:t>
            </a:r>
            <a:endParaRPr lang="en-US" sz="1200">
              <a:solidFill>
                <a:srgbClr val="000000"/>
              </a:solidFill>
              <a:latin typeface="GillSans" pitchFamily="32" charset="0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600200" y="381000"/>
            <a:ext cx="5572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defRPr>
                <a:solidFill>
                  <a:schemeClr val="bg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Gulim" pitchFamily="34" charset="-127"/>
              <a:buNone/>
            </a:pPr>
            <a:r>
              <a:rPr lang="en-US">
                <a:solidFill>
                  <a:srgbClr val="FFFFFF"/>
                </a:solidFill>
              </a:rPr>
              <a:t> </a:t>
            </a:r>
            <a:r>
              <a:rPr lang="en-US" sz="2400">
                <a:solidFill>
                  <a:srgbClr val="000000"/>
                </a:solidFill>
                <a:latin typeface="Arial" charset="0"/>
              </a:rPr>
              <a:t>Precipitation and Dispersion-Hardening</a:t>
            </a:r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4226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ES"/>
              <a:t>Aleaciones Endurecidas por precipitación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611563"/>
            <a:ext cx="7772400" cy="1200150"/>
          </a:xfrm>
        </p:spPr>
        <p:txBody>
          <a:bodyPr/>
          <a:lstStyle/>
          <a:p>
            <a:pPr marR="0"/>
            <a:endParaRPr lang="es-ES" smtClean="0"/>
          </a:p>
        </p:txBody>
      </p:sp>
    </p:spTree>
    <p:extLst>
      <p:ext uri="{BB962C8B-B14F-4D97-AF65-F5344CB8AC3E}">
        <p14:creationId xmlns:p14="http://schemas.microsoft.com/office/powerpoint/2010/main" val="196179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Endurecimiento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Los cristales contienen dislocaciones</a:t>
            </a:r>
          </a:p>
          <a:p>
            <a:r>
              <a:rPr lang="es-ES" dirty="0" smtClean="0"/>
              <a:t>Se mueven bajo la acción de esfuerzos de corte </a:t>
            </a:r>
            <a:r>
              <a:rPr lang="es-ES" dirty="0" smtClean="0">
                <a:sym typeface="Symbol"/>
              </a:rPr>
              <a:t></a:t>
            </a:r>
            <a:r>
              <a:rPr lang="es-ES" dirty="0" smtClean="0"/>
              <a:t>, que ejercen una fuerza por unidad de línea de la dislocación= </a:t>
            </a:r>
            <a:r>
              <a:rPr lang="es-ES" dirty="0" smtClean="0">
                <a:sym typeface="Symbol"/>
              </a:rPr>
              <a:t></a:t>
            </a:r>
            <a:r>
              <a:rPr lang="es-ES" dirty="0" smtClean="0"/>
              <a:t>b tratando de empujarla hacia adelante</a:t>
            </a:r>
          </a:p>
          <a:p>
            <a:r>
              <a:rPr lang="es-ES" dirty="0" smtClean="0"/>
              <a:t>El deslizamiento de las </a:t>
            </a:r>
            <a:r>
              <a:rPr lang="es-ES" dirty="0" err="1" smtClean="0"/>
              <a:t>D´s</a:t>
            </a:r>
            <a:r>
              <a:rPr lang="es-ES" dirty="0" smtClean="0"/>
              <a:t> es el principal mecanismo de deformación plástica</a:t>
            </a:r>
          </a:p>
          <a:p>
            <a:r>
              <a:rPr lang="es-ES" dirty="0" smtClean="0"/>
              <a:t>El endurecimiento consiste en colocar obstáculos al deslizamiento de </a:t>
            </a:r>
            <a:r>
              <a:rPr lang="es-ES" dirty="0" err="1" smtClean="0"/>
              <a:t>D´s</a:t>
            </a:r>
            <a:r>
              <a:rPr lang="es-ES" dirty="0" smtClean="0"/>
              <a:t>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971005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" y="898525"/>
            <a:ext cx="7243763" cy="506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209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827088"/>
            <a:ext cx="8339137" cy="521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044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775" y="1841500"/>
            <a:ext cx="5630863" cy="318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949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63" y="1301750"/>
            <a:ext cx="6897687" cy="426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994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495300"/>
            <a:ext cx="8913813" cy="587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216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713" y="-187325"/>
            <a:ext cx="6378575" cy="724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452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ES"/>
              <a:t>Tipos de interfase</a:t>
            </a:r>
          </a:p>
        </p:txBody>
      </p:sp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1524000" y="1814513"/>
          <a:ext cx="6096000" cy="323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Fotografía de Photo Editor" r:id="rId3" imgW="14552381" imgH="7714286" progId="MSPhotoEd.3">
                  <p:embed/>
                </p:oleObj>
              </mc:Choice>
              <mc:Fallback>
                <p:oleObj name="Fotografía de Photo Editor" r:id="rId3" imgW="14552381" imgH="7714286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814513"/>
                        <a:ext cx="6096000" cy="3230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179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675" y="-201613"/>
            <a:ext cx="6724650" cy="727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303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3106738" cy="4525963"/>
          </a:xfrm>
        </p:spPr>
        <p:txBody>
          <a:bodyPr/>
          <a:lstStyle/>
          <a:p>
            <a:r>
              <a:rPr lang="es-ES" smtClean="0"/>
              <a:t>Precipitados coherentes en una superaleación de Ni</a:t>
            </a:r>
          </a:p>
          <a:p>
            <a:endParaRPr lang="es-ES" smtClean="0"/>
          </a:p>
          <a:p>
            <a:endParaRPr lang="es-ES" smtClean="0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s-ES"/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s-ES"/>
          </a:p>
        </p:txBody>
      </p:sp>
      <p:graphicFrame>
        <p:nvGraphicFramePr>
          <p:cNvPr id="22533" name="Object 4"/>
          <p:cNvGraphicFramePr>
            <a:graphicFrameLocks noChangeAspect="1"/>
          </p:cNvGraphicFramePr>
          <p:nvPr/>
        </p:nvGraphicFramePr>
        <p:xfrm>
          <a:off x="3419475" y="0"/>
          <a:ext cx="5127625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Fotografía de Photo Editor" r:id="rId3" imgW="10514286" imgH="12514286" progId="MSPhotoEd.3">
                  <p:embed/>
                </p:oleObj>
              </mc:Choice>
              <mc:Fallback>
                <p:oleObj name="Fotografía de Photo Editor" r:id="rId3" imgW="10514286" imgH="12514286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475" y="0"/>
                        <a:ext cx="5127625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06684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288" y="-576263"/>
            <a:ext cx="6321425" cy="8020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327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Mecanismos de endurecimiento	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s-ES" dirty="0"/>
              <a:t>Resistencia de la </a:t>
            </a:r>
            <a:r>
              <a:rPr lang="es-ES" dirty="0" smtClean="0"/>
              <a:t>red (esfuerzo </a:t>
            </a:r>
            <a:r>
              <a:rPr lang="es-ES" dirty="0"/>
              <a:t>de </a:t>
            </a:r>
            <a:r>
              <a:rPr lang="es-ES" dirty="0" err="1" smtClean="0"/>
              <a:t>Peierls-Nabarro</a:t>
            </a:r>
            <a:r>
              <a:rPr lang="es-ES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Por solución sólida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Por dislocaciones ( o trabajo en frío)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Por refinamiento de grano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Por precipitación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Por dispersión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518421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4932363" y="1557338"/>
          <a:ext cx="3041650" cy="452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Fotografía de Photo Editor" r:id="rId3" imgW="9685714" imgH="14409524" progId="MSPhotoEd.3">
                  <p:embed/>
                </p:oleObj>
              </mc:Choice>
              <mc:Fallback>
                <p:oleObj name="Fotografía de Photo Editor" r:id="rId3" imgW="9685714" imgH="14409524" progId="MSPhotoEd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557338"/>
                        <a:ext cx="3041650" cy="452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ES"/>
              <a:t>Zonas GP en aluminio +Cu</a:t>
            </a:r>
          </a:p>
        </p:txBody>
      </p:sp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1042988" y="1557338"/>
          <a:ext cx="3016250" cy="446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Fotografía de Photo Editor" r:id="rId5" imgW="9457143" imgH="13990476" progId="MSPhotoEd.3">
                  <p:embed/>
                </p:oleObj>
              </mc:Choice>
              <mc:Fallback>
                <p:oleObj name="Fotografía de Photo Editor" r:id="rId5" imgW="9457143" imgH="13990476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1557338"/>
                        <a:ext cx="3016250" cy="446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084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1976438" y="0"/>
          <a:ext cx="4608512" cy="685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Fotografía de Photo Editor" r:id="rId3" imgW="9685714" imgH="14409524" progId="MSPhotoEd.3">
                  <p:embed/>
                </p:oleObj>
              </mc:Choice>
              <mc:Fallback>
                <p:oleObj name="Fotografía de Photo Editor" r:id="rId3" imgW="9685714" imgH="14409524" progId="MSPhotoEd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6438" y="0"/>
                        <a:ext cx="4608512" cy="685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7476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26627" name="Picture 5" descr="Scan108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350"/>
            <a:ext cx="8820150" cy="611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91790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27651" name="Picture 5" descr="Scan108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33363"/>
            <a:ext cx="8064500" cy="650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46279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28675" name="Picture 5" descr="Scan108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2063750"/>
            <a:ext cx="5014913" cy="272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911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29699" name="Picture 5" descr="Scan108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650" y="1939925"/>
            <a:ext cx="5600700" cy="297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862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30723" name="Picture 5" descr="Scan108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588" y="1539875"/>
            <a:ext cx="5075237" cy="37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44803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31747" name="Picture 5" descr="Scan108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313" y="1454150"/>
            <a:ext cx="5413375" cy="394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78833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32771" name="Picture 5" descr="Scan108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1716088"/>
            <a:ext cx="5856287" cy="342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300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33795" name="Picture 5" descr="Scan1084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476250"/>
            <a:ext cx="4649787" cy="603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0118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Mecanismo 1: Resistencia de la red</a:t>
            </a:r>
            <a:br>
              <a:rPr lang="es-ES" dirty="0" smtClean="0"/>
            </a:br>
            <a:r>
              <a:rPr lang="es-ES" dirty="0" smtClean="0"/>
              <a:t>(esfuerzo de </a:t>
            </a:r>
            <a:r>
              <a:rPr lang="es-ES" dirty="0" err="1" smtClean="0"/>
              <a:t>Peierls-Nabarro</a:t>
            </a:r>
            <a:r>
              <a:rPr lang="es-ES" dirty="0" smtClean="0"/>
              <a:t>)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390669"/>
            <a:ext cx="3682752" cy="27354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dirty="0" smtClean="0"/>
              <a:t>G= módulo de rigidez</a:t>
            </a:r>
          </a:p>
          <a:p>
            <a:pPr marL="0" indent="0">
              <a:buNone/>
            </a:pPr>
            <a:r>
              <a:rPr lang="es-ES" sz="2400" dirty="0" smtClean="0"/>
              <a:t>W = ancho de la </a:t>
            </a:r>
            <a:r>
              <a:rPr lang="es-ES" sz="2400" dirty="0" err="1" smtClean="0"/>
              <a:t>D´s</a:t>
            </a:r>
            <a:endParaRPr lang="es-ES" sz="2400" dirty="0" smtClean="0"/>
          </a:p>
          <a:p>
            <a:pPr marL="0" indent="0">
              <a:buNone/>
            </a:pPr>
            <a:r>
              <a:rPr lang="es-ES" sz="2400" dirty="0" smtClean="0"/>
              <a:t>B = Vector de Burger</a:t>
            </a:r>
          </a:p>
          <a:p>
            <a:pPr marL="0" indent="0">
              <a:buNone/>
            </a:pPr>
            <a:r>
              <a:rPr lang="es-ES" sz="2400" dirty="0" smtClean="0"/>
              <a:t>A 0 distancia entre planos de deslizamiento</a:t>
            </a:r>
            <a:endParaRPr lang="es-ES" sz="2400" dirty="0"/>
          </a:p>
        </p:txBody>
      </p:sp>
      <p:pic>
        <p:nvPicPr>
          <p:cNvPr id="17411" name="Picture 3" descr="C:\Users\Rodrigo Palma\Pictures\2011-11-07 cbnvc\cbnvc 0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8" b="35273"/>
          <a:stretch/>
        </p:blipFill>
        <p:spPr bwMode="auto">
          <a:xfrm>
            <a:off x="5292080" y="4509120"/>
            <a:ext cx="1732382" cy="676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7410" name="Picture 2" descr="C:\Users\Rodrigo Palma\Pictures\2011-11-07 m\m 0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2"/>
          <a:stretch/>
        </p:blipFill>
        <p:spPr bwMode="auto">
          <a:xfrm>
            <a:off x="5292080" y="2420888"/>
            <a:ext cx="2999232" cy="16606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7412" name="Picture 4" descr="C:\Users\Rodrigo Palma\Pictures\2011-11-07 cbnvc\cbnvc 0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65167"/>
          <a:stretch/>
        </p:blipFill>
        <p:spPr bwMode="auto">
          <a:xfrm>
            <a:off x="5292080" y="5589240"/>
            <a:ext cx="1246619" cy="47547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6156332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34819" name="Picture 5" descr="Scan108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738" y="2422525"/>
            <a:ext cx="4960937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98159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75" y="1065213"/>
            <a:ext cx="7358063" cy="473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48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3" y="1654175"/>
            <a:ext cx="7875587" cy="355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908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3" y="690563"/>
            <a:ext cx="8740775" cy="548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092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s-ES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1863725"/>
            <a:ext cx="8337550" cy="3138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85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s-ES" smtClean="0"/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4000"/>
              <a:t>Corte de partículas en una superaleación</a:t>
            </a:r>
          </a:p>
        </p:txBody>
      </p:sp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3111500" y="1397000"/>
          <a:ext cx="2922588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Fotografía de Photo Editor" r:id="rId3" imgW="9371429" imgH="13028571" progId="MSPhotoEd.3">
                  <p:embed/>
                </p:oleObj>
              </mc:Choice>
              <mc:Fallback>
                <p:oleObj name="Fotografía de Photo Editor" r:id="rId3" imgW="9371429" imgH="13028571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1500" y="1397000"/>
                        <a:ext cx="2922588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85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2416175" y="0"/>
          <a:ext cx="493236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Fotografía de Photo Editor" r:id="rId3" imgW="9371429" imgH="13028571" progId="MSPhotoEd.3">
                  <p:embed/>
                </p:oleObj>
              </mc:Choice>
              <mc:Fallback>
                <p:oleObj name="Fotografía de Photo Editor" r:id="rId3" imgW="9371429" imgH="13028571" progId="MSPhotoEd.3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6175" y="0"/>
                        <a:ext cx="4932363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913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4000" u="sng"/>
              <a:t>Resultados</a:t>
            </a:r>
            <a:br>
              <a:rPr lang="es-ES" sz="4000" u="sng"/>
            </a:br>
            <a:r>
              <a:rPr lang="es-ES" sz="3200" i="1"/>
              <a:t>Microestructura  material extruido    </a:t>
            </a:r>
            <a:r>
              <a:rPr lang="es-ES" sz="2400"/>
              <a:t>(TEM)</a:t>
            </a:r>
            <a:endParaRPr lang="es-ES" sz="2400" i="1"/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4067175" y="5876925"/>
            <a:ext cx="11525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CL" sz="1200"/>
              <a:t>Cu-5%vTiC</a:t>
            </a:r>
            <a:endParaRPr lang="es-ES" sz="1200"/>
          </a:p>
        </p:txBody>
      </p:sp>
      <p:grpSp>
        <p:nvGrpSpPr>
          <p:cNvPr id="41988" name="Group 4"/>
          <p:cNvGrpSpPr>
            <a:grpSpLocks/>
          </p:cNvGrpSpPr>
          <p:nvPr/>
        </p:nvGrpSpPr>
        <p:grpSpPr bwMode="auto">
          <a:xfrm>
            <a:off x="3132138" y="1844675"/>
            <a:ext cx="2736850" cy="3743325"/>
            <a:chOff x="8154" y="2798"/>
            <a:chExt cx="3148" cy="4332"/>
          </a:xfrm>
        </p:grpSpPr>
        <p:pic>
          <p:nvPicPr>
            <p:cNvPr id="41989" name="Picture 5" descr="3m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35"/>
            <a:stretch>
              <a:fillRect/>
            </a:stretch>
          </p:blipFill>
          <p:spPr bwMode="auto">
            <a:xfrm>
              <a:off x="8154" y="2798"/>
              <a:ext cx="3148" cy="4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66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000080"/>
                    </a:outerShdw>
                  </a:effectLst>
                </a14:hiddenEffects>
              </a:ext>
            </a:extLst>
          </p:spPr>
        </p:pic>
        <p:grpSp>
          <p:nvGrpSpPr>
            <p:cNvPr id="41990" name="Group 6"/>
            <p:cNvGrpSpPr>
              <a:grpSpLocks/>
            </p:cNvGrpSpPr>
            <p:nvPr/>
          </p:nvGrpSpPr>
          <p:grpSpPr bwMode="auto">
            <a:xfrm>
              <a:off x="8730" y="6762"/>
              <a:ext cx="1620" cy="360"/>
              <a:chOff x="3398" y="10598"/>
              <a:chExt cx="1620" cy="360"/>
            </a:xfrm>
          </p:grpSpPr>
          <p:sp>
            <p:nvSpPr>
              <p:cNvPr id="41991" name="Rectangle 7"/>
              <p:cNvSpPr>
                <a:spLocks noChangeArrowheads="1"/>
              </p:cNvSpPr>
              <p:nvPr/>
            </p:nvSpPr>
            <p:spPr bwMode="auto">
              <a:xfrm>
                <a:off x="3398" y="10598"/>
                <a:ext cx="1620" cy="36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pic>
            <p:nvPicPr>
              <p:cNvPr id="41992" name="Picture 8" descr="Barra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3" y="10688"/>
                <a:ext cx="811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993" name="Picture 9" descr="100nm"/>
              <p:cNvPicPr>
                <a:picLocks noChangeAspect="1" noChangeArrowheads="1"/>
              </p:cNvPicPr>
              <p:nvPr/>
            </p:nvPicPr>
            <p:blipFill>
              <a:blip r:embed="rId4">
                <a:lum bright="-12000"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8" y="10673"/>
                <a:ext cx="555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52877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7931150" cy="882650"/>
          </a:xfrm>
        </p:spPr>
        <p:txBody>
          <a:bodyPr/>
          <a:lstStyle/>
          <a:p>
            <a:pPr>
              <a:buFontTx/>
              <a:buNone/>
            </a:pPr>
            <a:r>
              <a:rPr lang="es-ES" sz="3600" smtClean="0"/>
              <a:t>Análisis de partícula y matriz</a:t>
            </a:r>
          </a:p>
        </p:txBody>
      </p:sp>
      <p:sp>
        <p:nvSpPr>
          <p:cNvPr id="43011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611188" y="2281238"/>
            <a:ext cx="7351712" cy="406400"/>
          </a:xfrm>
        </p:spPr>
        <p:txBody>
          <a:bodyPr lIns="0" tIns="0" rIns="0" bIns="0"/>
          <a:lstStyle/>
          <a:p>
            <a:pPr>
              <a:buFontTx/>
              <a:buNone/>
            </a:pPr>
            <a:r>
              <a:rPr lang="es-ES_tradnl" sz="1600" smtClean="0"/>
              <a:t>Imagen TEM HAADF-STEM por contraste Z</a:t>
            </a:r>
            <a:endParaRPr lang="es-ES" sz="1600" smtClean="0"/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ES" sz="4000"/>
              <a:t>STEM Y EDX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681038" y="1789113"/>
            <a:ext cx="28448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s-ES"/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681038" y="1789113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s-ES"/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681038" y="1789113"/>
            <a:ext cx="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s-ES"/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681038" y="1789113"/>
            <a:ext cx="28448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s-ES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681038" y="1789113"/>
            <a:ext cx="35782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s-ES"/>
          </a:p>
        </p:txBody>
      </p:sp>
      <p:pic>
        <p:nvPicPr>
          <p:cNvPr id="43018" name="Picture 10" descr="FAR-Tecnai-08b-Fig_422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636838"/>
            <a:ext cx="4681538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681038" y="1789113"/>
            <a:ext cx="357822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s-ES"/>
          </a:p>
        </p:txBody>
      </p:sp>
      <p:pic>
        <p:nvPicPr>
          <p:cNvPr id="43020" name="Picture 12" descr="FAR-Tecnai-09b-Fig_423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4991100"/>
            <a:ext cx="467995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021" name="Group 13"/>
          <p:cNvGrpSpPr>
            <a:grpSpLocks/>
          </p:cNvGrpSpPr>
          <p:nvPr/>
        </p:nvGrpSpPr>
        <p:grpSpPr bwMode="auto">
          <a:xfrm>
            <a:off x="611188" y="2708275"/>
            <a:ext cx="3119437" cy="3384550"/>
            <a:chOff x="393" y="1480"/>
            <a:chExt cx="1965" cy="2132"/>
          </a:xfrm>
        </p:grpSpPr>
        <p:pic>
          <p:nvPicPr>
            <p:cNvPr id="43024" name="Picture 14" descr="FAR-Tecnai-08a-Fig_422a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19" t="7442" b="-1550"/>
            <a:stretch>
              <a:fillRect/>
            </a:stretch>
          </p:blipFill>
          <p:spPr bwMode="auto">
            <a:xfrm>
              <a:off x="393" y="1480"/>
              <a:ext cx="1965" cy="2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3025" name="Group 15"/>
            <p:cNvGrpSpPr>
              <a:grpSpLocks/>
            </p:cNvGrpSpPr>
            <p:nvPr/>
          </p:nvGrpSpPr>
          <p:grpSpPr bwMode="auto">
            <a:xfrm>
              <a:off x="1010" y="1650"/>
              <a:ext cx="1144" cy="774"/>
              <a:chOff x="2166" y="3506"/>
              <a:chExt cx="2860" cy="1829"/>
            </a:xfrm>
          </p:grpSpPr>
          <p:sp>
            <p:nvSpPr>
              <p:cNvPr id="43027" name="Rectangle 16"/>
              <p:cNvSpPr>
                <a:spLocks noChangeArrowheads="1"/>
              </p:cNvSpPr>
              <p:nvPr/>
            </p:nvSpPr>
            <p:spPr bwMode="auto">
              <a:xfrm>
                <a:off x="4709" y="4795"/>
                <a:ext cx="317" cy="540"/>
              </a:xfrm>
              <a:prstGeom prst="rect">
                <a:avLst/>
              </a:prstGeom>
              <a:noFill/>
              <a:ln w="1587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3028" name="Rectangle 17"/>
              <p:cNvSpPr>
                <a:spLocks noChangeArrowheads="1"/>
              </p:cNvSpPr>
              <p:nvPr/>
            </p:nvSpPr>
            <p:spPr bwMode="auto">
              <a:xfrm>
                <a:off x="2166" y="3506"/>
                <a:ext cx="212" cy="900"/>
              </a:xfrm>
              <a:prstGeom prst="rect">
                <a:avLst/>
              </a:prstGeom>
              <a:noFill/>
              <a:ln w="15875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3029" name="Text Box 18"/>
              <p:cNvSpPr txBox="1">
                <a:spLocks noChangeArrowheads="1"/>
              </p:cNvSpPr>
              <p:nvPr/>
            </p:nvSpPr>
            <p:spPr bwMode="auto">
              <a:xfrm>
                <a:off x="2460" y="4226"/>
                <a:ext cx="360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es-ES"/>
              </a:p>
            </p:txBody>
          </p:sp>
        </p:grpSp>
        <p:pic>
          <p:nvPicPr>
            <p:cNvPr id="43026" name="Picture 19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4" y="1651"/>
              <a:ext cx="144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022" name="Rectangle 20"/>
          <p:cNvSpPr>
            <a:spLocks noChangeArrowheads="1"/>
          </p:cNvSpPr>
          <p:nvPr/>
        </p:nvSpPr>
        <p:spPr bwMode="auto">
          <a:xfrm>
            <a:off x="5651500" y="2276475"/>
            <a:ext cx="1511300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42900" indent="-342900">
              <a:spcBef>
                <a:spcPct val="20000"/>
              </a:spcBef>
            </a:pPr>
            <a:r>
              <a:rPr lang="es-ES_tradnl" sz="1600"/>
              <a:t>Cuadro 1</a:t>
            </a:r>
            <a:endParaRPr lang="es-ES" sz="1600"/>
          </a:p>
        </p:txBody>
      </p:sp>
      <p:sp>
        <p:nvSpPr>
          <p:cNvPr id="43023" name="Rectangle 21"/>
          <p:cNvSpPr>
            <a:spLocks noChangeArrowheads="1"/>
          </p:cNvSpPr>
          <p:nvPr/>
        </p:nvSpPr>
        <p:spPr bwMode="auto">
          <a:xfrm>
            <a:off x="5580063" y="4652963"/>
            <a:ext cx="15113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42900" indent="-342900">
              <a:spcBef>
                <a:spcPct val="20000"/>
              </a:spcBef>
            </a:pPr>
            <a:r>
              <a:rPr lang="es-ES_tradnl" sz="1600"/>
              <a:t>Cuadro 2</a:t>
            </a:r>
            <a:endParaRPr lang="es-ES" sz="1600"/>
          </a:p>
        </p:txBody>
      </p:sp>
    </p:spTree>
    <p:extLst>
      <p:ext uri="{BB962C8B-B14F-4D97-AF65-F5344CB8AC3E}">
        <p14:creationId xmlns:p14="http://schemas.microsoft.com/office/powerpoint/2010/main" val="183849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ES_tradnl"/>
              <a:t>Microstructura (TEM)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23850" y="1268413"/>
            <a:ext cx="4752975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02660" tIns="51330" rIns="102660" bIns="51330"/>
          <a:lstStyle>
            <a:lvl1pPr marL="420688" indent="-420688" defTabSz="1027113">
              <a:defRPr>
                <a:solidFill>
                  <a:schemeClr val="tx1"/>
                </a:solidFill>
                <a:latin typeface="Arial" charset="0"/>
              </a:defRPr>
            </a:lvl1pPr>
            <a:lvl2pPr marL="1057275" defTabSz="1027113">
              <a:defRPr>
                <a:solidFill>
                  <a:schemeClr val="tx1"/>
                </a:solidFill>
                <a:latin typeface="Arial" charset="0"/>
              </a:defRPr>
            </a:lvl2pPr>
            <a:lvl3pPr marL="1271588" defTabSz="1027113">
              <a:defRPr>
                <a:solidFill>
                  <a:schemeClr val="tx1"/>
                </a:solidFill>
                <a:latin typeface="Arial" charset="0"/>
              </a:defRPr>
            </a:lvl3pPr>
            <a:lvl4pPr marL="1539875" defTabSz="1027113">
              <a:defRPr>
                <a:solidFill>
                  <a:schemeClr val="tx1"/>
                </a:solidFill>
                <a:latin typeface="Arial" charset="0"/>
              </a:defRPr>
            </a:lvl4pPr>
            <a:lvl5pPr marL="2054225" defTabSz="1027113">
              <a:defRPr>
                <a:solidFill>
                  <a:schemeClr val="tx1"/>
                </a:solidFill>
                <a:latin typeface="Arial" charset="0"/>
              </a:defRPr>
            </a:lvl5pPr>
            <a:lvl6pPr marL="2511425" defTabSz="10271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68625" defTabSz="10271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5825" defTabSz="10271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3025" defTabSz="10271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SzPct val="150000"/>
              <a:defRPr/>
            </a:pPr>
            <a:r>
              <a:rPr lang="es-ES_tradnl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Arial" charset="0"/>
              </a:rPr>
              <a:t>Material comprimido a 850ºC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/>
            </a:pPr>
            <a:r>
              <a:rPr lang="es-ES_tradnl" sz="140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Arial" charset="0"/>
              </a:rPr>
              <a:t>Mayor cantidad de dislocaciones ancladas en comparación al material extruido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/>
            </a:pPr>
            <a:r>
              <a:rPr lang="es-ES_tradnl" sz="140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Arial" charset="0"/>
              </a:rPr>
              <a:t>Gran actividad en la precipitación en bordes de grano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/>
            </a:pPr>
            <a:r>
              <a:rPr lang="es-ES_tradnl" sz="140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Arial" charset="0"/>
              </a:rPr>
              <a:t>Contraste de Ashby-Brown alrededor de algunos precipitados (típico de interfases coherentes)</a:t>
            </a:r>
          </a:p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/>
            </a:pPr>
            <a:r>
              <a:rPr lang="es-ES_tradnl" sz="1400" smtClean="0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Arial" charset="0"/>
              </a:rPr>
              <a:t>No se observa modificación en la microestructura o aumento del tamaño de grano después de la compresión</a:t>
            </a:r>
          </a:p>
        </p:txBody>
      </p:sp>
      <p:grpSp>
        <p:nvGrpSpPr>
          <p:cNvPr id="20484" name="Group 4"/>
          <p:cNvGrpSpPr>
            <a:grpSpLocks noChangeAspect="1"/>
          </p:cNvGrpSpPr>
          <p:nvPr/>
        </p:nvGrpSpPr>
        <p:grpSpPr bwMode="auto">
          <a:xfrm>
            <a:off x="5943600" y="1143000"/>
            <a:ext cx="2851150" cy="2851150"/>
            <a:chOff x="3243" y="799"/>
            <a:chExt cx="1700" cy="1700"/>
          </a:xfrm>
        </p:grpSpPr>
        <p:pic>
          <p:nvPicPr>
            <p:cNvPr id="44046" name="Picture 5" descr="Poster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3" y="799"/>
              <a:ext cx="1700" cy="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47" name="Line 6"/>
            <p:cNvSpPr>
              <a:spLocks noChangeAspect="1" noChangeShapeType="1"/>
            </p:cNvSpPr>
            <p:nvPr/>
          </p:nvSpPr>
          <p:spPr bwMode="auto">
            <a:xfrm flipH="1" flipV="1">
              <a:off x="4410" y="1682"/>
              <a:ext cx="285" cy="24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4048" name="Line 7"/>
            <p:cNvSpPr>
              <a:spLocks noChangeAspect="1" noChangeShapeType="1"/>
            </p:cNvSpPr>
            <p:nvPr/>
          </p:nvSpPr>
          <p:spPr bwMode="auto">
            <a:xfrm>
              <a:off x="4224" y="1152"/>
              <a:ext cx="120" cy="258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4049" name="Line 8"/>
            <p:cNvSpPr>
              <a:spLocks noChangeAspect="1" noChangeShapeType="1"/>
            </p:cNvSpPr>
            <p:nvPr/>
          </p:nvSpPr>
          <p:spPr bwMode="auto">
            <a:xfrm flipH="1" flipV="1">
              <a:off x="4150" y="1842"/>
              <a:ext cx="152" cy="151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20489" name="Group 9"/>
          <p:cNvGrpSpPr>
            <a:grpSpLocks noChangeAspect="1"/>
          </p:cNvGrpSpPr>
          <p:nvPr/>
        </p:nvGrpSpPr>
        <p:grpSpPr bwMode="auto">
          <a:xfrm>
            <a:off x="4648200" y="3962400"/>
            <a:ext cx="2889250" cy="2895600"/>
            <a:chOff x="4064" y="2478"/>
            <a:chExt cx="1696" cy="1700"/>
          </a:xfrm>
        </p:grpSpPr>
        <p:pic>
          <p:nvPicPr>
            <p:cNvPr id="44043" name="Picture 10" descr="Poster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" y="2478"/>
              <a:ext cx="1696" cy="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44" name="Line 11"/>
            <p:cNvSpPr>
              <a:spLocks noChangeAspect="1" noChangeShapeType="1"/>
            </p:cNvSpPr>
            <p:nvPr/>
          </p:nvSpPr>
          <p:spPr bwMode="auto">
            <a:xfrm flipH="1">
              <a:off x="4971" y="2614"/>
              <a:ext cx="45" cy="227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miter lim="800000"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  <p:sp>
          <p:nvSpPr>
            <p:cNvPr id="44045" name="Line 12"/>
            <p:cNvSpPr>
              <a:spLocks noChangeAspect="1" noChangeShapeType="1"/>
            </p:cNvSpPr>
            <p:nvPr/>
          </p:nvSpPr>
          <p:spPr bwMode="auto">
            <a:xfrm flipH="1">
              <a:off x="5340" y="2813"/>
              <a:ext cx="45" cy="227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miter lim="800000"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</p:grpSp>
      <p:grpSp>
        <p:nvGrpSpPr>
          <p:cNvPr id="20493" name="Group 13"/>
          <p:cNvGrpSpPr>
            <a:grpSpLocks noChangeAspect="1"/>
          </p:cNvGrpSpPr>
          <p:nvPr/>
        </p:nvGrpSpPr>
        <p:grpSpPr bwMode="auto">
          <a:xfrm>
            <a:off x="1371600" y="4005263"/>
            <a:ext cx="2859088" cy="2852737"/>
            <a:chOff x="3107" y="2478"/>
            <a:chExt cx="1705" cy="1701"/>
          </a:xfrm>
        </p:grpSpPr>
        <p:pic>
          <p:nvPicPr>
            <p:cNvPr id="44039" name="Picture 14" descr="Poster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7" y="2478"/>
              <a:ext cx="1705" cy="1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40" name="Line 15"/>
            <p:cNvSpPr>
              <a:spLocks noChangeAspect="1" noChangeShapeType="1"/>
            </p:cNvSpPr>
            <p:nvPr/>
          </p:nvSpPr>
          <p:spPr bwMode="auto">
            <a:xfrm>
              <a:off x="3766" y="3195"/>
              <a:ext cx="181" cy="136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miter lim="800000"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  <p:sp>
          <p:nvSpPr>
            <p:cNvPr id="44041" name="Line 16"/>
            <p:cNvSpPr>
              <a:spLocks noChangeAspect="1" noChangeShapeType="1"/>
            </p:cNvSpPr>
            <p:nvPr/>
          </p:nvSpPr>
          <p:spPr bwMode="auto">
            <a:xfrm flipH="1">
              <a:off x="4377" y="3430"/>
              <a:ext cx="272" cy="45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miter lim="800000"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  <p:sp>
          <p:nvSpPr>
            <p:cNvPr id="44042" name="Line 17"/>
            <p:cNvSpPr>
              <a:spLocks noChangeAspect="1" noChangeShapeType="1"/>
            </p:cNvSpPr>
            <p:nvPr/>
          </p:nvSpPr>
          <p:spPr bwMode="auto">
            <a:xfrm flipH="1" flipV="1">
              <a:off x="4307" y="3702"/>
              <a:ext cx="205" cy="138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miter lim="800000"/>
              <a:headEnd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6529434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Rodrigo Palma\Pictures\2011-11-07 ga\ga 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846" y="836712"/>
            <a:ext cx="5975186" cy="194421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8435" name="Picture 3" descr="C:\Users\Rodrigo Palma\Pictures\2011-11-07 drth\drth 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014" y="3331868"/>
            <a:ext cx="6204851" cy="25454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696488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ES"/>
              <a:t>Microstructura (HRTEM)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73100" y="1600200"/>
            <a:ext cx="3898900" cy="4525963"/>
          </a:xfrm>
        </p:spPr>
        <p:txBody>
          <a:bodyPr/>
          <a:lstStyle/>
          <a:p>
            <a:r>
              <a:rPr lang="es-ES" sz="1800" smtClean="0"/>
              <a:t>Varias zonas ricas en Ti y C (detectadas por EDS) completamente coherentes con la matriz de cobre, y alineadas a lo largo de direcciones preferenciales.</a:t>
            </a:r>
          </a:p>
          <a:p>
            <a:r>
              <a:rPr lang="es-ES" sz="1800" smtClean="0"/>
              <a:t>Las áreas oscuras alrededor de las zonas ricas en Ti-C muestran la deformación de la red.</a:t>
            </a:r>
          </a:p>
          <a:p>
            <a:r>
              <a:rPr lang="es-ES" sz="1800" smtClean="0"/>
              <a:t>Se observaron dislocaciones en dichas capas. </a:t>
            </a:r>
          </a:p>
          <a:p>
            <a:endParaRPr lang="es-ES" sz="1800" smtClean="0"/>
          </a:p>
        </p:txBody>
      </p:sp>
      <p:pic>
        <p:nvPicPr>
          <p:cNvPr id="2458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53000" y="1700213"/>
            <a:ext cx="2822575" cy="26670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581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21425" y="3578225"/>
            <a:ext cx="2822575" cy="2822575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457200" y="6324600"/>
            <a:ext cx="76962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GB" sz="1000">
                <a:solidFill>
                  <a:schemeClr val="hlink"/>
                </a:solidFill>
              </a:rPr>
              <a:t>	R.H. Palma, A.O. Sepúlveda, R.G. Espinoza, A.P. Zúňiga, M.J. Diánez, J.M. Criado, M.J. Sayagués. Materials Science and Engineering A (2004) (In press)</a:t>
            </a:r>
          </a:p>
        </p:txBody>
      </p:sp>
    </p:spTree>
    <p:extLst>
      <p:ext uri="{BB962C8B-B14F-4D97-AF65-F5344CB8AC3E}">
        <p14:creationId xmlns:p14="http://schemas.microsoft.com/office/powerpoint/2010/main" val="282468747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74638"/>
            <a:ext cx="6491288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4000" u="sng"/>
              <a:t>Resultados</a:t>
            </a:r>
            <a:br>
              <a:rPr lang="es-ES" sz="4000" u="sng"/>
            </a:br>
            <a:r>
              <a:rPr lang="es-ES" sz="3200" i="1"/>
              <a:t>Microestructura HRTEM</a:t>
            </a:r>
            <a:endParaRPr lang="es-ES" sz="2400" i="1"/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468313" y="2133600"/>
            <a:ext cx="2374900" cy="290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CL" sz="1600"/>
              <a:t>Aleación Cu-2,5%vTiC – 2,5Al2O3</a:t>
            </a:r>
          </a:p>
          <a:p>
            <a:pPr eaLnBrk="1" hangingPunct="1">
              <a:spcBef>
                <a:spcPct val="50000"/>
              </a:spcBef>
            </a:pPr>
            <a:endParaRPr lang="es-CL" sz="1600"/>
          </a:p>
          <a:p>
            <a:pPr eaLnBrk="1" hangingPunct="1">
              <a:spcBef>
                <a:spcPct val="50000"/>
              </a:spcBef>
            </a:pPr>
            <a:r>
              <a:rPr lang="es-CL" sz="1600"/>
              <a:t>Partícula de TiC coherente con la matriz de cobre </a:t>
            </a:r>
          </a:p>
          <a:p>
            <a:pPr eaLnBrk="1" hangingPunct="1">
              <a:spcBef>
                <a:spcPct val="50000"/>
              </a:spcBef>
            </a:pPr>
            <a:endParaRPr lang="es-CL" sz="1600"/>
          </a:p>
          <a:p>
            <a:pPr eaLnBrk="1" hangingPunct="1">
              <a:spcBef>
                <a:spcPct val="50000"/>
              </a:spcBef>
            </a:pPr>
            <a:endParaRPr lang="es-CL" sz="1600"/>
          </a:p>
          <a:p>
            <a:pPr eaLnBrk="1" hangingPunct="1">
              <a:spcBef>
                <a:spcPct val="50000"/>
              </a:spcBef>
            </a:pPr>
            <a:r>
              <a:rPr lang="es-CL" sz="1600"/>
              <a:t>Marca: 5 nm</a:t>
            </a:r>
            <a:endParaRPr lang="es-ES" sz="1600"/>
          </a:p>
        </p:txBody>
      </p:sp>
      <p:pic>
        <p:nvPicPr>
          <p:cNvPr id="46084" name="Picture 4" descr="Foto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412875"/>
            <a:ext cx="5327650" cy="518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800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Mecanismo 2:</a:t>
            </a:r>
            <a:br>
              <a:rPr lang="es-ES" dirty="0" smtClean="0"/>
            </a:br>
            <a:r>
              <a:rPr lang="es-ES" dirty="0" smtClean="0"/>
              <a:t>Endurecimiento por solución sólida</a:t>
            </a:r>
            <a:endParaRPr lang="es-E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117606"/>
            <a:ext cx="4299366" cy="246215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28556"/>
            <a:ext cx="3168352" cy="286370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954749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dirty="0" smtClean="0"/>
              <a:t>Los solutos pequeños migran a las zonas de compresión y los grandes, a las de tracción.</a:t>
            </a:r>
            <a:endParaRPr lang="es-ES" sz="32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246" y="1600200"/>
            <a:ext cx="4563507" cy="452596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34315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Efecto del tipo de distorsión provocada</a:t>
            </a:r>
            <a:endParaRPr lang="es-E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2639797" cy="260321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4" name="3 CuadroTexto"/>
          <p:cNvSpPr txBox="1"/>
          <p:nvPr/>
        </p:nvSpPr>
        <p:spPr>
          <a:xfrm>
            <a:off x="2801570" y="5085184"/>
            <a:ext cx="4248472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Solutos en Fe alfa: simétricos : líneas llenas</a:t>
            </a:r>
          </a:p>
          <a:p>
            <a:r>
              <a:rPr lang="es-ES" dirty="0" smtClean="0"/>
              <a:t>Asimétricos: segmentadas</a:t>
            </a:r>
            <a:endParaRPr lang="es-ES" dirty="0"/>
          </a:p>
        </p:txBody>
      </p:sp>
      <p:pic>
        <p:nvPicPr>
          <p:cNvPr id="4099" name="Picture 3" descr="C:\Users\Rodrigo Palma\Pictures\2011-11-03 xc\xc 0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78"/>
          <a:stretch/>
        </p:blipFill>
        <p:spPr bwMode="auto">
          <a:xfrm>
            <a:off x="6156176" y="2116836"/>
            <a:ext cx="1317976" cy="2624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801215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Mecanismo 3: </a:t>
            </a:r>
            <a:br>
              <a:rPr lang="es-ES" dirty="0" smtClean="0"/>
            </a:br>
            <a:r>
              <a:rPr lang="es-ES" dirty="0" smtClean="0"/>
              <a:t>Endurecimiento por dislocaciones </a:t>
            </a:r>
            <a:br>
              <a:rPr lang="es-ES" dirty="0" smtClean="0"/>
            </a:br>
            <a:r>
              <a:rPr lang="es-ES" sz="2700" dirty="0" smtClean="0"/>
              <a:t>(trabajo  en frío)</a:t>
            </a:r>
            <a:endParaRPr lang="es-ES" sz="27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60848"/>
            <a:ext cx="7426951" cy="390550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07582912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ulim"/>
        <a:ea typeface="Gulim"/>
        <a:cs typeface=""/>
      </a:majorFont>
      <a:minorFont>
        <a:latin typeface="Gulim"/>
        <a:ea typeface="Guli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Gulim" pitchFamily="34" charset="-127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ulim" pitchFamily="34" charset="-127"/>
            <a:ea typeface="Guli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Gulim" pitchFamily="34" charset="-127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Gulim" pitchFamily="34" charset="-127"/>
            <a:ea typeface="Gulim" pitchFamily="34" charset="-127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542</Words>
  <Application>Microsoft Office PowerPoint</Application>
  <PresentationFormat>Presentación en pantalla (4:3)</PresentationFormat>
  <Paragraphs>82</Paragraphs>
  <Slides>51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51</vt:i4>
      </vt:variant>
    </vt:vector>
  </HeadingPairs>
  <TitlesOfParts>
    <vt:vector size="54" baseType="lpstr">
      <vt:lpstr>Tema de Office</vt:lpstr>
      <vt:lpstr>Default Design</vt:lpstr>
      <vt:lpstr>Fotografía de Photo Editor</vt:lpstr>
      <vt:lpstr>Mecanismos de endurecimiento en cristales</vt:lpstr>
      <vt:lpstr>Endurecimiento</vt:lpstr>
      <vt:lpstr>Mecanismos de endurecimiento </vt:lpstr>
      <vt:lpstr>Mecanismo 1: Resistencia de la red (esfuerzo de Peierls-Nabarro)</vt:lpstr>
      <vt:lpstr>Presentación de PowerPoint</vt:lpstr>
      <vt:lpstr>Mecanismo 2: Endurecimiento por solución sólida</vt:lpstr>
      <vt:lpstr>Los solutos pequeños migran a las zonas de compresión y los grandes, a las de tracción.</vt:lpstr>
      <vt:lpstr>Efecto del tipo de distorsión provocada</vt:lpstr>
      <vt:lpstr>Mecanismo 3:  Endurecimiento por dislocaciones  (trabajo  en frío)</vt:lpstr>
      <vt:lpstr>Efecto de la cantidad de D`s sobre la resistencia a la deformación plástica</vt:lpstr>
      <vt:lpstr>Interacción entre dislocaciones</vt:lpstr>
      <vt:lpstr>Presentación de PowerPoint</vt:lpstr>
      <vt:lpstr>Multiplicación de dislocaciones (Fuente de Frank-Read</vt:lpstr>
      <vt:lpstr>Alargamiento de los granos producto de la deformación plástica</vt:lpstr>
      <vt:lpstr>Mecanismo 4: Endurecimiento por refinamiento del tamaño de grano</vt:lpstr>
      <vt:lpstr>Relación de Hall-Petch</vt:lpstr>
      <vt:lpstr>Endurecimiento por precipitación</vt:lpstr>
      <vt:lpstr>Presentación de PowerPoint</vt:lpstr>
      <vt:lpstr>Aleaciones Endurecidas por precipitación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Tipos de interfase</vt:lpstr>
      <vt:lpstr>Presentación de PowerPoint</vt:lpstr>
      <vt:lpstr>Presentación de PowerPoint</vt:lpstr>
      <vt:lpstr>Presentación de PowerPoint</vt:lpstr>
      <vt:lpstr>Zonas GP en aluminio +Cu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Corte de partículas en una superaleación</vt:lpstr>
      <vt:lpstr>Presentación de PowerPoint</vt:lpstr>
      <vt:lpstr>Resultados Microestructura  material extruido    (TEM)</vt:lpstr>
      <vt:lpstr>STEM Y EDX</vt:lpstr>
      <vt:lpstr>Microstructura (TEM)</vt:lpstr>
      <vt:lpstr>Microstructura (HRTEM)</vt:lpstr>
      <vt:lpstr>Resultados Microestructura HRTEM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Mecanismos de endurecimiento en cristales</dc:title>
  <dc:creator>Rodrigo Palma</dc:creator>
  <cp:lastModifiedBy>Rodrigo Palma</cp:lastModifiedBy>
  <cp:revision>10</cp:revision>
  <dcterms:created xsi:type="dcterms:W3CDTF">2011-11-03T12:37:42Z</dcterms:created>
  <dcterms:modified xsi:type="dcterms:W3CDTF">2011-11-10T12:57:01Z</dcterms:modified>
</cp:coreProperties>
</file>