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3" r:id="rId10"/>
    <p:sldId id="267" r:id="rId11"/>
    <p:sldId id="258" r:id="rId12"/>
    <p:sldId id="266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7519B-A00C-446E-910C-8C203EE4356D}" type="datetimeFigureOut">
              <a:rPr lang="es-ES" smtClean="0"/>
              <a:pPr/>
              <a:t>29/11/2011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D8FEC-8503-4394-8DBB-B5E581DB3C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Relaciones esfuerzo-deformación elásticas 3D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Relaciones entre las constantes elásticas</a:t>
            </a:r>
            <a:endParaRPr lang="es-ES" dirty="0"/>
          </a:p>
        </p:txBody>
      </p:sp>
      <p:pic>
        <p:nvPicPr>
          <p:cNvPr id="4098" name="Picture 2" descr="C:\Users\Rodrigo Palma\Pictures\2011-11-29 dsbv\dsbv 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3" r="5080" b="6221"/>
          <a:stretch/>
        </p:blipFill>
        <p:spPr bwMode="auto">
          <a:xfrm>
            <a:off x="1041826" y="2060848"/>
            <a:ext cx="7001163" cy="37344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967373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#10;  \begin{align}&#10;  \varepsilon_{11} &amp; = \tfrac{1}{E}\left[ \sigma_{11} - \nu(\sigma_{22}+\sigma_{33}) \right] \\&#10;  \varepsilon_{22} &amp; = \tfrac{1}{E}\left[\sigma_{22} - \nu(\sigma_{11}+\sigma_{33}) \right] \\&#10;  \varepsilon_{33} &amp; = \tfrac{1}{E}\left[\sigma_{33} - \nu(\sigma_{11}+\sigma_{22}) \right] \\&#10;  \varepsilon_{12} &amp; = \tfrac{1}{2G}~\sigma_{12} ~;~~&#10;  \varepsilon_{13} = \tfrac{1}{2G}~\sigma_{13} ~;~~&#10;  \varepsilon_{23} = \tfrac{1}{2G}~\sigma_{23}&#10;  \end{align}&#10;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500306"/>
            <a:ext cx="6429420" cy="19288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Relaciones en materiales isotrópicos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Ejercicio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Determine las deformaciones elásticas de un solido con el siguiente estado de esfuerzos:</a:t>
            </a:r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G= 50 G </a:t>
            </a:r>
            <a:r>
              <a:rPr lang="es-ES" dirty="0" err="1" smtClean="0"/>
              <a:t>Pa</a:t>
            </a:r>
            <a:endParaRPr lang="es-ES" dirty="0" smtClean="0"/>
          </a:p>
          <a:p>
            <a:r>
              <a:rPr lang="es-ES" dirty="0" smtClean="0">
                <a:sym typeface="Symbol"/>
              </a:rPr>
              <a:t>= 1/4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188" y="3049588"/>
            <a:ext cx="66516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7820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ile:Stress in a continuum.sv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5543550" cy="3238501"/>
          </a:xfrm>
          <a:prstGeom prst="rect">
            <a:avLst/>
          </a:prstGeom>
          <a:noFill/>
        </p:spPr>
      </p:pic>
      <p:pic>
        <p:nvPicPr>
          <p:cNvPr id="1030" name="Picture 6" descr="\boldsymbol{\sigma}=&#10;\left[{\begin{matrix}&#10;\sigma _{11} &amp; \sigma _{12} &amp; \sigma _{13} \\&#10;\sigma _{21} &amp; \sigma _{22} &amp; \sigma _{23} \\&#10;\sigma _{31} &amp; \sigma _{32} &amp; \sigma _{33} \\&#10;\end{matrix}}\right]&#10;&#10;\equiv \left[{\begin{matrix}&#10;\sigma _{xx} &amp; \sigma _{xy} &amp; \sigma _{xz} \\&#10;\sigma _{yx} &amp; \sigma _{yy} &amp; \sigma _{yz} \\&#10;\sigma _{zx} &amp; \sigma _{zy} &amp; \sigma _{zz} \\&#10;\end{matrix}}\right]&#10;\equiv \left[{\begin{matrix}&#10;\sigma _x &amp; \tau _{xy} &amp; \tau _{xz} \\&#10;\tau _{yx} &amp; \sigma _y &amp; \tau _{yz} \\&#10;\tau _{zx} &amp; \tau _{zy} &amp; \sigma _z \\&#10;\end{matrix}}\right]&#10;\,\!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5072074"/>
            <a:ext cx="4772025" cy="695325"/>
          </a:xfrm>
          <a:prstGeom prst="rect">
            <a:avLst/>
          </a:prstGeom>
          <a:noFill/>
        </p:spPr>
      </p:pic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Notación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Transformación de coordenadas</a:t>
            </a:r>
            <a:endParaRPr lang="es-ES" dirty="0"/>
          </a:p>
        </p:txBody>
      </p:sp>
      <p:pic>
        <p:nvPicPr>
          <p:cNvPr id="7170" name="Picture 2" descr="http://upload.wikimedia.org/wikipedia/commons/thumb/7/76/Stress_transformation_3D.svg/600px-Stress_transformation_3D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714620"/>
            <a:ext cx="5715000" cy="2828925"/>
          </a:xfrm>
          <a:prstGeom prst="rect">
            <a:avLst/>
          </a:prstGeom>
          <a:noFill/>
        </p:spPr>
      </p:pic>
      <p:pic>
        <p:nvPicPr>
          <p:cNvPr id="7172" name="Picture 4" descr="\left[{\begin{matrix}&#10;\sigma^'_{11} &amp; \sigma^'_{12} &amp; \sigma^'_{13} \\&#10;\sigma^'_{21} &amp; \sigma^'_{22} &amp; \sigma^'_{23} \\&#10;\sigma^'_{31} &amp; \sigma^'_{32} &amp; \sigma^'_{33} \\&#10;\end{matrix}}\right]=\left[{\begin{matrix}&#10;a_{11} &amp; a_{12} &amp; a_{13} \\&#10;a_{21} &amp; a_{22} &amp; a_{23} \\&#10;a_{31} &amp; a_{32} &amp; a_{33} \\&#10;\end{matrix}}\right]\left[{\begin{matrix}&#10;\sigma_{11} &amp; \sigma_{12} &amp; \sigma_{13} \\&#10;\sigma_{21} &amp; \sigma_{22} &amp; \sigma_{23} \\&#10;\sigma_{31} &amp; \sigma_{32} &amp; \sigma_{33} \\&#10;\end{matrix}}\right]\left[{\begin{matrix}&#10;a_{11} &amp; a_{21} &amp; a_{31} \\&#10;a_{12} &amp; a_{22} &amp; a_{32} \\&#10;a_{13} &amp; a_{23} &amp; a_{33} \\&#10;\end{matrix}}\right]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000240"/>
            <a:ext cx="5524500" cy="704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Invariantes del tensor esfuerzo</a:t>
            </a:r>
            <a:endParaRPr lang="es-ES" dirty="0"/>
          </a:p>
        </p:txBody>
      </p:sp>
      <p:pic>
        <p:nvPicPr>
          <p:cNvPr id="8194" name="Picture 2" descr="\begin{align}&#10;I_1 &amp;= \sigma_{11}+\sigma_{22}+\sigma_{33} \\&#10;&amp;= \sigma_{kk} \\&#10;I_2 &amp;= \begin{vmatrix}&#10;\sigma_{22} &amp; \sigma_{23} \\&#10;\sigma_{32} &amp; \sigma_{33} \\&#10;\end{vmatrix}&#10;+ \begin{vmatrix}&#10;\sigma_{11} &amp; \sigma_{13} \\&#10;\sigma_{31} &amp; \sigma_{33} \\&#10;\end{vmatrix}&#10;+&#10;\begin{vmatrix}&#10;\sigma_{11} &amp; \sigma_{12} \\&#10;\sigma_{21} &amp; \sigma_{22} \\&#10;\end{vmatrix} \\&#10;&amp;= \sigma_{11}\sigma_{22}+\sigma_{22}\sigma_{33}+\sigma_{11}\sigma_{33}-\sigma_{12}^2-\sigma_{23}^2-\sigma_{13}^2 \\&#10;&amp;= \frac{1}{2}\left(\sigma_{ii}\sigma_{jj}-\sigma_{ij}\sigma_{ji}\right) \\&#10;I_3 &amp;= \det(\sigma_{ij}) \\&#10;&amp;= \sigma_{11}\sigma_{22}\sigma_{33}+2\sigma_{12}\sigma_{23}\sigma_{31}-\sigma_{12}^2\sigma_{33}-\sigma_{23}^2\sigma_{11}-\sigma_{13}^2\sigma_{22} \\&#10;\end{align}&#10;\,\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3116"/>
            <a:ext cx="6012646" cy="31432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Esfuerzos principales </a:t>
            </a:r>
            <a:r>
              <a:rPr lang="es-ES" dirty="0" smtClean="0">
                <a:sym typeface="Symbol"/>
              </a:rPr>
              <a:t></a:t>
            </a:r>
            <a:endParaRPr lang="es-ES" dirty="0"/>
          </a:p>
        </p:txBody>
      </p:sp>
      <p:pic>
        <p:nvPicPr>
          <p:cNvPr id="9218" name="Picture 2" descr="\left|\sigma_{ij}- \lambda\delta_{ij} \right|=\begin{vmatrix}&#10;\sigma_{11} - \lambda &amp; \sigma_{12} &amp; \sigma_{13} \\&#10;\sigma_{21} &amp; \sigma_{22} - \lambda &amp; \sigma_{23} \\&#10;\sigma_{31}&amp; \sigma_{32} &amp; \sigma_{33} - \lambda \\&#10;\end{vmatrix}=0\,\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00240"/>
            <a:ext cx="6728872" cy="1285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9220" name="Picture 4" descr="\left|\sigma_{ij}- \lambda\delta_{ij} \right| = -\lambda^3 + I_1\lambda^2 - I_2\lambda + I_3=0\,\!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500570"/>
            <a:ext cx="7042596" cy="50006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6" name="5 CuadroTexto"/>
          <p:cNvSpPr txBox="1"/>
          <p:nvPr/>
        </p:nvSpPr>
        <p:spPr>
          <a:xfrm>
            <a:off x="2000232" y="5500702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Actúan en planos donde los esfuerzos de corte son nulos.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smtClean="0"/>
              <a:t>si las direcciones principales son los ejes del sistema de referencia, entonces:</a:t>
            </a:r>
            <a:endParaRPr lang="es-ES" sz="3600" dirty="0"/>
          </a:p>
        </p:txBody>
      </p:sp>
      <p:pic>
        <p:nvPicPr>
          <p:cNvPr id="10243" name="Picture 3" descr="\sigma_{ij}=&#10;\begin{bmatrix}&#10;\sigma_1 &amp; 0 &amp; 0\\&#10;0 &amp; \sigma_2 &amp; 0\\&#10;0 &amp; 0 &amp; \sigma_3&#10;\end{bmatrix}&#10;\,\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928802"/>
            <a:ext cx="1524000" cy="695325"/>
          </a:xfrm>
          <a:prstGeom prst="rect">
            <a:avLst/>
          </a:prstGeom>
          <a:noFill/>
        </p:spPr>
      </p:pic>
      <p:pic>
        <p:nvPicPr>
          <p:cNvPr id="10247" name="Picture 7" descr="\begin{align}&#10;I_1 &amp;= \sigma_{1}+\sigma_{2}+\sigma_{3} \\&#10;I_2 &amp;= \sigma_{1}\sigma_{2}+\sigma_{2}\sigma_{3}+\sigma_{3}\sigma_{1} \\&#10;I_3 &amp;= \sigma_{1}\sigma_{2}\sigma_{3} \\&#10;\end{align}\,\!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071810"/>
            <a:ext cx="1933575" cy="723900"/>
          </a:xfrm>
          <a:prstGeom prst="rect">
            <a:avLst/>
          </a:prstGeom>
          <a:noFill/>
        </p:spPr>
      </p:pic>
      <p:pic>
        <p:nvPicPr>
          <p:cNvPr id="10248" name="Picture 8" descr="\sigma_{1},\sigma_{2}= \frac{\sigma_{x} + \sigma_{y}}{2} \pm \sqrt{\left (\frac{\sigma_{x} - \sigma_{y}}{2}\right)^2 + \tau_{xy}^2}\,\!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4857760"/>
            <a:ext cx="3143250" cy="485775"/>
          </a:xfrm>
          <a:prstGeom prst="rect">
            <a:avLst/>
          </a:prstGeom>
          <a:noFill/>
        </p:spPr>
      </p:pic>
      <p:pic>
        <p:nvPicPr>
          <p:cNvPr id="10249" name="Picture 9" descr="\tau_{max},\tau_{min}= \pm \sqrt{\left (\frac{\sigma_{x} - \sigma_{y}}{2}\right)^2 + \tau_{xy}^2}\,\!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5429264"/>
            <a:ext cx="2752725" cy="485775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>
            <a:off x="1785918" y="4071942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Y en un estado de esfuerzos planos, </a:t>
            </a:r>
            <a:r>
              <a:rPr lang="es-ES" dirty="0" smtClean="0">
                <a:sym typeface="Symbol"/>
              </a:rPr>
              <a:t>i3=0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Esfuerzos de corte máximo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 noChangeAspect="1"/>
          </p:cNvGraphicFramePr>
          <p:nvPr>
            <p:ph idx="1"/>
          </p:nvPr>
        </p:nvGraphicFramePr>
        <p:xfrm>
          <a:off x="857224" y="1857364"/>
          <a:ext cx="3000396" cy="1274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cuación" r:id="rId3" imgW="927000" imgH="393480" progId="Equation.3">
                  <p:embed/>
                </p:oleObj>
              </mc:Choice>
              <mc:Fallback>
                <p:oleObj name="Ecuación" r:id="rId3" imgW="927000" imgH="393480" progId="Equation.3">
                  <p:embed/>
                  <p:pic>
                    <p:nvPicPr>
                      <p:cNvPr id="0" name="3 Marcador de contenid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1857364"/>
                        <a:ext cx="3000396" cy="12740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3 Marcador de contenido"/>
          <p:cNvGraphicFramePr>
            <a:graphicFrameLocks noChangeAspect="1"/>
          </p:cNvGraphicFramePr>
          <p:nvPr/>
        </p:nvGraphicFramePr>
        <p:xfrm>
          <a:off x="714348" y="3214686"/>
          <a:ext cx="3041650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cuación" r:id="rId5" imgW="939600" imgH="393480" progId="Equation.3">
                  <p:embed/>
                </p:oleObj>
              </mc:Choice>
              <mc:Fallback>
                <p:oleObj name="Ecuación" r:id="rId5" imgW="9396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3214686"/>
                        <a:ext cx="3041650" cy="1274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3 Marcador de contenido"/>
          <p:cNvGraphicFramePr>
            <a:graphicFrameLocks noChangeAspect="1"/>
          </p:cNvGraphicFramePr>
          <p:nvPr/>
        </p:nvGraphicFramePr>
        <p:xfrm>
          <a:off x="815975" y="4500563"/>
          <a:ext cx="3082925" cy="127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cuación" r:id="rId7" imgW="952200" imgH="393480" progId="Equation.3">
                  <p:embed/>
                </p:oleObj>
              </mc:Choice>
              <mc:Fallback>
                <p:oleObj name="Ecuación" r:id="rId7" imgW="9522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975" y="4500563"/>
                        <a:ext cx="3082925" cy="1274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572000" y="1396261"/>
            <a:ext cx="350046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Actúan a 45º de los planos donde actúan los esfuerzos principales:</a:t>
            </a:r>
          </a:p>
          <a:p>
            <a:endParaRPr lang="es-ES" dirty="0" smtClean="0"/>
          </a:p>
          <a:p>
            <a:r>
              <a:rPr lang="es-ES" sz="2800" dirty="0" smtClean="0">
                <a:sym typeface="Symbol"/>
              </a:rPr>
              <a:t>1 y 3</a:t>
            </a:r>
          </a:p>
          <a:p>
            <a:endParaRPr lang="es-ES" sz="2800" dirty="0" smtClean="0">
              <a:sym typeface="Symbol"/>
            </a:endParaRPr>
          </a:p>
          <a:p>
            <a:endParaRPr lang="es-ES" sz="2800" dirty="0" smtClean="0">
              <a:sym typeface="Symbol"/>
            </a:endParaRPr>
          </a:p>
          <a:p>
            <a:r>
              <a:rPr lang="es-ES" sz="2800" dirty="0" smtClean="0">
                <a:sym typeface="Symbol"/>
              </a:rPr>
              <a:t>1 y 2</a:t>
            </a:r>
            <a:endParaRPr lang="es-ES" sz="2800" dirty="0" smtClean="0"/>
          </a:p>
          <a:p>
            <a:endParaRPr lang="es-ES" sz="2800" dirty="0" smtClean="0">
              <a:sym typeface="Symbol"/>
            </a:endParaRPr>
          </a:p>
          <a:p>
            <a:endParaRPr lang="es-ES" sz="2800" dirty="0" smtClean="0">
              <a:sym typeface="Symbol"/>
            </a:endParaRPr>
          </a:p>
          <a:p>
            <a:r>
              <a:rPr lang="es-ES" sz="2800" dirty="0" smtClean="0">
                <a:sym typeface="Symbol"/>
              </a:rPr>
              <a:t>2 y 3</a:t>
            </a:r>
            <a:endParaRPr lang="es-ES" sz="2800" dirty="0" smtClean="0"/>
          </a:p>
          <a:p>
            <a:endParaRPr lang="es-ES" dirty="0" smtClean="0">
              <a:sym typeface="Symbol"/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Esfuerzos principales y de corte máximo</a:t>
            </a:r>
            <a:endParaRPr lang="es-ES" dirty="0"/>
          </a:p>
        </p:txBody>
      </p:sp>
      <p:pic>
        <p:nvPicPr>
          <p:cNvPr id="2050" name="Picture 2" descr="http://www.kxcad.net/SolidWorks/COSMOSWorks_online_help/Art/principal_stresses_new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285860"/>
            <a:ext cx="2057400" cy="2057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2" name="Picture 4" descr="http://www.kxcad.net/SolidWorks/COSMOSWorks_online_help/Art/stress_comps_global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14422"/>
            <a:ext cx="2057400" cy="2057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4" name="Picture 6" descr="http://upload.wikimedia.org/wikipedia/commons/thumb/4/45/Principal_stresses_2D.svg/400px-Principal_stresses_2D.sv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3500438"/>
            <a:ext cx="3810000" cy="2857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8" name="7 Conector recto de flecha"/>
          <p:cNvCxnSpPr/>
          <p:nvPr/>
        </p:nvCxnSpPr>
        <p:spPr>
          <a:xfrm>
            <a:off x="2857488" y="2285992"/>
            <a:ext cx="292895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Deformaciones 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5319526" y="1412776"/>
            <a:ext cx="242889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Deformaciones de corte</a:t>
            </a:r>
            <a:endParaRPr lang="es-ES" dirty="0"/>
          </a:p>
        </p:txBody>
      </p:sp>
      <p:pic>
        <p:nvPicPr>
          <p:cNvPr id="3076" name="Picture 4" descr="C:\Users\Rodrigo Palma\Pictures\2011-11-29 gnx\gnx 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942049"/>
            <a:ext cx="4067960" cy="25486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8" name="Picture 6" descr="C:\Users\Rodrigo Palma\Pictures\2011-11-29 dbs\dbs 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91972"/>
            <a:ext cx="3876148" cy="20488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123</Words>
  <Application>Microsoft Office PowerPoint</Application>
  <PresentationFormat>Presentación en pantalla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Tema de Office</vt:lpstr>
      <vt:lpstr>Ecuación</vt:lpstr>
      <vt:lpstr>Relaciones esfuerzo-deformación elásticas 3D</vt:lpstr>
      <vt:lpstr>Notación</vt:lpstr>
      <vt:lpstr>Transformación de coordenadas</vt:lpstr>
      <vt:lpstr>Invariantes del tensor esfuerzo</vt:lpstr>
      <vt:lpstr>Esfuerzos principales </vt:lpstr>
      <vt:lpstr>si las direcciones principales son los ejes del sistema de referencia, entonces:</vt:lpstr>
      <vt:lpstr>Esfuerzos de corte máximo</vt:lpstr>
      <vt:lpstr>Esfuerzos principales y de corte máximo</vt:lpstr>
      <vt:lpstr>Deformaciones </vt:lpstr>
      <vt:lpstr>Relaciones entre las constantes elásticas</vt:lpstr>
      <vt:lpstr>Relaciones en materiales isotrópicos</vt:lpstr>
      <vt:lpstr>Ejercicio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Relaciones esfuerzo-deformación elásticas 3D</dc:title>
  <dc:creator>Rodrigo</dc:creator>
  <cp:lastModifiedBy>Rodrigo Palma</cp:lastModifiedBy>
  <cp:revision>16</cp:revision>
  <dcterms:created xsi:type="dcterms:W3CDTF">2011-11-22T00:44:24Z</dcterms:created>
  <dcterms:modified xsi:type="dcterms:W3CDTF">2011-11-29T12:25:59Z</dcterms:modified>
</cp:coreProperties>
</file>