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94" r:id="rId2"/>
    <p:sldId id="309" r:id="rId3"/>
    <p:sldId id="295" r:id="rId4"/>
    <p:sldId id="297" r:id="rId5"/>
    <p:sldId id="303" r:id="rId6"/>
    <p:sldId id="312" r:id="rId7"/>
    <p:sldId id="257" r:id="rId8"/>
    <p:sldId id="258" r:id="rId9"/>
    <p:sldId id="259" r:id="rId10"/>
    <p:sldId id="260" r:id="rId11"/>
    <p:sldId id="261" r:id="rId12"/>
    <p:sldId id="262" r:id="rId13"/>
    <p:sldId id="305" r:id="rId14"/>
    <p:sldId id="263" r:id="rId15"/>
    <p:sldId id="264" r:id="rId16"/>
    <p:sldId id="265" r:id="rId17"/>
    <p:sldId id="266" r:id="rId18"/>
    <p:sldId id="304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3" r:id="rId32"/>
    <p:sldId id="311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3" r:id="rId41"/>
    <p:sldId id="306" r:id="rId42"/>
    <p:sldId id="307" r:id="rId43"/>
    <p:sldId id="313" r:id="rId44"/>
    <p:sldId id="314" r:id="rId45"/>
    <p:sldId id="315" r:id="rId46"/>
    <p:sldId id="316" r:id="rId47"/>
    <p:sldId id="292" r:id="rId48"/>
    <p:sldId id="317" r:id="rId4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Sedimentación</a:t>
          </a:r>
          <a:r>
            <a:rPr lang="en-US" dirty="0" smtClean="0"/>
            <a:t>/</a:t>
          </a:r>
          <a:r>
            <a:rPr lang="en-US" dirty="0" err="1" smtClean="0"/>
            <a:t>Centrifugación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Hidrociclones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Separaciones</a:t>
          </a:r>
          <a:r>
            <a:rPr lang="en-US" sz="3600" dirty="0" smtClean="0"/>
            <a:t> </a:t>
          </a:r>
          <a:r>
            <a:rPr lang="en-US" sz="3600" dirty="0" err="1" smtClean="0"/>
            <a:t>Sólido</a:t>
          </a:r>
          <a:r>
            <a:rPr lang="en-US" sz="3600" dirty="0" smtClean="0"/>
            <a:t> </a:t>
          </a:r>
          <a:r>
            <a:rPr lang="en-US" sz="3600" dirty="0" err="1" smtClean="0"/>
            <a:t>Líquido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B8CB35-4344-45EF-934D-9B8F4EFBE8CD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15C2D132-D5B3-4F3A-987C-11D120B1B6A6}" type="presOf" srcId="{482EE62F-7750-42A8-8674-8A77405848CA}" destId="{0596F00E-2A48-44DE-98EB-0A723D874D0A}" srcOrd="0" destOrd="0" presId="urn:microsoft.com/office/officeart/2005/8/layout/list1"/>
    <dgm:cxn modelId="{538C6107-ED5B-4249-8E25-DEA40B8D08F1}" type="presOf" srcId="{985038F1-91AC-418E-85E5-C1B78F1B20B1}" destId="{8C0C9D8F-5C5F-49E9-A64E-B3516BF99316}" srcOrd="1" destOrd="0" presId="urn:microsoft.com/office/officeart/2005/8/layout/list1"/>
    <dgm:cxn modelId="{4A71A2EA-4070-4421-A9F3-2F999CE2E319}" type="presOf" srcId="{045912C5-8AA7-4E3C-B82E-F87BEACE8875}" destId="{43C7CF87-AF2E-4208-94A2-63D5EE84BEA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62CED74-2472-4EDC-A7D7-0FB90C9DCDAA}" type="presOf" srcId="{045912C5-8AA7-4E3C-B82E-F87BEACE8875}" destId="{9DC3BC3B-E98C-4902-ACA6-928C56D6317F}" srcOrd="1" destOrd="0" presId="urn:microsoft.com/office/officeart/2005/8/layout/list1"/>
    <dgm:cxn modelId="{8356FECB-DC1A-4FF1-B1B2-749CE410F5AF}" type="presOf" srcId="{5FAEECA9-EB04-426F-ADBA-A8F0FFE14CCC}" destId="{79C83E4F-8043-4924-8F8B-51F17B3569CA}" srcOrd="0" destOrd="0" presId="urn:microsoft.com/office/officeart/2005/8/layout/list1"/>
    <dgm:cxn modelId="{60DB2B22-A5D9-4636-8172-092C6476C6D2}" type="presOf" srcId="{985038F1-91AC-418E-85E5-C1B78F1B20B1}" destId="{B5460F4B-7654-46CC-B024-88894442C2C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7252BC5-4817-4F28-88DF-0D34E2C5C2FD}" type="presParOf" srcId="{0596F00E-2A48-44DE-98EB-0A723D874D0A}" destId="{338378F2-3F07-4C76-8325-712093384F29}" srcOrd="0" destOrd="0" presId="urn:microsoft.com/office/officeart/2005/8/layout/list1"/>
    <dgm:cxn modelId="{3409C744-5922-49C4-BC69-D3921A6B3628}" type="presParOf" srcId="{338378F2-3F07-4C76-8325-712093384F29}" destId="{43C7CF87-AF2E-4208-94A2-63D5EE84BEA7}" srcOrd="0" destOrd="0" presId="urn:microsoft.com/office/officeart/2005/8/layout/list1"/>
    <dgm:cxn modelId="{E4B46339-97A6-4BF4-B63E-92A4E4F3C36E}" type="presParOf" srcId="{338378F2-3F07-4C76-8325-712093384F29}" destId="{9DC3BC3B-E98C-4902-ACA6-928C56D6317F}" srcOrd="1" destOrd="0" presId="urn:microsoft.com/office/officeart/2005/8/layout/list1"/>
    <dgm:cxn modelId="{A260927D-F3EA-47D3-BC63-79804632E625}" type="presParOf" srcId="{0596F00E-2A48-44DE-98EB-0A723D874D0A}" destId="{0A21EB00-7662-4444-AA77-6E3FB7F6E31E}" srcOrd="1" destOrd="0" presId="urn:microsoft.com/office/officeart/2005/8/layout/list1"/>
    <dgm:cxn modelId="{123CE750-CB9B-411B-828B-CE2A05D0208F}" type="presParOf" srcId="{0596F00E-2A48-44DE-98EB-0A723D874D0A}" destId="{7C0B25DC-BB94-470B-94A2-5BD955EA4075}" srcOrd="2" destOrd="0" presId="urn:microsoft.com/office/officeart/2005/8/layout/list1"/>
    <dgm:cxn modelId="{54CD6FCE-C184-49FD-98C2-38E458E1E2A2}" type="presParOf" srcId="{0596F00E-2A48-44DE-98EB-0A723D874D0A}" destId="{18CC29A5-8904-43E2-B3DE-B988A1DA4A62}" srcOrd="3" destOrd="0" presId="urn:microsoft.com/office/officeart/2005/8/layout/list1"/>
    <dgm:cxn modelId="{5F91ACB9-C934-4F58-A44E-9002194D8C70}" type="presParOf" srcId="{0596F00E-2A48-44DE-98EB-0A723D874D0A}" destId="{7B3A7450-D912-48FD-B435-457155C84D11}" srcOrd="4" destOrd="0" presId="urn:microsoft.com/office/officeart/2005/8/layout/list1"/>
    <dgm:cxn modelId="{C5B3295C-571B-457E-B2C2-26195A482965}" type="presParOf" srcId="{7B3A7450-D912-48FD-B435-457155C84D11}" destId="{79C83E4F-8043-4924-8F8B-51F17B3569CA}" srcOrd="0" destOrd="0" presId="urn:microsoft.com/office/officeart/2005/8/layout/list1"/>
    <dgm:cxn modelId="{E1A62B72-D1C2-4D26-B6E7-4D47B2F99E8D}" type="presParOf" srcId="{7B3A7450-D912-48FD-B435-457155C84D11}" destId="{B50B94C8-CC2E-4F0C-BABF-96BD4F95C4F8}" srcOrd="1" destOrd="0" presId="urn:microsoft.com/office/officeart/2005/8/layout/list1"/>
    <dgm:cxn modelId="{F54688B4-1846-4D59-B450-9261DB2F7F81}" type="presParOf" srcId="{0596F00E-2A48-44DE-98EB-0A723D874D0A}" destId="{CD04B0FD-1E70-4BFD-B4DD-7E099719A2F6}" srcOrd="5" destOrd="0" presId="urn:microsoft.com/office/officeart/2005/8/layout/list1"/>
    <dgm:cxn modelId="{3C34F054-6328-495E-A2D8-F2CF408880BB}" type="presParOf" srcId="{0596F00E-2A48-44DE-98EB-0A723D874D0A}" destId="{E93C7938-1995-4611-A050-091AF9CD50AD}" srcOrd="6" destOrd="0" presId="urn:microsoft.com/office/officeart/2005/8/layout/list1"/>
    <dgm:cxn modelId="{897E2D0D-5941-4F9D-B978-D50A3426331D}" type="presParOf" srcId="{0596F00E-2A48-44DE-98EB-0A723D874D0A}" destId="{9114B799-3CDF-4C97-ABA6-20A2FC175A71}" srcOrd="7" destOrd="0" presId="urn:microsoft.com/office/officeart/2005/8/layout/list1"/>
    <dgm:cxn modelId="{EBDA9F21-A407-4D24-9950-F12311F0A6FB}" type="presParOf" srcId="{0596F00E-2A48-44DE-98EB-0A723D874D0A}" destId="{D99D3F45-0FF6-47D1-A43B-076397C8B382}" srcOrd="8" destOrd="0" presId="urn:microsoft.com/office/officeart/2005/8/layout/list1"/>
    <dgm:cxn modelId="{D6CD5546-006C-4313-963E-F43E949D7E75}" type="presParOf" srcId="{D99D3F45-0FF6-47D1-A43B-076397C8B382}" destId="{B5460F4B-7654-46CC-B024-88894442C2C7}" srcOrd="0" destOrd="0" presId="urn:microsoft.com/office/officeart/2005/8/layout/list1"/>
    <dgm:cxn modelId="{47D69731-3B08-42F2-82F5-7039FEF3FAF4}" type="presParOf" srcId="{D99D3F45-0FF6-47D1-A43B-076397C8B382}" destId="{8C0C9D8F-5C5F-49E9-A64E-B3516BF99316}" srcOrd="1" destOrd="0" presId="urn:microsoft.com/office/officeart/2005/8/layout/list1"/>
    <dgm:cxn modelId="{6C3C0E04-6C48-4EED-BFAD-6A6406569192}" type="presParOf" srcId="{0596F00E-2A48-44DE-98EB-0A723D874D0A}" destId="{B6CBAAFD-2D1A-4BF0-8724-7887DB83FE83}" srcOrd="9" destOrd="0" presId="urn:microsoft.com/office/officeart/2005/8/layout/list1"/>
    <dgm:cxn modelId="{86509784-5CFE-4030-A8C2-9AB65BB05BA5}" type="presParOf" srcId="{0596F00E-2A48-44DE-98EB-0A723D874D0A}" destId="{2A95DB59-74B0-4B0F-AC73-06D29DC0B973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smtClean="0"/>
            <a:t>Las </a:t>
          </a:r>
          <a:r>
            <a:rPr lang="en-US" sz="2800" dirty="0" err="1" smtClean="0"/>
            <a:t>operaciones</a:t>
          </a:r>
          <a:r>
            <a:rPr lang="en-US" sz="2800" dirty="0" smtClean="0"/>
            <a:t> </a:t>
          </a:r>
          <a:r>
            <a:rPr lang="en-US" sz="2800" dirty="0" err="1" smtClean="0"/>
            <a:t>más</a:t>
          </a:r>
          <a:r>
            <a:rPr lang="en-US" sz="2800" dirty="0" smtClean="0"/>
            <a:t> </a:t>
          </a:r>
          <a:r>
            <a:rPr lang="en-US" sz="2800" dirty="0" err="1" smtClean="0"/>
            <a:t>conocidas</a:t>
          </a:r>
          <a:r>
            <a:rPr lang="en-US" sz="2800" dirty="0" smtClean="0"/>
            <a:t> son: </a:t>
          </a:r>
          <a:r>
            <a:rPr lang="en-US" sz="2800" dirty="0" err="1" smtClean="0"/>
            <a:t>Sedimentación</a:t>
          </a:r>
          <a:r>
            <a:rPr lang="en-US" sz="2800" dirty="0" smtClean="0"/>
            <a:t>/</a:t>
          </a:r>
          <a:r>
            <a:rPr lang="en-US" sz="2800" dirty="0" err="1" smtClean="0"/>
            <a:t>Centrifugación</a:t>
          </a:r>
          <a:r>
            <a:rPr lang="en-US" sz="2800" dirty="0" smtClean="0"/>
            <a:t>, </a:t>
          </a:r>
          <a:r>
            <a:rPr lang="en-US" sz="2800" dirty="0" err="1" smtClean="0"/>
            <a:t>Filtración</a:t>
          </a:r>
          <a:r>
            <a:rPr lang="en-US" sz="2800" dirty="0" smtClean="0"/>
            <a:t>, </a:t>
          </a:r>
          <a:r>
            <a:rPr lang="en-US" sz="2800" dirty="0" err="1" smtClean="0"/>
            <a:t>Operaciones</a:t>
          </a:r>
          <a:r>
            <a:rPr lang="en-US" sz="2800" dirty="0" smtClean="0"/>
            <a:t> de </a:t>
          </a:r>
          <a:r>
            <a:rPr lang="en-US" sz="2800" dirty="0" err="1" smtClean="0"/>
            <a:t>menbrana</a:t>
          </a:r>
          <a:r>
            <a:rPr lang="en-US" sz="2800" dirty="0" smtClean="0"/>
            <a:t> y </a:t>
          </a:r>
          <a:r>
            <a:rPr lang="en-US" sz="2800" dirty="0" err="1" smtClean="0"/>
            <a:t>Sistema</a:t>
          </a:r>
          <a:r>
            <a:rPr lang="en-US" sz="2800" dirty="0" smtClean="0"/>
            <a:t> de dos </a:t>
          </a:r>
          <a:r>
            <a:rPr lang="en-US" sz="2800" dirty="0" err="1" smtClean="0"/>
            <a:t>fases</a:t>
          </a:r>
          <a:r>
            <a:rPr lang="en-US" sz="2800" dirty="0" smtClean="0"/>
            <a:t> </a:t>
          </a:r>
          <a:r>
            <a:rPr lang="en-US" sz="2800" dirty="0" err="1" smtClean="0"/>
            <a:t>acuosas</a:t>
          </a:r>
          <a:r>
            <a:rPr lang="en-US" sz="2800" dirty="0" smtClean="0"/>
            <a:t> (ATPs)</a:t>
          </a:r>
          <a:endParaRPr lang="en-US" sz="2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Centrífugas</a:t>
          </a:r>
          <a:r>
            <a:rPr lang="en-US" dirty="0" smtClean="0"/>
            <a:t>: </a:t>
          </a:r>
          <a:r>
            <a:rPr lang="en-US" dirty="0" err="1" smtClean="0"/>
            <a:t>Varios</a:t>
          </a:r>
          <a:r>
            <a:rPr lang="en-US" dirty="0" smtClean="0"/>
            <a:t> </a:t>
          </a:r>
          <a:r>
            <a:rPr lang="en-US" dirty="0" err="1" smtClean="0"/>
            <a:t>Tipos</a:t>
          </a:r>
          <a:r>
            <a:rPr lang="en-US" dirty="0" smtClean="0"/>
            <a:t>, </a:t>
          </a:r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2800" dirty="0" err="1" smtClean="0"/>
            <a:t>Separaciones</a:t>
          </a:r>
          <a:r>
            <a:rPr lang="en-US" sz="2800" dirty="0" smtClean="0"/>
            <a:t> </a:t>
          </a:r>
          <a:r>
            <a:rPr lang="en-US" sz="2800" dirty="0" err="1" smtClean="0"/>
            <a:t>Sólido</a:t>
          </a:r>
          <a:r>
            <a:rPr lang="en-US" sz="2800" dirty="0" smtClean="0"/>
            <a:t> </a:t>
          </a:r>
          <a:r>
            <a:rPr lang="en-US" sz="2800" dirty="0" err="1" smtClean="0"/>
            <a:t>Líquido</a:t>
          </a:r>
          <a:r>
            <a:rPr lang="en-US" sz="2800" dirty="0" smtClean="0"/>
            <a:t>: Se </a:t>
          </a:r>
          <a:r>
            <a:rPr lang="en-US" sz="2800" dirty="0" err="1" smtClean="0"/>
            <a:t>aplican</a:t>
          </a:r>
          <a:r>
            <a:rPr lang="en-US" sz="2800" dirty="0" smtClean="0"/>
            <a:t> en: </a:t>
          </a:r>
          <a:r>
            <a:rPr lang="en-US" sz="2800" dirty="0" err="1" smtClean="0"/>
            <a:t>separación</a:t>
          </a:r>
          <a:r>
            <a:rPr lang="en-US" sz="2800" dirty="0" smtClean="0"/>
            <a:t> de </a:t>
          </a:r>
          <a:r>
            <a:rPr lang="en-US" sz="2800" dirty="0" err="1" smtClean="0"/>
            <a:t>células</a:t>
          </a:r>
          <a:r>
            <a:rPr lang="en-US" sz="2800" dirty="0" smtClean="0"/>
            <a:t>, </a:t>
          </a:r>
          <a:r>
            <a:rPr lang="en-US" sz="2800" dirty="0" err="1" smtClean="0"/>
            <a:t>desechos</a:t>
          </a:r>
          <a:r>
            <a:rPr lang="en-US" sz="2800" dirty="0" smtClean="0"/>
            <a:t> y </a:t>
          </a:r>
          <a:r>
            <a:rPr lang="en-US" sz="2800" dirty="0" err="1" smtClean="0"/>
            <a:t>cuerpos</a:t>
          </a:r>
          <a:r>
            <a:rPr lang="en-US" sz="2800" dirty="0" smtClean="0"/>
            <a:t> </a:t>
          </a:r>
          <a:r>
            <a:rPr lang="en-US" sz="2800" dirty="0" err="1" smtClean="0"/>
            <a:t>incluidos</a:t>
          </a:r>
          <a:r>
            <a:rPr lang="en-US" sz="2800" dirty="0" smtClean="0"/>
            <a:t> y en </a:t>
          </a:r>
          <a:r>
            <a:rPr lang="en-US" sz="2800" dirty="0" err="1" smtClean="0"/>
            <a:t>concentración</a:t>
          </a:r>
          <a:r>
            <a:rPr lang="en-US" sz="2800" dirty="0" smtClean="0"/>
            <a:t>.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 custScaleX="139206" custScaleY="18402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 custScaleX="142857" custScaleY="3543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69A9A2-6443-4240-8619-044582ABCA42}" type="presOf" srcId="{5FAEECA9-EB04-426F-ADBA-A8F0FFE14CCC}" destId="{B50B94C8-CC2E-4F0C-BABF-96BD4F95C4F8}" srcOrd="1" destOrd="0" presId="urn:microsoft.com/office/officeart/2005/8/layout/list1"/>
    <dgm:cxn modelId="{065B6FC9-8EAF-436E-9598-B8794ACC3DA8}" type="presOf" srcId="{985038F1-91AC-418E-85E5-C1B78F1B20B1}" destId="{8C0C9D8F-5C5F-49E9-A64E-B3516BF99316}" srcOrd="1" destOrd="0" presId="urn:microsoft.com/office/officeart/2005/8/layout/list1"/>
    <dgm:cxn modelId="{30E80943-12E5-4739-ABDC-F71099B1AB0D}" type="presOf" srcId="{985038F1-91AC-418E-85E5-C1B78F1B20B1}" destId="{B5460F4B-7654-46CC-B024-88894442C2C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380B5DAD-0563-460B-B3E4-38A20FB3C961}" type="presOf" srcId="{5FAEECA9-EB04-426F-ADBA-A8F0FFE14CCC}" destId="{79C83E4F-8043-4924-8F8B-51F17B3569CA}" srcOrd="0" destOrd="0" presId="urn:microsoft.com/office/officeart/2005/8/layout/list1"/>
    <dgm:cxn modelId="{B2B09355-3D8F-4020-9780-6E544189CE5F}" type="presOf" srcId="{045912C5-8AA7-4E3C-B82E-F87BEACE8875}" destId="{9DC3BC3B-E98C-4902-ACA6-928C56D6317F}" srcOrd="1" destOrd="0" presId="urn:microsoft.com/office/officeart/2005/8/layout/list1"/>
    <dgm:cxn modelId="{6997E4F0-80BA-4FA2-9972-3BC6495E8714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9D10CF30-3E46-4AC8-AB39-DC7E2210CA62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CD248E51-8DBA-4F8D-AF43-133AABF4811A}" type="presParOf" srcId="{0596F00E-2A48-44DE-98EB-0A723D874D0A}" destId="{338378F2-3F07-4C76-8325-712093384F29}" srcOrd="0" destOrd="0" presId="urn:microsoft.com/office/officeart/2005/8/layout/list1"/>
    <dgm:cxn modelId="{220B39BE-2CD6-402B-B640-5B877F3F5210}" type="presParOf" srcId="{338378F2-3F07-4C76-8325-712093384F29}" destId="{43C7CF87-AF2E-4208-94A2-63D5EE84BEA7}" srcOrd="0" destOrd="0" presId="urn:microsoft.com/office/officeart/2005/8/layout/list1"/>
    <dgm:cxn modelId="{ADE3512D-0B28-4424-8E8F-222B94D69BDE}" type="presParOf" srcId="{338378F2-3F07-4C76-8325-712093384F29}" destId="{9DC3BC3B-E98C-4902-ACA6-928C56D6317F}" srcOrd="1" destOrd="0" presId="urn:microsoft.com/office/officeart/2005/8/layout/list1"/>
    <dgm:cxn modelId="{F8F23E0C-7373-4A26-BC02-C722B83F4E91}" type="presParOf" srcId="{0596F00E-2A48-44DE-98EB-0A723D874D0A}" destId="{0A21EB00-7662-4444-AA77-6E3FB7F6E31E}" srcOrd="1" destOrd="0" presId="urn:microsoft.com/office/officeart/2005/8/layout/list1"/>
    <dgm:cxn modelId="{7DD755F2-822B-431C-974A-E1124F23029C}" type="presParOf" srcId="{0596F00E-2A48-44DE-98EB-0A723D874D0A}" destId="{7C0B25DC-BB94-470B-94A2-5BD955EA4075}" srcOrd="2" destOrd="0" presId="urn:microsoft.com/office/officeart/2005/8/layout/list1"/>
    <dgm:cxn modelId="{C296E606-DA93-4CAD-B7B4-A64AD2C5DC8D}" type="presParOf" srcId="{0596F00E-2A48-44DE-98EB-0A723D874D0A}" destId="{18CC29A5-8904-43E2-B3DE-B988A1DA4A62}" srcOrd="3" destOrd="0" presId="urn:microsoft.com/office/officeart/2005/8/layout/list1"/>
    <dgm:cxn modelId="{7295C064-27DF-43B6-AAA3-5511D9C3A6B3}" type="presParOf" srcId="{0596F00E-2A48-44DE-98EB-0A723D874D0A}" destId="{7B3A7450-D912-48FD-B435-457155C84D11}" srcOrd="4" destOrd="0" presId="urn:microsoft.com/office/officeart/2005/8/layout/list1"/>
    <dgm:cxn modelId="{54310454-94B3-4DE0-8591-216EB17A9B88}" type="presParOf" srcId="{7B3A7450-D912-48FD-B435-457155C84D11}" destId="{79C83E4F-8043-4924-8F8B-51F17B3569CA}" srcOrd="0" destOrd="0" presId="urn:microsoft.com/office/officeart/2005/8/layout/list1"/>
    <dgm:cxn modelId="{EA56A77A-6D4A-42D5-8965-C841A96EC28A}" type="presParOf" srcId="{7B3A7450-D912-48FD-B435-457155C84D11}" destId="{B50B94C8-CC2E-4F0C-BABF-96BD4F95C4F8}" srcOrd="1" destOrd="0" presId="urn:microsoft.com/office/officeart/2005/8/layout/list1"/>
    <dgm:cxn modelId="{A4842990-8129-45FB-BA6B-67A10A034690}" type="presParOf" srcId="{0596F00E-2A48-44DE-98EB-0A723D874D0A}" destId="{CD04B0FD-1E70-4BFD-B4DD-7E099719A2F6}" srcOrd="5" destOrd="0" presId="urn:microsoft.com/office/officeart/2005/8/layout/list1"/>
    <dgm:cxn modelId="{D1752AD8-832E-4E16-A89C-0A57304CEF84}" type="presParOf" srcId="{0596F00E-2A48-44DE-98EB-0A723D874D0A}" destId="{E93C7938-1995-4611-A050-091AF9CD50AD}" srcOrd="6" destOrd="0" presId="urn:microsoft.com/office/officeart/2005/8/layout/list1"/>
    <dgm:cxn modelId="{4C4E839B-7535-4F64-992A-025AC7BFF04D}" type="presParOf" srcId="{0596F00E-2A48-44DE-98EB-0A723D874D0A}" destId="{9114B799-3CDF-4C97-ABA6-20A2FC175A71}" srcOrd="7" destOrd="0" presId="urn:microsoft.com/office/officeart/2005/8/layout/list1"/>
    <dgm:cxn modelId="{F61DBD33-6C5B-4D9B-962E-471A660771A5}" type="presParOf" srcId="{0596F00E-2A48-44DE-98EB-0A723D874D0A}" destId="{D99D3F45-0FF6-47D1-A43B-076397C8B382}" srcOrd="8" destOrd="0" presId="urn:microsoft.com/office/officeart/2005/8/layout/list1"/>
    <dgm:cxn modelId="{1EB6DE12-0D69-4729-A23B-2300D8CA1A82}" type="presParOf" srcId="{D99D3F45-0FF6-47D1-A43B-076397C8B382}" destId="{B5460F4B-7654-46CC-B024-88894442C2C7}" srcOrd="0" destOrd="0" presId="urn:microsoft.com/office/officeart/2005/8/layout/list1"/>
    <dgm:cxn modelId="{16066662-B7DD-4588-BA8F-6A6E3C19F635}" type="presParOf" srcId="{D99D3F45-0FF6-47D1-A43B-076397C8B382}" destId="{8C0C9D8F-5C5F-49E9-A64E-B3516BF99316}" srcOrd="1" destOrd="0" presId="urn:microsoft.com/office/officeart/2005/8/layout/list1"/>
    <dgm:cxn modelId="{879F0C4A-3E8F-4500-853E-6DA929C5C486}" type="presParOf" srcId="{0596F00E-2A48-44DE-98EB-0A723D874D0A}" destId="{B6CBAAFD-2D1A-4BF0-8724-7887DB83FE83}" srcOrd="9" destOrd="0" presId="urn:microsoft.com/office/officeart/2005/8/layout/list1"/>
    <dgm:cxn modelId="{83190C12-AD6E-45CB-82F0-0E2E344924E0}" type="presParOf" srcId="{0596F00E-2A48-44DE-98EB-0A723D874D0A}" destId="{2A95DB59-74B0-4B0F-AC73-06D29DC0B973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err="1" smtClean="0"/>
            <a:t>Hidrociclones</a:t>
          </a:r>
          <a:r>
            <a:rPr lang="en-US" sz="2800" dirty="0" smtClean="0"/>
            <a:t>: </a:t>
          </a:r>
          <a:r>
            <a:rPr lang="en-US" sz="2800" dirty="0" err="1" smtClean="0"/>
            <a:t>Operación</a:t>
          </a:r>
          <a:r>
            <a:rPr lang="en-US" sz="2800" dirty="0" smtClean="0"/>
            <a:t> “</a:t>
          </a:r>
          <a:r>
            <a:rPr lang="en-US" sz="2800" dirty="0" err="1" smtClean="0"/>
            <a:t>nueva</a:t>
          </a:r>
          <a:r>
            <a:rPr lang="en-US" sz="2800" dirty="0" smtClean="0"/>
            <a:t>” </a:t>
          </a:r>
          <a:r>
            <a:rPr lang="en-US" sz="2800" dirty="0" err="1" smtClean="0"/>
            <a:t>para</a:t>
          </a:r>
          <a:r>
            <a:rPr lang="en-US" sz="2800" dirty="0" smtClean="0"/>
            <a:t> </a:t>
          </a:r>
          <a:r>
            <a:rPr lang="en-US" sz="2800" dirty="0" err="1" smtClean="0"/>
            <a:t>separación</a:t>
          </a:r>
          <a:r>
            <a:rPr lang="en-US" sz="2800" dirty="0" smtClean="0"/>
            <a:t> de </a:t>
          </a:r>
          <a:r>
            <a:rPr lang="en-US" sz="2800" dirty="0" err="1" smtClean="0"/>
            <a:t>células</a:t>
          </a:r>
          <a:r>
            <a:rPr lang="en-US" sz="2800" dirty="0" smtClean="0"/>
            <a:t>.</a:t>
          </a:r>
          <a:endParaRPr lang="en-US" sz="2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2800" dirty="0" err="1" smtClean="0"/>
            <a:t>Escalar</a:t>
          </a:r>
          <a:r>
            <a:rPr lang="en-US" sz="2800" dirty="0" smtClean="0"/>
            <a:t> </a:t>
          </a:r>
          <a:r>
            <a:rPr lang="en-US" sz="2800" dirty="0" err="1" smtClean="0"/>
            <a:t>centrífugas</a:t>
          </a:r>
          <a:r>
            <a:rPr lang="en-US" sz="2800" dirty="0" smtClean="0"/>
            <a:t>, </a:t>
          </a:r>
          <a:r>
            <a:rPr lang="en-US" sz="2800" dirty="0" err="1" smtClean="0"/>
            <a:t>donde</a:t>
          </a:r>
          <a:r>
            <a:rPr lang="en-US" sz="2800" dirty="0" smtClean="0"/>
            <a:t> el </a:t>
          </a:r>
          <a:r>
            <a:rPr lang="en-US" sz="2800" dirty="0" err="1" smtClean="0"/>
            <a:t>parámetro</a:t>
          </a:r>
          <a:r>
            <a:rPr lang="en-US" sz="2800" dirty="0" smtClean="0"/>
            <a:t> </a:t>
          </a:r>
          <a:r>
            <a:rPr lang="en-US" sz="2800" dirty="0" err="1" smtClean="0"/>
            <a:t>característico</a:t>
          </a:r>
          <a:r>
            <a:rPr lang="en-US" sz="2800" dirty="0" smtClean="0"/>
            <a:t> </a:t>
          </a:r>
          <a:r>
            <a:rPr lang="en-US" sz="2800" dirty="0" err="1" smtClean="0"/>
            <a:t>es</a:t>
          </a:r>
          <a:r>
            <a:rPr lang="en-US" sz="2800" dirty="0" smtClean="0"/>
            <a:t> </a:t>
          </a:r>
          <a:r>
            <a:rPr lang="en-US" sz="2800" dirty="0" smtClean="0">
              <a:latin typeface="Symbol" pitchFamily="18" charset="2"/>
            </a:rPr>
            <a:t>S.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 custScaleX="139206" custScaleY="6090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2" custScaleX="142857" custScaleY="689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29DD4583-3706-4C91-A0DA-3A6DB3D8510B}" type="presOf" srcId="{482EE62F-7750-42A8-8674-8A77405848CA}" destId="{0596F00E-2A48-44DE-98EB-0A723D874D0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308A39CC-BAD4-4D09-8434-5CE6995E1551}" type="presOf" srcId="{045912C5-8AA7-4E3C-B82E-F87BEACE8875}" destId="{43C7CF87-AF2E-4208-94A2-63D5EE84BEA7}" srcOrd="0" destOrd="0" presId="urn:microsoft.com/office/officeart/2005/8/layout/list1"/>
    <dgm:cxn modelId="{DC33CDF8-A6AD-40D5-883A-1BA7A86E466B}" type="presOf" srcId="{5FAEECA9-EB04-426F-ADBA-A8F0FFE14CCC}" destId="{B50B94C8-CC2E-4F0C-BABF-96BD4F95C4F8}" srcOrd="1" destOrd="0" presId="urn:microsoft.com/office/officeart/2005/8/layout/list1"/>
    <dgm:cxn modelId="{AA6CDF2D-58F0-4BEF-9E63-BC44EF5524D6}" type="presOf" srcId="{045912C5-8AA7-4E3C-B82E-F87BEACE8875}" destId="{9DC3BC3B-E98C-4902-ACA6-928C56D6317F}" srcOrd="1" destOrd="0" presId="urn:microsoft.com/office/officeart/2005/8/layout/list1"/>
    <dgm:cxn modelId="{93773612-BA92-4268-B1D7-B9CCC2762570}" type="presOf" srcId="{5FAEECA9-EB04-426F-ADBA-A8F0FFE14CCC}" destId="{79C83E4F-8043-4924-8F8B-51F17B3569CA}" srcOrd="0" destOrd="0" presId="urn:microsoft.com/office/officeart/2005/8/layout/list1"/>
    <dgm:cxn modelId="{F4FDB85B-7F1C-44A9-85C0-F6B58F461816}" type="presParOf" srcId="{0596F00E-2A48-44DE-98EB-0A723D874D0A}" destId="{338378F2-3F07-4C76-8325-712093384F29}" srcOrd="0" destOrd="0" presId="urn:microsoft.com/office/officeart/2005/8/layout/list1"/>
    <dgm:cxn modelId="{9F2B08EB-6B51-4FFD-AAAD-EFB329DE88C7}" type="presParOf" srcId="{338378F2-3F07-4C76-8325-712093384F29}" destId="{43C7CF87-AF2E-4208-94A2-63D5EE84BEA7}" srcOrd="0" destOrd="0" presId="urn:microsoft.com/office/officeart/2005/8/layout/list1"/>
    <dgm:cxn modelId="{8C0134C8-F375-4DC0-9F27-0AAAABC70D65}" type="presParOf" srcId="{338378F2-3F07-4C76-8325-712093384F29}" destId="{9DC3BC3B-E98C-4902-ACA6-928C56D6317F}" srcOrd="1" destOrd="0" presId="urn:microsoft.com/office/officeart/2005/8/layout/list1"/>
    <dgm:cxn modelId="{F8F71A10-9697-4644-9B6F-102143625CF5}" type="presParOf" srcId="{0596F00E-2A48-44DE-98EB-0A723D874D0A}" destId="{0A21EB00-7662-4444-AA77-6E3FB7F6E31E}" srcOrd="1" destOrd="0" presId="urn:microsoft.com/office/officeart/2005/8/layout/list1"/>
    <dgm:cxn modelId="{D583D8D2-6CC0-484B-807F-53E60F6F92EA}" type="presParOf" srcId="{0596F00E-2A48-44DE-98EB-0A723D874D0A}" destId="{7C0B25DC-BB94-470B-94A2-5BD955EA4075}" srcOrd="2" destOrd="0" presId="urn:microsoft.com/office/officeart/2005/8/layout/list1"/>
    <dgm:cxn modelId="{508A0123-6799-4A84-9C67-3470A776743C}" type="presParOf" srcId="{0596F00E-2A48-44DE-98EB-0A723D874D0A}" destId="{18CC29A5-8904-43E2-B3DE-B988A1DA4A62}" srcOrd="3" destOrd="0" presId="urn:microsoft.com/office/officeart/2005/8/layout/list1"/>
    <dgm:cxn modelId="{94A31980-4EE7-4DDF-8D2A-A5310499D8C3}" type="presParOf" srcId="{0596F00E-2A48-44DE-98EB-0A723D874D0A}" destId="{7B3A7450-D912-48FD-B435-457155C84D11}" srcOrd="4" destOrd="0" presId="urn:microsoft.com/office/officeart/2005/8/layout/list1"/>
    <dgm:cxn modelId="{01D62802-FFF5-4DC0-9670-E0F39335CB2D}" type="presParOf" srcId="{7B3A7450-D912-48FD-B435-457155C84D11}" destId="{79C83E4F-8043-4924-8F8B-51F17B3569CA}" srcOrd="0" destOrd="0" presId="urn:microsoft.com/office/officeart/2005/8/layout/list1"/>
    <dgm:cxn modelId="{061973C7-6711-4188-BB05-E604D95B551C}" type="presParOf" srcId="{7B3A7450-D912-48FD-B435-457155C84D11}" destId="{B50B94C8-CC2E-4F0C-BABF-96BD4F95C4F8}" srcOrd="1" destOrd="0" presId="urn:microsoft.com/office/officeart/2005/8/layout/list1"/>
    <dgm:cxn modelId="{35EE12CD-044C-4125-B609-9B819772F312}" type="presParOf" srcId="{0596F00E-2A48-44DE-98EB-0A723D874D0A}" destId="{CD04B0FD-1E70-4BFD-B4DD-7E099719A2F6}" srcOrd="5" destOrd="0" presId="urn:microsoft.com/office/officeart/2005/8/layout/list1"/>
    <dgm:cxn modelId="{FBB6E308-1BC7-44F4-8C05-31D6637EF995}" type="presParOf" srcId="{0596F00E-2A48-44DE-98EB-0A723D874D0A}" destId="{E93C7938-1995-4611-A050-091AF9CD50AD}" srcOrd="6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78060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78769"/>
          <a:ext cx="7852445" cy="10036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Separaciones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Sólido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Líquido</a:t>
          </a:r>
          <a:endParaRPr lang="en-US" sz="3600" kern="1200" dirty="0"/>
        </a:p>
      </dsp:txBody>
      <dsp:txXfrm>
        <a:off x="416482" y="278769"/>
        <a:ext cx="7852445" cy="1003680"/>
      </dsp:txXfrm>
    </dsp:sp>
    <dsp:sp modelId="{E93C7938-1995-4611-A050-091AF9CD50AD}">
      <dsp:nvSpPr>
        <dsp:cNvPr id="0" name=""/>
        <dsp:cNvSpPr/>
      </dsp:nvSpPr>
      <dsp:spPr>
        <a:xfrm>
          <a:off x="0" y="232284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821009"/>
          <a:ext cx="5830749" cy="10036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Sedimentación</a:t>
          </a:r>
          <a:r>
            <a:rPr lang="en-US" sz="3400" kern="1200" dirty="0" smtClean="0"/>
            <a:t>/</a:t>
          </a:r>
          <a:r>
            <a:rPr lang="en-US" sz="3400" kern="1200" dirty="0" err="1" smtClean="0"/>
            <a:t>Centrifugación</a:t>
          </a:r>
          <a:endParaRPr lang="en-US" sz="3400" kern="1200" dirty="0"/>
        </a:p>
      </dsp:txBody>
      <dsp:txXfrm>
        <a:off x="416482" y="1821009"/>
        <a:ext cx="5830749" cy="1003680"/>
      </dsp:txXfrm>
    </dsp:sp>
    <dsp:sp modelId="{2A95DB59-74B0-4B0F-AC73-06D29DC0B973}">
      <dsp:nvSpPr>
        <dsp:cNvPr id="0" name=""/>
        <dsp:cNvSpPr/>
      </dsp:nvSpPr>
      <dsp:spPr>
        <a:xfrm>
          <a:off x="0" y="386508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3363249"/>
          <a:ext cx="7852445" cy="100368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Hidrociclones</a:t>
          </a:r>
          <a:endParaRPr lang="en-US" sz="3400" kern="1200" dirty="0"/>
        </a:p>
      </dsp:txBody>
      <dsp:txXfrm>
        <a:off x="416482" y="3363249"/>
        <a:ext cx="7852445" cy="10036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910238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06314" y="79421"/>
          <a:ext cx="7918590" cy="1140776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Separaciones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Sólido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Líquido</a:t>
          </a:r>
          <a:r>
            <a:rPr lang="en-US" sz="2800" kern="1200" dirty="0" smtClean="0"/>
            <a:t>: Se </a:t>
          </a:r>
          <a:r>
            <a:rPr lang="en-US" sz="2800" kern="1200" dirty="0" err="1" smtClean="0"/>
            <a:t>aplican</a:t>
          </a:r>
          <a:r>
            <a:rPr lang="en-US" sz="2800" kern="1200" dirty="0" smtClean="0"/>
            <a:t> en: </a:t>
          </a:r>
          <a:r>
            <a:rPr lang="en-US" sz="2800" kern="1200" dirty="0" err="1" smtClean="0"/>
            <a:t>separación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células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desechos</a:t>
          </a:r>
          <a:r>
            <a:rPr lang="en-US" sz="2800" kern="1200" dirty="0" smtClean="0"/>
            <a:t> y </a:t>
          </a:r>
          <a:r>
            <a:rPr lang="en-US" sz="2800" kern="1200" dirty="0" err="1" smtClean="0"/>
            <a:t>cuerpos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incluidos</a:t>
          </a:r>
          <a:r>
            <a:rPr lang="en-US" sz="2800" kern="1200" dirty="0" smtClean="0"/>
            <a:t> y en </a:t>
          </a:r>
          <a:r>
            <a:rPr lang="en-US" sz="2800" kern="1200" dirty="0" err="1" smtClean="0"/>
            <a:t>concentración</a:t>
          </a:r>
          <a:r>
            <a:rPr lang="en-US" sz="2800" kern="1200" dirty="0" smtClean="0"/>
            <a:t>.</a:t>
          </a:r>
          <a:endParaRPr lang="en-US" sz="2800" kern="1200" dirty="0"/>
        </a:p>
      </dsp:txBody>
      <dsp:txXfrm>
        <a:off x="406314" y="79421"/>
        <a:ext cx="7918590" cy="1140776"/>
      </dsp:txXfrm>
    </dsp:sp>
    <dsp:sp modelId="{E93C7938-1995-4611-A050-091AF9CD50AD}">
      <dsp:nvSpPr>
        <dsp:cNvPr id="0" name=""/>
        <dsp:cNvSpPr/>
      </dsp:nvSpPr>
      <dsp:spPr>
        <a:xfrm>
          <a:off x="0" y="3439477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1552838"/>
          <a:ext cx="7931047" cy="2196599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Las </a:t>
          </a:r>
          <a:r>
            <a:rPr lang="en-US" sz="2800" kern="1200" dirty="0" err="1" smtClean="0"/>
            <a:t>operaciones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más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conocidas</a:t>
          </a:r>
          <a:r>
            <a:rPr lang="en-US" sz="2800" kern="1200" dirty="0" smtClean="0"/>
            <a:t> son: </a:t>
          </a:r>
          <a:r>
            <a:rPr lang="en-US" sz="2800" kern="1200" dirty="0" err="1" smtClean="0"/>
            <a:t>Sedimentación</a:t>
          </a:r>
          <a:r>
            <a:rPr lang="en-US" sz="2800" kern="1200" dirty="0" smtClean="0"/>
            <a:t>/</a:t>
          </a:r>
          <a:r>
            <a:rPr lang="en-US" sz="2800" kern="1200" dirty="0" err="1" smtClean="0"/>
            <a:t>Centrifugación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Filtración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Operaciones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menbrana</a:t>
          </a:r>
          <a:r>
            <a:rPr lang="en-US" sz="2800" kern="1200" dirty="0" smtClean="0"/>
            <a:t> y </a:t>
          </a:r>
          <a:r>
            <a:rPr lang="en-US" sz="2800" kern="1200" dirty="0" err="1" smtClean="0"/>
            <a:t>Sistema</a:t>
          </a:r>
          <a:r>
            <a:rPr lang="en-US" sz="2800" kern="1200" dirty="0" smtClean="0"/>
            <a:t> de dos </a:t>
          </a:r>
          <a:r>
            <a:rPr lang="en-US" sz="2800" kern="1200" dirty="0" err="1" smtClean="0"/>
            <a:t>fases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acuosas</a:t>
          </a:r>
          <a:r>
            <a:rPr lang="en-US" sz="2800" kern="1200" dirty="0" smtClean="0"/>
            <a:t> (ATPs)</a:t>
          </a:r>
          <a:endParaRPr lang="en-US" sz="2800" kern="1200" dirty="0"/>
        </a:p>
      </dsp:txBody>
      <dsp:txXfrm>
        <a:off x="396552" y="1552838"/>
        <a:ext cx="7931047" cy="2196599"/>
      </dsp:txXfrm>
    </dsp:sp>
    <dsp:sp modelId="{2A95DB59-74B0-4B0F-AC73-06D29DC0B973}">
      <dsp:nvSpPr>
        <dsp:cNvPr id="0" name=""/>
        <dsp:cNvSpPr/>
      </dsp:nvSpPr>
      <dsp:spPr>
        <a:xfrm>
          <a:off x="0" y="4392037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4082077"/>
          <a:ext cx="7852445" cy="6199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Centrífugas</a:t>
          </a:r>
          <a:r>
            <a:rPr lang="en-US" sz="2100" kern="1200" dirty="0" smtClean="0"/>
            <a:t>: </a:t>
          </a:r>
          <a:r>
            <a:rPr lang="en-US" sz="2100" kern="1200" dirty="0" err="1" smtClean="0"/>
            <a:t>Varios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Tipos</a:t>
          </a:r>
          <a:r>
            <a:rPr lang="en-US" sz="2100" kern="1200" dirty="0" smtClean="0"/>
            <a:t>, </a:t>
          </a:r>
          <a:r>
            <a:rPr lang="en-US" sz="2100" kern="1200" dirty="0" err="1" smtClean="0"/>
            <a:t>Ecuaciones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Diseño</a:t>
          </a:r>
          <a:endParaRPr lang="en-US" sz="2100" kern="1200" dirty="0"/>
        </a:p>
      </dsp:txBody>
      <dsp:txXfrm>
        <a:off x="416482" y="4082077"/>
        <a:ext cx="7852445" cy="6199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609386"/>
          <a:ext cx="832964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06314" y="400199"/>
          <a:ext cx="7918590" cy="1168587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Escalar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centrífugas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donde</a:t>
          </a:r>
          <a:r>
            <a:rPr lang="en-US" sz="2800" kern="1200" dirty="0" smtClean="0"/>
            <a:t> el </a:t>
          </a:r>
          <a:r>
            <a:rPr lang="en-US" sz="2800" kern="1200" dirty="0" err="1" smtClean="0"/>
            <a:t>parámetro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característico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es</a:t>
          </a:r>
          <a:r>
            <a:rPr lang="en-US" sz="2800" kern="1200" dirty="0" smtClean="0"/>
            <a:t> </a:t>
          </a:r>
          <a:r>
            <a:rPr lang="en-US" sz="2800" kern="1200" dirty="0" smtClean="0">
              <a:latin typeface="Symbol" pitchFamily="18" charset="2"/>
            </a:rPr>
            <a:t>S.</a:t>
          </a:r>
          <a:endParaRPr lang="en-US" sz="2800" kern="1200" dirty="0"/>
        </a:p>
      </dsp:txBody>
      <dsp:txXfrm>
        <a:off x="406314" y="400199"/>
        <a:ext cx="7918590" cy="1168587"/>
      </dsp:txXfrm>
    </dsp:sp>
    <dsp:sp modelId="{E93C7938-1995-4611-A050-091AF9CD50AD}">
      <dsp:nvSpPr>
        <dsp:cNvPr id="0" name=""/>
        <dsp:cNvSpPr/>
      </dsp:nvSpPr>
      <dsp:spPr>
        <a:xfrm>
          <a:off x="0" y="2962459"/>
          <a:ext cx="832964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2598386"/>
          <a:ext cx="7931047" cy="1323473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Hidrociclones</a:t>
          </a:r>
          <a:r>
            <a:rPr lang="en-US" sz="2800" kern="1200" dirty="0" smtClean="0"/>
            <a:t>: </a:t>
          </a:r>
          <a:r>
            <a:rPr lang="en-US" sz="2800" kern="1200" dirty="0" err="1" smtClean="0"/>
            <a:t>Operación</a:t>
          </a:r>
          <a:r>
            <a:rPr lang="en-US" sz="2800" kern="1200" dirty="0" smtClean="0"/>
            <a:t> “</a:t>
          </a:r>
          <a:r>
            <a:rPr lang="en-US" sz="2800" kern="1200" dirty="0" err="1" smtClean="0"/>
            <a:t>nueva</a:t>
          </a:r>
          <a:r>
            <a:rPr lang="en-US" sz="2800" kern="1200" dirty="0" smtClean="0"/>
            <a:t>” </a:t>
          </a:r>
          <a:r>
            <a:rPr lang="en-US" sz="2800" kern="1200" dirty="0" err="1" smtClean="0"/>
            <a:t>para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separación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células</a:t>
          </a:r>
          <a:r>
            <a:rPr lang="en-US" sz="2800" kern="1200" dirty="0" smtClean="0"/>
            <a:t>.</a:t>
          </a:r>
          <a:endParaRPr lang="en-US" sz="2800" kern="1200" dirty="0"/>
        </a:p>
      </dsp:txBody>
      <dsp:txXfrm>
        <a:off x="396552" y="2598386"/>
        <a:ext cx="7931047" cy="1323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7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E4DE3A4-4F72-4B96-8FEA-EB8D43D67D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658C0-CC08-4DDB-BEA0-0392CF53A10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15AD4-A02C-4CEA-A4D0-E1F6C6D7AA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DCBCC-81F7-4148-99A1-0CA7F7E2CA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A705-F7D3-4525-BE2E-5FB673378E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61BCC-A280-4680-8FF4-486746521D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442BC-7FC4-41F2-8833-DEC0B51DB8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9CED5-F202-49D7-A26D-5178DC3AF9E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B7E2F-AD81-4377-9628-1225093359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FD7FB-A589-49B0-AF94-F6250665F3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4AEEA-BC0A-49D4-A008-F0187EF887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3272A-1A7D-41ED-899F-CE14DF0D5F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AD4B3-4A6C-4014-A359-F90225F957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4BB76-AFEA-4411-8142-3900730F8F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95A25B-F584-4AE7-9C33-243C1A384C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0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2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5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Separación Sólido-Líquido</a:t>
            </a:r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</a:rPr>
            </a:br>
            <a:endParaRPr lang="es-ES" b="1" smtClean="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Separación y Procesos Biotecnológicos-2011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81000" y="2590800"/>
            <a:ext cx="83058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3600" u="sng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Ejemplos de </a:t>
            </a:r>
            <a:r>
              <a:rPr lang="es-MX" sz="36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Centrífugas</a:t>
            </a:r>
            <a:endParaRPr lang="es-MX" sz="3600" u="sng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 u="sng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" y="304800"/>
          <a:ext cx="3162300" cy="2686050"/>
        </p:xfrm>
        <a:graphic>
          <a:graphicData uri="http://schemas.openxmlformats.org/presentationml/2006/ole">
            <p:oleObj spid="_x0000_s2050" name="Imagen de mapa de bits" r:id="rId3" imgW="3161905" imgH="2685714" progId="PBrush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800600" y="381000"/>
          <a:ext cx="2295525" cy="2505075"/>
        </p:xfrm>
        <a:graphic>
          <a:graphicData uri="http://schemas.openxmlformats.org/presentationml/2006/ole">
            <p:oleObj spid="_x0000_s2051" name="Imagen de mapa de bits" r:id="rId4" imgW="2295238" imgH="2505425" progId="PBrush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447800" y="3429000"/>
          <a:ext cx="5467350" cy="2390775"/>
        </p:xfrm>
        <a:graphic>
          <a:graphicData uri="http://schemas.openxmlformats.org/presentationml/2006/ole">
            <p:oleObj spid="_x0000_s2052" name="Imagen de mapa de bits" r:id="rId5" imgW="5466667" imgH="2390476" progId="PBrush">
              <p:embed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819400" y="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CC0000"/>
                </a:solidFill>
              </a:rPr>
              <a:t>Tipo Tubular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2844" y="357166"/>
          <a:ext cx="5830888" cy="3543300"/>
        </p:xfrm>
        <a:graphic>
          <a:graphicData uri="http://schemas.openxmlformats.org/presentationml/2006/ole">
            <p:oleObj spid="_x0000_s3074" name="Imagen de mapa de bits" r:id="rId3" imgW="5830114" imgH="3543795" progId="PBrush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590800" y="4038600"/>
          <a:ext cx="4010025" cy="2667000"/>
        </p:xfrm>
        <a:graphic>
          <a:graphicData uri="http://schemas.openxmlformats.org/presentationml/2006/ole">
            <p:oleObj spid="_x0000_s3075" name="Imagen de mapa de bits" r:id="rId4" imgW="4009524" imgH="2666667" progId="PBrush">
              <p:embed/>
            </p:oleObj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004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De Discos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571604" y="6500834"/>
            <a:ext cx="5643602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Separación y Procesos Biotecnológicos-2011</a:t>
            </a:r>
            <a:endParaRPr lang="es-ES" dirty="0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571480"/>
            <a:ext cx="3053752" cy="303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Comparación entre los diferentes tipos de centrífuga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533400" y="1447800"/>
          <a:ext cx="7920038" cy="3657600"/>
        </p:xfrm>
        <a:graphic>
          <a:graphicData uri="http://schemas.openxmlformats.org/presentationml/2006/ole">
            <p:oleObj spid="_x0000_s4098" name="Hoja de cálculo" r:id="rId3" imgW="4840920" imgH="2245680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Comparación entre los diferentes tipos de centrífuga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685800" y="1524000"/>
          <a:ext cx="8072438" cy="3586163"/>
        </p:xfrm>
        <a:graphic>
          <a:graphicData uri="http://schemas.openxmlformats.org/presentationml/2006/ole">
            <p:oleObj spid="_x0000_s5122" name="Hoja de cálculo" r:id="rId3" imgW="4840920" imgH="2160000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Características de la materia celular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457200" y="958850"/>
          <a:ext cx="8077200" cy="5899150"/>
        </p:xfrm>
        <a:graphic>
          <a:graphicData uri="http://schemas.openxmlformats.org/presentationml/2006/ole">
            <p:oleObj spid="_x0000_s6146" name="Worksheet" r:id="rId3" imgW="5791381" imgH="4372142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SEDIMENTACION DE SOLIDOS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Una partícula al moverse en un medio continuo e infinito se ve afectada por 2 fuerzas.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Fuerza de Flotación</a:t>
            </a: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partícula es acelerada por la fuerza de flotación, 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que es la resultante de la diferencia de densidades entre la partícula y el fluido (F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). Según Newton (suponiendo partículas esféricas):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7467600" y="1143000"/>
            <a:ext cx="114300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794625" y="1866900"/>
            <a:ext cx="163513" cy="1809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7958138" y="2047875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 flipV="1">
            <a:off x="7794625" y="1504950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7848600" y="1295400"/>
            <a:ext cx="728663" cy="542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/>
              <a:t>Empuje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8001000" y="2057400"/>
            <a:ext cx="490538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/>
              <a:t>G</a:t>
            </a:r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381000" y="4876800"/>
            <a:ext cx="830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</a:t>
            </a: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d: diámetro de la partícula 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</a:t>
            </a:r>
            <a:r>
              <a:rPr lang="es-MX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densidad de la partícula y del fluido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a: aceleración del campo al cual está sometido la partícula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375285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7170" name="Object 11"/>
          <p:cNvGraphicFramePr>
            <a:graphicFrameLocks noChangeAspect="1"/>
          </p:cNvGraphicFramePr>
          <p:nvPr/>
        </p:nvGraphicFramePr>
        <p:xfrm>
          <a:off x="1828800" y="4038600"/>
          <a:ext cx="4114800" cy="665163"/>
        </p:xfrm>
        <a:graphic>
          <a:graphicData uri="http://schemas.openxmlformats.org/presentationml/2006/ole">
            <p:oleObj spid="_x0000_s7170" name="Ecuación" r:id="rId3" imgW="1790640" imgH="507960" progId="Equation.3">
              <p:embed/>
            </p:oleObj>
          </a:graphicData>
        </a:graphic>
      </p:graphicFrame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0866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(1)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Por otra parte, la partícula al moverse se ve retardada por la fuerza de roce, 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D,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que se opone al movimiento. Según la Ley de Stoke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7315200" y="1600200"/>
            <a:ext cx="1143000" cy="1447800"/>
            <a:chOff x="9081" y="3244"/>
            <a:chExt cx="1260" cy="1440"/>
          </a:xfrm>
        </p:grpSpPr>
        <p:sp>
          <p:nvSpPr>
            <p:cNvPr id="8203" name="Rectangle 4"/>
            <p:cNvSpPr>
              <a:spLocks noChangeArrowheads="1"/>
            </p:cNvSpPr>
            <p:nvPr/>
          </p:nvSpPr>
          <p:spPr bwMode="auto">
            <a:xfrm>
              <a:off x="9081" y="3244"/>
              <a:ext cx="126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04" name="Oval 5"/>
            <p:cNvSpPr>
              <a:spLocks noChangeArrowheads="1"/>
            </p:cNvSpPr>
            <p:nvPr/>
          </p:nvSpPr>
          <p:spPr bwMode="auto">
            <a:xfrm>
              <a:off x="9441" y="3964"/>
              <a:ext cx="18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05" name="Line 6"/>
            <p:cNvSpPr>
              <a:spLocks noChangeShapeType="1"/>
            </p:cNvSpPr>
            <p:nvPr/>
          </p:nvSpPr>
          <p:spPr bwMode="auto">
            <a:xfrm>
              <a:off x="9621" y="414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6" name="Line 7"/>
            <p:cNvSpPr>
              <a:spLocks noChangeShapeType="1"/>
            </p:cNvSpPr>
            <p:nvPr/>
          </p:nvSpPr>
          <p:spPr bwMode="auto">
            <a:xfrm flipV="1">
              <a:off x="9441" y="360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7" name="Text Box 8"/>
            <p:cNvSpPr txBox="1">
              <a:spLocks noChangeArrowheads="1"/>
            </p:cNvSpPr>
            <p:nvPr/>
          </p:nvSpPr>
          <p:spPr bwMode="auto">
            <a:xfrm>
              <a:off x="9621" y="3604"/>
              <a:ext cx="54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E</a:t>
              </a:r>
            </a:p>
          </p:txBody>
        </p:sp>
        <p:sp>
          <p:nvSpPr>
            <p:cNvPr id="8208" name="Text Box 9"/>
            <p:cNvSpPr txBox="1">
              <a:spLocks noChangeArrowheads="1"/>
            </p:cNvSpPr>
            <p:nvPr/>
          </p:nvSpPr>
          <p:spPr bwMode="auto">
            <a:xfrm>
              <a:off x="9801" y="4144"/>
              <a:ext cx="54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G</a:t>
              </a:r>
            </a:p>
          </p:txBody>
        </p:sp>
      </p:grp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8198" name="Group 11"/>
          <p:cNvGrpSpPr>
            <a:grpSpLocks/>
          </p:cNvGrpSpPr>
          <p:nvPr/>
        </p:nvGrpSpPr>
        <p:grpSpPr bwMode="auto">
          <a:xfrm>
            <a:off x="1981200" y="2057400"/>
            <a:ext cx="3886200" cy="457200"/>
            <a:chOff x="1248" y="1824"/>
            <a:chExt cx="2448" cy="288"/>
          </a:xfrm>
        </p:grpSpPr>
        <p:graphicFrame>
          <p:nvGraphicFramePr>
            <p:cNvPr id="8194" name="Object 12"/>
            <p:cNvGraphicFramePr>
              <a:graphicFrameLocks noChangeAspect="1"/>
            </p:cNvGraphicFramePr>
            <p:nvPr/>
          </p:nvGraphicFramePr>
          <p:xfrm>
            <a:off x="1248" y="1824"/>
            <a:ext cx="1428" cy="255"/>
          </p:xfrm>
          <a:graphic>
            <a:graphicData uri="http://schemas.openxmlformats.org/presentationml/2006/ole">
              <p:oleObj spid="_x0000_s8194" r:id="rId3" imgW="1333500" imgH="241300" progId="Equation.3">
                <p:embed/>
              </p:oleObj>
            </a:graphicData>
          </a:graphic>
        </p:graphicFrame>
        <p:sp>
          <p:nvSpPr>
            <p:cNvPr id="8202" name="Text Box 13"/>
            <p:cNvSpPr txBox="1">
              <a:spLocks noChangeArrowheads="1"/>
            </p:cNvSpPr>
            <p:nvPr/>
          </p:nvSpPr>
          <p:spPr bwMode="auto">
            <a:xfrm>
              <a:off x="3264" y="182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(2)</a:t>
              </a:r>
            </a:p>
          </p:txBody>
        </p:sp>
      </p:grpSp>
      <p:sp>
        <p:nvSpPr>
          <p:cNvPr id="8199" name="Rectangle 1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8200" name="Rectangle 18"/>
          <p:cNvSpPr>
            <a:spLocks noChangeArrowheads="1"/>
          </p:cNvSpPr>
          <p:nvPr/>
        </p:nvSpPr>
        <p:spPr bwMode="auto">
          <a:xfrm>
            <a:off x="533400" y="228600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Fuerza de Roce</a:t>
            </a:r>
            <a:endParaRPr lang="es-ES" sz="20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201" name="Text Box 19"/>
          <p:cNvSpPr txBox="1">
            <a:spLocks noChangeArrowheads="1"/>
          </p:cNvSpPr>
          <p:nvPr/>
        </p:nvSpPr>
        <p:spPr bwMode="auto">
          <a:xfrm>
            <a:off x="685800" y="2743200"/>
            <a:ext cx="426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</a:t>
            </a:r>
          </a:p>
          <a:p>
            <a:pPr eaLnBrk="0" hangingPunct="0">
              <a:buFont typeface="Symbol" pitchFamily="18" charset="2"/>
              <a:buChar char="m"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=  viscosidad del medio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>
              <a:buFont typeface="Symbol" pitchFamily="18" charset="2"/>
              <a:buNone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v = velocidad de la partícula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10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9222" name="Rectangle 1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81000" y="685800"/>
            <a:ext cx="8077200" cy="3140075"/>
            <a:chOff x="240" y="2342"/>
            <a:chExt cx="5088" cy="1978"/>
          </a:xfrm>
        </p:grpSpPr>
        <p:sp>
          <p:nvSpPr>
            <p:cNvPr id="9228" name="Rectangle 16"/>
            <p:cNvSpPr>
              <a:spLocks noChangeArrowheads="1"/>
            </p:cNvSpPr>
            <p:nvPr/>
          </p:nvSpPr>
          <p:spPr bwMode="auto">
            <a:xfrm>
              <a:off x="240" y="2342"/>
              <a:ext cx="5088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 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algn="just"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Debido a estas 2 fuerzas, cuando el sistema alcance el equilibrio, la partícula se moverá a una velocidad constante, igual a la velocidad terminal cuando: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endPara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algn="ctr"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F</a:t>
              </a:r>
              <a:r>
                <a:rPr lang="es-MX" sz="2000" baseline="-30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B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= F</a:t>
              </a:r>
              <a:r>
                <a:rPr lang="es-MX" sz="2000" baseline="-30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        (3)</a:t>
              </a:r>
            </a:p>
            <a:p>
              <a:pPr eaLnBrk="0" hangingPunct="0"/>
              <a:endParaRPr lang="es-ES" sz="2000">
                <a:solidFill>
                  <a:schemeClr val="accent2"/>
                </a:solidFill>
                <a:latin typeface="Comic Sans MS" pitchFamily="66" charset="0"/>
              </a:endParaRPr>
            </a:p>
            <a:p>
              <a:pPr eaLnBrk="0" hangingPunct="0"/>
              <a:r>
                <a:rPr lang="es-ES" sz="20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Estas condiciones se cumplen cuando:</a:t>
              </a:r>
            </a:p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 </a:t>
              </a:r>
            </a:p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Casi siempre se cumple en sistemas  biológicos</a:t>
              </a:r>
              <a:r>
                <a:rPr lang="es-ES" sz="20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endParaRPr lang="es-MX" sz="200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9220" name="Object 17"/>
            <p:cNvGraphicFramePr>
              <a:graphicFrameLocks noChangeAspect="1"/>
            </p:cNvGraphicFramePr>
            <p:nvPr/>
          </p:nvGraphicFramePr>
          <p:xfrm>
            <a:off x="4080" y="3552"/>
            <a:ext cx="1056" cy="431"/>
          </p:xfrm>
          <a:graphic>
            <a:graphicData uri="http://schemas.openxmlformats.org/presentationml/2006/ole">
              <p:oleObj spid="_x0000_s9220" r:id="rId3" imgW="1193800" imgH="482600" progId="Equation.3">
                <p:embed/>
              </p:oleObj>
            </a:graphicData>
          </a:graphic>
        </p:graphicFrame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57200" y="4121150"/>
            <a:ext cx="8077200" cy="674688"/>
            <a:chOff x="288" y="2596"/>
            <a:chExt cx="5088" cy="425"/>
          </a:xfrm>
        </p:grpSpPr>
        <p:graphicFrame>
          <p:nvGraphicFramePr>
            <p:cNvPr id="9218" name="Object 20"/>
            <p:cNvGraphicFramePr>
              <a:graphicFrameLocks noChangeAspect="1"/>
            </p:cNvGraphicFramePr>
            <p:nvPr/>
          </p:nvGraphicFramePr>
          <p:xfrm>
            <a:off x="288" y="2596"/>
            <a:ext cx="2688" cy="425"/>
          </p:xfrm>
          <a:graphic>
            <a:graphicData uri="http://schemas.openxmlformats.org/presentationml/2006/ole">
              <p:oleObj spid="_x0000_s9218" name="Ecuación" r:id="rId4" imgW="1511280" imgH="419040" progId="Equation.3">
                <p:embed/>
              </p:oleObj>
            </a:graphicData>
          </a:graphic>
        </p:graphicFrame>
        <p:grpSp>
          <p:nvGrpSpPr>
            <p:cNvPr id="9226" name="Group 21"/>
            <p:cNvGrpSpPr>
              <a:grpSpLocks/>
            </p:cNvGrpSpPr>
            <p:nvPr/>
          </p:nvGrpSpPr>
          <p:grpSpPr bwMode="auto">
            <a:xfrm>
              <a:off x="2928" y="2688"/>
              <a:ext cx="2448" cy="288"/>
              <a:chOff x="1248" y="1824"/>
              <a:chExt cx="2448" cy="288"/>
            </a:xfrm>
          </p:grpSpPr>
          <p:graphicFrame>
            <p:nvGraphicFramePr>
              <p:cNvPr id="9219" name="Object 22"/>
              <p:cNvGraphicFramePr>
                <a:graphicFrameLocks noChangeAspect="1"/>
              </p:cNvGraphicFramePr>
              <p:nvPr/>
            </p:nvGraphicFramePr>
            <p:xfrm>
              <a:off x="1248" y="1824"/>
              <a:ext cx="1428" cy="255"/>
            </p:xfrm>
            <a:graphic>
              <a:graphicData uri="http://schemas.openxmlformats.org/presentationml/2006/ole">
                <p:oleObj spid="_x0000_s9219" r:id="rId5" imgW="1333500" imgH="241300" progId="Equation.3">
                  <p:embed/>
                </p:oleObj>
              </a:graphicData>
            </a:graphic>
          </p:graphicFrame>
          <p:sp>
            <p:nvSpPr>
              <p:cNvPr id="9227" name="Text Box 23"/>
              <p:cNvSpPr txBox="1">
                <a:spLocks noChangeArrowheads="1"/>
              </p:cNvSpPr>
              <p:nvPr/>
            </p:nvSpPr>
            <p:spPr bwMode="auto">
              <a:xfrm>
                <a:off x="3264" y="1824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CL">
                  <a:solidFill>
                    <a:schemeClr val="accent2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6629400" y="4114800"/>
            <a:ext cx="3810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 partir de (3) se puede determinar la velocidad terminal.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2286000" y="25908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depende del campo al cual se encuentre sometida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247" name="Rectangle 4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graphicFrame>
        <p:nvGraphicFramePr>
          <p:cNvPr id="10242" name="Object 7"/>
          <p:cNvGraphicFramePr>
            <a:graphicFrameLocks noChangeAspect="1"/>
          </p:cNvGraphicFramePr>
          <p:nvPr/>
        </p:nvGraphicFramePr>
        <p:xfrm>
          <a:off x="850900" y="1655763"/>
          <a:ext cx="4471988" cy="722312"/>
        </p:xfrm>
        <a:graphic>
          <a:graphicData uri="http://schemas.openxmlformats.org/presentationml/2006/ole">
            <p:oleObj spid="_x0000_s10242" name="Ecuación" r:id="rId3" imgW="1574640" imgH="545760" progId="Equation.3">
              <p:embed/>
            </p:oleObj>
          </a:graphicData>
        </a:graphic>
      </p:graphicFrame>
      <p:sp>
        <p:nvSpPr>
          <p:cNvPr id="10250" name="Text Box 8"/>
          <p:cNvSpPr txBox="1">
            <a:spLocks noChangeArrowheads="1"/>
          </p:cNvSpPr>
          <p:nvPr/>
        </p:nvSpPr>
        <p:spPr bwMode="auto">
          <a:xfrm>
            <a:off x="6629400" y="1752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(4)</a:t>
            </a:r>
          </a:p>
        </p:txBody>
      </p:sp>
      <p:sp>
        <p:nvSpPr>
          <p:cNvPr id="10251" name="Line 9"/>
          <p:cNvSpPr>
            <a:spLocks noChangeShapeType="1"/>
          </p:cNvSpPr>
          <p:nvPr/>
        </p:nvSpPr>
        <p:spPr bwMode="auto">
          <a:xfrm flipV="1">
            <a:off x="5029200" y="2209800"/>
            <a:ext cx="0" cy="3810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57200" y="3200400"/>
            <a:ext cx="7772400" cy="717550"/>
            <a:chOff x="288" y="2016"/>
            <a:chExt cx="4896" cy="452"/>
          </a:xfrm>
        </p:grpSpPr>
        <p:sp>
          <p:nvSpPr>
            <p:cNvPr id="10258" name="Rectangle 14"/>
            <p:cNvSpPr>
              <a:spLocks noChangeArrowheads="1"/>
            </p:cNvSpPr>
            <p:nvPr/>
          </p:nvSpPr>
          <p:spPr bwMode="auto">
            <a:xfrm>
              <a:off x="288" y="2064"/>
              <a:ext cx="21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1800" b="1" u="sng">
                  <a:solidFill>
                    <a:srgbClr val="CC0000"/>
                  </a:solidFill>
                  <a:latin typeface="Comic Sans MS" pitchFamily="66" charset="0"/>
                  <a:cs typeface="Times New Roman" pitchFamily="18" charset="0"/>
                </a:rPr>
                <a:t>Si es campo gravitacional</a:t>
              </a:r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(sedimentación)		</a:t>
              </a:r>
            </a:p>
          </p:txBody>
        </p:sp>
        <p:graphicFrame>
          <p:nvGraphicFramePr>
            <p:cNvPr id="10244" name="Object 15"/>
            <p:cNvGraphicFramePr>
              <a:graphicFrameLocks noChangeAspect="1"/>
            </p:cNvGraphicFramePr>
            <p:nvPr/>
          </p:nvGraphicFramePr>
          <p:xfrm>
            <a:off x="2688" y="2016"/>
            <a:ext cx="1872" cy="420"/>
          </p:xfrm>
          <a:graphic>
            <a:graphicData uri="http://schemas.openxmlformats.org/presentationml/2006/ole">
              <p:oleObj spid="_x0000_s10244" r:id="rId4" imgW="1459866" imgH="495085" progId="Equation.3">
                <p:embed/>
              </p:oleObj>
            </a:graphicData>
          </a:graphic>
        </p:graphicFrame>
        <p:sp>
          <p:nvSpPr>
            <p:cNvPr id="10259" name="Text Box 16"/>
            <p:cNvSpPr txBox="1">
              <a:spLocks noChangeArrowheads="1"/>
            </p:cNvSpPr>
            <p:nvPr/>
          </p:nvSpPr>
          <p:spPr bwMode="auto">
            <a:xfrm>
              <a:off x="4752" y="201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(5)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066800" y="4572000"/>
            <a:ext cx="7162800" cy="788988"/>
            <a:chOff x="672" y="2880"/>
            <a:chExt cx="4512" cy="497"/>
          </a:xfrm>
        </p:grpSpPr>
        <p:graphicFrame>
          <p:nvGraphicFramePr>
            <p:cNvPr id="10243" name="Object 18"/>
            <p:cNvGraphicFramePr>
              <a:graphicFrameLocks noChangeAspect="1"/>
            </p:cNvGraphicFramePr>
            <p:nvPr/>
          </p:nvGraphicFramePr>
          <p:xfrm>
            <a:off x="672" y="2880"/>
            <a:ext cx="3312" cy="497"/>
          </p:xfrm>
          <a:graphic>
            <a:graphicData uri="http://schemas.openxmlformats.org/presentationml/2006/ole">
              <p:oleObj spid="_x0000_s10243" name="Ecuación" r:id="rId5" imgW="3593880" imgH="545760" progId="Equation.3">
                <p:embed/>
              </p:oleObj>
            </a:graphicData>
          </a:graphic>
        </p:graphicFrame>
        <p:sp>
          <p:nvSpPr>
            <p:cNvPr id="10257" name="Text Box 19"/>
            <p:cNvSpPr txBox="1">
              <a:spLocks noChangeArrowheads="1"/>
            </p:cNvSpPr>
            <p:nvPr/>
          </p:nvSpPr>
          <p:spPr bwMode="auto">
            <a:xfrm>
              <a:off x="4512" y="2928"/>
              <a:ext cx="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(5a)</a:t>
              </a:r>
            </a:p>
          </p:txBody>
        </p:sp>
      </p:grp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62000" y="762000"/>
            <a:ext cx="80772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sz="1800" b="1" u="sng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	 1	Sedimentaci</a:t>
            </a:r>
            <a:r>
              <a:rPr lang="es-ES_tradnl" sz="1800" b="1" u="sng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b="1" u="sng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n de  c</a:t>
            </a:r>
            <a:r>
              <a:rPr lang="es-ES_tradnl" sz="1800" b="1" u="sng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b="1" u="sng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lulas inmovilizadas</a:t>
            </a:r>
          </a:p>
          <a:p>
            <a:pPr marL="457200" indent="-457200" algn="just" eaLnBrk="0" hangingPunct="0"/>
            <a:endParaRPr lang="es-ES_tradnl" sz="1800" b="1" u="sng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Muchas c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animales son cultivadas en la superficie de micro-esferas Esas esferas (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microcarrier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) tienen una densidad de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1.02 g/cm</a:t>
            </a:r>
            <a:r>
              <a:rPr lang="es-ES_tradnl" sz="1800" b="1" baseline="30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y un di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de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150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s-ES_tradnl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es-ES_tradnl" sz="18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(0.150 cm).</a:t>
            </a:r>
            <a:r>
              <a:rPr lang="es-ES_tradnl" sz="1800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Un fermentador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50 litros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es usado para el crecimiento de estas c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en los 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microcarrier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para producir una vacuna.  Despu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 que las c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han crecido, la agitaci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es detenida y los 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microcarrier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comienzan a sedimentar.  El estanque tiene una raz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entre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altura y di</a:t>
            </a:r>
            <a:r>
              <a:rPr lang="es-ES_tradnl" sz="18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de 1,5.</a:t>
            </a:r>
          </a:p>
          <a:p>
            <a:pPr marL="457200" indent="-457200" algn="just" eaLnBrk="0" hangingPunct="0"/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1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El flujo libre de 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microcarrier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tiene una densidad de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1.00 g/cm</a:t>
            </a:r>
            <a:r>
              <a:rPr lang="es-ES_tradnl" sz="1800" b="1" baseline="30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y una viscosidad de </a:t>
            </a:r>
            <a:r>
              <a:rPr lang="es-ES_tradnl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1,1 </a:t>
            </a:r>
            <a:r>
              <a:rPr lang="es-ES_tradnl" sz="1800" b="1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cP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0.011 [g/cm 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sec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] )</a:t>
            </a:r>
            <a:endParaRPr lang="es-ES_tradnl" sz="1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1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>
              <a:buFontTx/>
              <a:buAutoNum type="alphaLcParenR"/>
            </a:pP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Calcule el tiempo de sedimentaci</a:t>
            </a:r>
            <a:r>
              <a:rPr lang="es-ES_tradnl" sz="18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estos </a:t>
            </a:r>
            <a:r>
              <a:rPr lang="es-ES_tradnl" sz="1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microcarrier</a:t>
            </a:r>
            <a:r>
              <a:rPr lang="es-ES_tradnl" sz="1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suponiendo que sedimentan a su velocidad terminal.</a:t>
            </a:r>
          </a:p>
          <a:p>
            <a:pPr marL="457200" indent="-457200" algn="just" eaLnBrk="0" hangingPunct="0"/>
            <a:endParaRPr lang="es-ES" sz="1800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0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1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4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4800" y="2667000"/>
            <a:ext cx="8382000" cy="2014538"/>
            <a:chOff x="192" y="1680"/>
            <a:chExt cx="5280" cy="1269"/>
          </a:xfrm>
        </p:grpSpPr>
        <p:graphicFrame>
          <p:nvGraphicFramePr>
            <p:cNvPr id="11268" name="Object 9"/>
            <p:cNvGraphicFramePr>
              <a:graphicFrameLocks noChangeAspect="1"/>
            </p:cNvGraphicFramePr>
            <p:nvPr/>
          </p:nvGraphicFramePr>
          <p:xfrm>
            <a:off x="2880" y="2304"/>
            <a:ext cx="1193" cy="415"/>
          </p:xfrm>
          <a:graphic>
            <a:graphicData uri="http://schemas.openxmlformats.org/presentationml/2006/ole">
              <p:oleObj spid="_x0000_s11268" name="Ecuación" r:id="rId3" imgW="1460160" imgH="507960" progId="Equation.3">
                <p:embed/>
              </p:oleObj>
            </a:graphicData>
          </a:graphic>
        </p:graphicFrame>
        <p:sp>
          <p:nvSpPr>
            <p:cNvPr id="11280" name="Rectangle 10"/>
            <p:cNvSpPr>
              <a:spLocks noChangeArrowheads="1"/>
            </p:cNvSpPr>
            <p:nvPr/>
          </p:nvSpPr>
          <p:spPr bwMode="auto">
            <a:xfrm>
              <a:off x="192" y="1680"/>
              <a:ext cx="5280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Donde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r :  radio desde el centro de la centrífuga a la posición donde se encuentra la partícula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Symbol" pitchFamily="18" charset="2"/>
                  <a:cs typeface="Times New Roman" pitchFamily="18" charset="0"/>
                </a:rPr>
                <a:t>W</a:t>
              </a:r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: velocidad angular de rotación</a:t>
              </a: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n: revoluciones por minuto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 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endPara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</p:grpSp>
      <p:sp>
        <p:nvSpPr>
          <p:cNvPr id="11276" name="Rectangle 11"/>
          <p:cNvSpPr>
            <a:spLocks noChangeArrowheads="1"/>
          </p:cNvSpPr>
          <p:nvPr/>
        </p:nvSpPr>
        <p:spPr bwMode="auto">
          <a:xfrm>
            <a:off x="304800" y="6858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Si es un campo centrífugo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1266" name="Object 13"/>
          <p:cNvGraphicFramePr>
            <a:graphicFrameLocks noChangeAspect="1"/>
          </p:cNvGraphicFramePr>
          <p:nvPr/>
        </p:nvGraphicFramePr>
        <p:xfrm>
          <a:off x="3043238" y="1449388"/>
          <a:ext cx="2844800" cy="692150"/>
        </p:xfrm>
        <a:graphic>
          <a:graphicData uri="http://schemas.openxmlformats.org/presentationml/2006/ole">
            <p:oleObj spid="_x0000_s11266" name="Ecuación" r:id="rId4" imgW="1828800" imgH="444240" progId="Equation.3">
              <p:embed/>
            </p:oleObj>
          </a:graphicData>
        </a:graphic>
      </p:graphicFrame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6408738" y="1487488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(6)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965325" y="4953000"/>
            <a:ext cx="6721475" cy="830263"/>
            <a:chOff x="1238" y="3120"/>
            <a:chExt cx="4234" cy="523"/>
          </a:xfrm>
        </p:grpSpPr>
        <p:graphicFrame>
          <p:nvGraphicFramePr>
            <p:cNvPr id="11267" name="Object 16"/>
            <p:cNvGraphicFramePr>
              <a:graphicFrameLocks noChangeAspect="1"/>
            </p:cNvGraphicFramePr>
            <p:nvPr/>
          </p:nvGraphicFramePr>
          <p:xfrm>
            <a:off x="1238" y="3147"/>
            <a:ext cx="3235" cy="496"/>
          </p:xfrm>
          <a:graphic>
            <a:graphicData uri="http://schemas.openxmlformats.org/presentationml/2006/ole">
              <p:oleObj spid="_x0000_s11267" name="Ecuación" r:id="rId5" imgW="2730240" imgH="419040" progId="Equation.3">
                <p:embed/>
              </p:oleObj>
            </a:graphicData>
          </a:graphic>
        </p:graphicFrame>
        <p:sp>
          <p:nvSpPr>
            <p:cNvPr id="11279" name="Text Box 17"/>
            <p:cNvSpPr txBox="1">
              <a:spLocks noChangeArrowheads="1"/>
            </p:cNvSpPr>
            <p:nvPr/>
          </p:nvSpPr>
          <p:spPr bwMode="auto">
            <a:xfrm>
              <a:off x="4944" y="312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(6a)</a:t>
              </a:r>
            </a:p>
          </p:txBody>
        </p:sp>
      </p:grp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pueden correlacionar las 2 velocidades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2290" name="Object 11"/>
          <p:cNvGraphicFramePr>
            <a:graphicFrameLocks noChangeAspect="1"/>
          </p:cNvGraphicFramePr>
          <p:nvPr/>
        </p:nvGraphicFramePr>
        <p:xfrm>
          <a:off x="3352800" y="1295400"/>
          <a:ext cx="2819400" cy="1027113"/>
        </p:xfrm>
        <a:graphic>
          <a:graphicData uri="http://schemas.openxmlformats.org/presentationml/2006/ole">
            <p:oleObj spid="_x0000_s12290" name="Ecuación" r:id="rId3" imgW="1498320" imgH="545760" progId="Equation.3">
              <p:embed/>
            </p:oleObj>
          </a:graphicData>
        </a:graphic>
      </p:graphicFrame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4" name="Rectangle 11"/>
          <p:cNvSpPr>
            <a:spLocks noChangeArrowheads="1"/>
          </p:cNvSpPr>
          <p:nvPr/>
        </p:nvSpPr>
        <p:spPr bwMode="auto">
          <a:xfrm>
            <a:off x="457200" y="990600"/>
            <a:ext cx="7924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Factor “G”  </a:t>
            </a:r>
          </a:p>
          <a:p>
            <a:pPr algn="ctr" eaLnBrk="0" hangingPunct="0"/>
            <a:endParaRPr lang="es-MX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18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(Distinto a la eficiencia granulométrica)</a:t>
            </a:r>
            <a:endParaRPr lang="es-ES" sz="18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define el </a:t>
            </a:r>
            <a:r>
              <a:rPr lang="es-MX" sz="18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factor “G”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para caracterización y escalamiento de centrífugas es una medida relativa de  la velocidad de sedimentación de una partícula en un campo centrífugo con respecto a su gravitacional.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Generalmente las condiciones de operación de definen en función de los “G” que se deben aplicar.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3314" name="Object 12"/>
          <p:cNvGraphicFramePr>
            <a:graphicFrameLocks noChangeAspect="1"/>
          </p:cNvGraphicFramePr>
          <p:nvPr/>
        </p:nvGraphicFramePr>
        <p:xfrm>
          <a:off x="3505200" y="3124200"/>
          <a:ext cx="2286000" cy="1123950"/>
        </p:xfrm>
        <a:graphic>
          <a:graphicData uri="http://schemas.openxmlformats.org/presentationml/2006/ole">
            <p:oleObj spid="_x0000_s13314" name="Ecuación" r:id="rId3" imgW="977760" imgH="482400" progId="Equation.3">
              <p:embed/>
            </p:oleObj>
          </a:graphicData>
        </a:graphic>
      </p:graphicFrame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ECUACION DE DISEÑO</a:t>
            </a: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4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4345" name="Rectangle 6"/>
          <p:cNvSpPr>
            <a:spLocks noChangeArrowheads="1"/>
          </p:cNvSpPr>
          <p:nvPr/>
        </p:nvSpPr>
        <p:spPr bwMode="auto">
          <a:xfrm>
            <a:off x="457200" y="2057400"/>
            <a:ext cx="510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Existe un movimiento en la dirección  r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346" name="Rectangle 7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7" name="Rectangle 8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8" name="Rectangle 9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9" name="Rectangle 10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0" name="Rectangle 11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1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2" name="Text Box 13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4353" name="Text Box 14"/>
          <p:cNvSpPr txBox="1">
            <a:spLocks noChangeArrowheads="1"/>
          </p:cNvSpPr>
          <p:nvPr/>
        </p:nvSpPr>
        <p:spPr bwMode="auto">
          <a:xfrm>
            <a:off x="914400" y="11430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CENTRIFUGA DE BOTELLAS (laboratorio)</a:t>
            </a:r>
            <a:endParaRPr lang="es-ES" sz="2000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354" name="Rectangle 15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4338" name="Object 16"/>
          <p:cNvGraphicFramePr>
            <a:graphicFrameLocks noChangeAspect="1"/>
          </p:cNvGraphicFramePr>
          <p:nvPr/>
        </p:nvGraphicFramePr>
        <p:xfrm>
          <a:off x="457200" y="2667000"/>
          <a:ext cx="5497513" cy="801688"/>
        </p:xfrm>
        <a:graphic>
          <a:graphicData uri="http://schemas.openxmlformats.org/presentationml/2006/ole">
            <p:oleObj spid="_x0000_s14338" name="Ecuación" r:id="rId3" imgW="3047760" imgH="444240" progId="Equation.3">
              <p:embed/>
            </p:oleObj>
          </a:graphicData>
        </a:graphic>
      </p:graphicFrame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24000" y="2667000"/>
            <a:ext cx="4495800" cy="914400"/>
            <a:chOff x="960" y="1680"/>
            <a:chExt cx="2832" cy="576"/>
          </a:xfrm>
        </p:grpSpPr>
        <p:sp>
          <p:nvSpPr>
            <p:cNvPr id="14361" name="Rectangle 18"/>
            <p:cNvSpPr>
              <a:spLocks noChangeArrowheads="1"/>
            </p:cNvSpPr>
            <p:nvPr/>
          </p:nvSpPr>
          <p:spPr bwMode="auto">
            <a:xfrm>
              <a:off x="960" y="1680"/>
              <a:ext cx="288" cy="528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62" name="Rectangle 19"/>
            <p:cNvSpPr>
              <a:spLocks noChangeArrowheads="1"/>
            </p:cNvSpPr>
            <p:nvPr/>
          </p:nvSpPr>
          <p:spPr bwMode="auto">
            <a:xfrm>
              <a:off x="2928" y="1680"/>
              <a:ext cx="864" cy="576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aphicFrame>
        <p:nvGraphicFramePr>
          <p:cNvPr id="18452" name="Object 20"/>
          <p:cNvGraphicFramePr>
            <a:graphicFrameLocks noChangeAspect="1"/>
          </p:cNvGraphicFramePr>
          <p:nvPr/>
        </p:nvGraphicFramePr>
        <p:xfrm>
          <a:off x="1066800" y="3962400"/>
          <a:ext cx="2743200" cy="1114425"/>
        </p:xfrm>
        <a:graphic>
          <a:graphicData uri="http://schemas.openxmlformats.org/presentationml/2006/ole">
            <p:oleObj spid="_x0000_s14339" name="Ecuación" r:id="rId4" imgW="1218960" imgH="495000" progId="Equation.3">
              <p:embed/>
            </p:oleObj>
          </a:graphicData>
        </a:graphic>
      </p:graphicFrame>
      <p:graphicFrame>
        <p:nvGraphicFramePr>
          <p:cNvPr id="18453" name="Object 21"/>
          <p:cNvGraphicFramePr>
            <a:graphicFrameLocks noChangeAspect="1"/>
          </p:cNvGraphicFramePr>
          <p:nvPr/>
        </p:nvGraphicFramePr>
        <p:xfrm>
          <a:off x="2057400" y="5410200"/>
          <a:ext cx="2914650" cy="1085850"/>
        </p:xfrm>
        <a:graphic>
          <a:graphicData uri="http://schemas.openxmlformats.org/presentationml/2006/ole">
            <p:oleObj spid="_x0000_s14340" name="Ecuación" r:id="rId5" imgW="1295280" imgH="482400" progId="Equation.3">
              <p:embed/>
            </p:oleObj>
          </a:graphicData>
        </a:graphic>
      </p:graphicFrame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228600" y="51054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Integrando</a:t>
            </a:r>
          </a:p>
        </p:txBody>
      </p:sp>
      <p:sp>
        <p:nvSpPr>
          <p:cNvPr id="14357" name="Text Box 23"/>
          <p:cNvSpPr txBox="1">
            <a:spLocks noChangeArrowheads="1"/>
          </p:cNvSpPr>
          <p:nvPr/>
        </p:nvSpPr>
        <p:spPr bwMode="auto">
          <a:xfrm>
            <a:off x="6172200" y="2819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(10)</a:t>
            </a:r>
          </a:p>
        </p:txBody>
      </p:sp>
      <p:sp>
        <p:nvSpPr>
          <p:cNvPr id="14358" name="Text Box 24"/>
          <p:cNvSpPr txBox="1">
            <a:spLocks noChangeArrowheads="1"/>
          </p:cNvSpPr>
          <p:nvPr/>
        </p:nvSpPr>
        <p:spPr bwMode="auto">
          <a:xfrm>
            <a:off x="4572000" y="4267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(11)</a:t>
            </a:r>
          </a:p>
        </p:txBody>
      </p:sp>
      <p:sp>
        <p:nvSpPr>
          <p:cNvPr id="14359" name="Text Box 25"/>
          <p:cNvSpPr txBox="1">
            <a:spLocks noChangeArrowheads="1"/>
          </p:cNvSpPr>
          <p:nvPr/>
        </p:nvSpPr>
        <p:spPr bwMode="auto">
          <a:xfrm>
            <a:off x="7620000" y="5486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(12)</a:t>
            </a:r>
          </a:p>
        </p:txBody>
      </p:sp>
      <p:pic>
        <p:nvPicPr>
          <p:cNvPr id="14360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64288" y="533400"/>
            <a:ext cx="2779712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1534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    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2 Centrifugaci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n discontinua de C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lulas de levadura</a:t>
            </a:r>
          </a:p>
          <a:p>
            <a:pPr marL="457200" indent="-457200" algn="just">
              <a:spcBef>
                <a:spcPct val="50000"/>
              </a:spcBef>
            </a:pPr>
            <a:endParaRPr lang="es-ES_tradnl" sz="1800" b="1" u="sng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Una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fuga, que utiliza  botellas, es usada para colectar 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levadura luego de una fermentaci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n.  Durante la centrifugaci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la distancia entre la superficie del l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quido y el eje de rotaci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(eje axial) es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 cm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la distancia entre el fondo del cilindro al eje axial es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10 cm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. 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levadura se pueden asumir como part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culas esf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ricas con un di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metro de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8.0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una densidad de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1.05 g/cm</a:t>
            </a:r>
            <a:r>
              <a:rPr lang="es-ES_tradnl" sz="2000" b="1" u="sng" baseline="30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.  El fluido tiene propiedades similares al agua pura.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( Densidad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1.00  g/cm</a:t>
            </a:r>
            <a:r>
              <a:rPr lang="es-ES_tradnl" sz="2000" b="1" u="sng" baseline="30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una viscosidad de 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0.01 g/cm sec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)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La centrifuga est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operando a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500 rpm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Determine el tiempo que tomar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una separaci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completa de las levaduras.</a:t>
            </a: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ECUACIONES DE DISEÑO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457200" y="2057400"/>
            <a:ext cx="4800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Existe un movimiento en la dirección z y r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Movimiento en Dirección “z”</a:t>
            </a:r>
            <a:endParaRPr lang="es-ES" sz="18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	(7)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Q:  Flujo de alimentación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MX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,R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Radio del nivel del líquido, Radio de la centrífuga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0" name="Rectangle 8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1" name="Rectangle 9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3" name="Rectangle 11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4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5" name="Text Box 13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5376" name="Text Box 14"/>
          <p:cNvSpPr txBox="1">
            <a:spLocks noChangeArrowheads="1"/>
          </p:cNvSpPr>
          <p:nvPr/>
        </p:nvSpPr>
        <p:spPr bwMode="auto">
          <a:xfrm>
            <a:off x="914400" y="11430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CENTRIFUGA TUBULAR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15377" name="Rectangle 15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5362" name="Object 16"/>
          <p:cNvGraphicFramePr>
            <a:graphicFrameLocks noChangeAspect="1"/>
          </p:cNvGraphicFramePr>
          <p:nvPr/>
        </p:nvGraphicFramePr>
        <p:xfrm>
          <a:off x="685800" y="3276600"/>
          <a:ext cx="3314700" cy="838200"/>
        </p:xfrm>
        <a:graphic>
          <a:graphicData uri="http://schemas.openxmlformats.org/presentationml/2006/ole">
            <p:oleObj spid="_x0000_s15362" name="Ecuación" r:id="rId3" imgW="2209680" imgH="558720" progId="Equation.3">
              <p:embed/>
            </p:oleObj>
          </a:graphicData>
        </a:graphic>
      </p:graphicFrame>
      <p:graphicFrame>
        <p:nvGraphicFramePr>
          <p:cNvPr id="15363" name="Object 21"/>
          <p:cNvGraphicFramePr>
            <a:graphicFrameLocks noChangeAspect="1"/>
          </p:cNvGraphicFramePr>
          <p:nvPr/>
        </p:nvGraphicFramePr>
        <p:xfrm>
          <a:off x="5486400" y="762000"/>
          <a:ext cx="3524250" cy="4114800"/>
        </p:xfrm>
        <a:graphic>
          <a:graphicData uri="http://schemas.openxmlformats.org/presentationml/2006/ole">
            <p:oleObj spid="_x0000_s15363" name="Imagen de mapa de bits" r:id="rId4" imgW="3524742" imgH="4114286" progId="PBrush">
              <p:embed/>
            </p:oleObj>
          </a:graphicData>
        </a:graphic>
      </p:graphicFrame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533400" y="533400"/>
            <a:ext cx="7467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Movimiento en Dirección radial “r”</a:t>
            </a:r>
            <a:endParaRPr lang="es-ES" sz="18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						(8)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Q:  Flujo de alimentación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MX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,R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Radio del nivel del líquido, Radio de la centrífuga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El movimiento combinado</a:t>
            </a:r>
            <a:endParaRPr lang="es-ES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4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5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6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7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6399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400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6386" name="Object 15"/>
          <p:cNvGraphicFramePr>
            <a:graphicFrameLocks noChangeAspect="1"/>
          </p:cNvGraphicFramePr>
          <p:nvPr/>
        </p:nvGraphicFramePr>
        <p:xfrm>
          <a:off x="1165225" y="1374775"/>
          <a:ext cx="5311775" cy="811213"/>
        </p:xfrm>
        <a:graphic>
          <a:graphicData uri="http://schemas.openxmlformats.org/presentationml/2006/ole">
            <p:oleObj spid="_x0000_s16386" name="Ecuación" r:id="rId3" imgW="2908080" imgH="444240" progId="Equation.3">
              <p:embed/>
            </p:oleObj>
          </a:graphicData>
        </a:graphic>
      </p:graphicFrame>
      <p:sp>
        <p:nvSpPr>
          <p:cNvPr id="16401" name="Rectangle 16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6387" name="Object 17"/>
          <p:cNvGraphicFramePr>
            <a:graphicFrameLocks noChangeAspect="1"/>
          </p:cNvGraphicFramePr>
          <p:nvPr/>
        </p:nvGraphicFramePr>
        <p:xfrm>
          <a:off x="1676400" y="4648200"/>
          <a:ext cx="4257675" cy="1290638"/>
        </p:xfrm>
        <a:graphic>
          <a:graphicData uri="http://schemas.openxmlformats.org/presentationml/2006/ole">
            <p:oleObj spid="_x0000_s16387" name="Ecuación" r:id="rId4" imgW="2514600" imgH="761760" progId="Equation.3">
              <p:embed/>
            </p:oleObj>
          </a:graphicData>
        </a:graphic>
      </p:graphicFrame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7391400" y="5181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solidFill>
                  <a:schemeClr val="accent2"/>
                </a:solidFill>
                <a:latin typeface="Comic Sans MS" pitchFamily="66" charset="0"/>
              </a:rPr>
              <a:t>(9)</a:t>
            </a:r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533400" y="533400"/>
            <a:ext cx="74676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Dependiendo de los valores de v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g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y Q dependerá la posición  de la partícula en la centrífuga.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puede calcular un flujo óptimo para que una partícula que ingresa por el centro, sólo se pegue a la pared al final. 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Tal que: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z = L</a:t>
            </a: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r = R</a:t>
            </a:r>
            <a:r>
              <a:rPr lang="es-ES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Así se  determina la ecuación de diseño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de una centrífuga tubular:							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(10)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7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8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9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0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1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2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7423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4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5" name="Rectangle 15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6" name="Rectangle 16"/>
          <p:cNvSpPr>
            <a:spLocks noChangeArrowheads="1"/>
          </p:cNvSpPr>
          <p:nvPr/>
        </p:nvSpPr>
        <p:spPr bwMode="auto">
          <a:xfrm>
            <a:off x="36195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7410" name="Object 17"/>
          <p:cNvGraphicFramePr>
            <a:graphicFrameLocks noChangeAspect="1"/>
          </p:cNvGraphicFramePr>
          <p:nvPr/>
        </p:nvGraphicFramePr>
        <p:xfrm>
          <a:off x="1852613" y="5065713"/>
          <a:ext cx="2795587" cy="1100137"/>
        </p:xfrm>
        <a:graphic>
          <a:graphicData uri="http://schemas.openxmlformats.org/presentationml/2006/ole">
            <p:oleObj spid="_x0000_s17410" name="Ecuación" r:id="rId3" imgW="1638000" imgH="647640" progId="Equation.3">
              <p:embed/>
            </p:oleObj>
          </a:graphicData>
        </a:graphic>
      </p:graphicFrame>
      <p:graphicFrame>
        <p:nvGraphicFramePr>
          <p:cNvPr id="17411" name="Object 19"/>
          <p:cNvGraphicFramePr>
            <a:graphicFrameLocks noChangeAspect="1"/>
          </p:cNvGraphicFramePr>
          <p:nvPr/>
        </p:nvGraphicFramePr>
        <p:xfrm>
          <a:off x="6096000" y="2438400"/>
          <a:ext cx="3048000" cy="2667000"/>
        </p:xfrm>
        <a:graphic>
          <a:graphicData uri="http://schemas.openxmlformats.org/presentationml/2006/ole">
            <p:oleObj spid="_x0000_s17411" name="Imagen de mapa de bits" r:id="rId4" imgW="3048426" imgH="2666667" progId="PBrush">
              <p:embed/>
            </p:oleObj>
          </a:graphicData>
        </a:graphic>
      </p:graphicFrame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533400" y="533400"/>
            <a:ext cx="83058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Simplificando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Así se  determina la ecuación de diseño de una centrífuga tubular.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r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(17)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3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4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5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6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8447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8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9" name="Rectangle 15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50" name="Rectangle 16"/>
          <p:cNvSpPr>
            <a:spLocks noChangeArrowheads="1"/>
          </p:cNvSpPr>
          <p:nvPr/>
        </p:nvSpPr>
        <p:spPr bwMode="auto">
          <a:xfrm>
            <a:off x="36195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51" name="Rectangle 17"/>
          <p:cNvSpPr>
            <a:spLocks noChangeArrowheads="1"/>
          </p:cNvSpPr>
          <p:nvPr/>
        </p:nvSpPr>
        <p:spPr bwMode="auto">
          <a:xfrm>
            <a:off x="29337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8434" name="Object 18"/>
          <p:cNvGraphicFramePr>
            <a:graphicFrameLocks noChangeAspect="1"/>
          </p:cNvGraphicFramePr>
          <p:nvPr/>
        </p:nvGraphicFramePr>
        <p:xfrm>
          <a:off x="2886075" y="979488"/>
          <a:ext cx="4324350" cy="969962"/>
        </p:xfrm>
        <a:graphic>
          <a:graphicData uri="http://schemas.openxmlformats.org/presentationml/2006/ole">
            <p:oleObj spid="_x0000_s18434" name="Ecuación" r:id="rId3" imgW="2882880" imgH="647640" progId="Equation.3">
              <p:embed/>
            </p:oleObj>
          </a:graphicData>
        </a:graphic>
      </p:graphicFrame>
      <p:sp>
        <p:nvSpPr>
          <p:cNvPr id="18452" name="Rectangle 19"/>
          <p:cNvSpPr>
            <a:spLocks noChangeArrowheads="1"/>
          </p:cNvSpPr>
          <p:nvPr/>
        </p:nvSpPr>
        <p:spPr bwMode="auto">
          <a:xfrm>
            <a:off x="3176588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1206500" y="3386138"/>
          <a:ext cx="4318000" cy="879475"/>
        </p:xfrm>
        <a:graphic>
          <a:graphicData uri="http://schemas.openxmlformats.org/presentationml/2006/ole">
            <p:oleObj spid="_x0000_s18435" name="Ecuación" r:id="rId4" imgW="2387520" imgH="482400" progId="Equation.3">
              <p:embed/>
            </p:oleObj>
          </a:graphicData>
        </a:graphic>
      </p:graphicFrame>
      <p:sp>
        <p:nvSpPr>
          <p:cNvPr id="18453" name="Line 21"/>
          <p:cNvSpPr>
            <a:spLocks noChangeShapeType="1"/>
          </p:cNvSpPr>
          <p:nvPr/>
        </p:nvSpPr>
        <p:spPr bwMode="auto">
          <a:xfrm flipV="1">
            <a:off x="762000" y="3962400"/>
            <a:ext cx="5334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 flipV="1">
            <a:off x="1752600" y="4114800"/>
            <a:ext cx="0" cy="1143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H="1" flipV="1">
            <a:off x="3505200" y="4267200"/>
            <a:ext cx="114300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76" name="Oval 24"/>
          <p:cNvSpPr>
            <a:spLocks noChangeArrowheads="1"/>
          </p:cNvSpPr>
          <p:nvPr/>
        </p:nvSpPr>
        <p:spPr bwMode="auto">
          <a:xfrm>
            <a:off x="4648200" y="3505200"/>
            <a:ext cx="9144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609600" y="4845050"/>
            <a:ext cx="85344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Característica de la centrífuga y condiciones de operación</a:t>
            </a: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Parámetro de diseño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Flujo    Función de la partícula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6" name="2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 animBg="1"/>
      <p:bldP spid="2357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¿Cuáles son las etapas en las cuales hay una Separación Sólido-Líquido?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ECUACION DE DISEÑO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457200" y="2057400"/>
            <a:ext cx="4572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En un análisis análogo para centrífugas de disco se tiene como ecuación de  diseño: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 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Número de discos.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Más detalles ver desarrollo:</a:t>
            </a:r>
            <a:endParaRPr lang="es-MX" sz="180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5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6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7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8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9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70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9471" name="Text Box 13"/>
          <p:cNvSpPr txBox="1">
            <a:spLocks noChangeArrowheads="1"/>
          </p:cNvSpPr>
          <p:nvPr/>
        </p:nvSpPr>
        <p:spPr bwMode="auto">
          <a:xfrm>
            <a:off x="914400" y="11430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CENTRIFUGA DE DISCOS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472" name="Rectangle 14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9458" name="Object 15"/>
          <p:cNvGraphicFramePr>
            <a:graphicFrameLocks noChangeAspect="1"/>
          </p:cNvGraphicFramePr>
          <p:nvPr/>
        </p:nvGraphicFramePr>
        <p:xfrm>
          <a:off x="817563" y="3222625"/>
          <a:ext cx="5672137" cy="893763"/>
        </p:xfrm>
        <a:graphic>
          <a:graphicData uri="http://schemas.openxmlformats.org/presentationml/2006/ole">
            <p:oleObj spid="_x0000_s19458" name="Ecuación" r:id="rId3" imgW="3073320" imgH="482400" progId="Equation.3">
              <p:embed/>
            </p:oleObj>
          </a:graphicData>
        </a:graphic>
      </p:graphicFrame>
      <p:sp>
        <p:nvSpPr>
          <p:cNvPr id="19473" name="Oval 16"/>
          <p:cNvSpPr>
            <a:spLocks noChangeArrowheads="1"/>
          </p:cNvSpPr>
          <p:nvPr/>
        </p:nvSpPr>
        <p:spPr bwMode="auto">
          <a:xfrm>
            <a:off x="5638800" y="3276600"/>
            <a:ext cx="9144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9459" name="Object 17"/>
          <p:cNvGraphicFramePr>
            <a:graphicFrameLocks noChangeAspect="1"/>
          </p:cNvGraphicFramePr>
          <p:nvPr/>
        </p:nvGraphicFramePr>
        <p:xfrm>
          <a:off x="6115050" y="838200"/>
          <a:ext cx="3028950" cy="2486025"/>
        </p:xfrm>
        <a:graphic>
          <a:graphicData uri="http://schemas.openxmlformats.org/presentationml/2006/ole">
            <p:oleObj spid="_x0000_s19459" name="Imagen de mapa de bits" r:id="rId4" imgW="2266667" imgH="2486372" progId="PBrush">
              <p:embed/>
            </p:oleObj>
          </a:graphicData>
        </a:graphic>
      </p:graphicFrame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7467600" y="3657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(18)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33400" y="57912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cs typeface="Times New Roman" pitchFamily="18" charset="0"/>
              </a:rPr>
              <a:t>Belter P., Cussler E.L. and Hu Wei Shou "Bioseparations : Dowstream Processing for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cs typeface="Times New Roman" pitchFamily="18" charset="0"/>
              </a:rPr>
              <a:t>Biotechnology":, John Wiley and Sons , 1988.</a:t>
            </a:r>
            <a:endParaRPr lang="es-ES" sz="180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1000"/>
            <a:ext cx="86868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_tradnl" sz="2000" b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3 Centrifuga continua de Disco para </a:t>
            </a:r>
            <a:r>
              <a:rPr lang="es-ES_tradnl" sz="2000" b="1" i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Chlorella</a:t>
            </a:r>
            <a:endParaRPr lang="es-ES_tradnl" sz="200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de </a:t>
            </a:r>
            <a:r>
              <a:rPr lang="es-ES_tradnl" sz="2000" i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Chlorella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han sido cultivadas en un estanque abierto, 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ser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cosechadas haci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ndolas pasar a trav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 de una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de discos.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La velocidad de sedimentaci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estas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 ha sido medida y es de 1.07 x 10</a:t>
            </a:r>
            <a:r>
              <a:rPr lang="es-ES_tradnl" sz="2000" baseline="30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-4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cm/seg.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La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tiene 80 discos con un 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ngulo de 40°, el radio externo es 15,7 cm y el di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interno de 6 cm.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Se planea operar la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a 6000 r/min.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Estime la cantidad de flujo que puede ser procesado en esta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  <p:sp>
        <p:nvSpPr>
          <p:cNvPr id="15" name="1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5214974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Que debemos aprender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04800" y="381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3200" u="sng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Escalamiento de Centrifugación</a:t>
            </a:r>
          </a:p>
          <a:p>
            <a:pPr algn="ctr" eaLnBrk="0" hangingPunct="0"/>
            <a:endParaRPr lang="es-MX" sz="3200" u="sng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El diseño de centrífugas a gran escala involucra el uso de información de laboratorio para predecir el comportamiento de las centrífugas comerciales.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Métodos que se pueden utilizar para tratar de adaptar los procesos de laboratorio a gran escala.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4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a) Métodos Cualitativos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4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b) Métodos Cuantitativos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  <p:sp>
        <p:nvSpPr>
          <p:cNvPr id="15" name="1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3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4" name="Rectangle 13"/>
          <p:cNvSpPr>
            <a:spLocks noChangeArrowheads="1"/>
          </p:cNvSpPr>
          <p:nvPr/>
        </p:nvSpPr>
        <p:spPr bwMode="auto">
          <a:xfrm>
            <a:off x="228600" y="914400"/>
            <a:ext cx="8534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a)  Métodos cualitativo   (Estimación Gruesa)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establece un coeficiente de dificultad que tiene una separación dada para lo cual se calcula un coeficiente entre “G” y el tiempo aplicado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ie, “G t”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20482" name="Object 14"/>
          <p:cNvGraphicFramePr>
            <a:graphicFrameLocks noChangeAspect="1"/>
          </p:cNvGraphicFramePr>
          <p:nvPr/>
        </p:nvGraphicFramePr>
        <p:xfrm>
          <a:off x="2192338" y="2803525"/>
          <a:ext cx="2717800" cy="1066800"/>
        </p:xfrm>
        <a:graphic>
          <a:graphicData uri="http://schemas.openxmlformats.org/presentationml/2006/ole">
            <p:oleObj spid="_x0000_s20482" name="Ecuación" r:id="rId3" imgW="1498320" imgH="583920" progId="Equation.3">
              <p:embed/>
            </p:oleObj>
          </a:graphicData>
        </a:graphic>
      </p:graphicFrame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81000" y="43434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Ro: radio característico o máximo de la centrífuga.</a:t>
            </a:r>
            <a:endParaRPr lang="es-ES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7315200" y="3048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(19)</a:t>
            </a:r>
          </a:p>
        </p:txBody>
      </p: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390525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228600" y="457200"/>
            <a:ext cx="8534400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Existen valores característico para cada variedad de biomasa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Sólido             		G t </a:t>
            </a: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[sec] </a:t>
            </a: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Células eucariontes			0.3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Cloroplastos				0.3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Desechos células eucariotes		2.0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Núcleo de célula			2.0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Proteínas precipitadas			9.0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Bacterias				18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Mitocondrias				18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Desechos bacterias			54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Lisosomas				1100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	Ribosomas				1100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	Polisomas				1100</a:t>
            </a:r>
            <a:r>
              <a:rPr lang="es-ES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</a:p>
          <a:p>
            <a:pPr eaLnBrk="0" hangingPunct="0"/>
            <a:endParaRPr lang="es-MX" sz="2000" baseline="30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 gran escala se debe mantener el mismo valor de “G t”, para ello se determina “G” o “t” y se selecciona que equipo puede ser útil</a:t>
            </a:r>
            <a:r>
              <a:rPr lang="es-ES" sz="2000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MX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4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5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6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1517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8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9" name="Rectangle 13"/>
          <p:cNvSpPr>
            <a:spLocks noChangeArrowheads="1"/>
          </p:cNvSpPr>
          <p:nvPr/>
        </p:nvSpPr>
        <p:spPr bwMode="auto">
          <a:xfrm>
            <a:off x="390525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20" name="Rectangle 14"/>
          <p:cNvSpPr>
            <a:spLocks noChangeArrowheads="1"/>
          </p:cNvSpPr>
          <p:nvPr/>
        </p:nvSpPr>
        <p:spPr bwMode="auto">
          <a:xfrm>
            <a:off x="304800" y="228600"/>
            <a:ext cx="8534400" cy="710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b) Método Cuantitativo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Para cada tipo de centrífuga se define según una ecuación del tipo: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Para comparar 2 centrífugas de diferente tipo se deben considerar factores de eficiencia y se debe cumplir: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Eficiencia, </a:t>
            </a:r>
            <a:r>
              <a:rPr lang="es-MX" sz="200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,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para cada tipo de centrífuga, es: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Tipo		Eficiencia </a:t>
            </a:r>
            <a:r>
              <a:rPr lang="es-MX" sz="2000">
                <a:solidFill>
                  <a:srgbClr val="FF0000"/>
                </a:solidFill>
                <a:cs typeface="Times New Roman" pitchFamily="18" charset="0"/>
                <a:sym typeface="Symbol" pitchFamily="18" charset="2"/>
              </a:rPr>
              <a:t>[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%]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Botellas (lab)	100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Tubular		80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Discos		55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521" name="Rectangle 15"/>
          <p:cNvSpPr>
            <a:spLocks noChangeArrowheads="1"/>
          </p:cNvSpPr>
          <p:nvPr/>
        </p:nvSpPr>
        <p:spPr bwMode="auto">
          <a:xfrm>
            <a:off x="360045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1506" name="Object 0"/>
          <p:cNvGraphicFramePr>
            <a:graphicFrameLocks noChangeAspect="1"/>
          </p:cNvGraphicFramePr>
          <p:nvPr/>
        </p:nvGraphicFramePr>
        <p:xfrm>
          <a:off x="2586038" y="1543050"/>
          <a:ext cx="3128962" cy="517525"/>
        </p:xfrm>
        <a:graphic>
          <a:graphicData uri="http://schemas.openxmlformats.org/presentationml/2006/ole">
            <p:oleObj spid="_x0000_s21506" name="Ecuación" r:id="rId3" imgW="1460160" imgH="241200" progId="Equation.3">
              <p:embed/>
            </p:oleObj>
          </a:graphicData>
        </a:graphic>
      </p:graphicFrame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3733800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1507" name="Object 1"/>
          <p:cNvGraphicFramePr>
            <a:graphicFrameLocks noChangeAspect="1"/>
          </p:cNvGraphicFramePr>
          <p:nvPr/>
        </p:nvGraphicFramePr>
        <p:xfrm>
          <a:off x="2590800" y="3276600"/>
          <a:ext cx="2514600" cy="814388"/>
        </p:xfrm>
        <a:graphic>
          <a:graphicData uri="http://schemas.openxmlformats.org/presentationml/2006/ole">
            <p:oleObj spid="_x0000_s21507" r:id="rId4" imgW="1675673" imgH="545863" progId="Equation.3">
              <p:embed/>
            </p:oleObj>
          </a:graphicData>
        </a:graphic>
      </p:graphicFrame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7543800" y="1600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(20)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7467600" y="3429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(21)</a:t>
            </a:r>
          </a:p>
        </p:txBody>
      </p: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4 		 Escalamiento</a:t>
            </a:r>
            <a:endParaRPr lang="es-ES_tradnl" sz="200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Se han realizado pruebas de laboratorio para definir el par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metro de escalamiento para el procesamiento de una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con material celular. En el experimento se procesaron 3.3 [lt/min] de una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de c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</a:t>
            </a:r>
            <a:r>
              <a:rPr lang="es-CL" sz="2000" i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E.coli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, en una centrifuga tubular de 12.7 [cm] de radio interno y 73 [cm] de largo. Se utiliz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una velocidad de rotaci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de 16000 r.p.m.</a:t>
            </a:r>
            <a:endParaRPr lang="es-ES_tradnl" sz="2000">
              <a:solidFill>
                <a:schemeClr val="accent2"/>
              </a:solidFill>
              <a:latin typeface="Arial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Se requiere seleccionar una centr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 para procesar 800 [lt/hr] de la misma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antes mencionada. Para ello se cuenta con las siguientes alternativas de centr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fugas de discos.</a:t>
            </a: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533400" y="3657600"/>
            <a:ext cx="8229600" cy="2971800"/>
            <a:chOff x="0" y="0"/>
            <a:chExt cx="4394" cy="3648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28" y="67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Nº de discos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1646" y="67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33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425" y="67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3162" y="67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66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28" y="115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Radio externo [cm]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1646" y="115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425" y="115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162" y="115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28" y="163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Radio interno [cm]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1646" y="163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425" y="163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3162" y="163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4" name="Rectangle 16"/>
            <p:cNvSpPr>
              <a:spLocks noChangeArrowheads="1"/>
            </p:cNvSpPr>
            <p:nvPr/>
          </p:nvSpPr>
          <p:spPr bwMode="auto">
            <a:xfrm>
              <a:off x="28" y="211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Ángulo [º]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25" name="Rectangle 17"/>
            <p:cNvSpPr>
              <a:spLocks noChangeArrowheads="1"/>
            </p:cNvSpPr>
            <p:nvPr/>
          </p:nvSpPr>
          <p:spPr bwMode="auto">
            <a:xfrm>
              <a:off x="1646" y="211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6" name="Rectangle 18"/>
            <p:cNvSpPr>
              <a:spLocks noChangeArrowheads="1"/>
            </p:cNvSpPr>
            <p:nvPr/>
          </p:nvSpPr>
          <p:spPr bwMode="auto">
            <a:xfrm>
              <a:off x="2425" y="211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7" name="Rectangle 19"/>
            <p:cNvSpPr>
              <a:spLocks noChangeArrowheads="1"/>
            </p:cNvSpPr>
            <p:nvPr/>
          </p:nvSpPr>
          <p:spPr bwMode="auto">
            <a:xfrm>
              <a:off x="3162" y="211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8" name="Rectangle 20"/>
            <p:cNvSpPr>
              <a:spLocks noChangeArrowheads="1"/>
            </p:cNvSpPr>
            <p:nvPr/>
          </p:nvSpPr>
          <p:spPr bwMode="auto">
            <a:xfrm>
              <a:off x="28" y="2592"/>
              <a:ext cx="1618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CL" sz="2000">
                  <a:latin typeface="Arial" pitchFamily="34" charset="0"/>
                  <a:cs typeface="Arial" pitchFamily="34" charset="0"/>
                </a:rPr>
                <a:t>Velocidad máxima</a:t>
              </a:r>
              <a:br>
                <a:rPr lang="es-CL" sz="2000">
                  <a:latin typeface="Arial" pitchFamily="34" charset="0"/>
                  <a:cs typeface="Arial" pitchFamily="34" charset="0"/>
                </a:rPr>
              </a:br>
              <a:r>
                <a:rPr lang="es-CL" sz="2000">
                  <a:latin typeface="Arial" pitchFamily="34" charset="0"/>
                  <a:cs typeface="Arial" pitchFamily="34" charset="0"/>
                </a:rPr>
                <a:t>Rotación [r.p.m.]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eaLnBrk="0" hangingPunct="0"/>
              <a:endParaRPr lang="es-ES_tradnl"/>
            </a:p>
          </p:txBody>
        </p:sp>
        <p:sp>
          <p:nvSpPr>
            <p:cNvPr id="43029" name="Rectangle 21"/>
            <p:cNvSpPr>
              <a:spLocks noChangeArrowheads="1"/>
            </p:cNvSpPr>
            <p:nvPr/>
          </p:nvSpPr>
          <p:spPr bwMode="auto">
            <a:xfrm>
              <a:off x="1646" y="2592"/>
              <a:ext cx="77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2425" y="2592"/>
              <a:ext cx="737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6500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3162" y="2592"/>
              <a:ext cx="103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grpSp>
          <p:nvGrpSpPr>
            <p:cNvPr id="43032" name="Group 24"/>
            <p:cNvGrpSpPr>
              <a:grpSpLocks/>
            </p:cNvGrpSpPr>
            <p:nvPr/>
          </p:nvGrpSpPr>
          <p:grpSpPr bwMode="auto">
            <a:xfrm>
              <a:off x="0" y="0"/>
              <a:ext cx="1674" cy="672"/>
              <a:chOff x="0" y="0"/>
              <a:chExt cx="1674" cy="672"/>
            </a:xfrm>
          </p:grpSpPr>
          <p:sp>
            <p:nvSpPr>
              <p:cNvPr id="43060" name="Rectangle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74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61" name="Group 26"/>
              <p:cNvGrpSpPr>
                <a:grpSpLocks/>
              </p:cNvGrpSpPr>
              <p:nvPr/>
            </p:nvGrpSpPr>
            <p:grpSpPr bwMode="auto">
              <a:xfrm>
                <a:off x="0" y="0"/>
                <a:ext cx="1674" cy="672"/>
                <a:chOff x="0" y="0"/>
                <a:chExt cx="1674" cy="672"/>
              </a:xfrm>
            </p:grpSpPr>
            <p:sp>
              <p:nvSpPr>
                <p:cNvPr id="43062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618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Propiedad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just" eaLnBrk="0" hangingPunct="0"/>
                  <a:endParaRPr lang="es-ES_tradnl"/>
                </a:p>
              </p:txBody>
            </p:sp>
            <p:sp>
              <p:nvSpPr>
                <p:cNvPr id="43063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74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3" name="Group 29"/>
            <p:cNvGrpSpPr>
              <a:grpSpLocks/>
            </p:cNvGrpSpPr>
            <p:nvPr/>
          </p:nvGrpSpPr>
          <p:grpSpPr bwMode="auto">
            <a:xfrm>
              <a:off x="1674" y="0"/>
              <a:ext cx="835" cy="672"/>
              <a:chOff x="1674" y="0"/>
              <a:chExt cx="835" cy="672"/>
            </a:xfrm>
          </p:grpSpPr>
          <p:sp>
            <p:nvSpPr>
              <p:cNvPr id="43056" name="Rectangle 30"/>
              <p:cNvSpPr>
                <a:spLocks noChangeArrowheads="1"/>
              </p:cNvSpPr>
              <p:nvPr/>
            </p:nvSpPr>
            <p:spPr bwMode="auto">
              <a:xfrm>
                <a:off x="1674" y="0"/>
                <a:ext cx="835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57" name="Group 31"/>
              <p:cNvGrpSpPr>
                <a:grpSpLocks/>
              </p:cNvGrpSpPr>
              <p:nvPr/>
            </p:nvGrpSpPr>
            <p:grpSpPr bwMode="auto">
              <a:xfrm>
                <a:off x="1674" y="0"/>
                <a:ext cx="835" cy="672"/>
                <a:chOff x="1674" y="0"/>
                <a:chExt cx="835" cy="672"/>
              </a:xfrm>
            </p:grpSpPr>
            <p:sp>
              <p:nvSpPr>
                <p:cNvPr id="43058" name="Rectangle 32"/>
                <p:cNvSpPr>
                  <a:spLocks noChangeArrowheads="1"/>
                </p:cNvSpPr>
                <p:nvPr/>
              </p:nvSpPr>
              <p:spPr bwMode="auto">
                <a:xfrm>
                  <a:off x="1702" y="0"/>
                  <a:ext cx="779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1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9" name="Rectangle 33"/>
                <p:cNvSpPr>
                  <a:spLocks noChangeArrowheads="1"/>
                </p:cNvSpPr>
                <p:nvPr/>
              </p:nvSpPr>
              <p:spPr bwMode="auto">
                <a:xfrm>
                  <a:off x="1674" y="0"/>
                  <a:ext cx="835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4" name="Group 34"/>
            <p:cNvGrpSpPr>
              <a:grpSpLocks/>
            </p:cNvGrpSpPr>
            <p:nvPr/>
          </p:nvGrpSpPr>
          <p:grpSpPr bwMode="auto">
            <a:xfrm>
              <a:off x="2509" y="0"/>
              <a:ext cx="793" cy="672"/>
              <a:chOff x="2509" y="0"/>
              <a:chExt cx="793" cy="672"/>
            </a:xfrm>
          </p:grpSpPr>
          <p:sp>
            <p:nvSpPr>
              <p:cNvPr id="43052" name="Rectangle 35"/>
              <p:cNvSpPr>
                <a:spLocks noChangeArrowheads="1"/>
              </p:cNvSpPr>
              <p:nvPr/>
            </p:nvSpPr>
            <p:spPr bwMode="auto">
              <a:xfrm>
                <a:off x="2509" y="0"/>
                <a:ext cx="793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53" name="Group 36"/>
              <p:cNvGrpSpPr>
                <a:grpSpLocks/>
              </p:cNvGrpSpPr>
              <p:nvPr/>
            </p:nvGrpSpPr>
            <p:grpSpPr bwMode="auto">
              <a:xfrm>
                <a:off x="2509" y="0"/>
                <a:ext cx="793" cy="672"/>
                <a:chOff x="2509" y="0"/>
                <a:chExt cx="793" cy="672"/>
              </a:xfrm>
            </p:grpSpPr>
            <p:sp>
              <p:nvSpPr>
                <p:cNvPr id="43054" name="Rectangle 37"/>
                <p:cNvSpPr>
                  <a:spLocks noChangeArrowheads="1"/>
                </p:cNvSpPr>
                <p:nvPr/>
              </p:nvSpPr>
              <p:spPr bwMode="auto">
                <a:xfrm>
                  <a:off x="2537" y="0"/>
                  <a:ext cx="737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2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5" name="Rectangle 38"/>
                <p:cNvSpPr>
                  <a:spLocks noChangeArrowheads="1"/>
                </p:cNvSpPr>
                <p:nvPr/>
              </p:nvSpPr>
              <p:spPr bwMode="auto">
                <a:xfrm>
                  <a:off x="2509" y="0"/>
                  <a:ext cx="793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5" name="Group 39"/>
            <p:cNvGrpSpPr>
              <a:grpSpLocks/>
            </p:cNvGrpSpPr>
            <p:nvPr/>
          </p:nvGrpSpPr>
          <p:grpSpPr bwMode="auto">
            <a:xfrm>
              <a:off x="3302" y="0"/>
              <a:ext cx="1092" cy="672"/>
              <a:chOff x="3302" y="0"/>
              <a:chExt cx="1092" cy="672"/>
            </a:xfrm>
          </p:grpSpPr>
          <p:sp>
            <p:nvSpPr>
              <p:cNvPr id="43048" name="Rectangle 40"/>
              <p:cNvSpPr>
                <a:spLocks noChangeArrowheads="1"/>
              </p:cNvSpPr>
              <p:nvPr/>
            </p:nvSpPr>
            <p:spPr bwMode="auto">
              <a:xfrm>
                <a:off x="3302" y="0"/>
                <a:ext cx="1092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49" name="Group 41"/>
              <p:cNvGrpSpPr>
                <a:grpSpLocks/>
              </p:cNvGrpSpPr>
              <p:nvPr/>
            </p:nvGrpSpPr>
            <p:grpSpPr bwMode="auto">
              <a:xfrm>
                <a:off x="3302" y="0"/>
                <a:ext cx="1092" cy="672"/>
                <a:chOff x="3302" y="0"/>
                <a:chExt cx="1092" cy="672"/>
              </a:xfrm>
            </p:grpSpPr>
            <p:sp>
              <p:nvSpPr>
                <p:cNvPr id="43050" name="Rectangle 42"/>
                <p:cNvSpPr>
                  <a:spLocks noChangeArrowheads="1"/>
                </p:cNvSpPr>
                <p:nvPr/>
              </p:nvSpPr>
              <p:spPr bwMode="auto">
                <a:xfrm>
                  <a:off x="3330" y="0"/>
                  <a:ext cx="1036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3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1" name="Rectangle 43"/>
                <p:cNvSpPr>
                  <a:spLocks noChangeArrowheads="1"/>
                </p:cNvSpPr>
                <p:nvPr/>
              </p:nvSpPr>
              <p:spPr bwMode="auto">
                <a:xfrm>
                  <a:off x="3302" y="0"/>
                  <a:ext cx="1092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6" name="Group 44"/>
            <p:cNvGrpSpPr>
              <a:grpSpLocks/>
            </p:cNvGrpSpPr>
            <p:nvPr/>
          </p:nvGrpSpPr>
          <p:grpSpPr bwMode="auto">
            <a:xfrm>
              <a:off x="0" y="3264"/>
              <a:ext cx="1674" cy="384"/>
              <a:chOff x="0" y="3264"/>
              <a:chExt cx="1674" cy="384"/>
            </a:xfrm>
          </p:grpSpPr>
          <p:sp>
            <p:nvSpPr>
              <p:cNvPr id="43046" name="Rectangle 45"/>
              <p:cNvSpPr>
                <a:spLocks noChangeArrowheads="1"/>
              </p:cNvSpPr>
              <p:nvPr/>
            </p:nvSpPr>
            <p:spPr bwMode="auto">
              <a:xfrm>
                <a:off x="28" y="3264"/>
                <a:ext cx="161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lang="es-ES_tradnl"/>
              </a:p>
            </p:txBody>
          </p:sp>
          <p:sp>
            <p:nvSpPr>
              <p:cNvPr id="43047" name="Rectangle 46"/>
              <p:cNvSpPr>
                <a:spLocks noChangeArrowheads="1"/>
              </p:cNvSpPr>
              <p:nvPr/>
            </p:nvSpPr>
            <p:spPr bwMode="auto">
              <a:xfrm>
                <a:off x="0" y="3264"/>
                <a:ext cx="16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7" name="Group 47"/>
            <p:cNvGrpSpPr>
              <a:grpSpLocks/>
            </p:cNvGrpSpPr>
            <p:nvPr/>
          </p:nvGrpSpPr>
          <p:grpSpPr bwMode="auto">
            <a:xfrm>
              <a:off x="1674" y="3264"/>
              <a:ext cx="835" cy="384"/>
              <a:chOff x="1674" y="3264"/>
              <a:chExt cx="835" cy="384"/>
            </a:xfrm>
          </p:grpSpPr>
          <p:sp>
            <p:nvSpPr>
              <p:cNvPr id="43044" name="Rectangle 48"/>
              <p:cNvSpPr>
                <a:spLocks noChangeArrowheads="1"/>
              </p:cNvSpPr>
              <p:nvPr/>
            </p:nvSpPr>
            <p:spPr bwMode="auto">
              <a:xfrm>
                <a:off x="1702" y="3264"/>
                <a:ext cx="779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5" name="Rectangle 49"/>
              <p:cNvSpPr>
                <a:spLocks noChangeArrowheads="1"/>
              </p:cNvSpPr>
              <p:nvPr/>
            </p:nvSpPr>
            <p:spPr bwMode="auto">
              <a:xfrm>
                <a:off x="1674" y="3264"/>
                <a:ext cx="835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8" name="Group 50"/>
            <p:cNvGrpSpPr>
              <a:grpSpLocks/>
            </p:cNvGrpSpPr>
            <p:nvPr/>
          </p:nvGrpSpPr>
          <p:grpSpPr bwMode="auto">
            <a:xfrm>
              <a:off x="2509" y="3264"/>
              <a:ext cx="793" cy="384"/>
              <a:chOff x="2509" y="3264"/>
              <a:chExt cx="793" cy="384"/>
            </a:xfrm>
          </p:grpSpPr>
          <p:sp>
            <p:nvSpPr>
              <p:cNvPr id="43042" name="Rectangle 51"/>
              <p:cNvSpPr>
                <a:spLocks noChangeArrowheads="1"/>
              </p:cNvSpPr>
              <p:nvPr/>
            </p:nvSpPr>
            <p:spPr bwMode="auto">
              <a:xfrm>
                <a:off x="2537" y="3264"/>
                <a:ext cx="73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3" name="Rectangle 52"/>
              <p:cNvSpPr>
                <a:spLocks noChangeArrowheads="1"/>
              </p:cNvSpPr>
              <p:nvPr/>
            </p:nvSpPr>
            <p:spPr bwMode="auto">
              <a:xfrm>
                <a:off x="2509" y="3264"/>
                <a:ext cx="793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9" name="Group 53"/>
            <p:cNvGrpSpPr>
              <a:grpSpLocks/>
            </p:cNvGrpSpPr>
            <p:nvPr/>
          </p:nvGrpSpPr>
          <p:grpSpPr bwMode="auto">
            <a:xfrm>
              <a:off x="3302" y="3264"/>
              <a:ext cx="1092" cy="384"/>
              <a:chOff x="3302" y="3264"/>
              <a:chExt cx="1092" cy="384"/>
            </a:xfrm>
          </p:grpSpPr>
          <p:sp>
            <p:nvSpPr>
              <p:cNvPr id="43040" name="Rectangle 54"/>
              <p:cNvSpPr>
                <a:spLocks noChangeArrowheads="1"/>
              </p:cNvSpPr>
              <p:nvPr/>
            </p:nvSpPr>
            <p:spPr bwMode="auto">
              <a:xfrm>
                <a:off x="3330" y="3264"/>
                <a:ext cx="1036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1" name="Rectangle 55"/>
              <p:cNvSpPr>
                <a:spLocks noChangeArrowheads="1"/>
              </p:cNvSpPr>
              <p:nvPr/>
            </p:nvSpPr>
            <p:spPr bwMode="auto">
              <a:xfrm>
                <a:off x="3302" y="3264"/>
                <a:ext cx="109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sp>
        <p:nvSpPr>
          <p:cNvPr id="56" name="5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  <p:sp>
        <p:nvSpPr>
          <p:cNvPr id="57" name="5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8382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u="sng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Potencia</a:t>
            </a:r>
            <a:r>
              <a:rPr lang="es-ES_tradnl" sz="3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endParaRPr lang="es-ES_tradnl" sz="32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La potencia consumida por una centrifuga depender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del caudal al tratar Q, de la velocidad angular </a:t>
            </a:r>
            <a:r>
              <a:rPr lang="es-ES_tradnl" sz="200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y del radio R.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su consumo energ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tico est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dado por:</a:t>
            </a:r>
          </a:p>
          <a:p>
            <a:pPr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	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Potencia </a:t>
            </a:r>
            <a:r>
              <a:rPr lang="es-ES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=a </a:t>
            </a:r>
            <a:r>
              <a:rPr lang="es-ES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*Q* 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(</a:t>
            </a:r>
            <a:r>
              <a:rPr lang="es-ES" i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W* </a:t>
            </a:r>
            <a:r>
              <a:rPr lang="es-ES" i="1">
                <a:solidFill>
                  <a:srgbClr val="FF0000"/>
                </a:solidFill>
                <a:latin typeface="NewCaledonia-Italic" charset="0"/>
                <a:cs typeface="Arial" pitchFamily="34" charset="0"/>
              </a:rPr>
              <a:t>R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)</a:t>
            </a:r>
            <a:r>
              <a:rPr lang="es-ES" baseline="30000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2</a:t>
            </a:r>
          </a:p>
          <a:p>
            <a:pPr>
              <a:spcBef>
                <a:spcPct val="50000"/>
              </a:spcBef>
            </a:pPr>
            <a:endParaRPr lang="es-ES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Donde </a:t>
            </a:r>
            <a:r>
              <a:rPr lang="es-ES" sz="200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es una constante que depende del tipo de centrifuga.</a:t>
            </a:r>
            <a:endParaRPr lang="es-ES" sz="2000">
              <a:solidFill>
                <a:schemeClr val="accent2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u="sng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 de Centrifugas</a:t>
            </a:r>
            <a:endParaRPr lang="es-ES_tradnl" sz="32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El valor depende generalmente del </a:t>
            </a:r>
            <a:r>
              <a:rPr lang="es-ES_tradnl" sz="2000" b="1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de la centrifuga, así</a:t>
            </a:r>
            <a:endParaRPr lang="es-ES" sz="2000" baseline="30000">
              <a:solidFill>
                <a:schemeClr val="accent2"/>
              </a:solidFill>
              <a:latin typeface="NewCaledonia" charset="0"/>
              <a:cs typeface="Arial" pitchFamily="34" charset="0"/>
            </a:endParaRPr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/>
        </p:nvGraphicFramePr>
        <p:xfrm>
          <a:off x="304800" y="1812925"/>
          <a:ext cx="8839200" cy="5045075"/>
        </p:xfrm>
        <a:graphic>
          <a:graphicData uri="http://schemas.openxmlformats.org/presentationml/2006/ole">
            <p:oleObj spid="_x0000_s22530" name="Fotografía de Photo Editor" r:id="rId3" imgW="19809524" imgH="7000000" progId="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026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27656" name="Rectangle 1027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7" name="Rectangle 1028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8" name="Rectangle 1029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59" name="Rectangle 1030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0" name="Rectangle 1031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27661" name="Rectangle 1032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2" name="Rectangle 1033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3" name="Rectangle 1034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4" name="Rectangle 1035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5" name="Rectangle 1036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6" name="Rectangle 1037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7" name="Rectangle 1038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8" name="Rectangle 1039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9" name="Line 1040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0" name="Line 1041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1" name="Line 1042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2" name="Line 1043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3" name="Line 1044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4" name="Line 1045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5" name="Line 1046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6" name="Line 1047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7" name="Line 1048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8" name="Rectangle 1049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79" name="Rectangle 1050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27680" name="Line 1051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1" name="Line 1052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2" name="Line 1053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3" name="Line 1054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4" name="Line 1055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5" name="Line 1056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6" name="Line 1057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7" name="Rectangle 1058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27688" name="Rectangle 1059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27689" name="Rectangle 1060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0" name="Rectangle 1061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1" name="Line 1062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92" name="Rectangle 1063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3" name="Rectangle 1064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4" name="Rectangle 1065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grpSp>
        <p:nvGrpSpPr>
          <p:cNvPr id="27651" name="Group 1066"/>
          <p:cNvGrpSpPr>
            <a:grpSpLocks/>
          </p:cNvGrpSpPr>
          <p:nvPr/>
        </p:nvGrpSpPr>
        <p:grpSpPr bwMode="auto">
          <a:xfrm>
            <a:off x="533400" y="762000"/>
            <a:ext cx="6553200" cy="4419600"/>
            <a:chOff x="336" y="480"/>
            <a:chExt cx="4128" cy="2784"/>
          </a:xfrm>
        </p:grpSpPr>
        <p:sp>
          <p:nvSpPr>
            <p:cNvPr id="27652" name="Oval 1067"/>
            <p:cNvSpPr>
              <a:spLocks noChangeArrowheads="1"/>
            </p:cNvSpPr>
            <p:nvPr/>
          </p:nvSpPr>
          <p:spPr bwMode="auto">
            <a:xfrm>
              <a:off x="1296" y="480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3" name="Oval 1068"/>
            <p:cNvSpPr>
              <a:spLocks noChangeArrowheads="1"/>
            </p:cNvSpPr>
            <p:nvPr/>
          </p:nvSpPr>
          <p:spPr bwMode="auto">
            <a:xfrm>
              <a:off x="384" y="1296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4" name="Oval 1069"/>
            <p:cNvSpPr>
              <a:spLocks noChangeArrowheads="1"/>
            </p:cNvSpPr>
            <p:nvPr/>
          </p:nvSpPr>
          <p:spPr bwMode="auto">
            <a:xfrm>
              <a:off x="2160" y="259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5" name="Oval 1070"/>
            <p:cNvSpPr>
              <a:spLocks noChangeArrowheads="1"/>
            </p:cNvSpPr>
            <p:nvPr/>
          </p:nvSpPr>
          <p:spPr bwMode="auto">
            <a:xfrm>
              <a:off x="336" y="235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7" name="4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sp>
        <p:nvSpPr>
          <p:cNvPr id="48" name="4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Variaciones en el tiempo de compra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_tradnl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C</a:t>
            </a:r>
            <a:r>
              <a:rPr lang="es-ES_tradnl" sz="20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t2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=  C</a:t>
            </a:r>
            <a:r>
              <a:rPr lang="es-ES_tradnl" sz="20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t1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I</a:t>
            </a:r>
            <a:r>
              <a:rPr lang="es-ES_tradnl" sz="20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t2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/I</a:t>
            </a:r>
            <a:r>
              <a:rPr lang="es-ES_tradnl" sz="20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_tradnl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C: precio compra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I: 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indice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de costos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t1: base de costeo a tiempo t1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t2: tiempo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INDICES	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Chemical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Eng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Plant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Cost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Index</a:t>
            </a:r>
            <a:endParaRPr lang="es-ES_tradnl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Marshall &amp;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Swift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Equipment</a:t>
            </a:r>
            <a:endParaRPr lang="es-ES_tradnl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Cost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Index</a:t>
            </a: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905000" y="457200"/>
            <a:ext cx="5195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Actualizaci</a:t>
            </a: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los costos con el tiempo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Separación Sólido-Líquido</a:t>
            </a:r>
            <a:br>
              <a:rPr lang="es-ES" smtClean="0">
                <a:solidFill>
                  <a:srgbClr val="000066"/>
                </a:solidFill>
              </a:rPr>
            </a:b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r>
              <a:rPr lang="es-ES" smtClean="0">
                <a:solidFill>
                  <a:srgbClr val="000066"/>
                </a:solidFill>
              </a:rPr>
              <a:t>Hidrociclones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</a:rPr>
            </a:br>
            <a:endParaRPr lang="es-ES" b="1" smtClean="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143000"/>
            <a:ext cx="7956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2 CuadroTexto"/>
          <p:cNvSpPr txBox="1">
            <a:spLocks noChangeArrowheads="1"/>
          </p:cNvSpPr>
          <p:nvPr/>
        </p:nvSpPr>
        <p:spPr bwMode="auto">
          <a:xfrm>
            <a:off x="785813" y="357188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/>
              <a:t>Rango de Operación de diferentes operaciones de separación sólido-líquido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dirty="0" smtClean="0"/>
              <a:t>Importante clase de equipos destinados principalmente a la separación de suspensiones sólido – líquido</a:t>
            </a:r>
          </a:p>
          <a:p>
            <a:r>
              <a:rPr lang="es-ES" sz="2000" dirty="0" smtClean="0"/>
              <a:t>Usos: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 industrias química,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metalúrgica,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petroquímica,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textil,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biotecnológica en los cultivos de perfusión</a:t>
            </a:r>
          </a:p>
          <a:p>
            <a:endParaRPr lang="es-ES" sz="2000" dirty="0" smtClean="0"/>
          </a:p>
          <a:p>
            <a:r>
              <a:rPr lang="es-ES" sz="2000" dirty="0" smtClean="0"/>
              <a:t> </a:t>
            </a:r>
          </a:p>
          <a:p>
            <a:r>
              <a:rPr lang="es-ES" sz="2000" dirty="0" smtClean="0"/>
              <a:t>Se usan también para separación:</a:t>
            </a:r>
          </a:p>
          <a:p>
            <a:pPr lvl="2"/>
            <a:r>
              <a:rPr lang="es-ES" sz="2000" dirty="0" smtClean="0"/>
              <a:t>sólido – sólido,</a:t>
            </a:r>
          </a:p>
          <a:p>
            <a:pPr lvl="2"/>
            <a:r>
              <a:rPr lang="es-ES" sz="2000" dirty="0" smtClean="0"/>
              <a:t>líquido – líquido </a:t>
            </a:r>
          </a:p>
          <a:p>
            <a:pPr lvl="2"/>
            <a:r>
              <a:rPr lang="es-ES" sz="2000" dirty="0" smtClean="0"/>
              <a:t>gas – líquido.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643306" y="500042"/>
            <a:ext cx="188064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Hidrociclones</a:t>
            </a:r>
            <a:endParaRPr lang="es-ES_tradnl" sz="2000" b="1" u="sng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2971" y="2060848"/>
            <a:ext cx="3591029" cy="419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11560" y="119675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CL" dirty="0" smtClean="0"/>
              <a:t>Se generan 2 torbellinos:</a:t>
            </a:r>
          </a:p>
          <a:p>
            <a:r>
              <a:rPr lang="es-CL" dirty="0" smtClean="0"/>
              <a:t>Primario </a:t>
            </a:r>
          </a:p>
          <a:p>
            <a:r>
              <a:rPr lang="es-CL" dirty="0" smtClean="0"/>
              <a:t>Secundario</a:t>
            </a:r>
          </a:p>
          <a:p>
            <a:endParaRPr lang="es-CL" dirty="0" smtClean="0"/>
          </a:p>
          <a:p>
            <a:pPr algn="just"/>
            <a:r>
              <a:rPr lang="es-CL" dirty="0" smtClean="0"/>
              <a:t>Solo una parte de la corriente es evacuada como flujo inferior (</a:t>
            </a:r>
            <a:r>
              <a:rPr lang="es-CL" dirty="0" err="1" smtClean="0"/>
              <a:t>underflow</a:t>
            </a:r>
            <a:r>
              <a:rPr lang="es-CL" dirty="0" smtClean="0"/>
              <a:t>), transportando las partículas gruesas o inclusive todos los sólidos con ella. </a:t>
            </a:r>
          </a:p>
          <a:p>
            <a:endParaRPr lang="es-ES" sz="66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82122" y="500042"/>
            <a:ext cx="400302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¿ Cómo opera un </a:t>
            </a: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Hidrociclón</a:t>
            </a: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?</a:t>
            </a: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012160" y="5949280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con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39552" y="140243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dirty="0" smtClean="0"/>
              <a:t>La mayoría del líquido (que ha sido limpiado por la sedimentación de los sólidos en el torbellino primario, o bien que transporta las partículas finas sobrantes con él), es forzado a abandonar el ciclón a través de la tobera del flujo superior (</a:t>
            </a:r>
            <a:r>
              <a:rPr lang="es-CL" dirty="0" err="1" smtClean="0"/>
              <a:t>overflow</a:t>
            </a:r>
            <a:r>
              <a:rPr lang="es-CL" dirty="0" smtClean="0"/>
              <a:t>) formando un torbellino secundario ascendente alrededor del núcleo de la carcasa.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82122" y="500042"/>
            <a:ext cx="400302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¿ Cómo opera un </a:t>
            </a: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Hidrociclón</a:t>
            </a: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?</a:t>
            </a: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300192" y="836712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sin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39552" y="140243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dirty="0" smtClean="0"/>
              <a:t>Operación relativamente nueva para utilizar en separación principalmente de células, especialmente mamíferas, dado que no genera esfuerzos de corte muy altos.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643311" y="500042"/>
            <a:ext cx="188064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Hidrociclones</a:t>
            </a:r>
            <a:endParaRPr lang="es-ES_tradnl" sz="2000" b="1" u="sng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300192" y="836712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sin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57200" y="685800"/>
            <a:ext cx="81534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20000"/>
              </a:spcBef>
            </a:pPr>
            <a:r>
              <a:rPr lang="es-CL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Referencias: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Belter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P.,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Cussler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E.L. and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Hu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Wei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Shou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"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Bioseparations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Dowstream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Processing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for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Biotechnology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":, John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Wiley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Sons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, 1988.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Doran M."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Bioprocess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Engineering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Principles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Academic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Press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1995.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Tejeda,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R.M.Montesinos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R.Guzmán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"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Bioseparaciones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", Editorial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Unison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1995.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Hutti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Kaul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Mattiasson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.,Isolation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purification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of 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proteins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MARCEL DEKKER, INC.2003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endParaRPr lang="es-ES" sz="1800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endParaRPr lang="es-ES" sz="1800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5214974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Que debemos aprender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3400" y="304800"/>
            <a:ext cx="838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</a:pPr>
            <a:r>
              <a:rPr lang="es-ES_tradnl" sz="2000" b="1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Cuáles son las operaciones unitarias utilizadas para la separación sólido-líquido?</a:t>
            </a:r>
            <a:endParaRPr lang="es-ES_tradnl" sz="20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Sedimentación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smtClean="0">
                <a:cs typeface="Times New Roman" pitchFamily="18" charset="0"/>
              </a:rPr>
              <a:t> </a:t>
            </a:r>
            <a:r>
              <a:rPr lang="es-ES_tradnl" sz="2000" dirty="0" smtClean="0">
                <a:latin typeface="Comic Sans MS" pitchFamily="66" charset="0"/>
                <a:cs typeface="Times New Roman" pitchFamily="18" charset="0"/>
              </a:rPr>
              <a:t>Centrifugación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 smtClean="0">
                <a:latin typeface="Comic Sans MS" pitchFamily="66" charset="0"/>
                <a:cs typeface="Times New Roman" pitchFamily="18" charset="0"/>
              </a:rPr>
              <a:t>Hidrociclones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				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auxiliares 	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Coagulación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 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Floculación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de membrana 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>
                <a:latin typeface="Comic Sans MS" pitchFamily="66" charset="0"/>
                <a:cs typeface="Times New Roman" pitchFamily="18" charset="0"/>
              </a:rPr>
              <a:t>Microfiltración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Ultrafiltración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Diálisis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Extracción líquido-líquido</a:t>
            </a:r>
            <a:r>
              <a:rPr lang="es-ES" sz="2000" dirty="0"/>
              <a:t> 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858000" y="13716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929454" y="235743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utoUpdateAnimBg="0"/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143000"/>
            <a:ext cx="7956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2 CuadroTexto"/>
          <p:cNvSpPr txBox="1">
            <a:spLocks noChangeArrowheads="1"/>
          </p:cNvSpPr>
          <p:nvPr/>
        </p:nvSpPr>
        <p:spPr bwMode="auto">
          <a:xfrm>
            <a:off x="785813" y="357188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/>
              <a:t>Rango de Operación de diferentes operaciones de separación sólido-líquido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304800"/>
          </a:xfrm>
        </p:spPr>
        <p:txBody>
          <a:bodyPr/>
          <a:lstStyle/>
          <a:p>
            <a:pPr eaLnBrk="1" hangingPunct="1"/>
            <a:r>
              <a:rPr lang="es-ES_tradnl" sz="32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Operación unitaria utilizada para la separación:</a:t>
            </a:r>
            <a:b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sólido-líquido   </a:t>
            </a:r>
            <a:b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líquido-líquido</a:t>
            </a:r>
            <a:r>
              <a:rPr lang="es-ES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ES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endParaRPr lang="es-ES" sz="2000" dirty="0" smtClean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34819" name="Picture 3" descr="centrifuga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4267200"/>
            <a:ext cx="3040063" cy="2346325"/>
          </a:xfr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304800" y="457200"/>
            <a:ext cx="6858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 utiliza la diferencia de densidad entre los sólidos y el fluido que lo rodea.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 una de las principales operaciones utilizadas en la separación de células desde caldos biológicos, especialmente cuando los caldos no son fáciles de filtrar.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También se emplea en la remoción de desechos celulares, separación de precipitados proteicos y recuperación de productos insolubles (cuerpos incluidos)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7086600" y="685800"/>
          <a:ext cx="1409700" cy="2486025"/>
        </p:xfrm>
        <a:graphic>
          <a:graphicData uri="http://schemas.openxmlformats.org/presentationml/2006/ole">
            <p:oleObj spid="_x0000_s1026" name="Imagen de mapa de bits" r:id="rId3" imgW="1409897" imgH="2486372" progId="PBrush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4114800"/>
            <a:ext cx="9144000" cy="2743200"/>
            <a:chOff x="0" y="2592"/>
            <a:chExt cx="5760" cy="1728"/>
          </a:xfrm>
        </p:grpSpPr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3648" y="2784"/>
              <a:ext cx="2112" cy="1536"/>
              <a:chOff x="528" y="2784"/>
              <a:chExt cx="2112" cy="1536"/>
            </a:xfrm>
          </p:grpSpPr>
          <p:pic>
            <p:nvPicPr>
              <p:cNvPr id="1034" name="Picture 6" descr="centrifug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2784"/>
                <a:ext cx="1728" cy="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7"/>
              <p:cNvSpPr txBox="1">
                <a:spLocks noChangeArrowheads="1"/>
              </p:cNvSpPr>
              <p:nvPr/>
            </p:nvSpPr>
            <p:spPr bwMode="auto">
              <a:xfrm>
                <a:off x="528" y="4032"/>
                <a:ext cx="21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/>
                  <a:t>Escala Industrial</a:t>
                </a:r>
              </a:p>
            </p:txBody>
          </p:sp>
        </p:grpSp>
        <p:grpSp>
          <p:nvGrpSpPr>
            <p:cNvPr id="1030" name="Group 8"/>
            <p:cNvGrpSpPr>
              <a:grpSpLocks/>
            </p:cNvGrpSpPr>
            <p:nvPr/>
          </p:nvGrpSpPr>
          <p:grpSpPr bwMode="auto">
            <a:xfrm>
              <a:off x="0" y="2592"/>
              <a:ext cx="2112" cy="1728"/>
              <a:chOff x="3792" y="2592"/>
              <a:chExt cx="2112" cy="1728"/>
            </a:xfrm>
          </p:grpSpPr>
          <p:pic>
            <p:nvPicPr>
              <p:cNvPr id="1032" name="Picture 9" descr="micro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48" y="2592"/>
                <a:ext cx="1512" cy="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3" name="Text Box 10"/>
              <p:cNvSpPr txBox="1">
                <a:spLocks noChangeArrowheads="1"/>
              </p:cNvSpPr>
              <p:nvPr/>
            </p:nvSpPr>
            <p:spPr bwMode="auto">
              <a:xfrm>
                <a:off x="3792" y="4032"/>
                <a:ext cx="21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/>
                  <a:t>Escala Laboratorio</a:t>
                </a:r>
              </a:p>
            </p:txBody>
          </p:sp>
        </p:grpSp>
        <p:sp>
          <p:nvSpPr>
            <p:cNvPr id="1031" name="Text Box 11"/>
            <p:cNvSpPr txBox="1">
              <a:spLocks noChangeArrowheads="1"/>
            </p:cNvSpPr>
            <p:nvPr/>
          </p:nvSpPr>
          <p:spPr bwMode="auto">
            <a:xfrm>
              <a:off x="1920" y="2976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Diferentes</a:t>
              </a:r>
              <a:r>
                <a:rPr lang="es-ES">
                  <a:solidFill>
                    <a:srgbClr val="FF0000"/>
                  </a:solidFill>
                </a:rPr>
                <a:t> </a:t>
              </a:r>
              <a:r>
                <a:rPr lang="es-ES" sz="200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escalas</a:t>
              </a:r>
            </a:p>
          </p:txBody>
        </p:sp>
      </p:grp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sp>
        <p:nvSpPr>
          <p:cNvPr id="13" name="1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5257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Centrifugacíón v/s Sedimentación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Cuando la suspensión se encuentra detenida los sólidos más densos comienzan a decantar bajo: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 La acción de la fuerza de gravedad, proceso llamado </a:t>
            </a:r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sedimentación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 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Un campo centrífugo  el proceso </a:t>
            </a: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llama </a:t>
            </a:r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"/>
          </a:p>
        </p:txBody>
      </p:sp>
      <p:pic>
        <p:nvPicPr>
          <p:cNvPr id="35843" name="Picture 3" descr="sedimen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35814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6248400" y="2971800"/>
            <a:ext cx="0" cy="8382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400800" y="3657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Fuerza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4648200"/>
            <a:ext cx="7924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Cuando se utiliza la centrifugación la 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diferencia entre la densidad los sólidos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(células o partículas) y 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el caldo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se incrementa por la acción de la fuerza centrífugas que se generan por las altas velocidades de rotación de los equipos. El proceso de separación es más rápido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1243</Words>
  <Application>Microsoft Office PowerPoint</Application>
  <PresentationFormat>Presentación en pantalla (4:3)</PresentationFormat>
  <Paragraphs>492</Paragraphs>
  <Slides>48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48</vt:i4>
      </vt:variant>
    </vt:vector>
  </HeadingPairs>
  <TitlesOfParts>
    <vt:vector size="55" baseType="lpstr">
      <vt:lpstr>Diseño predeterminado</vt:lpstr>
      <vt:lpstr>Imagen de mapa de bits</vt:lpstr>
      <vt:lpstr>Hoja de cálculo</vt:lpstr>
      <vt:lpstr>Hoja de cálculo de Microsoft Office Excel 97-2003</vt:lpstr>
      <vt:lpstr>Ecuación</vt:lpstr>
      <vt:lpstr>Microsoft Editor de ecuaciones 3.0</vt:lpstr>
      <vt:lpstr>Fotografía de Photo Editor</vt:lpstr>
      <vt:lpstr>Separación Sólido-Líquido</vt:lpstr>
      <vt:lpstr>Diapositiva 2</vt:lpstr>
      <vt:lpstr>¿Cuáles son las etapas en las cuales hay una Separación Sólido-Líquido?</vt:lpstr>
      <vt:lpstr>Diapositiva 4</vt:lpstr>
      <vt:lpstr>Diapositiva 5</vt:lpstr>
      <vt:lpstr>Diapositiva 6</vt:lpstr>
      <vt:lpstr>Centrifugación    Operación unitaria utilizada para la separación: sólido-líquido    líquido-líquido </vt:lpstr>
      <vt:lpstr>Diapositiva 8</vt:lpstr>
      <vt:lpstr>Diapositiva 9</vt:lpstr>
      <vt:lpstr>Diapositiva 10</vt:lpstr>
      <vt:lpstr>Diapositiva 11</vt:lpstr>
      <vt:lpstr>Diapositiva 12</vt:lpstr>
      <vt:lpstr>Comparación entre los diferentes tipos de centrífuga</vt:lpstr>
      <vt:lpstr>Comparación entre los diferentes tipos de centrífuga</vt:lpstr>
      <vt:lpstr>Características de la materia celular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Separación Sólido-Líquido  Hidrociclones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Centrifugación    Operación unitaria utilizada para la separación: sólido-líquido    líquido-líquido</dc:title>
  <dc:creator>Maria Elena Lienqueo C.</dc:creator>
  <cp:lastModifiedBy>FCFM</cp:lastModifiedBy>
  <cp:revision>40</cp:revision>
  <dcterms:created xsi:type="dcterms:W3CDTF">2003-07-31T09:16:05Z</dcterms:created>
  <dcterms:modified xsi:type="dcterms:W3CDTF">2011-10-17T15:59:23Z</dcterms:modified>
</cp:coreProperties>
</file>