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15"/>
  </p:notesMasterIdLst>
  <p:handoutMasterIdLst>
    <p:handoutMasterId r:id="rId16"/>
  </p:handoutMasterIdLst>
  <p:sldIdLst>
    <p:sldId id="256" r:id="rId2"/>
    <p:sldId id="348" r:id="rId3"/>
    <p:sldId id="349" r:id="rId4"/>
    <p:sldId id="350" r:id="rId5"/>
    <p:sldId id="351" r:id="rId6"/>
    <p:sldId id="354" r:id="rId7"/>
    <p:sldId id="353" r:id="rId8"/>
    <p:sldId id="352" r:id="rId9"/>
    <p:sldId id="355" r:id="rId10"/>
    <p:sldId id="356" r:id="rId11"/>
    <p:sldId id="357" r:id="rId12"/>
    <p:sldId id="358" r:id="rId13"/>
    <p:sldId id="317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99"/>
    <a:srgbClr val="006600"/>
    <a:srgbClr val="008000"/>
    <a:srgbClr val="8E3432"/>
    <a:srgbClr val="CC3300"/>
    <a:srgbClr val="003300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7154B88-0922-4018-932B-93DB93A768B3}" type="datetimeFigureOut">
              <a:rPr lang="es-CL"/>
              <a:pPr>
                <a:defRPr/>
              </a:pPr>
              <a:t>14-11-2011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35387C-2459-49EF-AD5E-262FE2285FF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7A21384-F127-41C0-9488-5179218F0C03}" type="datetimeFigureOut">
              <a:rPr lang="es-CL"/>
              <a:pPr>
                <a:defRPr/>
              </a:pPr>
              <a:t>14-11-2011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85CE88-DD2C-44BF-BDE8-0F112F77FF6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C576F-A45B-4921-89D3-1A3CE0B1024F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D8B5-7FF9-4EDA-98F5-36571CC9D3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65C4-BC1C-40D4-BD29-3C2FAAE47974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3F40-D15D-4233-9632-5F6FC929E1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40F3-50D9-4EA0-8F8C-7C73F2C738BE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988E1-34F3-469C-985B-C0FCB97C66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CE39-C11A-4EF3-9553-EE2343672C76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5A89-EB9D-40CE-908E-3C574CDED9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1E04B-63F8-4EFF-B0DA-4F5204841804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A22F-59A5-4E25-9D1E-018C8DBB6B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4CF00-D253-4031-8FEF-4968B1922E3F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E2A0-8155-4C24-916F-18DA2DB464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CA06-A988-40EA-BBDC-228ED59BE1BE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A41D9-39CE-48BA-A9E9-6F3EE0CD0B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C997-D7E6-425F-A986-DD931330A63E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793FA-0118-4A19-B37E-59B85F16E4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EC73-89B5-4464-944F-28A7A4BFB3B1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74067-39D4-4053-BAA7-99016DEE3E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1DD55-20C3-455F-BC63-E050ED50468F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47F7-70C8-4F41-A0E2-DDE9EE409B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8BCA9-59DC-4FE2-808B-7AB3F54A45FA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058F2-B464-453E-867B-9FB64F6C66F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C92153-35DA-49A9-B37B-FC8E54CBEC83}" type="datetime1">
              <a:rPr lang="es-ES"/>
              <a:pPr>
                <a:defRPr/>
              </a:pPr>
              <a:t>14/11/2011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9178C8-C75A-4164-BBBB-937F1D8EBB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4" r:id="rId2"/>
    <p:sldLayoutId id="2147484193" r:id="rId3"/>
    <p:sldLayoutId id="2147484192" r:id="rId4"/>
    <p:sldLayoutId id="2147484191" r:id="rId5"/>
    <p:sldLayoutId id="2147484190" r:id="rId6"/>
    <p:sldLayoutId id="2147484189" r:id="rId7"/>
    <p:sldLayoutId id="2147484188" r:id="rId8"/>
    <p:sldLayoutId id="2147484187" r:id="rId9"/>
    <p:sldLayoutId id="2147484186" r:id="rId10"/>
    <p:sldLayoutId id="214748418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260648"/>
            <a:ext cx="871296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endParaRPr lang="es-ES" sz="1000" dirty="0" smtClean="0">
              <a:solidFill>
                <a:srgbClr val="003399"/>
              </a:solidFill>
              <a:latin typeface="Arial Black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3200" dirty="0" smtClean="0">
                <a:solidFill>
                  <a:srgbClr val="000099"/>
                </a:solidFill>
                <a:latin typeface="Arial Black" pitchFamily="34" charset="0"/>
              </a:rPr>
              <a:t>Exactitud, Error y Precisión en los Instrumentos de Medición</a:t>
            </a:r>
            <a:endParaRPr lang="es-ES" sz="3200" b="1" dirty="0" smtClean="0">
              <a:solidFill>
                <a:srgbClr val="000099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800" dirty="0" smtClean="0">
                <a:solidFill>
                  <a:srgbClr val="000099"/>
                </a:solidFill>
                <a:latin typeface="Arial Black" pitchFamily="34" charset="0"/>
              </a:rPr>
              <a:t>Exactitud</a:t>
            </a:r>
            <a:r>
              <a:rPr lang="es-ES" sz="2200" dirty="0" smtClean="0">
                <a:latin typeface="Arial Black" pitchFamily="34" charset="0"/>
              </a:rPr>
              <a:t>:  Grado en que el promedio de numerosas medidas en una sola unidad de producto, </a:t>
            </a:r>
            <a:r>
              <a:rPr lang="es-ES" sz="2200" u="sng" dirty="0" smtClean="0">
                <a:latin typeface="Arial Black" pitchFamily="34" charset="0"/>
              </a:rPr>
              <a:t>concuerda con el valor verdadero </a:t>
            </a:r>
            <a:r>
              <a:rPr lang="es-ES" sz="2200" dirty="0" smtClean="0">
                <a:latin typeface="Arial Black" pitchFamily="34" charset="0"/>
              </a:rPr>
              <a:t>de ella.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200" dirty="0" smtClean="0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800" dirty="0" smtClean="0">
                <a:solidFill>
                  <a:srgbClr val="000099"/>
                </a:solidFill>
                <a:latin typeface="Arial Black" pitchFamily="34" charset="0"/>
              </a:rPr>
              <a:t>Error</a:t>
            </a:r>
            <a:r>
              <a:rPr lang="es-ES" sz="2200" dirty="0" smtClean="0">
                <a:latin typeface="Arial Black" pitchFamily="34" charset="0"/>
              </a:rPr>
              <a:t>: Es la diferencia entre el promedio y el valor verdadero.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200" dirty="0" smtClean="0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800" dirty="0" smtClean="0">
                <a:solidFill>
                  <a:srgbClr val="000099"/>
                </a:solidFill>
                <a:latin typeface="Arial Black" pitchFamily="34" charset="0"/>
              </a:rPr>
              <a:t>Precisión</a:t>
            </a:r>
            <a:r>
              <a:rPr lang="es-ES" sz="2200" dirty="0" smtClean="0">
                <a:latin typeface="Arial Black" pitchFamily="34" charset="0"/>
              </a:rPr>
              <a:t>: Es la capacidad del Instrumento para </a:t>
            </a:r>
            <a:r>
              <a:rPr lang="es-ES" sz="2200" u="sng" dirty="0" smtClean="0">
                <a:latin typeface="Arial Black" pitchFamily="34" charset="0"/>
              </a:rPr>
              <a:t>reproducir</a:t>
            </a:r>
            <a:r>
              <a:rPr lang="es-ES" sz="2200" dirty="0" smtClean="0">
                <a:latin typeface="Arial Black" pitchFamily="34" charset="0"/>
              </a:rPr>
              <a:t> sus propias medidas.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260648"/>
            <a:ext cx="871296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3200" dirty="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Determinación de la </a:t>
            </a:r>
            <a:r>
              <a:rPr lang="es-ES" sz="3200" dirty="0" smtClean="0">
                <a:solidFill>
                  <a:srgbClr val="008000"/>
                </a:solidFill>
                <a:latin typeface="Arial Black" pitchFamily="34" charset="0"/>
              </a:rPr>
              <a:t>Exactitud</a:t>
            </a:r>
            <a:endParaRPr lang="es-ES" sz="3200" b="1" dirty="0" smtClean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Se debe determinar para todo el Rango de Medición (</a:t>
            </a:r>
            <a:r>
              <a:rPr lang="es-ES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 puntos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En cada punto se debe conocer el valor exacto de la medición (</a:t>
            </a:r>
            <a:r>
              <a:rPr lang="es-ES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Vi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), expresado por patrones de calibración.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1.-  Elegir un número “</a:t>
            </a:r>
            <a:r>
              <a:rPr lang="es-ES" sz="2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” de medidas a realizar en cada punto del rango (</a:t>
            </a:r>
            <a:r>
              <a:rPr lang="es-ES" sz="2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Es decir, para cada Vi se miden “n” valores xi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2.-  Se calcula el promedio de las n mediciones: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Pxi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ES" sz="2200" b="1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(xi / n).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3.- Se determina el Error para c / punto del rango: </a:t>
            </a:r>
            <a:r>
              <a:rPr lang="es-ES" sz="2200" b="1" dirty="0" err="1" smtClean="0">
                <a:latin typeface="Arial" pitchFamily="34" charset="0"/>
                <a:cs typeface="Arial" pitchFamily="34" charset="0"/>
              </a:rPr>
              <a:t>Ei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Pxi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–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Vi.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4.- Se determina el promedio de los errores: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PEi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ES" sz="2200" b="1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sz="2200" b="1" dirty="0" err="1" smtClean="0">
                <a:latin typeface="Arial" pitchFamily="34" charset="0"/>
                <a:cs typeface="Arial" pitchFamily="34" charset="0"/>
              </a:rPr>
              <a:t>Ei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/ N).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5.- Se </a:t>
            </a:r>
            <a:r>
              <a:rPr lang="es-ES" sz="22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compara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el promedio de los errores con el </a:t>
            </a:r>
            <a:r>
              <a:rPr lang="es-ES" sz="2200" dirty="0" smtClean="0">
                <a:solidFill>
                  <a:srgbClr val="000099"/>
                </a:solidFill>
                <a:latin typeface="Arial Black" pitchFamily="34" charset="0"/>
                <a:cs typeface="Arial" pitchFamily="34" charset="0"/>
              </a:rPr>
              <a:t>Error Admisible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del Equipo de Medición: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Pei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 &lt; =  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E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adm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?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Si esto se cumple, 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se considera que el instrumento es </a:t>
            </a:r>
            <a:r>
              <a:rPr lang="es-ES" sz="2400" b="1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exacto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260648"/>
            <a:ext cx="896448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3200" dirty="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Determinación de la </a:t>
            </a:r>
            <a:r>
              <a:rPr lang="es-ES" sz="3200" dirty="0" smtClean="0">
                <a:solidFill>
                  <a:srgbClr val="008000"/>
                </a:solidFill>
                <a:latin typeface="Arial Black" pitchFamily="34" charset="0"/>
              </a:rPr>
              <a:t>Incertidumbre</a:t>
            </a:r>
            <a:endParaRPr lang="es-ES" sz="3200" b="1" dirty="0" smtClean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1600" dirty="0" smtClean="0">
                <a:latin typeface="Arial Black" pitchFamily="34" charset="0"/>
                <a:cs typeface="Arial" pitchFamily="34" charset="0"/>
              </a:rPr>
              <a:t>Se debe determinar en un punto de medición determinado en cada calibración.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latin typeface="Arial Black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1.-  Tomar valores xi de una serie “</a:t>
            </a:r>
            <a:r>
              <a:rPr lang="es-ES" sz="2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” de mediciones.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2.-  Calcula el promedio de las n mediciones: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Pxi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ES" sz="2200" b="1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(xi / n).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3.-  Calcular las desviaciones: 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di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= xi – </a:t>
            </a:r>
            <a:r>
              <a:rPr lang="es-ES" sz="2200" dirty="0" err="1" smtClean="0">
                <a:latin typeface="Arial Black" pitchFamily="34" charset="0"/>
                <a:cs typeface="Arial" pitchFamily="34" charset="0"/>
              </a:rPr>
              <a:t>Pxi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4.-  Calcular la Desviación Standard:  </a:t>
            </a:r>
            <a:r>
              <a:rPr lang="es-ES" sz="2800" b="1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= SQR((</a:t>
            </a:r>
            <a:r>
              <a:rPr lang="es-ES" sz="2200" b="1" dirty="0" smtClean="0">
                <a:latin typeface="Symbol" pitchFamily="18" charset="2"/>
                <a:cs typeface="Arial" pitchFamily="34" charset="0"/>
              </a:rPr>
              <a:t>S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di</a:t>
            </a:r>
            <a:r>
              <a:rPr lang="es-ES" sz="22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/ (n-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))).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5.- Aplicar el coeficiente </a:t>
            </a:r>
            <a:r>
              <a:rPr lang="es-ES" sz="2800" dirty="0" smtClean="0">
                <a:latin typeface="Arial Black" pitchFamily="34" charset="0"/>
                <a:cs typeface="Arial" pitchFamily="34" charset="0"/>
              </a:rPr>
              <a:t>t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ES" sz="2200" b="1" dirty="0" err="1" smtClean="0">
                <a:latin typeface="Arial" pitchFamily="34" charset="0"/>
                <a:cs typeface="Arial" pitchFamily="34" charset="0"/>
              </a:rPr>
              <a:t>Student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para una determinada probabilidad (en general se usa 95%), con n mediciones.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6.- Se determina la incertidumbre (IM) como: IM = </a:t>
            </a:r>
            <a:r>
              <a:rPr lang="es-ES" sz="2800" dirty="0" smtClean="0">
                <a:latin typeface="Arial Black" pitchFamily="34" charset="0"/>
                <a:cs typeface="Arial" pitchFamily="34" charset="0"/>
              </a:rPr>
              <a:t>t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400" b="1" dirty="0" smtClean="0">
                <a:latin typeface="Symbol" pitchFamily="18" charset="2"/>
                <a:cs typeface="Arial" pitchFamily="34" charset="0"/>
              </a:rPr>
              <a:t>s 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1700" dirty="0" smtClean="0">
                <a:solidFill>
                  <a:srgbClr val="000099"/>
                </a:solidFill>
                <a:latin typeface="Arial Black" pitchFamily="34" charset="0"/>
                <a:cs typeface="Arial" pitchFamily="34" charset="0"/>
              </a:rPr>
              <a:t>Un Equipo de Medición adecuado debe cumplir con el siguiente criterio: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s-ES" sz="2200" dirty="0" smtClean="0">
              <a:latin typeface="Arial Black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2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sp>
        <p:nvSpPr>
          <p:cNvPr id="3" name="5 Título"/>
          <p:cNvSpPr txBox="1">
            <a:spLocks/>
          </p:cNvSpPr>
          <p:nvPr/>
        </p:nvSpPr>
        <p:spPr bwMode="auto">
          <a:xfrm>
            <a:off x="2195736" y="5805264"/>
            <a:ext cx="4680520" cy="755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0,5 </a:t>
            </a:r>
            <a:r>
              <a:rPr lang="es-ES" sz="2400" dirty="0" err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To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 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&gt;=  </a:t>
            </a:r>
            <a:r>
              <a:rPr lang="es-ES" sz="2400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IM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&gt;=  0,1 </a:t>
            </a:r>
            <a:r>
              <a:rPr lang="es-ES" sz="2400" dirty="0" err="1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To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3200" dirty="0" smtClean="0">
                <a:solidFill>
                  <a:srgbClr val="000099"/>
                </a:solidFill>
                <a:latin typeface="Arial Black" pitchFamily="34" charset="0"/>
              </a:rPr>
              <a:t>Exactitud, Error y Precisión en los Instrumentos de Medición</a:t>
            </a:r>
            <a:endParaRPr lang="es-ES" sz="3200" b="1" dirty="0" smtClean="0">
              <a:solidFill>
                <a:srgbClr val="000099"/>
              </a:solidFill>
            </a:endParaRPr>
          </a:p>
        </p:txBody>
      </p:sp>
      <p:sp>
        <p:nvSpPr>
          <p:cNvPr id="21506" name="6 Subtítulo"/>
          <p:cNvSpPr txBox="1">
            <a:spLocks/>
          </p:cNvSpPr>
          <p:nvPr/>
        </p:nvSpPr>
        <p:spPr bwMode="auto">
          <a:xfrm>
            <a:off x="323850" y="1196975"/>
            <a:ext cx="8351838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2400" dirty="0">
              <a:solidFill>
                <a:srgbClr val="000099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63609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18 Rectángulo"/>
          <p:cNvSpPr/>
          <p:nvPr/>
        </p:nvSpPr>
        <p:spPr>
          <a:xfrm>
            <a:off x="899592" y="4221088"/>
            <a:ext cx="75596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b="1" dirty="0" smtClean="0">
                <a:latin typeface="Arial" pitchFamily="34" charset="0"/>
                <a:cs typeface="Arial" pitchFamily="34" charset="0"/>
              </a:rPr>
              <a:t>Conociendo la incertidumbre (IM), se considera que el valor verdadero de la medición se encuentra dentro del intervalo:</a:t>
            </a:r>
          </a:p>
          <a:p>
            <a:endParaRPr lang="es-ES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800" b="1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800" dirty="0" err="1" smtClean="0">
                <a:latin typeface="Arial Black" pitchFamily="34" charset="0"/>
                <a:cs typeface="Arial" pitchFamily="34" charset="0"/>
              </a:rPr>
              <a:t>Pxi</a:t>
            </a:r>
            <a:r>
              <a:rPr lang="es-ES" sz="2800" dirty="0" smtClean="0">
                <a:latin typeface="Arial Black" pitchFamily="34" charset="0"/>
                <a:cs typeface="Arial" pitchFamily="34" charset="0"/>
              </a:rPr>
              <a:t>  </a:t>
            </a:r>
            <a:r>
              <a:rPr lang="es-ES" sz="3200" dirty="0" smtClean="0">
                <a:latin typeface="Arial Black" pitchFamily="34" charset="0"/>
                <a:cs typeface="Arial" pitchFamily="34" charset="0"/>
              </a:rPr>
              <a:t>+ -</a:t>
            </a:r>
            <a:r>
              <a:rPr lang="es-ES" sz="2800" dirty="0" smtClean="0">
                <a:latin typeface="Arial Black" pitchFamily="34" charset="0"/>
                <a:cs typeface="Arial" pitchFamily="34" charset="0"/>
              </a:rPr>
              <a:t> IM</a:t>
            </a:r>
            <a:endParaRPr lang="es-CL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692696"/>
            <a:ext cx="84249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40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Política de Calidad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 smtClean="0">
                <a:latin typeface="Arial Black" pitchFamily="34" charset="0"/>
                <a:cs typeface="Arial" charset="0"/>
              </a:rPr>
              <a:t>Intenciones y dirección global de una organización, </a:t>
            </a:r>
            <a:r>
              <a:rPr lang="es-ES" sz="2800" dirty="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relativas a la calidad </a:t>
            </a:r>
            <a:r>
              <a:rPr lang="es-ES" sz="2800" dirty="0" smtClean="0">
                <a:latin typeface="Arial Black" pitchFamily="34" charset="0"/>
                <a:cs typeface="Arial" charset="0"/>
              </a:rPr>
              <a:t>tal como se expresan formalmente por la alta dirección.</a:t>
            </a: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r>
              <a:rPr lang="es-ES" sz="2000" dirty="0" smtClean="0">
                <a:latin typeface="Arial Black" pitchFamily="34" charset="0"/>
                <a:cs typeface="Arial" charset="0"/>
              </a:rPr>
              <a:t>La Política de la Calidad debería ser coherente con la Política Global de la organización y proporcionar un marco de referencia para el establecimiento de los objetivos de la calidad.</a:t>
            </a: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692696"/>
            <a:ext cx="8784976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40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Auditoría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400" dirty="0" smtClean="0">
                <a:latin typeface="Arial Black" pitchFamily="34" charset="0"/>
                <a:cs typeface="Arial" charset="0"/>
              </a:rPr>
              <a:t>Proceso sistemático, independiente y documentado para obtener </a:t>
            </a:r>
            <a:r>
              <a:rPr lang="es-ES" sz="2400" dirty="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evidencias de la auditoría</a:t>
            </a:r>
            <a:r>
              <a:rPr lang="es-ES" sz="2400" dirty="0" smtClean="0">
                <a:latin typeface="Arial Black" pitchFamily="34" charset="0"/>
                <a:cs typeface="Arial" charset="0"/>
              </a:rPr>
              <a:t> y evaluarlas de manera objetiva con el fin de determinar el grado en que se cumplen los </a:t>
            </a:r>
            <a:r>
              <a:rPr lang="es-ES" sz="2400" dirty="0" smtClean="0">
                <a:solidFill>
                  <a:srgbClr val="000099"/>
                </a:solidFill>
                <a:latin typeface="Arial Black" pitchFamily="34" charset="0"/>
                <a:cs typeface="Arial" charset="0"/>
              </a:rPr>
              <a:t>criterios de auditoría</a:t>
            </a:r>
            <a:r>
              <a:rPr lang="es-ES" sz="2400" dirty="0" smtClean="0">
                <a:latin typeface="Arial Black" pitchFamily="34" charset="0"/>
                <a:cs typeface="Arial" charset="0"/>
              </a:rPr>
              <a:t>.</a:t>
            </a:r>
          </a:p>
          <a:p>
            <a:pPr marL="342900" indent="-342900"/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- </a:t>
            </a:r>
            <a:r>
              <a:rPr lang="es-ES" sz="2000" dirty="0" smtClean="0">
                <a:latin typeface="Arial Black" pitchFamily="34" charset="0"/>
                <a:cs typeface="Arial" pitchFamily="34" charset="0"/>
              </a:rPr>
              <a:t>Evidencias de la Auditoría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: Registros, declaraciones de hechos o cualquier otra información que son pertinentes para los criterios de auditoría, y que son verificables.</a:t>
            </a:r>
          </a:p>
          <a:p>
            <a:pPr marL="342900" indent="-342900"/>
            <a:endParaRPr lang="es-ES" sz="11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000" b="1" dirty="0" smtClean="0">
                <a:latin typeface="Arial" pitchFamily="34" charset="0"/>
                <a:cs typeface="Arial" pitchFamily="34" charset="0"/>
              </a:rPr>
              <a:t>	- </a:t>
            </a:r>
            <a:r>
              <a:rPr lang="es-ES" sz="2000" dirty="0" smtClean="0">
                <a:latin typeface="Arial Black" pitchFamily="34" charset="0"/>
                <a:cs typeface="Arial" pitchFamily="34" charset="0"/>
              </a:rPr>
              <a:t>Criterios de Auditoría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: Conjunto de Políticas, procedimientos o requisitos.</a:t>
            </a: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836712"/>
            <a:ext cx="8784976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32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“Tipos” de Auditoría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- De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1ª Parte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: denominada también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Auditoría Interna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, es la que realiza internamente la organización sobre si misma.</a:t>
            </a:r>
          </a:p>
          <a:p>
            <a:pPr marL="342900" indent="-342900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	- De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2ª Parte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: Auditoría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externa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 realizada </a:t>
            </a:r>
            <a:r>
              <a:rPr lang="es-E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por el </a:t>
            </a:r>
            <a:r>
              <a:rPr lang="es-ES" sz="24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Cliente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 sobre al Organización.</a:t>
            </a:r>
          </a:p>
          <a:p>
            <a:pPr marL="342900" indent="-342900"/>
            <a:endParaRPr lang="es-E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	- De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3ª Parte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: Auditoría </a:t>
            </a:r>
            <a:r>
              <a:rPr lang="es-ES" sz="2400" dirty="0" smtClean="0">
                <a:latin typeface="Arial Black" pitchFamily="34" charset="0"/>
                <a:cs typeface="Arial" pitchFamily="34" charset="0"/>
              </a:rPr>
              <a:t>externa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 que es realizada por </a:t>
            </a:r>
            <a:r>
              <a:rPr lang="es-ES" sz="2400" dirty="0" smtClean="0">
                <a:solidFill>
                  <a:srgbClr val="006600"/>
                </a:solidFill>
                <a:latin typeface="Arial Black" pitchFamily="34" charset="0"/>
                <a:cs typeface="Arial" pitchFamily="34" charset="0"/>
              </a:rPr>
              <a:t>Organizaciones Auditoras Independientes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, tales como las que proporcionan la certificación/registro de conformidad con las Normas ISO.</a:t>
            </a:r>
          </a:p>
          <a:p>
            <a:pPr marL="342900" indent="-342900"/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548680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No Conformidad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 marL="342900" indent="-342900"/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Incumplimiento de un Requisito.</a:t>
            </a:r>
          </a:p>
          <a:p>
            <a:pPr marL="342900" indent="-342900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indent="-342900" algn="ctr"/>
            <a:r>
              <a:rPr lang="es-ES" sz="28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Acción Correctiva</a:t>
            </a:r>
          </a:p>
          <a:p>
            <a:pPr marL="342900" indent="-342900" algn="ctr"/>
            <a:endParaRPr lang="es-ES" sz="1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Acción tomada para 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eliminar la </a:t>
            </a:r>
            <a:r>
              <a:rPr lang="es-ES" sz="22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causa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de una No Conformidad detectada u otra situación indeseable. La Acción Correctiva se adopta </a:t>
            </a:r>
            <a:r>
              <a:rPr lang="es-ES" sz="2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para prevenir que la no conformidad vuelva a producirse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 algn="ctr"/>
            <a:r>
              <a:rPr lang="es-ES" sz="28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Acción Preventiva</a:t>
            </a:r>
          </a:p>
          <a:p>
            <a:pPr marL="342900" indent="-342900" algn="ctr"/>
            <a:endParaRPr lang="es-ES" sz="1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Acción tomada para </a:t>
            </a:r>
            <a:r>
              <a:rPr lang="es-ES" sz="2200" dirty="0" smtClean="0">
                <a:latin typeface="Arial Black" pitchFamily="34" charset="0"/>
                <a:cs typeface="Arial" pitchFamily="34" charset="0"/>
              </a:rPr>
              <a:t>eliminar la </a:t>
            </a:r>
            <a:r>
              <a:rPr lang="es-ES" sz="22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causa potencial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de una No Conformidad detectada u otra situación indeseable. La Acción Preventiva se adopta </a:t>
            </a:r>
            <a:r>
              <a:rPr lang="es-ES" sz="2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para prevenir la ocurrencia </a:t>
            </a:r>
            <a:r>
              <a:rPr lang="es-ES" sz="2200" b="1" dirty="0" smtClean="0">
                <a:latin typeface="Arial" pitchFamily="34" charset="0"/>
                <a:cs typeface="Arial" pitchFamily="34" charset="0"/>
              </a:rPr>
              <a:t>de la no conformidad.</a:t>
            </a:r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5 Título"/>
          <p:cNvSpPr txBox="1">
            <a:spLocks/>
          </p:cNvSpPr>
          <p:nvPr/>
        </p:nvSpPr>
        <p:spPr bwMode="auto">
          <a:xfrm>
            <a:off x="179512" y="188640"/>
            <a:ext cx="87868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3200" dirty="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Medición y Calibración</a:t>
            </a:r>
            <a:endParaRPr lang="es-ES" sz="3200" dirty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3556" name="6 Subtítulo"/>
          <p:cNvSpPr txBox="1">
            <a:spLocks/>
          </p:cNvSpPr>
          <p:nvPr/>
        </p:nvSpPr>
        <p:spPr bwMode="auto">
          <a:xfrm>
            <a:off x="179512" y="980728"/>
            <a:ext cx="87868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400" dirty="0" smtClean="0">
                <a:solidFill>
                  <a:srgbClr val="000099"/>
                </a:solidFill>
                <a:latin typeface="Arial Black" pitchFamily="34" charset="0"/>
              </a:rPr>
              <a:t>Medición</a:t>
            </a:r>
            <a:r>
              <a:rPr lang="es-ES" sz="2400" dirty="0" smtClean="0">
                <a:latin typeface="Arial Black" pitchFamily="34" charset="0"/>
              </a:rPr>
              <a:t>: Conjunto </a:t>
            </a:r>
            <a:r>
              <a:rPr lang="es-ES" sz="2400" dirty="0">
                <a:latin typeface="Arial Black" pitchFamily="34" charset="0"/>
              </a:rPr>
              <a:t>de Operaciones que compara una </a:t>
            </a:r>
            <a:r>
              <a:rPr lang="es-ES" sz="2400" dirty="0">
                <a:solidFill>
                  <a:schemeClr val="accent2"/>
                </a:solidFill>
                <a:latin typeface="Arial Black" pitchFamily="34" charset="0"/>
              </a:rPr>
              <a:t>Magnitud </a:t>
            </a:r>
            <a:r>
              <a:rPr lang="es-ES" sz="2400" dirty="0">
                <a:latin typeface="Arial Black" pitchFamily="34" charset="0"/>
              </a:rPr>
              <a:t>determinada llamada mensurando con la unidad correspondiente.</a:t>
            </a:r>
          </a:p>
          <a:p>
            <a:endParaRPr lang="es-ES" sz="2400" b="1" dirty="0"/>
          </a:p>
        </p:txBody>
      </p:sp>
      <p:pic>
        <p:nvPicPr>
          <p:cNvPr id="2356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5157192"/>
            <a:ext cx="1266058" cy="145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51520" y="2636912"/>
            <a:ext cx="8640960" cy="271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200" dirty="0" smtClean="0">
                <a:solidFill>
                  <a:srgbClr val="003399"/>
                </a:solidFill>
                <a:latin typeface="Arial Black" pitchFamily="34" charset="0"/>
              </a:rPr>
              <a:t>Valor Verdadero de una Medición</a:t>
            </a:r>
            <a:r>
              <a:rPr lang="es-ES" sz="2200" b="1" dirty="0" smtClean="0"/>
              <a:t>: Es el </a:t>
            </a:r>
            <a:r>
              <a:rPr lang="es-ES" sz="2200" dirty="0" smtClean="0">
                <a:solidFill>
                  <a:srgbClr val="006600"/>
                </a:solidFill>
                <a:latin typeface="Arial Black" pitchFamily="34" charset="0"/>
              </a:rPr>
              <a:t>valor real </a:t>
            </a:r>
            <a:r>
              <a:rPr lang="es-ES" sz="2200" b="1" dirty="0" smtClean="0"/>
              <a:t>de un mensurando, pero es una cantidad desconocida  porque sólo podría determinarse con una medición perfecta, condición que </a:t>
            </a:r>
            <a:r>
              <a:rPr lang="es-ES" sz="2200" b="1" i="1" dirty="0" smtClean="0">
                <a:solidFill>
                  <a:srgbClr val="000099"/>
                </a:solidFill>
              </a:rPr>
              <a:t>es inexistente </a:t>
            </a:r>
            <a:r>
              <a:rPr lang="es-ES" sz="2200" b="1" dirty="0" smtClean="0"/>
              <a:t>porque no existe el </a:t>
            </a:r>
            <a:r>
              <a:rPr lang="es-ES" sz="2200" b="1" dirty="0" smtClean="0">
                <a:solidFill>
                  <a:srgbClr val="000099"/>
                </a:solidFill>
              </a:rPr>
              <a:t>equipo de medición perfecto</a:t>
            </a:r>
            <a:r>
              <a:rPr lang="es-ES" sz="2200" b="1" dirty="0" smtClean="0"/>
              <a:t>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3399"/>
              </a:solidFill>
              <a:latin typeface="Arial Black" pitchFamily="34" charset="0"/>
            </a:endParaRPr>
          </a:p>
          <a:p>
            <a:pPr>
              <a:spcBef>
                <a:spcPct val="20000"/>
              </a:spcBef>
            </a:pPr>
            <a:r>
              <a:rPr lang="es-ES" sz="2200" dirty="0" smtClean="0">
                <a:solidFill>
                  <a:srgbClr val="003399"/>
                </a:solidFill>
                <a:latin typeface="Arial Black" pitchFamily="34" charset="0"/>
              </a:rPr>
              <a:t>Valor Verdadero Convencional</a:t>
            </a:r>
            <a:r>
              <a:rPr lang="es-ES" sz="2200" b="1" dirty="0" smtClean="0"/>
              <a:t>: Valor que  se atribuye a un mensurando, incluyendo a veces por convención, el valor de la </a:t>
            </a:r>
            <a:r>
              <a:rPr lang="es-ES" sz="2200" b="1" dirty="0" smtClean="0">
                <a:solidFill>
                  <a:srgbClr val="000099"/>
                </a:solidFill>
              </a:rPr>
              <a:t>incertidumbre</a:t>
            </a:r>
            <a:r>
              <a:rPr lang="es-ES" sz="2200" b="1" dirty="0" smtClean="0"/>
              <a:t> asociada.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23528" y="5589240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200" dirty="0" smtClean="0">
                <a:solidFill>
                  <a:srgbClr val="003399"/>
                </a:solidFill>
                <a:latin typeface="Arial Black" pitchFamily="34" charset="0"/>
              </a:rPr>
              <a:t>Patrón</a:t>
            </a:r>
            <a:r>
              <a:rPr lang="es-ES" sz="2200" b="1" dirty="0" smtClean="0"/>
              <a:t>: Un elemento cuyo Valor Verdadero Convencional es aceptado.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260648"/>
            <a:ext cx="878497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Medición y Calibración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s-ES" sz="2800" dirty="0" smtClean="0">
                <a:solidFill>
                  <a:srgbClr val="003399"/>
                </a:solidFill>
                <a:latin typeface="Arial Black" pitchFamily="34" charset="0"/>
              </a:rPr>
              <a:t>Incertidumbre</a:t>
            </a:r>
            <a:r>
              <a:rPr lang="es-ES" sz="2400" b="1" dirty="0" smtClean="0"/>
              <a:t>: Parámetro asociado a los resultados de una medición, que caracteriza el </a:t>
            </a:r>
            <a:r>
              <a:rPr lang="es-ES" sz="2400" dirty="0" smtClean="0">
                <a:solidFill>
                  <a:srgbClr val="008000"/>
                </a:solidFill>
                <a:latin typeface="Arial Black" pitchFamily="34" charset="0"/>
              </a:rPr>
              <a:t>intervalo</a:t>
            </a:r>
            <a:r>
              <a:rPr lang="es-ES" sz="2400" dirty="0" smtClean="0">
                <a:latin typeface="Arial Black" pitchFamily="34" charset="0"/>
              </a:rPr>
              <a:t> dentro del cual se </a:t>
            </a:r>
            <a:r>
              <a:rPr lang="es-ES" sz="2400" u="sng" dirty="0" smtClean="0">
                <a:latin typeface="Arial Black" pitchFamily="34" charset="0"/>
              </a:rPr>
              <a:t>debería encontrar el valor verdadero</a:t>
            </a:r>
            <a:r>
              <a:rPr lang="es-ES" sz="2400" b="1" u="sng" dirty="0" smtClean="0"/>
              <a:t> </a:t>
            </a:r>
            <a:r>
              <a:rPr lang="es-ES" sz="2400" b="1" dirty="0" smtClean="0"/>
              <a:t>de una magnitud, generalmente con una probabilidad dada.</a:t>
            </a:r>
          </a:p>
          <a:p>
            <a:pPr>
              <a:spcBef>
                <a:spcPct val="20000"/>
              </a:spcBef>
            </a:pPr>
            <a:endParaRPr lang="es-ES" sz="1000" b="1" dirty="0" smtClean="0"/>
          </a:p>
          <a:p>
            <a:pPr>
              <a:spcBef>
                <a:spcPct val="20000"/>
              </a:spcBef>
            </a:pPr>
            <a:r>
              <a:rPr lang="es-ES" sz="2400" b="1" i="1" dirty="0" smtClean="0">
                <a:solidFill>
                  <a:schemeClr val="tx2">
                    <a:lumMod val="75000"/>
                  </a:schemeClr>
                </a:solidFill>
              </a:rPr>
              <a:t>La calidad del resultado de una medición </a:t>
            </a:r>
            <a:r>
              <a:rPr lang="es-ES" sz="2400" i="1" dirty="0" smtClean="0">
                <a:solidFill>
                  <a:srgbClr val="000099"/>
                </a:solidFill>
                <a:latin typeface="Arial Black" pitchFamily="34" charset="0"/>
              </a:rPr>
              <a:t>será mejor </a:t>
            </a:r>
            <a:r>
              <a:rPr lang="es-ES" sz="2400" b="1" i="1" dirty="0" smtClean="0">
                <a:solidFill>
                  <a:schemeClr val="tx2">
                    <a:lumMod val="75000"/>
                  </a:schemeClr>
                </a:solidFill>
              </a:rPr>
              <a:t>cuando </a:t>
            </a:r>
            <a:r>
              <a:rPr lang="es-ES" sz="2400" i="1" dirty="0" smtClean="0">
                <a:solidFill>
                  <a:srgbClr val="000099"/>
                </a:solidFill>
                <a:latin typeface="Arial Black" pitchFamily="34" charset="0"/>
              </a:rPr>
              <a:t>menor sea </a:t>
            </a:r>
            <a:r>
              <a:rPr lang="es-ES" sz="2400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la incertidumbre</a:t>
            </a:r>
            <a:r>
              <a:rPr lang="es-ES" sz="2400" b="1" dirty="0" smtClean="0"/>
              <a:t>.</a:t>
            </a:r>
          </a:p>
          <a:p>
            <a:pPr>
              <a:spcBef>
                <a:spcPct val="20000"/>
              </a:spcBef>
            </a:pPr>
            <a:endParaRPr lang="es-ES" sz="1000" b="1" dirty="0" smtClean="0"/>
          </a:p>
          <a:p>
            <a:pPr>
              <a:spcBef>
                <a:spcPct val="20000"/>
              </a:spcBef>
            </a:pPr>
            <a:endParaRPr lang="es-ES" sz="16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41168"/>
            <a:ext cx="1440185" cy="138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51520" y="3933056"/>
            <a:ext cx="691276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s-ES" sz="2200" b="1" dirty="0" smtClean="0"/>
              <a:t>Sin una expresión válida de la incertidumbre es imposible verificar si las características del mensurando están, o no, </a:t>
            </a:r>
            <a:r>
              <a:rPr lang="es-ES" sz="2200" dirty="0" smtClean="0">
                <a:latin typeface="Arial Black" pitchFamily="34" charset="0"/>
              </a:rPr>
              <a:t>dentro de la tolerancia contemplada en la especificación</a:t>
            </a:r>
            <a:r>
              <a:rPr lang="es-ES" sz="2200" b="1" dirty="0" smtClean="0"/>
              <a:t>, y por lo tanto, </a:t>
            </a:r>
            <a:r>
              <a:rPr lang="es-ES" sz="2200" b="1" u="sng" dirty="0" smtClean="0"/>
              <a:t>no se puede tomar válidamente</a:t>
            </a:r>
            <a:r>
              <a:rPr lang="es-ES" sz="2200" b="1" dirty="0" smtClean="0"/>
              <a:t>  </a:t>
            </a:r>
            <a:r>
              <a:rPr lang="es-ES" sz="2200" dirty="0" smtClean="0">
                <a:solidFill>
                  <a:srgbClr val="C00000"/>
                </a:solidFill>
                <a:latin typeface="Arial Black" pitchFamily="34" charset="0"/>
              </a:rPr>
              <a:t>la decisión de aceptación o rechazo</a:t>
            </a:r>
            <a:r>
              <a:rPr lang="es-ES" sz="2200" b="1" dirty="0" smtClean="0"/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179512" y="548680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r>
              <a:rPr lang="es-ES" sz="2800" dirty="0" smtClean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Medición y Calibración</a:t>
            </a:r>
            <a:r>
              <a:rPr lang="es-ES" sz="2800" dirty="0">
                <a:solidFill>
                  <a:srgbClr val="0000CC"/>
                </a:solidFill>
                <a:latin typeface="Arial Black" pitchFamily="34" charset="0"/>
                <a:cs typeface="Arial" charset="0"/>
              </a:rPr>
              <a:t>	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dirty="0" smtClean="0">
              <a:solidFill>
                <a:srgbClr val="0000CC"/>
              </a:solidFill>
              <a:cs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dirty="0" smtClean="0">
                <a:solidFill>
                  <a:srgbClr val="003399"/>
                </a:solidFill>
                <a:latin typeface="Arial Black" pitchFamily="34" charset="0"/>
              </a:rPr>
              <a:t>Calibración</a:t>
            </a:r>
            <a:r>
              <a:rPr lang="es-ES" sz="2000" b="1" dirty="0" smtClean="0"/>
              <a:t>: Conjunto de operaciones que establecen, bajo condiciones especificadas, la </a:t>
            </a:r>
            <a:r>
              <a:rPr lang="es-ES" sz="2000" dirty="0" smtClean="0">
                <a:solidFill>
                  <a:srgbClr val="1D791D"/>
                </a:solidFill>
                <a:latin typeface="Arial Black" pitchFamily="34" charset="0"/>
              </a:rPr>
              <a:t>relación</a:t>
            </a:r>
            <a:r>
              <a:rPr lang="es-ES" sz="2000" dirty="0" smtClean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s-ES" sz="2000" b="1" u="sng" dirty="0" smtClean="0"/>
              <a:t>entre los valores indicados por un instrumento</a:t>
            </a:r>
            <a:r>
              <a:rPr lang="es-ES" sz="2000" b="1" dirty="0" smtClean="0"/>
              <a:t> o sistema de medición y el correspondiente valor mensurado, materializado en un </a:t>
            </a:r>
            <a:r>
              <a:rPr lang="es-ES" sz="2000" dirty="0" smtClean="0">
                <a:solidFill>
                  <a:srgbClr val="8E3432"/>
                </a:solidFill>
                <a:latin typeface="Arial Black" pitchFamily="34" charset="0"/>
              </a:rPr>
              <a:t>patrón </a:t>
            </a:r>
            <a:r>
              <a:rPr lang="es-ES" sz="2000" b="1" dirty="0" smtClean="0"/>
              <a:t>utilizado como referencia.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0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 dirty="0" smtClean="0"/>
              <a:t>También se puede realizar por comparación con las medidas entregadas por un </a:t>
            </a:r>
            <a:r>
              <a:rPr lang="es-ES" sz="2000" b="1" dirty="0" smtClean="0">
                <a:solidFill>
                  <a:srgbClr val="8E3432"/>
                </a:solidFill>
              </a:rPr>
              <a:t>Equipo Patrón</a:t>
            </a:r>
            <a:r>
              <a:rPr lang="es-ES" sz="2000" b="1" dirty="0" smtClean="0"/>
              <a:t> sobre un mismo mensurando.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>
              <a:spcBef>
                <a:spcPct val="20000"/>
              </a:spcBef>
            </a:pPr>
            <a:r>
              <a:rPr lang="es-ES" sz="1600" dirty="0" smtClean="0">
                <a:solidFill>
                  <a:srgbClr val="003399"/>
                </a:solidFill>
                <a:latin typeface="Arial Black" pitchFamily="34" charset="0"/>
              </a:rPr>
              <a:t>Valor especificado</a:t>
            </a:r>
            <a:r>
              <a:rPr lang="es-ES" sz="1600" b="1" dirty="0" smtClean="0"/>
              <a:t>: Valor que debe tener un material o componente para cumplir con lo exigido por la especificación.</a:t>
            </a:r>
          </a:p>
          <a:p>
            <a:pPr>
              <a:spcBef>
                <a:spcPct val="20000"/>
              </a:spcBef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1600" dirty="0" smtClean="0">
                <a:solidFill>
                  <a:schemeClr val="accent2"/>
                </a:solidFill>
                <a:latin typeface="Arial Black" pitchFamily="34" charset="0"/>
              </a:rPr>
              <a:t>Tolerancia</a:t>
            </a:r>
            <a:r>
              <a:rPr lang="es-ES" sz="1600" b="1" dirty="0" smtClean="0"/>
              <a:t>:</a:t>
            </a:r>
            <a:r>
              <a:rPr lang="es-ES" sz="1600" dirty="0" smtClean="0"/>
              <a:t> </a:t>
            </a:r>
            <a:r>
              <a:rPr lang="es-ES" sz="1600" b="1" dirty="0" smtClean="0"/>
              <a:t>Es la "</a:t>
            </a:r>
            <a:r>
              <a:rPr lang="es-ES" sz="1600" b="1" dirty="0" smtClean="0">
                <a:solidFill>
                  <a:schemeClr val="hlink"/>
                </a:solidFill>
              </a:rPr>
              <a:t>holgura</a:t>
            </a:r>
            <a:r>
              <a:rPr lang="es-ES" sz="1600" b="1" dirty="0" smtClean="0"/>
              <a:t>" o </a:t>
            </a:r>
            <a:r>
              <a:rPr lang="es-ES" sz="1600" b="1" dirty="0" smtClean="0">
                <a:solidFill>
                  <a:schemeClr val="hlink"/>
                </a:solidFill>
              </a:rPr>
              <a:t>desviación</a:t>
            </a:r>
            <a:r>
              <a:rPr lang="es-ES" sz="1600" b="1" dirty="0" smtClean="0"/>
              <a:t>  que se </a:t>
            </a:r>
            <a:r>
              <a:rPr lang="es-ES" sz="1600" u="sng" dirty="0" smtClean="0">
                <a:latin typeface="Arial Black" pitchFamily="34" charset="0"/>
              </a:rPr>
              <a:t>acepta</a:t>
            </a:r>
            <a:r>
              <a:rPr lang="es-ES" sz="1600" b="1" dirty="0" smtClean="0"/>
              <a:t> con respecto al valor especificado. Esta holgura es dada por el fabricante (</a:t>
            </a:r>
            <a:r>
              <a:rPr lang="es-ES" sz="1400" b="1" i="1" dirty="0" smtClean="0"/>
              <a:t>de acuerdo a requerimientos del cliente</a:t>
            </a:r>
            <a:r>
              <a:rPr lang="es-ES" sz="1600" b="1" dirty="0" smtClean="0"/>
              <a:t>)</a:t>
            </a:r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445224"/>
            <a:ext cx="1224161" cy="1178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589240"/>
            <a:ext cx="2592214" cy="9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6 Subtítulo"/>
          <p:cNvSpPr txBox="1">
            <a:spLocks/>
          </p:cNvSpPr>
          <p:nvPr/>
        </p:nvSpPr>
        <p:spPr bwMode="auto">
          <a:xfrm>
            <a:off x="251520" y="260648"/>
            <a:ext cx="871296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s-ES" sz="2400" dirty="0">
                <a:latin typeface="Arial Black" pitchFamily="34" charset="0"/>
                <a:cs typeface="Arial" charset="0"/>
              </a:rPr>
              <a:t>	</a:t>
            </a:r>
            <a:endParaRPr lang="es-ES" sz="1000" dirty="0" smtClean="0">
              <a:solidFill>
                <a:srgbClr val="003399"/>
              </a:solidFill>
              <a:latin typeface="Arial Black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s-ES" sz="3200" dirty="0" smtClean="0">
                <a:solidFill>
                  <a:srgbClr val="000099"/>
                </a:solidFill>
                <a:latin typeface="Arial Black" pitchFamily="34" charset="0"/>
              </a:rPr>
              <a:t>Trazabilidad</a:t>
            </a:r>
            <a:endParaRPr lang="es-ES" sz="3200" b="1" dirty="0" smtClean="0">
              <a:solidFill>
                <a:srgbClr val="000099"/>
              </a:solidFill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200" dirty="0" smtClean="0">
                <a:latin typeface="Arial Black" pitchFamily="34" charset="0"/>
              </a:rPr>
              <a:t>Es la propiedad del resultado de una medida o </a:t>
            </a:r>
            <a:r>
              <a:rPr lang="es-ES" sz="2200" dirty="0" smtClean="0">
                <a:solidFill>
                  <a:srgbClr val="CC3300"/>
                </a:solidFill>
                <a:latin typeface="Arial Black" pitchFamily="34" charset="0"/>
              </a:rPr>
              <a:t>patrón</a:t>
            </a:r>
            <a:r>
              <a:rPr lang="es-ES" sz="2200" dirty="0" smtClean="0">
                <a:latin typeface="Arial Black" pitchFamily="34" charset="0"/>
              </a:rPr>
              <a:t>, por la cual </a:t>
            </a:r>
            <a:r>
              <a:rPr lang="es-ES" sz="2200" dirty="0" smtClean="0">
                <a:solidFill>
                  <a:srgbClr val="7030A0"/>
                </a:solidFill>
                <a:latin typeface="Arial Black" pitchFamily="34" charset="0"/>
              </a:rPr>
              <a:t>éste puede relacionarse </a:t>
            </a:r>
            <a:r>
              <a:rPr lang="es-ES" sz="2200" dirty="0" smtClean="0">
                <a:latin typeface="Arial Black" pitchFamily="34" charset="0"/>
              </a:rPr>
              <a:t>con referencias nacionales o internacionales, a través de una cadena ininterrumpida de comparaciones, </a:t>
            </a:r>
            <a:r>
              <a:rPr lang="es-ES" sz="2200" dirty="0" smtClean="0">
                <a:solidFill>
                  <a:srgbClr val="000099"/>
                </a:solidFill>
                <a:latin typeface="Arial Black" pitchFamily="34" charset="0"/>
              </a:rPr>
              <a:t>todas ellas con incertidumbres determinadas</a:t>
            </a:r>
            <a:r>
              <a:rPr lang="es-ES" sz="2200" dirty="0" smtClean="0">
                <a:latin typeface="Arial Black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 dirty="0" smtClean="0"/>
              <a:t>Esta cadena se denomina </a:t>
            </a:r>
            <a:r>
              <a:rPr lang="es-ES" sz="2000" dirty="0" smtClean="0">
                <a:solidFill>
                  <a:srgbClr val="8E3432"/>
                </a:solidFill>
                <a:latin typeface="Arial Black" pitchFamily="34" charset="0"/>
              </a:rPr>
              <a:t>Cadena Metrológica o de Trazabilidad</a:t>
            </a:r>
            <a:r>
              <a:rPr lang="es-ES" sz="2000" b="1" dirty="0" smtClean="0"/>
              <a:t>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4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1900" b="1" dirty="0" smtClean="0"/>
              <a:t>En dirección </a:t>
            </a:r>
            <a:r>
              <a:rPr lang="es-ES" sz="1900" b="1" u="sng" dirty="0" smtClean="0"/>
              <a:t>ascendente</a:t>
            </a:r>
            <a:r>
              <a:rPr lang="es-ES" sz="1900" b="1" dirty="0" smtClean="0"/>
              <a:t>; es decir, con </a:t>
            </a:r>
            <a:r>
              <a:rPr lang="es-ES" sz="1900" b="1" dirty="0" smtClean="0">
                <a:solidFill>
                  <a:srgbClr val="000099"/>
                </a:solidFill>
              </a:rPr>
              <a:t>incertidumbre decreciente</a:t>
            </a:r>
            <a:r>
              <a:rPr lang="es-ES" sz="1900" b="1" dirty="0" smtClean="0"/>
              <a:t>, los eslabones sucesivos de la cadena terminan en el </a:t>
            </a:r>
            <a:r>
              <a:rPr lang="es-ES" sz="1900" dirty="0" smtClean="0">
                <a:solidFill>
                  <a:srgbClr val="000099"/>
                </a:solidFill>
                <a:latin typeface="Arial Black" pitchFamily="34" charset="0"/>
              </a:rPr>
              <a:t>patrón internacional</a:t>
            </a:r>
            <a:r>
              <a:rPr lang="es-ES" sz="1900" b="1" dirty="0" smtClean="0"/>
              <a:t>, de </a:t>
            </a:r>
            <a:r>
              <a:rPr lang="es-ES" sz="1900" b="1" dirty="0" smtClean="0">
                <a:solidFill>
                  <a:srgbClr val="000099"/>
                </a:solidFill>
              </a:rPr>
              <a:t>incertidumbre nula</a:t>
            </a:r>
            <a:r>
              <a:rPr lang="es-ES" sz="1900" b="1" dirty="0" smtClean="0"/>
              <a:t>; el cual, por acuerdo internacional, define la unidad en cuestión en el sistema correspondiente.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800" b="1" dirty="0" smtClean="0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1900" b="1" i="1" dirty="0" smtClean="0"/>
              <a:t>Cuando un equipo de medición forma parte de la cadena completa, se dice que </a:t>
            </a:r>
            <a:r>
              <a:rPr lang="es-ES" sz="1900" i="1" dirty="0" smtClean="0">
                <a:solidFill>
                  <a:srgbClr val="000099"/>
                </a:solidFill>
                <a:latin typeface="Arial Black" pitchFamily="34" charset="0"/>
              </a:rPr>
              <a:t>éste está trazable</a:t>
            </a:r>
            <a:r>
              <a:rPr lang="es-ES" sz="1900" b="1" i="1" dirty="0" smtClean="0"/>
              <a:t>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1600" b="1" dirty="0" smtClean="0"/>
          </a:p>
          <a:p>
            <a:pPr marL="342900" indent="-342900"/>
            <a:endParaRPr lang="es-ES" sz="2400" b="1" dirty="0" smtClean="0">
              <a:latin typeface="Arial Black" pitchFamily="34" charset="0"/>
              <a:cs typeface="Arial" pitchFamily="34" charset="0"/>
            </a:endParaRPr>
          </a:p>
          <a:p>
            <a:pPr marL="342900" indent="-342900"/>
            <a:r>
              <a:rPr lang="es-ES" sz="2400" b="1" dirty="0" smtClean="0">
                <a:latin typeface="Arial Black" pitchFamily="34" charset="0"/>
                <a:cs typeface="Arial" pitchFamily="34" charset="0"/>
              </a:rPr>
              <a:t>	</a:t>
            </a:r>
            <a:endParaRPr lang="es-ES" sz="1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r>
              <a:rPr lang="es-ES" sz="2400" dirty="0" smtClean="0">
                <a:latin typeface="Arial Black" pitchFamily="34" charset="0"/>
                <a:cs typeface="Arial" charset="0"/>
              </a:rPr>
              <a:t>	</a:t>
            </a:r>
            <a:endParaRPr lang="es-E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s-ES" sz="2400" dirty="0" smtClean="0">
              <a:latin typeface="Arial Black" pitchFamily="34" charset="0"/>
              <a:cs typeface="Arial" charset="0"/>
            </a:endParaRPr>
          </a:p>
          <a:p>
            <a:pPr marL="342900" indent="-342900"/>
            <a:endParaRPr lang="es-ES" sz="2200" dirty="0">
              <a:latin typeface="Arial Black" pitchFamily="34" charset="0"/>
            </a:endParaRPr>
          </a:p>
          <a:p>
            <a:pPr marL="342900" indent="-342900"/>
            <a:r>
              <a:rPr lang="es-ES" sz="2200" dirty="0">
                <a:latin typeface="Arial Black" pitchFamily="34" charset="0"/>
              </a:rPr>
              <a:t>		</a:t>
            </a:r>
            <a:endParaRPr lang="es-ES" sz="800" b="1" dirty="0"/>
          </a:p>
          <a:p>
            <a:pPr marL="342900" indent="-342900"/>
            <a:r>
              <a:rPr lang="es-ES" sz="1600" b="1" dirty="0"/>
              <a:t>	</a:t>
            </a:r>
          </a:p>
          <a:p>
            <a:pPr marL="342900" indent="-342900"/>
            <a:r>
              <a:rPr lang="es-ES" sz="2000" b="1" dirty="0"/>
              <a:t>		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4430</TotalTime>
  <Words>228</Words>
  <Application>Microsoft Office PowerPoint</Application>
  <PresentationFormat>Presentación en pantalla (4:3)</PresentationFormat>
  <Paragraphs>202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Curso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Exactitud, Error y Precisión en los Instrumentos de Medición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Jorge</cp:lastModifiedBy>
  <cp:revision>486</cp:revision>
  <dcterms:created xsi:type="dcterms:W3CDTF">2011-04-12T12:34:16Z</dcterms:created>
  <dcterms:modified xsi:type="dcterms:W3CDTF">2011-11-14T04:46:34Z</dcterms:modified>
</cp:coreProperties>
</file>