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4" r:id="rId1"/>
  </p:sldMasterIdLst>
  <p:notesMasterIdLst>
    <p:notesMasterId r:id="rId12"/>
  </p:notesMasterIdLst>
  <p:handoutMasterIdLst>
    <p:handoutMasterId r:id="rId13"/>
  </p:handoutMasterIdLst>
  <p:sldIdLst>
    <p:sldId id="256" r:id="rId2"/>
    <p:sldId id="346" r:id="rId3"/>
    <p:sldId id="351" r:id="rId4"/>
    <p:sldId id="349" r:id="rId5"/>
    <p:sldId id="350" r:id="rId6"/>
    <p:sldId id="352" r:id="rId7"/>
    <p:sldId id="338" r:id="rId8"/>
    <p:sldId id="317" r:id="rId9"/>
    <p:sldId id="348" r:id="rId10"/>
    <p:sldId id="314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99"/>
    <a:srgbClr val="003300"/>
    <a:srgbClr val="8E3432"/>
    <a:srgbClr val="333300"/>
    <a:srgbClr val="FFCC00"/>
    <a:srgbClr val="CC33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CL"/>
              <a:t>Sistemas de Gestión ISO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7154B88-0922-4018-932B-93DB93A768B3}" type="datetimeFigureOut">
              <a:rPr lang="es-CL"/>
              <a:pPr>
                <a:defRPr/>
              </a:pPr>
              <a:t>11-11-2011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/>
              <a:t>Sr. Jorge López de Maturana L.</a:t>
            </a: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035387C-2459-49EF-AD5E-262FE2285FF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CL"/>
              <a:t>Sistemas de Gestión ISO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7A21384-F127-41C0-9488-5179218F0C03}" type="datetimeFigureOut">
              <a:rPr lang="es-CL"/>
              <a:pPr>
                <a:defRPr/>
              </a:pPr>
              <a:t>11-11-2011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/>
              <a:t>Sr. Jorge López de Maturana L.</a:t>
            </a: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385CE88-DD2C-44BF-BDE8-0F112F77FF6C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16387" name="5 Marcador de pie de página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t-BR" smtClean="0"/>
              <a:t>Sr. Jorge López de Maturana L.</a:t>
            </a:r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C576F-A45B-4921-89D3-1A3CE0B1024F}" type="datetime1">
              <a:rPr lang="es-ES"/>
              <a:pPr>
                <a:defRPr/>
              </a:pPr>
              <a:t>11/11/2011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D8B5-7FF9-4EDA-98F5-36571CC9D32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065C4-BC1C-40D4-BD29-3C2FAAE47974}" type="datetime1">
              <a:rPr lang="es-ES"/>
              <a:pPr>
                <a:defRPr/>
              </a:pPr>
              <a:t>11/11/2011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23F40-D15D-4233-9632-5F6FC929E17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240F3-50D9-4EA0-8F8C-7C73F2C738BE}" type="datetime1">
              <a:rPr lang="es-ES"/>
              <a:pPr>
                <a:defRPr/>
              </a:pPr>
              <a:t>11/11/2011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988E1-34F3-469C-985B-C0FCB97C66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DCE39-C11A-4EF3-9553-EE2343672C76}" type="datetime1">
              <a:rPr lang="es-ES"/>
              <a:pPr>
                <a:defRPr/>
              </a:pPr>
              <a:t>11/11/2011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25A89-EB9D-40CE-908E-3C574CDED9F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1E04B-63F8-4EFF-B0DA-4F5204841804}" type="datetime1">
              <a:rPr lang="es-ES"/>
              <a:pPr>
                <a:defRPr/>
              </a:pPr>
              <a:t>11/11/2011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CA22F-59A5-4E25-9D1E-018C8DBB6BE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4CF00-D253-4031-8FEF-4968B1922E3F}" type="datetime1">
              <a:rPr lang="es-ES"/>
              <a:pPr>
                <a:defRPr/>
              </a:pPr>
              <a:t>11/11/2011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DE2A0-8155-4C24-916F-18DA2DB4646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DCA06-A988-40EA-BBDC-228ED59BE1BE}" type="datetime1">
              <a:rPr lang="es-ES"/>
              <a:pPr>
                <a:defRPr/>
              </a:pPr>
              <a:t>11/11/2011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A41D9-39CE-48BA-A9E9-6F3EE0CD0BF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CC997-D7E6-425F-A986-DD931330A63E}" type="datetime1">
              <a:rPr lang="es-ES"/>
              <a:pPr>
                <a:defRPr/>
              </a:pPr>
              <a:t>11/11/2011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793FA-0118-4A19-B37E-59B85F16E4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FEC73-89B5-4464-944F-28A7A4BFB3B1}" type="datetime1">
              <a:rPr lang="es-ES"/>
              <a:pPr>
                <a:defRPr/>
              </a:pPr>
              <a:t>11/11/2011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74067-39D4-4053-BAA7-99016DEE3E9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1DD55-20C3-455F-BC63-E050ED50468F}" type="datetime1">
              <a:rPr lang="es-ES"/>
              <a:pPr>
                <a:defRPr/>
              </a:pPr>
              <a:t>11/11/2011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A47F7-70C8-4F41-A0E2-DDE9EE409B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8BCA9-59DC-4FE2-808B-7AB3F54A45FA}" type="datetime1">
              <a:rPr lang="es-ES"/>
              <a:pPr>
                <a:defRPr/>
              </a:pPr>
              <a:t>11/11/2011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058F2-B464-453E-867B-9FB64F6C66F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CL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C92153-35DA-49A9-B37B-FC8E54CBEC83}" type="datetime1">
              <a:rPr lang="es-ES"/>
              <a:pPr>
                <a:defRPr/>
              </a:pPr>
              <a:t>11/11/2011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9178C8-C75A-4164-BBBB-937F1D8EBBB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5" r:id="rId1"/>
    <p:sldLayoutId id="2147484194" r:id="rId2"/>
    <p:sldLayoutId id="2147484193" r:id="rId3"/>
    <p:sldLayoutId id="2147484192" r:id="rId4"/>
    <p:sldLayoutId id="2147484191" r:id="rId5"/>
    <p:sldLayoutId id="2147484190" r:id="rId6"/>
    <p:sldLayoutId id="2147484189" r:id="rId7"/>
    <p:sldLayoutId id="2147484188" r:id="rId8"/>
    <p:sldLayoutId id="2147484187" r:id="rId9"/>
    <p:sldLayoutId id="2147484186" r:id="rId10"/>
    <p:sldLayoutId id="214748418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gma.org/imagen/i_home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google.cl/imgres?imgurl=http://img257.imageshack.us/img257/6461/bestinclass.jpg&amp;imgrefurl=http://www.guayaquilcaliente.com/guayaquil/actualidad/farandula/5_medallas__ratifican_la_calidad_y_tradicion_de_grant%E2%80%99s/&amp;usg=__SFIrB4Gkj1RlI43hfIjhcl_U5XY=&amp;h=640&amp;w=551&amp;sz=65&amp;hl=es&amp;start=13&amp;zoom=1&amp;tbnid=3GiMO31lE-E_1M:&amp;tbnh=137&amp;tbnw=118&amp;ei=TVGvTcfmOsfEgQeA7LXnDA&amp;prev=/images?q=medallas+calidad&amp;hl=es&amp;sa=N&amp;tbm=isch&amp;itbs=1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fuentesdeciencia.files.wordpress.com/2008/11/documentos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Título"/>
          <p:cNvSpPr>
            <a:spLocks noGrp="1"/>
          </p:cNvSpPr>
          <p:nvPr>
            <p:ph type="ctrTitle"/>
          </p:nvPr>
        </p:nvSpPr>
        <p:spPr>
          <a:xfrm>
            <a:off x="0" y="620713"/>
            <a:ext cx="8786813" cy="1214437"/>
          </a:xfrm>
        </p:spPr>
        <p:txBody>
          <a:bodyPr/>
          <a:lstStyle/>
          <a:p>
            <a:pPr marL="484188" eaLnBrk="1" hangingPunct="1"/>
            <a:r>
              <a:rPr lang="es-CL" smtClean="0">
                <a:latin typeface="Arial Black" pitchFamily="34" charset="0"/>
                <a:cs typeface="Arial" charset="0"/>
              </a:rPr>
              <a:t>Curso</a:t>
            </a:r>
            <a:endParaRPr lang="es-ES" b="1" smtClean="0">
              <a:latin typeface="Arial" charset="0"/>
              <a:cs typeface="Arial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250825" y="2133600"/>
            <a:ext cx="864393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>
              <a:defRPr/>
            </a:pPr>
            <a:r>
              <a:rPr lang="es-CL" sz="4000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Introducción a Sistemas de Gestión de Calidad y Ambiente</a:t>
            </a:r>
            <a:endParaRPr lang="es-ES" sz="4000" b="1" dirty="0">
              <a:solidFill>
                <a:srgbClr val="00206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5363" name="7 CuadroTexto"/>
          <p:cNvSpPr txBox="1">
            <a:spLocks noChangeArrowheads="1"/>
          </p:cNvSpPr>
          <p:nvPr/>
        </p:nvSpPr>
        <p:spPr bwMode="auto">
          <a:xfrm>
            <a:off x="4572000" y="6308725"/>
            <a:ext cx="432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/>
              <a:t>Prof.: Sr. Jorge López de Maturana L.</a:t>
            </a:r>
          </a:p>
        </p:txBody>
      </p:sp>
      <p:pic>
        <p:nvPicPr>
          <p:cNvPr id="15364" name="Picture 7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221163"/>
            <a:ext cx="2074863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 descr="ANd9GcT0CPVsp85T_8a-RJMKK8S88P5BcUfrEAGa0oafCmcLvI_LXXggLYJADjBE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4149725"/>
            <a:ext cx="161131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1 Título"/>
          <p:cNvSpPr txBox="1">
            <a:spLocks/>
          </p:cNvSpPr>
          <p:nvPr/>
        </p:nvSpPr>
        <p:spPr bwMode="auto">
          <a:xfrm>
            <a:off x="2627313" y="4221163"/>
            <a:ext cx="41767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1600">
                <a:latin typeface="Arial Black" pitchFamily="34" charset="0"/>
                <a:cs typeface="Arial" charset="0"/>
              </a:rPr>
              <a:t>Semestre:  Primavera 2011</a:t>
            </a:r>
            <a:endParaRPr lang="es-ES" sz="1600">
              <a:latin typeface="Arial Black" pitchFamily="34" charset="0"/>
              <a:cs typeface="Arial" charset="0"/>
            </a:endParaRPr>
          </a:p>
        </p:txBody>
      </p:sp>
      <p:sp>
        <p:nvSpPr>
          <p:cNvPr id="15367" name="7 CuadroTexto"/>
          <p:cNvSpPr txBox="1">
            <a:spLocks noChangeArrowheads="1"/>
          </p:cNvSpPr>
          <p:nvPr/>
        </p:nvSpPr>
        <p:spPr bwMode="auto">
          <a:xfrm>
            <a:off x="179388" y="260350"/>
            <a:ext cx="46085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2000" b="1">
                <a:cs typeface="Arial" charset="0"/>
              </a:rPr>
              <a:t>Fac. Cs. Físicas y Matemáticas</a:t>
            </a:r>
          </a:p>
        </p:txBody>
      </p:sp>
      <p:sp>
        <p:nvSpPr>
          <p:cNvPr id="15368" name="7 CuadroTexto"/>
          <p:cNvSpPr txBox="1">
            <a:spLocks noChangeArrowheads="1"/>
          </p:cNvSpPr>
          <p:nvPr/>
        </p:nvSpPr>
        <p:spPr bwMode="auto">
          <a:xfrm>
            <a:off x="4572000" y="260350"/>
            <a:ext cx="432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 sz="2000" b="1"/>
              <a:t>Universidad de Chile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333375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9001:2008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pic>
        <p:nvPicPr>
          <p:cNvPr id="23560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1484313"/>
            <a:ext cx="28448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5 Título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9144000" cy="863600"/>
          </a:xfrm>
        </p:spPr>
        <p:txBody>
          <a:bodyPr/>
          <a:lstStyle/>
          <a:p>
            <a:pPr eaLnBrk="1" hangingPunct="1"/>
            <a:r>
              <a:rPr lang="es-CL" sz="24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Contenido Mínimo de la Documentación</a:t>
            </a:r>
            <a:endParaRPr lang="es-ES" sz="24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7410" name="6 Subtítulo"/>
          <p:cNvSpPr txBox="1">
            <a:spLocks/>
          </p:cNvSpPr>
          <p:nvPr/>
        </p:nvSpPr>
        <p:spPr bwMode="auto">
          <a:xfrm>
            <a:off x="250825" y="1125538"/>
            <a:ext cx="8497888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800" u="sng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Ver ejemplo Procedimiento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s-ES" sz="2800" u="sng">
              <a:solidFill>
                <a:srgbClr val="C00000"/>
              </a:solidFill>
              <a:latin typeface="Arial Black" pitchFamily="34" charset="0"/>
              <a:cs typeface="Arial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s-ES" sz="2800" u="sng">
              <a:solidFill>
                <a:srgbClr val="C00000"/>
              </a:solidFill>
              <a:latin typeface="Arial Black" pitchFamily="34" charset="0"/>
              <a:cs typeface="Arial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s-ES" sz="2800" u="sng">
              <a:solidFill>
                <a:srgbClr val="C00000"/>
              </a:solidFill>
              <a:latin typeface="Arial Black" pitchFamily="34" charset="0"/>
              <a:cs typeface="Arial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4000">
                <a:solidFill>
                  <a:srgbClr val="C00000"/>
                </a:solidFill>
                <a:latin typeface="Arial Black" pitchFamily="34" charset="0"/>
                <a:cs typeface="Arial" charset="0"/>
              </a:rPr>
              <a:t>Manhattan</a:t>
            </a:r>
            <a:endParaRPr lang="es-ES" sz="4000" b="1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4000" b="1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5 Título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9144000" cy="863600"/>
          </a:xfrm>
        </p:spPr>
        <p:txBody>
          <a:bodyPr/>
          <a:lstStyle/>
          <a:p>
            <a:pPr eaLnBrk="1" hangingPunct="1"/>
            <a:r>
              <a:rPr lang="es-CL" sz="24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Contenido Mínimo de la Documentación</a:t>
            </a:r>
            <a:endParaRPr lang="es-ES" sz="24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43011" name="6 Subtítulo"/>
          <p:cNvSpPr txBox="1">
            <a:spLocks/>
          </p:cNvSpPr>
          <p:nvPr/>
        </p:nvSpPr>
        <p:spPr bwMode="auto">
          <a:xfrm>
            <a:off x="250825" y="1125538"/>
            <a:ext cx="8497888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800" u="sng">
                <a:solidFill>
                  <a:srgbClr val="C00000"/>
                </a:solidFill>
                <a:latin typeface="Arial Black" pitchFamily="34" charset="0"/>
                <a:cs typeface="Arial" charset="0"/>
              </a:rPr>
              <a:t>Procedimientos</a:t>
            </a:r>
            <a:r>
              <a:rPr lang="es-ES" sz="2800" u="sng">
                <a:latin typeface="Arial Black" pitchFamily="34" charset="0"/>
                <a:cs typeface="Arial" charset="0"/>
              </a:rPr>
              <a:t> Obligatorios considerados por la Norma</a:t>
            </a:r>
            <a:r>
              <a:rPr lang="es-ES" sz="2800">
                <a:latin typeface="Arial Black" pitchFamily="34" charset="0"/>
                <a:cs typeface="Arial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s-ES" sz="14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1.- Control de Documentos. (</a:t>
            </a:r>
            <a:r>
              <a:rPr lang="es-ES" sz="24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4.2.3</a:t>
            </a:r>
            <a:r>
              <a:rPr lang="es-ES" sz="2400">
                <a:latin typeface="Arial Black" pitchFamily="34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2.- Control de Registros. (</a:t>
            </a:r>
            <a:r>
              <a:rPr lang="es-ES" sz="24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4.2.4</a:t>
            </a:r>
            <a:r>
              <a:rPr lang="es-ES" sz="2400">
                <a:latin typeface="Arial Black" pitchFamily="34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3.- Auditorías Internas. (</a:t>
            </a:r>
            <a:r>
              <a:rPr lang="es-ES" sz="24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8.2.2</a:t>
            </a:r>
            <a:r>
              <a:rPr lang="es-ES" sz="2400">
                <a:latin typeface="Arial Black" pitchFamily="34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4.- Control del producto No Conforme. (</a:t>
            </a:r>
            <a:r>
              <a:rPr lang="es-ES" sz="24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8.3</a:t>
            </a:r>
            <a:r>
              <a:rPr lang="es-ES" sz="2400">
                <a:latin typeface="Arial Black" pitchFamily="34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5.- Acciones Correctivas. (</a:t>
            </a:r>
            <a:r>
              <a:rPr lang="es-ES" sz="24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8.5.2</a:t>
            </a:r>
            <a:r>
              <a:rPr lang="es-ES" sz="2400">
                <a:latin typeface="Arial Black" pitchFamily="34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6.- Acciones Preventivas. (</a:t>
            </a:r>
            <a:r>
              <a:rPr lang="es-ES" sz="24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8.5.3</a:t>
            </a:r>
            <a:r>
              <a:rPr lang="es-ES" sz="2400">
                <a:latin typeface="Arial Black" pitchFamily="34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  <p:pic>
        <p:nvPicPr>
          <p:cNvPr id="43012" name="Picture 10" descr="Ver imagen en tamaño complet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4652963"/>
            <a:ext cx="1576387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9144000" cy="863600"/>
          </a:xfrm>
        </p:spPr>
        <p:txBody>
          <a:bodyPr/>
          <a:lstStyle/>
          <a:p>
            <a:pPr eaLnBrk="1" hangingPunct="1"/>
            <a:r>
              <a:rPr lang="es-CL" sz="24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Contenido Mínimo de la Documentación</a:t>
            </a:r>
            <a:endParaRPr lang="es-ES" sz="24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 txBox="1">
            <a:spLocks/>
          </p:cNvSpPr>
          <p:nvPr/>
        </p:nvSpPr>
        <p:spPr bwMode="auto">
          <a:xfrm>
            <a:off x="179388" y="1196975"/>
            <a:ext cx="8785225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800" u="sng">
                <a:solidFill>
                  <a:srgbClr val="C00000"/>
                </a:solidFill>
                <a:latin typeface="Arial Black" pitchFamily="34" charset="0"/>
                <a:cs typeface="Arial" charset="0"/>
              </a:rPr>
              <a:t>Registros </a:t>
            </a:r>
            <a:r>
              <a:rPr lang="es-ES" sz="2800" u="sng">
                <a:latin typeface="Arial Black" pitchFamily="34" charset="0"/>
                <a:cs typeface="Arial" charset="0"/>
              </a:rPr>
              <a:t>Obligatorios considerados por la Norma</a:t>
            </a:r>
            <a:r>
              <a:rPr lang="es-ES" sz="2800">
                <a:latin typeface="Arial Black" pitchFamily="34" charset="0"/>
                <a:cs typeface="Arial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es-ES" sz="14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Están indicados en las siguientes cláusulas.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4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solidFill>
                  <a:srgbClr val="C00000"/>
                </a:solidFill>
                <a:latin typeface="Arial Black" pitchFamily="34" charset="0"/>
                <a:cs typeface="Arial" charset="0"/>
              </a:rPr>
              <a:t>5.6.1</a:t>
            </a:r>
            <a:r>
              <a:rPr lang="es-ES" sz="240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,  6.2.2,  7.1,  7.2.2,  7.3.2,  7.3.4,  7.3.5, 7.3.6,  7.3.7,  7.4.1,  7.5.2,  7.5.3,  7.5.4,  7.6, 8.2.2,  8.2.4,  8.3,  8.5.2,  8.5.3.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  <p:pic>
        <p:nvPicPr>
          <p:cNvPr id="18435" name="Picture 7" descr="iva-obligaciones-de-registros-continuacion_21762_7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724400"/>
            <a:ext cx="24003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Título"/>
          <p:cNvSpPr txBox="1">
            <a:spLocks/>
          </p:cNvSpPr>
          <p:nvPr/>
        </p:nvSpPr>
        <p:spPr bwMode="auto">
          <a:xfrm>
            <a:off x="3851275" y="5157788"/>
            <a:ext cx="403383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CL" sz="2200" dirty="0">
                <a:solidFill>
                  <a:srgbClr val="006600"/>
                </a:solidFill>
                <a:latin typeface="Arial Black" pitchFamily="34" charset="0"/>
                <a:ea typeface="+mj-ea"/>
                <a:cs typeface="Arial" charset="0"/>
              </a:rPr>
              <a:t>“Evidencias Objetivas”</a:t>
            </a:r>
            <a:endParaRPr lang="es-ES" sz="2200" dirty="0">
              <a:solidFill>
                <a:srgbClr val="006600"/>
              </a:solidFill>
              <a:latin typeface="Arial Black" pitchFamily="34" charset="0"/>
              <a:ea typeface="+mj-ea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5 Título"/>
          <p:cNvSpPr>
            <a:spLocks noGrp="1"/>
          </p:cNvSpPr>
          <p:nvPr>
            <p:ph type="ctrTitle" idx="4294967295"/>
          </p:nvPr>
        </p:nvSpPr>
        <p:spPr>
          <a:xfrm>
            <a:off x="827088" y="0"/>
            <a:ext cx="7200900" cy="86360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Manual de la Calidad</a:t>
            </a:r>
            <a:endParaRPr lang="es-ES" sz="32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40963" name="6 Subtítulo"/>
          <p:cNvSpPr txBox="1">
            <a:spLocks/>
          </p:cNvSpPr>
          <p:nvPr/>
        </p:nvSpPr>
        <p:spPr bwMode="auto">
          <a:xfrm>
            <a:off x="179388" y="765175"/>
            <a:ext cx="8785225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Es el </a:t>
            </a:r>
            <a:r>
              <a:rPr lang="es-ES" sz="2000" b="1" i="1">
                <a:solidFill>
                  <a:srgbClr val="000099"/>
                </a:solidFill>
                <a:cs typeface="Arial" charset="0"/>
              </a:rPr>
              <a:t>documento que especifica el Sistema de Gestión de la Calidad (SGC) de una Organización</a:t>
            </a:r>
            <a:r>
              <a:rPr lang="es-ES" sz="2000" b="1">
                <a:cs typeface="Arial" charset="0"/>
              </a:rPr>
              <a:t> y debe incluir en su contenido: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2000">
                <a:latin typeface="Arial Black" pitchFamily="34" charset="0"/>
                <a:cs typeface="Arial" charset="0"/>
              </a:rPr>
              <a:t>El </a:t>
            </a:r>
            <a:r>
              <a:rPr lang="es-ES" sz="2000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Alcance </a:t>
            </a:r>
            <a:r>
              <a:rPr lang="es-ES" sz="2000">
                <a:latin typeface="Arial Black" pitchFamily="34" charset="0"/>
                <a:cs typeface="Arial" charset="0"/>
              </a:rPr>
              <a:t>del Sistema de Calidad, incluyendo los detalles y la justificación de cualquier exclusión.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2000">
                <a:latin typeface="Arial Black" pitchFamily="34" charset="0"/>
                <a:cs typeface="Arial" charset="0"/>
              </a:rPr>
              <a:t>Los </a:t>
            </a:r>
            <a:r>
              <a:rPr lang="es-ES" sz="2000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Procedimientos documentados </a:t>
            </a:r>
            <a:r>
              <a:rPr lang="es-ES" sz="2000">
                <a:latin typeface="Arial Black" pitchFamily="34" charset="0"/>
                <a:cs typeface="Arial" charset="0"/>
              </a:rPr>
              <a:t>establecidos para el SGC, o referencia a los mismos.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2000">
                <a:latin typeface="Arial Black" pitchFamily="34" charset="0"/>
                <a:cs typeface="Arial" charset="0"/>
              </a:rPr>
              <a:t>Una </a:t>
            </a:r>
            <a:r>
              <a:rPr lang="es-ES" sz="2000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Descripción de la Interacción </a:t>
            </a:r>
            <a:r>
              <a:rPr lang="es-ES" sz="2000">
                <a:latin typeface="Arial Black" pitchFamily="34" charset="0"/>
                <a:cs typeface="Arial" charset="0"/>
              </a:rPr>
              <a:t>entre los Procesos incluidos en el SGC.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4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s-ES" sz="2000" b="1">
                <a:cs typeface="Arial" charset="0"/>
              </a:rPr>
              <a:t>Se puede usar el Manual de Calidad para dar una visión global del SGC, incorporando además:</a:t>
            </a:r>
          </a:p>
          <a:p>
            <a:pPr marL="342900" indent="-342900">
              <a:spcBef>
                <a:spcPct val="20000"/>
              </a:spcBef>
            </a:pPr>
            <a:endParaRPr lang="es-ES" sz="8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1600">
                <a:latin typeface="Arial Black" pitchFamily="34" charset="0"/>
                <a:cs typeface="Arial" charset="0"/>
              </a:rPr>
              <a:t>Actividades del Negocio.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1600">
                <a:latin typeface="Arial Black" pitchFamily="34" charset="0"/>
                <a:cs typeface="Arial" charset="0"/>
              </a:rPr>
              <a:t>Política de Calidad y Objetivos de Calidad asociados.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1600">
                <a:latin typeface="Arial Black" pitchFamily="34" charset="0"/>
                <a:cs typeface="Arial" charset="0"/>
              </a:rPr>
              <a:t>Descripción de la Organización.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1600">
                <a:latin typeface="Arial Black" pitchFamily="34" charset="0"/>
                <a:cs typeface="Arial" charset="0"/>
              </a:rPr>
              <a:t>Declaraciones de Responsabilidades y Autoridades.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1600">
                <a:latin typeface="Arial Black" pitchFamily="34" charset="0"/>
                <a:cs typeface="Arial" charset="0"/>
              </a:rPr>
              <a:t>Definiciones de cualquier término que tengan significado único para la empresa.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0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8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800">
                <a:latin typeface="Arial Black" pitchFamily="34" charset="0"/>
                <a:cs typeface="Arial" charset="0"/>
              </a:rPr>
              <a:t>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800">
                <a:latin typeface="Arial Black" pitchFamily="34" charset="0"/>
                <a:cs typeface="Arial" charset="0"/>
              </a:rPr>
              <a:t>Registros Obligatorios.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5 Título"/>
          <p:cNvSpPr>
            <a:spLocks noGrp="1"/>
          </p:cNvSpPr>
          <p:nvPr>
            <p:ph type="ctrTitle" idx="4294967295"/>
          </p:nvPr>
        </p:nvSpPr>
        <p:spPr>
          <a:xfrm>
            <a:off x="827088" y="0"/>
            <a:ext cx="7200900" cy="86360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Manual de la Calidad</a:t>
            </a:r>
            <a:endParaRPr lang="es-ES" sz="32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44035" name="6 Subtítulo"/>
          <p:cNvSpPr txBox="1">
            <a:spLocks/>
          </p:cNvSpPr>
          <p:nvPr/>
        </p:nvSpPr>
        <p:spPr bwMode="auto">
          <a:xfrm>
            <a:off x="179388" y="765175"/>
            <a:ext cx="8785225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Es el </a:t>
            </a:r>
            <a:r>
              <a:rPr lang="es-ES" sz="2000" b="1" i="1">
                <a:solidFill>
                  <a:srgbClr val="000099"/>
                </a:solidFill>
                <a:cs typeface="Arial" charset="0"/>
              </a:rPr>
              <a:t>documento que especifica el Sistema de Gestión de la Calidad</a:t>
            </a:r>
            <a:endParaRPr lang="es-ES" sz="28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8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800">
              <a:latin typeface="Arial Black" pitchFamily="34" charset="0"/>
              <a:cs typeface="Arial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40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Ver Ejemplos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5 Título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9144000" cy="863600"/>
          </a:xfrm>
        </p:spPr>
        <p:txBody>
          <a:bodyPr/>
          <a:lstStyle/>
          <a:p>
            <a:pPr eaLnBrk="1" hangingPunct="1"/>
            <a:r>
              <a:rPr lang="es-CL" sz="20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Pirámide de la Documentación de los Sistemas de Gestión</a:t>
            </a:r>
            <a:endParaRPr lang="es-ES" sz="20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33794" name="6 Subtítulo"/>
          <p:cNvSpPr txBox="1">
            <a:spLocks/>
          </p:cNvSpPr>
          <p:nvPr/>
        </p:nvSpPr>
        <p:spPr bwMode="auto">
          <a:xfrm>
            <a:off x="0" y="1125538"/>
            <a:ext cx="914400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</a:t>
            </a:r>
            <a:endParaRPr lang="es-ES" sz="24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  <p:sp>
        <p:nvSpPr>
          <p:cNvPr id="1027" name="_s1046"/>
          <p:cNvSpPr>
            <a:spLocks noChangeArrowheads="1"/>
          </p:cNvSpPr>
          <p:nvPr/>
        </p:nvSpPr>
        <p:spPr bwMode="auto">
          <a:xfrm flipV="1">
            <a:off x="2627313" y="4941888"/>
            <a:ext cx="4594225" cy="1008062"/>
          </a:xfrm>
          <a:custGeom>
            <a:avLst/>
            <a:gdLst>
              <a:gd name="G0" fmla="+- 2700 0 0"/>
              <a:gd name="G1" fmla="+- 21600 0 2700"/>
              <a:gd name="G2" fmla="*/ 2700 1 2"/>
              <a:gd name="G3" fmla="+- 21600 0 G2"/>
              <a:gd name="G4" fmla="+/ 2700 21600 2"/>
              <a:gd name="G5" fmla="+/ G1 0 2"/>
              <a:gd name="G6" fmla="*/ 21600 21600 2700"/>
              <a:gd name="G7" fmla="*/ G6 1 2"/>
              <a:gd name="G8" fmla="+- 21600 0 G7"/>
              <a:gd name="G9" fmla="*/ 21600 1 2"/>
              <a:gd name="G10" fmla="+- 2700 0 G9"/>
              <a:gd name="G11" fmla="?: G10 G8 0"/>
              <a:gd name="G12" fmla="?: G10 G7 21600"/>
              <a:gd name="T0" fmla="*/ 20250 w 21600"/>
              <a:gd name="T1" fmla="*/ 10800 h 21600"/>
              <a:gd name="T2" fmla="*/ 10800 w 21600"/>
              <a:gd name="T3" fmla="*/ 21600 h 21600"/>
              <a:gd name="T4" fmla="*/ 1350 w 21600"/>
              <a:gd name="T5" fmla="*/ 10800 h 21600"/>
              <a:gd name="T6" fmla="*/ 10800 w 21600"/>
              <a:gd name="T7" fmla="*/ 0 h 21600"/>
              <a:gd name="T8" fmla="*/ 3150 w 21600"/>
              <a:gd name="T9" fmla="*/ 3150 h 21600"/>
              <a:gd name="T10" fmla="*/ 18450 w 21600"/>
              <a:gd name="T11" fmla="*/ 1845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700" y="21600"/>
                </a:lnTo>
                <a:lnTo>
                  <a:pt x="189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6600"/>
          </a:solidFill>
          <a:ln w="9525" algn="in">
            <a:miter lim="800000"/>
            <a:headEnd/>
            <a:tailEnd/>
          </a:ln>
          <a:effectLst>
            <a:outerShdw blurRad="50800" dist="50800" dir="5400000" algn="ctr" rotWithShape="0">
              <a:srgbClr val="006600"/>
            </a:outerShdw>
          </a:effectLst>
          <a:scene3d>
            <a:camera prst="legacyObliqueTopRight">
              <a:rot lat="0" lon="0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006600"/>
            </a:extrusionClr>
          </a:sp3d>
        </p:spPr>
        <p:txBody>
          <a:bodyPr lIns="0" tIns="0" rIns="0" bIns="0" anchor="ctr">
            <a:flatTx/>
          </a:bodyPr>
          <a:lstStyle/>
          <a:p>
            <a:pPr algn="ctr">
              <a:spcAft>
                <a:spcPts val="1000"/>
              </a:spcAft>
              <a:defRPr/>
            </a:pP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796" name="_s1053"/>
          <p:cNvSpPr>
            <a:spLocks noChangeArrowheads="1"/>
          </p:cNvSpPr>
          <p:nvPr/>
        </p:nvSpPr>
        <p:spPr bwMode="auto">
          <a:xfrm flipV="1">
            <a:off x="3203575" y="3860800"/>
            <a:ext cx="3444875" cy="1008063"/>
          </a:xfrm>
          <a:custGeom>
            <a:avLst/>
            <a:gdLst>
              <a:gd name="T0" fmla="*/ 2147483647 w 21600"/>
              <a:gd name="T1" fmla="*/ 1097804478 h 21600"/>
              <a:gd name="T2" fmla="*/ 2147483647 w 21600"/>
              <a:gd name="T3" fmla="*/ 2147483647 h 21600"/>
              <a:gd name="T4" fmla="*/ 2147483647 w 21600"/>
              <a:gd name="T5" fmla="*/ 1097804478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600 w 21600"/>
              <a:gd name="T13" fmla="*/ 3600 h 21600"/>
              <a:gd name="T14" fmla="*/ 18000 w 21600"/>
              <a:gd name="T15" fmla="*/ 180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600" y="21600"/>
                </a:lnTo>
                <a:lnTo>
                  <a:pt x="1800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97CDCC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97CDCC"/>
            </a:extrusionClr>
          </a:sp3d>
        </p:spPr>
        <p:txBody>
          <a:bodyPr lIns="0" tIns="0" rIns="0" bIns="0" anchor="ctr">
            <a:flatTx/>
          </a:bodyPr>
          <a:lstStyle/>
          <a:p>
            <a:pPr algn="ctr">
              <a:spcAft>
                <a:spcPts val="1000"/>
              </a:spcAft>
            </a:pPr>
            <a:endParaRPr lang="es-CL">
              <a:cs typeface="Arial" charset="0"/>
            </a:endParaRPr>
          </a:p>
        </p:txBody>
      </p:sp>
      <p:sp>
        <p:nvSpPr>
          <p:cNvPr id="33797" name="8 Rectángulo"/>
          <p:cNvSpPr>
            <a:spLocks noChangeArrowheads="1"/>
          </p:cNvSpPr>
          <p:nvPr/>
        </p:nvSpPr>
        <p:spPr bwMode="auto">
          <a:xfrm>
            <a:off x="3132138" y="5300663"/>
            <a:ext cx="36718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600">
                <a:solidFill>
                  <a:schemeClr val="bg1"/>
                </a:solidFill>
                <a:latin typeface="Arial Black" pitchFamily="34" charset="0"/>
                <a:cs typeface="Arial" charset="0"/>
              </a:rPr>
              <a:t>Registros</a:t>
            </a:r>
          </a:p>
        </p:txBody>
      </p:sp>
      <p:sp>
        <p:nvSpPr>
          <p:cNvPr id="33798" name="9 Rectángulo"/>
          <p:cNvSpPr>
            <a:spLocks noChangeArrowheads="1"/>
          </p:cNvSpPr>
          <p:nvPr/>
        </p:nvSpPr>
        <p:spPr bwMode="auto">
          <a:xfrm>
            <a:off x="3708400" y="4149725"/>
            <a:ext cx="25923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200">
                <a:latin typeface="Arial Black" pitchFamily="34" charset="0"/>
                <a:cs typeface="Arial" charset="0"/>
              </a:rPr>
              <a:t>Procedimientos Específicos e Instrucciones de Trabajo.</a:t>
            </a:r>
          </a:p>
        </p:txBody>
      </p:sp>
      <p:sp>
        <p:nvSpPr>
          <p:cNvPr id="33799" name="_s1053"/>
          <p:cNvSpPr>
            <a:spLocks noChangeArrowheads="1"/>
          </p:cNvSpPr>
          <p:nvPr/>
        </p:nvSpPr>
        <p:spPr bwMode="auto">
          <a:xfrm flipV="1">
            <a:off x="3851275" y="2997200"/>
            <a:ext cx="2160588" cy="792163"/>
          </a:xfrm>
          <a:custGeom>
            <a:avLst/>
            <a:gdLst>
              <a:gd name="T0" fmla="*/ 2147483647 w 21600"/>
              <a:gd name="T1" fmla="*/ 532678228 h 21600"/>
              <a:gd name="T2" fmla="*/ 2147483647 w 21600"/>
              <a:gd name="T3" fmla="*/ 1065356455 h 21600"/>
              <a:gd name="T4" fmla="*/ 1801179936 w 21600"/>
              <a:gd name="T5" fmla="*/ 532678228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600 w 21600"/>
              <a:gd name="T13" fmla="*/ 3600 h 21600"/>
              <a:gd name="T14" fmla="*/ 18000 w 21600"/>
              <a:gd name="T15" fmla="*/ 180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600" y="21600"/>
                </a:lnTo>
                <a:lnTo>
                  <a:pt x="1800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97CDCC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97CDCC"/>
            </a:extrusionClr>
          </a:sp3d>
        </p:spPr>
        <p:txBody>
          <a:bodyPr lIns="0" tIns="0" rIns="0" bIns="0" anchor="ctr">
            <a:flatTx/>
          </a:bodyPr>
          <a:lstStyle/>
          <a:p>
            <a:pPr algn="ctr">
              <a:spcAft>
                <a:spcPts val="1000"/>
              </a:spcAft>
            </a:pPr>
            <a:endParaRPr lang="es-CL">
              <a:cs typeface="Arial" charset="0"/>
            </a:endParaRPr>
          </a:p>
        </p:txBody>
      </p:sp>
      <p:sp>
        <p:nvSpPr>
          <p:cNvPr id="33800" name="18 Rectángulo"/>
          <p:cNvSpPr>
            <a:spLocks noChangeArrowheads="1"/>
          </p:cNvSpPr>
          <p:nvPr/>
        </p:nvSpPr>
        <p:spPr bwMode="auto">
          <a:xfrm>
            <a:off x="4140200" y="3213100"/>
            <a:ext cx="1511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200">
                <a:latin typeface="Arial Black" pitchFamily="34" charset="0"/>
                <a:cs typeface="Arial" charset="0"/>
              </a:rPr>
              <a:t>Procedimientos Generales</a:t>
            </a:r>
          </a:p>
        </p:txBody>
      </p:sp>
      <p:sp>
        <p:nvSpPr>
          <p:cNvPr id="33801" name="_s1073"/>
          <p:cNvSpPr>
            <a:spLocks noChangeArrowheads="1"/>
          </p:cNvSpPr>
          <p:nvPr/>
        </p:nvSpPr>
        <p:spPr bwMode="auto">
          <a:xfrm flipV="1">
            <a:off x="4284663" y="1628775"/>
            <a:ext cx="1366837" cy="12954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1369620296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7200 w 21600"/>
              <a:gd name="T13" fmla="*/ 7200 h 21600"/>
              <a:gd name="T14" fmla="*/ 14400 w 21600"/>
              <a:gd name="T15" fmla="*/ 144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CCCC99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CC99"/>
            </a:extrusionClr>
          </a:sp3d>
        </p:spPr>
        <p:txBody>
          <a:bodyPr lIns="0" tIns="0" rIns="0" bIns="0" anchor="ctr">
            <a:flatTx/>
          </a:bodyPr>
          <a:lstStyle/>
          <a:p>
            <a:pPr algn="ctr"/>
            <a:endParaRPr lang="es-CL">
              <a:cs typeface="Arial" charset="0"/>
            </a:endParaRPr>
          </a:p>
        </p:txBody>
      </p:sp>
      <p:sp>
        <p:nvSpPr>
          <p:cNvPr id="33802" name="20 Rectángulo"/>
          <p:cNvSpPr>
            <a:spLocks noChangeArrowheads="1"/>
          </p:cNvSpPr>
          <p:nvPr/>
        </p:nvSpPr>
        <p:spPr bwMode="auto">
          <a:xfrm>
            <a:off x="4500563" y="2276475"/>
            <a:ext cx="1008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200">
                <a:solidFill>
                  <a:srgbClr val="C00000"/>
                </a:solidFill>
                <a:latin typeface="Arial Black" pitchFamily="34" charset="0"/>
                <a:cs typeface="Arial" charset="0"/>
              </a:rPr>
              <a:t>Manual de Calidad</a:t>
            </a:r>
          </a:p>
        </p:txBody>
      </p:sp>
      <p:sp>
        <p:nvSpPr>
          <p:cNvPr id="22" name="5 Título"/>
          <p:cNvSpPr txBox="1">
            <a:spLocks/>
          </p:cNvSpPr>
          <p:nvPr/>
        </p:nvSpPr>
        <p:spPr bwMode="auto">
          <a:xfrm>
            <a:off x="395288" y="2205038"/>
            <a:ext cx="21875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CL" sz="1400" dirty="0">
                <a:latin typeface="Arial Black" pitchFamily="34" charset="0"/>
                <a:ea typeface="+mj-ea"/>
                <a:cs typeface="Arial" charset="0"/>
              </a:rPr>
              <a:t>La forma en que la Organización dice como gestionará su Sistema.</a:t>
            </a:r>
            <a:endParaRPr lang="es-ES" sz="1400" dirty="0">
              <a:latin typeface="Arial Black" pitchFamily="34" charset="0"/>
              <a:ea typeface="+mj-ea"/>
              <a:cs typeface="Arial" charset="0"/>
            </a:endParaRPr>
          </a:p>
        </p:txBody>
      </p:sp>
      <p:sp>
        <p:nvSpPr>
          <p:cNvPr id="23" name="5 Título"/>
          <p:cNvSpPr txBox="1">
            <a:spLocks/>
          </p:cNvSpPr>
          <p:nvPr/>
        </p:nvSpPr>
        <p:spPr bwMode="auto">
          <a:xfrm>
            <a:off x="179388" y="4365625"/>
            <a:ext cx="194468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CL" sz="1400" dirty="0">
                <a:latin typeface="Arial Black" pitchFamily="34" charset="0"/>
                <a:ea typeface="+mj-ea"/>
                <a:cs typeface="Arial" charset="0"/>
              </a:rPr>
              <a:t>Evidencia de cómo se está realmente haciendo.</a:t>
            </a:r>
            <a:endParaRPr lang="es-ES" sz="1400" dirty="0">
              <a:latin typeface="Arial Black" pitchFamily="34" charset="0"/>
              <a:ea typeface="+mj-ea"/>
              <a:cs typeface="Arial" charset="0"/>
            </a:endParaRPr>
          </a:p>
        </p:txBody>
      </p:sp>
      <p:cxnSp>
        <p:nvCxnSpPr>
          <p:cNvPr id="26" name="25 Conector recto de flecha"/>
          <p:cNvCxnSpPr/>
          <p:nvPr/>
        </p:nvCxnSpPr>
        <p:spPr>
          <a:xfrm>
            <a:off x="2700338" y="2492375"/>
            <a:ext cx="1727200" cy="0"/>
          </a:xfrm>
          <a:prstGeom prst="straightConnector1">
            <a:avLst/>
          </a:prstGeom>
          <a:ln w="444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>
            <a:off x="2555875" y="2781300"/>
            <a:ext cx="1368425" cy="576263"/>
          </a:xfrm>
          <a:prstGeom prst="straightConnector1">
            <a:avLst/>
          </a:prstGeom>
          <a:ln w="444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>
            <a:off x="2195513" y="2997200"/>
            <a:ext cx="1223962" cy="1295400"/>
          </a:xfrm>
          <a:prstGeom prst="straightConnector1">
            <a:avLst/>
          </a:prstGeom>
          <a:ln w="444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>
            <a:off x="1908175" y="4797425"/>
            <a:ext cx="1008063" cy="576263"/>
          </a:xfrm>
          <a:prstGeom prst="straightConnector1">
            <a:avLst/>
          </a:prstGeom>
          <a:ln w="444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333375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9001:2008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1506" name="6 Subtítulo"/>
          <p:cNvSpPr txBox="1">
            <a:spLocks/>
          </p:cNvSpPr>
          <p:nvPr/>
        </p:nvSpPr>
        <p:spPr bwMode="auto">
          <a:xfrm>
            <a:off x="323850" y="1196975"/>
            <a:ext cx="8351838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b="1">
                <a:cs typeface="Arial" charset="0"/>
              </a:rPr>
              <a:t>Está compuesta de los siguientes capítulos o </a:t>
            </a:r>
            <a:r>
              <a:rPr lang="es-ES" sz="2200">
                <a:latin typeface="Arial Black" pitchFamily="34" charset="0"/>
                <a:cs typeface="Arial" charset="0"/>
              </a:rPr>
              <a:t>cláusulas</a:t>
            </a:r>
            <a:r>
              <a:rPr lang="es-ES" sz="2200" b="1">
                <a:cs typeface="Arial" charset="0"/>
              </a:rPr>
              <a:t>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1.	Objeto y Campo de Aplicación.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2.	Referencias Normativas.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3.	Términos y Definiciones.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4.	</a:t>
            </a:r>
            <a:r>
              <a:rPr lang="es-ES" sz="240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Sistema de Gestión de Calidad.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5.	</a:t>
            </a:r>
            <a:r>
              <a:rPr lang="es-ES" sz="2400">
                <a:solidFill>
                  <a:schemeClr val="accent2"/>
                </a:solidFill>
                <a:latin typeface="Arial Black" pitchFamily="34" charset="0"/>
                <a:cs typeface="Arial" charset="0"/>
              </a:rPr>
              <a:t>Responsabilidad de la Dirección.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6.	Gestión de los Recursos.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7.	</a:t>
            </a:r>
            <a:r>
              <a:rPr lang="es-ES" sz="240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Realización del Producto.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8.	</a:t>
            </a:r>
            <a:r>
              <a:rPr lang="es-ES" sz="240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Medición, Análisis y Mejora.</a:t>
            </a: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6588125" y="4868863"/>
            <a:ext cx="2155825" cy="1295400"/>
            <a:chOff x="1602" y="1635"/>
            <a:chExt cx="2392" cy="1537"/>
          </a:xfrm>
        </p:grpSpPr>
        <p:grpSp>
          <p:nvGrpSpPr>
            <p:cNvPr id="21508" name="Group 4"/>
            <p:cNvGrpSpPr>
              <a:grpSpLocks/>
            </p:cNvGrpSpPr>
            <p:nvPr/>
          </p:nvGrpSpPr>
          <p:grpSpPr bwMode="auto">
            <a:xfrm>
              <a:off x="2100" y="1732"/>
              <a:ext cx="1894" cy="1440"/>
              <a:chOff x="2100" y="1732"/>
              <a:chExt cx="1894" cy="1440"/>
            </a:xfrm>
          </p:grpSpPr>
          <p:sp>
            <p:nvSpPr>
              <p:cNvPr id="12" name="Oval 5"/>
              <p:cNvSpPr>
                <a:spLocks noChangeArrowheads="1"/>
              </p:cNvSpPr>
              <p:nvPr/>
            </p:nvSpPr>
            <p:spPr bwMode="auto">
              <a:xfrm>
                <a:off x="2100" y="1739"/>
                <a:ext cx="1404" cy="1409"/>
              </a:xfrm>
              <a:prstGeom prst="ellipse">
                <a:avLst/>
              </a:prstGeom>
              <a:solidFill>
                <a:srgbClr val="CC3300"/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s-ES_tradnl" sz="2400">
                  <a:solidFill>
                    <a:srgbClr val="00808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1511" name="Line 6"/>
              <p:cNvSpPr>
                <a:spLocks noChangeShapeType="1"/>
              </p:cNvSpPr>
              <p:nvPr/>
            </p:nvSpPr>
            <p:spPr bwMode="auto">
              <a:xfrm>
                <a:off x="2814" y="1732"/>
                <a:ext cx="3" cy="144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12" name="Line 7"/>
              <p:cNvSpPr>
                <a:spLocks noChangeShapeType="1"/>
              </p:cNvSpPr>
              <p:nvPr/>
            </p:nvSpPr>
            <p:spPr bwMode="auto">
              <a:xfrm>
                <a:off x="2100" y="2424"/>
                <a:ext cx="1421" cy="1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Text Box 8"/>
              <p:cNvSpPr txBox="1">
                <a:spLocks noChangeArrowheads="1"/>
              </p:cNvSpPr>
              <p:nvPr/>
            </p:nvSpPr>
            <p:spPr bwMode="auto">
              <a:xfrm>
                <a:off x="2143" y="2021"/>
                <a:ext cx="764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Planear</a:t>
                </a:r>
                <a:endParaRPr lang="es-ES_tradnl" sz="1100" b="1">
                  <a:solidFill>
                    <a:srgbClr val="66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6" name="Text Box 9"/>
              <p:cNvSpPr txBox="1">
                <a:spLocks noChangeArrowheads="1"/>
              </p:cNvSpPr>
              <p:nvPr/>
            </p:nvSpPr>
            <p:spPr bwMode="auto">
              <a:xfrm>
                <a:off x="2868" y="2021"/>
                <a:ext cx="1126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Actuar</a:t>
                </a:r>
                <a:endParaRPr lang="es-ES_tradnl" sz="1100" b="1">
                  <a:solidFill>
                    <a:srgbClr val="66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7" name="Text Box 10"/>
              <p:cNvSpPr txBox="1">
                <a:spLocks noChangeArrowheads="1"/>
              </p:cNvSpPr>
              <p:nvPr/>
            </p:nvSpPr>
            <p:spPr bwMode="auto">
              <a:xfrm>
                <a:off x="2823" y="2613"/>
                <a:ext cx="921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Chequear</a:t>
                </a:r>
              </a:p>
            </p:txBody>
          </p:sp>
          <p:sp>
            <p:nvSpPr>
              <p:cNvPr id="18" name="Text Box 11"/>
              <p:cNvSpPr txBox="1">
                <a:spLocks noChangeArrowheads="1"/>
              </p:cNvSpPr>
              <p:nvPr/>
            </p:nvSpPr>
            <p:spPr bwMode="auto">
              <a:xfrm>
                <a:off x="2190" y="2613"/>
                <a:ext cx="634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Hacer</a:t>
                </a:r>
              </a:p>
            </p:txBody>
          </p:sp>
        </p:grpSp>
        <p:sp>
          <p:nvSpPr>
            <p:cNvPr id="21509" name="Text Box 12"/>
            <p:cNvSpPr txBox="1">
              <a:spLocks noChangeArrowheads="1"/>
            </p:cNvSpPr>
            <p:nvPr/>
          </p:nvSpPr>
          <p:spPr bwMode="auto">
            <a:xfrm>
              <a:off x="1602" y="1635"/>
              <a:ext cx="204" cy="38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</a:pPr>
              <a:endParaRPr lang="es-ES_tradnl" sz="1400" b="1" i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5 Título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715375" cy="755650"/>
          </a:xfrm>
        </p:spPr>
        <p:txBody>
          <a:bodyPr/>
          <a:lstStyle/>
          <a:p>
            <a:pPr eaLnBrk="1" hangingPunct="1"/>
            <a:r>
              <a:rPr lang="es-CL" sz="36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9001:2008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0482" name="6 Subtítulo"/>
          <p:cNvSpPr txBox="1">
            <a:spLocks/>
          </p:cNvSpPr>
          <p:nvPr/>
        </p:nvSpPr>
        <p:spPr bwMode="auto">
          <a:xfrm>
            <a:off x="179388" y="908050"/>
            <a:ext cx="8785225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80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5.	Responsabilidad de la Dirección.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>
              <a:solidFill>
                <a:srgbClr val="0000CC"/>
              </a:solidFill>
              <a:cs typeface="Arial" charset="0"/>
            </a:endParaRPr>
          </a:p>
          <a:p>
            <a:pPr marL="342900" indent="-342900"/>
            <a:r>
              <a:rPr lang="es-ES" sz="2400">
                <a:latin typeface="Arial Black" pitchFamily="34" charset="0"/>
                <a:cs typeface="Arial" charset="0"/>
              </a:rPr>
              <a:t>	5</a:t>
            </a:r>
            <a:r>
              <a:rPr lang="es-ES" sz="2200">
                <a:latin typeface="Arial Black" pitchFamily="34" charset="0"/>
              </a:rPr>
              <a:t>.1 Compromiso de la Dirección.</a:t>
            </a:r>
            <a:endParaRPr lang="es-ES" sz="800">
              <a:latin typeface="Arial Black" pitchFamily="34" charset="0"/>
            </a:endParaRPr>
          </a:p>
          <a:p>
            <a:pPr marL="342900" indent="-342900"/>
            <a:endParaRPr lang="es-ES" sz="800" b="1"/>
          </a:p>
          <a:p>
            <a:pPr marL="342900" indent="-342900"/>
            <a:r>
              <a:rPr lang="es-ES" sz="2000" b="1"/>
              <a:t>	</a:t>
            </a:r>
            <a:r>
              <a:rPr lang="es-ES" sz="2200">
                <a:latin typeface="Arial Black" pitchFamily="34" charset="0"/>
              </a:rPr>
              <a:t>5.2 Enfoque al Cliente.</a:t>
            </a:r>
          </a:p>
          <a:p>
            <a:pPr marL="342900" indent="-342900"/>
            <a:endParaRPr lang="es-ES" sz="800">
              <a:latin typeface="Arial Black" pitchFamily="34" charset="0"/>
            </a:endParaRPr>
          </a:p>
          <a:p>
            <a:pPr marL="342900" indent="-342900"/>
            <a:r>
              <a:rPr lang="es-ES" sz="2200">
                <a:latin typeface="Arial Black" pitchFamily="34" charset="0"/>
              </a:rPr>
              <a:t>	5.3 Política de la Calidad.</a:t>
            </a:r>
          </a:p>
          <a:p>
            <a:pPr marL="342900" indent="-342900"/>
            <a:endParaRPr lang="es-ES" sz="1000">
              <a:latin typeface="Arial Black" pitchFamily="34" charset="0"/>
            </a:endParaRPr>
          </a:p>
          <a:p>
            <a:pPr marL="342900" indent="-342900"/>
            <a:r>
              <a:rPr lang="es-ES" sz="2200">
                <a:latin typeface="Arial Black" pitchFamily="34" charset="0"/>
              </a:rPr>
              <a:t>	5.4 Planificación.</a:t>
            </a:r>
          </a:p>
          <a:p>
            <a:pPr marL="342900" indent="-342900"/>
            <a:r>
              <a:rPr lang="es-ES" sz="2200">
                <a:latin typeface="Arial Black" pitchFamily="34" charset="0"/>
              </a:rPr>
              <a:t>		</a:t>
            </a:r>
            <a:r>
              <a:rPr lang="es-ES" sz="1600" b="1"/>
              <a:t>5.4.1	Objetivos de la Calidad.</a:t>
            </a:r>
          </a:p>
          <a:p>
            <a:pPr marL="342900" indent="-342900"/>
            <a:r>
              <a:rPr lang="es-ES" sz="1600" b="1"/>
              <a:t>		5.4.2	Planificación del Sistema de Gestión de la Calidad.</a:t>
            </a:r>
            <a:endParaRPr lang="es-ES" sz="800" b="1"/>
          </a:p>
          <a:p>
            <a:pPr marL="342900" indent="-342900"/>
            <a:endParaRPr lang="es-ES" sz="800" b="1"/>
          </a:p>
          <a:p>
            <a:pPr marL="342900" indent="-342900"/>
            <a:r>
              <a:rPr lang="es-ES" sz="1600" b="1"/>
              <a:t>	</a:t>
            </a:r>
            <a:r>
              <a:rPr lang="es-ES" sz="2200">
                <a:latin typeface="Arial Black" pitchFamily="34" charset="0"/>
              </a:rPr>
              <a:t>5.5 Responsabilidad, Autoridad y Comunicación.</a:t>
            </a:r>
          </a:p>
          <a:p>
            <a:pPr marL="342900" indent="-342900"/>
            <a:endParaRPr lang="es-ES" sz="800" b="1"/>
          </a:p>
          <a:p>
            <a:pPr marL="342900" indent="-342900"/>
            <a:r>
              <a:rPr lang="es-ES" sz="1600" b="1"/>
              <a:t>		5.5.1	Responsabilidad y Autoridad.</a:t>
            </a:r>
          </a:p>
          <a:p>
            <a:pPr marL="342900" indent="-342900"/>
            <a:r>
              <a:rPr lang="es-ES" sz="1600" b="1"/>
              <a:t>		5.5.2	Representante de la Dirección.</a:t>
            </a:r>
          </a:p>
          <a:p>
            <a:pPr marL="342900" indent="-342900"/>
            <a:r>
              <a:rPr lang="es-ES" sz="1600" b="1"/>
              <a:t>		5.5.3	Comunicación Interna.</a:t>
            </a:r>
          </a:p>
          <a:p>
            <a:pPr marL="342900" indent="-342900"/>
            <a:endParaRPr lang="es-ES" sz="800" b="1"/>
          </a:p>
          <a:p>
            <a:pPr marL="342900" indent="-342900"/>
            <a:r>
              <a:rPr lang="es-ES" sz="1600" b="1"/>
              <a:t>	</a:t>
            </a:r>
            <a:r>
              <a:rPr lang="es-ES" sz="2200">
                <a:latin typeface="Arial Black" pitchFamily="34" charset="0"/>
              </a:rPr>
              <a:t>5.6 Revisión por la Dirección.</a:t>
            </a:r>
          </a:p>
          <a:p>
            <a:pPr marL="342900" indent="-342900"/>
            <a:r>
              <a:rPr lang="es-ES" sz="800" b="1"/>
              <a:t>		</a:t>
            </a:r>
          </a:p>
          <a:p>
            <a:pPr marL="342900" indent="-342900"/>
            <a:r>
              <a:rPr lang="es-ES" sz="800" b="1"/>
              <a:t>		</a:t>
            </a:r>
            <a:r>
              <a:rPr lang="es-ES" sz="1600" b="1"/>
              <a:t>5.6.1	Generalidades.</a:t>
            </a:r>
          </a:p>
          <a:p>
            <a:pPr marL="342900" indent="-342900"/>
            <a:r>
              <a:rPr lang="es-ES" sz="1600" b="1"/>
              <a:t>		5.6.2	Información de entrada para la Revisión.</a:t>
            </a:r>
          </a:p>
          <a:p>
            <a:pPr marL="342900" indent="-342900"/>
            <a:r>
              <a:rPr lang="es-ES" sz="1600" b="1"/>
              <a:t>		5.6.3	Resultados de la Revisión.</a:t>
            </a:r>
          </a:p>
          <a:p>
            <a:pPr marL="342900" indent="-342900"/>
            <a:endParaRPr lang="es-ES" sz="1600" b="1"/>
          </a:p>
          <a:p>
            <a:pPr marL="342900" indent="-342900"/>
            <a:r>
              <a:rPr lang="es-ES" sz="2000" b="1"/>
              <a:t>		</a:t>
            </a:r>
          </a:p>
        </p:txBody>
      </p:sp>
      <p:pic>
        <p:nvPicPr>
          <p:cNvPr id="2048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1990725"/>
            <a:ext cx="1946275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4029</TotalTime>
  <Words>422</Words>
  <Application>Microsoft Office PowerPoint</Application>
  <PresentationFormat>Presentación en pantalla (4:3)</PresentationFormat>
  <Paragraphs>171</Paragraphs>
  <Slides>10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Calibri</vt:lpstr>
      <vt:lpstr>Arial Black</vt:lpstr>
      <vt:lpstr>Comic Sans MS</vt:lpstr>
      <vt:lpstr>Tema de Office</vt:lpstr>
      <vt:lpstr>Curso</vt:lpstr>
      <vt:lpstr>Contenido Mínimo de la Documentación</vt:lpstr>
      <vt:lpstr>Contenido Mínimo de la Documentación</vt:lpstr>
      <vt:lpstr>Contenido Mínimo de la Documentación</vt:lpstr>
      <vt:lpstr>Manual de la Calidad</vt:lpstr>
      <vt:lpstr>Manual de la Calidad</vt:lpstr>
      <vt:lpstr>Pirámide de la Documentación de los Sistemas de Gestión</vt:lpstr>
      <vt:lpstr>Norma ISO 9001:2008</vt:lpstr>
      <vt:lpstr>Norma ISO 9001:2008</vt:lpstr>
      <vt:lpstr>Norma ISO 9001:2008</vt:lpstr>
    </vt:vector>
  </TitlesOfParts>
  <Company>bci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dpachet</dc:creator>
  <cp:lastModifiedBy>Jorge Lopez M.</cp:lastModifiedBy>
  <cp:revision>432</cp:revision>
  <dcterms:created xsi:type="dcterms:W3CDTF">2011-04-12T12:34:16Z</dcterms:created>
  <dcterms:modified xsi:type="dcterms:W3CDTF">2011-11-11T16:04:25Z</dcterms:modified>
</cp:coreProperties>
</file>