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9" r:id="rId3"/>
    <p:sldId id="260" r:id="rId4"/>
    <p:sldId id="309" r:id="rId5"/>
    <p:sldId id="264" r:id="rId6"/>
    <p:sldId id="261" r:id="rId7"/>
    <p:sldId id="292" r:id="rId8"/>
    <p:sldId id="305" r:id="rId9"/>
    <p:sldId id="304" r:id="rId10"/>
    <p:sldId id="263" r:id="rId11"/>
    <p:sldId id="294" r:id="rId12"/>
    <p:sldId id="297" r:id="rId13"/>
    <p:sldId id="298" r:id="rId14"/>
    <p:sldId id="306" r:id="rId15"/>
    <p:sldId id="291" r:id="rId16"/>
    <p:sldId id="293" r:id="rId17"/>
    <p:sldId id="266" r:id="rId18"/>
    <p:sldId id="307" r:id="rId19"/>
    <p:sldId id="290" r:id="rId20"/>
    <p:sldId id="299" r:id="rId21"/>
    <p:sldId id="300" r:id="rId22"/>
    <p:sldId id="278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591B0F"/>
    <a:srgbClr val="003399"/>
    <a:srgbClr val="2DB92D"/>
    <a:srgbClr val="1D791D"/>
    <a:srgbClr val="006600"/>
    <a:srgbClr val="8E34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ADAF927-9D44-46CC-85AD-E09856EE3A8D}" type="datetimeFigureOut">
              <a:rPr lang="es-CL"/>
              <a:pPr>
                <a:defRPr/>
              </a:pPr>
              <a:t>14-10-2011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B80E40-892E-42E8-B1BE-E31A759B958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CE1ADDB-DE67-443E-B022-82595CACF124}" type="datetimeFigureOut">
              <a:rPr lang="es-CL"/>
              <a:pPr>
                <a:defRPr/>
              </a:pPr>
              <a:t>14-10-2011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915E38E-F5D4-4E53-B832-3871CE39CCE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7C96B-C3F2-4C03-8E62-A5C74991AAB9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33692-3DB8-45F9-85C7-396D7D4372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0F5A-837B-44A4-94C4-A41A983BF0C1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EB0B4-F3FC-46F1-8E8C-F07777EBA5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88D76-9294-4516-A418-1BA41F4966EC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FBE47-DEBB-4391-84B8-44E0937B1F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AD43F-1EFA-4753-A518-F6AFCDEDE619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A9B3C-E2D2-4F06-927B-14134D6E09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1CA66-E6A0-46D7-9981-5A3FD14B9CBF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8D2B-9E9B-4F59-8BE4-CBE607271E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F2F7A-567A-42B7-9507-EDD0D9DD0C61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D1C7C-25AC-4226-A580-D7D90EC7BC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D63A7-DD3D-4C79-9579-8B9C2950093C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EB516-08C5-4E56-8038-487F66EAB1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CD50E-9265-4C2F-848F-C5C6E99CAE0F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672F9-B1F0-4F9E-B97B-8E61B48F13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52462-B96D-44FE-A439-E2472409FDF8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413D-5711-4A23-B1A6-A0EAE70FF3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0B887-5DCA-40E6-847C-ABC62BE9FB36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174BA-14A0-4D0F-B1BB-0C2851C620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81FBB-59C1-46D0-80F9-CD79BA4B49EA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FADD8-330E-4DA3-B840-5CAA170C19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318B3D-5443-4E51-AAE1-3E5497165FDE}" type="datetime1">
              <a:rPr lang="es-ES"/>
              <a:pPr>
                <a:defRPr/>
              </a:pPr>
              <a:t>14/10/2011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40400E-CD65-4BA4-A455-EC5629382E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l/imgres?imgurl=http://img.formacionencursos.com/wp-content/uploads/2011/01/ISO.jpg&amp;imgrefurl=http://www.formacionencursos.com/curso-de-formacion-basica-en-iso-13485-gestion-de-la-calidad-para-productos-sanitarios.html&amp;usg=__xQ71fHJn1p1NQfncq4rcA8-N77k=&amp;h=500&amp;w=500&amp;sz=25&amp;hl=es&amp;start=21&amp;zoom=1&amp;tbnid=xDuRyXPg8kvVWM:&amp;tbnh=130&amp;tbnw=130&amp;ei=YzmYTpiuJMOftweAmJmHBA&amp;prev=/images?q=Calidad+de+Productos.+Im%C3%A1genes&amp;start=20&amp;hl=es&amp;sa=N&amp;tbm=isch&amp;itbs=1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www.google.cl/imgres?imgurl=http://www.elpais.com/recorte/20090403elpepusoc_1/LCO340/Ies/Logotipo_calidad_europeo_productos_ecologicos.jpg&amp;imgrefurl=http://www.elpais.com/articulo/sociedad/etiqueta/ecologica/europea/premiara/reduccion/ensayos/animales/elpepusoc/20090403elpepusoc_1/Tes&amp;usg=__oA67Iojq18wfwNGNDyP75TdYmUo=&amp;h=462&amp;w=340&amp;sz=15&amp;hl=es&amp;start=15&amp;zoom=1&amp;tbnid=90Rg7nZiagyKxM:&amp;tbnh=128&amp;tbnw=94&amp;ei=xDiYTuHEJMSjtgfgy4H8Aw&amp;prev=/images?q=Calidad+de+Productos.+Im%C3%A1genes&amp;hl=es&amp;sa=N&amp;tbm=isch&amp;itbs=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hyperlink" Target="http://www.google.cl/imgres?imgurl=http://82.223.160.53/landaluz/wp-content/uploads/2009/04/calidad-certificada-281x300.jpg&amp;imgrefurl=http://www.andalusianflavour.com/index.php/2009/04/what-is-the-andalusian-certified-quality/?lang=es&amp;usg=__plQfBDcr0PQT1M10gj21xPwX2OU=&amp;h=300&amp;w=281&amp;sz=30&amp;hl=es&amp;start=11&amp;zoom=1&amp;tbnid=gzx_Lsffx239oM:&amp;tbnh=116&amp;tbnw=109&amp;ei=xDiYTuHEJMSjtgfgy4H8Aw&amp;prev=/images?q=Calidad+de+Productos.+Im%C3%A1genes&amp;hl=es&amp;sa=N&amp;tbm=isch&amp;itbs=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utterstock.com/subscribe.m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ctualidadeditorial.com/wp-content/uploads/2007/12/tablas-de-la-ley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www.dibujosbiblicos.net/data/media/89/leyrot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5 Título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Calidad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0243" name="6 Subtítulo"/>
          <p:cNvSpPr>
            <a:spLocks noGrp="1"/>
          </p:cNvSpPr>
          <p:nvPr>
            <p:ph type="subTitle" idx="1"/>
          </p:nvPr>
        </p:nvSpPr>
        <p:spPr>
          <a:xfrm>
            <a:off x="179388" y="3789363"/>
            <a:ext cx="8786812" cy="2232025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La definición aceptada internacionalmente, combina las dos consideraciones anteriores: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300" dirty="0" smtClean="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“Grado en que un conjunto de características inherentes cumple con la necesidad o expectativa establecida, generalmente implícita u obligatoria”.</a:t>
            </a:r>
          </a:p>
        </p:txBody>
      </p:sp>
      <p:sp>
        <p:nvSpPr>
          <p:cNvPr id="7" name="6 Subtítulo"/>
          <p:cNvSpPr txBox="1">
            <a:spLocks/>
          </p:cNvSpPr>
          <p:nvPr/>
        </p:nvSpPr>
        <p:spPr>
          <a:xfrm>
            <a:off x="179388" y="1052513"/>
            <a:ext cx="8786812" cy="16430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500" b="1" dirty="0">
                <a:solidFill>
                  <a:srgbClr val="003399"/>
                </a:solidFill>
                <a:cs typeface="Arial" charset="0"/>
              </a:rPr>
              <a:t>Conformidad con los Requisitos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2000" b="1" dirty="0">
              <a:cs typeface="Arial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</a:t>
            </a:r>
            <a:r>
              <a:rPr lang="es-ES" sz="2000" b="1" u="sng" dirty="0">
                <a:cs typeface="Arial" charset="0"/>
              </a:rPr>
              <a:t>Requisitos</a:t>
            </a:r>
            <a:r>
              <a:rPr lang="es-ES" sz="2000" b="1" dirty="0">
                <a:cs typeface="Arial" charset="0"/>
              </a:rPr>
              <a:t>:	¿De quiénes?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		¿Se conocen siempre?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		¿Son siempre explícitos?</a:t>
            </a:r>
          </a:p>
        </p:txBody>
      </p:sp>
      <p:sp>
        <p:nvSpPr>
          <p:cNvPr id="25604" name="6 Subtítulo"/>
          <p:cNvSpPr txBox="1">
            <a:spLocks/>
          </p:cNvSpPr>
          <p:nvPr/>
        </p:nvSpPr>
        <p:spPr bwMode="auto">
          <a:xfrm>
            <a:off x="179388" y="2852738"/>
            <a:ext cx="87868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3200" b="1">
                <a:solidFill>
                  <a:srgbClr val="003399"/>
                </a:solidFill>
                <a:cs typeface="Arial" charset="0"/>
              </a:rPr>
              <a:t>Aptitud para el uso</a:t>
            </a:r>
          </a:p>
        </p:txBody>
      </p:sp>
      <p:sp>
        <p:nvSpPr>
          <p:cNvPr id="25605" name="9 Rectángulo"/>
          <p:cNvSpPr>
            <a:spLocks noChangeArrowheads="1"/>
          </p:cNvSpPr>
          <p:nvPr/>
        </p:nvSpPr>
        <p:spPr bwMode="auto">
          <a:xfrm>
            <a:off x="0" y="6237288"/>
            <a:ext cx="9144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>
                <a:latin typeface="Arial Black" pitchFamily="34" charset="0"/>
                <a:cs typeface="Arial" charset="0"/>
              </a:rPr>
              <a:t>Requisito</a:t>
            </a:r>
            <a:r>
              <a:rPr lang="es-ES" sz="1600" b="1">
                <a:cs typeface="Arial" charset="0"/>
              </a:rPr>
              <a:t>: Necesidad o expectativa establecida, generalmente implícita  u obligatoria. </a:t>
            </a:r>
            <a:endParaRPr lang="es-CL" sz="160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5 Título"/>
          <p:cNvSpPr>
            <a:spLocks noGrp="1"/>
          </p:cNvSpPr>
          <p:nvPr>
            <p:ph type="ctrTitle"/>
          </p:nvPr>
        </p:nvSpPr>
        <p:spPr>
          <a:xfrm>
            <a:off x="179388" y="476250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Planificación de la Calidad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6626" name="6 Subtítulo"/>
          <p:cNvSpPr txBox="1">
            <a:spLocks/>
          </p:cNvSpPr>
          <p:nvPr/>
        </p:nvSpPr>
        <p:spPr bwMode="auto">
          <a:xfrm>
            <a:off x="179388" y="1412875"/>
            <a:ext cx="87868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Parte de la Gestión de la Calidad enfocada al establecimiento de los Objetivos de la Calidad y a la Especificación de los Procesos Operativos necesarios  y Recursos relacionados para cumplir los objetivos.</a:t>
            </a:r>
          </a:p>
        </p:txBody>
      </p:sp>
      <p:sp>
        <p:nvSpPr>
          <p:cNvPr id="9" name="5 Título"/>
          <p:cNvSpPr txBox="1">
            <a:spLocks/>
          </p:cNvSpPr>
          <p:nvPr/>
        </p:nvSpPr>
        <p:spPr>
          <a:xfrm>
            <a:off x="250825" y="4076700"/>
            <a:ext cx="8715375" cy="7556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ea typeface="+mj-ea"/>
                <a:cs typeface="Arial" charset="0"/>
              </a:rPr>
              <a:t>Control de la Calidad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charset="0"/>
            </a:endParaRPr>
          </a:p>
        </p:txBody>
      </p:sp>
      <p:sp>
        <p:nvSpPr>
          <p:cNvPr id="26628" name="6 Subtítulo"/>
          <p:cNvSpPr txBox="1">
            <a:spLocks/>
          </p:cNvSpPr>
          <p:nvPr/>
        </p:nvSpPr>
        <p:spPr bwMode="auto">
          <a:xfrm>
            <a:off x="179388" y="4797425"/>
            <a:ext cx="87868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Parte de la Gestión de la Calidad orientada al Cumplimiento de los Requisitos de la Calidad.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5 Título"/>
          <p:cNvSpPr>
            <a:spLocks noGrp="1"/>
          </p:cNvSpPr>
          <p:nvPr>
            <p:ph type="ctrTitle"/>
          </p:nvPr>
        </p:nvSpPr>
        <p:spPr>
          <a:xfrm>
            <a:off x="179388" y="476250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Aseguramiento de la Calidad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650" name="6 Subtítulo"/>
          <p:cNvSpPr txBox="1">
            <a:spLocks/>
          </p:cNvSpPr>
          <p:nvPr/>
        </p:nvSpPr>
        <p:spPr bwMode="auto">
          <a:xfrm>
            <a:off x="179388" y="1412875"/>
            <a:ext cx="87868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Parte de la Gestión de la Calidad orientada a proporcionar Confianza en que se cumplirán los Requisitos de la Calidad. </a:t>
            </a:r>
          </a:p>
        </p:txBody>
      </p:sp>
      <p:sp>
        <p:nvSpPr>
          <p:cNvPr id="9" name="5 Título"/>
          <p:cNvSpPr txBox="1">
            <a:spLocks/>
          </p:cNvSpPr>
          <p:nvPr/>
        </p:nvSpPr>
        <p:spPr>
          <a:xfrm>
            <a:off x="250825" y="3429000"/>
            <a:ext cx="8715375" cy="7556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ea typeface="+mj-ea"/>
                <a:cs typeface="Arial" charset="0"/>
              </a:rPr>
              <a:t>Mejora de la Calidad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charset="0"/>
            </a:endParaRPr>
          </a:p>
        </p:txBody>
      </p:sp>
      <p:sp>
        <p:nvSpPr>
          <p:cNvPr id="27652" name="6 Subtítulo"/>
          <p:cNvSpPr txBox="1">
            <a:spLocks/>
          </p:cNvSpPr>
          <p:nvPr/>
        </p:nvSpPr>
        <p:spPr bwMode="auto">
          <a:xfrm>
            <a:off x="357188" y="4365625"/>
            <a:ext cx="87868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Parte de la Gestión de la Calidad orientada a Aumentar la Capacidad de cumplir con con los Requisitos de la Calidad. 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5 Título"/>
          <p:cNvSpPr>
            <a:spLocks noGrp="1"/>
          </p:cNvSpPr>
          <p:nvPr>
            <p:ph type="ctrTitle"/>
          </p:nvPr>
        </p:nvSpPr>
        <p:spPr>
          <a:xfrm>
            <a:off x="179388" y="549275"/>
            <a:ext cx="8715375" cy="7556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sz="4000" dirty="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Círculo de </a:t>
            </a:r>
            <a:r>
              <a:rPr lang="es-CL" sz="4000" dirty="0" err="1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Deming</a:t>
            </a:r>
            <a:r>
              <a:rPr lang="es-CL" sz="4000" dirty="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 o de Mejoramiento Continuo</a:t>
            </a:r>
            <a:endParaRPr lang="es-ES" sz="4000" dirty="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820863" y="2957513"/>
            <a:ext cx="3987800" cy="2439987"/>
            <a:chOff x="1135" y="1635"/>
            <a:chExt cx="2512" cy="1537"/>
          </a:xfrm>
        </p:grpSpPr>
        <p:grpSp>
          <p:nvGrpSpPr>
            <p:cNvPr id="28697" name="Group 4"/>
            <p:cNvGrpSpPr>
              <a:grpSpLocks/>
            </p:cNvGrpSpPr>
            <p:nvPr/>
          </p:nvGrpSpPr>
          <p:grpSpPr bwMode="auto">
            <a:xfrm>
              <a:off x="2100" y="1732"/>
              <a:ext cx="1547" cy="1440"/>
              <a:chOff x="2100" y="1732"/>
              <a:chExt cx="1547" cy="1440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100" y="1743"/>
                <a:ext cx="1405" cy="1405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8700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1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2142" y="2023"/>
                <a:ext cx="679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0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ic Sans MS" pitchFamily="66" charset="0"/>
                  </a:rPr>
                  <a:t>Planear</a:t>
                </a:r>
                <a:endParaRPr lang="es-ES_tradnl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3"/>
                <a:ext cx="644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0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ic Sans MS" pitchFamily="66" charset="0"/>
                  </a:rPr>
                  <a:t>Actuar</a:t>
                </a:r>
                <a:endParaRPr lang="es-ES_tradnl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2"/>
                <a:ext cx="824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0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ic Sans MS" pitchFamily="66" charset="0"/>
                  </a:rPr>
                  <a:t>Chequear</a:t>
                </a:r>
                <a:endParaRPr lang="es-ES_tradnl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2188" y="2612"/>
                <a:ext cx="581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0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ic Sans MS" pitchFamily="66" charset="0"/>
                  </a:rPr>
                  <a:t>Hacer</a:t>
                </a:r>
              </a:p>
            </p:txBody>
          </p:sp>
        </p:grpSp>
        <p:sp>
          <p:nvSpPr>
            <p:cNvPr id="28698" name="Text Box 12"/>
            <p:cNvSpPr txBox="1">
              <a:spLocks noChangeArrowheads="1"/>
            </p:cNvSpPr>
            <p:nvPr/>
          </p:nvSpPr>
          <p:spPr bwMode="auto">
            <a:xfrm>
              <a:off x="1135" y="1635"/>
              <a:ext cx="1140" cy="48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Fijar Objetivos</a:t>
              </a:r>
            </a:p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definir cómo</a:t>
              </a:r>
            </a:p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 alcanzarlos</a:t>
              </a: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1895475" y="3908425"/>
            <a:ext cx="1684338" cy="1641475"/>
            <a:chOff x="1182" y="2234"/>
            <a:chExt cx="1061" cy="1034"/>
          </a:xfrm>
        </p:grpSpPr>
        <p:sp>
          <p:nvSpPr>
            <p:cNvPr id="28693" name="Text Box 19"/>
            <p:cNvSpPr txBox="1">
              <a:spLocks noChangeArrowheads="1"/>
            </p:cNvSpPr>
            <p:nvPr/>
          </p:nvSpPr>
          <p:spPr bwMode="auto">
            <a:xfrm>
              <a:off x="1230" y="2741"/>
              <a:ext cx="1013" cy="5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Implementar</a:t>
              </a:r>
            </a:p>
            <a:p>
              <a:pPr algn="ctr">
                <a:lnSpc>
                  <a:spcPct val="110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las acciones</a:t>
              </a:r>
            </a:p>
            <a:p>
              <a:pPr algn="ctr">
                <a:lnSpc>
                  <a:spcPct val="110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de mejora</a:t>
              </a: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grpSp>
          <p:nvGrpSpPr>
            <p:cNvPr id="28694" name="Group 20"/>
            <p:cNvGrpSpPr>
              <a:grpSpLocks/>
            </p:cNvGrpSpPr>
            <p:nvPr/>
          </p:nvGrpSpPr>
          <p:grpSpPr bwMode="auto">
            <a:xfrm>
              <a:off x="1182" y="2234"/>
              <a:ext cx="857" cy="356"/>
              <a:chOff x="1182" y="2234"/>
              <a:chExt cx="857" cy="356"/>
            </a:xfrm>
          </p:grpSpPr>
          <p:sp>
            <p:nvSpPr>
              <p:cNvPr id="28695" name="AutoShape 21"/>
              <p:cNvSpPr>
                <a:spLocks noChangeArrowheads="1"/>
              </p:cNvSpPr>
              <p:nvPr/>
            </p:nvSpPr>
            <p:spPr bwMode="auto">
              <a:xfrm rot="5447995">
                <a:off x="1776" y="2328"/>
                <a:ext cx="339" cy="186"/>
              </a:xfrm>
              <a:prstGeom prst="notchedRightArrow">
                <a:avLst>
                  <a:gd name="adj1" fmla="val 50000"/>
                  <a:gd name="adj2" fmla="val 45565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8696" name="Text Box 22"/>
              <p:cNvSpPr txBox="1">
                <a:spLocks noChangeArrowheads="1"/>
              </p:cNvSpPr>
              <p:nvPr/>
            </p:nvSpPr>
            <p:spPr bwMode="auto">
              <a:xfrm>
                <a:off x="1182" y="2234"/>
                <a:ext cx="713" cy="3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95000"/>
                  </a:lnSpc>
                </a:pPr>
                <a:r>
                  <a:rPr lang="es-ES_tradnl" sz="1400">
                    <a:solidFill>
                      <a:srgbClr val="000000"/>
                    </a:solidFill>
                    <a:latin typeface="Comic Sans MS" pitchFamily="66" charset="0"/>
                  </a:rPr>
                  <a:t>Programas</a:t>
                </a:r>
              </a:p>
              <a:p>
                <a:pPr algn="ctr">
                  <a:lnSpc>
                    <a:spcPct val="95000"/>
                  </a:lnSpc>
                </a:pPr>
                <a:r>
                  <a:rPr lang="es-ES_tradnl" sz="1400">
                    <a:solidFill>
                      <a:srgbClr val="000000"/>
                    </a:solidFill>
                    <a:latin typeface="Comic Sans MS" pitchFamily="66" charset="0"/>
                  </a:rPr>
                  <a:t>+ recursos</a:t>
                </a:r>
                <a:r>
                  <a:rPr lang="es-ES_tradnl" sz="1600" b="1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endParaRPr lang="es-ES_tradnl" sz="1400" b="1" i="1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40125" y="4822825"/>
            <a:ext cx="4198938" cy="1300163"/>
            <a:chOff x="2217" y="2810"/>
            <a:chExt cx="2646" cy="819"/>
          </a:xfrm>
        </p:grpSpPr>
        <p:sp>
          <p:nvSpPr>
            <p:cNvPr id="28690" name="Text Box 27"/>
            <p:cNvSpPr txBox="1">
              <a:spLocks noChangeArrowheads="1"/>
            </p:cNvSpPr>
            <p:nvPr/>
          </p:nvSpPr>
          <p:spPr bwMode="auto">
            <a:xfrm>
              <a:off x="3251" y="2810"/>
              <a:ext cx="1612" cy="5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>
                <a:spcAft>
                  <a:spcPct val="30000"/>
                </a:spcAft>
              </a:pPr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Medir y monitorear</a:t>
              </a:r>
            </a:p>
            <a:p>
              <a:pPr algn="ctr">
                <a:spcAft>
                  <a:spcPct val="30000"/>
                </a:spcAft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Seguir los indicadores y analizar los datos</a:t>
              </a:r>
              <a:endParaRPr lang="es-ES_tradnl" sz="1400">
                <a:latin typeface="Comic Sans MS" pitchFamily="66" charset="0"/>
              </a:endParaRPr>
            </a:p>
          </p:txBody>
        </p:sp>
        <p:sp>
          <p:nvSpPr>
            <p:cNvPr id="28691" name="AutoShape 28"/>
            <p:cNvSpPr>
              <a:spLocks noChangeArrowheads="1"/>
            </p:cNvSpPr>
            <p:nvPr/>
          </p:nvSpPr>
          <p:spPr bwMode="auto">
            <a:xfrm>
              <a:off x="2664" y="3252"/>
              <a:ext cx="339" cy="186"/>
            </a:xfrm>
            <a:prstGeom prst="notchedRightArrow">
              <a:avLst>
                <a:gd name="adj1" fmla="val 50000"/>
                <a:gd name="adj2" fmla="val 45565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8692" name="Text Box 29"/>
            <p:cNvSpPr txBox="1">
              <a:spLocks noChangeArrowheads="1"/>
            </p:cNvSpPr>
            <p:nvPr/>
          </p:nvSpPr>
          <p:spPr bwMode="auto">
            <a:xfrm>
              <a:off x="2217" y="3425"/>
              <a:ext cx="1316" cy="2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Buscar realimentación</a:t>
              </a:r>
              <a:r>
                <a:rPr lang="es-ES_tradnl" sz="1600" b="1">
                  <a:latin typeface="Comic Sans MS" pitchFamily="66" charset="0"/>
                </a:rPr>
                <a:t> </a:t>
              </a:r>
              <a:endParaRPr lang="es-ES_tradnl" sz="1400" b="1" i="1">
                <a:latin typeface="Comic Sans MS" pitchFamily="66" charset="0"/>
              </a:endParaRPr>
            </a:p>
          </p:txBody>
        </p:sp>
      </p:grp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4965700" y="2998788"/>
            <a:ext cx="1243013" cy="1341437"/>
            <a:chOff x="3116" y="1661"/>
            <a:chExt cx="781" cy="845"/>
          </a:xfrm>
        </p:grpSpPr>
        <p:sp>
          <p:nvSpPr>
            <p:cNvPr id="28687" name="AutoShape 15"/>
            <p:cNvSpPr>
              <a:spLocks noChangeArrowheads="1"/>
            </p:cNvSpPr>
            <p:nvPr/>
          </p:nvSpPr>
          <p:spPr bwMode="auto">
            <a:xfrm rot="16152005" flipV="1">
              <a:off x="3504" y="2244"/>
              <a:ext cx="339" cy="186"/>
            </a:xfrm>
            <a:prstGeom prst="notchedRightArrow">
              <a:avLst>
                <a:gd name="adj1" fmla="val 50000"/>
                <a:gd name="adj2" fmla="val 45565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3116" y="1661"/>
              <a:ext cx="743" cy="2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Corregir</a:t>
              </a:r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</a:rPr>
                <a:t> </a:t>
              </a:r>
              <a:endParaRPr lang="es-ES_tradnl" sz="1400" i="1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28689" name="Text Box 17"/>
            <p:cNvSpPr txBox="1">
              <a:spLocks noChangeArrowheads="1"/>
            </p:cNvSpPr>
            <p:nvPr/>
          </p:nvSpPr>
          <p:spPr bwMode="auto">
            <a:xfrm>
              <a:off x="3441" y="1989"/>
              <a:ext cx="456" cy="18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Desvío</a:t>
              </a: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" name="Group 57"/>
          <p:cNvGrpSpPr>
            <a:grpSpLocks/>
          </p:cNvGrpSpPr>
          <p:nvPr/>
        </p:nvGrpSpPr>
        <p:grpSpPr bwMode="auto">
          <a:xfrm>
            <a:off x="3502025" y="1882775"/>
            <a:ext cx="2012950" cy="1136650"/>
            <a:chOff x="2194" y="958"/>
            <a:chExt cx="1267" cy="716"/>
          </a:xfrm>
        </p:grpSpPr>
        <p:sp>
          <p:nvSpPr>
            <p:cNvPr id="28683" name="AutoShape 58"/>
            <p:cNvSpPr>
              <a:spLocks noChangeArrowheads="1"/>
            </p:cNvSpPr>
            <p:nvPr/>
          </p:nvSpPr>
          <p:spPr bwMode="auto">
            <a:xfrm flipH="1">
              <a:off x="2640" y="1488"/>
              <a:ext cx="339" cy="186"/>
            </a:xfrm>
            <a:prstGeom prst="notchedRightArrow">
              <a:avLst>
                <a:gd name="adj1" fmla="val 50000"/>
                <a:gd name="adj2" fmla="val 45565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28684" name="Group 59"/>
            <p:cNvGrpSpPr>
              <a:grpSpLocks/>
            </p:cNvGrpSpPr>
            <p:nvPr/>
          </p:nvGrpSpPr>
          <p:grpSpPr bwMode="auto">
            <a:xfrm>
              <a:off x="2194" y="958"/>
              <a:ext cx="1267" cy="551"/>
              <a:chOff x="1330" y="1138"/>
              <a:chExt cx="1267" cy="551"/>
            </a:xfrm>
          </p:grpSpPr>
          <p:sp>
            <p:nvSpPr>
              <p:cNvPr id="28685" name="Text Box 60"/>
              <p:cNvSpPr txBox="1">
                <a:spLocks noChangeArrowheads="1"/>
              </p:cNvSpPr>
              <p:nvPr/>
            </p:nvSpPr>
            <p:spPr bwMode="auto">
              <a:xfrm>
                <a:off x="1457" y="1138"/>
                <a:ext cx="1008" cy="36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600">
                    <a:solidFill>
                      <a:srgbClr val="000000"/>
                    </a:solidFill>
                    <a:latin typeface="Arial Black" pitchFamily="34" charset="0"/>
                    <a:cs typeface="Arial" charset="0"/>
                  </a:rPr>
                  <a:t>Revisión por</a:t>
                </a:r>
              </a:p>
              <a:p>
                <a:pPr algn="ctr"/>
                <a:r>
                  <a:rPr lang="es-ES_tradnl" sz="1600">
                    <a:solidFill>
                      <a:srgbClr val="000000"/>
                    </a:solidFill>
                    <a:latin typeface="Arial Black" pitchFamily="34" charset="0"/>
                    <a:cs typeface="Arial" charset="0"/>
                  </a:rPr>
                  <a:t> la Dirección</a:t>
                </a:r>
                <a:endParaRPr lang="es-ES_tradnl" sz="1400" i="1">
                  <a:latin typeface="Arial Black" pitchFamily="34" charset="0"/>
                  <a:cs typeface="Arial" charset="0"/>
                </a:endParaRPr>
              </a:p>
            </p:txBody>
          </p:sp>
          <p:sp>
            <p:nvSpPr>
              <p:cNvPr id="28686" name="Text Box 61"/>
              <p:cNvSpPr txBox="1">
                <a:spLocks noChangeArrowheads="1"/>
              </p:cNvSpPr>
              <p:nvPr/>
            </p:nvSpPr>
            <p:spPr bwMode="auto">
              <a:xfrm>
                <a:off x="1330" y="1497"/>
                <a:ext cx="1267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sz="1400">
                    <a:solidFill>
                      <a:srgbClr val="000000"/>
                    </a:solidFill>
                    <a:latin typeface="Comic Sans MS" pitchFamily="66" charset="0"/>
                  </a:rPr>
                  <a:t>Planificación y Control</a:t>
                </a:r>
                <a:endParaRPr lang="es-ES_tradnl" sz="1400" b="1" i="1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</p:grpSp>
      <p:grpSp>
        <p:nvGrpSpPr>
          <p:cNvPr id="37" name="Group 40"/>
          <p:cNvGrpSpPr>
            <a:grpSpLocks/>
          </p:cNvGrpSpPr>
          <p:nvPr/>
        </p:nvGrpSpPr>
        <p:grpSpPr bwMode="auto">
          <a:xfrm>
            <a:off x="5867400" y="3246438"/>
            <a:ext cx="1639888" cy="1531937"/>
            <a:chOff x="3683" y="1817"/>
            <a:chExt cx="1033" cy="965"/>
          </a:xfrm>
        </p:grpSpPr>
        <p:sp>
          <p:nvSpPr>
            <p:cNvPr id="28680" name="Text Box 41"/>
            <p:cNvSpPr txBox="1">
              <a:spLocks noChangeArrowheads="1"/>
            </p:cNvSpPr>
            <p:nvPr/>
          </p:nvSpPr>
          <p:spPr bwMode="auto">
            <a:xfrm>
              <a:off x="3683" y="1817"/>
              <a:ext cx="1033" cy="2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160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Sistematiza</a:t>
              </a:r>
              <a:r>
                <a:rPr lang="es-ES_tradnl" sz="1600" b="1">
                  <a:solidFill>
                    <a:srgbClr val="000000"/>
                  </a:solidFill>
                  <a:cs typeface="Arial" charset="0"/>
                </a:rPr>
                <a:t>r </a:t>
              </a:r>
              <a:endParaRPr lang="es-ES_tradnl" sz="1400" b="1" i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8681" name="Text Box 42"/>
            <p:cNvSpPr txBox="1">
              <a:spLocks noChangeArrowheads="1"/>
            </p:cNvSpPr>
            <p:nvPr/>
          </p:nvSpPr>
          <p:spPr bwMode="auto">
            <a:xfrm>
              <a:off x="3769" y="2102"/>
              <a:ext cx="839" cy="3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Se alcanzaron</a:t>
              </a:r>
            </a:p>
            <a:p>
              <a:pPr algn="ctr">
                <a:lnSpc>
                  <a:spcPct val="95000"/>
                </a:lnSpc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los objetivos</a:t>
              </a:r>
              <a:endParaRPr lang="es-ES_tradnl" sz="1400" b="1" i="1">
                <a:latin typeface="Comic Sans MS" pitchFamily="66" charset="0"/>
              </a:endParaRPr>
            </a:p>
          </p:txBody>
        </p:sp>
        <p:sp>
          <p:nvSpPr>
            <p:cNvPr id="28682" name="AutoShape 43"/>
            <p:cNvSpPr>
              <a:spLocks noChangeArrowheads="1"/>
            </p:cNvSpPr>
            <p:nvPr/>
          </p:nvSpPr>
          <p:spPr bwMode="auto">
            <a:xfrm rot="16152005" flipV="1">
              <a:off x="3994" y="2520"/>
              <a:ext cx="339" cy="186"/>
            </a:xfrm>
            <a:prstGeom prst="notchedRightArrow">
              <a:avLst>
                <a:gd name="adj1" fmla="val 50000"/>
                <a:gd name="adj2" fmla="val 45565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5 Título"/>
          <p:cNvSpPr>
            <a:spLocks noGrp="1"/>
          </p:cNvSpPr>
          <p:nvPr>
            <p:ph type="ctrTitle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Mejoramiento Continuo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2969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052513"/>
            <a:ext cx="251936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052513"/>
            <a:ext cx="17922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Eficiencia%252By%252Beficac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2924175"/>
            <a:ext cx="6121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 txBox="1">
            <a:spLocks/>
          </p:cNvSpPr>
          <p:nvPr/>
        </p:nvSpPr>
        <p:spPr bwMode="auto">
          <a:xfrm>
            <a:off x="0" y="404813"/>
            <a:ext cx="9144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Sistema de Gestión Ambiental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30722" name="6 Subtítulo"/>
          <p:cNvSpPr txBox="1">
            <a:spLocks/>
          </p:cNvSpPr>
          <p:nvPr/>
        </p:nvSpPr>
        <p:spPr bwMode="auto">
          <a:xfrm>
            <a:off x="179388" y="1196975"/>
            <a:ext cx="87868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sz="2800" b="1"/>
              <a:t>Sistema de Gestión de una organización para desarrollar  e implementar una </a:t>
            </a:r>
            <a:r>
              <a:rPr lang="es-CL" sz="2800">
                <a:latin typeface="Arial Black" pitchFamily="34" charset="0"/>
              </a:rPr>
              <a:t>Política Ambiental</a:t>
            </a:r>
            <a:r>
              <a:rPr lang="es-CL" sz="2800" b="1"/>
              <a:t> y gestionar los Aspectos Ambientales. </a:t>
            </a:r>
            <a:endParaRPr lang="es-ES" sz="2800" b="1">
              <a:cs typeface="Arial" charset="0"/>
            </a:endParaRPr>
          </a:p>
        </p:txBody>
      </p:sp>
      <p:sp>
        <p:nvSpPr>
          <p:cNvPr id="8" name="6 Subtítulo"/>
          <p:cNvSpPr txBox="1">
            <a:spLocks/>
          </p:cNvSpPr>
          <p:nvPr/>
        </p:nvSpPr>
        <p:spPr>
          <a:xfrm>
            <a:off x="250825" y="2852738"/>
            <a:ext cx="8715375" cy="345598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u="sng" dirty="0">
                <a:cs typeface="Arial" charset="0"/>
              </a:rPr>
              <a:t>Implica</a:t>
            </a:r>
            <a:r>
              <a:rPr lang="es-ES" sz="2000" b="1" dirty="0">
                <a:cs typeface="Arial" charset="0"/>
              </a:rPr>
              <a:t>: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200" b="1" dirty="0">
                <a:cs typeface="Arial" charset="0"/>
              </a:rPr>
              <a:t>		</a:t>
            </a:r>
            <a:r>
              <a:rPr lang="es-ES" sz="2400" b="1" dirty="0">
                <a:cs typeface="Arial" charset="0"/>
              </a:rPr>
              <a:t>- Establecer la </a:t>
            </a:r>
            <a:r>
              <a:rPr lang="es-ES" sz="2400" dirty="0">
                <a:latin typeface="Arial Black" pitchFamily="34" charset="0"/>
                <a:cs typeface="Arial" charset="0"/>
              </a:rPr>
              <a:t>Política Ambiental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400" dirty="0">
                <a:latin typeface="Arial Black" pitchFamily="34" charset="0"/>
                <a:cs typeface="Arial" charset="0"/>
              </a:rPr>
              <a:t>		- </a:t>
            </a:r>
            <a:r>
              <a:rPr lang="es-ES" sz="2400" b="1" dirty="0">
                <a:latin typeface="Arial" pitchFamily="34" charset="0"/>
                <a:cs typeface="Arial" pitchFamily="34" charset="0"/>
              </a:rPr>
              <a:t>Identificar</a:t>
            </a:r>
            <a:r>
              <a:rPr lang="es-ES" sz="2400" dirty="0">
                <a:latin typeface="Arial Black" pitchFamily="34" charset="0"/>
                <a:cs typeface="Arial" charset="0"/>
              </a:rPr>
              <a:t> Aspectos Ambientales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400" b="1" dirty="0">
                <a:cs typeface="Arial" charset="0"/>
              </a:rPr>
              <a:t>		- Establecer </a:t>
            </a:r>
            <a:r>
              <a:rPr lang="es-ES" sz="2400" dirty="0">
                <a:latin typeface="Arial Black" pitchFamily="34" charset="0"/>
                <a:cs typeface="Arial" charset="0"/>
              </a:rPr>
              <a:t>Objetivos </a:t>
            </a:r>
            <a:r>
              <a:rPr lang="es-ES" sz="2400" dirty="0">
                <a:latin typeface="Arial Black" pitchFamily="34" charset="0"/>
                <a:cs typeface="Arial" pitchFamily="34" charset="0"/>
              </a:rPr>
              <a:t>Ambientales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400" b="1" dirty="0">
                <a:cs typeface="Arial" charset="0"/>
              </a:rPr>
              <a:t>		- </a:t>
            </a:r>
            <a:r>
              <a:rPr lang="es-ES" sz="2400" dirty="0">
                <a:latin typeface="Arial Black" pitchFamily="34" charset="0"/>
                <a:cs typeface="Arial" charset="0"/>
              </a:rPr>
              <a:t>Cumplimiento</a:t>
            </a:r>
            <a:r>
              <a:rPr lang="es-ES" sz="2400" b="1" dirty="0">
                <a:cs typeface="Arial" charset="0"/>
              </a:rPr>
              <a:t> de los Objetivos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1100" b="1" dirty="0">
              <a:cs typeface="Arial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Como también: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1100" b="1" dirty="0">
              <a:cs typeface="Arial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-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Gestionar los </a:t>
            </a:r>
            <a:r>
              <a:rPr lang="es-ES" sz="2000" dirty="0">
                <a:latin typeface="Arial Black" pitchFamily="34" charset="0"/>
                <a:cs typeface="Arial" charset="0"/>
              </a:rPr>
              <a:t>Aspectos Ambientales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- Desarrollar </a:t>
            </a:r>
            <a:r>
              <a:rPr lang="es-ES" sz="2000" b="1" dirty="0">
                <a:latin typeface="Arial Black" pitchFamily="34" charset="0"/>
                <a:cs typeface="Arial" charset="0"/>
              </a:rPr>
              <a:t>Programas Ambientales</a:t>
            </a:r>
            <a:endParaRPr lang="es-ES" sz="2000" b="1" dirty="0">
              <a:cs typeface="Arial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- Medir el </a:t>
            </a:r>
            <a:r>
              <a:rPr lang="es-ES" sz="2000" b="1" dirty="0">
                <a:latin typeface="Arial Black" pitchFamily="34" charset="0"/>
                <a:cs typeface="Arial" charset="0"/>
              </a:rPr>
              <a:t>Desempeño Ambiental</a:t>
            </a:r>
            <a:r>
              <a:rPr lang="es-ES" sz="2000" b="1" dirty="0">
                <a:cs typeface="Arial" charset="0"/>
              </a:rPr>
              <a:t>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>
                <a:cs typeface="Arial" charset="0"/>
              </a:rPr>
              <a:t>		- </a:t>
            </a:r>
            <a:r>
              <a:rPr lang="es-ES" sz="2000" b="1" dirty="0">
                <a:latin typeface="Arial Black" pitchFamily="34" charset="0"/>
                <a:cs typeface="Arial" charset="0"/>
              </a:rPr>
              <a:t>Mejoramiento Continuo</a:t>
            </a:r>
            <a:r>
              <a:rPr lang="es-ES" sz="2000" b="1" dirty="0">
                <a:cs typeface="Arial" charset="0"/>
              </a:rPr>
              <a:t>. 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2000" b="1" dirty="0">
              <a:cs typeface="Arial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3200" b="1" dirty="0">
              <a:cs typeface="Arial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3200" b="1" dirty="0">
              <a:cs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 txBox="1">
            <a:spLocks/>
          </p:cNvSpPr>
          <p:nvPr/>
        </p:nvSpPr>
        <p:spPr bwMode="auto">
          <a:xfrm>
            <a:off x="0" y="404813"/>
            <a:ext cx="9144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Sistema de Gestión Ambiental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527050" y="2073275"/>
            <a:ext cx="1754188" cy="835025"/>
          </a:xfrm>
          <a:prstGeom prst="rect">
            <a:avLst/>
          </a:prstGeom>
          <a:solidFill>
            <a:srgbClr val="0033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Requisitos</a:t>
            </a:r>
          </a:p>
          <a:p>
            <a:pPr algn="ctr"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legales</a:t>
            </a:r>
          </a:p>
        </p:txBody>
      </p:sp>
      <p:sp>
        <p:nvSpPr>
          <p:cNvPr id="31747" name="AutoShape 29"/>
          <p:cNvSpPr>
            <a:spLocks noChangeArrowheads="1"/>
          </p:cNvSpPr>
          <p:nvPr/>
        </p:nvSpPr>
        <p:spPr bwMode="auto">
          <a:xfrm>
            <a:off x="2751138" y="2590800"/>
            <a:ext cx="2328862" cy="690563"/>
          </a:xfrm>
          <a:prstGeom prst="roundRect">
            <a:avLst>
              <a:gd name="adj" fmla="val 12356"/>
            </a:avLst>
          </a:prstGeom>
          <a:solidFill>
            <a:srgbClr val="19661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lang="es-ES_tradnl" b="1" i="1">
                <a:solidFill>
                  <a:schemeClr val="bg1"/>
                </a:solidFill>
              </a:rPr>
              <a:t>POLITICA  </a:t>
            </a:r>
          </a:p>
          <a:p>
            <a:pPr algn="ctr" defTabSz="762000"/>
            <a:r>
              <a:rPr lang="es-ES_tradnl" b="1" i="1">
                <a:solidFill>
                  <a:schemeClr val="bg1"/>
                </a:solidFill>
              </a:rPr>
              <a:t>MEDIOAMBIENTAL</a:t>
            </a:r>
          </a:p>
        </p:txBody>
      </p:sp>
      <p:sp>
        <p:nvSpPr>
          <p:cNvPr id="31748" name="AutoShape 18"/>
          <p:cNvSpPr>
            <a:spLocks noChangeArrowheads="1"/>
          </p:cNvSpPr>
          <p:nvPr/>
        </p:nvSpPr>
        <p:spPr bwMode="auto">
          <a:xfrm>
            <a:off x="2484438" y="3573463"/>
            <a:ext cx="2935287" cy="690562"/>
          </a:xfrm>
          <a:prstGeom prst="roundRect">
            <a:avLst>
              <a:gd name="adj" fmla="val 12356"/>
            </a:avLst>
          </a:prstGeom>
          <a:solidFill>
            <a:srgbClr val="2DB92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es-ES_tradnl" b="1" i="1">
                <a:solidFill>
                  <a:schemeClr val="bg1"/>
                </a:solidFill>
              </a:rPr>
              <a:t>OBJETIVOS</a:t>
            </a:r>
          </a:p>
          <a:p>
            <a:pPr algn="ctr" defTabSz="762000"/>
            <a:r>
              <a:rPr lang="es-ES_tradnl" b="1" i="1">
                <a:solidFill>
                  <a:schemeClr val="bg1"/>
                </a:solidFill>
              </a:rPr>
              <a:t>MEDIO AMBIENTALES</a:t>
            </a:r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5796136" y="1484784"/>
            <a:ext cx="3092845" cy="3096344"/>
            <a:chOff x="3744" y="816"/>
            <a:chExt cx="1768" cy="1484"/>
          </a:xfrm>
          <a:solidFill>
            <a:srgbClr val="003399"/>
          </a:solidFill>
          <a:effectLst/>
        </p:grpSpPr>
        <p:sp>
          <p:nvSpPr>
            <p:cNvPr id="10" name="Rectangle 25"/>
            <p:cNvSpPr>
              <a:spLocks noChangeArrowheads="1"/>
            </p:cNvSpPr>
            <p:nvPr/>
          </p:nvSpPr>
          <p:spPr bwMode="auto">
            <a:xfrm>
              <a:off x="3744" y="816"/>
              <a:ext cx="1768" cy="14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CL"/>
            </a:p>
          </p:txBody>
        </p:sp>
        <p:sp>
          <p:nvSpPr>
            <p:cNvPr id="11" name="Rectangle 26"/>
            <p:cNvSpPr>
              <a:spLocks noChangeArrowheads="1"/>
            </p:cNvSpPr>
            <p:nvPr/>
          </p:nvSpPr>
          <p:spPr bwMode="auto">
            <a:xfrm>
              <a:off x="3785" y="1713"/>
              <a:ext cx="1687" cy="517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defTabSz="762000">
                <a:defRPr/>
              </a:pPr>
              <a:r>
                <a:rPr lang="es-ES_tradnl" sz="1600" dirty="0">
                  <a:solidFill>
                    <a:schemeClr val="bg1"/>
                  </a:solidFill>
                </a:rPr>
                <a:t>Contaminación Atmosférica</a:t>
              </a:r>
            </a:p>
            <a:p>
              <a:pPr defTabSz="762000">
                <a:defRPr/>
              </a:pPr>
              <a:r>
                <a:rPr lang="es-ES_tradnl" sz="1600" dirty="0">
                  <a:solidFill>
                    <a:schemeClr val="bg1"/>
                  </a:solidFill>
                </a:rPr>
                <a:t>Gestión de  residuos</a:t>
              </a:r>
            </a:p>
            <a:p>
              <a:pPr defTabSz="762000">
                <a:defRPr/>
              </a:pPr>
              <a:r>
                <a:rPr lang="es-ES_tradnl" sz="1600" dirty="0">
                  <a:solidFill>
                    <a:schemeClr val="bg1"/>
                  </a:solidFill>
                </a:rPr>
                <a:t>Contaminación de los suelos</a:t>
              </a:r>
            </a:p>
            <a:p>
              <a:pPr defTabSz="762000">
                <a:defRPr/>
              </a:pPr>
              <a:endParaRPr lang="es-ES_tradnl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750" name="Rectangle 27"/>
          <p:cNvSpPr>
            <a:spLocks noChangeArrowheads="1"/>
          </p:cNvSpPr>
          <p:nvPr/>
        </p:nvSpPr>
        <p:spPr bwMode="auto">
          <a:xfrm>
            <a:off x="5867400" y="1997075"/>
            <a:ext cx="2881313" cy="138588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es-ES_tradnl" sz="2000" b="1" i="1">
                <a:solidFill>
                  <a:schemeClr val="bg1"/>
                </a:solidFill>
              </a:rPr>
              <a:t>NECESIDADES</a:t>
            </a:r>
          </a:p>
          <a:p>
            <a:pPr algn="ctr" defTabSz="762000"/>
            <a:r>
              <a:rPr lang="es-ES_tradnl" sz="2000" b="1" i="1">
                <a:solidFill>
                  <a:schemeClr val="bg1"/>
                </a:solidFill>
              </a:rPr>
              <a:t>DE LA </a:t>
            </a:r>
          </a:p>
          <a:p>
            <a:pPr algn="ctr" defTabSz="762000"/>
            <a:r>
              <a:rPr lang="es-ES_tradnl" sz="2000" b="1" i="1">
                <a:solidFill>
                  <a:schemeClr val="bg1"/>
                </a:solidFill>
              </a:rPr>
              <a:t>SOCIEDAD</a:t>
            </a:r>
          </a:p>
          <a:p>
            <a:pPr algn="ctr" defTabSz="762000"/>
            <a:endParaRPr lang="es-ES_tradnl" sz="2400" b="1" i="1">
              <a:solidFill>
                <a:schemeClr val="bg1"/>
              </a:solidFill>
            </a:endParaRPr>
          </a:p>
        </p:txBody>
      </p:sp>
      <p:sp>
        <p:nvSpPr>
          <p:cNvPr id="31751" name="AutoShape 11"/>
          <p:cNvSpPr>
            <a:spLocks noChangeArrowheads="1"/>
          </p:cNvSpPr>
          <p:nvPr/>
        </p:nvSpPr>
        <p:spPr bwMode="auto">
          <a:xfrm>
            <a:off x="914400" y="4587875"/>
            <a:ext cx="2157413" cy="914400"/>
          </a:xfrm>
          <a:prstGeom prst="roundRect">
            <a:avLst>
              <a:gd name="adj" fmla="val 12315"/>
            </a:avLst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762000"/>
            <a:r>
              <a:rPr lang="es-ES_tradnl" b="1" i="1">
                <a:solidFill>
                  <a:srgbClr val="000000"/>
                </a:solidFill>
              </a:rPr>
              <a:t>Programas </a:t>
            </a:r>
          </a:p>
          <a:p>
            <a:pPr algn="ctr" defTabSz="762000"/>
            <a:r>
              <a:rPr lang="es-ES_tradnl" b="1" i="1">
                <a:solidFill>
                  <a:srgbClr val="000000"/>
                </a:solidFill>
              </a:rPr>
              <a:t>Medioambientales </a:t>
            </a:r>
          </a:p>
          <a:p>
            <a:pPr algn="ctr" defTabSz="762000"/>
            <a:r>
              <a:rPr lang="es-ES_tradnl" b="1" i="1">
                <a:solidFill>
                  <a:srgbClr val="000000"/>
                </a:solidFill>
              </a:rPr>
              <a:t>recursos</a:t>
            </a:r>
          </a:p>
        </p:txBody>
      </p:sp>
      <p:sp>
        <p:nvSpPr>
          <p:cNvPr id="31752" name="AutoShape 14"/>
          <p:cNvSpPr>
            <a:spLocks noChangeArrowheads="1"/>
          </p:cNvSpPr>
          <p:nvPr/>
        </p:nvSpPr>
        <p:spPr bwMode="auto">
          <a:xfrm>
            <a:off x="3963988" y="4616450"/>
            <a:ext cx="2378075" cy="914400"/>
          </a:xfrm>
          <a:prstGeom prst="roundRect">
            <a:avLst>
              <a:gd name="adj" fmla="val 12315"/>
            </a:avLst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 defTabSz="762000"/>
            <a:r>
              <a:rPr lang="es-ES_tradnl" b="1" i="1">
                <a:solidFill>
                  <a:srgbClr val="000000"/>
                </a:solidFill>
              </a:rPr>
              <a:t>Auditorías internas </a:t>
            </a:r>
          </a:p>
          <a:p>
            <a:pPr algn="ctr" defTabSz="762000"/>
            <a:r>
              <a:rPr lang="es-ES_tradnl" b="1" i="1">
                <a:solidFill>
                  <a:srgbClr val="000000"/>
                </a:solidFill>
              </a:rPr>
              <a:t>medioambientales</a:t>
            </a:r>
          </a:p>
        </p:txBody>
      </p:sp>
      <p:sp>
        <p:nvSpPr>
          <p:cNvPr id="31753" name="Rectangle 10"/>
          <p:cNvSpPr>
            <a:spLocks noChangeArrowheads="1"/>
          </p:cNvSpPr>
          <p:nvPr/>
        </p:nvSpPr>
        <p:spPr bwMode="auto">
          <a:xfrm>
            <a:off x="2960688" y="5857875"/>
            <a:ext cx="1795462" cy="593725"/>
          </a:xfrm>
          <a:prstGeom prst="rect">
            <a:avLst/>
          </a:prstGeom>
          <a:solidFill>
            <a:srgbClr val="0033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es-ES_tradnl" sz="1600" b="1" i="1">
                <a:solidFill>
                  <a:schemeClr val="bg1"/>
                </a:solidFill>
              </a:rPr>
              <a:t>Procedimientos y Prácticas</a:t>
            </a:r>
          </a:p>
        </p:txBody>
      </p:sp>
      <p:sp>
        <p:nvSpPr>
          <p:cNvPr id="31754" name="Line 6"/>
          <p:cNvSpPr>
            <a:spLocks noChangeShapeType="1"/>
          </p:cNvSpPr>
          <p:nvPr/>
        </p:nvSpPr>
        <p:spPr bwMode="auto">
          <a:xfrm flipH="1">
            <a:off x="2195513" y="4292600"/>
            <a:ext cx="792162" cy="2889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6"/>
          <p:cNvSpPr>
            <a:spLocks noChangeShapeType="1"/>
          </p:cNvSpPr>
          <p:nvPr/>
        </p:nvSpPr>
        <p:spPr bwMode="auto">
          <a:xfrm>
            <a:off x="4500563" y="4292600"/>
            <a:ext cx="647700" cy="3603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6"/>
          <p:cNvSpPr>
            <a:spLocks noChangeShapeType="1"/>
          </p:cNvSpPr>
          <p:nvPr/>
        </p:nvSpPr>
        <p:spPr bwMode="auto">
          <a:xfrm>
            <a:off x="3995738" y="3284538"/>
            <a:ext cx="0" cy="3603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8"/>
          <p:cNvSpPr>
            <a:spLocks noChangeShapeType="1"/>
          </p:cNvSpPr>
          <p:nvPr/>
        </p:nvSpPr>
        <p:spPr bwMode="auto">
          <a:xfrm>
            <a:off x="5364163" y="5516563"/>
            <a:ext cx="4762" cy="67151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58" name="Group 3"/>
          <p:cNvGrpSpPr>
            <a:grpSpLocks/>
          </p:cNvGrpSpPr>
          <p:nvPr/>
        </p:nvGrpSpPr>
        <p:grpSpPr bwMode="auto">
          <a:xfrm>
            <a:off x="4787900" y="6092825"/>
            <a:ext cx="576263" cy="144463"/>
            <a:chOff x="2958" y="3470"/>
            <a:chExt cx="450" cy="58"/>
          </a:xfrm>
        </p:grpSpPr>
        <p:sp>
          <p:nvSpPr>
            <p:cNvPr id="31763" name="Line 4"/>
            <p:cNvSpPr>
              <a:spLocks noChangeShapeType="1"/>
            </p:cNvSpPr>
            <p:nvPr/>
          </p:nvSpPr>
          <p:spPr bwMode="auto">
            <a:xfrm flipH="1">
              <a:off x="3027" y="3502"/>
              <a:ext cx="381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4" name="Freeform 5"/>
            <p:cNvSpPr>
              <a:spLocks/>
            </p:cNvSpPr>
            <p:nvPr/>
          </p:nvSpPr>
          <p:spPr bwMode="auto">
            <a:xfrm>
              <a:off x="2958" y="3470"/>
              <a:ext cx="128" cy="58"/>
            </a:xfrm>
            <a:custGeom>
              <a:avLst/>
              <a:gdLst>
                <a:gd name="T0" fmla="*/ 0 w 128"/>
                <a:gd name="T1" fmla="*/ 29 h 58"/>
                <a:gd name="T2" fmla="*/ 127 w 128"/>
                <a:gd name="T3" fmla="*/ 57 h 58"/>
                <a:gd name="T4" fmla="*/ 127 w 128"/>
                <a:gd name="T5" fmla="*/ 0 h 58"/>
                <a:gd name="T6" fmla="*/ 0 w 128"/>
                <a:gd name="T7" fmla="*/ 29 h 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58"/>
                <a:gd name="T14" fmla="*/ 128 w 128"/>
                <a:gd name="T15" fmla="*/ 58 h 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58">
                  <a:moveTo>
                    <a:pt x="0" y="29"/>
                  </a:moveTo>
                  <a:lnTo>
                    <a:pt x="127" y="57"/>
                  </a:lnTo>
                  <a:lnTo>
                    <a:pt x="127" y="0"/>
                  </a:lnTo>
                  <a:lnTo>
                    <a:pt x="0" y="29"/>
                  </a:lnTo>
                </a:path>
              </a:pathLst>
            </a:custGeom>
            <a:solidFill>
              <a:srgbClr val="000000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31759" name="Line 9"/>
          <p:cNvSpPr>
            <a:spLocks noChangeShapeType="1"/>
          </p:cNvSpPr>
          <p:nvPr/>
        </p:nvSpPr>
        <p:spPr bwMode="auto">
          <a:xfrm flipH="1">
            <a:off x="1905000" y="5516563"/>
            <a:ext cx="3175" cy="73501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60" name="Group 15"/>
          <p:cNvGrpSpPr>
            <a:grpSpLocks/>
          </p:cNvGrpSpPr>
          <p:nvPr/>
        </p:nvGrpSpPr>
        <p:grpSpPr bwMode="auto">
          <a:xfrm>
            <a:off x="1908175" y="6165850"/>
            <a:ext cx="1008063" cy="130175"/>
            <a:chOff x="1201" y="3470"/>
            <a:chExt cx="640" cy="82"/>
          </a:xfrm>
        </p:grpSpPr>
        <p:sp>
          <p:nvSpPr>
            <p:cNvPr id="31761" name="Line 16"/>
            <p:cNvSpPr>
              <a:spLocks noChangeShapeType="1"/>
            </p:cNvSpPr>
            <p:nvPr/>
          </p:nvSpPr>
          <p:spPr bwMode="auto">
            <a:xfrm>
              <a:off x="1201" y="3516"/>
              <a:ext cx="552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2" name="Freeform 17"/>
            <p:cNvSpPr>
              <a:spLocks/>
            </p:cNvSpPr>
            <p:nvPr/>
          </p:nvSpPr>
          <p:spPr bwMode="auto">
            <a:xfrm>
              <a:off x="1654" y="3470"/>
              <a:ext cx="187" cy="82"/>
            </a:xfrm>
            <a:custGeom>
              <a:avLst/>
              <a:gdLst>
                <a:gd name="T0" fmla="*/ 186 w 187"/>
                <a:gd name="T1" fmla="*/ 41 h 82"/>
                <a:gd name="T2" fmla="*/ 0 w 187"/>
                <a:gd name="T3" fmla="*/ 0 h 82"/>
                <a:gd name="T4" fmla="*/ 0 w 187"/>
                <a:gd name="T5" fmla="*/ 81 h 82"/>
                <a:gd name="T6" fmla="*/ 186 w 187"/>
                <a:gd name="T7" fmla="*/ 41 h 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7"/>
                <a:gd name="T13" fmla="*/ 0 h 82"/>
                <a:gd name="T14" fmla="*/ 187 w 187"/>
                <a:gd name="T15" fmla="*/ 82 h 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7" h="82">
                  <a:moveTo>
                    <a:pt x="186" y="41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186" y="41"/>
                  </a:lnTo>
                </a:path>
              </a:pathLst>
            </a:custGeom>
            <a:solidFill>
              <a:srgbClr val="000000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5 Título"/>
          <p:cNvSpPr>
            <a:spLocks noGrp="1"/>
          </p:cNvSpPr>
          <p:nvPr>
            <p:ph type="ctrTitle"/>
          </p:nvPr>
        </p:nvSpPr>
        <p:spPr>
          <a:xfrm>
            <a:off x="611188" y="981075"/>
            <a:ext cx="8001000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Medio Ambiente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2770" name="6 Subtítulo"/>
          <p:cNvSpPr>
            <a:spLocks noGrp="1"/>
          </p:cNvSpPr>
          <p:nvPr>
            <p:ph type="subTitle" idx="1"/>
          </p:nvPr>
        </p:nvSpPr>
        <p:spPr>
          <a:xfrm>
            <a:off x="468313" y="2349500"/>
            <a:ext cx="8286750" cy="2428875"/>
          </a:xfrm>
        </p:spPr>
        <p:txBody>
          <a:bodyPr/>
          <a:lstStyle/>
          <a:p>
            <a:pPr algn="just" eaLnBrk="1" hangingPunct="1"/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Entorno en el cual una organización opera, incluidos el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aire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el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agua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el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suelo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los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recursos naturales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la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flora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la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fauna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, los </a:t>
            </a:r>
            <a:r>
              <a:rPr lang="es-CL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seres humanos 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y sus </a:t>
            </a:r>
            <a:r>
              <a:rPr lang="es-CL" b="1" u="sng" smtClean="0">
                <a:solidFill>
                  <a:schemeClr val="tx1"/>
                </a:solidFill>
                <a:latin typeface="Arial" charset="0"/>
                <a:cs typeface="Arial" charset="0"/>
              </a:rPr>
              <a:t>interrelaciones</a:t>
            </a:r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5 Título"/>
          <p:cNvSpPr>
            <a:spLocks noGrp="1"/>
          </p:cNvSpPr>
          <p:nvPr>
            <p:ph type="ctrTitle"/>
          </p:nvPr>
        </p:nvSpPr>
        <p:spPr>
          <a:xfrm>
            <a:off x="468313" y="549275"/>
            <a:ext cx="8001000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Medio Ambiente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3379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5040313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2060575"/>
            <a:ext cx="26003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 txBox="1">
            <a:spLocks/>
          </p:cNvSpPr>
          <p:nvPr/>
        </p:nvSpPr>
        <p:spPr bwMode="auto">
          <a:xfrm>
            <a:off x="179388" y="4221163"/>
            <a:ext cx="8786812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Desempeño Ambiental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34818" name="6 Subtítulo"/>
          <p:cNvSpPr txBox="1">
            <a:spLocks/>
          </p:cNvSpPr>
          <p:nvPr/>
        </p:nvSpPr>
        <p:spPr bwMode="auto">
          <a:xfrm>
            <a:off x="179388" y="5229225"/>
            <a:ext cx="8786812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sz="2800" b="1"/>
              <a:t>Resultados medibles de la gestión que hace una organización de sus </a:t>
            </a:r>
            <a:r>
              <a:rPr lang="es-CL" sz="2800">
                <a:latin typeface="Arial Black" pitchFamily="34" charset="0"/>
              </a:rPr>
              <a:t>Aspectos Ambientales</a:t>
            </a:r>
            <a:r>
              <a:rPr lang="es-CL" sz="2800" b="1"/>
              <a:t>.</a:t>
            </a:r>
            <a:endParaRPr lang="es-ES" sz="2800" b="1">
              <a:cs typeface="Arial" charset="0"/>
            </a:endParaRPr>
          </a:p>
        </p:txBody>
      </p:sp>
      <p:sp>
        <p:nvSpPr>
          <p:cNvPr id="8" name="5 Título"/>
          <p:cNvSpPr txBox="1">
            <a:spLocks/>
          </p:cNvSpPr>
          <p:nvPr/>
        </p:nvSpPr>
        <p:spPr bwMode="auto">
          <a:xfrm>
            <a:off x="179388" y="333375"/>
            <a:ext cx="8786812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cs typeface="Arial" pitchFamily="34" charset="0"/>
              </a:rPr>
              <a:t>Aspecto Ambiental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34820" name="6 Subtítulo"/>
          <p:cNvSpPr txBox="1">
            <a:spLocks/>
          </p:cNvSpPr>
          <p:nvPr/>
        </p:nvSpPr>
        <p:spPr bwMode="auto">
          <a:xfrm>
            <a:off x="250825" y="1268413"/>
            <a:ext cx="8572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sz="2800" b="1"/>
              <a:t>Elemento de las actividades, productos o servicios de una organización que puede interactuar con el </a:t>
            </a:r>
            <a:r>
              <a:rPr lang="es-CL" sz="2800">
                <a:latin typeface="Arial Black" pitchFamily="34" charset="0"/>
              </a:rPr>
              <a:t>Medio Ambiente</a:t>
            </a:r>
            <a:r>
              <a:rPr lang="es-CL" sz="2800" b="1"/>
              <a:t>.</a:t>
            </a:r>
          </a:p>
          <a:p>
            <a:pPr algn="just"/>
            <a:r>
              <a:rPr lang="es-CL" sz="2400" b="1">
                <a:cs typeface="Arial" charset="0"/>
              </a:rPr>
              <a:t>Cuando se produce la interacción, se genera un </a:t>
            </a:r>
            <a:r>
              <a:rPr lang="es-CL" sz="2400">
                <a:latin typeface="Arial Black" pitchFamily="34" charset="0"/>
                <a:cs typeface="Arial" charset="0"/>
              </a:rPr>
              <a:t>Impacto Ambiental.</a:t>
            </a:r>
          </a:p>
          <a:p>
            <a:pPr algn="ctr"/>
            <a:endParaRPr lang="es-CL" sz="900" b="1">
              <a:cs typeface="Arial" charset="0"/>
            </a:endParaRPr>
          </a:p>
          <a:p>
            <a:pPr algn="ctr"/>
            <a:r>
              <a:rPr lang="es-CL" sz="2400" b="1">
                <a:cs typeface="Arial" charset="0"/>
              </a:rPr>
              <a:t>( </a:t>
            </a:r>
            <a:r>
              <a:rPr lang="es-CL" sz="2400" b="1">
                <a:solidFill>
                  <a:srgbClr val="002060"/>
                </a:solidFill>
                <a:cs typeface="Arial" charset="0"/>
              </a:rPr>
              <a:t>Aspecto</a:t>
            </a:r>
            <a:r>
              <a:rPr lang="es-CL" sz="24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es-CL" sz="2400" b="1">
                <a:solidFill>
                  <a:srgbClr val="002060"/>
                </a:solidFill>
                <a:cs typeface="Arial" charset="0"/>
              </a:rPr>
              <a:t>(</a:t>
            </a:r>
            <a:r>
              <a:rPr lang="es-CL" sz="2400" b="1">
                <a:solidFill>
                  <a:srgbClr val="C00000"/>
                </a:solidFill>
                <a:cs typeface="Arial" charset="0"/>
              </a:rPr>
              <a:t>Causa</a:t>
            </a:r>
            <a:r>
              <a:rPr lang="es-CL" sz="2400" b="1">
                <a:solidFill>
                  <a:srgbClr val="002060"/>
                </a:solidFill>
                <a:cs typeface="Arial" charset="0"/>
              </a:rPr>
              <a:t>)                           Impacto</a:t>
            </a:r>
            <a:r>
              <a:rPr lang="es-CL" sz="24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es-CL" sz="2400" b="1">
                <a:solidFill>
                  <a:srgbClr val="002060"/>
                </a:solidFill>
                <a:cs typeface="Arial" charset="0"/>
              </a:rPr>
              <a:t>(</a:t>
            </a:r>
            <a:r>
              <a:rPr lang="es-CL" sz="2400" b="1">
                <a:solidFill>
                  <a:srgbClr val="C00000"/>
                </a:solidFill>
                <a:cs typeface="Arial" charset="0"/>
              </a:rPr>
              <a:t>Efecto</a:t>
            </a:r>
            <a:r>
              <a:rPr lang="es-CL" sz="2400" b="1">
                <a:solidFill>
                  <a:srgbClr val="002060"/>
                </a:solidFill>
                <a:cs typeface="Arial" charset="0"/>
              </a:rPr>
              <a:t>)</a:t>
            </a:r>
            <a:r>
              <a:rPr lang="es-CL" sz="2400" b="1">
                <a:cs typeface="Arial" charset="0"/>
              </a:rPr>
              <a:t>)</a:t>
            </a:r>
            <a:endParaRPr lang="es-ES" sz="2800" b="1">
              <a:cs typeface="Arial" charset="0"/>
            </a:endParaRPr>
          </a:p>
        </p:txBody>
      </p:sp>
      <p:sp>
        <p:nvSpPr>
          <p:cNvPr id="34821" name="Line 6"/>
          <p:cNvSpPr>
            <a:spLocks noChangeShapeType="1"/>
          </p:cNvSpPr>
          <p:nvPr/>
        </p:nvSpPr>
        <p:spPr bwMode="auto">
          <a:xfrm>
            <a:off x="3563938" y="3644900"/>
            <a:ext cx="20161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/>
          </p:nvPr>
        </p:nvSpPr>
        <p:spPr>
          <a:xfrm>
            <a:off x="684213" y="908050"/>
            <a:ext cx="7772400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Sistema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410" name="6 Subtítulo"/>
          <p:cNvSpPr>
            <a:spLocks noGrp="1"/>
          </p:cNvSpPr>
          <p:nvPr>
            <p:ph type="subTitle" idx="1"/>
          </p:nvPr>
        </p:nvSpPr>
        <p:spPr>
          <a:xfrm>
            <a:off x="539750" y="1628775"/>
            <a:ext cx="8286750" cy="1214438"/>
          </a:xfrm>
        </p:spPr>
        <p:txBody>
          <a:bodyPr/>
          <a:lstStyle/>
          <a:p>
            <a:pPr algn="just" eaLnBrk="1" hangingPunct="1"/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Conjunto de elementos mutuamente relacionados o que </a:t>
            </a:r>
            <a:r>
              <a:rPr lang="es-ES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interactúan</a:t>
            </a: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5" name="5 Título"/>
          <p:cNvSpPr txBox="1">
            <a:spLocks/>
          </p:cNvSpPr>
          <p:nvPr/>
        </p:nvSpPr>
        <p:spPr bwMode="auto">
          <a:xfrm>
            <a:off x="684213" y="2852738"/>
            <a:ext cx="77724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ea typeface="+mj-ea"/>
                <a:cs typeface="Arial" pitchFamily="34" charset="0"/>
              </a:rPr>
              <a:t>Gestión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17412" name="6 Subtítulo"/>
          <p:cNvSpPr txBox="1">
            <a:spLocks/>
          </p:cNvSpPr>
          <p:nvPr/>
        </p:nvSpPr>
        <p:spPr bwMode="auto">
          <a:xfrm>
            <a:off x="611188" y="3644900"/>
            <a:ext cx="82867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Actividades coordinadas para </a:t>
            </a:r>
            <a:r>
              <a:rPr lang="es-ES" sz="2800">
                <a:latin typeface="Arial Black" pitchFamily="34" charset="0"/>
                <a:cs typeface="Arial" charset="0"/>
              </a:rPr>
              <a:t>Dirigir </a:t>
            </a:r>
            <a:r>
              <a:rPr lang="es-ES" sz="2800" b="1">
                <a:cs typeface="Arial" charset="0"/>
              </a:rPr>
              <a:t>y </a:t>
            </a:r>
            <a:r>
              <a:rPr lang="es-ES" sz="2800">
                <a:latin typeface="Arial Black" pitchFamily="34" charset="0"/>
                <a:cs typeface="Arial" charset="0"/>
              </a:rPr>
              <a:t>Controlar</a:t>
            </a:r>
            <a:r>
              <a:rPr lang="es-ES" sz="2800" b="1">
                <a:latin typeface="Arial Black" pitchFamily="34" charset="0"/>
                <a:cs typeface="Arial" charset="0"/>
              </a:rPr>
              <a:t> </a:t>
            </a:r>
            <a:r>
              <a:rPr lang="es-ES" sz="2800" b="1">
                <a:cs typeface="Arial" charset="0"/>
              </a:rPr>
              <a:t>una Organización.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es-ES" sz="2400" b="1" i="1">
                <a:cs typeface="Arial" charset="0"/>
              </a:rPr>
              <a:t>Considera la utilización de los recursos y la toma de decisiones para lograr la misión de la organización.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179388" y="0"/>
            <a:ext cx="8786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3200" dirty="0">
                <a:latin typeface="Arial Black" pitchFamily="34" charset="0"/>
                <a:ea typeface="+mj-ea"/>
                <a:cs typeface="Arial" pitchFamily="34" charset="0"/>
              </a:rPr>
              <a:t>I. Conceptos y definiciones básicas</a:t>
            </a:r>
            <a:endParaRPr lang="es-ES" sz="3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414" name="6 Subtítulo"/>
          <p:cNvSpPr txBox="1">
            <a:spLocks/>
          </p:cNvSpPr>
          <p:nvPr/>
        </p:nvSpPr>
        <p:spPr bwMode="auto">
          <a:xfrm>
            <a:off x="250825" y="5732463"/>
            <a:ext cx="871537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s-ES" sz="1600">
                <a:latin typeface="Arial Black" pitchFamily="34" charset="0"/>
                <a:cs typeface="Arial" charset="0"/>
              </a:rPr>
              <a:t>Organización</a:t>
            </a:r>
            <a:r>
              <a:rPr lang="es-ES" sz="1600" b="1">
                <a:cs typeface="Arial" charset="0"/>
              </a:rPr>
              <a:t>: Conjunto de personas e instalaciones con una disposición de responsabilidades, autoridades y relaciones (</a:t>
            </a:r>
            <a:r>
              <a:rPr lang="es-CL" sz="1600" u="sng"/>
              <a:t>Ejemplo</a:t>
            </a:r>
            <a:r>
              <a:rPr lang="es-CL" sz="1600"/>
              <a:t>: Corporaciones, empresas, instituciones, asociaciones, firmas etc.)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es-ES" sz="1600" b="1">
                <a:cs typeface="Arial" charset="0"/>
              </a:rPr>
              <a:t>.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5 Título"/>
          <p:cNvSpPr>
            <a:spLocks noGrp="1"/>
          </p:cNvSpPr>
          <p:nvPr>
            <p:ph type="ctrTitle"/>
          </p:nvPr>
        </p:nvSpPr>
        <p:spPr>
          <a:xfrm>
            <a:off x="468313" y="476250"/>
            <a:ext cx="8001000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Certificación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5842" name="6 Subtítulo"/>
          <p:cNvSpPr>
            <a:spLocks noGrp="1"/>
          </p:cNvSpPr>
          <p:nvPr>
            <p:ph type="subTitle" idx="1"/>
          </p:nvPr>
        </p:nvSpPr>
        <p:spPr>
          <a:xfrm>
            <a:off x="323850" y="1484313"/>
            <a:ext cx="8286750" cy="2428875"/>
          </a:xfrm>
        </p:spPr>
        <p:txBody>
          <a:bodyPr/>
          <a:lstStyle/>
          <a:p>
            <a:pPr algn="just" eaLnBrk="1" hangingPunct="1"/>
            <a:r>
              <a:rPr lang="es-CL" b="1" smtClean="0">
                <a:solidFill>
                  <a:schemeClr val="tx1"/>
                </a:solidFill>
                <a:latin typeface="Arial" charset="0"/>
                <a:cs typeface="Arial" charset="0"/>
              </a:rPr>
              <a:t>Corresponde al status que alcanza una organización cuando ha superado con éxito una auditoría que verifica su Sistema de Gestión vs una Norma o Standard determinado.</a:t>
            </a:r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5843" name="Picture 9" descr="ANd9GcT0CPVsp85T_8a-RJMKK8S88P5BcUfrEAGa0oafCmcLvI_LXXggLYJADjB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868863"/>
            <a:ext cx="13684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ANd9GcREhIj0Nx4LXIvC8AodM5NZqO8cZo_vNO5ZVdWE7AWtWEj4Ug3zxnLRlCM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797425"/>
            <a:ext cx="1057275" cy="1439863"/>
          </a:xfrm>
          <a:prstGeom prst="rect">
            <a:avLst/>
          </a:prstGeom>
          <a:noFill/>
        </p:spPr>
      </p:pic>
      <p:pic>
        <p:nvPicPr>
          <p:cNvPr id="35846" name="Picture 6" descr="ANd9GcQgTK7VzbnriUlPMfwT8oYDo4St6wQQZypc9k8nrk3Q77bGcHkWhznDhM8h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1275" y="4365625"/>
            <a:ext cx="1368425" cy="1368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Título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8001000" cy="7556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sz="4000" dirty="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Responsabilidad y Autoridad</a:t>
            </a:r>
            <a:endParaRPr lang="es-ES" sz="4000" dirty="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6866" name="6 Subtítulo"/>
          <p:cNvSpPr>
            <a:spLocks noGrp="1"/>
          </p:cNvSpPr>
          <p:nvPr>
            <p:ph type="subTitle" idx="1"/>
          </p:nvPr>
        </p:nvSpPr>
        <p:spPr>
          <a:xfrm>
            <a:off x="395288" y="1557338"/>
            <a:ext cx="8286750" cy="3959225"/>
          </a:xfrm>
        </p:spPr>
        <p:txBody>
          <a:bodyPr/>
          <a:lstStyle/>
          <a:p>
            <a:pPr algn="just" eaLnBrk="1" hangingPunct="1"/>
            <a:r>
              <a:rPr lang="es-CL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Responsabilidad</a:t>
            </a:r>
            <a:r>
              <a:rPr lang="es-CL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: Corresponde a las obligaciones que adquiere una persona o entidad, debido a instancias personales o contractuales.</a:t>
            </a:r>
          </a:p>
          <a:p>
            <a:pPr algn="just" eaLnBrk="1" hangingPunct="1"/>
            <a:endParaRPr lang="es-CL" sz="10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/>
            <a:r>
              <a:rPr lang="es-CL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Autoridad</a:t>
            </a:r>
            <a:r>
              <a:rPr lang="es-CL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: Se refiere a la condición que se confiere o adquiere naturalmente  una persona o entidad, para poder cumplir cabalmente con las responsabilidades adquiridas.</a:t>
            </a:r>
          </a:p>
          <a:p>
            <a:pPr eaLnBrk="1" hangingPunct="1"/>
            <a:r>
              <a:rPr lang="es-CL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(Poder de Decisión)</a:t>
            </a:r>
            <a:endParaRPr lang="es-ES" sz="28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 Título"/>
          <p:cNvSpPr>
            <a:spLocks noGrp="1"/>
          </p:cNvSpPr>
          <p:nvPr>
            <p:ph type="ctrTitle" idx="4294967295"/>
          </p:nvPr>
        </p:nvSpPr>
        <p:spPr>
          <a:xfrm>
            <a:off x="0" y="1844675"/>
            <a:ext cx="9144000" cy="7556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Arial" charset="0"/>
              </a:rPr>
              <a:t>Planificación &gt;&gt; Improvisación</a:t>
            </a:r>
            <a:endParaRPr lang="es-ES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7890" name="6 Subtítulo"/>
          <p:cNvSpPr>
            <a:spLocks noGrp="1"/>
          </p:cNvSpPr>
          <p:nvPr>
            <p:ph type="subTitle" idx="4294967295"/>
          </p:nvPr>
        </p:nvSpPr>
        <p:spPr>
          <a:xfrm>
            <a:off x="1042988" y="2924175"/>
            <a:ext cx="6891337" cy="1223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CL" b="1" smtClean="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Resultado en menor tiempo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s-CL" b="1" smtClean="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(…y siempre mejor)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179388" y="260350"/>
            <a:ext cx="8786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Sistemas de Gestión </a:t>
            </a:r>
            <a:endParaRPr lang="es-ES" sz="4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789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508500"/>
            <a:ext cx="185261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4" descr="hombre de negocios agotado rodeado por los fiche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652963"/>
            <a:ext cx="2236787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/>
          </p:nvPr>
        </p:nvSpPr>
        <p:spPr>
          <a:xfrm>
            <a:off x="611188" y="476250"/>
            <a:ext cx="7772400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Sistema de Gestión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>
            <a:spLocks noGrp="1"/>
          </p:cNvSpPr>
          <p:nvPr>
            <p:ph type="subTitle" idx="1"/>
          </p:nvPr>
        </p:nvSpPr>
        <p:spPr>
          <a:xfrm>
            <a:off x="250825" y="1341438"/>
            <a:ext cx="8715375" cy="1785937"/>
          </a:xfrm>
        </p:spPr>
        <p:txBody>
          <a:bodyPr/>
          <a:lstStyle/>
          <a:p>
            <a:pPr algn="just" eaLnBrk="1" hangingPunct="1"/>
            <a:r>
              <a:rPr lang="es-ES" b="1" smtClean="0">
                <a:solidFill>
                  <a:schemeClr val="tx1"/>
                </a:solidFill>
                <a:latin typeface="Arial" charset="0"/>
                <a:cs typeface="Arial" charset="0"/>
              </a:rPr>
              <a:t>Sistema para </a:t>
            </a:r>
            <a:r>
              <a:rPr lang="es-ES" b="1" u="sng" smtClean="0">
                <a:solidFill>
                  <a:schemeClr val="tx1"/>
                </a:solidFill>
                <a:latin typeface="Arial" charset="0"/>
                <a:cs typeface="Arial" charset="0"/>
              </a:rPr>
              <a:t>establecer</a:t>
            </a:r>
            <a:r>
              <a:rPr lang="es-ES" b="1" smtClean="0">
                <a:solidFill>
                  <a:schemeClr val="tx1"/>
                </a:solidFill>
                <a:latin typeface="Arial" charset="0"/>
                <a:cs typeface="Arial" charset="0"/>
              </a:rPr>
              <a:t> la Política de una organización y sus objetivos, y para </a:t>
            </a:r>
            <a:r>
              <a:rPr lang="es-ES" b="1" u="sng" smtClean="0">
                <a:solidFill>
                  <a:schemeClr val="tx1"/>
                </a:solidFill>
                <a:latin typeface="Arial" charset="0"/>
                <a:cs typeface="Arial" charset="0"/>
              </a:rPr>
              <a:t>lograr</a:t>
            </a:r>
            <a:r>
              <a:rPr lang="es-ES" b="1" smtClean="0">
                <a:solidFill>
                  <a:schemeClr val="tx1"/>
                </a:solidFill>
                <a:latin typeface="Arial" charset="0"/>
                <a:cs typeface="Arial" charset="0"/>
              </a:rPr>
              <a:t> estos objetivos.</a:t>
            </a:r>
          </a:p>
        </p:txBody>
      </p:sp>
      <p:sp>
        <p:nvSpPr>
          <p:cNvPr id="18435" name="5 Rectángulo"/>
          <p:cNvSpPr>
            <a:spLocks noChangeArrowheads="1"/>
          </p:cNvSpPr>
          <p:nvPr/>
        </p:nvSpPr>
        <p:spPr bwMode="auto">
          <a:xfrm>
            <a:off x="179388" y="4005263"/>
            <a:ext cx="89646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defTabSz="725488">
              <a:lnSpc>
                <a:spcPct val="130000"/>
              </a:lnSpc>
              <a:spcBef>
                <a:spcPct val="55000"/>
              </a:spcBef>
              <a:buClr>
                <a:srgbClr val="5F5F5F"/>
              </a:buClr>
              <a:buFont typeface="Marlett" pitchFamily="2" charset="2"/>
              <a:buNone/>
            </a:pPr>
            <a:r>
              <a:rPr lang="pt-BR" sz="2400" b="1"/>
              <a:t>Estructura organizacional, actividades, responsabilidades, prácticas, procedimientos, procesos y recursos necesarios para implementar la gestión de una variable específica (</a:t>
            </a:r>
            <a:r>
              <a:rPr lang="pt-BR" sz="2400">
                <a:latin typeface="Arial Black" pitchFamily="34" charset="0"/>
              </a:rPr>
              <a:t>calidad, medio ambiente, seguridad</a:t>
            </a:r>
            <a:r>
              <a:rPr lang="pt-BR" sz="2400" b="1"/>
              <a:t>, etc.), de acuerdo con las políticas de dicha organización.</a:t>
            </a:r>
          </a:p>
        </p:txBody>
      </p:sp>
      <p:sp>
        <p:nvSpPr>
          <p:cNvPr id="7" name="5 Título"/>
          <p:cNvSpPr txBox="1">
            <a:spLocks/>
          </p:cNvSpPr>
          <p:nvPr/>
        </p:nvSpPr>
        <p:spPr>
          <a:xfrm>
            <a:off x="755650" y="3141663"/>
            <a:ext cx="7772400" cy="75565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4000" dirty="0">
                <a:solidFill>
                  <a:srgbClr val="000066"/>
                </a:solidFill>
                <a:latin typeface="Arial Black" pitchFamily="34" charset="0"/>
                <a:ea typeface="+mj-ea"/>
                <a:cs typeface="Arial" charset="0"/>
              </a:rPr>
              <a:t>¿Qué implica un Sistema de Gestión?</a:t>
            </a:r>
            <a:endParaRPr lang="es-ES" sz="4000" dirty="0">
              <a:solidFill>
                <a:srgbClr val="000066"/>
              </a:solidFill>
              <a:latin typeface="Arial Black" pitchFamily="34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Título"/>
          <p:cNvSpPr txBox="1">
            <a:spLocks/>
          </p:cNvSpPr>
          <p:nvPr/>
        </p:nvSpPr>
        <p:spPr bwMode="auto">
          <a:xfrm>
            <a:off x="179388" y="188913"/>
            <a:ext cx="87868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Sistemas de Gestión </a:t>
            </a:r>
            <a:endParaRPr lang="es-ES" sz="4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993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500438"/>
            <a:ext cx="2998787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440363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 descr="riesg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1268413"/>
            <a:ext cx="1595437" cy="1535112"/>
          </a:xfrm>
          <a:prstGeom prst="rect">
            <a:avLst/>
          </a:prstGeom>
          <a:noFill/>
        </p:spPr>
      </p:pic>
      <p:pic>
        <p:nvPicPr>
          <p:cNvPr id="39945" name="Picture 9" descr="ingenieria_cicl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5473700"/>
            <a:ext cx="1306513" cy="1023938"/>
          </a:xfrm>
          <a:prstGeom prst="rect">
            <a:avLst/>
          </a:prstGeom>
          <a:noFill/>
        </p:spPr>
      </p:pic>
      <p:pic>
        <p:nvPicPr>
          <p:cNvPr id="39946" name="Picture 10" descr="extintores 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1341438"/>
            <a:ext cx="1368425" cy="1027112"/>
          </a:xfrm>
          <a:prstGeom prst="rect">
            <a:avLst/>
          </a:prstGeom>
          <a:noFill/>
        </p:spPr>
      </p:pic>
      <p:pic>
        <p:nvPicPr>
          <p:cNvPr id="39948" name="Picture 12" descr="6828_8_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2349500"/>
            <a:ext cx="1400175" cy="1511300"/>
          </a:xfrm>
          <a:prstGeom prst="rect">
            <a:avLst/>
          </a:prstGeom>
          <a:noFill/>
        </p:spPr>
      </p:pic>
      <p:pic>
        <p:nvPicPr>
          <p:cNvPr id="39949" name="Picture 13" descr="   diamante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24525" y="1125538"/>
            <a:ext cx="2232025" cy="1963737"/>
          </a:xfrm>
          <a:prstGeom prst="rect">
            <a:avLst/>
          </a:prstGeom>
          <a:noFill/>
        </p:spPr>
      </p:pic>
      <p:pic>
        <p:nvPicPr>
          <p:cNvPr id="39950" name="Picture 14" descr="ANd9GcRGo_UUrVzgt4xpcIfSRH_h0x6f2IzpeSa_atB8rFkN_F8_DV0YiIhl4Q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12088" y="3068638"/>
            <a:ext cx="1038225" cy="1104900"/>
          </a:xfrm>
          <a:prstGeom prst="rect">
            <a:avLst/>
          </a:prstGeom>
          <a:noFill/>
        </p:spPr>
      </p:pic>
      <p:pic>
        <p:nvPicPr>
          <p:cNvPr id="39951" name="Picture 15" descr="Reloj Omega Reloj Omega Seamaster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84888" y="3141663"/>
            <a:ext cx="1666875" cy="1944687"/>
          </a:xfrm>
          <a:prstGeom prst="rect">
            <a:avLst/>
          </a:prstGeom>
          <a:noFill/>
        </p:spPr>
      </p:pic>
      <p:sp>
        <p:nvSpPr>
          <p:cNvPr id="2" name="1 Título"/>
          <p:cNvSpPr txBox="1">
            <a:spLocks/>
          </p:cNvSpPr>
          <p:nvPr/>
        </p:nvSpPr>
        <p:spPr bwMode="auto">
          <a:xfrm>
            <a:off x="2700338" y="6165850"/>
            <a:ext cx="23034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 b="1">
                <a:solidFill>
                  <a:srgbClr val="17375E"/>
                </a:solidFill>
                <a:cs typeface="Arial" charset="0"/>
              </a:rPr>
              <a:t>Medio Ambiente</a:t>
            </a:r>
            <a:r>
              <a:rPr lang="es-CL" sz="4400">
                <a:solidFill>
                  <a:srgbClr val="17375E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 bwMode="auto">
          <a:xfrm>
            <a:off x="4067175" y="2420938"/>
            <a:ext cx="165576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 b="1">
                <a:solidFill>
                  <a:srgbClr val="17375E"/>
                </a:solidFill>
                <a:cs typeface="Arial" charset="0"/>
              </a:rPr>
              <a:t>Calidad</a:t>
            </a:r>
            <a:r>
              <a:rPr lang="es-CL" sz="4400">
                <a:solidFill>
                  <a:srgbClr val="17375E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17375E"/>
              </a:solidFill>
              <a:cs typeface="Arial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1476375" y="2781300"/>
            <a:ext cx="23034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 b="1">
                <a:solidFill>
                  <a:srgbClr val="17375E"/>
                </a:solidFill>
                <a:cs typeface="Arial" charset="0"/>
              </a:rPr>
              <a:t>Seguridad</a:t>
            </a:r>
            <a:r>
              <a:rPr lang="es-CL" sz="4400">
                <a:solidFill>
                  <a:srgbClr val="17375E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17375E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5 Título"/>
          <p:cNvSpPr>
            <a:spLocks noGrp="1"/>
          </p:cNvSpPr>
          <p:nvPr>
            <p:ph type="ctrTitle"/>
          </p:nvPr>
        </p:nvSpPr>
        <p:spPr>
          <a:xfrm>
            <a:off x="179388" y="836613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Política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2" name="6 Subtítulo"/>
          <p:cNvSpPr>
            <a:spLocks noGrp="1"/>
          </p:cNvSpPr>
          <p:nvPr>
            <p:ph type="subTitle" idx="1"/>
          </p:nvPr>
        </p:nvSpPr>
        <p:spPr>
          <a:xfrm>
            <a:off x="179388" y="1916113"/>
            <a:ext cx="8786812" cy="3857625"/>
          </a:xfrm>
        </p:spPr>
        <p:txBody>
          <a:bodyPr/>
          <a:lstStyle/>
          <a:p>
            <a:pPr algn="just" eaLnBrk="1" hangingPunct="1"/>
            <a:r>
              <a:rPr lang="es-ES" b="1" smtClean="0">
                <a:solidFill>
                  <a:schemeClr val="tx1"/>
                </a:solidFill>
                <a:latin typeface="Arial" charset="0"/>
                <a:cs typeface="Arial" charset="0"/>
              </a:rPr>
              <a:t>Intenciones globales y orientación de una organización expresada formalmente por la Alta Dirección (“Declaración de Principios” o “Rumbo”).</a:t>
            </a:r>
          </a:p>
          <a:p>
            <a:pPr eaLnBrk="1" hangingPunct="1"/>
            <a:endParaRPr lang="es-ES" sz="16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/>
            <a:r>
              <a:rPr lang="es-E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Cuando la declaración es relativa  a la </a:t>
            </a:r>
            <a:r>
              <a:rPr lang="es-ES" sz="24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Calidad</a:t>
            </a:r>
            <a:r>
              <a:rPr lang="es-E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se tiene la </a:t>
            </a:r>
            <a:r>
              <a:rPr lang="es-ES" sz="24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Política de Calidad </a:t>
            </a:r>
            <a:r>
              <a:rPr lang="es-E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y cuando es relativa al </a:t>
            </a:r>
            <a:r>
              <a:rPr lang="es-ES" sz="24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Desempeño Ambiental</a:t>
            </a:r>
            <a:r>
              <a:rPr lang="es-E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se tiene la </a:t>
            </a:r>
            <a:r>
              <a:rPr lang="es-ES" sz="2400" b="1" smtClean="0">
                <a:solidFill>
                  <a:srgbClr val="000066"/>
                </a:solidFill>
                <a:latin typeface="Arial" charset="0"/>
                <a:cs typeface="Arial" charset="0"/>
              </a:rPr>
              <a:t>Política  Ambiental</a:t>
            </a:r>
            <a:r>
              <a:rPr lang="es-E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  <a:p>
            <a:pPr eaLnBrk="1" hangingPunct="1"/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/>
          </p:nvPr>
        </p:nvSpPr>
        <p:spPr>
          <a:xfrm>
            <a:off x="179388" y="549275"/>
            <a:ext cx="8964612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Sistema de Gestión de Calidad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506" name="6 Subtítulo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786812" cy="193198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Sistema de gestión para dirigir y controlar una organización con respecto a la </a:t>
            </a:r>
            <a:r>
              <a:rPr lang="es-ES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Calidad, </a:t>
            </a: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con el propósito de satisfacer las necesidades del </a:t>
            </a:r>
            <a:r>
              <a:rPr lang="es-ES" sz="2800" smtClean="0">
                <a:solidFill>
                  <a:srgbClr val="B0413E"/>
                </a:solidFill>
                <a:latin typeface="Arial Black" pitchFamily="34" charset="0"/>
                <a:cs typeface="Arial" charset="0"/>
              </a:rPr>
              <a:t>cliente</a:t>
            </a: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21507" name="6 Subtítulo"/>
          <p:cNvSpPr txBox="1">
            <a:spLocks/>
          </p:cNvSpPr>
          <p:nvPr/>
        </p:nvSpPr>
        <p:spPr bwMode="auto">
          <a:xfrm>
            <a:off x="250825" y="3213100"/>
            <a:ext cx="87153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 u="sng">
                <a:cs typeface="Arial" charset="0"/>
              </a:rPr>
              <a:t>Implica</a:t>
            </a:r>
            <a:r>
              <a:rPr lang="es-ES" sz="1900" b="1">
                <a:cs typeface="Arial" charset="0"/>
              </a:rPr>
              <a:t>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3000" b="1">
                <a:cs typeface="Arial" charset="0"/>
              </a:rPr>
              <a:t>	- </a:t>
            </a:r>
            <a:r>
              <a:rPr lang="es-ES" sz="2200" b="1">
                <a:cs typeface="Arial" charset="0"/>
              </a:rPr>
              <a:t>Establecer la </a:t>
            </a:r>
            <a:r>
              <a:rPr lang="es-ES" sz="2200">
                <a:latin typeface="Arial Black" pitchFamily="34" charset="0"/>
                <a:cs typeface="Arial" charset="0"/>
              </a:rPr>
              <a:t>Política de Calidad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	- Establecer </a:t>
            </a:r>
            <a:r>
              <a:rPr lang="es-ES" sz="2200">
                <a:latin typeface="Arial Black" pitchFamily="34" charset="0"/>
                <a:cs typeface="Arial" charset="0"/>
              </a:rPr>
              <a:t>Objetivos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	- </a:t>
            </a:r>
            <a:r>
              <a:rPr lang="es-ES" sz="2200">
                <a:latin typeface="Arial Black" pitchFamily="34" charset="0"/>
                <a:cs typeface="Arial" charset="0"/>
              </a:rPr>
              <a:t>Cumplimiento</a:t>
            </a:r>
            <a:r>
              <a:rPr lang="es-ES" sz="2200" b="1">
                <a:cs typeface="Arial" charset="0"/>
              </a:rPr>
              <a:t> de los Objetivos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Como también el desarrollo de: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- </a:t>
            </a:r>
            <a:r>
              <a:rPr lang="es-ES" sz="1900">
                <a:latin typeface="Arial Black" pitchFamily="34" charset="0"/>
                <a:cs typeface="Arial" charset="0"/>
              </a:rPr>
              <a:t>Planificación</a:t>
            </a:r>
            <a:r>
              <a:rPr lang="es-ES" sz="1900" b="1">
                <a:cs typeface="Arial" charset="0"/>
              </a:rPr>
              <a:t> de la Calidad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- </a:t>
            </a:r>
            <a:r>
              <a:rPr lang="es-ES" sz="1900">
                <a:latin typeface="Arial Black" pitchFamily="34" charset="0"/>
                <a:cs typeface="Arial" charset="0"/>
              </a:rPr>
              <a:t>Control</a:t>
            </a:r>
            <a:r>
              <a:rPr lang="es-ES" sz="1900" b="1">
                <a:cs typeface="Arial" charset="0"/>
              </a:rPr>
              <a:t> de la Calidad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- </a:t>
            </a:r>
            <a:r>
              <a:rPr lang="es-ES" sz="1900">
                <a:latin typeface="Arial Black" pitchFamily="34" charset="0"/>
                <a:cs typeface="Arial" charset="0"/>
              </a:rPr>
              <a:t>Aseguramiento</a:t>
            </a:r>
            <a:r>
              <a:rPr lang="es-ES" sz="1900" b="1">
                <a:cs typeface="Arial" charset="0"/>
              </a:rPr>
              <a:t> de la Calidad.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- </a:t>
            </a:r>
            <a:r>
              <a:rPr lang="es-ES" sz="1900">
                <a:latin typeface="Arial Black" pitchFamily="34" charset="0"/>
                <a:cs typeface="Arial" charset="0"/>
              </a:rPr>
              <a:t>Mejora</a:t>
            </a:r>
            <a:r>
              <a:rPr lang="es-ES" sz="1900" b="1">
                <a:cs typeface="Arial" charset="0"/>
              </a:rPr>
              <a:t> de la Calidad. 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s-ES" sz="3000" b="1">
              <a:cs typeface="Arial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es-ES" sz="3000" b="1">
              <a:cs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5 Título"/>
          <p:cNvSpPr>
            <a:spLocks noGrp="1"/>
          </p:cNvSpPr>
          <p:nvPr>
            <p:ph type="ctrTitle"/>
          </p:nvPr>
        </p:nvSpPr>
        <p:spPr>
          <a:xfrm>
            <a:off x="179388" y="549275"/>
            <a:ext cx="8964612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Sistema de Gestión de Calidad</a:t>
            </a:r>
            <a:endParaRPr lang="es-ES" sz="40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2073275"/>
            <a:ext cx="1754188" cy="835025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Requisitos</a:t>
            </a:r>
          </a:p>
          <a:p>
            <a:pPr algn="ctr"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legales</a:t>
            </a:r>
          </a:p>
        </p:txBody>
      </p:sp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2511425" y="2495550"/>
            <a:ext cx="2667000" cy="70167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2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s-ES_tradnl" b="1" i="1" dirty="0">
                <a:solidFill>
                  <a:schemeClr val="bg1"/>
                </a:solidFill>
              </a:rPr>
              <a:t>POLITICA DE CALIDAD</a:t>
            </a: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2528888" y="3498850"/>
            <a:ext cx="2667000" cy="701675"/>
          </a:xfrm>
          <a:prstGeom prst="rect">
            <a:avLst/>
          </a:prstGeom>
          <a:solidFill>
            <a:srgbClr val="8E3432"/>
          </a:solidFill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2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s-ES_tradnl" b="1" i="1" dirty="0">
                <a:solidFill>
                  <a:schemeClr val="bg1"/>
                </a:solidFill>
              </a:rPr>
              <a:t>OBJETIVOS DE CALIDAD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637213" y="1870075"/>
            <a:ext cx="3038475" cy="2422525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>
              <a:defRPr/>
            </a:pPr>
            <a:r>
              <a:rPr lang="es-ES_tradnl" sz="2400" b="1" i="1" dirty="0"/>
              <a:t>   </a:t>
            </a: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NECESIDADES </a:t>
            </a:r>
          </a:p>
          <a:p>
            <a:pPr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DE LOS</a:t>
            </a:r>
          </a:p>
          <a:p>
            <a:pPr defTabSz="762000">
              <a:defRPr/>
            </a:pPr>
            <a:r>
              <a:rPr lang="es-ES_tradnl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CLIENTES</a:t>
            </a:r>
          </a:p>
          <a:p>
            <a:pPr defTabSz="762000">
              <a:defRPr/>
            </a:pPr>
            <a:r>
              <a:rPr lang="es-ES_tradnl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Plazos de entrega</a:t>
            </a:r>
          </a:p>
          <a:p>
            <a:pPr defTabSz="762000">
              <a:defRPr/>
            </a:pPr>
            <a:r>
              <a:rPr lang="es-ES_tradnl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Especificaciones</a:t>
            </a:r>
          </a:p>
          <a:p>
            <a:pPr defTabSz="762000">
              <a:defRPr/>
            </a:pPr>
            <a:r>
              <a:rPr lang="es-ES_tradnl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No-conformidades</a:t>
            </a:r>
          </a:p>
          <a:p>
            <a:pPr defTabSz="762000">
              <a:defRPr/>
            </a:pPr>
            <a:r>
              <a:rPr lang="es-ES_tradnl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Reclamos  por el uso del</a:t>
            </a:r>
          </a:p>
          <a:p>
            <a:pPr defTabSz="762000">
              <a:defRPr/>
            </a:pPr>
            <a:r>
              <a:rPr lang="es-ES_tradnl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producto</a:t>
            </a:r>
          </a:p>
        </p:txBody>
      </p:sp>
      <p:sp>
        <p:nvSpPr>
          <p:cNvPr id="22534" name="AutoShape 14"/>
          <p:cNvSpPr>
            <a:spLocks noChangeArrowheads="1"/>
          </p:cNvSpPr>
          <p:nvPr/>
        </p:nvSpPr>
        <p:spPr bwMode="auto">
          <a:xfrm>
            <a:off x="1287463" y="4616450"/>
            <a:ext cx="2157412" cy="914400"/>
          </a:xfrm>
          <a:prstGeom prst="roundRect">
            <a:avLst>
              <a:gd name="adj" fmla="val 12315"/>
            </a:avLst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 defTabSz="762000"/>
            <a:r>
              <a:rPr lang="es-ES_tradnl" sz="1600" b="1" i="1">
                <a:solidFill>
                  <a:srgbClr val="000000"/>
                </a:solidFill>
              </a:rPr>
              <a:t>Planificación de</a:t>
            </a:r>
          </a:p>
          <a:p>
            <a:pPr algn="ctr" defTabSz="762000"/>
            <a:r>
              <a:rPr lang="es-ES_tradnl" sz="1600" b="1" i="1">
                <a:solidFill>
                  <a:srgbClr val="000000"/>
                </a:solidFill>
              </a:rPr>
              <a:t>de calidad, recursos</a:t>
            </a:r>
          </a:p>
        </p:txBody>
      </p:sp>
      <p:sp>
        <p:nvSpPr>
          <p:cNvPr id="22535" name="AutoShape 15"/>
          <p:cNvSpPr>
            <a:spLocks noChangeArrowheads="1"/>
          </p:cNvSpPr>
          <p:nvPr/>
        </p:nvSpPr>
        <p:spPr bwMode="auto">
          <a:xfrm>
            <a:off x="4192588" y="4587875"/>
            <a:ext cx="2155825" cy="914400"/>
          </a:xfrm>
          <a:prstGeom prst="roundRect">
            <a:avLst>
              <a:gd name="adj" fmla="val 12315"/>
            </a:avLst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CL" sz="1600" b="1" i="1"/>
              <a:t>  Auditoría Interna </a:t>
            </a:r>
          </a:p>
          <a:p>
            <a:r>
              <a:rPr lang="es-CL" sz="1600" b="1" i="1"/>
              <a:t>      de la Calidad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2995613" y="5827713"/>
            <a:ext cx="1778000" cy="593725"/>
          </a:xfrm>
          <a:prstGeom prst="rect">
            <a:avLst/>
          </a:prstGeom>
          <a:solidFill>
            <a:srgbClr val="0000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s-ES_tradnl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Procedimientos </a:t>
            </a:r>
          </a:p>
          <a:p>
            <a:pPr algn="ctr" defTabSz="762000">
              <a:defRPr/>
            </a:pPr>
            <a:r>
              <a:rPr lang="es-ES_tradnl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Prácticas</a:t>
            </a:r>
          </a:p>
        </p:txBody>
      </p:sp>
      <p:sp>
        <p:nvSpPr>
          <p:cNvPr id="22537" name="Line 27"/>
          <p:cNvSpPr>
            <a:spLocks noChangeShapeType="1"/>
          </p:cNvSpPr>
          <p:nvPr/>
        </p:nvSpPr>
        <p:spPr bwMode="auto">
          <a:xfrm>
            <a:off x="3821113" y="3190875"/>
            <a:ext cx="12700" cy="3222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9"/>
          <p:cNvSpPr>
            <a:spLocks noChangeShapeType="1"/>
          </p:cNvSpPr>
          <p:nvPr/>
        </p:nvSpPr>
        <p:spPr bwMode="auto">
          <a:xfrm>
            <a:off x="4500563" y="4221163"/>
            <a:ext cx="792162" cy="3603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8"/>
          <p:cNvSpPr>
            <a:spLocks noChangeShapeType="1"/>
          </p:cNvSpPr>
          <p:nvPr/>
        </p:nvSpPr>
        <p:spPr bwMode="auto">
          <a:xfrm flipH="1">
            <a:off x="2411413" y="4221163"/>
            <a:ext cx="576262" cy="431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Line 11"/>
          <p:cNvSpPr>
            <a:spLocks noChangeShapeType="1"/>
          </p:cNvSpPr>
          <p:nvPr/>
        </p:nvSpPr>
        <p:spPr bwMode="auto">
          <a:xfrm>
            <a:off x="5364163" y="5516563"/>
            <a:ext cx="23812" cy="700087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41" name="Group 5"/>
          <p:cNvGrpSpPr>
            <a:grpSpLocks/>
          </p:cNvGrpSpPr>
          <p:nvPr/>
        </p:nvGrpSpPr>
        <p:grpSpPr bwMode="auto">
          <a:xfrm>
            <a:off x="4787900" y="6165850"/>
            <a:ext cx="576263" cy="71438"/>
            <a:chOff x="2958" y="3504"/>
            <a:chExt cx="450" cy="48"/>
          </a:xfrm>
        </p:grpSpPr>
        <p:sp>
          <p:nvSpPr>
            <p:cNvPr id="22546" name="Line 6"/>
            <p:cNvSpPr>
              <a:spLocks noChangeShapeType="1"/>
            </p:cNvSpPr>
            <p:nvPr/>
          </p:nvSpPr>
          <p:spPr bwMode="auto">
            <a:xfrm flipH="1">
              <a:off x="3027" y="3531"/>
              <a:ext cx="381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7" name="Freeform 7"/>
            <p:cNvSpPr>
              <a:spLocks/>
            </p:cNvSpPr>
            <p:nvPr/>
          </p:nvSpPr>
          <p:spPr bwMode="auto">
            <a:xfrm>
              <a:off x="2958" y="3504"/>
              <a:ext cx="128" cy="48"/>
            </a:xfrm>
            <a:custGeom>
              <a:avLst/>
              <a:gdLst>
                <a:gd name="T0" fmla="*/ 0 w 128"/>
                <a:gd name="T1" fmla="*/ 24 h 48"/>
                <a:gd name="T2" fmla="*/ 127 w 128"/>
                <a:gd name="T3" fmla="*/ 47 h 48"/>
                <a:gd name="T4" fmla="*/ 127 w 128"/>
                <a:gd name="T5" fmla="*/ 0 h 48"/>
                <a:gd name="T6" fmla="*/ 0 w 128"/>
                <a:gd name="T7" fmla="*/ 24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"/>
                <a:gd name="T13" fmla="*/ 0 h 48"/>
                <a:gd name="T14" fmla="*/ 128 w 128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" h="48">
                  <a:moveTo>
                    <a:pt x="0" y="24"/>
                  </a:moveTo>
                  <a:lnTo>
                    <a:pt x="127" y="47"/>
                  </a:lnTo>
                  <a:lnTo>
                    <a:pt x="127" y="0"/>
                  </a:lnTo>
                  <a:lnTo>
                    <a:pt x="0" y="24"/>
                  </a:lnTo>
                </a:path>
              </a:pathLst>
            </a:custGeom>
            <a:solidFill>
              <a:srgbClr val="000000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2542" name="Line 12"/>
          <p:cNvSpPr>
            <a:spLocks noChangeShapeType="1"/>
          </p:cNvSpPr>
          <p:nvPr/>
        </p:nvSpPr>
        <p:spPr bwMode="auto">
          <a:xfrm flipH="1">
            <a:off x="2263775" y="5516563"/>
            <a:ext cx="3175" cy="69056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43" name="Group 19"/>
          <p:cNvGrpSpPr>
            <a:grpSpLocks/>
          </p:cNvGrpSpPr>
          <p:nvPr/>
        </p:nvGrpSpPr>
        <p:grpSpPr bwMode="auto">
          <a:xfrm>
            <a:off x="2255838" y="6165850"/>
            <a:ext cx="731837" cy="98425"/>
            <a:chOff x="1420" y="3482"/>
            <a:chExt cx="416" cy="70"/>
          </a:xfrm>
        </p:grpSpPr>
        <p:sp>
          <p:nvSpPr>
            <p:cNvPr id="22544" name="Line 20"/>
            <p:cNvSpPr>
              <a:spLocks noChangeShapeType="1"/>
            </p:cNvSpPr>
            <p:nvPr/>
          </p:nvSpPr>
          <p:spPr bwMode="auto">
            <a:xfrm>
              <a:off x="1420" y="3521"/>
              <a:ext cx="358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5" name="Freeform 21"/>
            <p:cNvSpPr>
              <a:spLocks/>
            </p:cNvSpPr>
            <p:nvPr/>
          </p:nvSpPr>
          <p:spPr bwMode="auto">
            <a:xfrm>
              <a:off x="1714" y="3482"/>
              <a:ext cx="122" cy="70"/>
            </a:xfrm>
            <a:custGeom>
              <a:avLst/>
              <a:gdLst>
                <a:gd name="T0" fmla="*/ 121 w 122"/>
                <a:gd name="T1" fmla="*/ 35 h 70"/>
                <a:gd name="T2" fmla="*/ 0 w 122"/>
                <a:gd name="T3" fmla="*/ 0 h 70"/>
                <a:gd name="T4" fmla="*/ 0 w 122"/>
                <a:gd name="T5" fmla="*/ 69 h 70"/>
                <a:gd name="T6" fmla="*/ 121 w 122"/>
                <a:gd name="T7" fmla="*/ 35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2"/>
                <a:gd name="T13" fmla="*/ 0 h 70"/>
                <a:gd name="T14" fmla="*/ 122 w 122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2" h="70">
                  <a:moveTo>
                    <a:pt x="121" y="35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121" y="35"/>
                  </a:lnTo>
                </a:path>
              </a:pathLst>
            </a:custGeom>
            <a:solidFill>
              <a:srgbClr val="000000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549275"/>
            <a:ext cx="8964612" cy="755650"/>
          </a:xfrm>
        </p:spPr>
        <p:txBody>
          <a:bodyPr/>
          <a:lstStyle/>
          <a:p>
            <a:pPr eaLnBrk="1" hangingPunct="1"/>
            <a:r>
              <a:rPr lang="es-CL" sz="3700" smtClean="0">
                <a:solidFill>
                  <a:srgbClr val="000066"/>
                </a:solidFill>
                <a:latin typeface="Arial Black" pitchFamily="34" charset="0"/>
                <a:cs typeface="Arial" charset="0"/>
              </a:rPr>
              <a:t>Documentos Principales de un Sistema de Gestión de Calidad</a:t>
            </a:r>
            <a:endParaRPr lang="es-ES" sz="3700" smtClean="0">
              <a:solidFill>
                <a:srgbClr val="00006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3554" name="6 Subtítulo"/>
          <p:cNvSpPr>
            <a:spLocks noGrp="1"/>
          </p:cNvSpPr>
          <p:nvPr>
            <p:ph type="subTitle" idx="4294967295"/>
          </p:nvPr>
        </p:nvSpPr>
        <p:spPr>
          <a:xfrm>
            <a:off x="179388" y="1989138"/>
            <a:ext cx="8786812" cy="576262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s-ES" smtClean="0">
                <a:latin typeface="Arial Black" pitchFamily="34" charset="0"/>
                <a:cs typeface="Arial" charset="0"/>
              </a:rPr>
              <a:t>Procedimientos</a:t>
            </a:r>
          </a:p>
        </p:txBody>
      </p:sp>
      <p:sp>
        <p:nvSpPr>
          <p:cNvPr id="23555" name="6 Subtítulo"/>
          <p:cNvSpPr>
            <a:spLocks/>
          </p:cNvSpPr>
          <p:nvPr/>
        </p:nvSpPr>
        <p:spPr bwMode="auto">
          <a:xfrm>
            <a:off x="179388" y="3284538"/>
            <a:ext cx="87868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3200">
                <a:latin typeface="Arial Black" pitchFamily="34" charset="0"/>
                <a:cs typeface="Arial" charset="0"/>
              </a:rPr>
              <a:t>Instructivos</a:t>
            </a:r>
          </a:p>
        </p:txBody>
      </p:sp>
      <p:sp>
        <p:nvSpPr>
          <p:cNvPr id="23556" name="6 Subtítulo"/>
          <p:cNvSpPr>
            <a:spLocks/>
          </p:cNvSpPr>
          <p:nvPr/>
        </p:nvSpPr>
        <p:spPr bwMode="auto">
          <a:xfrm>
            <a:off x="179388" y="4868863"/>
            <a:ext cx="87868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32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Registros</a:t>
            </a:r>
          </a:p>
        </p:txBody>
      </p: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3573463"/>
            <a:ext cx="131921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stock photo : young yoga female doing yogatic exericis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251325"/>
            <a:ext cx="252095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5 Título"/>
          <p:cNvSpPr>
            <a:spLocks noGrp="1"/>
          </p:cNvSpPr>
          <p:nvPr>
            <p:ph type="ctrTitle" idx="4294967295"/>
          </p:nvPr>
        </p:nvSpPr>
        <p:spPr>
          <a:xfrm>
            <a:off x="0" y="1341438"/>
            <a:ext cx="9144000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chemeClr val="accent1"/>
                </a:solidFill>
                <a:latin typeface="Arial Black" pitchFamily="34" charset="0"/>
                <a:cs typeface="Arial" charset="0"/>
              </a:rPr>
              <a:t>Resumen en una frase / oración</a:t>
            </a:r>
            <a:endParaRPr lang="es-ES" sz="3200" smtClean="0">
              <a:solidFill>
                <a:schemeClr val="accent1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578" name="6 Subtítulo"/>
          <p:cNvSpPr>
            <a:spLocks noGrp="1"/>
          </p:cNvSpPr>
          <p:nvPr>
            <p:ph type="subTitle" idx="4294967295"/>
          </p:nvPr>
        </p:nvSpPr>
        <p:spPr>
          <a:xfrm>
            <a:off x="323850" y="2420938"/>
            <a:ext cx="8429625" cy="13636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CL" sz="3600" smtClean="0">
                <a:latin typeface="Arial Black" pitchFamily="34" charset="0"/>
                <a:cs typeface="Arial" charset="0"/>
              </a:rPr>
              <a:t>Escribir lo que se hace (o dice), y hacer lo que se escribe.</a:t>
            </a:r>
            <a:r>
              <a:rPr lang="es-CL" sz="3600" b="1" smtClean="0">
                <a:latin typeface="Arial" charset="0"/>
                <a:cs typeface="Arial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es-ES" sz="3600" b="1" smtClean="0">
              <a:latin typeface="Arial" charset="0"/>
              <a:cs typeface="Arial" charset="0"/>
            </a:endParaRPr>
          </a:p>
        </p:txBody>
      </p:sp>
      <p:sp>
        <p:nvSpPr>
          <p:cNvPr id="24579" name="1 Título"/>
          <p:cNvSpPr txBox="1">
            <a:spLocks/>
          </p:cNvSpPr>
          <p:nvPr/>
        </p:nvSpPr>
        <p:spPr bwMode="auto">
          <a:xfrm>
            <a:off x="214313" y="357188"/>
            <a:ext cx="87868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44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Sistemas de Gestión</a:t>
            </a:r>
            <a:r>
              <a:rPr lang="es-CL" sz="440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FFFF00"/>
              </a:solidFill>
              <a:cs typeface="Arial" charset="0"/>
            </a:endParaRPr>
          </a:p>
        </p:txBody>
      </p:sp>
      <p:pic>
        <p:nvPicPr>
          <p:cNvPr id="24580" name="Picture 6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07193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Ver imagen en tamaño complet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0" y="4071938"/>
            <a:ext cx="2316163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1634</TotalTime>
  <Words>837</Words>
  <Application>Microsoft Office PowerPoint</Application>
  <PresentationFormat>Presentación en pantalla (4:3)</PresentationFormat>
  <Paragraphs>166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Curso</vt:lpstr>
      <vt:lpstr>Sistema</vt:lpstr>
      <vt:lpstr>Sistema de Gestión</vt:lpstr>
      <vt:lpstr>Diapositiva 4</vt:lpstr>
      <vt:lpstr>Política</vt:lpstr>
      <vt:lpstr>Sistema de Gestión de Calidad</vt:lpstr>
      <vt:lpstr>Sistema de Gestión de Calidad</vt:lpstr>
      <vt:lpstr>Documentos Principales de un Sistema de Gestión de Calidad</vt:lpstr>
      <vt:lpstr>Resumen en una frase / oración</vt:lpstr>
      <vt:lpstr>Calidad</vt:lpstr>
      <vt:lpstr>Planificación de la Calidad</vt:lpstr>
      <vt:lpstr>Aseguramiento de la Calidad</vt:lpstr>
      <vt:lpstr>Círculo de Deming o de Mejoramiento Continuo</vt:lpstr>
      <vt:lpstr>Mejoramiento Continuo</vt:lpstr>
      <vt:lpstr>Diapositiva 15</vt:lpstr>
      <vt:lpstr>Diapositiva 16</vt:lpstr>
      <vt:lpstr>Medio Ambiente</vt:lpstr>
      <vt:lpstr>Medio Ambiente</vt:lpstr>
      <vt:lpstr>Diapositiva 19</vt:lpstr>
      <vt:lpstr>Certificación</vt:lpstr>
      <vt:lpstr>Responsabilidad y Autoridad</vt:lpstr>
      <vt:lpstr>Planificación &gt;&gt; Improvisación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FCFM</cp:lastModifiedBy>
  <cp:revision>222</cp:revision>
  <dcterms:created xsi:type="dcterms:W3CDTF">2011-04-12T12:34:16Z</dcterms:created>
  <dcterms:modified xsi:type="dcterms:W3CDTF">2011-10-14T17:58:01Z</dcterms:modified>
</cp:coreProperties>
</file>