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84" r:id="rId1"/>
  </p:sldMasterIdLst>
  <p:notesMasterIdLst>
    <p:notesMasterId r:id="rId23"/>
  </p:notesMasterIdLst>
  <p:handoutMasterIdLst>
    <p:handoutMasterId r:id="rId24"/>
  </p:handoutMasterIdLst>
  <p:sldIdLst>
    <p:sldId id="256" r:id="rId2"/>
    <p:sldId id="362" r:id="rId3"/>
    <p:sldId id="363" r:id="rId4"/>
    <p:sldId id="365" r:id="rId5"/>
    <p:sldId id="361" r:id="rId6"/>
    <p:sldId id="359" r:id="rId7"/>
    <p:sldId id="373" r:id="rId8"/>
    <p:sldId id="364" r:id="rId9"/>
    <p:sldId id="368" r:id="rId10"/>
    <p:sldId id="369" r:id="rId11"/>
    <p:sldId id="370" r:id="rId12"/>
    <p:sldId id="371" r:id="rId13"/>
    <p:sldId id="367" r:id="rId14"/>
    <p:sldId id="372" r:id="rId15"/>
    <p:sldId id="374" r:id="rId16"/>
    <p:sldId id="375" r:id="rId17"/>
    <p:sldId id="348" r:id="rId18"/>
    <p:sldId id="366" r:id="rId19"/>
    <p:sldId id="376" r:id="rId20"/>
    <p:sldId id="377" r:id="rId21"/>
    <p:sldId id="378" r:id="rId22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99"/>
    <a:srgbClr val="008000"/>
    <a:srgbClr val="00FF99"/>
    <a:srgbClr val="8E3432"/>
    <a:srgbClr val="FFCC00"/>
    <a:srgbClr val="CC3300"/>
    <a:srgbClr val="003300"/>
    <a:srgbClr val="33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es-CL"/>
              <a:t>Sistemas de Gestión ISO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7154B88-0922-4018-932B-93DB93A768B3}" type="datetimeFigureOut">
              <a:rPr lang="es-CL"/>
              <a:pPr>
                <a:defRPr/>
              </a:pPr>
              <a:t>04-12-2011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pt-BR"/>
              <a:t>Sr. Jorge López de Maturana L.</a:t>
            </a:r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035387C-2459-49EF-AD5E-262FE2285FFA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es-CL"/>
              <a:t>Sistemas de Gestión ISO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7A21384-F127-41C0-9488-5179218F0C03}" type="datetimeFigureOut">
              <a:rPr lang="es-CL"/>
              <a:pPr>
                <a:defRPr/>
              </a:pPr>
              <a:t>04-12-2011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CL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CL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pt-BR"/>
              <a:t>Sr. Jorge López de Maturana L.</a:t>
            </a:r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385CE88-DD2C-44BF-BDE8-0F112F77FF6C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16387" name="5 Marcador de pie de página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pt-BR" smtClean="0"/>
              <a:t>Sr. Jorge López de Maturana L.</a:t>
            </a:r>
            <a:endParaRPr lang="es-C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C576F-A45B-4921-89D3-1A3CE0B1024F}" type="datetime1">
              <a:rPr lang="es-ES"/>
              <a:pPr>
                <a:defRPr/>
              </a:pPr>
              <a:t>04/12/2011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7D8B5-7FF9-4EDA-98F5-36571CC9D32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065C4-BC1C-40D4-BD29-3C2FAAE47974}" type="datetime1">
              <a:rPr lang="es-ES"/>
              <a:pPr>
                <a:defRPr/>
              </a:pPr>
              <a:t>04/12/2011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23F40-D15D-4233-9632-5F6FC929E17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240F3-50D9-4EA0-8F8C-7C73F2C738BE}" type="datetime1">
              <a:rPr lang="es-ES"/>
              <a:pPr>
                <a:defRPr/>
              </a:pPr>
              <a:t>04/12/2011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988E1-34F3-469C-985B-C0FCB97C661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DCE39-C11A-4EF3-9553-EE2343672C76}" type="datetime1">
              <a:rPr lang="es-ES"/>
              <a:pPr>
                <a:defRPr/>
              </a:pPr>
              <a:t>04/12/2011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25A89-EB9D-40CE-908E-3C574CDED9F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1E04B-63F8-4EFF-B0DA-4F5204841804}" type="datetime1">
              <a:rPr lang="es-ES"/>
              <a:pPr>
                <a:defRPr/>
              </a:pPr>
              <a:t>04/12/2011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CA22F-59A5-4E25-9D1E-018C8DBB6BE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4CF00-D253-4031-8FEF-4968B1922E3F}" type="datetime1">
              <a:rPr lang="es-ES"/>
              <a:pPr>
                <a:defRPr/>
              </a:pPr>
              <a:t>04/12/2011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DE2A0-8155-4C24-916F-18DA2DB4646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DCA06-A988-40EA-BBDC-228ED59BE1BE}" type="datetime1">
              <a:rPr lang="es-ES"/>
              <a:pPr>
                <a:defRPr/>
              </a:pPr>
              <a:t>04/12/2011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A41D9-39CE-48BA-A9E9-6F3EE0CD0BF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CC997-D7E6-425F-A986-DD931330A63E}" type="datetime1">
              <a:rPr lang="es-ES"/>
              <a:pPr>
                <a:defRPr/>
              </a:pPr>
              <a:t>04/12/2011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C793FA-0118-4A19-B37E-59B85F16E4C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FEC73-89B5-4464-944F-28A7A4BFB3B1}" type="datetime1">
              <a:rPr lang="es-ES"/>
              <a:pPr>
                <a:defRPr/>
              </a:pPr>
              <a:t>04/12/2011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74067-39D4-4053-BAA7-99016DEE3E9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1DD55-20C3-455F-BC63-E050ED50468F}" type="datetime1">
              <a:rPr lang="es-ES"/>
              <a:pPr>
                <a:defRPr/>
              </a:pPr>
              <a:t>04/12/2011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A47F7-70C8-4F41-A0E2-DDE9EE409B1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8BCA9-59DC-4FE2-808B-7AB3F54A45FA}" type="datetime1">
              <a:rPr lang="es-ES"/>
              <a:pPr>
                <a:defRPr/>
              </a:pPr>
              <a:t>04/12/2011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058F2-B464-453E-867B-9FB64F6C66F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CL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2C92153-35DA-49A9-B37B-FC8E54CBEC83}" type="datetime1">
              <a:rPr lang="es-ES"/>
              <a:pPr>
                <a:defRPr/>
              </a:pPr>
              <a:t>04/12/2011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59178C8-C75A-4164-BBBB-937F1D8EBBB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5" r:id="rId1"/>
    <p:sldLayoutId id="2147484194" r:id="rId2"/>
    <p:sldLayoutId id="2147484193" r:id="rId3"/>
    <p:sldLayoutId id="2147484192" r:id="rId4"/>
    <p:sldLayoutId id="2147484191" r:id="rId5"/>
    <p:sldLayoutId id="2147484190" r:id="rId6"/>
    <p:sldLayoutId id="2147484189" r:id="rId7"/>
    <p:sldLayoutId id="2147484188" r:id="rId8"/>
    <p:sldLayoutId id="2147484187" r:id="rId9"/>
    <p:sldLayoutId id="2147484186" r:id="rId10"/>
    <p:sldLayoutId id="2147484185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gma.org/imagen/i_home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hyperlink" Target="http://www.google.cl/imgres?imgurl=http://img257.imageshack.us/img257/6461/bestinclass.jpg&amp;imgrefurl=http://www.guayaquilcaliente.com/guayaquil/actualidad/farandula/5_medallas__ratifican_la_calidad_y_tradicion_de_grant%E2%80%99s/&amp;usg=__SFIrB4Gkj1RlI43hfIjhcl_U5XY=&amp;h=640&amp;w=551&amp;sz=65&amp;hl=es&amp;start=13&amp;zoom=1&amp;tbnid=3GiMO31lE-E_1M:&amp;tbnh=137&amp;tbnw=118&amp;ei=TVGvTcfmOsfEgQeA7LXnDA&amp;prev=/images?q=medallas+calidad&amp;hl=es&amp;sa=N&amp;tbm=isch&amp;itbs=1" TargetMode="Externa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slide" Target="slide10.xml"/><Relationship Id="rId7" Type="http://schemas.openxmlformats.org/officeDocument/2006/relationships/slide" Target="slide12.xml"/><Relationship Id="rId12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oleObject" Target="../embeddings/oleObject5.bin"/><Relationship Id="rId5" Type="http://schemas.openxmlformats.org/officeDocument/2006/relationships/slide" Target="slide11.xml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slide" Target="slide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1 Título"/>
          <p:cNvSpPr>
            <a:spLocks noGrp="1"/>
          </p:cNvSpPr>
          <p:nvPr>
            <p:ph type="ctrTitle"/>
          </p:nvPr>
        </p:nvSpPr>
        <p:spPr>
          <a:xfrm>
            <a:off x="0" y="620713"/>
            <a:ext cx="8786813" cy="1214437"/>
          </a:xfrm>
        </p:spPr>
        <p:txBody>
          <a:bodyPr/>
          <a:lstStyle/>
          <a:p>
            <a:pPr marL="484188" eaLnBrk="1" hangingPunct="1"/>
            <a:r>
              <a:rPr lang="es-CL" smtClean="0">
                <a:latin typeface="Arial Black" pitchFamily="34" charset="0"/>
                <a:cs typeface="Arial" charset="0"/>
              </a:rPr>
              <a:t>Curso</a:t>
            </a:r>
            <a:endParaRPr lang="es-ES" b="1" smtClean="0">
              <a:latin typeface="Arial" charset="0"/>
              <a:cs typeface="Arial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 bwMode="auto">
          <a:xfrm>
            <a:off x="250825" y="2133600"/>
            <a:ext cx="8643938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84188" algn="ctr">
              <a:defRPr/>
            </a:pPr>
            <a:r>
              <a:rPr lang="es-CL" sz="4000" b="1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Introducción a Sistemas de Gestión de Calidad y Ambiente</a:t>
            </a:r>
            <a:endParaRPr lang="es-ES" sz="4000" b="1" dirty="0">
              <a:solidFill>
                <a:srgbClr val="00206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5363" name="7 CuadroTexto"/>
          <p:cNvSpPr txBox="1">
            <a:spLocks noChangeArrowheads="1"/>
          </p:cNvSpPr>
          <p:nvPr/>
        </p:nvSpPr>
        <p:spPr bwMode="auto">
          <a:xfrm>
            <a:off x="4572000" y="6308725"/>
            <a:ext cx="43211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CL"/>
              <a:t>Prof.: Sr. Jorge López de Maturana L.</a:t>
            </a:r>
          </a:p>
        </p:txBody>
      </p:sp>
      <p:pic>
        <p:nvPicPr>
          <p:cNvPr id="15364" name="Picture 7" descr="Ver imagen en tamaño completo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4221163"/>
            <a:ext cx="2074863" cy="227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9" descr="ANd9GcT0CPVsp85T_8a-RJMKK8S88P5BcUfrEAGa0oafCmcLvI_LXXggLYJADjBE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08850" y="4149725"/>
            <a:ext cx="1611313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1 Título"/>
          <p:cNvSpPr txBox="1">
            <a:spLocks/>
          </p:cNvSpPr>
          <p:nvPr/>
        </p:nvSpPr>
        <p:spPr bwMode="auto">
          <a:xfrm>
            <a:off x="2627313" y="4221163"/>
            <a:ext cx="4176712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84188" algn="ctr"/>
            <a:r>
              <a:rPr lang="es-CL" sz="1600">
                <a:latin typeface="Arial Black" pitchFamily="34" charset="0"/>
                <a:cs typeface="Arial" charset="0"/>
              </a:rPr>
              <a:t>Semestre:  Primavera 2011</a:t>
            </a:r>
            <a:endParaRPr lang="es-ES" sz="1600">
              <a:latin typeface="Arial Black" pitchFamily="34" charset="0"/>
              <a:cs typeface="Arial" charset="0"/>
            </a:endParaRPr>
          </a:p>
        </p:txBody>
      </p:sp>
      <p:sp>
        <p:nvSpPr>
          <p:cNvPr id="15367" name="7 CuadroTexto"/>
          <p:cNvSpPr txBox="1">
            <a:spLocks noChangeArrowheads="1"/>
          </p:cNvSpPr>
          <p:nvPr/>
        </p:nvSpPr>
        <p:spPr bwMode="auto">
          <a:xfrm>
            <a:off x="179388" y="260350"/>
            <a:ext cx="46085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2000" b="1">
                <a:cs typeface="Arial" charset="0"/>
              </a:rPr>
              <a:t>Fac. Cs. Físicas y Matemáticas</a:t>
            </a:r>
          </a:p>
        </p:txBody>
      </p:sp>
      <p:sp>
        <p:nvSpPr>
          <p:cNvPr id="15368" name="7 CuadroTexto"/>
          <p:cNvSpPr txBox="1">
            <a:spLocks noChangeArrowheads="1"/>
          </p:cNvSpPr>
          <p:nvPr/>
        </p:nvSpPr>
        <p:spPr bwMode="auto">
          <a:xfrm>
            <a:off x="4572000" y="260350"/>
            <a:ext cx="4321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CL" sz="2000" b="1"/>
              <a:t>Universidad de Chile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5 Título"/>
          <p:cNvSpPr>
            <a:spLocks noGrp="1"/>
          </p:cNvSpPr>
          <p:nvPr>
            <p:ph type="ctrTitle" idx="4294967295"/>
          </p:nvPr>
        </p:nvSpPr>
        <p:spPr>
          <a:xfrm>
            <a:off x="179512" y="188640"/>
            <a:ext cx="8715375" cy="755650"/>
          </a:xfrm>
        </p:spPr>
        <p:txBody>
          <a:bodyPr/>
          <a:lstStyle/>
          <a:p>
            <a:pPr eaLnBrk="1" hangingPunct="1"/>
            <a:r>
              <a:rPr lang="es-CL" sz="32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Sistemas de Gestión Ambiental</a:t>
            </a:r>
            <a:br>
              <a:rPr lang="es-CL" sz="32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</a:br>
            <a:r>
              <a:rPr lang="es-CL" sz="32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(</a:t>
            </a:r>
            <a:r>
              <a:rPr lang="es-CL" sz="24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de acuerdo a Norma ISO 14001</a:t>
            </a:r>
            <a:r>
              <a:rPr lang="es-CL" sz="32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)</a:t>
            </a:r>
            <a:endParaRPr lang="es-ES" sz="3200" dirty="0" smtClean="0">
              <a:solidFill>
                <a:srgbClr val="0033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8434" name="6 Subtítulo"/>
          <p:cNvSpPr txBox="1">
            <a:spLocks/>
          </p:cNvSpPr>
          <p:nvPr/>
        </p:nvSpPr>
        <p:spPr bwMode="auto">
          <a:xfrm>
            <a:off x="179512" y="1628800"/>
            <a:ext cx="871296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 dirty="0" smtClean="0">
                <a:latin typeface="Arial Black" pitchFamily="34" charset="0"/>
                <a:cs typeface="Arial" charset="0"/>
              </a:rPr>
              <a:t>Materiales</a:t>
            </a:r>
            <a:r>
              <a:rPr lang="es-ES" sz="2200" b="1" dirty="0" smtClean="0">
                <a:cs typeface="Arial" charset="0"/>
              </a:rPr>
              <a:t>.</a:t>
            </a:r>
            <a:endParaRPr lang="es-ES" sz="2200" b="1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400" b="1" dirty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es-ES_tradnl" sz="2000" b="1" dirty="0" smtClean="0"/>
              <a:t>Aprobados.</a:t>
            </a:r>
          </a:p>
          <a:p>
            <a:pPr>
              <a:buFontTx/>
              <a:buChar char="-"/>
            </a:pPr>
            <a:endParaRPr lang="es-ES_tradnl" sz="2000" b="1" dirty="0" smtClean="0"/>
          </a:p>
          <a:p>
            <a:pPr>
              <a:buFontTx/>
              <a:buChar char="-"/>
            </a:pPr>
            <a:r>
              <a:rPr lang="es-ES_tradnl" sz="2000" b="1" dirty="0" smtClean="0"/>
              <a:t> Mejores </a:t>
            </a:r>
            <a:r>
              <a:rPr lang="es-ES_tradnl" sz="2000" b="1" dirty="0" smtClean="0"/>
              <a:t>opciones ambientales</a:t>
            </a:r>
            <a:r>
              <a:rPr lang="es-ES_tradnl" sz="2000" b="1" dirty="0" smtClean="0"/>
              <a:t>.</a:t>
            </a:r>
          </a:p>
          <a:p>
            <a:pPr>
              <a:buFontTx/>
              <a:buChar char="-"/>
            </a:pPr>
            <a:endParaRPr lang="es-ES_tradnl" sz="2000" b="1" dirty="0" smtClean="0"/>
          </a:p>
          <a:p>
            <a:pPr>
              <a:buFontTx/>
              <a:buChar char="-"/>
            </a:pPr>
            <a:r>
              <a:rPr lang="es-ES_tradnl" sz="2000" b="1" dirty="0" smtClean="0"/>
              <a:t> Fuera </a:t>
            </a:r>
            <a:r>
              <a:rPr lang="es-ES_tradnl" sz="2000" b="1" dirty="0" smtClean="0"/>
              <a:t>de listados de materiales restringidos. </a:t>
            </a:r>
            <a:r>
              <a:rPr lang="es-ES_tradnl" sz="2000" b="1" dirty="0" smtClean="0"/>
              <a:t>(por Legislaciones o  Protocolos “Universales”).</a:t>
            </a:r>
          </a:p>
          <a:p>
            <a:pPr>
              <a:buFontTx/>
              <a:buChar char="-"/>
            </a:pPr>
            <a:endParaRPr lang="es-ES_tradnl" sz="2000" b="1" dirty="0" smtClean="0"/>
          </a:p>
          <a:p>
            <a:pPr>
              <a:buFontTx/>
              <a:buChar char="-"/>
            </a:pPr>
            <a:r>
              <a:rPr lang="es-ES_tradnl" sz="2000" b="1" dirty="0" smtClean="0"/>
              <a:t> Eliminación de </a:t>
            </a:r>
            <a:r>
              <a:rPr lang="es-ES_tradnl" sz="2000" b="1" dirty="0" err="1" smtClean="0"/>
              <a:t>PCB´s</a:t>
            </a:r>
            <a:r>
              <a:rPr lang="es-ES_tradnl" sz="2000" b="1" dirty="0" smtClean="0"/>
              <a:t>.</a:t>
            </a:r>
          </a:p>
          <a:p>
            <a:pPr>
              <a:buFontTx/>
              <a:buChar char="-"/>
            </a:pPr>
            <a:endParaRPr lang="es-ES_tradnl" sz="2000" b="1" dirty="0" smtClean="0"/>
          </a:p>
          <a:p>
            <a:pPr>
              <a:buFontTx/>
              <a:buChar char="-"/>
            </a:pPr>
            <a:r>
              <a:rPr lang="es-ES_tradnl" sz="2000" b="1" dirty="0" smtClean="0"/>
              <a:t> Hojas </a:t>
            </a:r>
            <a:r>
              <a:rPr lang="es-ES_tradnl" sz="2000" b="1" dirty="0" smtClean="0"/>
              <a:t>de datos de seguridad</a:t>
            </a:r>
            <a:r>
              <a:rPr lang="es-ES_tradnl" sz="2000" b="1" dirty="0" smtClean="0"/>
              <a:t>.</a:t>
            </a:r>
          </a:p>
          <a:p>
            <a:pPr>
              <a:buFontTx/>
              <a:buChar char="-"/>
            </a:pPr>
            <a:endParaRPr lang="es-ES_tradnl" sz="2000" b="1" dirty="0" smtClean="0"/>
          </a:p>
          <a:p>
            <a:pPr>
              <a:buFontTx/>
              <a:buChar char="-"/>
            </a:pPr>
            <a:r>
              <a:rPr lang="es-ES_tradnl" sz="2000" b="1" dirty="0" smtClean="0"/>
              <a:t> Comunicación </a:t>
            </a:r>
            <a:r>
              <a:rPr lang="es-ES_tradnl" sz="2000" b="1" dirty="0" smtClean="0"/>
              <a:t>de riesgos.</a:t>
            </a:r>
            <a:endParaRPr lang="es-ES_tradnl" sz="2000" b="1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5 Título"/>
          <p:cNvSpPr>
            <a:spLocks noGrp="1"/>
          </p:cNvSpPr>
          <p:nvPr>
            <p:ph type="ctrTitle" idx="4294967295"/>
          </p:nvPr>
        </p:nvSpPr>
        <p:spPr>
          <a:xfrm>
            <a:off x="179512" y="188640"/>
            <a:ext cx="8715375" cy="755650"/>
          </a:xfrm>
        </p:spPr>
        <p:txBody>
          <a:bodyPr/>
          <a:lstStyle/>
          <a:p>
            <a:pPr eaLnBrk="1" hangingPunct="1"/>
            <a:r>
              <a:rPr lang="es-CL" sz="32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Sistemas de Gestión Ambiental</a:t>
            </a:r>
            <a:br>
              <a:rPr lang="es-CL" sz="32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</a:br>
            <a:r>
              <a:rPr lang="es-CL" sz="32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(</a:t>
            </a:r>
            <a:r>
              <a:rPr lang="es-CL" sz="24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de acuerdo a Norma ISO 14001</a:t>
            </a:r>
            <a:r>
              <a:rPr lang="es-CL" sz="32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)</a:t>
            </a:r>
            <a:endParaRPr lang="es-ES" sz="3200" dirty="0" smtClean="0">
              <a:solidFill>
                <a:srgbClr val="0033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8434" name="6 Subtítulo"/>
          <p:cNvSpPr txBox="1">
            <a:spLocks/>
          </p:cNvSpPr>
          <p:nvPr/>
        </p:nvSpPr>
        <p:spPr bwMode="auto">
          <a:xfrm>
            <a:off x="179512" y="1628800"/>
            <a:ext cx="871296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 dirty="0" smtClean="0">
                <a:latin typeface="Arial Black" pitchFamily="34" charset="0"/>
                <a:cs typeface="Arial" charset="0"/>
              </a:rPr>
              <a:t>Energía y Recursos Energéticos.</a:t>
            </a:r>
            <a:endParaRPr lang="es-ES" sz="2200" b="1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400" b="1" dirty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es-ES_tradnl" sz="2000" b="1" dirty="0" smtClean="0"/>
              <a:t>Optimizar.</a:t>
            </a:r>
          </a:p>
          <a:p>
            <a:pPr>
              <a:buFontTx/>
              <a:buChar char="-"/>
            </a:pPr>
            <a:endParaRPr lang="es-ES_tradnl" sz="2000" b="1" dirty="0" smtClean="0"/>
          </a:p>
          <a:p>
            <a:pPr>
              <a:buFontTx/>
              <a:buChar char="-"/>
            </a:pPr>
            <a:r>
              <a:rPr lang="es-ES_tradnl" sz="2000" b="1" dirty="0" smtClean="0"/>
              <a:t> Programas </a:t>
            </a:r>
            <a:r>
              <a:rPr lang="es-ES_tradnl" sz="2000" b="1" dirty="0" smtClean="0"/>
              <a:t>de administración de estos recursos</a:t>
            </a:r>
            <a:r>
              <a:rPr lang="es-ES_tradnl" sz="2000" b="1" dirty="0" smtClean="0"/>
              <a:t>.</a:t>
            </a:r>
          </a:p>
          <a:p>
            <a:pPr>
              <a:buFontTx/>
              <a:buChar char="-"/>
            </a:pPr>
            <a:endParaRPr lang="es-ES_tradnl" sz="2000" b="1" dirty="0" smtClean="0"/>
          </a:p>
          <a:p>
            <a:pPr>
              <a:buFontTx/>
              <a:buChar char="-"/>
            </a:pPr>
            <a:r>
              <a:rPr lang="es-ES_tradnl" sz="2000" b="1" dirty="0" smtClean="0"/>
              <a:t> </a:t>
            </a:r>
            <a:r>
              <a:rPr lang="es-ES_tradnl" sz="2000" b="1" dirty="0" err="1" smtClean="0"/>
              <a:t>Monitoreos</a:t>
            </a:r>
            <a:r>
              <a:rPr lang="es-ES_tradnl" sz="2000" b="1" dirty="0" smtClean="0"/>
              <a:t>.</a:t>
            </a:r>
          </a:p>
          <a:p>
            <a:pPr>
              <a:buFontTx/>
              <a:buChar char="-"/>
            </a:pPr>
            <a:endParaRPr lang="es-ES_tradnl" sz="2000" b="1" dirty="0" smtClean="0"/>
          </a:p>
          <a:p>
            <a:pPr>
              <a:buFontTx/>
              <a:buChar char="-"/>
            </a:pPr>
            <a:r>
              <a:rPr lang="es-ES_tradnl" sz="2000" b="1" dirty="0" smtClean="0"/>
              <a:t> Oportunidades </a:t>
            </a:r>
            <a:r>
              <a:rPr lang="es-ES_tradnl" sz="2000" b="1" dirty="0" smtClean="0"/>
              <a:t>de mejora</a:t>
            </a:r>
            <a:r>
              <a:rPr lang="es-ES_tradnl" sz="2000" b="1" dirty="0" smtClean="0"/>
              <a:t>.</a:t>
            </a:r>
          </a:p>
          <a:p>
            <a:pPr>
              <a:buFontTx/>
              <a:buChar char="-"/>
            </a:pPr>
            <a:endParaRPr lang="es-ES_tradnl" sz="2000" b="1" dirty="0" smtClean="0"/>
          </a:p>
          <a:p>
            <a:pPr>
              <a:buFontTx/>
              <a:buChar char="-"/>
            </a:pPr>
            <a:r>
              <a:rPr lang="es-ES_tradnl" sz="2000" b="1" dirty="0" smtClean="0"/>
              <a:t> Integrar </a:t>
            </a:r>
            <a:r>
              <a:rPr lang="es-ES_tradnl" sz="2000" b="1" dirty="0" smtClean="0"/>
              <a:t>objetivos corporativos.</a:t>
            </a:r>
            <a:endParaRPr lang="es-ES_tradnl" sz="2000" b="1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5 Título"/>
          <p:cNvSpPr>
            <a:spLocks noGrp="1"/>
          </p:cNvSpPr>
          <p:nvPr>
            <p:ph type="ctrTitle" idx="4294967295"/>
          </p:nvPr>
        </p:nvSpPr>
        <p:spPr>
          <a:xfrm>
            <a:off x="179512" y="188640"/>
            <a:ext cx="8715375" cy="755650"/>
          </a:xfrm>
        </p:spPr>
        <p:txBody>
          <a:bodyPr/>
          <a:lstStyle/>
          <a:p>
            <a:pPr eaLnBrk="1" hangingPunct="1"/>
            <a:r>
              <a:rPr lang="es-CL" sz="32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Sistemas de Gestión Ambiental</a:t>
            </a:r>
            <a:br>
              <a:rPr lang="es-CL" sz="32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</a:br>
            <a:r>
              <a:rPr lang="es-CL" sz="32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(</a:t>
            </a:r>
            <a:r>
              <a:rPr lang="es-CL" sz="24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de acuerdo a Norma ISO 14001</a:t>
            </a:r>
            <a:r>
              <a:rPr lang="es-CL" sz="32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)</a:t>
            </a:r>
            <a:endParaRPr lang="es-ES" sz="3200" dirty="0" smtClean="0">
              <a:solidFill>
                <a:srgbClr val="0033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8434" name="6 Subtítulo"/>
          <p:cNvSpPr txBox="1">
            <a:spLocks/>
          </p:cNvSpPr>
          <p:nvPr/>
        </p:nvSpPr>
        <p:spPr bwMode="auto">
          <a:xfrm>
            <a:off x="251520" y="1268760"/>
            <a:ext cx="871296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 dirty="0" smtClean="0">
                <a:latin typeface="Arial Black" pitchFamily="34" charset="0"/>
                <a:cs typeface="Arial" charset="0"/>
              </a:rPr>
              <a:t>Residuos (Emisiones y Contaminación).</a:t>
            </a:r>
            <a:endParaRPr lang="es-ES" sz="2200" b="1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100" b="1" dirty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es-ES_tradnl" sz="2400" b="1" dirty="0" smtClean="0"/>
              <a:t>¿ Están </a:t>
            </a:r>
            <a:r>
              <a:rPr lang="es-ES_tradnl" sz="2400" b="1" dirty="0" smtClean="0">
                <a:solidFill>
                  <a:srgbClr val="000099"/>
                </a:solidFill>
              </a:rPr>
              <a:t>Identificados</a:t>
            </a:r>
            <a:r>
              <a:rPr lang="es-ES_tradnl" sz="2400" b="1" dirty="0" smtClean="0"/>
              <a:t> ?</a:t>
            </a:r>
          </a:p>
          <a:p>
            <a:endParaRPr lang="es-ES_tradnl" sz="1400" b="1" dirty="0" smtClean="0"/>
          </a:p>
          <a:p>
            <a:pPr>
              <a:buFontTx/>
              <a:buChar char="-"/>
            </a:pPr>
            <a:r>
              <a:rPr lang="es-ES_tradnl" sz="2400" b="1" dirty="0" smtClean="0"/>
              <a:t> ¿ </a:t>
            </a:r>
            <a:r>
              <a:rPr lang="es-ES_tradnl" sz="2400" b="1" dirty="0" smtClean="0"/>
              <a:t>Qué se puede hacer con ellos ?:</a:t>
            </a:r>
          </a:p>
          <a:p>
            <a:pPr lvl="1"/>
            <a:r>
              <a:rPr lang="es-ES_tradnl" sz="2400" b="1" dirty="0" smtClean="0">
                <a:solidFill>
                  <a:srgbClr val="000099"/>
                </a:solidFill>
              </a:rPr>
              <a:t>Eliminar</a:t>
            </a:r>
            <a:r>
              <a:rPr lang="es-ES_tradnl" sz="2400" b="1" dirty="0" smtClean="0">
                <a:solidFill>
                  <a:srgbClr val="000099"/>
                </a:solidFill>
              </a:rPr>
              <a:t>, </a:t>
            </a:r>
            <a:r>
              <a:rPr lang="es-ES_tradnl" sz="2400" b="1" dirty="0" smtClean="0">
                <a:solidFill>
                  <a:srgbClr val="000099"/>
                </a:solidFill>
              </a:rPr>
              <a:t>Mitigar</a:t>
            </a:r>
            <a:r>
              <a:rPr lang="es-ES_tradnl" sz="2400" b="1" dirty="0" smtClean="0">
                <a:solidFill>
                  <a:srgbClr val="000099"/>
                </a:solidFill>
              </a:rPr>
              <a:t>, </a:t>
            </a:r>
            <a:r>
              <a:rPr lang="es-ES_tradnl" sz="2400" b="1" dirty="0" smtClean="0">
                <a:solidFill>
                  <a:srgbClr val="000099"/>
                </a:solidFill>
              </a:rPr>
              <a:t>Controlar</a:t>
            </a:r>
            <a:endParaRPr lang="es-ES_tradnl" sz="2400" b="1" dirty="0" smtClean="0"/>
          </a:p>
          <a:p>
            <a:pPr lvl="1"/>
            <a:endParaRPr lang="es-ES_tradnl" sz="1400" b="1" dirty="0" smtClean="0"/>
          </a:p>
          <a:p>
            <a:pPr>
              <a:buFontTx/>
              <a:buChar char="-"/>
            </a:pPr>
            <a:r>
              <a:rPr lang="es-ES_tradnl" sz="2400" b="1" dirty="0" smtClean="0"/>
              <a:t>¿ Se cumple </a:t>
            </a:r>
            <a:r>
              <a:rPr lang="es-ES_tradnl" sz="2400" b="1" dirty="0" smtClean="0"/>
              <a:t>con los </a:t>
            </a:r>
            <a:r>
              <a:rPr lang="es-ES_tradnl" sz="2400" b="1" dirty="0" smtClean="0">
                <a:solidFill>
                  <a:srgbClr val="000099"/>
                </a:solidFill>
              </a:rPr>
              <a:t>Requerimientos Legales </a:t>
            </a:r>
            <a:r>
              <a:rPr lang="es-ES_tradnl" sz="2400" b="1" dirty="0" smtClean="0"/>
              <a:t>?</a:t>
            </a:r>
          </a:p>
          <a:p>
            <a:endParaRPr lang="es-ES_tradnl" sz="1400" b="1" dirty="0" smtClean="0"/>
          </a:p>
          <a:p>
            <a:pPr>
              <a:buFontTx/>
              <a:buChar char="-"/>
            </a:pPr>
            <a:r>
              <a:rPr lang="es-ES_tradnl" sz="2400" b="1" dirty="0" smtClean="0"/>
              <a:t> ¿ </a:t>
            </a:r>
            <a:r>
              <a:rPr lang="es-ES_tradnl" sz="2400" b="1" dirty="0" smtClean="0"/>
              <a:t>Cómo </a:t>
            </a:r>
            <a:r>
              <a:rPr lang="es-ES_tradnl" sz="2400" b="1" dirty="0" smtClean="0"/>
              <a:t>se dispone </a:t>
            </a:r>
            <a:r>
              <a:rPr lang="es-ES_tradnl" sz="2400" b="1" dirty="0" smtClean="0"/>
              <a:t>de ellos. </a:t>
            </a:r>
            <a:r>
              <a:rPr lang="es-ES_tradnl" sz="2400" b="1" dirty="0" smtClean="0">
                <a:solidFill>
                  <a:srgbClr val="006600"/>
                </a:solidFill>
              </a:rPr>
              <a:t>Es la mejor opción </a:t>
            </a:r>
            <a:r>
              <a:rPr lang="es-ES_tradnl" sz="2400" b="1" dirty="0" smtClean="0"/>
              <a:t>?</a:t>
            </a:r>
          </a:p>
          <a:p>
            <a:endParaRPr lang="es-ES_tradnl" sz="1400" b="1" dirty="0" smtClean="0"/>
          </a:p>
          <a:p>
            <a:pPr>
              <a:buFontTx/>
              <a:buChar char="-"/>
            </a:pPr>
            <a:r>
              <a:rPr lang="es-ES_tradnl" sz="2400" b="1" dirty="0" smtClean="0"/>
              <a:t> ¿ Existen </a:t>
            </a:r>
            <a:r>
              <a:rPr lang="es-ES_tradnl" sz="2400" b="1" dirty="0" smtClean="0"/>
              <a:t>programas de </a:t>
            </a:r>
            <a:r>
              <a:rPr lang="es-ES_tradnl" sz="2400" b="1" dirty="0" smtClean="0"/>
              <a:t>reutilización </a:t>
            </a:r>
            <a:r>
              <a:rPr lang="es-ES_tradnl" sz="2400" b="1" dirty="0" smtClean="0"/>
              <a:t>o </a:t>
            </a:r>
            <a:r>
              <a:rPr lang="es-ES_tradnl" sz="2400" b="1" dirty="0" smtClean="0"/>
              <a:t>reciclado ?</a:t>
            </a:r>
          </a:p>
          <a:p>
            <a:endParaRPr lang="es-ES_tradnl" sz="1400" b="1" dirty="0" smtClean="0"/>
          </a:p>
          <a:p>
            <a:pPr>
              <a:buFontTx/>
              <a:buChar char="-"/>
            </a:pPr>
            <a:r>
              <a:rPr lang="es-ES_tradnl" sz="2400" b="1" dirty="0" smtClean="0"/>
              <a:t> ¿ Existe preparación </a:t>
            </a:r>
            <a:r>
              <a:rPr lang="es-ES_tradnl" sz="2400" b="1" dirty="0" smtClean="0"/>
              <a:t>para responder a </a:t>
            </a:r>
            <a:r>
              <a:rPr lang="es-ES_tradnl" sz="2400" b="1" dirty="0" smtClean="0">
                <a:solidFill>
                  <a:srgbClr val="C00000"/>
                </a:solidFill>
              </a:rPr>
              <a:t>Emergencias</a:t>
            </a:r>
            <a:r>
              <a:rPr lang="es-ES_tradnl" sz="2400" b="1" dirty="0" smtClean="0"/>
              <a:t>? </a:t>
            </a:r>
            <a:endParaRPr lang="es-ES_tradnl" sz="2400" b="1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45" name="AutoShape 13"/>
          <p:cNvSpPr>
            <a:spLocks noChangeArrowheads="1"/>
          </p:cNvSpPr>
          <p:nvPr/>
        </p:nvSpPr>
        <p:spPr bwMode="auto">
          <a:xfrm rot="-5651236">
            <a:off x="1295400" y="1447800"/>
            <a:ext cx="990600" cy="1143000"/>
          </a:xfrm>
          <a:custGeom>
            <a:avLst/>
            <a:gdLst>
              <a:gd name="G0" fmla="+- 0 0 0"/>
              <a:gd name="G1" fmla="+- -6786778 0 0"/>
              <a:gd name="G2" fmla="+- 0 0 -6786778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6786778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6786778"/>
              <a:gd name="G36" fmla="sin G34 -6786778"/>
              <a:gd name="G37" fmla="+/ -6786778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7481 w 21600"/>
              <a:gd name="T5" fmla="*/ 2315 h 21600"/>
              <a:gd name="T6" fmla="*/ 8901 w 21600"/>
              <a:gd name="T7" fmla="*/ 2925 h 21600"/>
              <a:gd name="T8" fmla="*/ 14140 w 21600"/>
              <a:gd name="T9" fmla="*/ 6557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10373" y="5399"/>
                  <a:pt x="9948" y="5450"/>
                  <a:pt x="9534" y="5550"/>
                </a:cubicBezTo>
                <a:lnTo>
                  <a:pt x="8268" y="300"/>
                </a:lnTo>
                <a:cubicBezTo>
                  <a:pt x="9097" y="101"/>
                  <a:pt x="9947" y="-1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shade val="86275"/>
                  <a:invGamma/>
                </a:schemeClr>
              </a:gs>
            </a:gsLst>
            <a:lin ang="5400000" scaled="1"/>
          </a:gradFill>
          <a:ln w="1270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CL"/>
          </a:p>
        </p:txBody>
      </p:sp>
      <p:sp>
        <p:nvSpPr>
          <p:cNvPr id="248846" name="Text Box 14"/>
          <p:cNvSpPr txBox="1">
            <a:spLocks noChangeArrowheads="1"/>
          </p:cNvSpPr>
          <p:nvPr/>
        </p:nvSpPr>
        <p:spPr bwMode="auto">
          <a:xfrm>
            <a:off x="2895600" y="990600"/>
            <a:ext cx="2971800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CL" sz="2400" dirty="0">
                <a:solidFill>
                  <a:srgbClr val="C00000"/>
                </a:solidFill>
                <a:latin typeface="Arial Black" pitchFamily="34" charset="0"/>
              </a:rPr>
              <a:t>POLÍTICA</a:t>
            </a:r>
          </a:p>
          <a:p>
            <a:pPr algn="ctr"/>
            <a:r>
              <a:rPr lang="es-CL" sz="2400" dirty="0">
                <a:solidFill>
                  <a:srgbClr val="C00000"/>
                </a:solidFill>
                <a:latin typeface="Arial Black" pitchFamily="34" charset="0"/>
              </a:rPr>
              <a:t>AMBIENTAL</a:t>
            </a:r>
          </a:p>
        </p:txBody>
      </p:sp>
      <p:sp>
        <p:nvSpPr>
          <p:cNvPr id="248847" name="Text Box 15"/>
          <p:cNvSpPr txBox="1">
            <a:spLocks noChangeArrowheads="1"/>
          </p:cNvSpPr>
          <p:nvPr/>
        </p:nvSpPr>
        <p:spPr bwMode="auto">
          <a:xfrm>
            <a:off x="6553200" y="2819400"/>
            <a:ext cx="2590800" cy="430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/>
            <a:r>
              <a:rPr lang="es-CL" sz="2200" b="1" dirty="0"/>
              <a:t>PLANIFICACIÓN</a:t>
            </a:r>
          </a:p>
        </p:txBody>
      </p:sp>
      <p:sp>
        <p:nvSpPr>
          <p:cNvPr id="248848" name="Text Box 16"/>
          <p:cNvSpPr txBox="1">
            <a:spLocks noChangeArrowheads="1"/>
          </p:cNvSpPr>
          <p:nvPr/>
        </p:nvSpPr>
        <p:spPr bwMode="auto">
          <a:xfrm>
            <a:off x="5867400" y="5029200"/>
            <a:ext cx="2971800" cy="430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/>
            <a:r>
              <a:rPr lang="es-CL" sz="2200" b="1" dirty="0"/>
              <a:t>IMPLEMENTACIÓN</a:t>
            </a:r>
          </a:p>
        </p:txBody>
      </p:sp>
      <p:sp>
        <p:nvSpPr>
          <p:cNvPr id="248849" name="Text Box 17"/>
          <p:cNvSpPr txBox="1">
            <a:spLocks noChangeArrowheads="1"/>
          </p:cNvSpPr>
          <p:nvPr/>
        </p:nvSpPr>
        <p:spPr bwMode="auto">
          <a:xfrm>
            <a:off x="1524000" y="5638800"/>
            <a:ext cx="2590800" cy="430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/>
            <a:r>
              <a:rPr lang="es-CL" sz="2200" b="1" dirty="0"/>
              <a:t>VERIFICACIÓN</a:t>
            </a:r>
          </a:p>
        </p:txBody>
      </p:sp>
      <p:sp>
        <p:nvSpPr>
          <p:cNvPr id="248850" name="Text Box 18"/>
          <p:cNvSpPr txBox="1">
            <a:spLocks noChangeArrowheads="1"/>
          </p:cNvSpPr>
          <p:nvPr/>
        </p:nvSpPr>
        <p:spPr bwMode="auto">
          <a:xfrm>
            <a:off x="152400" y="3048000"/>
            <a:ext cx="1676400" cy="430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/>
            <a:r>
              <a:rPr lang="es-CL" sz="2200" b="1" dirty="0"/>
              <a:t>REVISIÓN</a:t>
            </a:r>
          </a:p>
        </p:txBody>
      </p:sp>
      <p:sp>
        <p:nvSpPr>
          <p:cNvPr id="248852" name="AutoShape 20"/>
          <p:cNvSpPr>
            <a:spLocks noChangeArrowheads="1"/>
          </p:cNvSpPr>
          <p:nvPr/>
        </p:nvSpPr>
        <p:spPr bwMode="auto">
          <a:xfrm rot="148387">
            <a:off x="6477000" y="1371600"/>
            <a:ext cx="990600" cy="1143000"/>
          </a:xfrm>
          <a:custGeom>
            <a:avLst/>
            <a:gdLst>
              <a:gd name="G0" fmla="+- 0 0 0"/>
              <a:gd name="G1" fmla="+- -6786778 0 0"/>
              <a:gd name="G2" fmla="+- 0 0 -6786778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6786778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6786778"/>
              <a:gd name="G36" fmla="sin G34 -6786778"/>
              <a:gd name="G37" fmla="+/ -6786778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7481 w 21600"/>
              <a:gd name="T5" fmla="*/ 2315 h 21600"/>
              <a:gd name="T6" fmla="*/ 8901 w 21600"/>
              <a:gd name="T7" fmla="*/ 2925 h 21600"/>
              <a:gd name="T8" fmla="*/ 14140 w 21600"/>
              <a:gd name="T9" fmla="*/ 6557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10373" y="5399"/>
                  <a:pt x="9948" y="5450"/>
                  <a:pt x="9534" y="5550"/>
                </a:cubicBezTo>
                <a:lnTo>
                  <a:pt x="8268" y="300"/>
                </a:lnTo>
                <a:cubicBezTo>
                  <a:pt x="9097" y="101"/>
                  <a:pt x="9947" y="-1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shade val="96078"/>
                  <a:invGamma/>
                </a:schemeClr>
              </a:gs>
            </a:gsLst>
            <a:lin ang="5400000" scaled="1"/>
          </a:gradFill>
          <a:ln w="1270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CL"/>
          </a:p>
        </p:txBody>
      </p:sp>
      <p:sp>
        <p:nvSpPr>
          <p:cNvPr id="248853" name="AutoShape 21"/>
          <p:cNvSpPr>
            <a:spLocks noChangeArrowheads="1"/>
          </p:cNvSpPr>
          <p:nvPr/>
        </p:nvSpPr>
        <p:spPr bwMode="auto">
          <a:xfrm rot="11299732">
            <a:off x="609600" y="3962400"/>
            <a:ext cx="990600" cy="1143000"/>
          </a:xfrm>
          <a:custGeom>
            <a:avLst/>
            <a:gdLst>
              <a:gd name="G0" fmla="+- 0 0 0"/>
              <a:gd name="G1" fmla="+- -6786778 0 0"/>
              <a:gd name="G2" fmla="+- 0 0 -6786778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6786778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6786778"/>
              <a:gd name="G36" fmla="sin G34 -6786778"/>
              <a:gd name="G37" fmla="+/ -6786778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7481 w 21600"/>
              <a:gd name="T5" fmla="*/ 2315 h 21600"/>
              <a:gd name="T6" fmla="*/ 8901 w 21600"/>
              <a:gd name="T7" fmla="*/ 2925 h 21600"/>
              <a:gd name="T8" fmla="*/ 14140 w 21600"/>
              <a:gd name="T9" fmla="*/ 6557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10373" y="5399"/>
                  <a:pt x="9948" y="5450"/>
                  <a:pt x="9534" y="5550"/>
                </a:cubicBezTo>
                <a:lnTo>
                  <a:pt x="8268" y="300"/>
                </a:lnTo>
                <a:cubicBezTo>
                  <a:pt x="9097" y="101"/>
                  <a:pt x="9947" y="-1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shade val="96078"/>
                  <a:invGamma/>
                </a:schemeClr>
              </a:gs>
            </a:gsLst>
            <a:lin ang="5400000" scaled="1"/>
          </a:gradFill>
          <a:ln w="1270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CL"/>
          </a:p>
        </p:txBody>
      </p:sp>
      <p:sp>
        <p:nvSpPr>
          <p:cNvPr id="248854" name="AutoShape 22"/>
          <p:cNvSpPr>
            <a:spLocks noChangeArrowheads="1"/>
          </p:cNvSpPr>
          <p:nvPr/>
        </p:nvSpPr>
        <p:spPr bwMode="auto">
          <a:xfrm rot="6415972">
            <a:off x="4648200" y="5029200"/>
            <a:ext cx="990600" cy="1143000"/>
          </a:xfrm>
          <a:custGeom>
            <a:avLst/>
            <a:gdLst>
              <a:gd name="G0" fmla="+- 0 0 0"/>
              <a:gd name="G1" fmla="+- -6786778 0 0"/>
              <a:gd name="G2" fmla="+- 0 0 -6786778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6786778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6786778"/>
              <a:gd name="G36" fmla="sin G34 -6786778"/>
              <a:gd name="G37" fmla="+/ -6786778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7481 w 21600"/>
              <a:gd name="T5" fmla="*/ 2315 h 21600"/>
              <a:gd name="T6" fmla="*/ 8901 w 21600"/>
              <a:gd name="T7" fmla="*/ 2925 h 21600"/>
              <a:gd name="T8" fmla="*/ 14140 w 21600"/>
              <a:gd name="T9" fmla="*/ 6557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10373" y="5399"/>
                  <a:pt x="9948" y="5450"/>
                  <a:pt x="9534" y="5550"/>
                </a:cubicBezTo>
                <a:lnTo>
                  <a:pt x="8268" y="300"/>
                </a:lnTo>
                <a:cubicBezTo>
                  <a:pt x="9097" y="101"/>
                  <a:pt x="9947" y="-1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shade val="96078"/>
                  <a:invGamma/>
                </a:schemeClr>
              </a:gs>
            </a:gsLst>
            <a:lin ang="5400000" scaled="1"/>
          </a:gradFill>
          <a:ln w="1270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CL"/>
          </a:p>
        </p:txBody>
      </p:sp>
      <p:sp>
        <p:nvSpPr>
          <p:cNvPr id="248855" name="AutoShape 23"/>
          <p:cNvSpPr>
            <a:spLocks noChangeArrowheads="1"/>
          </p:cNvSpPr>
          <p:nvPr/>
        </p:nvSpPr>
        <p:spPr bwMode="auto">
          <a:xfrm rot="1803565">
            <a:off x="7239000" y="3657600"/>
            <a:ext cx="990600" cy="1143000"/>
          </a:xfrm>
          <a:custGeom>
            <a:avLst/>
            <a:gdLst>
              <a:gd name="G0" fmla="+- 0 0 0"/>
              <a:gd name="G1" fmla="+- -4785615 0 0"/>
              <a:gd name="G2" fmla="+- 0 0 -4785615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4785615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4785615"/>
              <a:gd name="G36" fmla="sin G34 -4785615"/>
              <a:gd name="G37" fmla="+/ -4785615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9480 w 21600"/>
              <a:gd name="T5" fmla="*/ 4374 h 21600"/>
              <a:gd name="T6" fmla="*/ 13165 w 21600"/>
              <a:gd name="T7" fmla="*/ 3052 h 21600"/>
              <a:gd name="T8" fmla="*/ 15140 w 21600"/>
              <a:gd name="T9" fmla="*/ 7587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8425"/>
                  <a:pt x="14648" y="6328"/>
                  <a:pt x="12376" y="5635"/>
                </a:cubicBezTo>
                <a:lnTo>
                  <a:pt x="13953" y="470"/>
                </a:lnTo>
                <a:cubicBezTo>
                  <a:pt x="18496" y="1857"/>
                  <a:pt x="21599" y="6050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shade val="96078"/>
                  <a:invGamma/>
                </a:schemeClr>
              </a:gs>
            </a:gsLst>
            <a:lin ang="5400000" scaled="1"/>
          </a:gradFill>
          <a:ln w="1270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CL"/>
          </a:p>
        </p:txBody>
      </p:sp>
      <p:sp>
        <p:nvSpPr>
          <p:cNvPr id="248856" name="Oval 24"/>
          <p:cNvSpPr>
            <a:spLocks noChangeArrowheads="1"/>
          </p:cNvSpPr>
          <p:nvPr/>
        </p:nvSpPr>
        <p:spPr bwMode="auto">
          <a:xfrm>
            <a:off x="3203848" y="3212976"/>
            <a:ext cx="3048000" cy="1371600"/>
          </a:xfrm>
          <a:prstGeom prst="ellipse">
            <a:avLst/>
          </a:pr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shade val="76078"/>
                  <a:invGamma/>
                </a:schemeClr>
              </a:gs>
            </a:gsLst>
            <a:lin ang="5400000" scaled="1"/>
          </a:gradFill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s-CL"/>
          </a:p>
        </p:txBody>
      </p:sp>
      <p:sp>
        <p:nvSpPr>
          <p:cNvPr id="248857" name="Text Box 25"/>
          <p:cNvSpPr txBox="1">
            <a:spLocks noChangeArrowheads="1"/>
          </p:cNvSpPr>
          <p:nvPr/>
        </p:nvSpPr>
        <p:spPr bwMode="auto">
          <a:xfrm>
            <a:off x="3851920" y="3429000"/>
            <a:ext cx="2819400" cy="1015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CL" sz="2000" b="1" dirty="0">
                <a:solidFill>
                  <a:srgbClr val="006600"/>
                </a:solidFill>
              </a:rPr>
              <a:t>SISTEMA DE </a:t>
            </a:r>
            <a:r>
              <a:rPr lang="es-CL" sz="20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GESTIÓN</a:t>
            </a:r>
            <a:r>
              <a:rPr lang="es-CL" sz="2000" b="1" dirty="0">
                <a:solidFill>
                  <a:srgbClr val="006600"/>
                </a:solidFill>
              </a:rPr>
              <a:t> </a:t>
            </a:r>
            <a:r>
              <a:rPr lang="es-CL" sz="2000" b="1" dirty="0" smtClean="0">
                <a:solidFill>
                  <a:srgbClr val="006600"/>
                </a:solidFill>
              </a:rPr>
              <a:t> AMBIENTAL</a:t>
            </a:r>
            <a:endParaRPr lang="es-CL" sz="2000" b="1" dirty="0">
              <a:solidFill>
                <a:srgbClr val="006600"/>
              </a:solidFill>
            </a:endParaRPr>
          </a:p>
        </p:txBody>
      </p:sp>
      <p:sp>
        <p:nvSpPr>
          <p:cNvPr id="248860" name="Text Box 28"/>
          <p:cNvSpPr txBox="1">
            <a:spLocks noChangeArrowheads="1"/>
          </p:cNvSpPr>
          <p:nvPr/>
        </p:nvSpPr>
        <p:spPr bwMode="auto">
          <a:xfrm>
            <a:off x="2339752" y="152400"/>
            <a:ext cx="4248472" cy="7078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/>
            <a:r>
              <a:rPr lang="es-CL" sz="4000" b="1" dirty="0">
                <a:solidFill>
                  <a:srgbClr val="000099"/>
                </a:solidFill>
                <a:latin typeface="Arial Black" pitchFamily="34" charset="0"/>
              </a:rPr>
              <a:t>ISO </a:t>
            </a:r>
            <a:r>
              <a:rPr lang="es-CL" sz="4000" b="1" dirty="0" smtClean="0">
                <a:solidFill>
                  <a:srgbClr val="000099"/>
                </a:solidFill>
                <a:latin typeface="Arial Black" pitchFamily="34" charset="0"/>
              </a:rPr>
              <a:t>14001</a:t>
            </a:r>
            <a:endParaRPr lang="es-CL" sz="4000" b="1" dirty="0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248861" name="AutoShape 29"/>
          <p:cNvSpPr>
            <a:spLocks noChangeArrowheads="1"/>
          </p:cNvSpPr>
          <p:nvPr/>
        </p:nvSpPr>
        <p:spPr bwMode="auto">
          <a:xfrm rot="10178750">
            <a:off x="1800225" y="2395538"/>
            <a:ext cx="2995613" cy="3048000"/>
          </a:xfrm>
          <a:prstGeom prst="curvedLeftArrow">
            <a:avLst>
              <a:gd name="adj1" fmla="val 15903"/>
              <a:gd name="adj2" fmla="val 32880"/>
              <a:gd name="adj3" fmla="val 29333"/>
            </a:avLst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45791" dir="2021404" algn="ctr" rotWithShape="0">
              <a:srgbClr val="C0C0C0"/>
            </a:outerShdw>
          </a:effectLst>
        </p:spPr>
        <p:txBody>
          <a:bodyPr rot="10800000" vert="eaVert" anchor="ctr">
            <a:spAutoFit/>
          </a:bodyPr>
          <a:lstStyle/>
          <a:p>
            <a:endParaRPr lang="es-CL"/>
          </a:p>
        </p:txBody>
      </p:sp>
      <p:sp>
        <p:nvSpPr>
          <p:cNvPr id="248862" name="WordArt 30"/>
          <p:cNvSpPr>
            <a:spLocks noChangeArrowheads="1" noChangeShapeType="1" noTextEdit="1"/>
          </p:cNvSpPr>
          <p:nvPr/>
        </p:nvSpPr>
        <p:spPr bwMode="auto">
          <a:xfrm rot="-298694">
            <a:off x="2998306" y="4859670"/>
            <a:ext cx="1454150" cy="304800"/>
          </a:xfrm>
          <a:prstGeom prst="rect">
            <a:avLst/>
          </a:prstGeom>
          <a:solidFill>
            <a:srgbClr val="006600"/>
          </a:solidFill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r>
              <a:rPr lang="es-CL" dirty="0">
                <a:solidFill>
                  <a:srgbClr val="00FF99"/>
                </a:solidFill>
              </a:rPr>
              <a:t>Continuo</a:t>
            </a:r>
            <a:endParaRPr lang="es-CL" sz="1600" kern="10" dirty="0">
              <a:ln w="9525">
                <a:solidFill>
                  <a:srgbClr val="FF6600"/>
                </a:solidFill>
                <a:round/>
                <a:headEnd/>
                <a:tailEnd/>
              </a:ln>
              <a:solidFill>
                <a:srgbClr val="00FF99"/>
              </a:solidFill>
              <a:latin typeface="Tahoma"/>
              <a:ea typeface="Tahoma"/>
              <a:cs typeface="Tahoma"/>
            </a:endParaRPr>
          </a:p>
        </p:txBody>
      </p:sp>
      <p:sp>
        <p:nvSpPr>
          <p:cNvPr id="248863" name="WordArt 31"/>
          <p:cNvSpPr>
            <a:spLocks noChangeArrowheads="1" noChangeShapeType="1" noTextEdit="1"/>
          </p:cNvSpPr>
          <p:nvPr/>
        </p:nvSpPr>
        <p:spPr bwMode="auto">
          <a:xfrm rot="-1638058">
            <a:off x="2114550" y="2971800"/>
            <a:ext cx="1847850" cy="433388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71380"/>
              </a:avLst>
            </a:prstTxWarp>
          </a:bodyPr>
          <a:lstStyle/>
          <a:p>
            <a:r>
              <a:rPr lang="es-CL" dirty="0">
                <a:solidFill>
                  <a:srgbClr val="00FF99"/>
                </a:solidFill>
              </a:rPr>
              <a:t>Mejoramiento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8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8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8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8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8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8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8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8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8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8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8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8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8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8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8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8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8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8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8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8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488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488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48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8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48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48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48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48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488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48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8845" grpId="0" animBg="1"/>
      <p:bldP spid="248846" grpId="0" autoUpdateAnimBg="0"/>
      <p:bldP spid="248847" grpId="0" autoUpdateAnimBg="0"/>
      <p:bldP spid="248848" grpId="0" autoUpdateAnimBg="0"/>
      <p:bldP spid="248849" grpId="0" autoUpdateAnimBg="0"/>
      <p:bldP spid="248850" grpId="0" autoUpdateAnimBg="0"/>
      <p:bldP spid="248852" grpId="0" animBg="1"/>
      <p:bldP spid="248853" grpId="0" animBg="1"/>
      <p:bldP spid="248854" grpId="0" animBg="1"/>
      <p:bldP spid="248855" grpId="0" animBg="1"/>
      <p:bldP spid="248856" grpId="0" animBg="1"/>
      <p:bldP spid="248857" grpId="0" autoUpdateAnimBg="0"/>
      <p:bldP spid="248861" grpId="0" animBg="1"/>
      <p:bldP spid="248862" grpId="0" animBg="1"/>
      <p:bldP spid="24886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5 Título"/>
          <p:cNvSpPr>
            <a:spLocks noGrp="1"/>
          </p:cNvSpPr>
          <p:nvPr>
            <p:ph type="ctrTitle" idx="4294967295"/>
          </p:nvPr>
        </p:nvSpPr>
        <p:spPr>
          <a:xfrm>
            <a:off x="179512" y="188640"/>
            <a:ext cx="8715375" cy="755650"/>
          </a:xfrm>
        </p:spPr>
        <p:txBody>
          <a:bodyPr/>
          <a:lstStyle/>
          <a:p>
            <a:pPr eaLnBrk="1" hangingPunct="1"/>
            <a:r>
              <a:rPr lang="es-CL" sz="32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Norma ISO </a:t>
            </a:r>
            <a:r>
              <a:rPr lang="es-CL" sz="32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14001:2004</a:t>
            </a:r>
            <a:endParaRPr lang="es-ES" sz="3200" dirty="0" smtClean="0">
              <a:solidFill>
                <a:srgbClr val="0033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8434" name="6 Subtítulo"/>
          <p:cNvSpPr txBox="1">
            <a:spLocks/>
          </p:cNvSpPr>
          <p:nvPr/>
        </p:nvSpPr>
        <p:spPr bwMode="auto">
          <a:xfrm>
            <a:off x="179512" y="1196975"/>
            <a:ext cx="8712968" cy="5256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200" b="1" dirty="0">
                <a:cs typeface="Arial" charset="0"/>
              </a:rPr>
              <a:t>Está compuesta de los siguientes capítulos o </a:t>
            </a:r>
            <a:r>
              <a:rPr lang="es-ES" sz="2200" dirty="0">
                <a:latin typeface="Arial Black" pitchFamily="34" charset="0"/>
                <a:cs typeface="Arial" charset="0"/>
              </a:rPr>
              <a:t>cláusulas</a:t>
            </a:r>
            <a:r>
              <a:rPr lang="es-ES" sz="2200" b="1" dirty="0">
                <a:cs typeface="Arial" charset="0"/>
              </a:rPr>
              <a:t>: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400" dirty="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 dirty="0">
                <a:latin typeface="Arial Black" pitchFamily="34" charset="0"/>
                <a:cs typeface="Arial" charset="0"/>
              </a:rPr>
              <a:t>	</a:t>
            </a:r>
            <a:r>
              <a:rPr lang="es-ES" sz="2200" dirty="0">
                <a:latin typeface="Arial Black" pitchFamily="34" charset="0"/>
                <a:cs typeface="Arial" charset="0"/>
              </a:rPr>
              <a:t>1.	Objeto y Campo de Aplicación.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200" dirty="0">
                <a:latin typeface="Arial Black" pitchFamily="34" charset="0"/>
                <a:cs typeface="Arial" charset="0"/>
              </a:rPr>
              <a:t>	2.	</a:t>
            </a:r>
            <a:r>
              <a:rPr lang="es-CL" sz="2200" b="1" dirty="0" smtClean="0"/>
              <a:t> </a:t>
            </a:r>
            <a:r>
              <a:rPr lang="es-CL" sz="2200" dirty="0" smtClean="0">
                <a:latin typeface="Arial Black" pitchFamily="34" charset="0"/>
              </a:rPr>
              <a:t>Normas para </a:t>
            </a:r>
            <a:r>
              <a:rPr lang="es-CL" sz="2200" dirty="0" smtClean="0">
                <a:latin typeface="Arial Black" pitchFamily="34" charset="0"/>
              </a:rPr>
              <a:t>consulta.</a:t>
            </a:r>
            <a:endParaRPr lang="es-ES" sz="2200" dirty="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200" dirty="0">
                <a:latin typeface="Arial Black" pitchFamily="34" charset="0"/>
                <a:cs typeface="Arial" charset="0"/>
              </a:rPr>
              <a:t>	3.	Términos y Definiciones.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200" dirty="0">
                <a:latin typeface="Arial Black" pitchFamily="34" charset="0"/>
                <a:cs typeface="Arial" charset="0"/>
              </a:rPr>
              <a:t>	</a:t>
            </a:r>
            <a:r>
              <a:rPr lang="es-ES" sz="2200" dirty="0" smtClean="0">
                <a:latin typeface="Arial Black" pitchFamily="34" charset="0"/>
                <a:cs typeface="Arial" charset="0"/>
              </a:rPr>
              <a:t>4</a:t>
            </a:r>
            <a:r>
              <a:rPr lang="es-ES" sz="2200" dirty="0">
                <a:latin typeface="Arial Black" pitchFamily="34" charset="0"/>
                <a:cs typeface="Arial" charset="0"/>
              </a:rPr>
              <a:t>.	</a:t>
            </a:r>
            <a:r>
              <a:rPr lang="es-CL" sz="2200" dirty="0" smtClean="0">
                <a:solidFill>
                  <a:srgbClr val="006600"/>
                </a:solidFill>
                <a:latin typeface="Arial Black" pitchFamily="34" charset="0"/>
              </a:rPr>
              <a:t>Requisitos </a:t>
            </a:r>
            <a:r>
              <a:rPr lang="es-CL" sz="2200" dirty="0" smtClean="0">
                <a:solidFill>
                  <a:srgbClr val="006600"/>
                </a:solidFill>
                <a:latin typeface="Arial Black" pitchFamily="34" charset="0"/>
              </a:rPr>
              <a:t>del S</a:t>
            </a:r>
            <a:r>
              <a:rPr lang="es-CL" sz="2200" dirty="0" smtClean="0">
                <a:solidFill>
                  <a:srgbClr val="006600"/>
                </a:solidFill>
                <a:latin typeface="Arial Black" pitchFamily="34" charset="0"/>
              </a:rPr>
              <a:t>istema </a:t>
            </a:r>
            <a:r>
              <a:rPr lang="es-CL" sz="2200" dirty="0" smtClean="0">
                <a:solidFill>
                  <a:srgbClr val="006600"/>
                </a:solidFill>
                <a:latin typeface="Arial Black" pitchFamily="34" charset="0"/>
              </a:rPr>
              <a:t>de </a:t>
            </a:r>
            <a:r>
              <a:rPr lang="es-CL" sz="2200" dirty="0" smtClean="0">
                <a:solidFill>
                  <a:srgbClr val="006600"/>
                </a:solidFill>
                <a:latin typeface="Arial Black" pitchFamily="34" charset="0"/>
              </a:rPr>
              <a:t>Gestión Ambiental.</a:t>
            </a:r>
            <a:endParaRPr lang="es-ES" sz="2200" dirty="0">
              <a:solidFill>
                <a:srgbClr val="006600"/>
              </a:solidFill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100" dirty="0" smtClean="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200" dirty="0" smtClean="0">
                <a:latin typeface="Arial Black" pitchFamily="34" charset="0"/>
                <a:cs typeface="Arial" charset="0"/>
              </a:rPr>
              <a:t>	</a:t>
            </a:r>
            <a:r>
              <a:rPr lang="es-ES" sz="2200" dirty="0" smtClean="0">
                <a:latin typeface="Arial Black" pitchFamily="34" charset="0"/>
                <a:cs typeface="Arial" charset="0"/>
              </a:rPr>
              <a:t>	4.1</a:t>
            </a:r>
            <a:r>
              <a:rPr lang="es-ES" sz="2200" dirty="0" smtClean="0">
                <a:latin typeface="Arial Black" pitchFamily="34" charset="0"/>
                <a:cs typeface="Arial" charset="0"/>
              </a:rPr>
              <a:t>. </a:t>
            </a:r>
            <a:r>
              <a:rPr lang="es-CL" sz="2400" b="1" dirty="0" smtClean="0"/>
              <a:t>Requisitos </a:t>
            </a:r>
            <a:r>
              <a:rPr lang="es-CL" sz="2400" b="1" dirty="0" smtClean="0"/>
              <a:t>generales.</a:t>
            </a:r>
            <a:endParaRPr lang="es-ES" sz="2200" dirty="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200" dirty="0">
                <a:latin typeface="Arial Black" pitchFamily="34" charset="0"/>
                <a:cs typeface="Arial" charset="0"/>
              </a:rPr>
              <a:t>	</a:t>
            </a:r>
            <a:r>
              <a:rPr lang="es-ES" sz="2200" dirty="0" smtClean="0">
                <a:latin typeface="Arial Black" pitchFamily="34" charset="0"/>
                <a:cs typeface="Arial" charset="0"/>
              </a:rPr>
              <a:t>	4.2. </a:t>
            </a:r>
            <a:r>
              <a:rPr lang="es-CL" sz="2400" b="1" dirty="0" smtClean="0"/>
              <a:t>Política </a:t>
            </a:r>
            <a:r>
              <a:rPr lang="es-CL" sz="2400" b="1" dirty="0" smtClean="0"/>
              <a:t>ambiental.</a:t>
            </a:r>
            <a:endParaRPr lang="es-ES" sz="2200" dirty="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200" dirty="0">
                <a:latin typeface="Arial Black" pitchFamily="34" charset="0"/>
                <a:cs typeface="Arial" charset="0"/>
              </a:rPr>
              <a:t>	</a:t>
            </a:r>
            <a:r>
              <a:rPr lang="es-ES" sz="2200" dirty="0" smtClean="0">
                <a:latin typeface="Arial Black" pitchFamily="34" charset="0"/>
                <a:cs typeface="Arial" charset="0"/>
              </a:rPr>
              <a:t>	4.3. </a:t>
            </a:r>
            <a:r>
              <a:rPr lang="es-CL" sz="2400" b="1" dirty="0" smtClean="0"/>
              <a:t>Planificación.</a:t>
            </a:r>
            <a:endParaRPr lang="es-ES" sz="2200" dirty="0">
              <a:solidFill>
                <a:srgbClr val="000099"/>
              </a:solidFill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200" dirty="0">
                <a:latin typeface="Arial Black" pitchFamily="34" charset="0"/>
                <a:cs typeface="Arial" charset="0"/>
              </a:rPr>
              <a:t>	</a:t>
            </a:r>
            <a:r>
              <a:rPr lang="es-ES" sz="2200" dirty="0" smtClean="0">
                <a:latin typeface="Arial Black" pitchFamily="34" charset="0"/>
                <a:cs typeface="Arial" charset="0"/>
              </a:rPr>
              <a:t>	4.4. </a:t>
            </a:r>
            <a:r>
              <a:rPr lang="es-CL" sz="2400" b="1" dirty="0" smtClean="0"/>
              <a:t>Implementación y </a:t>
            </a:r>
            <a:r>
              <a:rPr lang="es-CL" sz="2400" b="1" dirty="0" smtClean="0"/>
              <a:t>operación.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CL" sz="2400" b="1" dirty="0" smtClean="0"/>
              <a:t>	</a:t>
            </a:r>
            <a:r>
              <a:rPr lang="es-CL" sz="2400" b="1" dirty="0" smtClean="0"/>
              <a:t>	</a:t>
            </a:r>
            <a:r>
              <a:rPr lang="es-CL" sz="2200" b="1" dirty="0" smtClean="0">
                <a:latin typeface="Arial Black" pitchFamily="34" charset="0"/>
              </a:rPr>
              <a:t>4.5</a:t>
            </a:r>
            <a:r>
              <a:rPr lang="es-ES" sz="2200" dirty="0" smtClean="0">
                <a:latin typeface="Arial Black" pitchFamily="34" charset="0"/>
                <a:cs typeface="Arial" charset="0"/>
              </a:rPr>
              <a:t>. </a:t>
            </a:r>
            <a:r>
              <a:rPr lang="es-CL" sz="2400" b="1" dirty="0" smtClean="0"/>
              <a:t>Verificación</a:t>
            </a:r>
            <a:r>
              <a:rPr lang="es-CL" sz="2400" b="1" dirty="0" smtClean="0"/>
              <a:t>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CL" sz="2400" b="1" dirty="0" smtClean="0"/>
              <a:t>	</a:t>
            </a:r>
            <a:r>
              <a:rPr lang="es-CL" sz="2400" b="1" dirty="0" smtClean="0"/>
              <a:t>	</a:t>
            </a:r>
            <a:r>
              <a:rPr lang="es-CL" sz="2200" dirty="0" smtClean="0">
                <a:latin typeface="Arial Black" pitchFamily="34" charset="0"/>
              </a:rPr>
              <a:t>4.6</a:t>
            </a:r>
            <a:r>
              <a:rPr lang="es-ES" sz="2200" dirty="0" smtClean="0">
                <a:latin typeface="Arial Black" pitchFamily="34" charset="0"/>
                <a:cs typeface="Arial" charset="0"/>
              </a:rPr>
              <a:t>. </a:t>
            </a:r>
            <a:r>
              <a:rPr lang="es-CL" sz="2400" b="1" dirty="0" smtClean="0"/>
              <a:t>Revisión por la dirección</a:t>
            </a:r>
            <a:r>
              <a:rPr lang="es-CL" sz="2400" b="1" dirty="0" smtClean="0"/>
              <a:t>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dirty="0">
              <a:solidFill>
                <a:srgbClr val="000099"/>
              </a:solidFill>
              <a:latin typeface="Arial Black" pitchFamily="34" charset="0"/>
              <a:cs typeface="Arial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6588125" y="4868863"/>
            <a:ext cx="2155825" cy="1295400"/>
            <a:chOff x="1602" y="1635"/>
            <a:chExt cx="2392" cy="1537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2100" y="1732"/>
              <a:ext cx="1894" cy="1440"/>
              <a:chOff x="2100" y="1732"/>
              <a:chExt cx="1894" cy="1440"/>
            </a:xfrm>
          </p:grpSpPr>
          <p:sp>
            <p:nvSpPr>
              <p:cNvPr id="21" name="Oval 5"/>
              <p:cNvSpPr>
                <a:spLocks noChangeArrowheads="1"/>
              </p:cNvSpPr>
              <p:nvPr/>
            </p:nvSpPr>
            <p:spPr bwMode="auto">
              <a:xfrm>
                <a:off x="2100" y="1739"/>
                <a:ext cx="1404" cy="1409"/>
              </a:xfrm>
              <a:prstGeom prst="ellipse">
                <a:avLst/>
              </a:prstGeom>
              <a:solidFill>
                <a:srgbClr val="CC3300"/>
              </a:solidFill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endParaRPr lang="es-ES_tradnl" sz="2400">
                  <a:solidFill>
                    <a:srgbClr val="00808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2" name="Line 6"/>
              <p:cNvSpPr>
                <a:spLocks noChangeShapeType="1"/>
              </p:cNvSpPr>
              <p:nvPr/>
            </p:nvSpPr>
            <p:spPr bwMode="auto">
              <a:xfrm>
                <a:off x="2814" y="1732"/>
                <a:ext cx="3" cy="1440"/>
              </a:xfrm>
              <a:prstGeom prst="line">
                <a:avLst/>
              </a:prstGeom>
              <a:noFill/>
              <a:ln w="19050">
                <a:solidFill>
                  <a:schemeClr val="bg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Line 7"/>
              <p:cNvSpPr>
                <a:spLocks noChangeShapeType="1"/>
              </p:cNvSpPr>
              <p:nvPr/>
            </p:nvSpPr>
            <p:spPr bwMode="auto">
              <a:xfrm>
                <a:off x="2100" y="2424"/>
                <a:ext cx="1421" cy="1"/>
              </a:xfrm>
              <a:prstGeom prst="line">
                <a:avLst/>
              </a:prstGeom>
              <a:noFill/>
              <a:ln w="19050">
                <a:solidFill>
                  <a:schemeClr val="bg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Text Box 8"/>
              <p:cNvSpPr txBox="1">
                <a:spLocks noChangeArrowheads="1"/>
              </p:cNvSpPr>
              <p:nvPr/>
            </p:nvSpPr>
            <p:spPr bwMode="auto">
              <a:xfrm>
                <a:off x="2143" y="2021"/>
                <a:ext cx="764" cy="309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s-ES_tradnl" sz="1100" b="1">
                    <a:solidFill>
                      <a:srgbClr val="66FFFF"/>
                    </a:solidFill>
                  </a:rPr>
                  <a:t>Planear</a:t>
                </a:r>
                <a:endParaRPr lang="es-ES_tradnl" sz="1100" b="1">
                  <a:solidFill>
                    <a:srgbClr val="66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25" name="Text Box 9"/>
              <p:cNvSpPr txBox="1">
                <a:spLocks noChangeArrowheads="1"/>
              </p:cNvSpPr>
              <p:nvPr/>
            </p:nvSpPr>
            <p:spPr bwMode="auto">
              <a:xfrm>
                <a:off x="2868" y="2021"/>
                <a:ext cx="1126" cy="309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s-ES_tradnl" sz="1100" b="1">
                    <a:solidFill>
                      <a:srgbClr val="66FFFF"/>
                    </a:solidFill>
                  </a:rPr>
                  <a:t>Actuar</a:t>
                </a:r>
                <a:endParaRPr lang="es-ES_tradnl" sz="1100" b="1">
                  <a:solidFill>
                    <a:srgbClr val="66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26" name="Text Box 10"/>
              <p:cNvSpPr txBox="1">
                <a:spLocks noChangeArrowheads="1"/>
              </p:cNvSpPr>
              <p:nvPr/>
            </p:nvSpPr>
            <p:spPr bwMode="auto">
              <a:xfrm>
                <a:off x="2823" y="2613"/>
                <a:ext cx="921" cy="309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s-ES_tradnl" sz="1100" b="1" dirty="0">
                    <a:solidFill>
                      <a:srgbClr val="66FFFF"/>
                    </a:solidFill>
                  </a:rPr>
                  <a:t>Chequear</a:t>
                </a:r>
              </a:p>
            </p:txBody>
          </p:sp>
          <p:sp>
            <p:nvSpPr>
              <p:cNvPr id="27" name="Text Box 11"/>
              <p:cNvSpPr txBox="1">
                <a:spLocks noChangeArrowheads="1"/>
              </p:cNvSpPr>
              <p:nvPr/>
            </p:nvSpPr>
            <p:spPr bwMode="auto">
              <a:xfrm>
                <a:off x="2190" y="2613"/>
                <a:ext cx="634" cy="309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s-ES_tradnl" sz="1100" b="1">
                    <a:solidFill>
                      <a:srgbClr val="66FFFF"/>
                    </a:solidFill>
                  </a:rPr>
                  <a:t>Hacer</a:t>
                </a:r>
              </a:p>
            </p:txBody>
          </p:sp>
        </p:grpSp>
        <p:sp>
          <p:nvSpPr>
            <p:cNvPr id="20" name="Text Box 12"/>
            <p:cNvSpPr txBox="1">
              <a:spLocks noChangeArrowheads="1"/>
            </p:cNvSpPr>
            <p:nvPr/>
          </p:nvSpPr>
          <p:spPr bwMode="auto">
            <a:xfrm>
              <a:off x="1602" y="1635"/>
              <a:ext cx="204" cy="38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110000"/>
                </a:lnSpc>
              </a:pPr>
              <a:endParaRPr lang="es-ES_tradnl" sz="1400" b="1" i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5 Título"/>
          <p:cNvSpPr>
            <a:spLocks noGrp="1"/>
          </p:cNvSpPr>
          <p:nvPr>
            <p:ph type="ctrTitle" idx="4294967295"/>
          </p:nvPr>
        </p:nvSpPr>
        <p:spPr>
          <a:xfrm>
            <a:off x="179512" y="188640"/>
            <a:ext cx="8715375" cy="755650"/>
          </a:xfrm>
        </p:spPr>
        <p:txBody>
          <a:bodyPr/>
          <a:lstStyle/>
          <a:p>
            <a:pPr eaLnBrk="1" hangingPunct="1"/>
            <a:r>
              <a:rPr lang="es-CL" sz="32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Requisitos del Sistema de Gestión Ambiental</a:t>
            </a:r>
            <a:endParaRPr lang="es-ES" sz="3200" dirty="0" smtClean="0">
              <a:solidFill>
                <a:srgbClr val="0033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8434" name="6 Subtítulo"/>
          <p:cNvSpPr txBox="1">
            <a:spLocks/>
          </p:cNvSpPr>
          <p:nvPr/>
        </p:nvSpPr>
        <p:spPr bwMode="auto">
          <a:xfrm>
            <a:off x="179512" y="1196975"/>
            <a:ext cx="8712968" cy="5256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100" dirty="0" smtClean="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200" dirty="0" smtClean="0">
                <a:latin typeface="Arial Black" pitchFamily="34" charset="0"/>
                <a:cs typeface="Arial" charset="0"/>
              </a:rPr>
              <a:t>4.1</a:t>
            </a:r>
            <a:r>
              <a:rPr lang="es-ES" sz="2200" dirty="0" smtClean="0">
                <a:latin typeface="Arial Black" pitchFamily="34" charset="0"/>
                <a:cs typeface="Arial" charset="0"/>
              </a:rPr>
              <a:t>. </a:t>
            </a:r>
            <a:r>
              <a:rPr lang="es-CL" sz="2400" b="1" dirty="0" smtClean="0">
                <a:latin typeface="Arial Black" pitchFamily="34" charset="0"/>
              </a:rPr>
              <a:t>Requisitos </a:t>
            </a:r>
            <a:r>
              <a:rPr lang="es-CL" sz="2400" b="1" dirty="0" smtClean="0">
                <a:latin typeface="Arial Black" pitchFamily="34" charset="0"/>
              </a:rPr>
              <a:t>generales.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dirty="0">
              <a:latin typeface="Arial Black" pitchFamily="34" charset="0"/>
              <a:cs typeface="Arial" charset="0"/>
            </a:endParaRPr>
          </a:p>
          <a:p>
            <a:r>
              <a:rPr lang="es-CL" sz="2400" b="1" dirty="0" smtClean="0"/>
              <a:t>La </a:t>
            </a:r>
            <a:r>
              <a:rPr lang="es-CL" sz="2400" b="1" dirty="0" smtClean="0"/>
              <a:t>organización debe establecer, documentar, implementar, mantener y mejorar continuamente un sistema </a:t>
            </a:r>
            <a:r>
              <a:rPr lang="es-CL" sz="2400" b="1" dirty="0" smtClean="0"/>
              <a:t>de gestión </a:t>
            </a:r>
            <a:r>
              <a:rPr lang="es-CL" sz="2400" b="1" dirty="0" smtClean="0"/>
              <a:t>ambiental de acuerdo con los requisitos de esta norma internacional, y determinar cómo cumplirá </a:t>
            </a:r>
            <a:r>
              <a:rPr lang="es-CL" sz="2400" b="1" dirty="0" smtClean="0"/>
              <a:t>estos requisitos</a:t>
            </a:r>
            <a:r>
              <a:rPr lang="es-CL" sz="2400" b="1" dirty="0" smtClean="0"/>
              <a:t>.</a:t>
            </a:r>
            <a:endParaRPr lang="es-ES" sz="2400" b="1" dirty="0">
              <a:solidFill>
                <a:srgbClr val="000099"/>
              </a:solidFill>
              <a:latin typeface="Arial Black" pitchFamily="34" charset="0"/>
              <a:cs typeface="Arial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5 Título"/>
          <p:cNvSpPr>
            <a:spLocks noGrp="1"/>
          </p:cNvSpPr>
          <p:nvPr>
            <p:ph type="ctrTitle" idx="4294967295"/>
          </p:nvPr>
        </p:nvSpPr>
        <p:spPr>
          <a:xfrm>
            <a:off x="179512" y="0"/>
            <a:ext cx="8964488" cy="755650"/>
          </a:xfrm>
        </p:spPr>
        <p:txBody>
          <a:bodyPr/>
          <a:lstStyle/>
          <a:p>
            <a:pPr eaLnBrk="1" hangingPunct="1"/>
            <a:r>
              <a:rPr lang="es-CL" sz="28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Requisitos del Sistema de Gestión Ambiental</a:t>
            </a:r>
            <a:endParaRPr lang="es-ES" sz="2800" dirty="0" smtClean="0">
              <a:solidFill>
                <a:srgbClr val="0033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8434" name="6 Subtítulo"/>
          <p:cNvSpPr txBox="1">
            <a:spLocks/>
          </p:cNvSpPr>
          <p:nvPr/>
        </p:nvSpPr>
        <p:spPr bwMode="auto">
          <a:xfrm>
            <a:off x="251520" y="620688"/>
            <a:ext cx="8712968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100" dirty="0" smtClean="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200" dirty="0" smtClean="0">
                <a:latin typeface="Arial Black" pitchFamily="34" charset="0"/>
                <a:cs typeface="Arial" charset="0"/>
              </a:rPr>
              <a:t>4.2</a:t>
            </a:r>
            <a:r>
              <a:rPr lang="es-ES" sz="2200" dirty="0" smtClean="0">
                <a:latin typeface="Arial Black" pitchFamily="34" charset="0"/>
                <a:cs typeface="Arial" charset="0"/>
              </a:rPr>
              <a:t>. Política Ambiental</a:t>
            </a:r>
            <a:r>
              <a:rPr lang="es-CL" sz="2400" b="1" dirty="0" smtClean="0">
                <a:latin typeface="Arial Black" pitchFamily="34" charset="0"/>
              </a:rPr>
              <a:t>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dirty="0">
              <a:latin typeface="Arial Black" pitchFamily="34" charset="0"/>
              <a:cs typeface="Arial" charset="0"/>
            </a:endParaRPr>
          </a:p>
          <a:p>
            <a:r>
              <a:rPr lang="es-CL" sz="2000" b="1" dirty="0" smtClean="0"/>
              <a:t>La </a:t>
            </a:r>
            <a:r>
              <a:rPr lang="es-CL" sz="2000" b="1" dirty="0" smtClean="0">
                <a:solidFill>
                  <a:srgbClr val="000099"/>
                </a:solidFill>
              </a:rPr>
              <a:t>Alta Dirección </a:t>
            </a:r>
            <a:r>
              <a:rPr lang="es-CL" sz="2000" b="1" dirty="0" smtClean="0"/>
              <a:t>debe definir una </a:t>
            </a:r>
            <a:r>
              <a:rPr lang="es-CL" sz="2000" b="1" dirty="0" smtClean="0">
                <a:solidFill>
                  <a:srgbClr val="006600"/>
                </a:solidFill>
              </a:rPr>
              <a:t>Política Ambiental </a:t>
            </a:r>
            <a:r>
              <a:rPr lang="es-CL" sz="2000" b="1" dirty="0" smtClean="0"/>
              <a:t>y se debe </a:t>
            </a:r>
            <a:r>
              <a:rPr lang="es-CL" sz="2000" b="1" u="sng" dirty="0" smtClean="0"/>
              <a:t>asegurar</a:t>
            </a:r>
            <a:r>
              <a:rPr lang="es-CL" sz="2000" b="1" dirty="0" smtClean="0"/>
              <a:t> de que ella:</a:t>
            </a:r>
          </a:p>
          <a:p>
            <a:endParaRPr lang="es-CL" sz="1000" b="1" dirty="0" smtClean="0"/>
          </a:p>
          <a:p>
            <a:r>
              <a:rPr lang="es-CL" sz="2400" dirty="0" smtClean="0">
                <a:latin typeface="Arial Black" pitchFamily="34" charset="0"/>
              </a:rPr>
              <a:t>a)</a:t>
            </a:r>
            <a:r>
              <a:rPr lang="es-CL" sz="2000" dirty="0" smtClean="0">
                <a:latin typeface="Arial Black" pitchFamily="34" charset="0"/>
              </a:rPr>
              <a:t> </a:t>
            </a:r>
            <a:r>
              <a:rPr lang="es-CL" sz="2000" b="1" dirty="0" smtClean="0"/>
              <a:t>Sea </a:t>
            </a:r>
            <a:r>
              <a:rPr lang="es-CL" sz="2000" b="1" dirty="0" smtClean="0"/>
              <a:t>apropiada a la naturaleza, magnitud e impactos ambientales de </a:t>
            </a:r>
            <a:r>
              <a:rPr lang="es-CL" sz="2000" b="1" dirty="0" smtClean="0"/>
              <a:t>las </a:t>
            </a:r>
            <a:r>
              <a:rPr lang="es-CL" sz="2000" b="1" dirty="0" smtClean="0"/>
              <a:t>actividades, productos y </a:t>
            </a:r>
            <a:r>
              <a:rPr lang="es-CL" sz="2000" b="1" dirty="0" smtClean="0"/>
              <a:t>servicios de la Organización;</a:t>
            </a:r>
            <a:endParaRPr lang="es-CL" sz="2000" b="1" dirty="0" smtClean="0"/>
          </a:p>
          <a:p>
            <a:r>
              <a:rPr lang="es-CL" sz="2400" dirty="0" smtClean="0">
                <a:latin typeface="Arial Black" pitchFamily="34" charset="0"/>
              </a:rPr>
              <a:t>b)</a:t>
            </a:r>
            <a:r>
              <a:rPr lang="es-CL" sz="2000" b="1" dirty="0" smtClean="0"/>
              <a:t> </a:t>
            </a:r>
            <a:r>
              <a:rPr lang="es-CL" sz="2000" b="1" dirty="0" smtClean="0"/>
              <a:t>Incluya </a:t>
            </a:r>
            <a:r>
              <a:rPr lang="es-CL" sz="2000" b="1" dirty="0" smtClean="0"/>
              <a:t>un </a:t>
            </a:r>
            <a:r>
              <a:rPr lang="es-CL" sz="2000" b="1" u="sng" dirty="0" smtClean="0"/>
              <a:t>compromiso</a:t>
            </a:r>
            <a:r>
              <a:rPr lang="es-CL" sz="2000" b="1" dirty="0" smtClean="0"/>
              <a:t> de </a:t>
            </a:r>
            <a:r>
              <a:rPr lang="es-CL" sz="2000" b="1" dirty="0" smtClean="0">
                <a:solidFill>
                  <a:srgbClr val="006600"/>
                </a:solidFill>
              </a:rPr>
              <a:t>Mejora </a:t>
            </a:r>
            <a:r>
              <a:rPr lang="es-CL" sz="2000" b="1" dirty="0" smtClean="0">
                <a:solidFill>
                  <a:srgbClr val="006600"/>
                </a:solidFill>
              </a:rPr>
              <a:t>continua </a:t>
            </a:r>
            <a:r>
              <a:rPr lang="es-CL" sz="2000" b="1" dirty="0" smtClean="0"/>
              <a:t>y </a:t>
            </a:r>
            <a:r>
              <a:rPr lang="es-CL" sz="2000" b="1" dirty="0" smtClean="0">
                <a:solidFill>
                  <a:srgbClr val="006600"/>
                </a:solidFill>
              </a:rPr>
              <a:t>Prevención </a:t>
            </a:r>
            <a:r>
              <a:rPr lang="es-CL" sz="2000" b="1" dirty="0" smtClean="0">
                <a:solidFill>
                  <a:srgbClr val="006600"/>
                </a:solidFill>
              </a:rPr>
              <a:t>de la </a:t>
            </a:r>
            <a:r>
              <a:rPr lang="es-CL" sz="2000" b="1" dirty="0" smtClean="0">
                <a:solidFill>
                  <a:srgbClr val="006600"/>
                </a:solidFill>
              </a:rPr>
              <a:t>Contaminación</a:t>
            </a:r>
            <a:r>
              <a:rPr lang="es-CL" sz="2000" b="1" dirty="0" smtClean="0"/>
              <a:t>;</a:t>
            </a:r>
          </a:p>
          <a:p>
            <a:r>
              <a:rPr lang="es-CL" sz="2400" dirty="0" smtClean="0">
                <a:latin typeface="Arial Black" pitchFamily="34" charset="0"/>
              </a:rPr>
              <a:t>c)</a:t>
            </a:r>
            <a:r>
              <a:rPr lang="es-CL" sz="2000" b="1" dirty="0" smtClean="0"/>
              <a:t> </a:t>
            </a:r>
            <a:r>
              <a:rPr lang="es-CL" sz="2000" b="1" dirty="0" smtClean="0"/>
              <a:t>Incluya </a:t>
            </a:r>
            <a:r>
              <a:rPr lang="es-CL" sz="2000" b="1" dirty="0" smtClean="0"/>
              <a:t>un </a:t>
            </a:r>
            <a:r>
              <a:rPr lang="es-CL" sz="2000" b="1" u="sng" dirty="0" smtClean="0"/>
              <a:t>compromiso</a:t>
            </a:r>
            <a:r>
              <a:rPr lang="es-CL" sz="2000" b="1" dirty="0" smtClean="0"/>
              <a:t> de cumplir con los </a:t>
            </a:r>
            <a:r>
              <a:rPr lang="es-CL" sz="2000" b="1" dirty="0" smtClean="0">
                <a:solidFill>
                  <a:srgbClr val="006600"/>
                </a:solidFill>
              </a:rPr>
              <a:t>Requisitos Legales </a:t>
            </a:r>
            <a:r>
              <a:rPr lang="es-CL" sz="2000" b="1" dirty="0" smtClean="0"/>
              <a:t>aplicables y con otros requisitos que </a:t>
            </a:r>
            <a:r>
              <a:rPr lang="es-CL" sz="2000" b="1" dirty="0" smtClean="0"/>
              <a:t>la organización </a:t>
            </a:r>
            <a:r>
              <a:rPr lang="es-CL" sz="2000" b="1" dirty="0" smtClean="0"/>
              <a:t>suscriba relacionados con sus aspectos ambientales;</a:t>
            </a:r>
          </a:p>
          <a:p>
            <a:r>
              <a:rPr lang="es-CL" sz="2400" dirty="0" smtClean="0">
                <a:latin typeface="Arial Black" pitchFamily="34" charset="0"/>
              </a:rPr>
              <a:t>d)</a:t>
            </a:r>
            <a:r>
              <a:rPr lang="es-CL" sz="2000" b="1" dirty="0" smtClean="0"/>
              <a:t> </a:t>
            </a:r>
            <a:r>
              <a:rPr lang="es-CL" sz="2000" b="1" dirty="0" smtClean="0"/>
              <a:t>Proporcione </a:t>
            </a:r>
            <a:r>
              <a:rPr lang="es-CL" sz="2000" b="1" dirty="0" smtClean="0"/>
              <a:t>el </a:t>
            </a:r>
            <a:r>
              <a:rPr lang="es-CL" sz="2000" b="1" dirty="0" smtClean="0"/>
              <a:t>Marco </a:t>
            </a:r>
            <a:r>
              <a:rPr lang="es-CL" sz="2000" b="1" dirty="0" smtClean="0"/>
              <a:t>de </a:t>
            </a:r>
            <a:r>
              <a:rPr lang="es-CL" sz="2000" b="1" dirty="0" smtClean="0"/>
              <a:t>Referencia </a:t>
            </a:r>
            <a:r>
              <a:rPr lang="es-CL" sz="2000" b="1" dirty="0" smtClean="0"/>
              <a:t>para establecer y revisar los </a:t>
            </a:r>
            <a:r>
              <a:rPr lang="es-CL" sz="2000" b="1" dirty="0" smtClean="0">
                <a:solidFill>
                  <a:srgbClr val="006600"/>
                </a:solidFill>
              </a:rPr>
              <a:t>Objetivos</a:t>
            </a:r>
            <a:r>
              <a:rPr lang="es-CL" sz="2000" b="1" dirty="0" smtClean="0"/>
              <a:t> </a:t>
            </a:r>
            <a:r>
              <a:rPr lang="es-CL" sz="2000" b="1" dirty="0" smtClean="0"/>
              <a:t>y las </a:t>
            </a:r>
            <a:r>
              <a:rPr lang="es-CL" sz="2000" b="1" dirty="0" smtClean="0">
                <a:solidFill>
                  <a:srgbClr val="006600"/>
                </a:solidFill>
              </a:rPr>
              <a:t>Metas Ambientales</a:t>
            </a:r>
            <a:r>
              <a:rPr lang="es-CL" sz="2000" b="1" dirty="0" smtClean="0"/>
              <a:t>;</a:t>
            </a:r>
          </a:p>
          <a:p>
            <a:r>
              <a:rPr lang="es-CL" sz="2400" dirty="0" smtClean="0">
                <a:latin typeface="Arial Black" pitchFamily="34" charset="0"/>
              </a:rPr>
              <a:t>e) </a:t>
            </a:r>
            <a:r>
              <a:rPr lang="es-CL" sz="2000" b="1" dirty="0" smtClean="0"/>
              <a:t>Esté Documentada, Implementada </a:t>
            </a:r>
            <a:r>
              <a:rPr lang="es-CL" sz="2000" b="1" dirty="0" smtClean="0"/>
              <a:t>y </a:t>
            </a:r>
            <a:r>
              <a:rPr lang="es-CL" sz="2000" b="1" dirty="0" smtClean="0"/>
              <a:t>Mantenida;</a:t>
            </a:r>
            <a:endParaRPr lang="es-CL" sz="2000" b="1" dirty="0" smtClean="0"/>
          </a:p>
          <a:p>
            <a:r>
              <a:rPr lang="es-CL" sz="2400" dirty="0" smtClean="0">
                <a:latin typeface="Arial Black" pitchFamily="34" charset="0"/>
              </a:rPr>
              <a:t>f)</a:t>
            </a:r>
            <a:r>
              <a:rPr lang="es-CL" sz="2000" b="1" dirty="0" smtClean="0"/>
              <a:t> </a:t>
            </a:r>
            <a:r>
              <a:rPr lang="es-CL" sz="2000" b="1" dirty="0" smtClean="0"/>
              <a:t>Se haya comunicado  </a:t>
            </a:r>
            <a:r>
              <a:rPr lang="es-CL" sz="2000" b="1" dirty="0" smtClean="0"/>
              <a:t>a todas las personas que trabajan para la organización o en nombre de </a:t>
            </a:r>
            <a:r>
              <a:rPr lang="es-CL" sz="2000" b="1" dirty="0" smtClean="0"/>
              <a:t>ella;</a:t>
            </a:r>
            <a:endParaRPr lang="es-CL" sz="2000" b="1" dirty="0" smtClean="0"/>
          </a:p>
          <a:p>
            <a:r>
              <a:rPr lang="es-CL" sz="2400" dirty="0" smtClean="0">
                <a:latin typeface="Arial Black" pitchFamily="34" charset="0"/>
              </a:rPr>
              <a:t>g)</a:t>
            </a:r>
            <a:r>
              <a:rPr lang="es-CL" sz="2000" b="1" dirty="0" smtClean="0"/>
              <a:t> </a:t>
            </a:r>
            <a:r>
              <a:rPr lang="es-CL" sz="2000" b="1" dirty="0" smtClean="0"/>
              <a:t>Está </a:t>
            </a:r>
            <a:r>
              <a:rPr lang="es-CL" sz="2000" b="1" dirty="0" smtClean="0"/>
              <a:t>a </a:t>
            </a:r>
            <a:r>
              <a:rPr lang="es-CL" sz="2000" b="1" dirty="0" smtClean="0">
                <a:solidFill>
                  <a:srgbClr val="006600"/>
                </a:solidFill>
              </a:rPr>
              <a:t>disposición del público</a:t>
            </a:r>
            <a:r>
              <a:rPr lang="es-CL" sz="2000" b="1" dirty="0" smtClean="0"/>
              <a:t>.</a:t>
            </a:r>
            <a:endParaRPr lang="es-ES" sz="2000" b="1" dirty="0">
              <a:solidFill>
                <a:srgbClr val="000099"/>
              </a:solidFill>
              <a:latin typeface="Arial Black" pitchFamily="34" charset="0"/>
              <a:cs typeface="Arial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6 Subtítulo"/>
          <p:cNvSpPr txBox="1">
            <a:spLocks/>
          </p:cNvSpPr>
          <p:nvPr/>
        </p:nvSpPr>
        <p:spPr bwMode="auto">
          <a:xfrm>
            <a:off x="251520" y="692696"/>
            <a:ext cx="8424937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es-ES" sz="2400" dirty="0">
                <a:latin typeface="Arial Black" pitchFamily="34" charset="0"/>
                <a:cs typeface="Arial" charset="0"/>
              </a:rPr>
              <a:t>	</a:t>
            </a:r>
            <a:r>
              <a:rPr lang="es-ES" sz="2800" dirty="0">
                <a:solidFill>
                  <a:srgbClr val="0000CC"/>
                </a:solidFill>
                <a:latin typeface="Arial Black" pitchFamily="34" charset="0"/>
                <a:cs typeface="Arial" charset="0"/>
              </a:rPr>
              <a:t>	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dirty="0" smtClean="0">
              <a:solidFill>
                <a:srgbClr val="0000CC"/>
              </a:solidFill>
              <a:cs typeface="Arial" charset="0"/>
            </a:endParaRPr>
          </a:p>
          <a:p>
            <a:pPr marL="342900" indent="-342900"/>
            <a:endParaRPr lang="es-ES" sz="2200" dirty="0">
              <a:latin typeface="Arial Black" pitchFamily="34" charset="0"/>
            </a:endParaRPr>
          </a:p>
          <a:p>
            <a:pPr marL="342900" indent="-342900"/>
            <a:r>
              <a:rPr lang="es-ES" sz="2200" dirty="0">
                <a:latin typeface="Arial Black" pitchFamily="34" charset="0"/>
              </a:rPr>
              <a:t>		</a:t>
            </a:r>
            <a:endParaRPr lang="es-ES" sz="800" b="1" dirty="0"/>
          </a:p>
          <a:p>
            <a:pPr marL="342900" indent="-342900"/>
            <a:r>
              <a:rPr lang="es-ES" sz="1600" b="1" dirty="0"/>
              <a:t>	</a:t>
            </a:r>
          </a:p>
          <a:p>
            <a:pPr marL="342900" indent="-342900"/>
            <a:r>
              <a:rPr lang="es-ES" sz="2000" b="1" dirty="0"/>
              <a:t>		</a:t>
            </a:r>
          </a:p>
        </p:txBody>
      </p:sp>
      <p:pic>
        <p:nvPicPr>
          <p:cNvPr id="1026" name="Picture 2" descr="C:\Users\Jorge\Desktop\Pega\Fotografías CMM\Fauna\Laguna del Negro Francisco,Vicuñas, Guanaco y Flamenc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96752"/>
            <a:ext cx="3312368" cy="2484277"/>
          </a:xfrm>
          <a:prstGeom prst="rect">
            <a:avLst/>
          </a:prstGeom>
          <a:noFill/>
        </p:spPr>
      </p:pic>
      <p:pic>
        <p:nvPicPr>
          <p:cNvPr id="1027" name="Picture 3" descr="C:\Users\Jorge\Desktop\Pega\Fotografías CMM\Fauna\ZORRO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933056"/>
            <a:ext cx="3384376" cy="2538282"/>
          </a:xfrm>
          <a:prstGeom prst="rect">
            <a:avLst/>
          </a:prstGeom>
          <a:noFill/>
        </p:spPr>
      </p:pic>
      <p:pic>
        <p:nvPicPr>
          <p:cNvPr id="1028" name="Picture 4" descr="C:\Users\Jorge\Desktop\Pega\Fotografías CMM\Flora\S20100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83605" y="1124744"/>
            <a:ext cx="3264363" cy="2448272"/>
          </a:xfrm>
          <a:prstGeom prst="rect">
            <a:avLst/>
          </a:prstGeom>
          <a:noFill/>
        </p:spPr>
      </p:pic>
      <p:pic>
        <p:nvPicPr>
          <p:cNvPr id="1029" name="Picture 5" descr="C:\Users\Jorge\Desktop\Pega\Fotografías CMM\Flora\S2010014.I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3861048"/>
            <a:ext cx="3600400" cy="2700300"/>
          </a:xfrm>
          <a:prstGeom prst="rect">
            <a:avLst/>
          </a:prstGeom>
          <a:noFill/>
        </p:spPr>
      </p:pic>
      <p:sp>
        <p:nvSpPr>
          <p:cNvPr id="7" name="Text Box 28"/>
          <p:cNvSpPr txBox="1">
            <a:spLocks noChangeArrowheads="1"/>
          </p:cNvSpPr>
          <p:nvPr/>
        </p:nvSpPr>
        <p:spPr bwMode="auto">
          <a:xfrm>
            <a:off x="2339752" y="152400"/>
            <a:ext cx="4248472" cy="107721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/>
            <a:r>
              <a:rPr lang="es-CL" sz="3200" b="1" dirty="0" smtClean="0">
                <a:solidFill>
                  <a:srgbClr val="000099"/>
                </a:solidFill>
                <a:latin typeface="Arial Black" pitchFamily="34" charset="0"/>
              </a:rPr>
              <a:t>Prevenir Contaminación</a:t>
            </a:r>
            <a:endParaRPr lang="es-CL" sz="3200" b="1" dirty="0">
              <a:solidFill>
                <a:srgbClr val="000099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6 Subtítulo"/>
          <p:cNvSpPr txBox="1">
            <a:spLocks/>
          </p:cNvSpPr>
          <p:nvPr/>
        </p:nvSpPr>
        <p:spPr bwMode="auto">
          <a:xfrm>
            <a:off x="251520" y="692696"/>
            <a:ext cx="8424937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es-ES" sz="2400" dirty="0">
                <a:latin typeface="Arial Black" pitchFamily="34" charset="0"/>
                <a:cs typeface="Arial" charset="0"/>
              </a:rPr>
              <a:t>	</a:t>
            </a:r>
            <a:r>
              <a:rPr lang="es-ES" sz="2800" dirty="0">
                <a:solidFill>
                  <a:srgbClr val="0000CC"/>
                </a:solidFill>
                <a:latin typeface="Arial Black" pitchFamily="34" charset="0"/>
                <a:cs typeface="Arial" charset="0"/>
              </a:rPr>
              <a:t>	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dirty="0" smtClean="0">
              <a:solidFill>
                <a:srgbClr val="0000CC"/>
              </a:solidFill>
              <a:cs typeface="Arial" charset="0"/>
            </a:endParaRPr>
          </a:p>
          <a:p>
            <a:pPr marL="342900" indent="-342900"/>
            <a:endParaRPr lang="es-ES" sz="2200" dirty="0">
              <a:latin typeface="Arial Black" pitchFamily="34" charset="0"/>
            </a:endParaRPr>
          </a:p>
          <a:p>
            <a:pPr marL="342900" indent="-342900"/>
            <a:r>
              <a:rPr lang="es-ES" sz="2200" dirty="0">
                <a:latin typeface="Arial Black" pitchFamily="34" charset="0"/>
              </a:rPr>
              <a:t>		</a:t>
            </a:r>
            <a:endParaRPr lang="es-ES" sz="800" b="1" dirty="0"/>
          </a:p>
          <a:p>
            <a:pPr marL="342900" indent="-342900"/>
            <a:r>
              <a:rPr lang="es-ES" sz="1600" b="1" dirty="0"/>
              <a:t>	</a:t>
            </a:r>
          </a:p>
          <a:p>
            <a:pPr marL="342900" indent="-342900"/>
            <a:r>
              <a:rPr lang="es-ES" sz="2000" b="1" dirty="0"/>
              <a:t>		</a:t>
            </a:r>
          </a:p>
        </p:txBody>
      </p:sp>
      <p:pic>
        <p:nvPicPr>
          <p:cNvPr id="2050" name="Picture 2" descr="C:\Users\Jorge\Desktop\Pega\Fotografías CMM\Lugares de interés\Laguna del Negro Francisco-Volcan Copiap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68760"/>
            <a:ext cx="4644008" cy="3483006"/>
          </a:xfrm>
          <a:prstGeom prst="rect">
            <a:avLst/>
          </a:prstGeom>
          <a:noFill/>
        </p:spPr>
      </p:pic>
      <p:pic>
        <p:nvPicPr>
          <p:cNvPr id="2051" name="Picture 3" descr="C:\Users\Jorge\Desktop\Pega\Fotografías CMM\Vista Rajos\Vista estero La Laguna-Mina Refugio Rajo Oest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429000"/>
            <a:ext cx="4224469" cy="3168352"/>
          </a:xfrm>
          <a:prstGeom prst="rect">
            <a:avLst/>
          </a:prstGeom>
          <a:noFill/>
        </p:spPr>
      </p:pic>
      <p:sp>
        <p:nvSpPr>
          <p:cNvPr id="9" name="Text Box 28"/>
          <p:cNvSpPr txBox="1">
            <a:spLocks noChangeArrowheads="1"/>
          </p:cNvSpPr>
          <p:nvPr/>
        </p:nvSpPr>
        <p:spPr bwMode="auto">
          <a:xfrm>
            <a:off x="5220072" y="1628800"/>
            <a:ext cx="3492896" cy="107721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/>
            <a:r>
              <a:rPr lang="es-CL" sz="3200" b="1" dirty="0" smtClean="0">
                <a:solidFill>
                  <a:srgbClr val="000099"/>
                </a:solidFill>
                <a:latin typeface="Arial Black" pitchFamily="34" charset="0"/>
              </a:rPr>
              <a:t>Cumplir Legislación</a:t>
            </a:r>
            <a:endParaRPr lang="es-CL" sz="3200" b="1" dirty="0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10" name="Text Box 28"/>
          <p:cNvSpPr txBox="1">
            <a:spLocks noChangeArrowheads="1"/>
          </p:cNvSpPr>
          <p:nvPr/>
        </p:nvSpPr>
        <p:spPr bwMode="auto">
          <a:xfrm>
            <a:off x="395536" y="5157192"/>
            <a:ext cx="4032448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/>
            <a:r>
              <a:rPr lang="es-CL" sz="2400" b="1" dirty="0" smtClean="0">
                <a:solidFill>
                  <a:srgbClr val="006600"/>
                </a:solidFill>
                <a:latin typeface="Arial Black" pitchFamily="34" charset="0"/>
              </a:rPr>
              <a:t>Aspectos</a:t>
            </a:r>
            <a:r>
              <a:rPr lang="es-CL" sz="2400" b="1" dirty="0" smtClean="0">
                <a:solidFill>
                  <a:srgbClr val="000099"/>
                </a:solidFill>
                <a:latin typeface="Arial Black" pitchFamily="34" charset="0"/>
              </a:rPr>
              <a:t> &amp; </a:t>
            </a:r>
            <a:r>
              <a:rPr lang="es-CL" sz="2400" b="1" dirty="0" smtClean="0">
                <a:solidFill>
                  <a:srgbClr val="C00000"/>
                </a:solidFill>
                <a:latin typeface="Arial Black" pitchFamily="34" charset="0"/>
              </a:rPr>
              <a:t>Impactos </a:t>
            </a:r>
            <a:r>
              <a:rPr lang="es-CL" sz="2400" b="1" dirty="0" smtClean="0">
                <a:solidFill>
                  <a:srgbClr val="000099"/>
                </a:solidFill>
                <a:latin typeface="Arial Black" pitchFamily="34" charset="0"/>
              </a:rPr>
              <a:t>Ambientales</a:t>
            </a:r>
            <a:endParaRPr lang="es-CL" sz="2400" b="1" dirty="0">
              <a:solidFill>
                <a:srgbClr val="000099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6 Subtítulo"/>
          <p:cNvSpPr txBox="1">
            <a:spLocks/>
          </p:cNvSpPr>
          <p:nvPr/>
        </p:nvSpPr>
        <p:spPr bwMode="auto">
          <a:xfrm>
            <a:off x="251520" y="692696"/>
            <a:ext cx="8424937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es-ES" sz="2400" dirty="0">
                <a:latin typeface="Arial Black" pitchFamily="34" charset="0"/>
                <a:cs typeface="Arial" charset="0"/>
              </a:rPr>
              <a:t>	</a:t>
            </a:r>
            <a:r>
              <a:rPr lang="es-ES" sz="2800" dirty="0">
                <a:solidFill>
                  <a:srgbClr val="0000CC"/>
                </a:solidFill>
                <a:latin typeface="Arial Black" pitchFamily="34" charset="0"/>
                <a:cs typeface="Arial" charset="0"/>
              </a:rPr>
              <a:t>	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dirty="0" smtClean="0">
              <a:solidFill>
                <a:srgbClr val="0000CC"/>
              </a:solidFill>
              <a:cs typeface="Arial" charset="0"/>
            </a:endParaRPr>
          </a:p>
          <a:p>
            <a:pPr marL="342900" indent="-342900"/>
            <a:endParaRPr lang="es-ES" sz="2200" dirty="0">
              <a:latin typeface="Arial Black" pitchFamily="34" charset="0"/>
            </a:endParaRPr>
          </a:p>
          <a:p>
            <a:pPr marL="342900" indent="-342900"/>
            <a:r>
              <a:rPr lang="es-ES" sz="2200" dirty="0">
                <a:latin typeface="Arial Black" pitchFamily="34" charset="0"/>
              </a:rPr>
              <a:t>		</a:t>
            </a:r>
            <a:endParaRPr lang="es-ES" sz="800" b="1" dirty="0"/>
          </a:p>
          <a:p>
            <a:pPr marL="342900" indent="-342900"/>
            <a:r>
              <a:rPr lang="es-ES" sz="1600" b="1" dirty="0"/>
              <a:t>	</a:t>
            </a:r>
          </a:p>
          <a:p>
            <a:pPr marL="342900" indent="-342900"/>
            <a:r>
              <a:rPr lang="es-ES" sz="2000" b="1" dirty="0"/>
              <a:t>		</a:t>
            </a:r>
          </a:p>
        </p:txBody>
      </p:sp>
      <p:sp>
        <p:nvSpPr>
          <p:cNvPr id="10" name="Text Box 28"/>
          <p:cNvSpPr txBox="1">
            <a:spLocks noChangeArrowheads="1"/>
          </p:cNvSpPr>
          <p:nvPr/>
        </p:nvSpPr>
        <p:spPr bwMode="auto">
          <a:xfrm>
            <a:off x="-252536" y="3356992"/>
            <a:ext cx="3816424" cy="12003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/>
            <a:r>
              <a:rPr lang="es-CL" sz="2400" b="1" dirty="0" smtClean="0">
                <a:solidFill>
                  <a:srgbClr val="006600"/>
                </a:solidFill>
                <a:latin typeface="Arial Black" pitchFamily="34" charset="0"/>
              </a:rPr>
              <a:t>Evitar Impactos Ambientales y prevenir……</a:t>
            </a:r>
            <a:endParaRPr lang="es-CL" sz="2400" b="1" dirty="0">
              <a:solidFill>
                <a:srgbClr val="006600"/>
              </a:solidFill>
              <a:latin typeface="Arial Black" pitchFamily="34" charset="0"/>
            </a:endParaRPr>
          </a:p>
        </p:txBody>
      </p:sp>
      <p:pic>
        <p:nvPicPr>
          <p:cNvPr id="7" name="Picture 9" descr="TALLERCHANCADO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39552" y="4653136"/>
            <a:ext cx="2664296" cy="1997860"/>
          </a:xfrm>
          <a:prstGeom prst="rect">
            <a:avLst/>
          </a:prstGeom>
          <a:noFill/>
          <a:ln/>
        </p:spPr>
      </p:pic>
      <p:pic>
        <p:nvPicPr>
          <p:cNvPr id="8" name="Picture 15" descr="DERRAMEACEITEFASEIV 0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476672"/>
            <a:ext cx="274748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2" descr="Ve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4509120"/>
            <a:ext cx="2699792" cy="2024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7" descr="100_02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3563888" y="2636912"/>
            <a:ext cx="3566983" cy="2376265"/>
          </a:xfrm>
          <a:prstGeom prst="rect">
            <a:avLst/>
          </a:prstGeom>
          <a:noFill/>
          <a:ln/>
        </p:spPr>
      </p:pic>
      <p:pic>
        <p:nvPicPr>
          <p:cNvPr id="14" name="Picture 17" descr="msds 00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1052736"/>
            <a:ext cx="2736304" cy="187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28"/>
          <p:cNvSpPr txBox="1">
            <a:spLocks noChangeArrowheads="1"/>
          </p:cNvSpPr>
          <p:nvPr/>
        </p:nvSpPr>
        <p:spPr bwMode="auto">
          <a:xfrm>
            <a:off x="179512" y="332656"/>
            <a:ext cx="2771800" cy="7078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/>
            <a:r>
              <a:rPr lang="es-CL" sz="2000" b="1" dirty="0" smtClean="0">
                <a:solidFill>
                  <a:srgbClr val="006600"/>
                </a:solidFill>
                <a:latin typeface="Arial Black" pitchFamily="34" charset="0"/>
              </a:rPr>
              <a:t>Informar &amp; Capacitar</a:t>
            </a:r>
            <a:endParaRPr lang="es-CL" sz="2000" b="1" dirty="0">
              <a:solidFill>
                <a:srgbClr val="0066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5 Título"/>
          <p:cNvSpPr>
            <a:spLocks noGrp="1"/>
          </p:cNvSpPr>
          <p:nvPr>
            <p:ph type="ctrTitle" idx="4294967295"/>
          </p:nvPr>
        </p:nvSpPr>
        <p:spPr>
          <a:xfrm>
            <a:off x="179512" y="188640"/>
            <a:ext cx="8715375" cy="755650"/>
          </a:xfrm>
        </p:spPr>
        <p:txBody>
          <a:bodyPr/>
          <a:lstStyle/>
          <a:p>
            <a:pPr eaLnBrk="1" hangingPunct="1"/>
            <a:r>
              <a:rPr lang="es-CL" sz="32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Sistemas de Gestión Ambiental</a:t>
            </a:r>
            <a:br>
              <a:rPr lang="es-CL" sz="32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</a:br>
            <a:r>
              <a:rPr lang="es-CL" sz="32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(</a:t>
            </a:r>
            <a:r>
              <a:rPr lang="es-CL" sz="24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de acuerdo a Norma ISO 14001</a:t>
            </a:r>
            <a:r>
              <a:rPr lang="es-CL" sz="32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)</a:t>
            </a:r>
            <a:endParaRPr lang="es-ES" sz="3200" dirty="0" smtClean="0">
              <a:solidFill>
                <a:srgbClr val="0033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8434" name="6 Subtítulo"/>
          <p:cNvSpPr txBox="1">
            <a:spLocks/>
          </p:cNvSpPr>
          <p:nvPr/>
        </p:nvSpPr>
        <p:spPr bwMode="auto">
          <a:xfrm>
            <a:off x="179512" y="1196975"/>
            <a:ext cx="8712968" cy="5256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 dirty="0" smtClean="0">
                <a:latin typeface="Arial Black" pitchFamily="34" charset="0"/>
                <a:cs typeface="Arial" charset="0"/>
              </a:rPr>
              <a:t>Antecedentes</a:t>
            </a:r>
            <a:r>
              <a:rPr lang="es-ES" sz="2200" b="1" dirty="0" smtClean="0">
                <a:cs typeface="Arial" charset="0"/>
              </a:rPr>
              <a:t>.</a:t>
            </a:r>
            <a:endParaRPr lang="es-ES" sz="2200" b="1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400" b="1" dirty="0">
              <a:latin typeface="Arial Black" pitchFamily="34" charset="0"/>
              <a:cs typeface="Arial" charset="0"/>
            </a:endParaRPr>
          </a:p>
          <a:p>
            <a:pPr>
              <a:buFontTx/>
              <a:buChar char="-"/>
            </a:pPr>
            <a:r>
              <a:rPr lang="es-ES_tradnl" sz="2000" b="1" dirty="0" smtClean="0"/>
              <a:t>Regulaciones </a:t>
            </a:r>
            <a:r>
              <a:rPr lang="es-ES_tradnl" sz="2000" b="1" dirty="0" smtClean="0"/>
              <a:t>ambientales gubernamentales más estrictas</a:t>
            </a:r>
            <a:r>
              <a:rPr lang="es-ES_tradnl" sz="2000" b="1" dirty="0" smtClean="0"/>
              <a:t>.</a:t>
            </a:r>
          </a:p>
          <a:p>
            <a:endParaRPr lang="es-ES_tradnl" sz="2000" b="1" dirty="0" smtClean="0"/>
          </a:p>
          <a:p>
            <a:pPr>
              <a:buFontTx/>
              <a:buChar char="-"/>
            </a:pPr>
            <a:r>
              <a:rPr lang="es-ES_tradnl" sz="2000" b="1" dirty="0" smtClean="0"/>
              <a:t> </a:t>
            </a:r>
            <a:r>
              <a:rPr lang="es-ES_tradnl" sz="2000" b="1" dirty="0" smtClean="0"/>
              <a:t>Requerimientos </a:t>
            </a:r>
            <a:r>
              <a:rPr lang="es-ES_tradnl" sz="2000" b="1" dirty="0" smtClean="0"/>
              <a:t>de nuestros clientes</a:t>
            </a:r>
            <a:r>
              <a:rPr lang="es-ES_tradnl" sz="2000" b="1" dirty="0" smtClean="0"/>
              <a:t>.</a:t>
            </a:r>
          </a:p>
          <a:p>
            <a:pPr>
              <a:buFontTx/>
              <a:buChar char="-"/>
            </a:pPr>
            <a:endParaRPr lang="es-ES_tradnl" sz="2000" b="1" dirty="0" smtClean="0"/>
          </a:p>
          <a:p>
            <a:pPr>
              <a:buFontTx/>
              <a:buChar char="-"/>
            </a:pPr>
            <a:r>
              <a:rPr lang="es-ES_tradnl" sz="2000" b="1" dirty="0" smtClean="0"/>
              <a:t> Mayor </a:t>
            </a:r>
            <a:r>
              <a:rPr lang="es-ES_tradnl" sz="2000" b="1" dirty="0" smtClean="0"/>
              <a:t>conciencia ambiental en la sociedad</a:t>
            </a:r>
            <a:r>
              <a:rPr lang="es-ES_tradnl" sz="2000" b="1" dirty="0" smtClean="0"/>
              <a:t>.</a:t>
            </a:r>
          </a:p>
          <a:p>
            <a:pPr>
              <a:buFontTx/>
              <a:buChar char="-"/>
            </a:pPr>
            <a:endParaRPr lang="es-ES_tradnl" sz="2000" b="1" dirty="0" smtClean="0"/>
          </a:p>
          <a:p>
            <a:pPr>
              <a:buFontTx/>
              <a:buChar char="-"/>
            </a:pPr>
            <a:r>
              <a:rPr lang="es-ES_tradnl" sz="2000" b="1" dirty="0" smtClean="0"/>
              <a:t> Estrategias </a:t>
            </a:r>
            <a:r>
              <a:rPr lang="es-ES_tradnl" sz="2000" b="1" dirty="0" smtClean="0"/>
              <a:t>de negocios apoyadas en sustentabilidad y responsabilidad social</a:t>
            </a:r>
            <a:r>
              <a:rPr lang="es-ES_tradnl" sz="2000" b="1" dirty="0" smtClean="0"/>
              <a:t>.</a:t>
            </a:r>
          </a:p>
          <a:p>
            <a:pPr>
              <a:buFontTx/>
              <a:buChar char="-"/>
            </a:pPr>
            <a:endParaRPr lang="es-ES_tradnl" sz="2000" b="1" dirty="0" smtClean="0"/>
          </a:p>
          <a:p>
            <a:pPr>
              <a:buFontTx/>
              <a:buChar char="-"/>
            </a:pPr>
            <a:r>
              <a:rPr lang="es-ES_tradnl" sz="2000" b="1" dirty="0" smtClean="0"/>
              <a:t> Sistemas </a:t>
            </a:r>
            <a:r>
              <a:rPr lang="es-ES_tradnl" sz="2000" b="1" dirty="0" smtClean="0"/>
              <a:t>de calidad estandarizados e internacionalmente reconocidos</a:t>
            </a:r>
            <a:r>
              <a:rPr lang="es-ES_tradnl" sz="2000" b="1" dirty="0" smtClean="0"/>
              <a:t>.</a:t>
            </a:r>
          </a:p>
          <a:p>
            <a:pPr>
              <a:buFontTx/>
              <a:buChar char="-"/>
            </a:pPr>
            <a:endParaRPr lang="es-ES_tradnl" sz="2000" b="1" dirty="0" smtClean="0"/>
          </a:p>
          <a:p>
            <a:pPr>
              <a:buFontTx/>
              <a:buChar char="-"/>
            </a:pPr>
            <a:r>
              <a:rPr lang="es-ES_tradnl" sz="2000" b="1" dirty="0" smtClean="0"/>
              <a:t> Globalización</a:t>
            </a:r>
            <a:r>
              <a:rPr lang="es-ES_tradnl" sz="2000" b="1" dirty="0" smtClean="0"/>
              <a:t>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dirty="0">
              <a:solidFill>
                <a:srgbClr val="000099"/>
              </a:solidFill>
              <a:latin typeface="Arial Black" pitchFamily="34" charset="0"/>
              <a:cs typeface="Arial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6 Subtítulo"/>
          <p:cNvSpPr txBox="1">
            <a:spLocks/>
          </p:cNvSpPr>
          <p:nvPr/>
        </p:nvSpPr>
        <p:spPr bwMode="auto">
          <a:xfrm>
            <a:off x="251520" y="692696"/>
            <a:ext cx="8424937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es-ES" sz="2400" dirty="0">
                <a:latin typeface="Arial Black" pitchFamily="34" charset="0"/>
                <a:cs typeface="Arial" charset="0"/>
              </a:rPr>
              <a:t>	</a:t>
            </a:r>
            <a:r>
              <a:rPr lang="es-ES" sz="2800" dirty="0">
                <a:solidFill>
                  <a:srgbClr val="0000CC"/>
                </a:solidFill>
                <a:latin typeface="Arial Black" pitchFamily="34" charset="0"/>
                <a:cs typeface="Arial" charset="0"/>
              </a:rPr>
              <a:t>	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dirty="0" smtClean="0">
              <a:solidFill>
                <a:srgbClr val="0000CC"/>
              </a:solidFill>
              <a:cs typeface="Arial" charset="0"/>
            </a:endParaRPr>
          </a:p>
          <a:p>
            <a:pPr marL="342900" indent="-342900"/>
            <a:endParaRPr lang="es-ES" sz="2200" dirty="0">
              <a:latin typeface="Arial Black" pitchFamily="34" charset="0"/>
            </a:endParaRPr>
          </a:p>
          <a:p>
            <a:pPr marL="342900" indent="-342900"/>
            <a:r>
              <a:rPr lang="es-ES" sz="2200" dirty="0">
                <a:latin typeface="Arial Black" pitchFamily="34" charset="0"/>
              </a:rPr>
              <a:t>		</a:t>
            </a:r>
            <a:endParaRPr lang="es-ES" sz="800" b="1" dirty="0"/>
          </a:p>
          <a:p>
            <a:pPr marL="342900" indent="-342900"/>
            <a:r>
              <a:rPr lang="es-ES" sz="1600" b="1" dirty="0"/>
              <a:t>	</a:t>
            </a:r>
          </a:p>
          <a:p>
            <a:pPr marL="342900" indent="-342900"/>
            <a:r>
              <a:rPr lang="es-ES" sz="2000" b="1" dirty="0"/>
              <a:t>		</a:t>
            </a:r>
          </a:p>
        </p:txBody>
      </p:sp>
      <p:sp>
        <p:nvSpPr>
          <p:cNvPr id="10" name="Text Box 28"/>
          <p:cNvSpPr txBox="1">
            <a:spLocks noChangeArrowheads="1"/>
          </p:cNvSpPr>
          <p:nvPr/>
        </p:nvSpPr>
        <p:spPr bwMode="auto">
          <a:xfrm>
            <a:off x="323528" y="404664"/>
            <a:ext cx="4752528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/>
            <a:r>
              <a:rPr lang="es-CL" sz="2400" b="1" dirty="0" smtClean="0">
                <a:solidFill>
                  <a:srgbClr val="006600"/>
                </a:solidFill>
                <a:latin typeface="Arial Black" pitchFamily="34" charset="0"/>
              </a:rPr>
              <a:t>Para evitar a su vez.....cosas como esta.</a:t>
            </a:r>
            <a:endParaRPr lang="es-CL" sz="2400" b="1" dirty="0">
              <a:solidFill>
                <a:srgbClr val="006600"/>
              </a:solidFill>
              <a:latin typeface="Arial Black" pitchFamily="34" charset="0"/>
            </a:endParaRPr>
          </a:p>
        </p:txBody>
      </p:sp>
      <p:pic>
        <p:nvPicPr>
          <p:cNvPr id="13" name="Picture 10" descr="Pato Jergon Chico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12776"/>
            <a:ext cx="4104456" cy="3079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foto 0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3273978"/>
            <a:ext cx="4686862" cy="310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6 Subtítulo"/>
          <p:cNvSpPr txBox="1">
            <a:spLocks/>
          </p:cNvSpPr>
          <p:nvPr/>
        </p:nvSpPr>
        <p:spPr bwMode="auto">
          <a:xfrm>
            <a:off x="251520" y="692696"/>
            <a:ext cx="8424937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es-ES" sz="2400" dirty="0">
                <a:latin typeface="Arial Black" pitchFamily="34" charset="0"/>
                <a:cs typeface="Arial" charset="0"/>
              </a:rPr>
              <a:t>	</a:t>
            </a:r>
            <a:r>
              <a:rPr lang="es-ES" sz="2800" dirty="0">
                <a:solidFill>
                  <a:srgbClr val="0000CC"/>
                </a:solidFill>
                <a:latin typeface="Arial Black" pitchFamily="34" charset="0"/>
                <a:cs typeface="Arial" charset="0"/>
              </a:rPr>
              <a:t>	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dirty="0" smtClean="0">
              <a:solidFill>
                <a:srgbClr val="0000CC"/>
              </a:solidFill>
              <a:cs typeface="Arial" charset="0"/>
            </a:endParaRPr>
          </a:p>
          <a:p>
            <a:pPr marL="342900" indent="-342900"/>
            <a:endParaRPr lang="es-ES" sz="2200" dirty="0">
              <a:latin typeface="Arial Black" pitchFamily="34" charset="0"/>
            </a:endParaRPr>
          </a:p>
          <a:p>
            <a:pPr marL="342900" indent="-342900"/>
            <a:r>
              <a:rPr lang="es-ES" sz="2200" dirty="0">
                <a:latin typeface="Arial Black" pitchFamily="34" charset="0"/>
              </a:rPr>
              <a:t>		</a:t>
            </a:r>
            <a:endParaRPr lang="es-ES" sz="800" b="1" dirty="0"/>
          </a:p>
          <a:p>
            <a:pPr marL="342900" indent="-342900"/>
            <a:r>
              <a:rPr lang="es-ES" sz="1600" b="1" dirty="0"/>
              <a:t>	</a:t>
            </a:r>
          </a:p>
          <a:p>
            <a:pPr marL="342900" indent="-342900"/>
            <a:r>
              <a:rPr lang="es-ES" sz="2000" b="1" dirty="0"/>
              <a:t>		</a:t>
            </a:r>
          </a:p>
        </p:txBody>
      </p:sp>
      <p:pic>
        <p:nvPicPr>
          <p:cNvPr id="6" name="Picture 7" descr="Rescatede Burro 0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23528" y="764704"/>
            <a:ext cx="4855267" cy="4608512"/>
          </a:xfrm>
          <a:prstGeom prst="rect">
            <a:avLst/>
          </a:prstGeom>
          <a:noFill/>
          <a:ln/>
        </p:spPr>
      </p:pic>
      <p:pic>
        <p:nvPicPr>
          <p:cNvPr id="7" name="Picture 11" descr="Rescatede Burro 0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220072" y="3284984"/>
            <a:ext cx="3749675" cy="2879725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5 Título"/>
          <p:cNvSpPr>
            <a:spLocks noGrp="1"/>
          </p:cNvSpPr>
          <p:nvPr>
            <p:ph type="ctrTitle" idx="4294967295"/>
          </p:nvPr>
        </p:nvSpPr>
        <p:spPr>
          <a:xfrm>
            <a:off x="179512" y="188640"/>
            <a:ext cx="8715375" cy="755650"/>
          </a:xfrm>
        </p:spPr>
        <p:txBody>
          <a:bodyPr/>
          <a:lstStyle/>
          <a:p>
            <a:pPr eaLnBrk="1" hangingPunct="1"/>
            <a:r>
              <a:rPr lang="es-CL" sz="32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Sistemas de Gestión Ambiental</a:t>
            </a:r>
            <a:br>
              <a:rPr lang="es-CL" sz="32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</a:br>
            <a:r>
              <a:rPr lang="es-CL" sz="32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(</a:t>
            </a:r>
            <a:r>
              <a:rPr lang="es-CL" sz="24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de acuerdo a Norma ISO 14001</a:t>
            </a:r>
            <a:r>
              <a:rPr lang="es-CL" sz="32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)</a:t>
            </a:r>
            <a:endParaRPr lang="es-ES" sz="3200" dirty="0" smtClean="0">
              <a:solidFill>
                <a:srgbClr val="0033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8434" name="6 Subtítulo"/>
          <p:cNvSpPr txBox="1">
            <a:spLocks/>
          </p:cNvSpPr>
          <p:nvPr/>
        </p:nvSpPr>
        <p:spPr bwMode="auto">
          <a:xfrm>
            <a:off x="179512" y="1196975"/>
            <a:ext cx="8712968" cy="5256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 dirty="0" smtClean="0">
                <a:latin typeface="Arial Black" pitchFamily="34" charset="0"/>
                <a:cs typeface="Arial" charset="0"/>
              </a:rPr>
              <a:t>Enfoque</a:t>
            </a:r>
            <a:r>
              <a:rPr lang="es-ES" sz="2200" b="1" dirty="0" smtClean="0">
                <a:cs typeface="Arial" charset="0"/>
              </a:rPr>
              <a:t>.</a:t>
            </a:r>
            <a:endParaRPr lang="es-ES" sz="2200" b="1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400" b="1" dirty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es-ES_tradnl" sz="2000" b="1" dirty="0" smtClean="0">
                <a:latin typeface="Arial" pitchFamily="34" charset="0"/>
                <a:cs typeface="Arial" pitchFamily="34" charset="0"/>
              </a:rPr>
              <a:t>Sistematizar </a:t>
            </a:r>
            <a:r>
              <a:rPr lang="es-ES_tradnl" sz="2000" b="1" dirty="0" smtClean="0">
                <a:latin typeface="Arial" pitchFamily="34" charset="0"/>
                <a:cs typeface="Arial" pitchFamily="34" charset="0"/>
              </a:rPr>
              <a:t>las actividades ambientales</a:t>
            </a:r>
            <a:r>
              <a:rPr lang="es-ES_tradnl" sz="20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Tx/>
              <a:buChar char="-"/>
            </a:pPr>
            <a:endParaRPr lang="es-ES_tradnl" sz="2000" b="1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es-ES_tradnl" sz="2000" b="1" dirty="0" smtClean="0">
                <a:latin typeface="Arial" pitchFamily="34" charset="0"/>
                <a:cs typeface="Arial" pitchFamily="34" charset="0"/>
              </a:rPr>
              <a:t> Utiliza </a:t>
            </a:r>
            <a:r>
              <a:rPr lang="es-ES_tradnl" sz="2000" b="1" dirty="0" smtClean="0">
                <a:latin typeface="Arial" pitchFamily="34" charset="0"/>
                <a:cs typeface="Arial" pitchFamily="34" charset="0"/>
              </a:rPr>
              <a:t>la misma filosofía del estándar 9000</a:t>
            </a:r>
            <a:r>
              <a:rPr lang="es-ES_tradnl" sz="20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Tx/>
              <a:buChar char="-"/>
            </a:pPr>
            <a:endParaRPr lang="es-ES_tradnl" sz="2000" b="1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es-ES_tradnl" sz="2000" b="1" dirty="0" smtClean="0">
                <a:latin typeface="Arial" pitchFamily="34" charset="0"/>
                <a:cs typeface="Arial" pitchFamily="34" charset="0"/>
              </a:rPr>
              <a:t> Compromiso </a:t>
            </a:r>
            <a:r>
              <a:rPr lang="es-ES_tradnl" sz="2000" b="1" dirty="0" smtClean="0">
                <a:latin typeface="Arial" pitchFamily="34" charset="0"/>
                <a:cs typeface="Arial" pitchFamily="34" charset="0"/>
              </a:rPr>
              <a:t>de toda la organización</a:t>
            </a:r>
            <a:r>
              <a:rPr lang="es-ES_tradnl" sz="20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Tx/>
              <a:buChar char="-"/>
            </a:pPr>
            <a:endParaRPr lang="es-ES_tradnl" sz="2000" b="1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es-ES_tradnl" sz="2000" b="1" dirty="0" smtClean="0">
                <a:latin typeface="Arial" pitchFamily="34" charset="0"/>
                <a:cs typeface="Arial" pitchFamily="34" charset="0"/>
              </a:rPr>
              <a:t> Control </a:t>
            </a:r>
            <a:r>
              <a:rPr lang="es-ES_tradnl" sz="2000" b="1" dirty="0" smtClean="0">
                <a:latin typeface="Arial" pitchFamily="34" charset="0"/>
                <a:cs typeface="Arial" pitchFamily="34" charset="0"/>
              </a:rPr>
              <a:t>y Mejora continua</a:t>
            </a:r>
            <a:r>
              <a:rPr lang="es-ES_tradnl" sz="20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Tx/>
              <a:buChar char="-"/>
            </a:pPr>
            <a:endParaRPr lang="es-ES_tradnl" sz="2000" b="1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es-ES_tradnl" sz="2000" b="1" dirty="0" smtClean="0">
                <a:latin typeface="Arial" pitchFamily="34" charset="0"/>
                <a:cs typeface="Arial" pitchFamily="34" charset="0"/>
              </a:rPr>
              <a:t> Entrenamiento </a:t>
            </a:r>
            <a:r>
              <a:rPr lang="es-ES_tradnl" sz="2000" b="1" dirty="0" smtClean="0">
                <a:latin typeface="Arial" pitchFamily="34" charset="0"/>
                <a:cs typeface="Arial" pitchFamily="34" charset="0"/>
              </a:rPr>
              <a:t>y conciencia</a:t>
            </a:r>
            <a:r>
              <a:rPr lang="es-ES_tradnl" sz="20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Tx/>
              <a:buChar char="-"/>
            </a:pPr>
            <a:endParaRPr lang="es-ES_tradnl" sz="2000" b="1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es-ES_tradnl" sz="2000" b="1" dirty="0" smtClean="0">
                <a:latin typeface="Arial" pitchFamily="34" charset="0"/>
                <a:cs typeface="Arial" pitchFamily="34" charset="0"/>
              </a:rPr>
              <a:t> Integración </a:t>
            </a:r>
            <a:r>
              <a:rPr lang="es-ES_tradnl" sz="2000" b="1" dirty="0" smtClean="0">
                <a:latin typeface="Arial" pitchFamily="34" charset="0"/>
                <a:cs typeface="Arial" pitchFamily="34" charset="0"/>
              </a:rPr>
              <a:t>de actividades a las actividades normales</a:t>
            </a:r>
            <a:r>
              <a:rPr lang="es-ES_tradnl" sz="20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Tx/>
              <a:buChar char="-"/>
            </a:pPr>
            <a:endParaRPr lang="es-ES_tradnl" sz="2000" b="1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es-ES_tradnl" sz="2000" b="1" dirty="0" smtClean="0">
                <a:latin typeface="Arial" pitchFamily="34" charset="0"/>
                <a:cs typeface="Arial" pitchFamily="34" charset="0"/>
              </a:rPr>
              <a:t> Vigilancia</a:t>
            </a:r>
            <a:r>
              <a:rPr lang="es-ES_tradnl" sz="2000" b="1" dirty="0" smtClean="0">
                <a:latin typeface="Arial" pitchFamily="34" charset="0"/>
                <a:cs typeface="Arial" pitchFamily="34" charset="0"/>
              </a:rPr>
              <a:t>. Autocontroles y auditorías externas.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dirty="0">
              <a:solidFill>
                <a:srgbClr val="000099"/>
              </a:solidFill>
              <a:latin typeface="Arial Black" pitchFamily="34" charset="0"/>
              <a:cs typeface="Arial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5 Título"/>
          <p:cNvSpPr>
            <a:spLocks noGrp="1"/>
          </p:cNvSpPr>
          <p:nvPr>
            <p:ph type="ctrTitle" idx="4294967295"/>
          </p:nvPr>
        </p:nvSpPr>
        <p:spPr>
          <a:xfrm>
            <a:off x="179512" y="188640"/>
            <a:ext cx="8715375" cy="755650"/>
          </a:xfrm>
        </p:spPr>
        <p:txBody>
          <a:bodyPr/>
          <a:lstStyle/>
          <a:p>
            <a:pPr eaLnBrk="1" hangingPunct="1"/>
            <a:r>
              <a:rPr lang="es-CL" sz="32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Sistemas de Gestión Ambiental</a:t>
            </a:r>
            <a:br>
              <a:rPr lang="es-CL" sz="32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</a:br>
            <a:r>
              <a:rPr lang="es-CL" sz="32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(</a:t>
            </a:r>
            <a:r>
              <a:rPr lang="es-CL" sz="24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de acuerdo a Norma ISO 14001</a:t>
            </a:r>
            <a:r>
              <a:rPr lang="es-CL" sz="32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)</a:t>
            </a:r>
            <a:endParaRPr lang="es-ES" sz="3200" dirty="0" smtClean="0">
              <a:solidFill>
                <a:srgbClr val="0033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8434" name="6 Subtítulo"/>
          <p:cNvSpPr txBox="1">
            <a:spLocks/>
          </p:cNvSpPr>
          <p:nvPr/>
        </p:nvSpPr>
        <p:spPr bwMode="auto">
          <a:xfrm>
            <a:off x="179512" y="1196975"/>
            <a:ext cx="8712968" cy="5256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 dirty="0" smtClean="0">
                <a:latin typeface="Arial Black" pitchFamily="34" charset="0"/>
                <a:cs typeface="Arial" charset="0"/>
              </a:rPr>
              <a:t>Principios</a:t>
            </a:r>
            <a:r>
              <a:rPr lang="es-ES" sz="2200" b="1" dirty="0" smtClean="0">
                <a:cs typeface="Arial" charset="0"/>
              </a:rPr>
              <a:t>.</a:t>
            </a:r>
            <a:endParaRPr lang="es-ES" sz="2200" b="1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400" b="1" dirty="0">
              <a:latin typeface="Arial Black" pitchFamily="34" charset="0"/>
              <a:cs typeface="Arial" charset="0"/>
            </a:endParaRPr>
          </a:p>
          <a:p>
            <a:pPr>
              <a:buFontTx/>
              <a:buChar char="-"/>
            </a:pPr>
            <a:r>
              <a:rPr lang="es-ES_tradnl" sz="2000" b="1" dirty="0" smtClean="0"/>
              <a:t> Enfoque </a:t>
            </a:r>
            <a:r>
              <a:rPr lang="es-ES_tradnl" sz="2000" b="1" dirty="0" smtClean="0"/>
              <a:t>a la mejora</a:t>
            </a:r>
            <a:r>
              <a:rPr lang="es-ES_tradnl" sz="2000" b="1" dirty="0" smtClean="0"/>
              <a:t>.</a:t>
            </a:r>
          </a:p>
          <a:p>
            <a:pPr>
              <a:buFontTx/>
              <a:buChar char="-"/>
            </a:pPr>
            <a:endParaRPr lang="es-ES_tradnl" sz="2000" b="1" dirty="0" smtClean="0"/>
          </a:p>
          <a:p>
            <a:pPr>
              <a:buFontTx/>
              <a:buChar char="-"/>
            </a:pPr>
            <a:r>
              <a:rPr lang="es-ES_tradnl" sz="2000" b="1" dirty="0" smtClean="0"/>
              <a:t> Integración </a:t>
            </a:r>
            <a:r>
              <a:rPr lang="es-ES_tradnl" sz="2000" b="1" dirty="0" smtClean="0"/>
              <a:t>con otros sistemas</a:t>
            </a:r>
            <a:r>
              <a:rPr lang="es-ES_tradnl" sz="2000" b="1" dirty="0" smtClean="0"/>
              <a:t>.</a:t>
            </a:r>
          </a:p>
          <a:p>
            <a:pPr>
              <a:buFontTx/>
              <a:buChar char="-"/>
            </a:pPr>
            <a:endParaRPr lang="es-ES_tradnl" sz="2000" b="1" dirty="0" smtClean="0"/>
          </a:p>
          <a:p>
            <a:pPr>
              <a:buFontTx/>
              <a:buChar char="-"/>
            </a:pPr>
            <a:r>
              <a:rPr lang="es-ES_tradnl" sz="2000" b="1" dirty="0" smtClean="0"/>
              <a:t> Involucramiento </a:t>
            </a:r>
            <a:r>
              <a:rPr lang="es-ES_tradnl" sz="2000" b="1" dirty="0" smtClean="0"/>
              <a:t>de los empleados</a:t>
            </a:r>
            <a:r>
              <a:rPr lang="es-ES_tradnl" sz="2000" b="1" dirty="0" smtClean="0"/>
              <a:t>.</a:t>
            </a:r>
          </a:p>
          <a:p>
            <a:pPr>
              <a:buFontTx/>
              <a:buChar char="-"/>
            </a:pPr>
            <a:endParaRPr lang="es-ES_tradnl" sz="2000" b="1" dirty="0" smtClean="0"/>
          </a:p>
          <a:p>
            <a:pPr>
              <a:buFontTx/>
              <a:buChar char="-"/>
            </a:pPr>
            <a:r>
              <a:rPr lang="es-ES_tradnl" sz="2000" b="1" dirty="0" smtClean="0"/>
              <a:t> Liderazgo </a:t>
            </a:r>
            <a:r>
              <a:rPr lang="es-ES_tradnl" sz="2000" b="1" dirty="0" smtClean="0"/>
              <a:t>de la dirección</a:t>
            </a:r>
            <a:r>
              <a:rPr lang="es-ES_tradnl" sz="2000" b="1" dirty="0" smtClean="0"/>
              <a:t>.</a:t>
            </a:r>
          </a:p>
          <a:p>
            <a:pPr>
              <a:buFontTx/>
              <a:buChar char="-"/>
            </a:pPr>
            <a:endParaRPr lang="es-ES_tradnl" sz="2000" b="1" dirty="0" smtClean="0"/>
          </a:p>
          <a:p>
            <a:pPr>
              <a:buFontTx/>
              <a:buChar char="-"/>
            </a:pPr>
            <a:r>
              <a:rPr lang="es-ES_tradnl" sz="2000" b="1" dirty="0" smtClean="0"/>
              <a:t> Prevención.</a:t>
            </a:r>
          </a:p>
          <a:p>
            <a:pPr>
              <a:buFontTx/>
              <a:buChar char="-"/>
            </a:pPr>
            <a:endParaRPr lang="es-ES_tradnl" sz="2000" b="1" dirty="0" smtClean="0"/>
          </a:p>
          <a:p>
            <a:pPr>
              <a:buFontTx/>
              <a:buChar char="-"/>
            </a:pPr>
            <a:r>
              <a:rPr lang="es-ES_tradnl" sz="2000" b="1" dirty="0" smtClean="0"/>
              <a:t> Cumplimiento </a:t>
            </a:r>
            <a:r>
              <a:rPr lang="es-ES_tradnl" sz="2000" b="1" dirty="0" smtClean="0"/>
              <a:t>de requerimientos legales.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dirty="0">
              <a:solidFill>
                <a:srgbClr val="000099"/>
              </a:solidFill>
              <a:latin typeface="Arial Black" pitchFamily="34" charset="0"/>
              <a:cs typeface="Arial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5 Título"/>
          <p:cNvSpPr>
            <a:spLocks noGrp="1"/>
          </p:cNvSpPr>
          <p:nvPr>
            <p:ph type="ctrTitle" idx="4294967295"/>
          </p:nvPr>
        </p:nvSpPr>
        <p:spPr>
          <a:xfrm>
            <a:off x="251520" y="188640"/>
            <a:ext cx="8715375" cy="755650"/>
          </a:xfrm>
        </p:spPr>
        <p:txBody>
          <a:bodyPr/>
          <a:lstStyle/>
          <a:p>
            <a:pPr eaLnBrk="1" hangingPunct="1"/>
            <a:r>
              <a:rPr lang="es-CL" sz="32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Normas de la Familia ISO 14000</a:t>
            </a:r>
            <a:endParaRPr lang="es-ES" sz="3200" dirty="0" smtClean="0">
              <a:solidFill>
                <a:srgbClr val="0033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8434" name="6 Subtítulo"/>
          <p:cNvSpPr txBox="1">
            <a:spLocks/>
          </p:cNvSpPr>
          <p:nvPr/>
        </p:nvSpPr>
        <p:spPr bwMode="auto">
          <a:xfrm>
            <a:off x="179512" y="980729"/>
            <a:ext cx="8712968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r>
              <a:rPr lang="es-ES" sz="2000" u="sng" dirty="0" smtClean="0">
                <a:latin typeface="Arial Black" pitchFamily="34" charset="0"/>
              </a:rPr>
              <a:t>Sistemas </a:t>
            </a:r>
            <a:r>
              <a:rPr lang="es-ES" sz="2000" u="sng" dirty="0" smtClean="0">
                <a:latin typeface="Arial Black" pitchFamily="34" charset="0"/>
              </a:rPr>
              <a:t>de </a:t>
            </a:r>
            <a:r>
              <a:rPr lang="es-ES" sz="2000" u="sng" dirty="0" smtClean="0">
                <a:latin typeface="Arial Black" pitchFamily="34" charset="0"/>
              </a:rPr>
              <a:t>Gestión </a:t>
            </a:r>
            <a:r>
              <a:rPr lang="es-ES" sz="2000" u="sng" dirty="0" smtClean="0">
                <a:latin typeface="Arial Black" pitchFamily="34" charset="0"/>
              </a:rPr>
              <a:t>ambiental</a:t>
            </a:r>
            <a:r>
              <a:rPr lang="es-ES" sz="2000" dirty="0" smtClean="0">
                <a:latin typeface="Arial Black" pitchFamily="34" charset="0"/>
              </a:rPr>
              <a:t>.</a:t>
            </a:r>
          </a:p>
          <a:p>
            <a:pPr lvl="0"/>
            <a:r>
              <a:rPr lang="es-ES" sz="1600" b="1" dirty="0" smtClean="0">
                <a:solidFill>
                  <a:srgbClr val="8E3432"/>
                </a:solidFill>
              </a:rPr>
              <a:t>- </a:t>
            </a:r>
            <a:r>
              <a:rPr lang="es-ES" sz="1600" dirty="0" smtClean="0">
                <a:solidFill>
                  <a:srgbClr val="8E3432"/>
                </a:solidFill>
                <a:latin typeface="Arial Black" pitchFamily="34" charset="0"/>
              </a:rPr>
              <a:t>ISO 14001:2004</a:t>
            </a:r>
            <a:r>
              <a:rPr lang="es-ES" sz="1600" dirty="0" smtClean="0">
                <a:solidFill>
                  <a:srgbClr val="8E3432"/>
                </a:solidFill>
              </a:rPr>
              <a:t>: </a:t>
            </a:r>
            <a:r>
              <a:rPr lang="es-ES" sz="2000" dirty="0" smtClean="0">
                <a:solidFill>
                  <a:srgbClr val="008000"/>
                </a:solidFill>
                <a:latin typeface="Arial Black" pitchFamily="34" charset="0"/>
              </a:rPr>
              <a:t>Requisitos</a:t>
            </a:r>
            <a:r>
              <a:rPr lang="es-ES" sz="2000" dirty="0" smtClean="0">
                <a:solidFill>
                  <a:srgbClr val="8E3432"/>
                </a:solidFill>
                <a:latin typeface="Arial Black" pitchFamily="34" charset="0"/>
              </a:rPr>
              <a:t> </a:t>
            </a:r>
            <a:r>
              <a:rPr lang="es-ES" sz="2000" dirty="0" smtClean="0">
                <a:solidFill>
                  <a:srgbClr val="8E3432"/>
                </a:solidFill>
                <a:latin typeface="Arial Black" pitchFamily="34" charset="0"/>
              </a:rPr>
              <a:t>con orientación para su uso. </a:t>
            </a:r>
            <a:endParaRPr lang="es-CL" sz="2000" dirty="0" smtClean="0">
              <a:solidFill>
                <a:srgbClr val="8E3432"/>
              </a:solidFill>
              <a:latin typeface="Arial Black" pitchFamily="34" charset="0"/>
            </a:endParaRPr>
          </a:p>
          <a:p>
            <a:pPr lvl="0"/>
            <a:r>
              <a:rPr lang="es-ES" sz="1400" b="1" dirty="0" smtClean="0"/>
              <a:t>- ISO 14004:2004</a:t>
            </a:r>
            <a:r>
              <a:rPr lang="es-ES" sz="1600" dirty="0" smtClean="0"/>
              <a:t>: Directrices </a:t>
            </a:r>
            <a:r>
              <a:rPr lang="es-ES" sz="1600" dirty="0" smtClean="0"/>
              <a:t>generales sobre principios, sistemas y técnicas de apoyo. </a:t>
            </a:r>
            <a:endParaRPr lang="es-CL" sz="1600" dirty="0" smtClean="0"/>
          </a:p>
          <a:p>
            <a:pPr lvl="0"/>
            <a:endParaRPr lang="es-ES" sz="1100" dirty="0" smtClean="0"/>
          </a:p>
          <a:p>
            <a:pPr lvl="0"/>
            <a:r>
              <a:rPr lang="es-ES" sz="1400" b="1" dirty="0" smtClean="0"/>
              <a:t>ISO </a:t>
            </a:r>
            <a:r>
              <a:rPr lang="es-ES" sz="1400" b="1" dirty="0" smtClean="0"/>
              <a:t>14011:2002</a:t>
            </a:r>
            <a:r>
              <a:rPr lang="es-ES" sz="1600" dirty="0" smtClean="0"/>
              <a:t>: Guía para las auditorías de sistemas de gestión de calidad o ambiental. </a:t>
            </a:r>
            <a:endParaRPr lang="es-CL" sz="1600" dirty="0" smtClean="0"/>
          </a:p>
          <a:p>
            <a:pPr lvl="0"/>
            <a:endParaRPr lang="es-ES" sz="1100" dirty="0" smtClean="0"/>
          </a:p>
          <a:p>
            <a:pPr lvl="0"/>
            <a:r>
              <a:rPr lang="es-ES" sz="2000" u="sng" dirty="0" smtClean="0">
                <a:latin typeface="Arial Black" pitchFamily="34" charset="0"/>
              </a:rPr>
              <a:t>Etiquetado y declaraciones </a:t>
            </a:r>
            <a:r>
              <a:rPr lang="es-ES" sz="2000" u="sng" dirty="0" smtClean="0">
                <a:latin typeface="Arial Black" pitchFamily="34" charset="0"/>
              </a:rPr>
              <a:t>ambientales</a:t>
            </a:r>
            <a:r>
              <a:rPr lang="es-ES" sz="2000" dirty="0" smtClean="0">
                <a:latin typeface="Arial Black" pitchFamily="34" charset="0"/>
              </a:rPr>
              <a:t>.</a:t>
            </a:r>
          </a:p>
          <a:p>
            <a:pPr lvl="0"/>
            <a:r>
              <a:rPr lang="es-ES" sz="1400" b="1" dirty="0" smtClean="0"/>
              <a:t>ISO 14020, ISO 14021, ISO 14024, ISO/TR</a:t>
            </a:r>
            <a:endParaRPr lang="es-CL" sz="1400" b="1" dirty="0" smtClean="0"/>
          </a:p>
          <a:p>
            <a:pPr lvl="0"/>
            <a:endParaRPr lang="es-ES" sz="1100" dirty="0" smtClean="0"/>
          </a:p>
          <a:p>
            <a:pPr lvl="0"/>
            <a:r>
              <a:rPr lang="es-ES" sz="2000" u="sng" dirty="0" smtClean="0">
                <a:latin typeface="Arial Black" pitchFamily="34" charset="0"/>
              </a:rPr>
              <a:t>Gestión ambiental</a:t>
            </a:r>
            <a:r>
              <a:rPr lang="es-ES" sz="2000" dirty="0" smtClean="0">
                <a:latin typeface="Arial Black" pitchFamily="34" charset="0"/>
              </a:rPr>
              <a:t>.</a:t>
            </a:r>
          </a:p>
          <a:p>
            <a:pPr lvl="0"/>
            <a:r>
              <a:rPr lang="es-ES" sz="1400" b="1" dirty="0" smtClean="0"/>
              <a:t>- ISO 14031:1999</a:t>
            </a:r>
            <a:r>
              <a:rPr lang="es-ES" sz="1600" dirty="0" smtClean="0"/>
              <a:t>: 	Evaluación </a:t>
            </a:r>
            <a:r>
              <a:rPr lang="es-ES" sz="1600" dirty="0" smtClean="0"/>
              <a:t>del rendimiento ambiental. Directrices. </a:t>
            </a:r>
            <a:endParaRPr lang="es-CL" sz="1600" dirty="0" smtClean="0"/>
          </a:p>
          <a:p>
            <a:pPr lvl="0"/>
            <a:r>
              <a:rPr lang="es-ES" sz="1400" b="1" dirty="0" smtClean="0"/>
              <a:t>- ISO 14032</a:t>
            </a:r>
            <a:r>
              <a:rPr lang="es-ES" sz="1600" dirty="0" smtClean="0"/>
              <a:t>:	Ejemplos </a:t>
            </a:r>
            <a:r>
              <a:rPr lang="es-ES" sz="1600" dirty="0" smtClean="0"/>
              <a:t>de evaluación del rendimiento ambiental (ERA) </a:t>
            </a:r>
            <a:endParaRPr lang="es-CL" sz="1600" dirty="0" smtClean="0"/>
          </a:p>
          <a:p>
            <a:pPr lvl="0"/>
            <a:r>
              <a:rPr lang="es-ES" sz="1400" b="1" dirty="0" smtClean="0"/>
              <a:t>- ISO 14040</a:t>
            </a:r>
            <a:r>
              <a:rPr lang="es-ES" sz="1600" dirty="0" smtClean="0"/>
              <a:t>:	Evaluación </a:t>
            </a:r>
            <a:r>
              <a:rPr lang="es-ES" sz="1600" dirty="0" smtClean="0"/>
              <a:t>del ciclo de vida - Marco de referencia </a:t>
            </a:r>
            <a:endParaRPr lang="es-CL" sz="1600" dirty="0" smtClean="0"/>
          </a:p>
          <a:p>
            <a:pPr lvl="0"/>
            <a:r>
              <a:rPr lang="es-ES" sz="1600" dirty="0" smtClean="0"/>
              <a:t>- Análisis </a:t>
            </a:r>
            <a:r>
              <a:rPr lang="es-ES" sz="1600" dirty="0" smtClean="0"/>
              <a:t>del ciclo de </a:t>
            </a:r>
            <a:r>
              <a:rPr lang="es-ES" sz="1600" dirty="0" smtClean="0"/>
              <a:t>vida: </a:t>
            </a:r>
            <a:r>
              <a:rPr lang="es-ES" sz="1400" b="1" dirty="0" smtClean="0"/>
              <a:t>ISO 14041 </a:t>
            </a:r>
            <a:r>
              <a:rPr lang="es-ES" sz="1600" dirty="0" smtClean="0"/>
              <a:t>(</a:t>
            </a:r>
            <a:r>
              <a:rPr lang="es-ES" sz="1600" dirty="0" smtClean="0"/>
              <a:t>Definición de la finalidad y el campo y análisis </a:t>
            </a:r>
            <a:r>
              <a:rPr lang="es-ES" sz="1600" dirty="0" smtClean="0"/>
              <a:t> de inventarios), </a:t>
            </a:r>
            <a:r>
              <a:rPr lang="es-ES" sz="1400" b="1" dirty="0" smtClean="0"/>
              <a:t>ISO </a:t>
            </a:r>
            <a:r>
              <a:rPr lang="es-ES" sz="1400" b="1" dirty="0" smtClean="0"/>
              <a:t>14042 </a:t>
            </a:r>
            <a:r>
              <a:rPr lang="es-ES" sz="1600" dirty="0" smtClean="0"/>
              <a:t>(</a:t>
            </a:r>
            <a:r>
              <a:rPr lang="es-ES" sz="1600" dirty="0" smtClean="0"/>
              <a:t>Evaluación del impacto del ciclo de </a:t>
            </a:r>
            <a:r>
              <a:rPr lang="es-ES" sz="1600" dirty="0" smtClean="0"/>
              <a:t>vida), </a:t>
            </a:r>
            <a:r>
              <a:rPr lang="es-ES" sz="1400" b="1" dirty="0" smtClean="0"/>
              <a:t>ISO </a:t>
            </a:r>
            <a:r>
              <a:rPr lang="es-ES" sz="1400" b="1" dirty="0" smtClean="0"/>
              <a:t>14043 </a:t>
            </a:r>
            <a:r>
              <a:rPr lang="es-ES" sz="1600" dirty="0" smtClean="0"/>
              <a:t>(</a:t>
            </a:r>
            <a:r>
              <a:rPr lang="es-ES" sz="1600" dirty="0" smtClean="0"/>
              <a:t>Interpretación del ciclo de </a:t>
            </a:r>
            <a:r>
              <a:rPr lang="es-ES" sz="1600" dirty="0" smtClean="0"/>
              <a:t>vida).	</a:t>
            </a:r>
            <a:endParaRPr lang="es-CL" sz="1600" dirty="0" smtClean="0"/>
          </a:p>
          <a:p>
            <a:pPr lvl="0"/>
            <a:r>
              <a:rPr lang="es-ES" sz="1400" b="1" dirty="0" smtClean="0"/>
              <a:t>- ISO/TR 14047</a:t>
            </a:r>
            <a:r>
              <a:rPr lang="es-ES" sz="1600" dirty="0" smtClean="0"/>
              <a:t>:	Evaluación </a:t>
            </a:r>
            <a:r>
              <a:rPr lang="es-ES" sz="1600" dirty="0" smtClean="0"/>
              <a:t>del impacto del ciclo de vida. </a:t>
            </a:r>
            <a:r>
              <a:rPr lang="es-ES" sz="1600" dirty="0" err="1" smtClean="0"/>
              <a:t>Ejs</a:t>
            </a:r>
            <a:r>
              <a:rPr lang="es-ES" sz="1600" dirty="0" smtClean="0"/>
              <a:t>. de </a:t>
            </a:r>
            <a:r>
              <a:rPr lang="es-ES" sz="1600" dirty="0" smtClean="0"/>
              <a:t>aplicación de </a:t>
            </a:r>
            <a:r>
              <a:rPr lang="es-ES" sz="1400" b="1" dirty="0" smtClean="0"/>
              <a:t>ISO </a:t>
            </a:r>
            <a:r>
              <a:rPr lang="es-ES" sz="1400" b="1" dirty="0" smtClean="0"/>
              <a:t> 14042</a:t>
            </a:r>
            <a:r>
              <a:rPr lang="es-ES" sz="1400" b="1" dirty="0" smtClean="0"/>
              <a:t>.</a:t>
            </a:r>
            <a:r>
              <a:rPr lang="es-ES" sz="1600" dirty="0" smtClean="0"/>
              <a:t> </a:t>
            </a:r>
            <a:endParaRPr lang="es-CL" sz="1600" dirty="0" smtClean="0"/>
          </a:p>
          <a:p>
            <a:pPr lvl="0"/>
            <a:r>
              <a:rPr lang="es-ES" sz="1600" dirty="0" smtClean="0"/>
              <a:t>- Evaluación </a:t>
            </a:r>
            <a:r>
              <a:rPr lang="es-ES" sz="1600" dirty="0" smtClean="0"/>
              <a:t>del ciclo de vida </a:t>
            </a:r>
            <a:r>
              <a:rPr lang="es-ES" sz="1400" b="1" dirty="0" smtClean="0"/>
              <a:t>ISO/TS 14048 </a:t>
            </a:r>
            <a:r>
              <a:rPr lang="es-ES" sz="1600" dirty="0" smtClean="0">
                <a:latin typeface="Arial" pitchFamily="34" charset="0"/>
                <a:cs typeface="Arial" pitchFamily="34" charset="0"/>
              </a:rPr>
              <a:t>(F</a:t>
            </a:r>
            <a:r>
              <a:rPr lang="es-ES" sz="1600" dirty="0" smtClean="0"/>
              <a:t>ormato </a:t>
            </a:r>
            <a:r>
              <a:rPr lang="es-ES" sz="1600" dirty="0" smtClean="0"/>
              <a:t>de documentación de </a:t>
            </a:r>
            <a:r>
              <a:rPr lang="es-ES" sz="1600" dirty="0" smtClean="0"/>
              <a:t>datos), </a:t>
            </a:r>
            <a:r>
              <a:rPr lang="es-ES" sz="1400" b="1" dirty="0" smtClean="0"/>
              <a:t>ISO/TR 14049</a:t>
            </a:r>
            <a:r>
              <a:rPr lang="es-ES" sz="1600" dirty="0" smtClean="0"/>
              <a:t> </a:t>
            </a:r>
            <a:r>
              <a:rPr lang="es-ES" sz="1600" dirty="0" smtClean="0"/>
              <a:t>(Ej. </a:t>
            </a:r>
            <a:r>
              <a:rPr lang="es-ES" sz="1600" dirty="0" smtClean="0"/>
              <a:t>de la aplicación de </a:t>
            </a:r>
            <a:r>
              <a:rPr lang="es-ES" sz="1400" dirty="0" smtClean="0"/>
              <a:t>ISO 14041 </a:t>
            </a:r>
            <a:r>
              <a:rPr lang="es-ES" sz="1600" dirty="0" smtClean="0"/>
              <a:t>a </a:t>
            </a:r>
            <a:r>
              <a:rPr lang="es-ES" sz="1600" dirty="0" smtClean="0"/>
              <a:t>la definición </a:t>
            </a:r>
            <a:r>
              <a:rPr lang="es-ES" sz="1600" dirty="0" smtClean="0"/>
              <a:t>de objetivo y alcance y análisis de </a:t>
            </a:r>
            <a:r>
              <a:rPr lang="es-ES" sz="1600" dirty="0" smtClean="0"/>
              <a:t>inventario) </a:t>
            </a:r>
            <a:endParaRPr lang="es-CL" sz="1600" dirty="0" smtClean="0"/>
          </a:p>
          <a:p>
            <a:pPr lvl="0"/>
            <a:endParaRPr lang="es-ES" sz="1000" b="1" dirty="0" smtClean="0"/>
          </a:p>
          <a:p>
            <a:pPr lvl="0"/>
            <a:r>
              <a:rPr lang="es-ES" sz="1400" b="1" dirty="0" smtClean="0"/>
              <a:t>- ISO </a:t>
            </a:r>
            <a:r>
              <a:rPr lang="es-ES" sz="1400" b="1" dirty="0" smtClean="0"/>
              <a:t>14062 </a:t>
            </a:r>
            <a:r>
              <a:rPr lang="es-ES" sz="1600" dirty="0" smtClean="0"/>
              <a:t>:	Integración </a:t>
            </a:r>
            <a:r>
              <a:rPr lang="es-ES" sz="1600" dirty="0" smtClean="0"/>
              <a:t>de los aspectos ambientales en el diseño y desarrollo de los </a:t>
            </a:r>
            <a:r>
              <a:rPr lang="es-ES" sz="1600" dirty="0" smtClean="0"/>
              <a:t>		productos</a:t>
            </a:r>
            <a:r>
              <a:rPr lang="es-ES" sz="1600" dirty="0" smtClean="0"/>
              <a:t>. </a:t>
            </a:r>
            <a:endParaRPr lang="es-CL" sz="1600" dirty="0" smtClean="0"/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dirty="0">
              <a:solidFill>
                <a:srgbClr val="000099"/>
              </a:solidFill>
              <a:latin typeface="Arial Black" pitchFamily="34" charset="0"/>
              <a:cs typeface="Arial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5 Título"/>
          <p:cNvSpPr>
            <a:spLocks noGrp="1"/>
          </p:cNvSpPr>
          <p:nvPr>
            <p:ph type="ctrTitle" idx="4294967295"/>
          </p:nvPr>
        </p:nvSpPr>
        <p:spPr>
          <a:xfrm>
            <a:off x="179512" y="188640"/>
            <a:ext cx="8715375" cy="755650"/>
          </a:xfrm>
        </p:spPr>
        <p:txBody>
          <a:bodyPr/>
          <a:lstStyle/>
          <a:p>
            <a:pPr eaLnBrk="1" hangingPunct="1"/>
            <a:r>
              <a:rPr lang="es-CL" sz="32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Norma ISO </a:t>
            </a:r>
            <a:r>
              <a:rPr lang="es-CL" sz="32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14001:2004</a:t>
            </a:r>
            <a:endParaRPr lang="es-ES" sz="3200" dirty="0" smtClean="0">
              <a:solidFill>
                <a:srgbClr val="0033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8434" name="6 Subtítulo"/>
          <p:cNvSpPr txBox="1">
            <a:spLocks/>
          </p:cNvSpPr>
          <p:nvPr/>
        </p:nvSpPr>
        <p:spPr bwMode="auto">
          <a:xfrm>
            <a:off x="179512" y="1196975"/>
            <a:ext cx="8712968" cy="5256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200" b="1" dirty="0">
                <a:cs typeface="Arial" charset="0"/>
              </a:rPr>
              <a:t>Está compuesta de los siguientes capítulos o </a:t>
            </a:r>
            <a:r>
              <a:rPr lang="es-ES" sz="2200" dirty="0">
                <a:latin typeface="Arial Black" pitchFamily="34" charset="0"/>
                <a:cs typeface="Arial" charset="0"/>
              </a:rPr>
              <a:t>cláusulas</a:t>
            </a:r>
            <a:r>
              <a:rPr lang="es-ES" sz="2200" b="1" dirty="0">
                <a:cs typeface="Arial" charset="0"/>
              </a:rPr>
              <a:t>: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400" dirty="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 dirty="0">
                <a:latin typeface="Arial Black" pitchFamily="34" charset="0"/>
                <a:cs typeface="Arial" charset="0"/>
              </a:rPr>
              <a:t>	</a:t>
            </a:r>
            <a:r>
              <a:rPr lang="es-ES" sz="2200" dirty="0">
                <a:latin typeface="Arial Black" pitchFamily="34" charset="0"/>
                <a:cs typeface="Arial" charset="0"/>
              </a:rPr>
              <a:t>1.	Objeto y Campo de Aplicación.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200" dirty="0">
                <a:latin typeface="Arial Black" pitchFamily="34" charset="0"/>
                <a:cs typeface="Arial" charset="0"/>
              </a:rPr>
              <a:t>	2.	</a:t>
            </a:r>
            <a:r>
              <a:rPr lang="es-CL" sz="2200" b="1" dirty="0" smtClean="0"/>
              <a:t> </a:t>
            </a:r>
            <a:r>
              <a:rPr lang="es-CL" sz="2200" dirty="0" smtClean="0">
                <a:latin typeface="Arial Black" pitchFamily="34" charset="0"/>
              </a:rPr>
              <a:t>Normas para </a:t>
            </a:r>
            <a:r>
              <a:rPr lang="es-CL" sz="2200" dirty="0" smtClean="0">
                <a:latin typeface="Arial Black" pitchFamily="34" charset="0"/>
              </a:rPr>
              <a:t>consulta.</a:t>
            </a:r>
            <a:endParaRPr lang="es-ES" sz="2200" dirty="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200" dirty="0">
                <a:latin typeface="Arial Black" pitchFamily="34" charset="0"/>
                <a:cs typeface="Arial" charset="0"/>
              </a:rPr>
              <a:t>	3.	Términos y Definiciones.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200" dirty="0">
                <a:latin typeface="Arial Black" pitchFamily="34" charset="0"/>
                <a:cs typeface="Arial" charset="0"/>
              </a:rPr>
              <a:t>	</a:t>
            </a:r>
            <a:r>
              <a:rPr lang="es-ES" sz="2200" dirty="0" smtClean="0">
                <a:latin typeface="Arial Black" pitchFamily="34" charset="0"/>
                <a:cs typeface="Arial" charset="0"/>
              </a:rPr>
              <a:t>4</a:t>
            </a:r>
            <a:r>
              <a:rPr lang="es-ES" sz="2200" dirty="0">
                <a:latin typeface="Arial Black" pitchFamily="34" charset="0"/>
                <a:cs typeface="Arial" charset="0"/>
              </a:rPr>
              <a:t>.	</a:t>
            </a:r>
            <a:r>
              <a:rPr lang="es-CL" sz="2200" b="1" dirty="0" smtClean="0"/>
              <a:t> </a:t>
            </a:r>
            <a:r>
              <a:rPr lang="es-CL" sz="2200" dirty="0" smtClean="0">
                <a:latin typeface="Arial Black" pitchFamily="34" charset="0"/>
              </a:rPr>
              <a:t>Requisitos del S</a:t>
            </a:r>
            <a:r>
              <a:rPr lang="es-CL" sz="2200" dirty="0" smtClean="0">
                <a:latin typeface="Arial Black" pitchFamily="34" charset="0"/>
              </a:rPr>
              <a:t>istema </a:t>
            </a:r>
            <a:r>
              <a:rPr lang="es-CL" sz="2200" dirty="0" smtClean="0">
                <a:latin typeface="Arial Black" pitchFamily="34" charset="0"/>
              </a:rPr>
              <a:t>de </a:t>
            </a:r>
            <a:r>
              <a:rPr lang="es-CL" sz="2200" dirty="0" smtClean="0">
                <a:latin typeface="Arial Black" pitchFamily="34" charset="0"/>
              </a:rPr>
              <a:t>Gestión Ambiental.</a:t>
            </a:r>
            <a:endParaRPr lang="es-ES" sz="2200" dirty="0">
              <a:solidFill>
                <a:srgbClr val="000099"/>
              </a:solidFill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100" dirty="0" smtClean="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200" dirty="0" smtClean="0">
                <a:latin typeface="Arial Black" pitchFamily="34" charset="0"/>
                <a:cs typeface="Arial" charset="0"/>
              </a:rPr>
              <a:t>	</a:t>
            </a:r>
            <a:r>
              <a:rPr lang="es-ES" sz="2200" dirty="0" smtClean="0">
                <a:latin typeface="Arial Black" pitchFamily="34" charset="0"/>
                <a:cs typeface="Arial" charset="0"/>
              </a:rPr>
              <a:t>	4.1</a:t>
            </a:r>
            <a:r>
              <a:rPr lang="es-ES" sz="2200" dirty="0" smtClean="0">
                <a:latin typeface="Arial Black" pitchFamily="34" charset="0"/>
                <a:cs typeface="Arial" charset="0"/>
              </a:rPr>
              <a:t>. </a:t>
            </a:r>
            <a:r>
              <a:rPr lang="es-CL" sz="2400" b="1" dirty="0" smtClean="0"/>
              <a:t>Requisitos </a:t>
            </a:r>
            <a:r>
              <a:rPr lang="es-CL" sz="2400" b="1" dirty="0" smtClean="0"/>
              <a:t>generales.</a:t>
            </a:r>
            <a:endParaRPr lang="es-ES" sz="2200" dirty="0">
              <a:solidFill>
                <a:schemeClr val="accent2"/>
              </a:solidFill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200" dirty="0">
                <a:latin typeface="Arial Black" pitchFamily="34" charset="0"/>
                <a:cs typeface="Arial" charset="0"/>
              </a:rPr>
              <a:t>	</a:t>
            </a:r>
            <a:r>
              <a:rPr lang="es-ES" sz="2200" dirty="0" smtClean="0">
                <a:latin typeface="Arial Black" pitchFamily="34" charset="0"/>
                <a:cs typeface="Arial" charset="0"/>
              </a:rPr>
              <a:t>	4.2. </a:t>
            </a:r>
            <a:r>
              <a:rPr lang="es-CL" sz="2400" b="1" dirty="0" smtClean="0"/>
              <a:t>Política </a:t>
            </a:r>
            <a:r>
              <a:rPr lang="es-CL" sz="2400" b="1" dirty="0" smtClean="0"/>
              <a:t>ambiental.</a:t>
            </a:r>
            <a:endParaRPr lang="es-ES" sz="2200" dirty="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200" dirty="0">
                <a:latin typeface="Arial Black" pitchFamily="34" charset="0"/>
                <a:cs typeface="Arial" charset="0"/>
              </a:rPr>
              <a:t>	</a:t>
            </a:r>
            <a:r>
              <a:rPr lang="es-ES" sz="2200" dirty="0" smtClean="0">
                <a:latin typeface="Arial Black" pitchFamily="34" charset="0"/>
                <a:cs typeface="Arial" charset="0"/>
              </a:rPr>
              <a:t>	4.3. </a:t>
            </a:r>
            <a:r>
              <a:rPr lang="es-CL" sz="2400" b="1" dirty="0" smtClean="0"/>
              <a:t>Planificación.</a:t>
            </a:r>
            <a:endParaRPr lang="es-ES" sz="2200" dirty="0">
              <a:solidFill>
                <a:srgbClr val="000099"/>
              </a:solidFill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200" dirty="0">
                <a:latin typeface="Arial Black" pitchFamily="34" charset="0"/>
                <a:cs typeface="Arial" charset="0"/>
              </a:rPr>
              <a:t>	</a:t>
            </a:r>
            <a:r>
              <a:rPr lang="es-ES" sz="2200" dirty="0" smtClean="0">
                <a:latin typeface="Arial Black" pitchFamily="34" charset="0"/>
                <a:cs typeface="Arial" charset="0"/>
              </a:rPr>
              <a:t>	4.4. </a:t>
            </a:r>
            <a:r>
              <a:rPr lang="es-CL" sz="2400" b="1" dirty="0" smtClean="0"/>
              <a:t>Implementación y </a:t>
            </a:r>
            <a:r>
              <a:rPr lang="es-CL" sz="2400" b="1" dirty="0" smtClean="0"/>
              <a:t>operación.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CL" sz="2400" b="1" dirty="0" smtClean="0"/>
              <a:t>	</a:t>
            </a:r>
            <a:r>
              <a:rPr lang="es-CL" sz="2400" b="1" dirty="0" smtClean="0"/>
              <a:t>	</a:t>
            </a:r>
            <a:r>
              <a:rPr lang="es-CL" sz="2200" b="1" dirty="0" smtClean="0">
                <a:latin typeface="Arial Black" pitchFamily="34" charset="0"/>
              </a:rPr>
              <a:t>4.5</a:t>
            </a:r>
            <a:r>
              <a:rPr lang="es-ES" sz="2200" dirty="0" smtClean="0">
                <a:latin typeface="Arial Black" pitchFamily="34" charset="0"/>
                <a:cs typeface="Arial" charset="0"/>
              </a:rPr>
              <a:t>. </a:t>
            </a:r>
            <a:r>
              <a:rPr lang="es-CL" sz="2400" b="1" dirty="0" smtClean="0"/>
              <a:t>Verificación</a:t>
            </a:r>
            <a:r>
              <a:rPr lang="es-CL" sz="2400" b="1" dirty="0" smtClean="0"/>
              <a:t>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CL" sz="2400" b="1" dirty="0" smtClean="0"/>
              <a:t>	</a:t>
            </a:r>
            <a:r>
              <a:rPr lang="es-CL" sz="2400" b="1" dirty="0" smtClean="0"/>
              <a:t>	</a:t>
            </a:r>
            <a:r>
              <a:rPr lang="es-CL" sz="2200" dirty="0" smtClean="0">
                <a:latin typeface="Arial Black" pitchFamily="34" charset="0"/>
              </a:rPr>
              <a:t>4.6</a:t>
            </a:r>
            <a:r>
              <a:rPr lang="es-ES" sz="2200" dirty="0" smtClean="0">
                <a:latin typeface="Arial Black" pitchFamily="34" charset="0"/>
                <a:cs typeface="Arial" charset="0"/>
              </a:rPr>
              <a:t>. </a:t>
            </a:r>
            <a:r>
              <a:rPr lang="es-CL" sz="2400" b="1" dirty="0" smtClean="0"/>
              <a:t>Revisión por la dirección</a:t>
            </a:r>
            <a:r>
              <a:rPr lang="es-CL" sz="2400" b="1" dirty="0" smtClean="0"/>
              <a:t>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dirty="0">
              <a:solidFill>
                <a:srgbClr val="000099"/>
              </a:solidFill>
              <a:latin typeface="Arial Black" pitchFamily="34" charset="0"/>
              <a:cs typeface="Arial" charset="0"/>
            </a:endParaRPr>
          </a:p>
        </p:txBody>
      </p:sp>
      <p:grpSp>
        <p:nvGrpSpPr>
          <p:cNvPr id="14" name="Group 3"/>
          <p:cNvGrpSpPr>
            <a:grpSpLocks/>
          </p:cNvGrpSpPr>
          <p:nvPr/>
        </p:nvGrpSpPr>
        <p:grpSpPr bwMode="auto">
          <a:xfrm>
            <a:off x="6588125" y="4868863"/>
            <a:ext cx="2155825" cy="1295400"/>
            <a:chOff x="1602" y="1635"/>
            <a:chExt cx="2392" cy="1537"/>
          </a:xfrm>
        </p:grpSpPr>
        <p:grpSp>
          <p:nvGrpSpPr>
            <p:cNvPr id="19" name="Group 4"/>
            <p:cNvGrpSpPr>
              <a:grpSpLocks/>
            </p:cNvGrpSpPr>
            <p:nvPr/>
          </p:nvGrpSpPr>
          <p:grpSpPr bwMode="auto">
            <a:xfrm>
              <a:off x="2100" y="1732"/>
              <a:ext cx="1894" cy="1440"/>
              <a:chOff x="2100" y="1732"/>
              <a:chExt cx="1894" cy="1440"/>
            </a:xfrm>
          </p:grpSpPr>
          <p:sp>
            <p:nvSpPr>
              <p:cNvPr id="21" name="Oval 5"/>
              <p:cNvSpPr>
                <a:spLocks noChangeArrowheads="1"/>
              </p:cNvSpPr>
              <p:nvPr/>
            </p:nvSpPr>
            <p:spPr bwMode="auto">
              <a:xfrm>
                <a:off x="2100" y="1739"/>
                <a:ext cx="1404" cy="1409"/>
              </a:xfrm>
              <a:prstGeom prst="ellipse">
                <a:avLst/>
              </a:prstGeom>
              <a:solidFill>
                <a:srgbClr val="CC3300"/>
              </a:solidFill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endParaRPr lang="es-ES_tradnl" sz="2400">
                  <a:solidFill>
                    <a:srgbClr val="00808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2" name="Line 6"/>
              <p:cNvSpPr>
                <a:spLocks noChangeShapeType="1"/>
              </p:cNvSpPr>
              <p:nvPr/>
            </p:nvSpPr>
            <p:spPr bwMode="auto">
              <a:xfrm>
                <a:off x="2814" y="1732"/>
                <a:ext cx="3" cy="1440"/>
              </a:xfrm>
              <a:prstGeom prst="line">
                <a:avLst/>
              </a:prstGeom>
              <a:noFill/>
              <a:ln w="19050">
                <a:solidFill>
                  <a:schemeClr val="bg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Line 7"/>
              <p:cNvSpPr>
                <a:spLocks noChangeShapeType="1"/>
              </p:cNvSpPr>
              <p:nvPr/>
            </p:nvSpPr>
            <p:spPr bwMode="auto">
              <a:xfrm>
                <a:off x="2100" y="2424"/>
                <a:ext cx="1421" cy="1"/>
              </a:xfrm>
              <a:prstGeom prst="line">
                <a:avLst/>
              </a:prstGeom>
              <a:noFill/>
              <a:ln w="19050">
                <a:solidFill>
                  <a:schemeClr val="bg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Text Box 8"/>
              <p:cNvSpPr txBox="1">
                <a:spLocks noChangeArrowheads="1"/>
              </p:cNvSpPr>
              <p:nvPr/>
            </p:nvSpPr>
            <p:spPr bwMode="auto">
              <a:xfrm>
                <a:off x="2143" y="2021"/>
                <a:ext cx="764" cy="309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s-ES_tradnl" sz="1100" b="1">
                    <a:solidFill>
                      <a:srgbClr val="66FFFF"/>
                    </a:solidFill>
                  </a:rPr>
                  <a:t>Planear</a:t>
                </a:r>
                <a:endParaRPr lang="es-ES_tradnl" sz="1100" b="1">
                  <a:solidFill>
                    <a:srgbClr val="66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25" name="Text Box 9"/>
              <p:cNvSpPr txBox="1">
                <a:spLocks noChangeArrowheads="1"/>
              </p:cNvSpPr>
              <p:nvPr/>
            </p:nvSpPr>
            <p:spPr bwMode="auto">
              <a:xfrm>
                <a:off x="2868" y="2021"/>
                <a:ext cx="1126" cy="309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s-ES_tradnl" sz="1100" b="1">
                    <a:solidFill>
                      <a:srgbClr val="66FFFF"/>
                    </a:solidFill>
                  </a:rPr>
                  <a:t>Actuar</a:t>
                </a:r>
                <a:endParaRPr lang="es-ES_tradnl" sz="1100" b="1">
                  <a:solidFill>
                    <a:srgbClr val="66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26" name="Text Box 10"/>
              <p:cNvSpPr txBox="1">
                <a:spLocks noChangeArrowheads="1"/>
              </p:cNvSpPr>
              <p:nvPr/>
            </p:nvSpPr>
            <p:spPr bwMode="auto">
              <a:xfrm>
                <a:off x="2823" y="2613"/>
                <a:ext cx="921" cy="309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s-ES_tradnl" sz="1100" b="1" dirty="0">
                    <a:solidFill>
                      <a:srgbClr val="66FFFF"/>
                    </a:solidFill>
                  </a:rPr>
                  <a:t>Chequear</a:t>
                </a:r>
              </a:p>
            </p:txBody>
          </p:sp>
          <p:sp>
            <p:nvSpPr>
              <p:cNvPr id="27" name="Text Box 11"/>
              <p:cNvSpPr txBox="1">
                <a:spLocks noChangeArrowheads="1"/>
              </p:cNvSpPr>
              <p:nvPr/>
            </p:nvSpPr>
            <p:spPr bwMode="auto">
              <a:xfrm>
                <a:off x="2190" y="2613"/>
                <a:ext cx="634" cy="309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s-ES_tradnl" sz="1100" b="1">
                    <a:solidFill>
                      <a:srgbClr val="66FFFF"/>
                    </a:solidFill>
                  </a:rPr>
                  <a:t>Hacer</a:t>
                </a:r>
              </a:p>
            </p:txBody>
          </p:sp>
        </p:grpSp>
        <p:sp>
          <p:nvSpPr>
            <p:cNvPr id="20" name="Text Box 12"/>
            <p:cNvSpPr txBox="1">
              <a:spLocks noChangeArrowheads="1"/>
            </p:cNvSpPr>
            <p:nvPr/>
          </p:nvSpPr>
          <p:spPr bwMode="auto">
            <a:xfrm>
              <a:off x="1602" y="1635"/>
              <a:ext cx="204" cy="38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110000"/>
                </a:lnSpc>
              </a:pPr>
              <a:endParaRPr lang="es-ES_tradnl" sz="1400" b="1" i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5 Título"/>
          <p:cNvSpPr>
            <a:spLocks noGrp="1"/>
          </p:cNvSpPr>
          <p:nvPr>
            <p:ph type="ctrTitle" idx="4294967295"/>
          </p:nvPr>
        </p:nvSpPr>
        <p:spPr>
          <a:xfrm>
            <a:off x="179512" y="188640"/>
            <a:ext cx="8715375" cy="755650"/>
          </a:xfrm>
        </p:spPr>
        <p:txBody>
          <a:bodyPr/>
          <a:lstStyle/>
          <a:p>
            <a:pPr eaLnBrk="1" hangingPunct="1"/>
            <a:r>
              <a:rPr lang="es-CL" sz="32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Norma ISO </a:t>
            </a:r>
            <a:r>
              <a:rPr lang="es-CL" sz="32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14001:2004</a:t>
            </a:r>
            <a:endParaRPr lang="es-ES" sz="3200" dirty="0" smtClean="0">
              <a:solidFill>
                <a:srgbClr val="0033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8434" name="6 Subtítulo"/>
          <p:cNvSpPr txBox="1">
            <a:spLocks/>
          </p:cNvSpPr>
          <p:nvPr/>
        </p:nvSpPr>
        <p:spPr bwMode="auto">
          <a:xfrm>
            <a:off x="179512" y="1196975"/>
            <a:ext cx="8712968" cy="5256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200" b="1" dirty="0" smtClean="0">
                <a:cs typeface="Arial" charset="0"/>
              </a:rPr>
              <a:t>Aplica también el círculo de </a:t>
            </a:r>
            <a:r>
              <a:rPr lang="es-ES" sz="2200" dirty="0" err="1" smtClean="0">
                <a:latin typeface="Arial Black" pitchFamily="34" charset="0"/>
                <a:cs typeface="Arial" charset="0"/>
              </a:rPr>
              <a:t>Deming</a:t>
            </a:r>
            <a:r>
              <a:rPr lang="es-ES" sz="2200" b="1" dirty="0" smtClean="0">
                <a:cs typeface="Arial" charset="0"/>
              </a:rPr>
              <a:t>:</a:t>
            </a:r>
            <a:endParaRPr lang="es-ES" sz="2200" b="1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400" dirty="0">
              <a:latin typeface="Arial Black" pitchFamily="34" charset="0"/>
              <a:cs typeface="Arial" charset="0"/>
            </a:endParaRPr>
          </a:p>
          <a:p>
            <a:r>
              <a:rPr lang="es-CL" sz="2200" b="1" dirty="0" smtClean="0"/>
              <a:t>- </a:t>
            </a:r>
            <a:r>
              <a:rPr lang="es-CL" sz="2200" dirty="0" smtClean="0">
                <a:solidFill>
                  <a:srgbClr val="000099"/>
                </a:solidFill>
                <a:latin typeface="Arial Black" pitchFamily="34" charset="0"/>
              </a:rPr>
              <a:t>Planificar</a:t>
            </a:r>
            <a:r>
              <a:rPr lang="es-CL" sz="2200" b="1" dirty="0" smtClean="0"/>
              <a:t>: establecer los objetivos y procesos necesarios para conseguir resultados de acuerdo con la política ambiental</a:t>
            </a:r>
          </a:p>
          <a:p>
            <a:r>
              <a:rPr lang="es-CL" sz="2200" b="1" dirty="0" smtClean="0"/>
              <a:t>de la organización</a:t>
            </a:r>
            <a:r>
              <a:rPr lang="es-CL" sz="2200" b="1" dirty="0" smtClean="0"/>
              <a:t>.</a:t>
            </a:r>
          </a:p>
          <a:p>
            <a:endParaRPr lang="es-CL" sz="1000" b="1" dirty="0" smtClean="0"/>
          </a:p>
          <a:p>
            <a:pPr>
              <a:buFontTx/>
              <a:buChar char="-"/>
            </a:pPr>
            <a:r>
              <a:rPr lang="es-CL" sz="2200" dirty="0" smtClean="0">
                <a:solidFill>
                  <a:srgbClr val="000099"/>
                </a:solidFill>
                <a:latin typeface="Arial Black" pitchFamily="34" charset="0"/>
              </a:rPr>
              <a:t>Hacer</a:t>
            </a:r>
            <a:r>
              <a:rPr lang="es-CL" sz="2200" b="1" dirty="0" smtClean="0"/>
              <a:t>: implementar los procesos</a:t>
            </a:r>
            <a:r>
              <a:rPr lang="es-CL" sz="2200" b="1" dirty="0" smtClean="0"/>
              <a:t>.</a:t>
            </a:r>
          </a:p>
          <a:p>
            <a:endParaRPr lang="es-CL" sz="1000" b="1" dirty="0" smtClean="0"/>
          </a:p>
          <a:p>
            <a:r>
              <a:rPr lang="es-CL" sz="2200" b="1" dirty="0" smtClean="0"/>
              <a:t>- </a:t>
            </a:r>
            <a:r>
              <a:rPr lang="es-CL" sz="2200" dirty="0" smtClean="0">
                <a:solidFill>
                  <a:srgbClr val="000099"/>
                </a:solidFill>
                <a:latin typeface="Arial Black" pitchFamily="34" charset="0"/>
              </a:rPr>
              <a:t>Verificar</a:t>
            </a:r>
            <a:r>
              <a:rPr lang="es-CL" sz="2200" b="1" dirty="0" smtClean="0"/>
              <a:t>: realizar el seguimiento y la medición de los procesos respecto a la política ambientales, los objetivos, las </a:t>
            </a:r>
            <a:r>
              <a:rPr lang="es-CL" sz="2200" b="1" dirty="0" smtClean="0"/>
              <a:t>metas y </a:t>
            </a:r>
            <a:r>
              <a:rPr lang="es-CL" sz="2200" b="1" dirty="0" smtClean="0"/>
              <a:t>los requisitos legales y otros requisitos, e informar sobre los resultados</a:t>
            </a:r>
            <a:r>
              <a:rPr lang="es-CL" sz="2200" b="1" dirty="0" smtClean="0"/>
              <a:t>.</a:t>
            </a:r>
          </a:p>
          <a:p>
            <a:endParaRPr lang="es-CL" sz="1000" b="1" dirty="0" smtClean="0"/>
          </a:p>
          <a:p>
            <a:r>
              <a:rPr lang="es-CL" sz="2200" b="1" dirty="0" smtClean="0"/>
              <a:t>- </a:t>
            </a:r>
            <a:r>
              <a:rPr lang="es-CL" sz="2200" dirty="0" smtClean="0">
                <a:solidFill>
                  <a:srgbClr val="000099"/>
                </a:solidFill>
                <a:latin typeface="Arial Black" pitchFamily="34" charset="0"/>
              </a:rPr>
              <a:t>Actuar</a:t>
            </a:r>
            <a:r>
              <a:rPr lang="es-CL" sz="2200" b="1" dirty="0" smtClean="0"/>
              <a:t>: tomar acciones para mejorar continuamente el desempeño del sistema de gestión ambiental.</a:t>
            </a:r>
            <a:endParaRPr lang="es-ES" sz="2200" b="1" dirty="0">
              <a:solidFill>
                <a:srgbClr val="000099"/>
              </a:solidFill>
              <a:latin typeface="Arial Black" pitchFamily="34" charset="0"/>
              <a:cs typeface="Arial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6732240" y="5229200"/>
            <a:ext cx="2155825" cy="1223392"/>
            <a:chOff x="1602" y="1635"/>
            <a:chExt cx="2392" cy="1537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2100" y="1732"/>
              <a:ext cx="1894" cy="1440"/>
              <a:chOff x="2100" y="1732"/>
              <a:chExt cx="1894" cy="1440"/>
            </a:xfrm>
          </p:grpSpPr>
          <p:sp>
            <p:nvSpPr>
              <p:cNvPr id="21" name="Oval 5"/>
              <p:cNvSpPr>
                <a:spLocks noChangeArrowheads="1"/>
              </p:cNvSpPr>
              <p:nvPr/>
            </p:nvSpPr>
            <p:spPr bwMode="auto">
              <a:xfrm>
                <a:off x="2100" y="1739"/>
                <a:ext cx="1404" cy="1409"/>
              </a:xfrm>
              <a:prstGeom prst="ellipse">
                <a:avLst/>
              </a:prstGeom>
              <a:solidFill>
                <a:srgbClr val="CC3300"/>
              </a:solidFill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endParaRPr lang="es-ES_tradnl" sz="2400">
                  <a:solidFill>
                    <a:srgbClr val="00808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2" name="Line 6"/>
              <p:cNvSpPr>
                <a:spLocks noChangeShapeType="1"/>
              </p:cNvSpPr>
              <p:nvPr/>
            </p:nvSpPr>
            <p:spPr bwMode="auto">
              <a:xfrm>
                <a:off x="2814" y="1732"/>
                <a:ext cx="3" cy="1440"/>
              </a:xfrm>
              <a:prstGeom prst="line">
                <a:avLst/>
              </a:prstGeom>
              <a:noFill/>
              <a:ln w="19050">
                <a:solidFill>
                  <a:schemeClr val="bg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Line 7"/>
              <p:cNvSpPr>
                <a:spLocks noChangeShapeType="1"/>
              </p:cNvSpPr>
              <p:nvPr/>
            </p:nvSpPr>
            <p:spPr bwMode="auto">
              <a:xfrm>
                <a:off x="2100" y="2424"/>
                <a:ext cx="1421" cy="1"/>
              </a:xfrm>
              <a:prstGeom prst="line">
                <a:avLst/>
              </a:prstGeom>
              <a:noFill/>
              <a:ln w="19050">
                <a:solidFill>
                  <a:schemeClr val="bg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Text Box 8"/>
              <p:cNvSpPr txBox="1">
                <a:spLocks noChangeArrowheads="1"/>
              </p:cNvSpPr>
              <p:nvPr/>
            </p:nvSpPr>
            <p:spPr bwMode="auto">
              <a:xfrm>
                <a:off x="2143" y="2021"/>
                <a:ext cx="764" cy="309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s-ES_tradnl" sz="1100" b="1">
                    <a:solidFill>
                      <a:srgbClr val="66FFFF"/>
                    </a:solidFill>
                  </a:rPr>
                  <a:t>Planear</a:t>
                </a:r>
                <a:endParaRPr lang="es-ES_tradnl" sz="1100" b="1">
                  <a:solidFill>
                    <a:srgbClr val="66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25" name="Text Box 9"/>
              <p:cNvSpPr txBox="1">
                <a:spLocks noChangeArrowheads="1"/>
              </p:cNvSpPr>
              <p:nvPr/>
            </p:nvSpPr>
            <p:spPr bwMode="auto">
              <a:xfrm>
                <a:off x="2868" y="2021"/>
                <a:ext cx="1126" cy="309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s-ES_tradnl" sz="1100" b="1">
                    <a:solidFill>
                      <a:srgbClr val="66FFFF"/>
                    </a:solidFill>
                  </a:rPr>
                  <a:t>Actuar</a:t>
                </a:r>
                <a:endParaRPr lang="es-ES_tradnl" sz="1100" b="1">
                  <a:solidFill>
                    <a:srgbClr val="66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26" name="Text Box 10"/>
              <p:cNvSpPr txBox="1">
                <a:spLocks noChangeArrowheads="1"/>
              </p:cNvSpPr>
              <p:nvPr/>
            </p:nvSpPr>
            <p:spPr bwMode="auto">
              <a:xfrm>
                <a:off x="2823" y="2613"/>
                <a:ext cx="921" cy="309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s-ES_tradnl" sz="1100" b="1" dirty="0">
                    <a:solidFill>
                      <a:srgbClr val="66FFFF"/>
                    </a:solidFill>
                  </a:rPr>
                  <a:t>Chequear</a:t>
                </a:r>
              </a:p>
            </p:txBody>
          </p:sp>
          <p:sp>
            <p:nvSpPr>
              <p:cNvPr id="27" name="Text Box 11"/>
              <p:cNvSpPr txBox="1">
                <a:spLocks noChangeArrowheads="1"/>
              </p:cNvSpPr>
              <p:nvPr/>
            </p:nvSpPr>
            <p:spPr bwMode="auto">
              <a:xfrm>
                <a:off x="2190" y="2613"/>
                <a:ext cx="634" cy="309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s-ES_tradnl" sz="1100" b="1">
                    <a:solidFill>
                      <a:srgbClr val="66FFFF"/>
                    </a:solidFill>
                  </a:rPr>
                  <a:t>Hacer</a:t>
                </a:r>
              </a:p>
            </p:txBody>
          </p:sp>
        </p:grpSp>
        <p:sp>
          <p:nvSpPr>
            <p:cNvPr id="20" name="Text Box 12"/>
            <p:cNvSpPr txBox="1">
              <a:spLocks noChangeArrowheads="1"/>
            </p:cNvSpPr>
            <p:nvPr/>
          </p:nvSpPr>
          <p:spPr bwMode="auto">
            <a:xfrm>
              <a:off x="1602" y="1635"/>
              <a:ext cx="204" cy="38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110000"/>
                </a:lnSpc>
              </a:pPr>
              <a:endParaRPr lang="es-ES_tradnl" sz="1400" b="1" i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5 Título"/>
          <p:cNvSpPr>
            <a:spLocks noGrp="1"/>
          </p:cNvSpPr>
          <p:nvPr>
            <p:ph type="ctrTitle" idx="4294967295"/>
          </p:nvPr>
        </p:nvSpPr>
        <p:spPr>
          <a:xfrm>
            <a:off x="179512" y="188640"/>
            <a:ext cx="8715375" cy="755650"/>
          </a:xfrm>
        </p:spPr>
        <p:txBody>
          <a:bodyPr/>
          <a:lstStyle/>
          <a:p>
            <a:pPr eaLnBrk="1" hangingPunct="1"/>
            <a:r>
              <a:rPr lang="es-CL" sz="32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Sistemas de Gestión Ambiental</a:t>
            </a:r>
            <a:br>
              <a:rPr lang="es-CL" sz="32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</a:br>
            <a:r>
              <a:rPr lang="es-CL" sz="32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(</a:t>
            </a:r>
            <a:r>
              <a:rPr lang="es-CL" sz="24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de acuerdo a Norma ISO 14001</a:t>
            </a:r>
            <a:r>
              <a:rPr lang="es-CL" sz="32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)</a:t>
            </a:r>
            <a:endParaRPr lang="es-ES" sz="3200" dirty="0" smtClean="0">
              <a:solidFill>
                <a:srgbClr val="0033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8434" name="6 Subtítulo"/>
          <p:cNvSpPr txBox="1">
            <a:spLocks/>
          </p:cNvSpPr>
          <p:nvPr/>
        </p:nvSpPr>
        <p:spPr bwMode="auto">
          <a:xfrm>
            <a:off x="179512" y="1628800"/>
            <a:ext cx="8712968" cy="4104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 dirty="0" smtClean="0">
                <a:latin typeface="Arial Black" pitchFamily="34" charset="0"/>
                <a:cs typeface="Arial" charset="0"/>
              </a:rPr>
              <a:t>Similitudes con ISO 9000</a:t>
            </a:r>
            <a:r>
              <a:rPr lang="es-ES" sz="2200" b="1" dirty="0" smtClean="0">
                <a:cs typeface="Arial" charset="0"/>
              </a:rPr>
              <a:t>.</a:t>
            </a:r>
            <a:endParaRPr lang="es-ES" sz="2200" b="1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400" b="1" dirty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es-ES_tradnl" sz="2000" b="1" dirty="0" smtClean="0">
                <a:latin typeface="Arial" pitchFamily="34" charset="0"/>
                <a:cs typeface="Arial" pitchFamily="34" charset="0"/>
              </a:rPr>
              <a:t>Ambos </a:t>
            </a:r>
            <a:r>
              <a:rPr lang="es-ES_tradnl" sz="2000" b="1" dirty="0" smtClean="0">
                <a:latin typeface="Arial" pitchFamily="34" charset="0"/>
                <a:cs typeface="Arial" pitchFamily="34" charset="0"/>
              </a:rPr>
              <a:t>son sistemas fundamentalmente preventivos</a:t>
            </a:r>
            <a:r>
              <a:rPr lang="es-ES_tradnl" sz="20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Tx/>
              <a:buChar char="-"/>
            </a:pPr>
            <a:endParaRPr lang="es-ES_tradnl" sz="2000" b="1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es-ES_tradnl" sz="2000" b="1" dirty="0" smtClean="0">
                <a:latin typeface="Arial" pitchFamily="34" charset="0"/>
                <a:cs typeface="Arial" pitchFamily="34" charset="0"/>
              </a:rPr>
              <a:t> Requieren </a:t>
            </a:r>
            <a:r>
              <a:rPr lang="es-ES_tradnl" sz="2000" b="1" dirty="0" smtClean="0">
                <a:latin typeface="Arial" pitchFamily="34" charset="0"/>
                <a:cs typeface="Arial" pitchFamily="34" charset="0"/>
              </a:rPr>
              <a:t>de certificaciones por terceras partes</a:t>
            </a:r>
            <a:r>
              <a:rPr lang="es-ES_tradnl" sz="20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Tx/>
              <a:buChar char="-"/>
            </a:pPr>
            <a:endParaRPr lang="es-ES_tradnl" sz="2000" b="1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es-ES_tradnl" sz="2000" b="1" dirty="0" smtClean="0">
                <a:latin typeface="Arial" pitchFamily="34" charset="0"/>
                <a:cs typeface="Arial" pitchFamily="34" charset="0"/>
              </a:rPr>
              <a:t> Actividades </a:t>
            </a:r>
            <a:r>
              <a:rPr lang="es-ES_tradnl" sz="2000" b="1" dirty="0" smtClean="0">
                <a:latin typeface="Arial" pitchFamily="34" charset="0"/>
                <a:cs typeface="Arial" pitchFamily="34" charset="0"/>
              </a:rPr>
              <a:t>documentadas y registradas</a:t>
            </a:r>
            <a:r>
              <a:rPr lang="es-ES_tradnl" sz="20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Tx/>
              <a:buChar char="-"/>
            </a:pPr>
            <a:endParaRPr lang="es-ES_tradnl" sz="2000" b="1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es-ES_tradnl" sz="2000" b="1" dirty="0" smtClean="0">
                <a:latin typeface="Arial" pitchFamily="34" charset="0"/>
                <a:cs typeface="Arial" pitchFamily="34" charset="0"/>
              </a:rPr>
              <a:t> Resultados </a:t>
            </a:r>
            <a:r>
              <a:rPr lang="es-ES_tradnl" sz="2000" b="1" dirty="0" smtClean="0">
                <a:latin typeface="Arial" pitchFamily="34" charset="0"/>
                <a:cs typeface="Arial" pitchFamily="34" charset="0"/>
              </a:rPr>
              <a:t>evaluados por medidas objetivas de desempeño.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/>
          <a:lstStyle/>
          <a:p>
            <a:r>
              <a:rPr lang="es-ES_tradnl" sz="4000" dirty="0">
                <a:solidFill>
                  <a:srgbClr val="000099"/>
                </a:solidFill>
                <a:latin typeface="Arial Black" pitchFamily="34" charset="0"/>
              </a:rPr>
              <a:t>Esquema fundamental</a:t>
            </a:r>
          </a:p>
        </p:txBody>
      </p:sp>
      <p:graphicFrame>
        <p:nvGraphicFramePr>
          <p:cNvPr id="75780" name="Object 4">
            <a:hlinkClick r:id="rId3" action="ppaction://hlinksldjump"/>
          </p:cNvPr>
          <p:cNvGraphicFramePr>
            <a:graphicFrameLocks noChangeAspect="1"/>
          </p:cNvGraphicFramePr>
          <p:nvPr/>
        </p:nvGraphicFramePr>
        <p:xfrm>
          <a:off x="381000" y="1447800"/>
          <a:ext cx="1204913" cy="1487488"/>
        </p:xfrm>
        <a:graphic>
          <a:graphicData uri="http://schemas.openxmlformats.org/presentationml/2006/ole">
            <p:oleObj spid="_x0000_s3074" name="Imagen" r:id="rId4" imgW="2809440" imgH="3468960" progId="MS_ClipArt_Gallery.2">
              <p:embed/>
            </p:oleObj>
          </a:graphicData>
        </a:graphic>
      </p:graphicFrame>
      <p:graphicFrame>
        <p:nvGraphicFramePr>
          <p:cNvPr id="75781" name="Object 5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304800" y="4572000"/>
          <a:ext cx="1303338" cy="1371600"/>
        </p:xfrm>
        <a:graphic>
          <a:graphicData uri="http://schemas.openxmlformats.org/presentationml/2006/ole">
            <p:oleObj spid="_x0000_s3075" name="Imagen" r:id="rId6" imgW="484920" imgH="510840" progId="MS_ClipArt_Gallery.2">
              <p:embed/>
            </p:oleObj>
          </a:graphicData>
        </a:graphic>
      </p:graphicFrame>
      <p:graphicFrame>
        <p:nvGraphicFramePr>
          <p:cNvPr id="75782" name="Object 6">
            <a:hlinkClick r:id="rId7" action="ppaction://hlinksldjump"/>
          </p:cNvPr>
          <p:cNvGraphicFramePr>
            <a:graphicFrameLocks noChangeAspect="1"/>
          </p:cNvGraphicFramePr>
          <p:nvPr/>
        </p:nvGraphicFramePr>
        <p:xfrm>
          <a:off x="2590800" y="2590800"/>
          <a:ext cx="2951163" cy="2454275"/>
        </p:xfrm>
        <a:graphic>
          <a:graphicData uri="http://schemas.openxmlformats.org/presentationml/2006/ole">
            <p:oleObj spid="_x0000_s3076" name="Imagen" r:id="rId8" imgW="4170600" imgH="3468960" progId="MS_ClipArt_Gallery.2">
              <p:embed/>
            </p:oleObj>
          </a:graphicData>
        </a:graphic>
      </p:graphicFrame>
      <p:graphicFrame>
        <p:nvGraphicFramePr>
          <p:cNvPr id="75783" name="Object 7">
            <a:hlinkClick r:id="rId9" action="ppaction://hlinksldjump"/>
          </p:cNvPr>
          <p:cNvGraphicFramePr>
            <a:graphicFrameLocks noChangeAspect="1"/>
          </p:cNvGraphicFramePr>
          <p:nvPr/>
        </p:nvGraphicFramePr>
        <p:xfrm>
          <a:off x="5867400" y="1295400"/>
          <a:ext cx="1141413" cy="1143000"/>
        </p:xfrm>
        <a:graphic>
          <a:graphicData uri="http://schemas.openxmlformats.org/presentationml/2006/ole">
            <p:oleObj spid="_x0000_s3077" name="Imagen" r:id="rId10" imgW="1520640" imgH="1522440" progId="MS_ClipArt_Gallery.2">
              <p:embed/>
            </p:oleObj>
          </a:graphicData>
        </a:graphic>
      </p:graphicFrame>
      <p:graphicFrame>
        <p:nvGraphicFramePr>
          <p:cNvPr id="75784" name="Object 8"/>
          <p:cNvGraphicFramePr>
            <a:graphicFrameLocks noChangeAspect="1"/>
          </p:cNvGraphicFramePr>
          <p:nvPr/>
        </p:nvGraphicFramePr>
        <p:xfrm>
          <a:off x="5943600" y="2971800"/>
          <a:ext cx="990600" cy="962025"/>
        </p:xfrm>
        <a:graphic>
          <a:graphicData uri="http://schemas.openxmlformats.org/presentationml/2006/ole">
            <p:oleObj spid="_x0000_s3078" name="Imagen" r:id="rId11" imgW="1821960" imgH="1768320" progId="MS_ClipArt_Gallery.2">
              <p:embed/>
            </p:oleObj>
          </a:graphicData>
        </a:graphic>
      </p:graphicFrame>
      <p:graphicFrame>
        <p:nvGraphicFramePr>
          <p:cNvPr id="75785" name="Object 9"/>
          <p:cNvGraphicFramePr>
            <a:graphicFrameLocks noChangeAspect="1"/>
          </p:cNvGraphicFramePr>
          <p:nvPr/>
        </p:nvGraphicFramePr>
        <p:xfrm>
          <a:off x="5943600" y="4572000"/>
          <a:ext cx="1143000" cy="1125538"/>
        </p:xfrm>
        <a:graphic>
          <a:graphicData uri="http://schemas.openxmlformats.org/presentationml/2006/ole">
            <p:oleObj spid="_x0000_s3079" name="Imagen" r:id="rId12" imgW="3524760" imgH="3468960" progId="MS_ClipArt_Gallery.2">
              <p:embed/>
            </p:oleObj>
          </a:graphicData>
        </a:graphic>
      </p:graphicFrame>
      <p:sp>
        <p:nvSpPr>
          <p:cNvPr id="75787" name="Rectangle 11"/>
          <p:cNvSpPr>
            <a:spLocks noChangeArrowheads="1"/>
          </p:cNvSpPr>
          <p:nvPr>
            <p:ph type="body" idx="1"/>
          </p:nvPr>
        </p:nvSpPr>
        <p:spPr>
          <a:xfrm>
            <a:off x="0" y="1295400"/>
            <a:ext cx="8991600" cy="4648200"/>
          </a:xfrm>
          <a:noFill/>
          <a:ln/>
        </p:spPr>
        <p:txBody>
          <a:bodyPr/>
          <a:lstStyle/>
          <a:p>
            <a:pPr>
              <a:spcBef>
                <a:spcPct val="50000"/>
              </a:spcBef>
            </a:pPr>
            <a:endParaRPr lang="es-ES_tradnl" sz="2400" dirty="0"/>
          </a:p>
          <a:p>
            <a:pPr>
              <a:spcBef>
                <a:spcPct val="50000"/>
              </a:spcBef>
            </a:pPr>
            <a:endParaRPr lang="es-ES_tradnl" sz="2400" dirty="0"/>
          </a:p>
          <a:p>
            <a:pPr>
              <a:spcBef>
                <a:spcPct val="50000"/>
              </a:spcBef>
            </a:pPr>
            <a:endParaRPr lang="es-ES_tradnl" sz="2400" dirty="0"/>
          </a:p>
          <a:p>
            <a:pPr>
              <a:spcBef>
                <a:spcPct val="50000"/>
              </a:spcBef>
            </a:pPr>
            <a:endParaRPr lang="es-ES_tradnl" sz="2000" dirty="0">
              <a:solidFill>
                <a:schemeClr val="bg2"/>
              </a:solidFill>
            </a:endParaRPr>
          </a:p>
          <a:p>
            <a:pPr>
              <a:spcBef>
                <a:spcPct val="50000"/>
              </a:spcBef>
            </a:pPr>
            <a:r>
              <a:rPr lang="es-ES_tradnl" sz="1600" b="1" dirty="0">
                <a:solidFill>
                  <a:srgbClr val="006600"/>
                </a:solidFill>
              </a:rPr>
              <a:t>Materias primas.</a:t>
            </a:r>
            <a:endParaRPr lang="es-ES_tradnl" sz="2000" dirty="0">
              <a:solidFill>
                <a:srgbClr val="006600"/>
              </a:solidFill>
            </a:endParaRPr>
          </a:p>
          <a:p>
            <a:pPr>
              <a:spcBef>
                <a:spcPct val="50000"/>
              </a:spcBef>
            </a:pPr>
            <a:r>
              <a:rPr lang="es-ES_tradnl" sz="1600" b="1" dirty="0">
                <a:solidFill>
                  <a:srgbClr val="006600"/>
                </a:solidFill>
              </a:rPr>
              <a:t>Recursos naturales.</a:t>
            </a:r>
            <a:endParaRPr lang="es-ES_tradnl" sz="2400" dirty="0">
              <a:solidFill>
                <a:srgbClr val="006600"/>
              </a:solidFill>
            </a:endParaRPr>
          </a:p>
        </p:txBody>
      </p:sp>
      <p:sp>
        <p:nvSpPr>
          <p:cNvPr id="75788" name="Text Box 12"/>
          <p:cNvSpPr txBox="1">
            <a:spLocks noChangeArrowheads="1"/>
          </p:cNvSpPr>
          <p:nvPr/>
        </p:nvSpPr>
        <p:spPr bwMode="auto">
          <a:xfrm>
            <a:off x="2438400" y="2209800"/>
            <a:ext cx="3124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 dirty="0">
                <a:solidFill>
                  <a:srgbClr val="C00000"/>
                </a:solidFill>
                <a:latin typeface="Arial" charset="0"/>
              </a:rPr>
              <a:t>Emisiones ambientales</a:t>
            </a:r>
            <a:r>
              <a:rPr lang="es-ES_tradnl" sz="2000" b="1" dirty="0">
                <a:solidFill>
                  <a:schemeClr val="bg2"/>
                </a:solidFill>
                <a:latin typeface="Arial" charset="0"/>
              </a:rPr>
              <a:t>.</a:t>
            </a:r>
            <a:endParaRPr lang="es-ES_tradnl" dirty="0"/>
          </a:p>
        </p:txBody>
      </p:sp>
      <p:sp>
        <p:nvSpPr>
          <p:cNvPr id="75789" name="Text Box 13"/>
          <p:cNvSpPr txBox="1">
            <a:spLocks noChangeArrowheads="1"/>
          </p:cNvSpPr>
          <p:nvPr/>
        </p:nvSpPr>
        <p:spPr bwMode="auto">
          <a:xfrm>
            <a:off x="7162800" y="1484784"/>
            <a:ext cx="1981200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u="sng" dirty="0">
                <a:solidFill>
                  <a:srgbClr val="000099"/>
                </a:solidFill>
                <a:latin typeface="Arial Black" pitchFamily="34" charset="0"/>
              </a:rPr>
              <a:t>Costos:</a:t>
            </a:r>
            <a:endParaRPr lang="es-ES_tradnl" sz="2000" dirty="0">
              <a:solidFill>
                <a:srgbClr val="000099"/>
              </a:solidFill>
              <a:latin typeface="Arial Black" pitchFamily="34" charset="0"/>
            </a:endParaRPr>
          </a:p>
          <a:p>
            <a:pPr>
              <a:spcBef>
                <a:spcPct val="50000"/>
              </a:spcBef>
            </a:pPr>
            <a:r>
              <a:rPr lang="es-ES_tradnl" sz="1600" b="1" dirty="0">
                <a:solidFill>
                  <a:srgbClr val="000099"/>
                </a:solidFill>
              </a:rPr>
              <a:t>Generación.</a:t>
            </a:r>
          </a:p>
          <a:p>
            <a:pPr>
              <a:spcBef>
                <a:spcPct val="50000"/>
              </a:spcBef>
            </a:pPr>
            <a:r>
              <a:rPr lang="es-ES_tradnl" sz="1600" b="1" dirty="0">
                <a:solidFill>
                  <a:srgbClr val="000099"/>
                </a:solidFill>
              </a:rPr>
              <a:t>Disposición.</a:t>
            </a:r>
          </a:p>
          <a:p>
            <a:pPr>
              <a:spcBef>
                <a:spcPct val="50000"/>
              </a:spcBef>
            </a:pPr>
            <a:r>
              <a:rPr lang="es-ES_tradnl" sz="1600" b="1" dirty="0">
                <a:solidFill>
                  <a:srgbClr val="000099"/>
                </a:solidFill>
              </a:rPr>
              <a:t>Administración.</a:t>
            </a:r>
          </a:p>
          <a:p>
            <a:pPr>
              <a:spcBef>
                <a:spcPct val="50000"/>
              </a:spcBef>
            </a:pPr>
            <a:r>
              <a:rPr lang="es-ES_tradnl" sz="1600" b="1" dirty="0">
                <a:solidFill>
                  <a:srgbClr val="000099"/>
                </a:solidFill>
              </a:rPr>
              <a:t>Manejo.</a:t>
            </a:r>
          </a:p>
          <a:p>
            <a:pPr>
              <a:spcBef>
                <a:spcPct val="50000"/>
              </a:spcBef>
            </a:pPr>
            <a:r>
              <a:rPr lang="es-ES_tradnl" sz="1600" b="1" dirty="0">
                <a:solidFill>
                  <a:srgbClr val="000099"/>
                </a:solidFill>
              </a:rPr>
              <a:t>Mala imagen.</a:t>
            </a:r>
          </a:p>
          <a:p>
            <a:pPr>
              <a:spcBef>
                <a:spcPct val="50000"/>
              </a:spcBef>
            </a:pPr>
            <a:r>
              <a:rPr lang="es-ES_tradnl" sz="1600" b="1" dirty="0">
                <a:solidFill>
                  <a:srgbClr val="000099"/>
                </a:solidFill>
              </a:rPr>
              <a:t>Afectación.</a:t>
            </a:r>
          </a:p>
          <a:p>
            <a:pPr>
              <a:spcBef>
                <a:spcPct val="50000"/>
              </a:spcBef>
            </a:pPr>
            <a:r>
              <a:rPr lang="es-ES_tradnl" sz="1600" b="1" dirty="0">
                <a:solidFill>
                  <a:srgbClr val="000099"/>
                </a:solidFill>
              </a:rPr>
              <a:t>Multas.</a:t>
            </a:r>
          </a:p>
          <a:p>
            <a:pPr>
              <a:spcBef>
                <a:spcPct val="50000"/>
              </a:spcBef>
            </a:pPr>
            <a:r>
              <a:rPr lang="es-ES_tradnl" sz="1600" b="1" dirty="0">
                <a:solidFill>
                  <a:srgbClr val="000099"/>
                </a:solidFill>
              </a:rPr>
              <a:t>Desperdicio de materiales / recursos</a:t>
            </a:r>
            <a:r>
              <a:rPr lang="es-ES_tradnl" sz="1600" dirty="0">
                <a:solidFill>
                  <a:srgbClr val="000099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4620</TotalTime>
  <Words>836</Words>
  <Application>Microsoft Office PowerPoint</Application>
  <PresentationFormat>Presentación en pantalla (4:3)</PresentationFormat>
  <Paragraphs>253</Paragraphs>
  <Slides>21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3" baseType="lpstr">
      <vt:lpstr>Tema de Office</vt:lpstr>
      <vt:lpstr>Galería de imágenes de Microsoft</vt:lpstr>
      <vt:lpstr>Curso</vt:lpstr>
      <vt:lpstr>Sistemas de Gestión Ambiental (de acuerdo a Norma ISO 14001)</vt:lpstr>
      <vt:lpstr>Sistemas de Gestión Ambiental (de acuerdo a Norma ISO 14001)</vt:lpstr>
      <vt:lpstr>Sistemas de Gestión Ambiental (de acuerdo a Norma ISO 14001)</vt:lpstr>
      <vt:lpstr>Normas de la Familia ISO 14000</vt:lpstr>
      <vt:lpstr>Norma ISO 14001:2004</vt:lpstr>
      <vt:lpstr>Norma ISO 14001:2004</vt:lpstr>
      <vt:lpstr>Sistemas de Gestión Ambiental (de acuerdo a Norma ISO 14001)</vt:lpstr>
      <vt:lpstr>Esquema fundamental</vt:lpstr>
      <vt:lpstr>Sistemas de Gestión Ambiental (de acuerdo a Norma ISO 14001)</vt:lpstr>
      <vt:lpstr>Sistemas de Gestión Ambiental (de acuerdo a Norma ISO 14001)</vt:lpstr>
      <vt:lpstr>Sistemas de Gestión Ambiental (de acuerdo a Norma ISO 14001)</vt:lpstr>
      <vt:lpstr>Diapositiva 13</vt:lpstr>
      <vt:lpstr>Norma ISO 14001:2004</vt:lpstr>
      <vt:lpstr>Requisitos del Sistema de Gestión Ambiental</vt:lpstr>
      <vt:lpstr>Requisitos del Sistema de Gestión Ambiental</vt:lpstr>
      <vt:lpstr>Diapositiva 17</vt:lpstr>
      <vt:lpstr>Diapositiva 18</vt:lpstr>
      <vt:lpstr>Diapositiva 19</vt:lpstr>
      <vt:lpstr>Diapositiva 20</vt:lpstr>
      <vt:lpstr>Diapositiva 21</vt:lpstr>
    </vt:vector>
  </TitlesOfParts>
  <Company>bci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</dc:title>
  <dc:creator>dpachet</dc:creator>
  <cp:lastModifiedBy>Jorge</cp:lastModifiedBy>
  <cp:revision>521</cp:revision>
  <dcterms:created xsi:type="dcterms:W3CDTF">2011-04-12T12:34:16Z</dcterms:created>
  <dcterms:modified xsi:type="dcterms:W3CDTF">2011-12-05T05:11:39Z</dcterms:modified>
</cp:coreProperties>
</file>