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4" r:id="rId1"/>
  </p:sldMasterIdLst>
  <p:notesMasterIdLst>
    <p:notesMasterId r:id="rId22"/>
  </p:notesMasterIdLst>
  <p:handoutMasterIdLst>
    <p:handoutMasterId r:id="rId23"/>
  </p:handoutMasterIdLst>
  <p:sldIdLst>
    <p:sldId id="256" r:id="rId2"/>
    <p:sldId id="314" r:id="rId3"/>
    <p:sldId id="317" r:id="rId4"/>
    <p:sldId id="319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40" r:id="rId16"/>
    <p:sldId id="341" r:id="rId17"/>
    <p:sldId id="342" r:id="rId18"/>
    <p:sldId id="343" r:id="rId19"/>
    <p:sldId id="344" r:id="rId20"/>
    <p:sldId id="345" r:id="rId2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00"/>
    <a:srgbClr val="003300"/>
    <a:srgbClr val="8E3432"/>
    <a:srgbClr val="333300"/>
    <a:srgbClr val="FFCC00"/>
    <a:srgbClr val="CC33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s-CL"/>
              <a:t>Sistemas de Gestión ISO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CE5849C-B6A1-421F-830A-0B4C605F0230}" type="datetimeFigureOut">
              <a:rPr lang="es-CL"/>
              <a:pPr>
                <a:defRPr/>
              </a:pPr>
              <a:t>07-11-2011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pt-BR"/>
              <a:t>Sr. Jorge López de Maturana L.</a:t>
            </a:r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9C389C1-CB6C-48B9-BF05-027150E26295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s-CL"/>
              <a:t>Sistemas de Gestión ISO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A51D5E7-847C-45F5-9A8A-DFBE1CAD6FA7}" type="datetimeFigureOut">
              <a:rPr lang="es-CL"/>
              <a:pPr>
                <a:defRPr/>
              </a:pPr>
              <a:t>07-11-2011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L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L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pt-BR"/>
              <a:t>Sr. Jorge López de Maturana L.</a:t>
            </a: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6153D94-1BCA-4E75-8F8B-3C1EB618AB95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16387" name="5 Marcador de pie de página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t-BR" smtClean="0"/>
              <a:t>Sr. Jorge López de Maturana L.</a:t>
            </a:r>
            <a:endParaRPr lang="es-C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DB3D2-3F57-4D00-992F-C9870C618E46}" type="datetime1">
              <a:rPr lang="es-ES"/>
              <a:pPr>
                <a:defRPr/>
              </a:pPr>
              <a:t>07/11/2011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FCFAD-C617-44EF-AC3C-14F58D773B5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6F102-E5B5-4091-9F7A-8B6AD97B6800}" type="datetime1">
              <a:rPr lang="es-ES"/>
              <a:pPr>
                <a:defRPr/>
              </a:pPr>
              <a:t>07/11/2011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5CE79-8CB0-4333-960C-87843F3D0B4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A14EC-7459-484E-8300-4DAD5302F70C}" type="datetime1">
              <a:rPr lang="es-ES"/>
              <a:pPr>
                <a:defRPr/>
              </a:pPr>
              <a:t>07/11/2011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4C6F5-6EC6-4FBC-B8A0-340DFEECAF5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25CBF-BE05-404A-8830-DE9B6CA7694C}" type="datetime1">
              <a:rPr lang="es-ES"/>
              <a:pPr>
                <a:defRPr/>
              </a:pPr>
              <a:t>07/11/2011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549E0-1F66-435D-911D-97BBB4797C7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ABAB5-EF52-4590-9A89-AF578E42EB18}" type="datetime1">
              <a:rPr lang="es-ES"/>
              <a:pPr>
                <a:defRPr/>
              </a:pPr>
              <a:t>07/11/2011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8CF5F-8C4A-45C0-9428-493BBD2A31F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C7AA7-8294-45DD-A028-9B90B756A845}" type="datetime1">
              <a:rPr lang="es-ES"/>
              <a:pPr>
                <a:defRPr/>
              </a:pPr>
              <a:t>07/11/2011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670CD-F78D-470C-BFBE-72014F91F83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B28F6-3F7A-41D4-8562-5DB4404E52CE}" type="datetime1">
              <a:rPr lang="es-ES"/>
              <a:pPr>
                <a:defRPr/>
              </a:pPr>
              <a:t>07/11/2011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1AF29-B9A3-462D-9C5D-4479E6F48B2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9AFB1-5E6A-48CA-87AA-469BFFE0FCE4}" type="datetime1">
              <a:rPr lang="es-ES"/>
              <a:pPr>
                <a:defRPr/>
              </a:pPr>
              <a:t>07/11/2011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91A7B-D996-49B4-8EB6-1C4277F4F3C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74610-CB54-4A7D-AE46-05A52F4CF6D0}" type="datetime1">
              <a:rPr lang="es-ES"/>
              <a:pPr>
                <a:defRPr/>
              </a:pPr>
              <a:t>07/11/2011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231ED-10F2-4073-8B67-A4482A1B8EC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ACCF6-DD40-4D7B-8279-815D078B79EE}" type="datetime1">
              <a:rPr lang="es-ES"/>
              <a:pPr>
                <a:defRPr/>
              </a:pPr>
              <a:t>07/11/2011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CDEC9-1CFA-4938-86FA-6D67DFC9231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C6818-AB1C-4DF2-9B79-85814CC4AA77}" type="datetime1">
              <a:rPr lang="es-ES"/>
              <a:pPr>
                <a:defRPr/>
              </a:pPr>
              <a:t>07/11/2011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C99B7-A0F4-4933-9155-1257505EBC0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CL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F9F89B8-4FEC-492F-9B38-BD2136597148}" type="datetime1">
              <a:rPr lang="es-ES"/>
              <a:pPr>
                <a:defRPr/>
              </a:pPr>
              <a:t>07/11/2011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A1FC900-7510-4BBC-B867-F59DDA1D2F4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  <p:sldLayoutId id="2147484192" r:id="rId8"/>
    <p:sldLayoutId id="2147484193" r:id="rId9"/>
    <p:sldLayoutId id="2147484194" r:id="rId10"/>
    <p:sldLayoutId id="214748419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gma.org/imagen/i_home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://www.google.cl/imgres?imgurl=http://img257.imageshack.us/img257/6461/bestinclass.jpg&amp;imgrefurl=http://www.guayaquilcaliente.com/guayaquil/actualidad/farandula/5_medallas__ratifican_la_calidad_y_tradicion_de_grant%E2%80%99s/&amp;usg=__SFIrB4Gkj1RlI43hfIjhcl_U5XY=&amp;h=640&amp;w=551&amp;sz=65&amp;hl=es&amp;start=13&amp;zoom=1&amp;tbnid=3GiMO31lE-E_1M:&amp;tbnh=137&amp;tbnw=118&amp;ei=TVGvTcfmOsfEgQeA7LXnDA&amp;prev=/images?q=medallas+calidad&amp;hl=es&amp;sa=N&amp;tbm=isch&amp;itbs=1" TargetMode="Externa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ctualidadeditorial.com/wp-content/uploads/2007/12/tablas-de-la-ley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fuentesdeciencia.files.wordpress.com/2008/11/documentos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educcioncientifica.com/polcasanovas/files/2010/01/valor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Título"/>
          <p:cNvSpPr>
            <a:spLocks noGrp="1"/>
          </p:cNvSpPr>
          <p:nvPr>
            <p:ph type="ctrTitle"/>
          </p:nvPr>
        </p:nvSpPr>
        <p:spPr>
          <a:xfrm>
            <a:off x="0" y="620713"/>
            <a:ext cx="8786813" cy="1214437"/>
          </a:xfrm>
        </p:spPr>
        <p:txBody>
          <a:bodyPr/>
          <a:lstStyle/>
          <a:p>
            <a:pPr marL="484188" eaLnBrk="1" hangingPunct="1"/>
            <a:r>
              <a:rPr lang="es-CL" smtClean="0">
                <a:latin typeface="Arial Black" pitchFamily="34" charset="0"/>
                <a:cs typeface="Arial" charset="0"/>
              </a:rPr>
              <a:t>Curso</a:t>
            </a:r>
            <a:endParaRPr lang="es-ES" b="1" smtClean="0">
              <a:latin typeface="Arial" charset="0"/>
              <a:cs typeface="Arial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 bwMode="auto">
          <a:xfrm>
            <a:off x="250825" y="2133600"/>
            <a:ext cx="864393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>
              <a:defRPr/>
            </a:pPr>
            <a:r>
              <a:rPr lang="es-CL" sz="4000" b="1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Introducción a Sistemas de Gestión de Calidad y Ambiente</a:t>
            </a:r>
            <a:endParaRPr lang="es-ES" sz="4000" b="1" dirty="0">
              <a:solidFill>
                <a:srgbClr val="00206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5363" name="7 CuadroTexto"/>
          <p:cNvSpPr txBox="1">
            <a:spLocks noChangeArrowheads="1"/>
          </p:cNvSpPr>
          <p:nvPr/>
        </p:nvSpPr>
        <p:spPr bwMode="auto">
          <a:xfrm>
            <a:off x="4572000" y="6308725"/>
            <a:ext cx="4321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CL"/>
              <a:t>Prof.: Sr. Jorge López de Maturana L.</a:t>
            </a:r>
          </a:p>
        </p:txBody>
      </p:sp>
      <p:pic>
        <p:nvPicPr>
          <p:cNvPr id="15364" name="Picture 7" descr="Ver imagen en tamaño completo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221163"/>
            <a:ext cx="2074863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9" descr="ANd9GcT0CPVsp85T_8a-RJMKK8S88P5BcUfrEAGa0oafCmcLvI_LXXggLYJADjBE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08850" y="4149725"/>
            <a:ext cx="161131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1 Título"/>
          <p:cNvSpPr txBox="1">
            <a:spLocks/>
          </p:cNvSpPr>
          <p:nvPr/>
        </p:nvSpPr>
        <p:spPr bwMode="auto">
          <a:xfrm>
            <a:off x="2627313" y="4221163"/>
            <a:ext cx="41767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/>
            <a:r>
              <a:rPr lang="es-CL" sz="1600">
                <a:latin typeface="Arial Black" pitchFamily="34" charset="0"/>
                <a:cs typeface="Arial" charset="0"/>
              </a:rPr>
              <a:t>Semestre:  Primavera 2011</a:t>
            </a:r>
            <a:endParaRPr lang="es-ES" sz="1600">
              <a:latin typeface="Arial Black" pitchFamily="34" charset="0"/>
              <a:cs typeface="Arial" charset="0"/>
            </a:endParaRPr>
          </a:p>
        </p:txBody>
      </p:sp>
      <p:sp>
        <p:nvSpPr>
          <p:cNvPr id="15367" name="7 CuadroTexto"/>
          <p:cNvSpPr txBox="1">
            <a:spLocks noChangeArrowheads="1"/>
          </p:cNvSpPr>
          <p:nvPr/>
        </p:nvSpPr>
        <p:spPr bwMode="auto">
          <a:xfrm>
            <a:off x="179388" y="260350"/>
            <a:ext cx="46085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2000" b="1">
                <a:cs typeface="Arial" charset="0"/>
              </a:rPr>
              <a:t>Fac. Cs. Físicas y Matemáticas</a:t>
            </a:r>
          </a:p>
        </p:txBody>
      </p:sp>
      <p:sp>
        <p:nvSpPr>
          <p:cNvPr id="15368" name="7 CuadroTexto"/>
          <p:cNvSpPr txBox="1">
            <a:spLocks noChangeArrowheads="1"/>
          </p:cNvSpPr>
          <p:nvPr/>
        </p:nvSpPr>
        <p:spPr bwMode="auto">
          <a:xfrm>
            <a:off x="4572000" y="260350"/>
            <a:ext cx="432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CL" sz="2000" b="1"/>
              <a:t>Universidad de Chile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5 Título"/>
          <p:cNvSpPr>
            <a:spLocks noGrp="1"/>
          </p:cNvSpPr>
          <p:nvPr>
            <p:ph type="ctrTitle" idx="4294967295"/>
          </p:nvPr>
        </p:nvSpPr>
        <p:spPr>
          <a:xfrm>
            <a:off x="179388" y="0"/>
            <a:ext cx="8715375" cy="863600"/>
          </a:xfrm>
        </p:spPr>
        <p:txBody>
          <a:bodyPr/>
          <a:lstStyle/>
          <a:p>
            <a:pPr eaLnBrk="1" hangingPunct="1"/>
            <a:r>
              <a:rPr lang="es-CL" sz="320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Características de la Documentación</a:t>
            </a:r>
            <a:endParaRPr lang="es-ES" sz="3200" smtClean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5602" name="6 Subtítulo"/>
          <p:cNvSpPr txBox="1">
            <a:spLocks/>
          </p:cNvSpPr>
          <p:nvPr/>
        </p:nvSpPr>
        <p:spPr bwMode="auto">
          <a:xfrm>
            <a:off x="0" y="765175"/>
            <a:ext cx="91440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- El desarrollo de la documentación de un Sistema de Gestión debe identificar y reconocer la existencia de documentos que la organización elabora y utiliza para la </a:t>
            </a:r>
            <a:r>
              <a:rPr lang="es-ES" sz="2000">
                <a:solidFill>
                  <a:srgbClr val="006600"/>
                </a:solidFill>
                <a:latin typeface="Arial Black" pitchFamily="34" charset="0"/>
                <a:cs typeface="Arial" charset="0"/>
              </a:rPr>
              <a:t>eficaz operación y control </a:t>
            </a:r>
            <a:r>
              <a:rPr lang="es-ES" sz="2000" b="1">
                <a:cs typeface="Arial" charset="0"/>
              </a:rPr>
              <a:t>de sus procesos. Estos documentos deben ser “recogidos” por la documentación de un Sistema de Gestión, debido a que ellos: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 b="1">
                <a:cs typeface="Arial" charset="0"/>
              </a:rPr>
              <a:t>	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</p:txBody>
      </p:sp>
      <p:sp>
        <p:nvSpPr>
          <p:cNvPr id="4" name="6 Subtítulo"/>
          <p:cNvSpPr txBox="1">
            <a:spLocks/>
          </p:cNvSpPr>
          <p:nvPr/>
        </p:nvSpPr>
        <p:spPr bwMode="auto">
          <a:xfrm>
            <a:off x="250825" y="2708275"/>
            <a:ext cx="8569325" cy="24495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</a:t>
            </a:r>
            <a:r>
              <a:rPr lang="es-ES" sz="2200">
                <a:latin typeface="Arial Black" pitchFamily="34" charset="0"/>
                <a:cs typeface="Arial" charset="0"/>
              </a:rPr>
              <a:t>- Corresponden al “Know-How” de los procesos que describen o controlan.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>
                <a:latin typeface="Arial Black" pitchFamily="34" charset="0"/>
                <a:cs typeface="Arial" charset="0"/>
              </a:rPr>
              <a:t>	- Son eficaces para el propósito que fueron concebidos.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>
                <a:latin typeface="Arial Black" pitchFamily="34" charset="0"/>
                <a:cs typeface="Arial" charset="0"/>
              </a:rPr>
              <a:t>	- Deberían estar internalizados por el personal que los utiliza.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 b="1">
                <a:cs typeface="Arial" charset="0"/>
              </a:rPr>
              <a:t>	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</p:txBody>
      </p:sp>
      <p:sp>
        <p:nvSpPr>
          <p:cNvPr id="25604" name="4 Rectángulo"/>
          <p:cNvSpPr>
            <a:spLocks noChangeArrowheads="1"/>
          </p:cNvSpPr>
          <p:nvPr/>
        </p:nvSpPr>
        <p:spPr bwMode="auto">
          <a:xfrm>
            <a:off x="323850" y="5300663"/>
            <a:ext cx="525621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400">
                <a:latin typeface="Arial Black" pitchFamily="34" charset="0"/>
              </a:rPr>
              <a:t>Know-how </a:t>
            </a:r>
            <a:r>
              <a:rPr lang="es-ES" sz="1400" b="1"/>
              <a:t>: </a:t>
            </a:r>
            <a:r>
              <a:rPr lang="es-ES" sz="1400"/>
              <a:t>Experiencia con que una organización cuenta para desarrollar sus actividades, ya sea  productivas,  administrativas, comerciales, y de control.</a:t>
            </a:r>
          </a:p>
          <a:p>
            <a:r>
              <a:rPr lang="es-ES" sz="1400"/>
              <a:t>Actualmente, a pasado a ser en las empresas un valioso activo intangible, el cual incluye la forma de mezclar componentes, los equipos utilizados, el personal que sabe hacer la receta, etc. </a:t>
            </a:r>
          </a:p>
        </p:txBody>
      </p:sp>
      <p:pic>
        <p:nvPicPr>
          <p:cNvPr id="25607" name="Picture 7" descr="know-h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5264150"/>
            <a:ext cx="1944688" cy="14541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5 Título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9144000" cy="863600"/>
          </a:xfrm>
        </p:spPr>
        <p:txBody>
          <a:bodyPr/>
          <a:lstStyle/>
          <a:p>
            <a:pPr eaLnBrk="1" hangingPunct="1"/>
            <a:r>
              <a:rPr lang="es-CL" sz="200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Ejemplos de documentos existentes que deberían ser revisados para integrar la documentación del Sistema de Gestión</a:t>
            </a:r>
            <a:endParaRPr lang="es-ES" sz="2000" smtClean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6626" name="6 Subtítulo"/>
          <p:cNvSpPr txBox="1">
            <a:spLocks/>
          </p:cNvSpPr>
          <p:nvPr/>
        </p:nvSpPr>
        <p:spPr bwMode="auto">
          <a:xfrm>
            <a:off x="0" y="1125538"/>
            <a:ext cx="914400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</a:t>
            </a:r>
            <a:r>
              <a:rPr lang="es-ES" sz="2400" b="1">
                <a:cs typeface="Arial" charset="0"/>
              </a:rPr>
              <a:t>- </a:t>
            </a:r>
            <a:r>
              <a:rPr lang="es-ES" sz="2400">
                <a:latin typeface="Arial Black" pitchFamily="34" charset="0"/>
                <a:cs typeface="Arial" charset="0"/>
              </a:rPr>
              <a:t>Documentos Resultantes de la definición de la estrategia.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latin typeface="Arial Black" pitchFamily="34" charset="0"/>
                <a:cs typeface="Arial" charset="0"/>
              </a:rPr>
              <a:t>		</a:t>
            </a:r>
            <a:r>
              <a:rPr lang="es-ES" sz="2000" b="1">
                <a:cs typeface="Arial" charset="0"/>
              </a:rPr>
              <a:t>- Misión y Visión de la organización.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Políticas (de la </a:t>
            </a:r>
            <a:r>
              <a:rPr lang="es-ES" sz="2000" b="1">
                <a:solidFill>
                  <a:srgbClr val="C00000"/>
                </a:solidFill>
                <a:cs typeface="Arial" charset="0"/>
              </a:rPr>
              <a:t>Calidad</a:t>
            </a:r>
            <a:r>
              <a:rPr lang="es-ES" sz="2000" b="1">
                <a:cs typeface="Arial" charset="0"/>
              </a:rPr>
              <a:t>, </a:t>
            </a:r>
            <a:r>
              <a:rPr lang="es-ES" sz="2000" b="1">
                <a:solidFill>
                  <a:srgbClr val="006600"/>
                </a:solidFill>
                <a:cs typeface="Arial" charset="0"/>
              </a:rPr>
              <a:t>Medioambiental</a:t>
            </a:r>
            <a:r>
              <a:rPr lang="es-ES" sz="2000" b="1">
                <a:cs typeface="Arial" charset="0"/>
              </a:rPr>
              <a:t> o </a:t>
            </a:r>
            <a:r>
              <a:rPr lang="es-ES" sz="2000" b="1">
                <a:solidFill>
                  <a:srgbClr val="000099"/>
                </a:solidFill>
                <a:cs typeface="Arial" charset="0"/>
              </a:rPr>
              <a:t>Seguridad</a:t>
            </a:r>
            <a:r>
              <a:rPr lang="es-ES" sz="2000" b="1">
                <a:cs typeface="Arial" charset="0"/>
              </a:rPr>
              <a:t>).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Objetivos y Metas propuestas para determinado período.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cs typeface="Arial" charset="0"/>
              </a:rPr>
              <a:t>	- </a:t>
            </a:r>
            <a:r>
              <a:rPr lang="es-ES" sz="2400">
                <a:latin typeface="Arial Black" pitchFamily="34" charset="0"/>
                <a:cs typeface="Arial" charset="0"/>
              </a:rPr>
              <a:t>Documentos Resultantes de la Planificación</a:t>
            </a:r>
            <a:r>
              <a:rPr lang="es-ES" sz="2400" b="1">
                <a:cs typeface="Arial" charset="0"/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cs typeface="Arial" charset="0"/>
              </a:rPr>
              <a:t>		</a:t>
            </a:r>
            <a:r>
              <a:rPr lang="es-ES" sz="2000" b="1">
                <a:cs typeface="Arial" charset="0"/>
              </a:rPr>
              <a:t>- Plan para un </a:t>
            </a:r>
            <a:r>
              <a:rPr lang="es-ES" sz="2000">
                <a:latin typeface="Arial Black" pitchFamily="34" charset="0"/>
                <a:cs typeface="Arial" charset="0"/>
              </a:rPr>
              <a:t>Proyecto</a:t>
            </a:r>
            <a:r>
              <a:rPr lang="es-ES" sz="2000" b="1">
                <a:cs typeface="Arial" charset="0"/>
              </a:rPr>
              <a:t> o </a:t>
            </a:r>
            <a:r>
              <a:rPr lang="es-ES" sz="2000" b="1">
                <a:latin typeface="Arial Black" pitchFamily="34" charset="0"/>
                <a:cs typeface="Arial" charset="0"/>
              </a:rPr>
              <a:t>Contrato</a:t>
            </a:r>
            <a:r>
              <a:rPr lang="es-ES" sz="2000" b="1">
                <a:cs typeface="Arial" charset="0"/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Plan para un </a:t>
            </a:r>
            <a:r>
              <a:rPr lang="es-ES" sz="2000">
                <a:latin typeface="Arial Black" pitchFamily="34" charset="0"/>
                <a:cs typeface="Arial" charset="0"/>
              </a:rPr>
              <a:t>Proceso</a:t>
            </a:r>
            <a:r>
              <a:rPr lang="es-ES" sz="2000" b="1">
                <a:cs typeface="Arial" charset="0"/>
              </a:rPr>
              <a:t> particular.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Plan para un </a:t>
            </a:r>
            <a:r>
              <a:rPr lang="es-ES" sz="2000">
                <a:latin typeface="Arial Black" pitchFamily="34" charset="0"/>
                <a:cs typeface="Arial" charset="0"/>
              </a:rPr>
              <a:t>Producto</a:t>
            </a:r>
            <a:r>
              <a:rPr lang="es-ES" sz="2000" b="1">
                <a:cs typeface="Arial" charset="0"/>
              </a:rPr>
              <a:t> o Servicio.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Programa de </a:t>
            </a:r>
            <a:r>
              <a:rPr lang="es-ES" sz="2000">
                <a:latin typeface="Arial Black" pitchFamily="34" charset="0"/>
                <a:cs typeface="Arial" charset="0"/>
              </a:rPr>
              <a:t>Inspecciones</a:t>
            </a:r>
            <a:r>
              <a:rPr lang="es-ES" sz="2000" b="1">
                <a:cs typeface="Arial" charset="0"/>
              </a:rPr>
              <a:t> Rutinarias.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Programa de </a:t>
            </a:r>
            <a:r>
              <a:rPr lang="es-ES" sz="2000">
                <a:latin typeface="Arial Black" pitchFamily="34" charset="0"/>
                <a:cs typeface="Arial" charset="0"/>
              </a:rPr>
              <a:t>Calibración</a:t>
            </a:r>
            <a:r>
              <a:rPr lang="es-ES" sz="2000" b="1">
                <a:cs typeface="Arial" charset="0"/>
              </a:rPr>
              <a:t> de Equipos de Inspección.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Programa de </a:t>
            </a:r>
            <a:r>
              <a:rPr lang="es-ES" sz="2000">
                <a:latin typeface="Arial Black" pitchFamily="34" charset="0"/>
                <a:cs typeface="Arial" charset="0"/>
              </a:rPr>
              <a:t>Capacitación</a:t>
            </a:r>
            <a:r>
              <a:rPr lang="es-ES" sz="2000" b="1">
                <a:cs typeface="Arial" charset="0"/>
              </a:rPr>
              <a:t> y </a:t>
            </a:r>
            <a:r>
              <a:rPr lang="es-ES" sz="2000">
                <a:latin typeface="Arial Black" pitchFamily="34" charset="0"/>
                <a:cs typeface="Arial" charset="0"/>
              </a:rPr>
              <a:t>Entrenamiento</a:t>
            </a:r>
            <a:r>
              <a:rPr lang="es-ES" sz="2000" b="1">
                <a:cs typeface="Arial" charset="0"/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4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 b="1">
                <a:cs typeface="Arial" charset="0"/>
              </a:rPr>
              <a:t>	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5 Título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144000" cy="863600"/>
          </a:xfrm>
        </p:spPr>
        <p:txBody>
          <a:bodyPr/>
          <a:lstStyle/>
          <a:p>
            <a:pPr eaLnBrk="1" hangingPunct="1"/>
            <a:r>
              <a:rPr lang="es-CL" sz="200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Ejemplos de documentos existentes que deberían ser revisados para integrar la documentación del Sistema de Gestión</a:t>
            </a:r>
            <a:endParaRPr lang="es-ES" sz="2000" smtClean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7650" name="6 Subtítulo"/>
          <p:cNvSpPr txBox="1">
            <a:spLocks/>
          </p:cNvSpPr>
          <p:nvPr/>
        </p:nvSpPr>
        <p:spPr bwMode="auto">
          <a:xfrm>
            <a:off x="0" y="765175"/>
            <a:ext cx="9144000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</a:t>
            </a:r>
            <a:r>
              <a:rPr lang="es-ES" sz="2200" b="1">
                <a:cs typeface="Arial" charset="0"/>
              </a:rPr>
              <a:t>- </a:t>
            </a:r>
            <a:r>
              <a:rPr lang="es-ES" sz="2200">
                <a:latin typeface="Arial Black" pitchFamily="34" charset="0"/>
                <a:cs typeface="Arial" charset="0"/>
              </a:rPr>
              <a:t>Documentos para la ejecución de Procesos, Actividades, y Tareas de manera consistente.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latin typeface="Arial Black" pitchFamily="34" charset="0"/>
                <a:cs typeface="Arial" charset="0"/>
              </a:rPr>
              <a:t>		</a:t>
            </a:r>
            <a:r>
              <a:rPr lang="es-ES" sz="2000" b="1">
                <a:cs typeface="Arial" charset="0"/>
              </a:rPr>
              <a:t>- Procedimientos </a:t>
            </a:r>
            <a:r>
              <a:rPr lang="es-ES" sz="2000">
                <a:latin typeface="Arial Black" pitchFamily="34" charset="0"/>
                <a:cs typeface="Arial" charset="0"/>
              </a:rPr>
              <a:t>Generales</a:t>
            </a:r>
            <a:r>
              <a:rPr lang="es-ES" sz="2000" b="1">
                <a:cs typeface="Arial" charset="0"/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Procedimientos </a:t>
            </a:r>
            <a:r>
              <a:rPr lang="es-ES" sz="2000">
                <a:latin typeface="Arial Black" pitchFamily="34" charset="0"/>
                <a:cs typeface="Arial" charset="0"/>
              </a:rPr>
              <a:t>Específicos</a:t>
            </a:r>
            <a:r>
              <a:rPr lang="es-ES" sz="2000" b="1">
                <a:cs typeface="Arial" charset="0"/>
              </a:rPr>
              <a:t>. 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</a:t>
            </a:r>
            <a:r>
              <a:rPr lang="es-ES" sz="2000">
                <a:latin typeface="Arial Black" pitchFamily="34" charset="0"/>
                <a:cs typeface="Arial" charset="0"/>
              </a:rPr>
              <a:t>Instrucciones </a:t>
            </a:r>
            <a:r>
              <a:rPr lang="es-ES" sz="2000" b="1">
                <a:cs typeface="Arial" charset="0"/>
              </a:rPr>
              <a:t>de Trabajo.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</a:t>
            </a:r>
            <a:r>
              <a:rPr lang="es-ES" sz="2000">
                <a:latin typeface="Arial Black" pitchFamily="34" charset="0"/>
                <a:cs typeface="Arial" charset="0"/>
              </a:rPr>
              <a:t>Protocolos </a:t>
            </a:r>
            <a:r>
              <a:rPr lang="es-ES" sz="2000" b="1">
                <a:cs typeface="Arial" charset="0"/>
              </a:rPr>
              <a:t>de Trabajo.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8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cs typeface="Arial" charset="0"/>
              </a:rPr>
              <a:t>	</a:t>
            </a:r>
            <a:r>
              <a:rPr lang="es-ES" sz="2200" b="1">
                <a:cs typeface="Arial" charset="0"/>
              </a:rPr>
              <a:t>- </a:t>
            </a:r>
            <a:r>
              <a:rPr lang="es-ES" sz="2200">
                <a:latin typeface="Arial Black" pitchFamily="34" charset="0"/>
                <a:cs typeface="Arial" charset="0"/>
              </a:rPr>
              <a:t>Documentos Necesarios para la Implementación del Sistema de Gestión.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cs typeface="Arial" charset="0"/>
              </a:rPr>
              <a:t>		</a:t>
            </a:r>
            <a:r>
              <a:rPr lang="es-ES" sz="2000" b="1">
                <a:cs typeface="Arial" charset="0"/>
              </a:rPr>
              <a:t>- </a:t>
            </a:r>
            <a:r>
              <a:rPr lang="es-ES" sz="200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Especificaciones</a:t>
            </a:r>
            <a:r>
              <a:rPr lang="es-ES" sz="2000" b="1">
                <a:cs typeface="Arial" charset="0"/>
              </a:rPr>
              <a:t> (</a:t>
            </a:r>
            <a:r>
              <a:rPr lang="es-ES" sz="1600" b="1">
                <a:cs typeface="Arial" charset="0"/>
              </a:rPr>
              <a:t>Productos terminados o intermedios, M. Primas etc</a:t>
            </a:r>
            <a:r>
              <a:rPr lang="es-ES" sz="2000" b="1">
                <a:cs typeface="Arial" charset="0"/>
              </a:rPr>
              <a:t>).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Formularios, Planillas o Formatos (</a:t>
            </a:r>
            <a:r>
              <a:rPr lang="es-ES" sz="1600" b="1">
                <a:cs typeface="Arial" charset="0"/>
              </a:rPr>
              <a:t>base para </a:t>
            </a:r>
            <a:r>
              <a:rPr lang="es-ES" sz="1600">
                <a:latin typeface="Arial Black" pitchFamily="34" charset="0"/>
                <a:cs typeface="Arial" charset="0"/>
              </a:rPr>
              <a:t>Registros</a:t>
            </a:r>
            <a:r>
              <a:rPr lang="es-ES" sz="2000" b="1">
                <a:cs typeface="Arial" charset="0"/>
              </a:rPr>
              <a:t>).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Órdenes de Trabajo.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Hojas de Ruta.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Organigrama (</a:t>
            </a:r>
            <a:r>
              <a:rPr lang="es-ES" sz="1600" b="1">
                <a:cs typeface="Arial" charset="0"/>
              </a:rPr>
              <a:t>Estructura Organizativa</a:t>
            </a:r>
            <a:r>
              <a:rPr lang="es-ES" sz="2000" b="1">
                <a:cs typeface="Arial" charset="0"/>
              </a:rPr>
              <a:t>).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Programa de Capacitación y Entrenamiento.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4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 b="1">
                <a:cs typeface="Arial" charset="0"/>
              </a:rPr>
              <a:t>	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5 Título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9144000" cy="863600"/>
          </a:xfrm>
        </p:spPr>
        <p:txBody>
          <a:bodyPr/>
          <a:lstStyle/>
          <a:p>
            <a:pPr eaLnBrk="1" hangingPunct="1"/>
            <a:r>
              <a:rPr lang="es-CL" sz="200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Ejemplos de documentos existentes que deberían ser revisados para integrar la documentación del Sistema de Gestión</a:t>
            </a:r>
            <a:endParaRPr lang="es-ES" sz="2000" smtClean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8674" name="6 Subtítulo"/>
          <p:cNvSpPr txBox="1">
            <a:spLocks/>
          </p:cNvSpPr>
          <p:nvPr/>
        </p:nvSpPr>
        <p:spPr bwMode="auto">
          <a:xfrm>
            <a:off x="0" y="1125538"/>
            <a:ext cx="914400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</a:t>
            </a:r>
            <a:r>
              <a:rPr lang="es-ES" sz="2400" b="1">
                <a:cs typeface="Arial" charset="0"/>
              </a:rPr>
              <a:t>- </a:t>
            </a:r>
            <a:r>
              <a:rPr lang="es-ES" sz="2400">
                <a:latin typeface="Arial Black" pitchFamily="34" charset="0"/>
                <a:cs typeface="Arial" charset="0"/>
              </a:rPr>
              <a:t>Documentos que contienen Información.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latin typeface="Arial Black" pitchFamily="34" charset="0"/>
                <a:cs typeface="Arial" charset="0"/>
              </a:rPr>
              <a:t>		</a:t>
            </a:r>
            <a:r>
              <a:rPr lang="es-ES" sz="2000" b="1">
                <a:cs typeface="Arial" charset="0"/>
              </a:rPr>
              <a:t>- Listados.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Inventarios.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Fichas de Equipos.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Descripciones de Funciones.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Perfiles de Cargo.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Listas de Verificación.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cs typeface="Arial" charset="0"/>
              </a:rPr>
              <a:t>	- </a:t>
            </a:r>
            <a:r>
              <a:rPr lang="es-ES" sz="2400">
                <a:latin typeface="Arial Black" pitchFamily="34" charset="0"/>
                <a:cs typeface="Arial" charset="0"/>
              </a:rPr>
              <a:t>Documentos que presentan Evidencias.</a:t>
            </a:r>
            <a:endParaRPr lang="es-ES" sz="24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cs typeface="Arial" charset="0"/>
              </a:rPr>
              <a:t>		</a:t>
            </a:r>
            <a:r>
              <a:rPr lang="es-ES" sz="2000" b="1">
                <a:cs typeface="Arial" charset="0"/>
              </a:rPr>
              <a:t>- </a:t>
            </a:r>
            <a:r>
              <a:rPr lang="es-ES" sz="2000">
                <a:latin typeface="Arial Black" pitchFamily="34" charset="0"/>
                <a:cs typeface="Arial" charset="0"/>
              </a:rPr>
              <a:t>Actas</a:t>
            </a:r>
            <a:r>
              <a:rPr lang="es-ES" sz="2000" b="1">
                <a:cs typeface="Arial" charset="0"/>
              </a:rPr>
              <a:t> de Reuniones.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Resultados de </a:t>
            </a:r>
            <a:r>
              <a:rPr lang="es-ES" sz="2000">
                <a:latin typeface="Arial Black" pitchFamily="34" charset="0"/>
                <a:cs typeface="Arial" charset="0"/>
              </a:rPr>
              <a:t>Ensayos</a:t>
            </a:r>
            <a:r>
              <a:rPr lang="es-ES" sz="2000" b="1">
                <a:cs typeface="Arial" charset="0"/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Resultados de </a:t>
            </a:r>
            <a:r>
              <a:rPr lang="es-ES" sz="2000">
                <a:latin typeface="Arial Black" pitchFamily="34" charset="0"/>
                <a:cs typeface="Arial" charset="0"/>
              </a:rPr>
              <a:t>Verificaciones</a:t>
            </a:r>
            <a:r>
              <a:rPr lang="es-ES" sz="2000" b="1">
                <a:cs typeface="Arial" charset="0"/>
              </a:rPr>
              <a:t> o </a:t>
            </a:r>
            <a:r>
              <a:rPr lang="es-ES" sz="2000">
                <a:latin typeface="Arial Black" pitchFamily="34" charset="0"/>
                <a:cs typeface="Arial" charset="0"/>
              </a:rPr>
              <a:t>Controles</a:t>
            </a:r>
            <a:r>
              <a:rPr lang="es-ES" sz="2000" b="1">
                <a:cs typeface="Arial" charset="0"/>
              </a:rPr>
              <a:t> de Procesos.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	- </a:t>
            </a:r>
            <a:r>
              <a:rPr lang="es-ES" sz="2000">
                <a:latin typeface="Arial Black" pitchFamily="34" charset="0"/>
                <a:cs typeface="Arial" charset="0"/>
              </a:rPr>
              <a:t>Informes</a:t>
            </a:r>
            <a:r>
              <a:rPr lang="es-ES" sz="2000" b="1">
                <a:cs typeface="Arial" charset="0"/>
              </a:rPr>
              <a:t> (de Acciones Correctivas, Auditorías etc.). 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4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 b="1">
                <a:cs typeface="Arial" charset="0"/>
              </a:rPr>
              <a:t>	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5 Título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9144000" cy="863600"/>
          </a:xfrm>
        </p:spPr>
        <p:txBody>
          <a:bodyPr/>
          <a:lstStyle/>
          <a:p>
            <a:pPr eaLnBrk="1" hangingPunct="1"/>
            <a:r>
              <a:rPr lang="es-CL" sz="200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Pirámide de la Documentación de los Sistemas de Gestión</a:t>
            </a:r>
            <a:endParaRPr lang="es-ES" sz="2000" smtClean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9698" name="6 Subtítulo"/>
          <p:cNvSpPr txBox="1">
            <a:spLocks/>
          </p:cNvSpPr>
          <p:nvPr/>
        </p:nvSpPr>
        <p:spPr bwMode="auto">
          <a:xfrm>
            <a:off x="0" y="1125538"/>
            <a:ext cx="914400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</a:t>
            </a:r>
            <a:endParaRPr lang="es-ES" sz="24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 b="1">
                <a:cs typeface="Arial" charset="0"/>
              </a:rPr>
              <a:t>	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</p:txBody>
      </p:sp>
      <p:sp>
        <p:nvSpPr>
          <p:cNvPr id="1027" name="_s1046"/>
          <p:cNvSpPr>
            <a:spLocks noChangeArrowheads="1"/>
          </p:cNvSpPr>
          <p:nvPr/>
        </p:nvSpPr>
        <p:spPr bwMode="auto">
          <a:xfrm flipV="1">
            <a:off x="2627313" y="4941888"/>
            <a:ext cx="4594225" cy="1008062"/>
          </a:xfrm>
          <a:custGeom>
            <a:avLst/>
            <a:gdLst>
              <a:gd name="G0" fmla="+- 2700 0 0"/>
              <a:gd name="G1" fmla="+- 21600 0 2700"/>
              <a:gd name="G2" fmla="*/ 2700 1 2"/>
              <a:gd name="G3" fmla="+- 21600 0 G2"/>
              <a:gd name="G4" fmla="+/ 2700 21600 2"/>
              <a:gd name="G5" fmla="+/ G1 0 2"/>
              <a:gd name="G6" fmla="*/ 21600 21600 2700"/>
              <a:gd name="G7" fmla="*/ G6 1 2"/>
              <a:gd name="G8" fmla="+- 21600 0 G7"/>
              <a:gd name="G9" fmla="*/ 21600 1 2"/>
              <a:gd name="G10" fmla="+- 2700 0 G9"/>
              <a:gd name="G11" fmla="?: G10 G8 0"/>
              <a:gd name="G12" fmla="?: G10 G7 21600"/>
              <a:gd name="T0" fmla="*/ 20250 w 21600"/>
              <a:gd name="T1" fmla="*/ 10800 h 21600"/>
              <a:gd name="T2" fmla="*/ 10800 w 21600"/>
              <a:gd name="T3" fmla="*/ 21600 h 21600"/>
              <a:gd name="T4" fmla="*/ 1350 w 21600"/>
              <a:gd name="T5" fmla="*/ 10800 h 21600"/>
              <a:gd name="T6" fmla="*/ 10800 w 21600"/>
              <a:gd name="T7" fmla="*/ 0 h 21600"/>
              <a:gd name="T8" fmla="*/ 3150 w 21600"/>
              <a:gd name="T9" fmla="*/ 3150 h 21600"/>
              <a:gd name="T10" fmla="*/ 18450 w 21600"/>
              <a:gd name="T11" fmla="*/ 1845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700" y="21600"/>
                </a:lnTo>
                <a:lnTo>
                  <a:pt x="189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6600"/>
          </a:solidFill>
          <a:ln w="9525" algn="in">
            <a:miter lim="800000"/>
            <a:headEnd/>
            <a:tailEnd/>
          </a:ln>
          <a:effectLst>
            <a:outerShdw blurRad="50800" dist="50800" dir="5400000" algn="ctr" rotWithShape="0">
              <a:srgbClr val="006600"/>
            </a:outerShdw>
          </a:effectLst>
          <a:scene3d>
            <a:camera prst="legacyObliqueTopRight">
              <a:rot lat="0" lon="0" rev="0"/>
            </a:camera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006600"/>
            </a:extrusionClr>
          </a:sp3d>
        </p:spPr>
        <p:txBody>
          <a:bodyPr lIns="0" tIns="0" rIns="0" bIns="0" anchor="ctr">
            <a:flatTx/>
          </a:bodyPr>
          <a:lstStyle/>
          <a:p>
            <a:pPr algn="ctr">
              <a:spcAft>
                <a:spcPts val="1000"/>
              </a:spcAft>
              <a:defRPr/>
            </a:pP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700" name="_s1053"/>
          <p:cNvSpPr>
            <a:spLocks noChangeArrowheads="1"/>
          </p:cNvSpPr>
          <p:nvPr/>
        </p:nvSpPr>
        <p:spPr bwMode="auto">
          <a:xfrm flipV="1">
            <a:off x="3203575" y="3860800"/>
            <a:ext cx="3444875" cy="1008063"/>
          </a:xfrm>
          <a:custGeom>
            <a:avLst/>
            <a:gdLst>
              <a:gd name="T0" fmla="*/ 3157802 w 21600"/>
              <a:gd name="T1" fmla="*/ 504031 h 21600"/>
              <a:gd name="T2" fmla="*/ 1722437 w 21600"/>
              <a:gd name="T3" fmla="*/ 1008062 h 21600"/>
              <a:gd name="T4" fmla="*/ 287073 w 21600"/>
              <a:gd name="T5" fmla="*/ 504031 h 21600"/>
              <a:gd name="T6" fmla="*/ 172243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600 w 21600"/>
              <a:gd name="T13" fmla="*/ 3600 h 21600"/>
              <a:gd name="T14" fmla="*/ 18000 w 21600"/>
              <a:gd name="T15" fmla="*/ 180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600" y="21600"/>
                </a:lnTo>
                <a:lnTo>
                  <a:pt x="18000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97CDCC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97CDCC"/>
            </a:extrusionClr>
          </a:sp3d>
        </p:spPr>
        <p:txBody>
          <a:bodyPr lIns="0" tIns="0" rIns="0" bIns="0" anchor="ctr">
            <a:flatTx/>
          </a:bodyPr>
          <a:lstStyle/>
          <a:p>
            <a:pPr algn="ctr">
              <a:spcAft>
                <a:spcPts val="1000"/>
              </a:spcAft>
            </a:pPr>
            <a:endParaRPr lang="es-CL">
              <a:cs typeface="Arial" charset="0"/>
            </a:endParaRPr>
          </a:p>
        </p:txBody>
      </p:sp>
      <p:sp>
        <p:nvSpPr>
          <p:cNvPr id="29701" name="8 Rectángulo"/>
          <p:cNvSpPr>
            <a:spLocks noChangeArrowheads="1"/>
          </p:cNvSpPr>
          <p:nvPr/>
        </p:nvSpPr>
        <p:spPr bwMode="auto">
          <a:xfrm>
            <a:off x="3132138" y="5300663"/>
            <a:ext cx="36718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600">
                <a:solidFill>
                  <a:schemeClr val="bg1"/>
                </a:solidFill>
                <a:latin typeface="Arial Black" pitchFamily="34" charset="0"/>
                <a:cs typeface="Arial" charset="0"/>
              </a:rPr>
              <a:t>Registros</a:t>
            </a:r>
          </a:p>
        </p:txBody>
      </p:sp>
      <p:sp>
        <p:nvSpPr>
          <p:cNvPr id="29702" name="9 Rectángulo"/>
          <p:cNvSpPr>
            <a:spLocks noChangeArrowheads="1"/>
          </p:cNvSpPr>
          <p:nvPr/>
        </p:nvSpPr>
        <p:spPr bwMode="auto">
          <a:xfrm>
            <a:off x="3708400" y="4149725"/>
            <a:ext cx="25923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200">
                <a:latin typeface="Arial Black" pitchFamily="34" charset="0"/>
                <a:cs typeface="Arial" charset="0"/>
              </a:rPr>
              <a:t>Procedimientos Específicos e Instrucciones de Trabajo.</a:t>
            </a:r>
          </a:p>
        </p:txBody>
      </p:sp>
      <p:sp>
        <p:nvSpPr>
          <p:cNvPr id="29703" name="_s1053"/>
          <p:cNvSpPr>
            <a:spLocks noChangeArrowheads="1"/>
          </p:cNvSpPr>
          <p:nvPr/>
        </p:nvSpPr>
        <p:spPr bwMode="auto">
          <a:xfrm flipV="1">
            <a:off x="3851275" y="2997200"/>
            <a:ext cx="2160588" cy="792163"/>
          </a:xfrm>
          <a:custGeom>
            <a:avLst/>
            <a:gdLst>
              <a:gd name="T0" fmla="*/ 1980220 w 21600"/>
              <a:gd name="T1" fmla="*/ 396044 h 21600"/>
              <a:gd name="T2" fmla="*/ 1080120 w 21600"/>
              <a:gd name="T3" fmla="*/ 792088 h 21600"/>
              <a:gd name="T4" fmla="*/ 180020 w 21600"/>
              <a:gd name="T5" fmla="*/ 396044 h 21600"/>
              <a:gd name="T6" fmla="*/ 108012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600 w 21600"/>
              <a:gd name="T13" fmla="*/ 3600 h 21600"/>
              <a:gd name="T14" fmla="*/ 18000 w 21600"/>
              <a:gd name="T15" fmla="*/ 180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600" y="21600"/>
                </a:lnTo>
                <a:lnTo>
                  <a:pt x="18000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97CDCC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97CDCC"/>
            </a:extrusionClr>
          </a:sp3d>
        </p:spPr>
        <p:txBody>
          <a:bodyPr lIns="0" tIns="0" rIns="0" bIns="0" anchor="ctr">
            <a:flatTx/>
          </a:bodyPr>
          <a:lstStyle/>
          <a:p>
            <a:pPr algn="ctr">
              <a:spcAft>
                <a:spcPts val="1000"/>
              </a:spcAft>
            </a:pPr>
            <a:endParaRPr lang="es-CL">
              <a:cs typeface="Arial" charset="0"/>
            </a:endParaRPr>
          </a:p>
        </p:txBody>
      </p:sp>
      <p:sp>
        <p:nvSpPr>
          <p:cNvPr id="29704" name="18 Rectángulo"/>
          <p:cNvSpPr>
            <a:spLocks noChangeArrowheads="1"/>
          </p:cNvSpPr>
          <p:nvPr/>
        </p:nvSpPr>
        <p:spPr bwMode="auto">
          <a:xfrm>
            <a:off x="4140200" y="3213100"/>
            <a:ext cx="1511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200">
                <a:latin typeface="Arial Black" pitchFamily="34" charset="0"/>
                <a:cs typeface="Arial" charset="0"/>
              </a:rPr>
              <a:t>Procedimientos Generales</a:t>
            </a:r>
          </a:p>
        </p:txBody>
      </p:sp>
      <p:sp>
        <p:nvSpPr>
          <p:cNvPr id="29705" name="_s1073"/>
          <p:cNvSpPr>
            <a:spLocks noChangeArrowheads="1"/>
          </p:cNvSpPr>
          <p:nvPr/>
        </p:nvSpPr>
        <p:spPr bwMode="auto">
          <a:xfrm flipV="1">
            <a:off x="4284663" y="1628775"/>
            <a:ext cx="1366837" cy="1295400"/>
          </a:xfrm>
          <a:custGeom>
            <a:avLst/>
            <a:gdLst>
              <a:gd name="T0" fmla="*/ 1026114 w 21600"/>
              <a:gd name="T1" fmla="*/ 648072 h 21600"/>
              <a:gd name="T2" fmla="*/ 684076 w 21600"/>
              <a:gd name="T3" fmla="*/ 1296144 h 21600"/>
              <a:gd name="T4" fmla="*/ 342038 w 21600"/>
              <a:gd name="T5" fmla="*/ 648072 h 21600"/>
              <a:gd name="T6" fmla="*/ 68407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7200 w 21600"/>
              <a:gd name="T13" fmla="*/ 7200 h 21600"/>
              <a:gd name="T14" fmla="*/ 14400 w 21600"/>
              <a:gd name="T15" fmla="*/ 144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0800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CCCC99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CC99"/>
            </a:extrusionClr>
          </a:sp3d>
        </p:spPr>
        <p:txBody>
          <a:bodyPr lIns="0" tIns="0" rIns="0" bIns="0" anchor="ctr">
            <a:flatTx/>
          </a:bodyPr>
          <a:lstStyle/>
          <a:p>
            <a:pPr algn="ctr"/>
            <a:endParaRPr lang="es-CL">
              <a:cs typeface="Arial" charset="0"/>
            </a:endParaRPr>
          </a:p>
        </p:txBody>
      </p:sp>
      <p:sp>
        <p:nvSpPr>
          <p:cNvPr id="29706" name="20 Rectángulo"/>
          <p:cNvSpPr>
            <a:spLocks noChangeArrowheads="1"/>
          </p:cNvSpPr>
          <p:nvPr/>
        </p:nvSpPr>
        <p:spPr bwMode="auto">
          <a:xfrm>
            <a:off x="4500563" y="2276475"/>
            <a:ext cx="1008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200">
                <a:solidFill>
                  <a:srgbClr val="C00000"/>
                </a:solidFill>
                <a:latin typeface="Arial Black" pitchFamily="34" charset="0"/>
                <a:cs typeface="Arial" charset="0"/>
              </a:rPr>
              <a:t>Manual de Calidad</a:t>
            </a:r>
          </a:p>
        </p:txBody>
      </p:sp>
      <p:sp>
        <p:nvSpPr>
          <p:cNvPr id="22" name="5 Título"/>
          <p:cNvSpPr txBox="1">
            <a:spLocks/>
          </p:cNvSpPr>
          <p:nvPr/>
        </p:nvSpPr>
        <p:spPr bwMode="auto">
          <a:xfrm>
            <a:off x="395288" y="2205038"/>
            <a:ext cx="21875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CL" sz="1400" dirty="0">
                <a:latin typeface="Arial Black" pitchFamily="34" charset="0"/>
                <a:ea typeface="+mj-ea"/>
                <a:cs typeface="Arial" charset="0"/>
              </a:rPr>
              <a:t>La forma en que la Organización dice como gestionará su Sistema.</a:t>
            </a:r>
            <a:endParaRPr lang="es-ES" sz="1400" dirty="0">
              <a:latin typeface="Arial Black" pitchFamily="34" charset="0"/>
              <a:ea typeface="+mj-ea"/>
              <a:cs typeface="Arial" charset="0"/>
            </a:endParaRPr>
          </a:p>
        </p:txBody>
      </p:sp>
      <p:sp>
        <p:nvSpPr>
          <p:cNvPr id="23" name="5 Título"/>
          <p:cNvSpPr txBox="1">
            <a:spLocks/>
          </p:cNvSpPr>
          <p:nvPr/>
        </p:nvSpPr>
        <p:spPr bwMode="auto">
          <a:xfrm>
            <a:off x="179388" y="4365625"/>
            <a:ext cx="194468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CL" sz="1400" dirty="0">
                <a:latin typeface="Arial Black" pitchFamily="34" charset="0"/>
                <a:ea typeface="+mj-ea"/>
                <a:cs typeface="Arial" charset="0"/>
              </a:rPr>
              <a:t>Evidencia de cómo se está realmente haciendo.</a:t>
            </a:r>
            <a:endParaRPr lang="es-ES" sz="1400" dirty="0">
              <a:latin typeface="Arial Black" pitchFamily="34" charset="0"/>
              <a:ea typeface="+mj-ea"/>
              <a:cs typeface="Arial" charset="0"/>
            </a:endParaRPr>
          </a:p>
        </p:txBody>
      </p:sp>
      <p:cxnSp>
        <p:nvCxnSpPr>
          <p:cNvPr id="26" name="25 Conector recto de flecha"/>
          <p:cNvCxnSpPr/>
          <p:nvPr/>
        </p:nvCxnSpPr>
        <p:spPr>
          <a:xfrm>
            <a:off x="2700338" y="2492375"/>
            <a:ext cx="1727200" cy="0"/>
          </a:xfrm>
          <a:prstGeom prst="straightConnector1">
            <a:avLst/>
          </a:prstGeom>
          <a:ln w="4445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/>
          <p:nvPr/>
        </p:nvCxnSpPr>
        <p:spPr>
          <a:xfrm>
            <a:off x="2555875" y="2781300"/>
            <a:ext cx="1368425" cy="576263"/>
          </a:xfrm>
          <a:prstGeom prst="straightConnector1">
            <a:avLst/>
          </a:prstGeom>
          <a:ln w="4445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/>
          <p:nvPr/>
        </p:nvCxnSpPr>
        <p:spPr>
          <a:xfrm>
            <a:off x="2195513" y="2997200"/>
            <a:ext cx="1223962" cy="1295400"/>
          </a:xfrm>
          <a:prstGeom prst="straightConnector1">
            <a:avLst/>
          </a:prstGeom>
          <a:ln w="4445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>
            <a:off x="1908175" y="4797425"/>
            <a:ext cx="1008063" cy="576263"/>
          </a:xfrm>
          <a:prstGeom prst="straightConnector1">
            <a:avLst/>
          </a:prstGeom>
          <a:ln w="4445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5 Título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9144000" cy="863600"/>
          </a:xfrm>
        </p:spPr>
        <p:txBody>
          <a:bodyPr/>
          <a:lstStyle/>
          <a:p>
            <a:pPr eaLnBrk="1" hangingPunct="1"/>
            <a:r>
              <a:rPr lang="es-CL" sz="320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Documentos y Medio de Soporte </a:t>
            </a:r>
            <a:endParaRPr lang="es-ES" sz="3200" smtClean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30722" name="6 Subtítulo"/>
          <p:cNvSpPr txBox="1">
            <a:spLocks/>
          </p:cNvSpPr>
          <p:nvPr/>
        </p:nvSpPr>
        <p:spPr bwMode="auto">
          <a:xfrm>
            <a:off x="250825" y="1125538"/>
            <a:ext cx="8497888" cy="492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b="1">
                <a:cs typeface="Arial" charset="0"/>
              </a:rPr>
              <a:t>Se define como documento como: </a:t>
            </a:r>
            <a:r>
              <a:rPr lang="es-ES" sz="2400" b="1">
                <a:cs typeface="Arial" charset="0"/>
              </a:rPr>
              <a:t>“</a:t>
            </a:r>
            <a:r>
              <a:rPr lang="es-ES" sz="2400">
                <a:solidFill>
                  <a:srgbClr val="003300"/>
                </a:solidFill>
                <a:latin typeface="Arial Black" pitchFamily="34" charset="0"/>
                <a:cs typeface="Arial" charset="0"/>
              </a:rPr>
              <a:t>Información y su medio de soporte</a:t>
            </a:r>
            <a:r>
              <a:rPr lang="es-ES" sz="2400" b="1">
                <a:cs typeface="Arial" charset="0"/>
              </a:rPr>
              <a:t>”.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Son ejemplos de documentos</a:t>
            </a:r>
            <a:r>
              <a:rPr lang="es-ES" sz="2400" b="1">
                <a:cs typeface="Arial" charset="0"/>
              </a:rPr>
              <a:t>: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2000">
                <a:latin typeface="Arial Black" pitchFamily="34" charset="0"/>
                <a:cs typeface="Arial" charset="0"/>
              </a:rPr>
              <a:t>Un </a:t>
            </a:r>
            <a:r>
              <a:rPr lang="es-ES" sz="2000">
                <a:solidFill>
                  <a:srgbClr val="006600"/>
                </a:solidFill>
                <a:latin typeface="Arial Black" pitchFamily="34" charset="0"/>
                <a:cs typeface="Arial" charset="0"/>
              </a:rPr>
              <a:t>archivo electrónico </a:t>
            </a:r>
            <a:r>
              <a:rPr lang="es-ES" sz="2000">
                <a:latin typeface="Arial Black" pitchFamily="34" charset="0"/>
                <a:cs typeface="Arial" charset="0"/>
              </a:rPr>
              <a:t>con un Informe de Precios de Materias Primas.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2000">
                <a:latin typeface="Arial Black" pitchFamily="34" charset="0"/>
                <a:cs typeface="Arial" charset="0"/>
              </a:rPr>
              <a:t>Un </a:t>
            </a:r>
            <a:r>
              <a:rPr lang="es-ES" sz="2000">
                <a:solidFill>
                  <a:srgbClr val="006600"/>
                </a:solidFill>
                <a:latin typeface="Arial Black" pitchFamily="34" charset="0"/>
                <a:cs typeface="Arial" charset="0"/>
              </a:rPr>
              <a:t>procedimiento escrito </a:t>
            </a:r>
            <a:r>
              <a:rPr lang="es-ES" sz="2000">
                <a:latin typeface="Arial Black" pitchFamily="34" charset="0"/>
                <a:cs typeface="Arial" charset="0"/>
              </a:rPr>
              <a:t>con la manera de ensamblar un producto.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2000">
                <a:latin typeface="Arial Black" pitchFamily="34" charset="0"/>
                <a:cs typeface="Arial" charset="0"/>
              </a:rPr>
              <a:t>Un </a:t>
            </a:r>
            <a:r>
              <a:rPr lang="es-ES" sz="2000">
                <a:solidFill>
                  <a:srgbClr val="006600"/>
                </a:solidFill>
                <a:latin typeface="Arial Black" pitchFamily="34" charset="0"/>
                <a:cs typeface="Arial" charset="0"/>
              </a:rPr>
              <a:t>video </a:t>
            </a:r>
            <a:r>
              <a:rPr lang="es-ES" sz="2000">
                <a:latin typeface="Arial Black" pitchFamily="34" charset="0"/>
                <a:cs typeface="Arial" charset="0"/>
              </a:rPr>
              <a:t>con la secuencia de pasos que debe seguir un Laboratorista para preparar una muestra.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2000">
                <a:latin typeface="Arial Black" pitchFamily="34" charset="0"/>
                <a:cs typeface="Arial" charset="0"/>
              </a:rPr>
              <a:t>Una </a:t>
            </a:r>
            <a:r>
              <a:rPr lang="es-ES" sz="2000">
                <a:solidFill>
                  <a:srgbClr val="006600"/>
                </a:solidFill>
                <a:latin typeface="Arial Black" pitchFamily="34" charset="0"/>
                <a:cs typeface="Arial" charset="0"/>
              </a:rPr>
              <a:t>fotografía</a:t>
            </a:r>
            <a:r>
              <a:rPr lang="es-ES" sz="2000">
                <a:latin typeface="Arial Black" pitchFamily="34" charset="0"/>
                <a:cs typeface="Arial" charset="0"/>
              </a:rPr>
              <a:t> del interior de un contenedor para mostrar las condiciones en las cuales un cliente quiere que se cargue su pedido.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>
                <a:latin typeface="Arial Black" pitchFamily="34" charset="0"/>
                <a:cs typeface="Arial" charset="0"/>
              </a:rPr>
              <a:t>	</a:t>
            </a:r>
            <a:endParaRPr lang="es-ES" sz="24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 b="1">
                <a:cs typeface="Arial" charset="0"/>
              </a:rPr>
              <a:t>	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5 Título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9144000" cy="863600"/>
          </a:xfrm>
        </p:spPr>
        <p:txBody>
          <a:bodyPr/>
          <a:lstStyle/>
          <a:p>
            <a:pPr eaLnBrk="1" hangingPunct="1"/>
            <a:r>
              <a:rPr lang="es-CL" sz="320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Documentación Obligatoria y No Obligatoria </a:t>
            </a:r>
            <a:endParaRPr lang="es-ES" sz="3200" smtClean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31746" name="6 Subtítulo"/>
          <p:cNvSpPr txBox="1">
            <a:spLocks/>
          </p:cNvSpPr>
          <p:nvPr/>
        </p:nvSpPr>
        <p:spPr bwMode="auto">
          <a:xfrm>
            <a:off x="250825" y="1268413"/>
            <a:ext cx="8497888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b="1">
                <a:cs typeface="Arial" charset="0"/>
              </a:rPr>
              <a:t>El </a:t>
            </a:r>
            <a:r>
              <a:rPr lang="es-ES" sz="2200">
                <a:latin typeface="Arial Black" pitchFamily="34" charset="0"/>
                <a:cs typeface="Arial" charset="0"/>
              </a:rPr>
              <a:t>contenido mínimo de la documentación </a:t>
            </a:r>
            <a:r>
              <a:rPr lang="es-ES" sz="2200" b="1">
                <a:cs typeface="Arial" charset="0"/>
              </a:rPr>
              <a:t>está claramente establecido en la norma ISO 9001, con una estructura mínima de contenidos también definida.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b="1">
                <a:cs typeface="Arial" charset="0"/>
              </a:rPr>
              <a:t>Pero además de cubrir esta extensión mínima, los Sistemas de Gestión </a:t>
            </a:r>
            <a:r>
              <a:rPr lang="es-ES" sz="2200">
                <a:latin typeface="Arial Black" pitchFamily="34" charset="0"/>
                <a:cs typeface="Arial" charset="0"/>
              </a:rPr>
              <a:t>necesitan un conjunto más extenso que permita la eficaz planificación, operación y control de sus procesos</a:t>
            </a:r>
            <a:r>
              <a:rPr lang="es-ES" sz="2200" b="1">
                <a:cs typeface="Arial" charset="0"/>
              </a:rPr>
              <a:t>. Por lo tanto, la extensión total de la documentación de un Sistema de Gestión será: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 b="1">
                <a:cs typeface="Arial" charset="0"/>
              </a:rPr>
              <a:t>	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</p:txBody>
      </p:sp>
      <p:sp>
        <p:nvSpPr>
          <p:cNvPr id="4" name="5 Título"/>
          <p:cNvSpPr txBox="1">
            <a:spLocks/>
          </p:cNvSpPr>
          <p:nvPr/>
        </p:nvSpPr>
        <p:spPr bwMode="auto">
          <a:xfrm>
            <a:off x="250825" y="4868863"/>
            <a:ext cx="8642350" cy="11525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CL" sz="2400" dirty="0">
                <a:solidFill>
                  <a:srgbClr val="003300"/>
                </a:solidFill>
                <a:latin typeface="Arial Black" pitchFamily="34" charset="0"/>
                <a:ea typeface="+mj-ea"/>
                <a:cs typeface="Arial" charset="0"/>
              </a:rPr>
              <a:t>Documentación</a:t>
            </a:r>
            <a:r>
              <a:rPr lang="es-CL" sz="2400" dirty="0">
                <a:solidFill>
                  <a:srgbClr val="000099"/>
                </a:solidFill>
                <a:latin typeface="Arial Black" pitchFamily="34" charset="0"/>
                <a:ea typeface="+mj-ea"/>
                <a:cs typeface="Arial" charset="0"/>
              </a:rPr>
              <a:t> </a:t>
            </a:r>
            <a:r>
              <a:rPr lang="es-CL" sz="2400" u="sng" dirty="0">
                <a:solidFill>
                  <a:srgbClr val="8E3432"/>
                </a:solidFill>
                <a:latin typeface="Arial Black" pitchFamily="34" charset="0"/>
                <a:ea typeface="+mj-ea"/>
                <a:cs typeface="Arial" charset="0"/>
              </a:rPr>
              <a:t>exigida</a:t>
            </a:r>
            <a:r>
              <a:rPr lang="es-CL" sz="2400" dirty="0">
                <a:solidFill>
                  <a:srgbClr val="8E3432"/>
                </a:solidFill>
                <a:latin typeface="Arial Black" pitchFamily="34" charset="0"/>
                <a:ea typeface="+mj-ea"/>
                <a:cs typeface="Arial" charset="0"/>
              </a:rPr>
              <a:t> </a:t>
            </a:r>
            <a:r>
              <a:rPr lang="es-CL" sz="2400" dirty="0">
                <a:solidFill>
                  <a:srgbClr val="003300"/>
                </a:solidFill>
                <a:latin typeface="Arial Black" pitchFamily="34" charset="0"/>
                <a:ea typeface="+mj-ea"/>
                <a:cs typeface="Arial" charset="0"/>
              </a:rPr>
              <a:t>por la Norma   </a:t>
            </a:r>
            <a:r>
              <a:rPr lang="es-CL" sz="3200" dirty="0">
                <a:latin typeface="Arial Black" pitchFamily="34" charset="0"/>
                <a:ea typeface="+mj-ea"/>
                <a:cs typeface="Arial" charset="0"/>
              </a:rPr>
              <a:t>+</a:t>
            </a:r>
            <a:r>
              <a:rPr lang="es-CL" sz="2400" dirty="0">
                <a:solidFill>
                  <a:srgbClr val="000099"/>
                </a:solidFill>
                <a:latin typeface="Arial Black" pitchFamily="34" charset="0"/>
                <a:ea typeface="+mj-ea"/>
                <a:cs typeface="Arial" charset="0"/>
              </a:rPr>
              <a:t> </a:t>
            </a:r>
            <a:r>
              <a:rPr lang="es-CL" sz="2400" dirty="0">
                <a:solidFill>
                  <a:srgbClr val="003300"/>
                </a:solidFill>
                <a:latin typeface="Arial Black" pitchFamily="34" charset="0"/>
                <a:ea typeface="+mj-ea"/>
                <a:cs typeface="Arial" charset="0"/>
              </a:rPr>
              <a:t>Documentación</a:t>
            </a:r>
            <a:r>
              <a:rPr lang="es-CL" sz="2400" dirty="0">
                <a:solidFill>
                  <a:srgbClr val="000099"/>
                </a:solidFill>
                <a:latin typeface="Arial Black" pitchFamily="34" charset="0"/>
                <a:ea typeface="+mj-ea"/>
                <a:cs typeface="Arial" charset="0"/>
              </a:rPr>
              <a:t> </a:t>
            </a:r>
            <a:r>
              <a:rPr lang="es-CL" sz="2400" u="sng" dirty="0">
                <a:solidFill>
                  <a:srgbClr val="8E3432"/>
                </a:solidFill>
                <a:latin typeface="Arial Black" pitchFamily="34" charset="0"/>
                <a:ea typeface="+mj-ea"/>
                <a:cs typeface="Arial" charset="0"/>
              </a:rPr>
              <a:t>necesaria</a:t>
            </a:r>
            <a:r>
              <a:rPr lang="es-CL" sz="2400" dirty="0">
                <a:solidFill>
                  <a:srgbClr val="000099"/>
                </a:solidFill>
                <a:latin typeface="Arial Black" pitchFamily="34" charset="0"/>
                <a:ea typeface="+mj-ea"/>
                <a:cs typeface="Arial" charset="0"/>
              </a:rPr>
              <a:t> </a:t>
            </a:r>
            <a:r>
              <a:rPr lang="es-CL" sz="2400" dirty="0">
                <a:solidFill>
                  <a:srgbClr val="003300"/>
                </a:solidFill>
                <a:latin typeface="Arial Black" pitchFamily="34" charset="0"/>
                <a:ea typeface="+mj-ea"/>
                <a:cs typeface="Arial" charset="0"/>
              </a:rPr>
              <a:t>para gestionar los Procesos del Sistema. </a:t>
            </a:r>
            <a:endParaRPr lang="es-ES" sz="2400" dirty="0">
              <a:solidFill>
                <a:srgbClr val="003300"/>
              </a:solidFill>
              <a:latin typeface="Arial Black" pitchFamily="34" charset="0"/>
              <a:ea typeface="+mj-ea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5 Título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9144000" cy="863600"/>
          </a:xfrm>
        </p:spPr>
        <p:txBody>
          <a:bodyPr/>
          <a:lstStyle/>
          <a:p>
            <a:pPr eaLnBrk="1" hangingPunct="1"/>
            <a:r>
              <a:rPr lang="es-CL" sz="320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Contenido Mínimo de la Documentación</a:t>
            </a:r>
            <a:endParaRPr lang="es-ES" sz="3200" smtClean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32770" name="6 Subtítulo"/>
          <p:cNvSpPr txBox="1">
            <a:spLocks/>
          </p:cNvSpPr>
          <p:nvPr/>
        </p:nvSpPr>
        <p:spPr bwMode="auto">
          <a:xfrm>
            <a:off x="250825" y="1628775"/>
            <a:ext cx="8497888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800">
                <a:latin typeface="Arial Black" pitchFamily="34" charset="0"/>
                <a:cs typeface="Arial" charset="0"/>
              </a:rPr>
              <a:t>Procedimientos Obligatorios considerados por la Norma.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800">
                <a:latin typeface="Arial Black" pitchFamily="34" charset="0"/>
                <a:cs typeface="Arial" charset="0"/>
              </a:rPr>
              <a:t>Registros Obligatorios.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 b="1">
                <a:cs typeface="Arial" charset="0"/>
              </a:rPr>
              <a:t>	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5 Título"/>
          <p:cNvSpPr>
            <a:spLocks noGrp="1"/>
          </p:cNvSpPr>
          <p:nvPr>
            <p:ph type="ctrTitle" idx="4294967295"/>
          </p:nvPr>
        </p:nvSpPr>
        <p:spPr>
          <a:xfrm>
            <a:off x="827088" y="0"/>
            <a:ext cx="7200900" cy="863600"/>
          </a:xfrm>
        </p:spPr>
        <p:txBody>
          <a:bodyPr/>
          <a:lstStyle/>
          <a:p>
            <a:pPr eaLnBrk="1" hangingPunct="1"/>
            <a:r>
              <a:rPr lang="es-CL" sz="320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Manual de la Calidad</a:t>
            </a:r>
            <a:endParaRPr lang="es-ES" sz="3200" smtClean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33794" name="6 Subtítulo"/>
          <p:cNvSpPr txBox="1">
            <a:spLocks/>
          </p:cNvSpPr>
          <p:nvPr/>
        </p:nvSpPr>
        <p:spPr bwMode="auto">
          <a:xfrm>
            <a:off x="179388" y="765175"/>
            <a:ext cx="8785225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Es el </a:t>
            </a:r>
            <a:r>
              <a:rPr lang="es-ES" sz="2000" b="1" i="1">
                <a:solidFill>
                  <a:srgbClr val="000099"/>
                </a:solidFill>
                <a:cs typeface="Arial" charset="0"/>
              </a:rPr>
              <a:t>documento que especifica el Sistema de Gestión de la Calidad (SGC) de una Organización</a:t>
            </a:r>
            <a:r>
              <a:rPr lang="es-ES" sz="2000" b="1">
                <a:cs typeface="Arial" charset="0"/>
              </a:rPr>
              <a:t> y debe incluir en su contenido: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2000">
                <a:latin typeface="Arial Black" pitchFamily="34" charset="0"/>
                <a:cs typeface="Arial" charset="0"/>
              </a:rPr>
              <a:t>El </a:t>
            </a:r>
            <a:r>
              <a:rPr lang="es-ES" sz="2000">
                <a:solidFill>
                  <a:srgbClr val="006600"/>
                </a:solidFill>
                <a:latin typeface="Arial Black" pitchFamily="34" charset="0"/>
                <a:cs typeface="Arial" charset="0"/>
              </a:rPr>
              <a:t>Alcance </a:t>
            </a:r>
            <a:r>
              <a:rPr lang="es-ES" sz="2000">
                <a:latin typeface="Arial Black" pitchFamily="34" charset="0"/>
                <a:cs typeface="Arial" charset="0"/>
              </a:rPr>
              <a:t>del Sistema de Calidad, incluyendo los detalles y la justificación de cualquier exclusión.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2000">
                <a:latin typeface="Arial Black" pitchFamily="34" charset="0"/>
                <a:cs typeface="Arial" charset="0"/>
              </a:rPr>
              <a:t>Los </a:t>
            </a:r>
            <a:r>
              <a:rPr lang="es-ES" sz="2000">
                <a:solidFill>
                  <a:srgbClr val="006600"/>
                </a:solidFill>
                <a:latin typeface="Arial Black" pitchFamily="34" charset="0"/>
                <a:cs typeface="Arial" charset="0"/>
              </a:rPr>
              <a:t>Procedimientos documentados </a:t>
            </a:r>
            <a:r>
              <a:rPr lang="es-ES" sz="2000">
                <a:latin typeface="Arial Black" pitchFamily="34" charset="0"/>
                <a:cs typeface="Arial" charset="0"/>
              </a:rPr>
              <a:t>establecidos para el SGC, o referencia a los mismos.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2000">
                <a:latin typeface="Arial Black" pitchFamily="34" charset="0"/>
                <a:cs typeface="Arial" charset="0"/>
              </a:rPr>
              <a:t>Una </a:t>
            </a:r>
            <a:r>
              <a:rPr lang="es-ES" sz="2000">
                <a:solidFill>
                  <a:srgbClr val="006600"/>
                </a:solidFill>
                <a:latin typeface="Arial Black" pitchFamily="34" charset="0"/>
                <a:cs typeface="Arial" charset="0"/>
              </a:rPr>
              <a:t>Descripción de la Interacción </a:t>
            </a:r>
            <a:r>
              <a:rPr lang="es-ES" sz="2000">
                <a:latin typeface="Arial Black" pitchFamily="34" charset="0"/>
                <a:cs typeface="Arial" charset="0"/>
              </a:rPr>
              <a:t>entre los Procesos incluidos en el SGC.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4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s-ES" sz="2000" b="1">
                <a:cs typeface="Arial" charset="0"/>
              </a:rPr>
              <a:t>Se puede usar el Manual de Calidad para dar una visión global del SGC, incorporando además:</a:t>
            </a:r>
          </a:p>
          <a:p>
            <a:pPr marL="342900" indent="-342900">
              <a:spcBef>
                <a:spcPct val="20000"/>
              </a:spcBef>
            </a:pPr>
            <a:endParaRPr lang="es-ES" sz="8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1600">
                <a:latin typeface="Arial Black" pitchFamily="34" charset="0"/>
                <a:cs typeface="Arial" charset="0"/>
              </a:rPr>
              <a:t>Actividades del Negocio.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1600">
                <a:latin typeface="Arial Black" pitchFamily="34" charset="0"/>
                <a:cs typeface="Arial" charset="0"/>
              </a:rPr>
              <a:t>Política de Calidad y Objetivos de Calidad asociados.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1600">
                <a:latin typeface="Arial Black" pitchFamily="34" charset="0"/>
                <a:cs typeface="Arial" charset="0"/>
              </a:rPr>
              <a:t>Descripción de la Organización.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1600">
                <a:latin typeface="Arial Black" pitchFamily="34" charset="0"/>
                <a:cs typeface="Arial" charset="0"/>
              </a:rPr>
              <a:t>Declaraciones de Responsabilidades y Autoridades.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1600">
                <a:latin typeface="Arial Black" pitchFamily="34" charset="0"/>
                <a:cs typeface="Arial" charset="0"/>
              </a:rPr>
              <a:t>Definiciones de cualquier término que tengan significado único para la empresa. 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0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8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800">
                <a:latin typeface="Arial Black" pitchFamily="34" charset="0"/>
                <a:cs typeface="Arial" charset="0"/>
              </a:rPr>
              <a:t> 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800">
                <a:latin typeface="Arial Black" pitchFamily="34" charset="0"/>
                <a:cs typeface="Arial" charset="0"/>
              </a:rPr>
              <a:t>Registros Obligatorios.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 b="1">
                <a:cs typeface="Arial" charset="0"/>
              </a:rPr>
              <a:t>	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5 Título"/>
          <p:cNvSpPr>
            <a:spLocks noGrp="1"/>
          </p:cNvSpPr>
          <p:nvPr>
            <p:ph type="ctrTitle" idx="4294967295"/>
          </p:nvPr>
        </p:nvSpPr>
        <p:spPr>
          <a:xfrm>
            <a:off x="827088" y="0"/>
            <a:ext cx="7200900" cy="863600"/>
          </a:xfrm>
        </p:spPr>
        <p:txBody>
          <a:bodyPr/>
          <a:lstStyle/>
          <a:p>
            <a:pPr eaLnBrk="1" hangingPunct="1"/>
            <a:r>
              <a:rPr lang="es-CL" sz="320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Procedimientos</a:t>
            </a:r>
            <a:endParaRPr lang="es-ES" sz="3200" smtClean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34818" name="6 Subtítulo"/>
          <p:cNvSpPr txBox="1">
            <a:spLocks/>
          </p:cNvSpPr>
          <p:nvPr/>
        </p:nvSpPr>
        <p:spPr bwMode="auto">
          <a:xfrm>
            <a:off x="179388" y="908050"/>
            <a:ext cx="8785225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cs typeface="Arial" charset="0"/>
              </a:rPr>
              <a:t>Son los documentos donde se </a:t>
            </a:r>
            <a:r>
              <a:rPr lang="es-ES" sz="2400">
                <a:latin typeface="Arial Black" pitchFamily="34" charset="0"/>
                <a:cs typeface="Arial" charset="0"/>
              </a:rPr>
              <a:t>especifica la forma de llevar a cabo una actividad o un proceso</a:t>
            </a:r>
            <a:r>
              <a:rPr lang="es-ES" sz="2400" b="1">
                <a:cs typeface="Arial" charset="0"/>
              </a:rPr>
              <a:t>. El contenido de ellos lo define cada compañía, pero una presentación standard, considera en general, los siguientes puntos: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s-ES" sz="2000">
                <a:latin typeface="Arial Black" pitchFamily="34" charset="0"/>
                <a:cs typeface="Arial" charset="0"/>
              </a:rPr>
              <a:t>			1. Objetivo.</a:t>
            </a:r>
          </a:p>
          <a:p>
            <a:pPr marL="342900" indent="-342900">
              <a:spcBef>
                <a:spcPct val="20000"/>
              </a:spcBef>
            </a:pPr>
            <a:endParaRPr lang="es-ES" sz="8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s-ES" sz="2000">
                <a:latin typeface="Arial Black" pitchFamily="34" charset="0"/>
                <a:cs typeface="Arial" charset="0"/>
              </a:rPr>
              <a:t>			2. Alcance.</a:t>
            </a:r>
          </a:p>
          <a:p>
            <a:pPr marL="342900" indent="-342900">
              <a:spcBef>
                <a:spcPct val="20000"/>
              </a:spcBef>
            </a:pPr>
            <a:endParaRPr lang="es-ES" sz="8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s-ES" sz="2000">
                <a:latin typeface="Arial Black" pitchFamily="34" charset="0"/>
                <a:cs typeface="Arial" charset="0"/>
              </a:rPr>
              <a:t>			3. Referencias.</a:t>
            </a:r>
          </a:p>
          <a:p>
            <a:pPr marL="342900" indent="-342900">
              <a:spcBef>
                <a:spcPct val="20000"/>
              </a:spcBef>
            </a:pPr>
            <a:endParaRPr lang="es-ES" sz="8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s-ES" sz="2000">
                <a:latin typeface="Arial Black" pitchFamily="34" charset="0"/>
                <a:cs typeface="Arial" charset="0"/>
              </a:rPr>
              <a:t>			4. Desarrollo.</a:t>
            </a:r>
          </a:p>
          <a:p>
            <a:pPr marL="342900" indent="-342900">
              <a:spcBef>
                <a:spcPct val="20000"/>
              </a:spcBef>
            </a:pPr>
            <a:endParaRPr lang="es-ES" sz="8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s-ES" sz="2000">
                <a:latin typeface="Arial Black" pitchFamily="34" charset="0"/>
                <a:cs typeface="Arial" charset="0"/>
              </a:rPr>
              <a:t>			5. Documentos  Asociados.</a:t>
            </a:r>
          </a:p>
          <a:p>
            <a:pPr marL="342900" indent="-342900">
              <a:spcBef>
                <a:spcPct val="20000"/>
              </a:spcBef>
            </a:pPr>
            <a:endParaRPr lang="es-ES" sz="8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s-ES" sz="2000">
                <a:latin typeface="Arial Black" pitchFamily="34" charset="0"/>
                <a:cs typeface="Arial" charset="0"/>
              </a:rPr>
              <a:t>			6. Responsabilidades.</a:t>
            </a:r>
          </a:p>
          <a:p>
            <a:pPr marL="342900" indent="-342900">
              <a:spcBef>
                <a:spcPct val="20000"/>
              </a:spcBef>
            </a:pPr>
            <a:endParaRPr lang="es-ES" sz="8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s-ES" sz="2000">
                <a:latin typeface="Arial Black" pitchFamily="34" charset="0"/>
                <a:cs typeface="Arial" charset="0"/>
              </a:rPr>
              <a:t>			7. Registros. 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8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800">
                <a:latin typeface="Arial Black" pitchFamily="34" charset="0"/>
                <a:cs typeface="Arial" charset="0"/>
              </a:rPr>
              <a:t> 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 b="1">
                <a:cs typeface="Arial" charset="0"/>
              </a:rPr>
              <a:t>	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5 Título"/>
          <p:cNvSpPr>
            <a:spLocks noGrp="1"/>
          </p:cNvSpPr>
          <p:nvPr>
            <p:ph type="ctrTitle" idx="4294967295"/>
          </p:nvPr>
        </p:nvSpPr>
        <p:spPr>
          <a:xfrm>
            <a:off x="179388" y="333375"/>
            <a:ext cx="8715375" cy="755650"/>
          </a:xfrm>
        </p:spPr>
        <p:txBody>
          <a:bodyPr/>
          <a:lstStyle/>
          <a:p>
            <a:pPr eaLnBrk="1" hangingPunct="1"/>
            <a:r>
              <a:rPr lang="es-CL" sz="32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Norma ISO 9001:2008</a:t>
            </a:r>
            <a:endParaRPr lang="es-ES" sz="32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7410" name="6 Subtítulo"/>
          <p:cNvSpPr txBox="1">
            <a:spLocks/>
          </p:cNvSpPr>
          <p:nvPr/>
        </p:nvSpPr>
        <p:spPr bwMode="auto">
          <a:xfrm>
            <a:off x="0" y="1196975"/>
            <a:ext cx="9144000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b="1" u="sng">
                <a:cs typeface="Arial" charset="0"/>
              </a:rPr>
              <a:t>Algunas razones de </a:t>
            </a:r>
            <a:r>
              <a:rPr lang="es-ES" sz="2200" u="sng">
                <a:latin typeface="Arial Black" pitchFamily="34" charset="0"/>
                <a:cs typeface="Arial" charset="0"/>
              </a:rPr>
              <a:t>su masificación </a:t>
            </a:r>
            <a:r>
              <a:rPr lang="es-ES" sz="2200" b="1">
                <a:cs typeface="Arial" charset="0"/>
              </a:rPr>
              <a:t>: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2200" b="1">
                <a:cs typeface="Arial" charset="0"/>
              </a:rPr>
              <a:t>Las Especificaciones Técnicas, por si solas, no pueden garantizar que los requisitos de los clientes se cumplan sistemáticamente.</a:t>
            </a:r>
            <a:r>
              <a:rPr lang="es-ES" sz="1000" b="1">
                <a:cs typeface="Arial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2200" b="1">
                <a:cs typeface="Arial" charset="0"/>
              </a:rPr>
              <a:t>Establece directrices relativas a los Sistemas de Gestión de Calidad que complementan lo expresado en las especificaciones.</a:t>
            </a:r>
            <a:r>
              <a:rPr lang="es-ES" sz="1000" b="1">
                <a:cs typeface="Arial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2200" b="1">
                <a:cs typeface="Arial" charset="0"/>
              </a:rPr>
              <a:t>Las directrices establecidas son de carácter general (</a:t>
            </a:r>
            <a:r>
              <a:rPr lang="es-ES" sz="2000">
                <a:latin typeface="Arial Black" pitchFamily="34" charset="0"/>
                <a:cs typeface="Arial" charset="0"/>
              </a:rPr>
              <a:t>genérica</a:t>
            </a:r>
            <a:r>
              <a:rPr lang="es-ES" sz="2200" b="1">
                <a:cs typeface="Arial" charset="0"/>
              </a:rPr>
              <a:t>).</a:t>
            </a:r>
          </a:p>
          <a:p>
            <a:pPr marL="342900" indent="-342900">
              <a:spcBef>
                <a:spcPct val="20000"/>
              </a:spcBef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es-ES" sz="2200" b="1">
                <a:cs typeface="Arial" charset="0"/>
              </a:rPr>
              <a:t>Ha demostrado haber logrado 3 metas estratégicas importantes:</a:t>
            </a: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s-ES" sz="1000" b="1">
                <a:cs typeface="Arial" charset="0"/>
              </a:rPr>
              <a:t>		</a:t>
            </a:r>
            <a:r>
              <a:rPr lang="es-ES" sz="2000">
                <a:latin typeface="Arial Black" pitchFamily="34" charset="0"/>
                <a:cs typeface="Arial" charset="0"/>
              </a:rPr>
              <a:t>1. Aceptación Universal.</a:t>
            </a:r>
          </a:p>
          <a:p>
            <a:pPr marL="342900" indent="-342900">
              <a:spcBef>
                <a:spcPct val="20000"/>
              </a:spcBef>
            </a:pPr>
            <a:r>
              <a:rPr lang="es-ES" sz="2000">
                <a:latin typeface="Arial Black" pitchFamily="34" charset="0"/>
                <a:cs typeface="Arial" charset="0"/>
              </a:rPr>
              <a:t>		2. Compatibilidad Internacional.</a:t>
            </a:r>
          </a:p>
          <a:p>
            <a:pPr marL="342900" indent="-342900">
              <a:spcBef>
                <a:spcPct val="20000"/>
              </a:spcBef>
            </a:pPr>
            <a:r>
              <a:rPr lang="es-ES" sz="2000">
                <a:latin typeface="Arial Black" pitchFamily="34" charset="0"/>
                <a:cs typeface="Arial" charset="0"/>
              </a:rPr>
              <a:t>		3. Flexibilidad en su Aplicación</a:t>
            </a:r>
          </a:p>
        </p:txBody>
      </p:sp>
      <p:pic>
        <p:nvPicPr>
          <p:cNvPr id="17414" name="Picture 6" descr="4000708declaracion_universal_derechos_human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5300663"/>
            <a:ext cx="1296987" cy="12969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5 Título"/>
          <p:cNvSpPr>
            <a:spLocks noGrp="1"/>
          </p:cNvSpPr>
          <p:nvPr>
            <p:ph type="ctrTitle" idx="4294967295"/>
          </p:nvPr>
        </p:nvSpPr>
        <p:spPr>
          <a:xfrm>
            <a:off x="827088" y="0"/>
            <a:ext cx="7200900" cy="863600"/>
          </a:xfrm>
        </p:spPr>
        <p:txBody>
          <a:bodyPr/>
          <a:lstStyle/>
          <a:p>
            <a:pPr eaLnBrk="1" hangingPunct="1"/>
            <a:r>
              <a:rPr lang="es-CL" sz="320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Registros</a:t>
            </a:r>
            <a:endParaRPr lang="es-ES" sz="3200" smtClean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35842" name="6 Subtítulo"/>
          <p:cNvSpPr txBox="1">
            <a:spLocks/>
          </p:cNvSpPr>
          <p:nvPr/>
        </p:nvSpPr>
        <p:spPr bwMode="auto">
          <a:xfrm>
            <a:off x="179388" y="1125538"/>
            <a:ext cx="8785225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800" b="1">
                <a:cs typeface="Arial" charset="0"/>
              </a:rPr>
              <a:t>Son los documentos que </a:t>
            </a:r>
            <a:r>
              <a:rPr lang="es-ES" sz="2800" b="1">
                <a:latin typeface="Arial Black" pitchFamily="34" charset="0"/>
                <a:cs typeface="Arial" charset="0"/>
              </a:rPr>
              <a:t>presentan los resultados obtenidos o </a:t>
            </a:r>
            <a:r>
              <a:rPr lang="es-ES" sz="2800" b="1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evidencia </a:t>
            </a:r>
            <a:r>
              <a:rPr lang="es-ES" sz="2800" b="1">
                <a:latin typeface="Arial Black" pitchFamily="34" charset="0"/>
                <a:cs typeface="Arial" charset="0"/>
              </a:rPr>
              <a:t>de actividades desempeñadas</a:t>
            </a:r>
            <a:r>
              <a:rPr lang="es-ES" sz="2800" b="1">
                <a:cs typeface="Arial" charset="0"/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s-ES" sz="2200" i="1">
                <a:latin typeface="Arial Black" pitchFamily="34" charset="0"/>
                <a:cs typeface="Arial" charset="0"/>
              </a:rPr>
              <a:t>Los Registros de la calidad pueden utilizarse para documentar la </a:t>
            </a:r>
            <a:r>
              <a:rPr lang="es-ES" sz="2200" i="1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trazabilidad </a:t>
            </a:r>
            <a:r>
              <a:rPr lang="es-ES" sz="2200" i="1">
                <a:latin typeface="Arial Black" pitchFamily="34" charset="0"/>
                <a:cs typeface="Arial" charset="0"/>
              </a:rPr>
              <a:t>y para proporcionar evidencia  de </a:t>
            </a:r>
            <a:r>
              <a:rPr lang="es-ES" sz="2200" i="1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Verificaciones</a:t>
            </a:r>
            <a:r>
              <a:rPr lang="es-ES" sz="2200" i="1">
                <a:latin typeface="Arial Black" pitchFamily="34" charset="0"/>
                <a:cs typeface="Arial" charset="0"/>
              </a:rPr>
              <a:t>, </a:t>
            </a:r>
            <a:r>
              <a:rPr lang="es-ES" sz="2200" i="1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Acciones Correctivas </a:t>
            </a:r>
            <a:r>
              <a:rPr lang="es-ES" sz="2200" i="1">
                <a:latin typeface="Arial Black" pitchFamily="34" charset="0"/>
                <a:cs typeface="Arial" charset="0"/>
              </a:rPr>
              <a:t>y </a:t>
            </a:r>
            <a:r>
              <a:rPr lang="es-ES" sz="2200" i="1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Preventivas</a:t>
            </a:r>
            <a:r>
              <a:rPr lang="es-ES" sz="2200" i="1">
                <a:latin typeface="Arial Black" pitchFamily="34" charset="0"/>
                <a:cs typeface="Arial" charset="0"/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>
                <a:latin typeface="Arial Black" pitchFamily="34" charset="0"/>
                <a:cs typeface="Arial" charset="0"/>
              </a:rPr>
              <a:t> 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 b="1">
                <a:cs typeface="Arial" charset="0"/>
              </a:rPr>
              <a:t>	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</p:txBody>
      </p:sp>
      <p:pic>
        <p:nvPicPr>
          <p:cNvPr id="35845" name="Picture 5" descr="listar-tablas-cantidad-de-campos-y-registros-con-ad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4581525"/>
            <a:ext cx="2663825" cy="1893888"/>
          </a:xfrm>
          <a:prstGeom prst="rect">
            <a:avLst/>
          </a:prstGeom>
          <a:noFill/>
        </p:spPr>
      </p:pic>
      <p:pic>
        <p:nvPicPr>
          <p:cNvPr id="35847" name="Picture 7" descr="iva-obligaciones-de-registros-continuacion_21762_7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4652963"/>
            <a:ext cx="2400300" cy="1838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5 Título"/>
          <p:cNvSpPr>
            <a:spLocks noGrp="1"/>
          </p:cNvSpPr>
          <p:nvPr>
            <p:ph type="ctrTitle" idx="4294967295"/>
          </p:nvPr>
        </p:nvSpPr>
        <p:spPr>
          <a:xfrm>
            <a:off x="179388" y="333375"/>
            <a:ext cx="8715375" cy="755650"/>
          </a:xfrm>
        </p:spPr>
        <p:txBody>
          <a:bodyPr/>
          <a:lstStyle/>
          <a:p>
            <a:pPr eaLnBrk="1" hangingPunct="1"/>
            <a:r>
              <a:rPr lang="es-CL" sz="32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Norma ISO 9001:2008</a:t>
            </a:r>
            <a:endParaRPr lang="es-ES" sz="32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8434" name="6 Subtítulo"/>
          <p:cNvSpPr txBox="1">
            <a:spLocks/>
          </p:cNvSpPr>
          <p:nvPr/>
        </p:nvSpPr>
        <p:spPr bwMode="auto">
          <a:xfrm>
            <a:off x="323850" y="1196975"/>
            <a:ext cx="8351838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b="1">
                <a:cs typeface="Arial" charset="0"/>
              </a:rPr>
              <a:t>Está compuesta de los siguientes capítulos o </a:t>
            </a:r>
            <a:r>
              <a:rPr lang="es-ES" sz="2200">
                <a:latin typeface="Arial Black" pitchFamily="34" charset="0"/>
                <a:cs typeface="Arial" charset="0"/>
              </a:rPr>
              <a:t>cláusulas</a:t>
            </a:r>
            <a:r>
              <a:rPr lang="es-ES" sz="2200" b="1">
                <a:cs typeface="Arial" charset="0"/>
              </a:rPr>
              <a:t>: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1.	Objeto y Campo de Aplicación.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2.	Referencias Normativas.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3.	Términos y Definiciones.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4.	</a:t>
            </a:r>
            <a:r>
              <a:rPr lang="es-ES" sz="240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Sistema de Gestión de Calidad.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5.	</a:t>
            </a:r>
            <a:r>
              <a:rPr lang="es-ES" sz="2400">
                <a:solidFill>
                  <a:schemeClr val="accent2"/>
                </a:solidFill>
                <a:latin typeface="Arial Black" pitchFamily="34" charset="0"/>
                <a:cs typeface="Arial" charset="0"/>
              </a:rPr>
              <a:t>Responsabilidad de la Dirección.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6.	Gestión de los Recursos.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7.	</a:t>
            </a:r>
            <a:r>
              <a:rPr lang="es-ES" sz="240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Realización del Producto.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8.	</a:t>
            </a:r>
            <a:r>
              <a:rPr lang="es-ES" sz="240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Medición, Análisis y Mejora.</a:t>
            </a:r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6588125" y="4868863"/>
            <a:ext cx="2155825" cy="1295400"/>
            <a:chOff x="1602" y="1635"/>
            <a:chExt cx="2392" cy="1537"/>
          </a:xfrm>
        </p:grpSpPr>
        <p:grpSp>
          <p:nvGrpSpPr>
            <p:cNvPr id="18436" name="Group 4"/>
            <p:cNvGrpSpPr>
              <a:grpSpLocks/>
            </p:cNvGrpSpPr>
            <p:nvPr/>
          </p:nvGrpSpPr>
          <p:grpSpPr bwMode="auto">
            <a:xfrm>
              <a:off x="2100" y="1732"/>
              <a:ext cx="1894" cy="1440"/>
              <a:chOff x="2100" y="1732"/>
              <a:chExt cx="1894" cy="1440"/>
            </a:xfrm>
          </p:grpSpPr>
          <p:sp>
            <p:nvSpPr>
              <p:cNvPr id="12" name="Oval 5"/>
              <p:cNvSpPr>
                <a:spLocks noChangeArrowheads="1"/>
              </p:cNvSpPr>
              <p:nvPr/>
            </p:nvSpPr>
            <p:spPr bwMode="auto">
              <a:xfrm>
                <a:off x="2100" y="1739"/>
                <a:ext cx="1404" cy="1409"/>
              </a:xfrm>
              <a:prstGeom prst="ellipse">
                <a:avLst/>
              </a:prstGeom>
              <a:solidFill>
                <a:srgbClr val="CC3300"/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es-ES_tradnl" sz="2400">
                  <a:solidFill>
                    <a:srgbClr val="00808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8439" name="Line 6"/>
              <p:cNvSpPr>
                <a:spLocks noChangeShapeType="1"/>
              </p:cNvSpPr>
              <p:nvPr/>
            </p:nvSpPr>
            <p:spPr bwMode="auto">
              <a:xfrm>
                <a:off x="2814" y="1732"/>
                <a:ext cx="3" cy="144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40" name="Line 7"/>
              <p:cNvSpPr>
                <a:spLocks noChangeShapeType="1"/>
              </p:cNvSpPr>
              <p:nvPr/>
            </p:nvSpPr>
            <p:spPr bwMode="auto">
              <a:xfrm>
                <a:off x="2100" y="2424"/>
                <a:ext cx="1421" cy="1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Text Box 8"/>
              <p:cNvSpPr txBox="1">
                <a:spLocks noChangeArrowheads="1"/>
              </p:cNvSpPr>
              <p:nvPr/>
            </p:nvSpPr>
            <p:spPr bwMode="auto">
              <a:xfrm>
                <a:off x="2143" y="2021"/>
                <a:ext cx="764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Planear</a:t>
                </a:r>
                <a:endParaRPr lang="es-ES_tradnl" sz="1100" b="1">
                  <a:solidFill>
                    <a:srgbClr val="66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6" name="Text Box 9"/>
              <p:cNvSpPr txBox="1">
                <a:spLocks noChangeArrowheads="1"/>
              </p:cNvSpPr>
              <p:nvPr/>
            </p:nvSpPr>
            <p:spPr bwMode="auto">
              <a:xfrm>
                <a:off x="2868" y="2021"/>
                <a:ext cx="1126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Actuar</a:t>
                </a:r>
                <a:endParaRPr lang="es-ES_tradnl" sz="1100" b="1">
                  <a:solidFill>
                    <a:srgbClr val="66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7" name="Text Box 10"/>
              <p:cNvSpPr txBox="1">
                <a:spLocks noChangeArrowheads="1"/>
              </p:cNvSpPr>
              <p:nvPr/>
            </p:nvSpPr>
            <p:spPr bwMode="auto">
              <a:xfrm>
                <a:off x="2823" y="2613"/>
                <a:ext cx="921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Chequear</a:t>
                </a:r>
              </a:p>
            </p:txBody>
          </p:sp>
          <p:sp>
            <p:nvSpPr>
              <p:cNvPr id="18" name="Text Box 11"/>
              <p:cNvSpPr txBox="1">
                <a:spLocks noChangeArrowheads="1"/>
              </p:cNvSpPr>
              <p:nvPr/>
            </p:nvSpPr>
            <p:spPr bwMode="auto">
              <a:xfrm>
                <a:off x="2190" y="2613"/>
                <a:ext cx="634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Hacer</a:t>
                </a:r>
              </a:p>
            </p:txBody>
          </p:sp>
        </p:grpSp>
        <p:sp>
          <p:nvSpPr>
            <p:cNvPr id="18437" name="Text Box 12"/>
            <p:cNvSpPr txBox="1">
              <a:spLocks noChangeArrowheads="1"/>
            </p:cNvSpPr>
            <p:nvPr/>
          </p:nvSpPr>
          <p:spPr bwMode="auto">
            <a:xfrm>
              <a:off x="1602" y="1635"/>
              <a:ext cx="204" cy="38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10000"/>
                </a:lnSpc>
              </a:pPr>
              <a:endParaRPr lang="es-ES_tradnl" sz="1400" b="1" i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5 Título"/>
          <p:cNvSpPr>
            <a:spLocks noGrp="1"/>
          </p:cNvSpPr>
          <p:nvPr>
            <p:ph type="ctrTitle" idx="4294967295"/>
          </p:nvPr>
        </p:nvSpPr>
        <p:spPr>
          <a:xfrm>
            <a:off x="179388" y="333375"/>
            <a:ext cx="8715375" cy="755650"/>
          </a:xfrm>
        </p:spPr>
        <p:txBody>
          <a:bodyPr/>
          <a:lstStyle/>
          <a:p>
            <a:pPr eaLnBrk="1" hangingPunct="1"/>
            <a:r>
              <a:rPr lang="es-CL" sz="36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Norma ISO 9001:2008</a:t>
            </a:r>
            <a:endParaRPr lang="es-ES" sz="32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9458" name="6 Subtítulo"/>
          <p:cNvSpPr txBox="1">
            <a:spLocks/>
          </p:cNvSpPr>
          <p:nvPr/>
        </p:nvSpPr>
        <p:spPr bwMode="auto">
          <a:xfrm>
            <a:off x="179388" y="1196975"/>
            <a:ext cx="8785225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</a:t>
            </a:r>
            <a:r>
              <a:rPr lang="es-ES" sz="280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4.	Sistema de Gestión de Calidad.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800">
              <a:solidFill>
                <a:srgbClr val="000099"/>
              </a:solidFill>
              <a:cs typeface="Arial" charset="0"/>
            </a:endParaRPr>
          </a:p>
          <a:p>
            <a:pPr marL="342900" indent="-342900"/>
            <a:r>
              <a:rPr lang="es-ES" sz="2400">
                <a:latin typeface="Arial Black" pitchFamily="34" charset="0"/>
                <a:cs typeface="Arial" charset="0"/>
              </a:rPr>
              <a:t>	</a:t>
            </a:r>
            <a:r>
              <a:rPr lang="es-ES" sz="2200">
                <a:latin typeface="Arial Black" pitchFamily="34" charset="0"/>
                <a:cs typeface="Arial" charset="0"/>
              </a:rPr>
              <a:t>4</a:t>
            </a:r>
            <a:r>
              <a:rPr lang="es-ES" sz="2200">
                <a:latin typeface="Arial Black" pitchFamily="34" charset="0"/>
              </a:rPr>
              <a:t>.1 Requisitos Generales.</a:t>
            </a:r>
          </a:p>
          <a:p>
            <a:pPr marL="342900" indent="-342900"/>
            <a:r>
              <a:rPr lang="es-ES" sz="2000" b="1"/>
              <a:t>	</a:t>
            </a:r>
            <a:endParaRPr lang="es-ES" sz="3600" b="1"/>
          </a:p>
          <a:p>
            <a:pPr marL="342900" indent="-342900"/>
            <a:endParaRPr lang="es-ES" sz="2000" b="1"/>
          </a:p>
          <a:p>
            <a:pPr marL="342900" indent="-342900"/>
            <a:r>
              <a:rPr lang="es-ES" sz="2000" b="1"/>
              <a:t>	</a:t>
            </a:r>
            <a:r>
              <a:rPr lang="es-ES" sz="2200">
                <a:latin typeface="Arial Black" pitchFamily="34" charset="0"/>
              </a:rPr>
              <a:t>4.2 Requisitos de la Documentación.</a:t>
            </a:r>
          </a:p>
          <a:p>
            <a:pPr marL="342900" indent="-342900"/>
            <a:r>
              <a:rPr lang="es-ES" sz="2000" b="1"/>
              <a:t>		</a:t>
            </a:r>
          </a:p>
          <a:p>
            <a:pPr marL="342900" indent="-342900"/>
            <a:r>
              <a:rPr lang="es-ES" sz="2000" b="1"/>
              <a:t>		4.2.1	Generalidades.</a:t>
            </a:r>
          </a:p>
          <a:p>
            <a:pPr marL="342900" indent="-342900"/>
            <a:r>
              <a:rPr lang="es-ES" sz="2000" b="1"/>
              <a:t>		4.2.2	Manual de la Calidad.</a:t>
            </a:r>
          </a:p>
          <a:p>
            <a:pPr marL="342900" indent="-342900"/>
            <a:r>
              <a:rPr lang="es-ES" sz="2000" b="1"/>
              <a:t>		4.2.3	Control de los Documentos.</a:t>
            </a:r>
          </a:p>
          <a:p>
            <a:pPr marL="342900" indent="-342900"/>
            <a:r>
              <a:rPr lang="es-ES" sz="2000" b="1"/>
              <a:t>		4.2.4	Control de los Registros	</a:t>
            </a:r>
          </a:p>
        </p:txBody>
      </p:sp>
      <p:pic>
        <p:nvPicPr>
          <p:cNvPr id="19459" name="Picture 6" descr="Ver imagen en tamaño complet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5157788"/>
            <a:ext cx="143986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5373688"/>
            <a:ext cx="8794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5 Título"/>
          <p:cNvSpPr>
            <a:spLocks noGrp="1"/>
          </p:cNvSpPr>
          <p:nvPr>
            <p:ph type="ctrTitle" idx="4294967295"/>
          </p:nvPr>
        </p:nvSpPr>
        <p:spPr>
          <a:xfrm>
            <a:off x="179388" y="188913"/>
            <a:ext cx="8715375" cy="755650"/>
          </a:xfrm>
        </p:spPr>
        <p:txBody>
          <a:bodyPr/>
          <a:lstStyle/>
          <a:p>
            <a:pPr eaLnBrk="1" hangingPunct="1"/>
            <a:r>
              <a:rPr lang="es-CL" sz="32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Norma ISO 9001:2008</a:t>
            </a:r>
            <a:endParaRPr lang="es-ES" sz="32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9458" name="6 Subtítulo"/>
          <p:cNvSpPr txBox="1">
            <a:spLocks/>
          </p:cNvSpPr>
          <p:nvPr/>
        </p:nvSpPr>
        <p:spPr bwMode="auto">
          <a:xfrm>
            <a:off x="179388" y="1412875"/>
            <a:ext cx="8713787" cy="14398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s-ES" sz="1000" dirty="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r>
              <a:rPr lang="es-ES" sz="2400" dirty="0">
                <a:solidFill>
                  <a:srgbClr val="8E3432"/>
                </a:solidFill>
                <a:latin typeface="Arial Black" pitchFamily="34" charset="0"/>
                <a:cs typeface="Arial" charset="0"/>
              </a:rPr>
              <a:t>“…establecer, documentar, implementar y mantener un Sistema de Gestión de Calidad </a:t>
            </a:r>
            <a:r>
              <a:rPr lang="es-ES" sz="2400" b="1" dirty="0">
                <a:solidFill>
                  <a:srgbClr val="8E3432"/>
                </a:solidFill>
                <a:latin typeface="Arial" pitchFamily="34" charset="0"/>
                <a:cs typeface="Arial" pitchFamily="34" charset="0"/>
              </a:rPr>
              <a:t>y mejorar continuamente su eficacia…</a:t>
            </a:r>
            <a:r>
              <a:rPr lang="es-ES" sz="2400" dirty="0">
                <a:solidFill>
                  <a:srgbClr val="8E3432"/>
                </a:solidFill>
                <a:latin typeface="Arial Black" pitchFamily="34" charset="0"/>
                <a:cs typeface="Arial" charset="0"/>
              </a:rPr>
              <a:t>”.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s-ES" sz="2400" dirty="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s-ES" sz="2400" dirty="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s-ES" sz="2400" dirty="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endParaRPr lang="es-ES" sz="2400" dirty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0483" name="13 Rectángulo"/>
          <p:cNvSpPr>
            <a:spLocks noChangeArrowheads="1"/>
          </p:cNvSpPr>
          <p:nvPr/>
        </p:nvSpPr>
        <p:spPr bwMode="auto">
          <a:xfrm>
            <a:off x="179388" y="2924175"/>
            <a:ext cx="8713787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Al respecto, no existe una regla sobre la estructura o el formato del sistema documentado; la norma sólo especifica la exigencia de: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</a:t>
            </a:r>
            <a:r>
              <a:rPr lang="es-ES" sz="1600">
                <a:latin typeface="Arial Black" pitchFamily="34" charset="0"/>
                <a:cs typeface="Arial" charset="0"/>
              </a:rPr>
              <a:t>- Preparar procedimientos documentados que respeten los requisitos de la Norma.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600">
                <a:latin typeface="Arial Black" pitchFamily="34" charset="0"/>
                <a:cs typeface="Arial" charset="0"/>
              </a:rPr>
              <a:t>	- Implementar con eficacia el Sistema de Calidad y sus procedimientos documentados.</a:t>
            </a:r>
          </a:p>
        </p:txBody>
      </p:sp>
      <p:sp>
        <p:nvSpPr>
          <p:cNvPr id="20484" name="6 Subtítulo"/>
          <p:cNvSpPr txBox="1">
            <a:spLocks/>
          </p:cNvSpPr>
          <p:nvPr/>
        </p:nvSpPr>
        <p:spPr bwMode="auto">
          <a:xfrm>
            <a:off x="179388" y="5229225"/>
            <a:ext cx="77057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solidFill>
                  <a:srgbClr val="006600"/>
                </a:solidFill>
                <a:latin typeface="Arial Black" pitchFamily="34" charset="0"/>
                <a:cs typeface="Arial" charset="0"/>
              </a:rPr>
              <a:t>Un Sistema de Gestión tiene adecuado apoyo o soporte, </a:t>
            </a:r>
            <a:r>
              <a:rPr lang="es-ES" sz="2000" b="1" u="sng">
                <a:solidFill>
                  <a:srgbClr val="006600"/>
                </a:solidFill>
                <a:latin typeface="Arial Black" pitchFamily="34" charset="0"/>
                <a:cs typeface="Arial" charset="0"/>
              </a:rPr>
              <a:t>siempre y cuando esté correctamente documentado</a:t>
            </a:r>
            <a:r>
              <a:rPr lang="es-ES" sz="2000" b="1">
                <a:solidFill>
                  <a:srgbClr val="006600"/>
                </a:solidFill>
                <a:latin typeface="Arial Black" pitchFamily="34" charset="0"/>
                <a:cs typeface="Arial" charset="0"/>
              </a:rPr>
              <a:t>. </a:t>
            </a:r>
            <a:r>
              <a:rPr lang="es-ES" sz="2000" b="1">
                <a:latin typeface="Arial Black" pitchFamily="34" charset="0"/>
                <a:cs typeface="Arial" charset="0"/>
              </a:rPr>
              <a:t>Este es el papel relevante de la documentación para cualquier Sistema de Gestión.</a:t>
            </a:r>
            <a:endParaRPr lang="es-ES" sz="20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4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</a:t>
            </a:r>
            <a:endParaRPr lang="es-ES" sz="240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0485" name="6 Subtítulo"/>
          <p:cNvSpPr txBox="1">
            <a:spLocks/>
          </p:cNvSpPr>
          <p:nvPr/>
        </p:nvSpPr>
        <p:spPr bwMode="auto">
          <a:xfrm>
            <a:off x="431800" y="836613"/>
            <a:ext cx="87122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 b="1">
                <a:cs typeface="Arial" charset="0"/>
              </a:rPr>
              <a:t>La cláusula 4.1 de la norma establece, para las organizaciones: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</a:t>
            </a:r>
            <a:endParaRPr lang="es-ES" sz="2400">
              <a:solidFill>
                <a:srgbClr val="002060"/>
              </a:solidFill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4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4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400">
              <a:latin typeface="Arial Black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	</a:t>
            </a:r>
            <a:endParaRPr lang="es-ES" sz="240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pic>
        <p:nvPicPr>
          <p:cNvPr id="20490" name="Picture 10" descr="Ver imagen en tamaño complet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5100" y="5157788"/>
            <a:ext cx="1154113" cy="126523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5 Título"/>
          <p:cNvSpPr>
            <a:spLocks noGrp="1"/>
          </p:cNvSpPr>
          <p:nvPr>
            <p:ph type="ctrTitle" idx="4294967295"/>
          </p:nvPr>
        </p:nvSpPr>
        <p:spPr>
          <a:xfrm>
            <a:off x="179388" y="188913"/>
            <a:ext cx="8715375" cy="755650"/>
          </a:xfrm>
        </p:spPr>
        <p:txBody>
          <a:bodyPr/>
          <a:lstStyle/>
          <a:p>
            <a:pPr eaLnBrk="1" hangingPunct="1"/>
            <a:r>
              <a:rPr lang="es-CL" sz="320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Sistemas Documentados</a:t>
            </a:r>
            <a:endParaRPr lang="es-ES" sz="3200" smtClean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1506" name="6 Subtítulo"/>
          <p:cNvSpPr txBox="1">
            <a:spLocks/>
          </p:cNvSpPr>
          <p:nvPr/>
        </p:nvSpPr>
        <p:spPr bwMode="auto">
          <a:xfrm>
            <a:off x="0" y="1052513"/>
            <a:ext cx="914400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La documentación permite la comunicación del propósito y la constancia de la acción. Contribuye entonces a: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</a:t>
            </a:r>
            <a:r>
              <a:rPr lang="es-ES" sz="1700">
                <a:latin typeface="Arial Black" pitchFamily="34" charset="0"/>
                <a:cs typeface="Arial" charset="0"/>
              </a:rPr>
              <a:t>1.	Lograr conformidad con los requisitos de cliente y la mejora de la calidad.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>
                <a:latin typeface="Arial Black" pitchFamily="34" charset="0"/>
                <a:cs typeface="Arial" charset="0"/>
              </a:rPr>
              <a:t>	2. 	Proporcionar la formación apropiada.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>
                <a:latin typeface="Arial Black" pitchFamily="34" charset="0"/>
                <a:cs typeface="Arial" charset="0"/>
              </a:rPr>
              <a:t>	3. 	Asegurar la repetibilidad en la ejecución de procesos, actividades y tareas.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>
                <a:latin typeface="Arial Black" pitchFamily="34" charset="0"/>
                <a:cs typeface="Arial" charset="0"/>
              </a:rPr>
              <a:t>	4. 	Facilitar la trazabilidad de procesos, actividades y tareas.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>
                <a:latin typeface="Arial Black" pitchFamily="34" charset="0"/>
                <a:cs typeface="Arial" charset="0"/>
              </a:rPr>
              <a:t>	5. 	Proporcionar evidencias.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>
                <a:latin typeface="Arial Black" pitchFamily="34" charset="0"/>
                <a:cs typeface="Arial" charset="0"/>
              </a:rPr>
              <a:t>	6. 	Evaluar la eficacia y la adecuación continuas del Sistema de Gestión considerado.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200">
                <a:latin typeface="Arial Black" pitchFamily="34" charset="0"/>
                <a:cs typeface="Arial" charset="0"/>
              </a:rPr>
              <a:t>			La elaboración de la documentación </a:t>
            </a:r>
            <a:r>
              <a:rPr lang="es-ES" sz="220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no debe 		ser un fin en sí mismo</a:t>
            </a:r>
            <a:r>
              <a:rPr lang="es-ES" sz="2200">
                <a:latin typeface="Arial Black" pitchFamily="34" charset="0"/>
                <a:cs typeface="Arial" charset="0"/>
              </a:rPr>
              <a:t>, sino que debe ser una 		actividad que </a:t>
            </a:r>
            <a:r>
              <a:rPr lang="es-ES" sz="2200" u="sng">
                <a:solidFill>
                  <a:srgbClr val="003300"/>
                </a:solidFill>
                <a:latin typeface="Arial Black" pitchFamily="34" charset="0"/>
                <a:cs typeface="Arial" charset="0"/>
              </a:rPr>
              <a:t>aporte valor</a:t>
            </a:r>
            <a:r>
              <a:rPr lang="es-ES" sz="2200">
                <a:solidFill>
                  <a:srgbClr val="003300"/>
                </a:solidFill>
                <a:latin typeface="Arial Black" pitchFamily="34" charset="0"/>
                <a:cs typeface="Arial" charset="0"/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</p:txBody>
      </p:sp>
      <p:pic>
        <p:nvPicPr>
          <p:cNvPr id="21509" name="Picture 5" descr="Ver imagen en tamaño complet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5229225"/>
            <a:ext cx="1081087" cy="10810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5 Título"/>
          <p:cNvSpPr>
            <a:spLocks noGrp="1"/>
          </p:cNvSpPr>
          <p:nvPr>
            <p:ph type="ctrTitle" idx="4294967295"/>
          </p:nvPr>
        </p:nvSpPr>
        <p:spPr>
          <a:xfrm>
            <a:off x="179388" y="188913"/>
            <a:ext cx="8715375" cy="755650"/>
          </a:xfrm>
        </p:spPr>
        <p:txBody>
          <a:bodyPr/>
          <a:lstStyle/>
          <a:p>
            <a:pPr eaLnBrk="1" hangingPunct="1"/>
            <a:r>
              <a:rPr lang="es-CL" sz="320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Tipos de Documentos</a:t>
            </a:r>
            <a:endParaRPr lang="es-ES" sz="3200" smtClean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2530" name="6 Subtítulo"/>
          <p:cNvSpPr txBox="1">
            <a:spLocks/>
          </p:cNvSpPr>
          <p:nvPr/>
        </p:nvSpPr>
        <p:spPr bwMode="auto">
          <a:xfrm>
            <a:off x="0" y="1052513"/>
            <a:ext cx="914400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 b="1">
                <a:cs typeface="Arial" charset="0"/>
              </a:rPr>
              <a:t>Los siguientes tipos de documentos son utilizados en los sistemas de gestión: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</a:t>
            </a:r>
            <a:r>
              <a:rPr lang="es-ES" sz="1900" b="1">
                <a:cs typeface="Arial" charset="0"/>
              </a:rPr>
              <a:t>1. </a:t>
            </a:r>
            <a:r>
              <a:rPr lang="es-ES" sz="1900">
                <a:latin typeface="Arial Black" pitchFamily="34" charset="0"/>
                <a:cs typeface="Arial" charset="0"/>
              </a:rPr>
              <a:t>Manuales</a:t>
            </a:r>
            <a:r>
              <a:rPr lang="es-ES" sz="1900" b="1">
                <a:cs typeface="Arial" charset="0"/>
              </a:rPr>
              <a:t>: Documentos que proporcionan información coherente, interna y externa, acerca del sistema de gestión de una organización.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8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900" b="1">
                <a:cs typeface="Arial" charset="0"/>
              </a:rPr>
              <a:t>	2. </a:t>
            </a:r>
            <a:r>
              <a:rPr lang="es-ES" sz="1900">
                <a:latin typeface="Arial Black" pitchFamily="34" charset="0"/>
                <a:cs typeface="Arial" charset="0"/>
              </a:rPr>
              <a:t>Planes de Calidad</a:t>
            </a:r>
            <a:r>
              <a:rPr lang="es-ES" sz="1900" b="1">
                <a:cs typeface="Arial" charset="0"/>
              </a:rPr>
              <a:t>: Describen como se aplica el Sistema de Gestión a un Producto, Proyecto o Contrato Específico.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8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900" b="1">
                <a:cs typeface="Arial" charset="0"/>
              </a:rPr>
              <a:t> 	3. </a:t>
            </a:r>
            <a:r>
              <a:rPr lang="es-ES" sz="1900">
                <a:latin typeface="Arial Black" pitchFamily="34" charset="0"/>
                <a:cs typeface="Arial" charset="0"/>
              </a:rPr>
              <a:t>Especificaciones</a:t>
            </a:r>
            <a:r>
              <a:rPr lang="es-ES" sz="1900" b="1">
                <a:cs typeface="Arial" charset="0"/>
              </a:rPr>
              <a:t>: Establecen los Requisitos.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8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900" b="1">
                <a:cs typeface="Arial" charset="0"/>
              </a:rPr>
              <a:t>	4. </a:t>
            </a:r>
            <a:r>
              <a:rPr lang="es-ES" sz="1900">
                <a:latin typeface="Arial Black" pitchFamily="34" charset="0"/>
                <a:cs typeface="Arial" charset="0"/>
              </a:rPr>
              <a:t>Guías</a:t>
            </a:r>
            <a:r>
              <a:rPr lang="es-ES" sz="1900" b="1">
                <a:cs typeface="Arial" charset="0"/>
              </a:rPr>
              <a:t>: Establecen recomendaciones o sugerencias.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8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900" b="1">
                <a:cs typeface="Arial" charset="0"/>
              </a:rPr>
              <a:t>	5.  </a:t>
            </a:r>
            <a:r>
              <a:rPr lang="es-ES" sz="1900">
                <a:latin typeface="Arial Black" pitchFamily="34" charset="0"/>
                <a:cs typeface="Arial" charset="0"/>
              </a:rPr>
              <a:t>Procedimientos Documentados, Instrucciones de Trabajo y/o Dibujos</a:t>
            </a:r>
            <a:r>
              <a:rPr lang="es-ES" sz="1900" b="1">
                <a:cs typeface="Arial" charset="0"/>
              </a:rPr>
              <a:t>: Proporcionan información sobre como efectuar procesos, actividades y tareas de manera consistente.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8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900" b="1">
                <a:cs typeface="Arial" charset="0"/>
              </a:rPr>
              <a:t>	6. </a:t>
            </a:r>
            <a:r>
              <a:rPr lang="es-ES" sz="1900">
                <a:latin typeface="Arial Black" pitchFamily="34" charset="0"/>
                <a:cs typeface="Arial" charset="0"/>
              </a:rPr>
              <a:t>Registros</a:t>
            </a:r>
            <a:r>
              <a:rPr lang="es-ES" sz="1900" b="1">
                <a:cs typeface="Arial" charset="0"/>
              </a:rPr>
              <a:t>: Proporcionan evidencia de las actividades realizadas o de los resultados obtenidos. 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 b="1">
                <a:cs typeface="Arial" charset="0"/>
              </a:rPr>
              <a:t>	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5 Título"/>
          <p:cNvSpPr>
            <a:spLocks noGrp="1"/>
          </p:cNvSpPr>
          <p:nvPr>
            <p:ph type="ctrTitle" idx="4294967295"/>
          </p:nvPr>
        </p:nvSpPr>
        <p:spPr>
          <a:xfrm>
            <a:off x="179388" y="188913"/>
            <a:ext cx="8715375" cy="863600"/>
          </a:xfrm>
        </p:spPr>
        <p:txBody>
          <a:bodyPr/>
          <a:lstStyle/>
          <a:p>
            <a:pPr eaLnBrk="1" hangingPunct="1"/>
            <a:r>
              <a:rPr lang="es-CL" sz="220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Cada organización determina la extensión de la documentación, de acuerdo a:</a:t>
            </a:r>
            <a:endParaRPr lang="es-ES" sz="2200" smtClean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3554" name="6 Subtítulo"/>
          <p:cNvSpPr txBox="1">
            <a:spLocks/>
          </p:cNvSpPr>
          <p:nvPr/>
        </p:nvSpPr>
        <p:spPr bwMode="auto">
          <a:xfrm>
            <a:off x="0" y="1125538"/>
            <a:ext cx="914400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</a:t>
            </a:r>
            <a:r>
              <a:rPr lang="es-ES" sz="2400" b="1">
                <a:cs typeface="Arial" charset="0"/>
              </a:rPr>
              <a:t>- El </a:t>
            </a:r>
            <a:r>
              <a:rPr lang="es-ES" sz="2400">
                <a:latin typeface="Arial Black" pitchFamily="34" charset="0"/>
                <a:cs typeface="Arial" charset="0"/>
              </a:rPr>
              <a:t>Tipo</a:t>
            </a:r>
            <a:r>
              <a:rPr lang="es-ES" sz="2400" b="1">
                <a:cs typeface="Arial" charset="0"/>
              </a:rPr>
              <a:t> de Organización.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cs typeface="Arial" charset="0"/>
              </a:rPr>
              <a:t>	- El </a:t>
            </a:r>
            <a:r>
              <a:rPr lang="es-ES" sz="2400">
                <a:latin typeface="Arial Black" pitchFamily="34" charset="0"/>
                <a:cs typeface="Arial" charset="0"/>
              </a:rPr>
              <a:t>Tamaño</a:t>
            </a:r>
            <a:r>
              <a:rPr lang="es-ES" sz="2400" b="1">
                <a:cs typeface="Arial" charset="0"/>
              </a:rPr>
              <a:t> de la Organización.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cs typeface="Arial" charset="0"/>
              </a:rPr>
              <a:t>	- La </a:t>
            </a:r>
            <a:r>
              <a:rPr lang="es-ES" sz="2400">
                <a:latin typeface="Arial Black" pitchFamily="34" charset="0"/>
                <a:cs typeface="Arial" charset="0"/>
              </a:rPr>
              <a:t>Complejidad</a:t>
            </a:r>
            <a:r>
              <a:rPr lang="es-ES" sz="2400" b="1">
                <a:cs typeface="Arial" charset="0"/>
              </a:rPr>
              <a:t> de los </a:t>
            </a:r>
            <a:r>
              <a:rPr lang="es-ES" sz="2400">
                <a:latin typeface="Arial Black" pitchFamily="34" charset="0"/>
                <a:cs typeface="Arial" charset="0"/>
              </a:rPr>
              <a:t>Procesos</a:t>
            </a:r>
            <a:r>
              <a:rPr lang="es-ES" sz="2400" b="1">
                <a:cs typeface="Arial" charset="0"/>
              </a:rPr>
              <a:t> que se realizan.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cs typeface="Arial" charset="0"/>
              </a:rPr>
              <a:t>	- La </a:t>
            </a:r>
            <a:r>
              <a:rPr lang="es-ES" sz="2400">
                <a:latin typeface="Arial Black" pitchFamily="34" charset="0"/>
                <a:cs typeface="Arial" charset="0"/>
              </a:rPr>
              <a:t>Interacción</a:t>
            </a:r>
            <a:r>
              <a:rPr lang="es-ES" sz="2400" b="1">
                <a:cs typeface="Arial" charset="0"/>
              </a:rPr>
              <a:t> de estos Procesos.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cs typeface="Arial" charset="0"/>
              </a:rPr>
              <a:t>	- La </a:t>
            </a:r>
            <a:r>
              <a:rPr lang="es-ES" sz="2400">
                <a:latin typeface="Arial Black" pitchFamily="34" charset="0"/>
                <a:cs typeface="Arial" charset="0"/>
              </a:rPr>
              <a:t>Complejidad </a:t>
            </a:r>
            <a:r>
              <a:rPr lang="es-ES" sz="2400" b="1">
                <a:cs typeface="Arial" charset="0"/>
              </a:rPr>
              <a:t>de los </a:t>
            </a:r>
            <a:r>
              <a:rPr lang="es-ES" sz="2400">
                <a:latin typeface="Arial Black" pitchFamily="34" charset="0"/>
                <a:cs typeface="Arial" charset="0"/>
              </a:rPr>
              <a:t>Productos</a:t>
            </a:r>
            <a:r>
              <a:rPr lang="es-ES" sz="2400" b="1">
                <a:cs typeface="Arial" charset="0"/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cs typeface="Arial" charset="0"/>
              </a:rPr>
              <a:t>	- Los </a:t>
            </a:r>
            <a:r>
              <a:rPr lang="es-ES" sz="2400">
                <a:latin typeface="Arial Black" pitchFamily="34" charset="0"/>
                <a:cs typeface="Arial" charset="0"/>
              </a:rPr>
              <a:t>Requisitos </a:t>
            </a:r>
            <a:r>
              <a:rPr lang="es-ES" sz="2400" b="1">
                <a:cs typeface="Arial" charset="0"/>
              </a:rPr>
              <a:t>de los Clientes (o Reglamentarios si corresponde).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cs typeface="Arial" charset="0"/>
              </a:rPr>
              <a:t>	- La </a:t>
            </a:r>
            <a:r>
              <a:rPr lang="es-ES" sz="2400">
                <a:latin typeface="Arial Black" pitchFamily="34" charset="0"/>
                <a:cs typeface="Arial" charset="0"/>
              </a:rPr>
              <a:t>Competencia </a:t>
            </a:r>
            <a:r>
              <a:rPr lang="es-ES" sz="2400" b="1">
                <a:cs typeface="Arial" charset="0"/>
              </a:rPr>
              <a:t>demostrada del Personal.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 b="1">
                <a:cs typeface="Arial" charset="0"/>
              </a:rPr>
              <a:t>	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5 Título"/>
          <p:cNvSpPr>
            <a:spLocks noGrp="1"/>
          </p:cNvSpPr>
          <p:nvPr>
            <p:ph type="ctrTitle" idx="4294967295"/>
          </p:nvPr>
        </p:nvSpPr>
        <p:spPr>
          <a:xfrm>
            <a:off x="179388" y="188913"/>
            <a:ext cx="8715375" cy="863600"/>
          </a:xfrm>
        </p:spPr>
        <p:txBody>
          <a:bodyPr/>
          <a:lstStyle/>
          <a:p>
            <a:pPr eaLnBrk="1" hangingPunct="1"/>
            <a:r>
              <a:rPr lang="es-CL" sz="320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Características de la Documentación</a:t>
            </a:r>
            <a:endParaRPr lang="es-ES" sz="3200" smtClean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4578" name="6 Subtítulo"/>
          <p:cNvSpPr txBox="1">
            <a:spLocks/>
          </p:cNvSpPr>
          <p:nvPr/>
        </p:nvSpPr>
        <p:spPr bwMode="auto">
          <a:xfrm>
            <a:off x="0" y="1125538"/>
            <a:ext cx="914400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- El </a:t>
            </a:r>
            <a:r>
              <a:rPr lang="es-ES" sz="2000">
                <a:latin typeface="Arial Black" pitchFamily="34" charset="0"/>
                <a:cs typeface="Arial" charset="0"/>
              </a:rPr>
              <a:t>Manual</a:t>
            </a:r>
            <a:r>
              <a:rPr lang="es-ES" sz="2000" b="1">
                <a:cs typeface="Arial" charset="0"/>
              </a:rPr>
              <a:t> es el documento maestro de cualquier Sistema de Gestión. Pero, sin el apoyo del resto de los documentos, no refleja totalmente la estructura del sistema.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	Por esta razón, es importante establecer, con respecto al resto los documentos, los siguientes aspectos: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cs typeface="Arial" charset="0"/>
              </a:rPr>
              <a:t>	- Los </a:t>
            </a:r>
            <a:r>
              <a:rPr lang="es-ES" sz="2400">
                <a:latin typeface="Arial Black" pitchFamily="34" charset="0"/>
                <a:cs typeface="Arial" charset="0"/>
              </a:rPr>
              <a:t>Tipos</a:t>
            </a:r>
            <a:r>
              <a:rPr lang="es-ES" sz="2400" b="1">
                <a:cs typeface="Arial" charset="0"/>
              </a:rPr>
              <a:t> (tipología de la documentación).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cs typeface="Arial" charset="0"/>
              </a:rPr>
              <a:t>	- La </a:t>
            </a:r>
            <a:r>
              <a:rPr lang="es-ES" sz="2400">
                <a:latin typeface="Arial Black" pitchFamily="34" charset="0"/>
                <a:cs typeface="Arial" charset="0"/>
              </a:rPr>
              <a:t>Importancia.</a:t>
            </a:r>
            <a:endParaRPr lang="es-ES" sz="24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cs typeface="Arial" charset="0"/>
              </a:rPr>
              <a:t>	- La </a:t>
            </a:r>
            <a:r>
              <a:rPr lang="es-ES" sz="2400">
                <a:latin typeface="Arial Black" pitchFamily="34" charset="0"/>
                <a:cs typeface="Arial" charset="0"/>
              </a:rPr>
              <a:t>Cantidad</a:t>
            </a:r>
            <a:r>
              <a:rPr lang="es-ES" sz="2400" b="1">
                <a:cs typeface="Arial" charset="0"/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cs typeface="Arial" charset="0"/>
              </a:rPr>
              <a:t>	- El </a:t>
            </a:r>
            <a:r>
              <a:rPr lang="es-ES" sz="2400">
                <a:latin typeface="Arial Black" pitchFamily="34" charset="0"/>
                <a:cs typeface="Arial" charset="0"/>
              </a:rPr>
              <a:t>Alcance </a:t>
            </a:r>
            <a:r>
              <a:rPr lang="es-ES" sz="2400" b="1">
                <a:cs typeface="Arial" charset="0"/>
              </a:rPr>
              <a:t>de cada uno de ellos.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cs typeface="Arial" charset="0"/>
              </a:rPr>
              <a:t>	- La </a:t>
            </a:r>
            <a:r>
              <a:rPr lang="es-ES" sz="2400">
                <a:latin typeface="Arial Black" pitchFamily="34" charset="0"/>
                <a:cs typeface="Arial" charset="0"/>
              </a:rPr>
              <a:t>Forma </a:t>
            </a:r>
            <a:r>
              <a:rPr lang="es-ES" sz="2400" b="1">
                <a:cs typeface="Arial" charset="0"/>
              </a:rPr>
              <a:t>de empleo.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9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1700" b="1">
                <a:cs typeface="Arial" charset="0"/>
              </a:rPr>
              <a:t>	</a:t>
            </a: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200" b="1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s-ES" sz="2000">
              <a:latin typeface="Arial Black" pitchFamily="34" charset="0"/>
              <a:cs typeface="Arial" charset="0"/>
            </a:endParaRPr>
          </a:p>
        </p:txBody>
      </p:sp>
      <p:pic>
        <p:nvPicPr>
          <p:cNvPr id="24581" name="Picture 5" descr="manual-calidad-y-procedimientos-almacenista-distribuidor_b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4292600"/>
            <a:ext cx="1692275" cy="20939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3587</TotalTime>
  <Words>812</Words>
  <Application>Microsoft Office PowerPoint</Application>
  <PresentationFormat>Presentación en pantalla (4:3)</PresentationFormat>
  <Paragraphs>319</Paragraphs>
  <Slides>20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Tema de Office</vt:lpstr>
      <vt:lpstr>Curso</vt:lpstr>
      <vt:lpstr>Norma ISO 9001:2008</vt:lpstr>
      <vt:lpstr>Norma ISO 9001:2008</vt:lpstr>
      <vt:lpstr>Norma ISO 9001:2008</vt:lpstr>
      <vt:lpstr>Norma ISO 9001:2008</vt:lpstr>
      <vt:lpstr>Sistemas Documentados</vt:lpstr>
      <vt:lpstr>Tipos de Documentos</vt:lpstr>
      <vt:lpstr>Cada organización determina la extensión de la documentación, de acuerdo a:</vt:lpstr>
      <vt:lpstr>Características de la Documentación</vt:lpstr>
      <vt:lpstr>Características de la Documentación</vt:lpstr>
      <vt:lpstr>Ejemplos de documentos existentes que deberían ser revisados para integrar la documentación del Sistema de Gestión</vt:lpstr>
      <vt:lpstr>Ejemplos de documentos existentes que deberían ser revisados para integrar la documentación del Sistema de Gestión</vt:lpstr>
      <vt:lpstr>Ejemplos de documentos existentes que deberían ser revisados para integrar la documentación del Sistema de Gestión</vt:lpstr>
      <vt:lpstr>Pirámide de la Documentación de los Sistemas de Gestión</vt:lpstr>
      <vt:lpstr>Documentos y Medio de Soporte </vt:lpstr>
      <vt:lpstr>Documentación Obligatoria y No Obligatoria </vt:lpstr>
      <vt:lpstr>Contenido Mínimo de la Documentación</vt:lpstr>
      <vt:lpstr>Manual de la Calidad</vt:lpstr>
      <vt:lpstr>Procedimientos</vt:lpstr>
      <vt:lpstr>Registros</vt:lpstr>
    </vt:vector>
  </TitlesOfParts>
  <Company>bci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</dc:title>
  <dc:creator>dpachet</dc:creator>
  <cp:lastModifiedBy>FCFM</cp:lastModifiedBy>
  <cp:revision>418</cp:revision>
  <dcterms:created xsi:type="dcterms:W3CDTF">2011-04-12T12:34:16Z</dcterms:created>
  <dcterms:modified xsi:type="dcterms:W3CDTF">2011-11-07T17:49:43Z</dcterms:modified>
</cp:coreProperties>
</file>