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184" r:id="rId1"/>
  </p:sldMasterIdLst>
  <p:notesMasterIdLst>
    <p:notesMasterId r:id="rId13"/>
  </p:notesMasterIdLst>
  <p:handoutMasterIdLst>
    <p:handoutMasterId r:id="rId14"/>
  </p:handoutMasterIdLst>
  <p:sldIdLst>
    <p:sldId id="256" r:id="rId2"/>
    <p:sldId id="304" r:id="rId3"/>
    <p:sldId id="314" r:id="rId4"/>
    <p:sldId id="317" r:id="rId5"/>
    <p:sldId id="318" r:id="rId6"/>
    <p:sldId id="319" r:id="rId7"/>
    <p:sldId id="322" r:id="rId8"/>
    <p:sldId id="323" r:id="rId9"/>
    <p:sldId id="324" r:id="rId10"/>
    <p:sldId id="325" r:id="rId11"/>
    <p:sldId id="326" r:id="rId12"/>
  </p:sldIdLst>
  <p:sldSz cx="9144000" cy="6858000" type="screen4x3"/>
  <p:notesSz cx="6858000" cy="91440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99"/>
    <a:srgbClr val="8E3432"/>
    <a:srgbClr val="FF9900"/>
    <a:srgbClr val="FFFF66"/>
    <a:srgbClr val="008000"/>
    <a:srgbClr val="000099"/>
    <a:srgbClr val="CC3300"/>
    <a:srgbClr val="0000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5" d="100"/>
          <a:sy n="75" d="100"/>
        </p:scale>
        <p:origin x="-36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r>
              <a:rPr lang="es-CL"/>
              <a:t>Sistemas de Gestión ISO</a:t>
            </a:r>
          </a:p>
        </p:txBody>
      </p:sp>
      <p:sp>
        <p:nvSpPr>
          <p:cNvPr id="3" name="2 Marcador de fecha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E6CE2C42-7F3B-497F-8345-0F3E50067486}" type="datetimeFigureOut">
              <a:rPr lang="es-CL"/>
              <a:pPr>
                <a:defRPr/>
              </a:pPr>
              <a:t>04-11-2011</a:t>
            </a:fld>
            <a:endParaRPr lang="es-CL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r>
              <a:rPr lang="pt-BR"/>
              <a:t>Sr. Jorge López de Maturana L.</a:t>
            </a:r>
            <a:endParaRPr lang="es-CL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489FF7EF-FF6C-49E7-9887-21916C63D5EF}" type="slidenum">
              <a:rPr lang="es-CL"/>
              <a:pPr>
                <a:defRPr/>
              </a:pPr>
              <a:t>‹Nº›</a:t>
            </a:fld>
            <a:endParaRPr lang="es-C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r>
              <a:rPr lang="es-CL"/>
              <a:t>Sistemas de Gestión ISO</a:t>
            </a:r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A35A9D4C-C6C6-4391-822A-EA592359DAF1}" type="datetimeFigureOut">
              <a:rPr lang="es-CL"/>
              <a:pPr>
                <a:defRPr/>
              </a:pPr>
              <a:t>04-11-2011</a:t>
            </a:fld>
            <a:endParaRPr lang="es-CL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s-CL" noProof="0" smtClean="0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noProof="0" smtClean="0"/>
              <a:t>Haga clic para modificar el estilo de texto del patrón</a:t>
            </a:r>
          </a:p>
          <a:p>
            <a:pPr lvl="1"/>
            <a:r>
              <a:rPr lang="es-ES" noProof="0" smtClean="0"/>
              <a:t>Segundo nivel</a:t>
            </a:r>
          </a:p>
          <a:p>
            <a:pPr lvl="2"/>
            <a:r>
              <a:rPr lang="es-ES" noProof="0" smtClean="0"/>
              <a:t>Tercer nivel</a:t>
            </a:r>
          </a:p>
          <a:p>
            <a:pPr lvl="3"/>
            <a:r>
              <a:rPr lang="es-ES" noProof="0" smtClean="0"/>
              <a:t>Cuarto nivel</a:t>
            </a:r>
          </a:p>
          <a:p>
            <a:pPr lvl="4"/>
            <a:r>
              <a:rPr lang="es-ES" noProof="0" smtClean="0"/>
              <a:t>Quinto nivel</a:t>
            </a:r>
            <a:endParaRPr lang="es-CL" noProof="0" smtClean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r>
              <a:rPr lang="pt-BR"/>
              <a:t>Sr. Jorge López de Maturana L.</a:t>
            </a:r>
            <a:endParaRPr lang="es-C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3421A123-F68F-4FDF-9772-17356A596328}" type="slidenum">
              <a:rPr lang="es-CL"/>
              <a:pPr>
                <a:defRPr/>
              </a:pPr>
              <a:t>‹Nº›</a:t>
            </a:fld>
            <a:endParaRPr lang="es-C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6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CL" smtClean="0"/>
          </a:p>
        </p:txBody>
      </p:sp>
      <p:sp>
        <p:nvSpPr>
          <p:cNvPr id="16387" name="5 Marcador de pie de página"/>
          <p:cNvSpPr>
            <a:spLocks noGrp="1"/>
          </p:cNvSpPr>
          <p:nvPr>
            <p:ph type="ftr" sz="quarter" idx="4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pt-BR" smtClean="0"/>
              <a:t>Sr. Jorge López de Maturana L.</a:t>
            </a:r>
            <a:endParaRPr lang="es-CL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33B6C8-66CB-4DF7-B484-13B11D575BBA}" type="datetime1">
              <a:rPr lang="es-ES"/>
              <a:pPr>
                <a:defRPr/>
              </a:pPr>
              <a:t>04/11/2011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D7DCE8-21E1-418B-90F2-BC807CEA4A39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3E6693-E4E1-4F7C-BE87-B809BBD692A9}" type="datetime1">
              <a:rPr lang="es-ES"/>
              <a:pPr>
                <a:defRPr/>
              </a:pPr>
              <a:t>04/11/2011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E0A32E-AC71-4CDF-BEF9-0E8C8248C1A5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301AD8-9654-4532-BB0D-4886464CF9EB}" type="datetime1">
              <a:rPr lang="es-ES"/>
              <a:pPr>
                <a:defRPr/>
              </a:pPr>
              <a:t>04/11/2011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4C0194-043C-499C-A588-2E61AAC43DCD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E7D9B6-575A-41AF-9DC9-6C3061F95D09}" type="datetime1">
              <a:rPr lang="es-ES"/>
              <a:pPr>
                <a:defRPr/>
              </a:pPr>
              <a:t>04/11/2011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302097-4CD4-45F5-AB58-7D385C2DBCCB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430861-335F-40E2-A745-5A5AAF3B85B2}" type="datetime1">
              <a:rPr lang="es-ES"/>
              <a:pPr>
                <a:defRPr/>
              </a:pPr>
              <a:t>04/11/2011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6CB5BC-8679-4CF7-9EA5-677FC4860768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8C3E61-DDF4-486F-B5F1-E69B4A6F3DE7}" type="datetime1">
              <a:rPr lang="es-ES"/>
              <a:pPr>
                <a:defRPr/>
              </a:pPr>
              <a:t>04/11/2011</a:t>
            </a:fld>
            <a:endParaRPr lang="es-ES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39C503-CA46-490C-B1F5-DDBB1CEB66A9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7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0646BA-2BFE-4184-ADD8-14A43CE6C868}" type="datetime1">
              <a:rPr lang="es-ES"/>
              <a:pPr>
                <a:defRPr/>
              </a:pPr>
              <a:t>04/11/2011</a:t>
            </a:fld>
            <a:endParaRPr lang="es-ES"/>
          </a:p>
        </p:txBody>
      </p:sp>
      <p:sp>
        <p:nvSpPr>
          <p:cNvPr id="8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9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C631D0-1D94-44B1-AB5C-AF084896B751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1F4110-A188-4708-BF4A-7B09BA465A2F}" type="datetime1">
              <a:rPr lang="es-ES"/>
              <a:pPr>
                <a:defRPr/>
              </a:pPr>
              <a:t>04/11/2011</a:t>
            </a:fld>
            <a:endParaRPr lang="es-ES"/>
          </a:p>
        </p:txBody>
      </p:sp>
      <p:sp>
        <p:nvSpPr>
          <p:cNvPr id="4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D13C70-0D57-48EA-B023-AA96EECA93D4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DDA16C-93B4-4EA2-9E00-184A679E1BFF}" type="datetime1">
              <a:rPr lang="es-ES"/>
              <a:pPr>
                <a:defRPr/>
              </a:pPr>
              <a:t>04/11/2011</a:t>
            </a:fld>
            <a:endParaRPr lang="es-ES"/>
          </a:p>
        </p:txBody>
      </p:sp>
      <p:sp>
        <p:nvSpPr>
          <p:cNvPr id="3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0BAFD0-504E-4B1D-B5F6-23D4108801D3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FD3CEE-2465-441C-89E1-0E6632BA3E01}" type="datetime1">
              <a:rPr lang="es-ES"/>
              <a:pPr>
                <a:defRPr/>
              </a:pPr>
              <a:t>04/11/2011</a:t>
            </a:fld>
            <a:endParaRPr lang="es-ES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683BEF-0EAF-45BB-AEEC-7183EDA1FD5C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CL" noProof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379504-9DBE-44D8-8949-482FF7DBD8BD}" type="datetime1">
              <a:rPr lang="es-ES"/>
              <a:pPr>
                <a:defRPr/>
              </a:pPr>
              <a:t>04/11/2011</a:t>
            </a:fld>
            <a:endParaRPr lang="es-ES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933707-A2D7-4165-AB93-8180697B7D73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1 Marcador de título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título del patrón</a:t>
            </a:r>
            <a:endParaRPr lang="es-CL" smtClean="0"/>
          </a:p>
        </p:txBody>
      </p:sp>
      <p:sp>
        <p:nvSpPr>
          <p:cNvPr id="1027" name="2 Marcador de texto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 smtClean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454744E8-B1C2-4418-BC04-D4DDDB7E57A1}" type="datetime1">
              <a:rPr lang="es-ES"/>
              <a:pPr>
                <a:defRPr/>
              </a:pPr>
              <a:t>04/11/2011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B644CEB7-BE65-4FE1-BA96-13D647613578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85" r:id="rId1"/>
    <p:sldLayoutId id="2147484186" r:id="rId2"/>
    <p:sldLayoutId id="2147484187" r:id="rId3"/>
    <p:sldLayoutId id="2147484188" r:id="rId4"/>
    <p:sldLayoutId id="2147484189" r:id="rId5"/>
    <p:sldLayoutId id="2147484190" r:id="rId6"/>
    <p:sldLayoutId id="2147484191" r:id="rId7"/>
    <p:sldLayoutId id="2147484192" r:id="rId8"/>
    <p:sldLayoutId id="2147484193" r:id="rId9"/>
    <p:sldLayoutId id="2147484194" r:id="rId10"/>
    <p:sldLayoutId id="2147484195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egma.org/imagen/i_home.jpg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jpeg"/><Relationship Id="rId5" Type="http://schemas.openxmlformats.org/officeDocument/2006/relationships/hyperlink" Target="http://www.google.cl/imgres?imgurl=http://img257.imageshack.us/img257/6461/bestinclass.jpg&amp;imgrefurl=http://www.guayaquilcaliente.com/guayaquil/actualidad/farandula/5_medallas__ratifican_la_calidad_y_tradicion_de_grant%E2%80%99s/&amp;usg=__SFIrB4Gkj1RlI43hfIjhcl_U5XY=&amp;h=640&amp;w=551&amp;sz=65&amp;hl=es&amp;start=13&amp;zoom=1&amp;tbnid=3GiMO31lE-E_1M:&amp;tbnh=137&amp;tbnw=118&amp;ei=TVGvTcfmOsfEgQeA7LXnDA&amp;prev=/images?q=medallas+calidad&amp;hl=es&amp;sa=N&amp;tbm=isch&amp;itbs=1" TargetMode="External"/><Relationship Id="rId4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www.actualidadeditorial.com/wp-content/uploads/2007/12/tablas-de-la-ley.jpg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1 Título"/>
          <p:cNvSpPr>
            <a:spLocks noGrp="1"/>
          </p:cNvSpPr>
          <p:nvPr>
            <p:ph type="ctrTitle"/>
          </p:nvPr>
        </p:nvSpPr>
        <p:spPr>
          <a:xfrm>
            <a:off x="0" y="620713"/>
            <a:ext cx="8786813" cy="1214437"/>
          </a:xfrm>
        </p:spPr>
        <p:txBody>
          <a:bodyPr/>
          <a:lstStyle/>
          <a:p>
            <a:pPr marL="484188" eaLnBrk="1" hangingPunct="1"/>
            <a:r>
              <a:rPr lang="es-CL" smtClean="0">
                <a:latin typeface="Arial Black" pitchFamily="34" charset="0"/>
                <a:cs typeface="Arial" charset="0"/>
              </a:rPr>
              <a:t>Curso</a:t>
            </a:r>
            <a:endParaRPr lang="es-ES" b="1" smtClean="0">
              <a:latin typeface="Arial" charset="0"/>
              <a:cs typeface="Arial" charset="0"/>
            </a:endParaRPr>
          </a:p>
        </p:txBody>
      </p:sp>
      <p:sp>
        <p:nvSpPr>
          <p:cNvPr id="6" name="1 Título"/>
          <p:cNvSpPr txBox="1">
            <a:spLocks/>
          </p:cNvSpPr>
          <p:nvPr/>
        </p:nvSpPr>
        <p:spPr bwMode="auto">
          <a:xfrm>
            <a:off x="250825" y="2133600"/>
            <a:ext cx="8643938" cy="151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marL="484188" algn="ctr">
              <a:defRPr/>
            </a:pPr>
            <a:r>
              <a:rPr lang="es-CL" sz="4000" b="1" dirty="0">
                <a:solidFill>
                  <a:srgbClr val="002060"/>
                </a:solidFill>
                <a:latin typeface="Arial" pitchFamily="34" charset="0"/>
                <a:ea typeface="+mj-ea"/>
                <a:cs typeface="Arial" pitchFamily="34" charset="0"/>
              </a:rPr>
              <a:t>Introducción a Sistemas de Gestión de Calidad y Ambiente</a:t>
            </a:r>
            <a:endParaRPr lang="es-ES" sz="4000" b="1" dirty="0">
              <a:solidFill>
                <a:srgbClr val="002060"/>
              </a:solidFill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15363" name="7 CuadroTexto"/>
          <p:cNvSpPr txBox="1">
            <a:spLocks noChangeArrowheads="1"/>
          </p:cNvSpPr>
          <p:nvPr/>
        </p:nvSpPr>
        <p:spPr bwMode="auto">
          <a:xfrm>
            <a:off x="4572000" y="6308725"/>
            <a:ext cx="432117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s-CL"/>
              <a:t>Prof.: Sr. Jorge López de Maturana L.</a:t>
            </a:r>
          </a:p>
        </p:txBody>
      </p:sp>
      <p:pic>
        <p:nvPicPr>
          <p:cNvPr id="15364" name="Picture 7" descr="Ver imagen en tamaño completo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39750" y="4221163"/>
            <a:ext cx="2074863" cy="2274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5" name="Picture 9" descr="ANd9GcT0CPVsp85T_8a-RJMKK8S88P5BcUfrEAGa0oafCmcLvI_LXXggLYJADjBE">
            <a:hlinkClick r:id="rId5"/>
          </p:cNvPr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308850" y="4149725"/>
            <a:ext cx="1611313" cy="1871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6" name="1 Título"/>
          <p:cNvSpPr txBox="1">
            <a:spLocks/>
          </p:cNvSpPr>
          <p:nvPr/>
        </p:nvSpPr>
        <p:spPr bwMode="auto">
          <a:xfrm>
            <a:off x="2627313" y="4221163"/>
            <a:ext cx="4176712" cy="503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marL="484188" algn="ctr"/>
            <a:r>
              <a:rPr lang="es-CL" sz="1600">
                <a:latin typeface="Arial Black" pitchFamily="34" charset="0"/>
                <a:cs typeface="Arial" charset="0"/>
              </a:rPr>
              <a:t>Semestre:  Primavera 2011</a:t>
            </a:r>
            <a:endParaRPr lang="es-ES" sz="1600">
              <a:latin typeface="Arial Black" pitchFamily="34" charset="0"/>
              <a:cs typeface="Arial" charset="0"/>
            </a:endParaRPr>
          </a:p>
        </p:txBody>
      </p:sp>
      <p:sp>
        <p:nvSpPr>
          <p:cNvPr id="15367" name="7 CuadroTexto"/>
          <p:cNvSpPr txBox="1">
            <a:spLocks noChangeArrowheads="1"/>
          </p:cNvSpPr>
          <p:nvPr/>
        </p:nvSpPr>
        <p:spPr bwMode="auto">
          <a:xfrm>
            <a:off x="179388" y="260350"/>
            <a:ext cx="4608512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CL" sz="2000" b="1">
                <a:cs typeface="Arial" charset="0"/>
              </a:rPr>
              <a:t>Fac. Cs. Físicas y Matemáticas</a:t>
            </a:r>
          </a:p>
        </p:txBody>
      </p:sp>
      <p:sp>
        <p:nvSpPr>
          <p:cNvPr id="15368" name="7 CuadroTexto"/>
          <p:cNvSpPr txBox="1">
            <a:spLocks noChangeArrowheads="1"/>
          </p:cNvSpPr>
          <p:nvPr/>
        </p:nvSpPr>
        <p:spPr bwMode="auto">
          <a:xfrm>
            <a:off x="4572000" y="260350"/>
            <a:ext cx="432117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s-CL" sz="2000" b="1"/>
              <a:t>Universidad de Chile</a:t>
            </a:r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5 Título"/>
          <p:cNvSpPr>
            <a:spLocks noGrp="1"/>
          </p:cNvSpPr>
          <p:nvPr>
            <p:ph type="ctrTitle" idx="4294967295"/>
          </p:nvPr>
        </p:nvSpPr>
        <p:spPr>
          <a:xfrm>
            <a:off x="0" y="188913"/>
            <a:ext cx="8715375" cy="755650"/>
          </a:xfrm>
        </p:spPr>
        <p:txBody>
          <a:bodyPr/>
          <a:lstStyle/>
          <a:p>
            <a:pPr eaLnBrk="1" hangingPunct="1"/>
            <a:r>
              <a:rPr lang="es-CL" sz="3600" smtClean="0">
                <a:solidFill>
                  <a:srgbClr val="003399"/>
                </a:solidFill>
                <a:latin typeface="Arial Black" pitchFamily="34" charset="0"/>
                <a:cs typeface="Arial" charset="0"/>
              </a:rPr>
              <a:t>Norma ISO 9001:2008</a:t>
            </a:r>
            <a:endParaRPr lang="es-ES" sz="3200" smtClean="0">
              <a:solidFill>
                <a:srgbClr val="003399"/>
              </a:solidFill>
              <a:latin typeface="Arial Black" pitchFamily="34" charset="0"/>
              <a:cs typeface="Arial" charset="0"/>
            </a:endParaRPr>
          </a:p>
        </p:txBody>
      </p:sp>
      <p:sp>
        <p:nvSpPr>
          <p:cNvPr id="25602" name="6 Subtítulo"/>
          <p:cNvSpPr txBox="1">
            <a:spLocks/>
          </p:cNvSpPr>
          <p:nvPr/>
        </p:nvSpPr>
        <p:spPr bwMode="auto">
          <a:xfrm>
            <a:off x="179388" y="908050"/>
            <a:ext cx="8785225" cy="4824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 typeface="Arial" charset="0"/>
              <a:buNone/>
            </a:pPr>
            <a:r>
              <a:rPr lang="es-ES" sz="2400">
                <a:latin typeface="Arial Black" pitchFamily="34" charset="0"/>
                <a:cs typeface="Arial" charset="0"/>
              </a:rPr>
              <a:t>	</a:t>
            </a:r>
            <a:r>
              <a:rPr lang="es-ES" sz="2800">
                <a:solidFill>
                  <a:srgbClr val="0000CC"/>
                </a:solidFill>
                <a:latin typeface="Arial Black" pitchFamily="34" charset="0"/>
                <a:cs typeface="Arial" charset="0"/>
              </a:rPr>
              <a:t>7.	Realización del Producto.</a:t>
            </a: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endParaRPr lang="es-ES" sz="1000">
              <a:solidFill>
                <a:srgbClr val="0000CC"/>
              </a:solidFill>
              <a:cs typeface="Arial" charset="0"/>
            </a:endParaRPr>
          </a:p>
          <a:p>
            <a:pPr marL="342900" indent="-342900"/>
            <a:r>
              <a:rPr lang="es-ES" sz="2400">
                <a:latin typeface="Arial Black" pitchFamily="34" charset="0"/>
                <a:cs typeface="Arial" charset="0"/>
              </a:rPr>
              <a:t>	</a:t>
            </a:r>
            <a:r>
              <a:rPr lang="es-ES" sz="2200">
                <a:latin typeface="Arial Black" pitchFamily="34" charset="0"/>
              </a:rPr>
              <a:t>7.4 Compras.		</a:t>
            </a:r>
          </a:p>
          <a:p>
            <a:pPr marL="342900" indent="-342900"/>
            <a:r>
              <a:rPr lang="es-ES" sz="2200">
                <a:latin typeface="Arial Black" pitchFamily="34" charset="0"/>
              </a:rPr>
              <a:t>		</a:t>
            </a:r>
            <a:r>
              <a:rPr lang="es-ES" sz="1600" b="1"/>
              <a:t>7.4.1	Proceso de Compras.</a:t>
            </a:r>
          </a:p>
          <a:p>
            <a:pPr marL="342900" indent="-342900"/>
            <a:r>
              <a:rPr lang="es-ES" sz="1600" b="1"/>
              <a:t>		7.4.2	Información de las Compras.</a:t>
            </a:r>
          </a:p>
          <a:p>
            <a:pPr marL="342900" indent="-342900"/>
            <a:r>
              <a:rPr lang="es-ES" sz="1600" b="1"/>
              <a:t>		7.4.3	Verificación de Productos comprados.</a:t>
            </a:r>
          </a:p>
          <a:p>
            <a:pPr marL="342900" indent="-342900"/>
            <a:r>
              <a:rPr lang="es-ES" sz="1600" b="1"/>
              <a:t>		</a:t>
            </a:r>
            <a:endParaRPr lang="es-ES" sz="1600">
              <a:latin typeface="Arial Black" pitchFamily="34" charset="0"/>
            </a:endParaRPr>
          </a:p>
          <a:p>
            <a:pPr marL="342900" indent="-342900"/>
            <a:r>
              <a:rPr lang="es-ES" sz="2200">
                <a:latin typeface="Arial Black" pitchFamily="34" charset="0"/>
              </a:rPr>
              <a:t>	7.5 Producción y Prestación de Servicio.</a:t>
            </a:r>
          </a:p>
          <a:p>
            <a:pPr marL="342900" indent="-342900"/>
            <a:endParaRPr lang="es-ES" sz="600">
              <a:latin typeface="Arial Black" pitchFamily="34" charset="0"/>
            </a:endParaRPr>
          </a:p>
          <a:p>
            <a:pPr marL="342900" indent="-342900"/>
            <a:r>
              <a:rPr lang="es-ES" sz="2200">
                <a:latin typeface="Arial Black" pitchFamily="34" charset="0"/>
              </a:rPr>
              <a:t>		</a:t>
            </a:r>
            <a:r>
              <a:rPr lang="es-ES" sz="1600" b="1"/>
              <a:t>7.5.1	Control de la Producción y Prestación de Servicio.</a:t>
            </a:r>
          </a:p>
          <a:p>
            <a:pPr marL="342900" indent="-342900"/>
            <a:r>
              <a:rPr lang="es-ES" sz="1600" b="1"/>
              <a:t>		7.5.2	Validación de los Procesos.</a:t>
            </a:r>
          </a:p>
          <a:p>
            <a:pPr marL="342900" indent="-342900"/>
            <a:r>
              <a:rPr lang="es-ES" sz="1600" b="1"/>
              <a:t>		7.5.3	Identificación y Trazabilidad.</a:t>
            </a:r>
          </a:p>
          <a:p>
            <a:pPr marL="342900" indent="-342900"/>
            <a:r>
              <a:rPr lang="es-ES" sz="1600" b="1"/>
              <a:t>		7.5.4	Propiedad del Cliente.</a:t>
            </a:r>
          </a:p>
          <a:p>
            <a:pPr marL="342900" indent="-342900"/>
            <a:r>
              <a:rPr lang="es-ES" sz="1600" b="1"/>
              <a:t>		7.5.5	Preservación del Producto.</a:t>
            </a:r>
          </a:p>
          <a:p>
            <a:pPr marL="342900" indent="-342900"/>
            <a:r>
              <a:rPr lang="es-ES" sz="1600" b="1"/>
              <a:t>		</a:t>
            </a:r>
          </a:p>
          <a:p>
            <a:pPr marL="342900" indent="-342900"/>
            <a:r>
              <a:rPr lang="es-ES" sz="2000" b="1"/>
              <a:t>	</a:t>
            </a:r>
            <a:r>
              <a:rPr lang="es-ES" sz="2200">
                <a:latin typeface="Arial Black" pitchFamily="34" charset="0"/>
              </a:rPr>
              <a:t>7.6 </a:t>
            </a:r>
            <a:r>
              <a:rPr lang="es-ES" sz="2200">
                <a:solidFill>
                  <a:srgbClr val="CC3300"/>
                </a:solidFill>
                <a:latin typeface="Arial Black" pitchFamily="34" charset="0"/>
              </a:rPr>
              <a:t>Control de los Equipos de Seguimiento y       		      Medición.</a:t>
            </a:r>
          </a:p>
          <a:p>
            <a:pPr marL="342900" indent="-342900"/>
            <a:r>
              <a:rPr lang="es-ES" sz="2000" b="1"/>
              <a:t>	</a:t>
            </a:r>
          </a:p>
        </p:txBody>
      </p:sp>
      <p:pic>
        <p:nvPicPr>
          <p:cNvPr id="25603" name="Picture 1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740650" y="5373688"/>
            <a:ext cx="1125538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5 Título"/>
          <p:cNvSpPr>
            <a:spLocks noGrp="1"/>
          </p:cNvSpPr>
          <p:nvPr>
            <p:ph type="ctrTitle" idx="4294967295"/>
          </p:nvPr>
        </p:nvSpPr>
        <p:spPr>
          <a:xfrm>
            <a:off x="0" y="188913"/>
            <a:ext cx="8715375" cy="755650"/>
          </a:xfrm>
        </p:spPr>
        <p:txBody>
          <a:bodyPr/>
          <a:lstStyle/>
          <a:p>
            <a:pPr eaLnBrk="1" hangingPunct="1"/>
            <a:r>
              <a:rPr lang="es-CL" sz="3600" smtClean="0">
                <a:solidFill>
                  <a:srgbClr val="003399"/>
                </a:solidFill>
                <a:latin typeface="Arial Black" pitchFamily="34" charset="0"/>
                <a:cs typeface="Arial" charset="0"/>
              </a:rPr>
              <a:t>Norma ISO 9001:2008</a:t>
            </a:r>
            <a:endParaRPr lang="es-ES" sz="3200" smtClean="0">
              <a:solidFill>
                <a:srgbClr val="003399"/>
              </a:solidFill>
              <a:latin typeface="Arial Black" pitchFamily="34" charset="0"/>
              <a:cs typeface="Arial" charset="0"/>
            </a:endParaRPr>
          </a:p>
        </p:txBody>
      </p:sp>
      <p:sp>
        <p:nvSpPr>
          <p:cNvPr id="26626" name="6 Subtítulo"/>
          <p:cNvSpPr txBox="1">
            <a:spLocks/>
          </p:cNvSpPr>
          <p:nvPr/>
        </p:nvSpPr>
        <p:spPr bwMode="auto">
          <a:xfrm>
            <a:off x="179388" y="908050"/>
            <a:ext cx="8785225" cy="4824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 typeface="Arial" charset="0"/>
              <a:buNone/>
            </a:pPr>
            <a:r>
              <a:rPr lang="es-ES" sz="2400">
                <a:latin typeface="Arial Black" pitchFamily="34" charset="0"/>
                <a:cs typeface="Arial" charset="0"/>
              </a:rPr>
              <a:t>	</a:t>
            </a:r>
            <a:r>
              <a:rPr lang="es-ES" sz="2800">
                <a:solidFill>
                  <a:srgbClr val="0000CC"/>
                </a:solidFill>
                <a:latin typeface="Arial Black" pitchFamily="34" charset="0"/>
                <a:cs typeface="Arial" charset="0"/>
              </a:rPr>
              <a:t>8.	Medición, Análisis y Mejora.</a:t>
            </a: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endParaRPr lang="es-ES" sz="1000">
              <a:solidFill>
                <a:srgbClr val="0000CC"/>
              </a:solidFill>
              <a:cs typeface="Arial" charset="0"/>
            </a:endParaRPr>
          </a:p>
          <a:p>
            <a:pPr marL="342900" indent="-342900"/>
            <a:r>
              <a:rPr lang="es-ES" sz="2400">
                <a:latin typeface="Arial Black" pitchFamily="34" charset="0"/>
                <a:cs typeface="Arial" charset="0"/>
              </a:rPr>
              <a:t>	</a:t>
            </a:r>
            <a:r>
              <a:rPr lang="es-ES" sz="2200">
                <a:latin typeface="Arial Black" pitchFamily="34" charset="0"/>
              </a:rPr>
              <a:t>8.1 Generalidades.</a:t>
            </a:r>
          </a:p>
          <a:p>
            <a:pPr marL="342900" indent="-342900"/>
            <a:endParaRPr lang="es-ES" sz="1000">
              <a:latin typeface="Arial Black" pitchFamily="34" charset="0"/>
            </a:endParaRPr>
          </a:p>
          <a:p>
            <a:pPr marL="342900" indent="-342900"/>
            <a:r>
              <a:rPr lang="es-ES" sz="2200">
                <a:latin typeface="Arial Black" pitchFamily="34" charset="0"/>
              </a:rPr>
              <a:t>	8.2 Seguimiento y Medición. 	</a:t>
            </a:r>
          </a:p>
          <a:p>
            <a:pPr marL="342900" indent="-342900"/>
            <a:r>
              <a:rPr lang="es-ES" sz="2200">
                <a:latin typeface="Arial Black" pitchFamily="34" charset="0"/>
              </a:rPr>
              <a:t>		</a:t>
            </a:r>
            <a:r>
              <a:rPr lang="es-ES" sz="1600" b="1"/>
              <a:t>8.2.1	Satisfacción del Cliente.</a:t>
            </a:r>
          </a:p>
          <a:p>
            <a:pPr marL="342900" indent="-342900"/>
            <a:r>
              <a:rPr lang="es-ES" sz="1600" b="1"/>
              <a:t>		8.2.2	Auditoría Interna.</a:t>
            </a:r>
          </a:p>
          <a:p>
            <a:pPr marL="342900" indent="-342900"/>
            <a:r>
              <a:rPr lang="es-ES" sz="1600" b="1"/>
              <a:t>		8.2.3	Seguimiento y Medición de los Procesos.</a:t>
            </a:r>
          </a:p>
          <a:p>
            <a:pPr marL="342900" indent="-342900"/>
            <a:r>
              <a:rPr lang="es-ES" sz="1600" b="1"/>
              <a:t>		8.2.4	Seguimiento y medición del Producto.</a:t>
            </a:r>
          </a:p>
          <a:p>
            <a:pPr marL="342900" indent="-342900"/>
            <a:endParaRPr lang="es-ES" sz="1000" b="1"/>
          </a:p>
          <a:p>
            <a:pPr marL="342900" indent="-342900"/>
            <a:r>
              <a:rPr lang="es-ES" sz="1600" b="1"/>
              <a:t>	</a:t>
            </a:r>
            <a:r>
              <a:rPr lang="es-ES" sz="2200">
                <a:latin typeface="Arial Black" pitchFamily="34" charset="0"/>
              </a:rPr>
              <a:t>8.3 Control del Producto No Conforme.</a:t>
            </a:r>
          </a:p>
          <a:p>
            <a:pPr marL="342900" indent="-342900"/>
            <a:endParaRPr lang="es-ES" sz="1000">
              <a:latin typeface="Arial Black" pitchFamily="34" charset="0"/>
            </a:endParaRPr>
          </a:p>
          <a:p>
            <a:pPr marL="342900" indent="-342900"/>
            <a:r>
              <a:rPr lang="es-ES" sz="2200">
                <a:latin typeface="Arial Black" pitchFamily="34" charset="0"/>
              </a:rPr>
              <a:t>	8.4 Análisis de Datos.</a:t>
            </a:r>
          </a:p>
          <a:p>
            <a:pPr marL="342900" indent="-342900"/>
            <a:endParaRPr lang="es-ES" sz="1000">
              <a:latin typeface="Arial Black" pitchFamily="34" charset="0"/>
            </a:endParaRPr>
          </a:p>
          <a:p>
            <a:pPr marL="342900" indent="-342900"/>
            <a:r>
              <a:rPr lang="es-ES" sz="2200">
                <a:latin typeface="Arial Black" pitchFamily="34" charset="0"/>
              </a:rPr>
              <a:t>	8.5 Mejora.</a:t>
            </a:r>
          </a:p>
          <a:p>
            <a:pPr marL="342900" indent="-342900"/>
            <a:endParaRPr lang="es-ES" sz="600">
              <a:latin typeface="Arial Black" pitchFamily="34" charset="0"/>
            </a:endParaRPr>
          </a:p>
          <a:p>
            <a:pPr marL="342900" indent="-342900"/>
            <a:r>
              <a:rPr lang="es-ES" sz="2200">
                <a:latin typeface="Arial Black" pitchFamily="34" charset="0"/>
              </a:rPr>
              <a:t>		</a:t>
            </a:r>
            <a:r>
              <a:rPr lang="es-ES" sz="1600" b="1"/>
              <a:t>8.5.1	Mejora Continua.</a:t>
            </a:r>
          </a:p>
          <a:p>
            <a:pPr marL="342900" indent="-342900"/>
            <a:r>
              <a:rPr lang="es-ES" sz="1600" b="1"/>
              <a:t>		8.5.2	Acción Correctiva.</a:t>
            </a:r>
          </a:p>
          <a:p>
            <a:pPr marL="342900" indent="-342900"/>
            <a:r>
              <a:rPr lang="es-ES" sz="1600" b="1"/>
              <a:t>		8.5.3	Acción Preventiva.</a:t>
            </a:r>
          </a:p>
          <a:p>
            <a:pPr marL="342900" indent="-342900"/>
            <a:r>
              <a:rPr lang="es-ES" sz="1600" b="1"/>
              <a:t>				</a:t>
            </a:r>
            <a:r>
              <a:rPr lang="es-ES" sz="2000" b="1"/>
              <a:t>	</a:t>
            </a:r>
          </a:p>
        </p:txBody>
      </p:sp>
      <p:pic>
        <p:nvPicPr>
          <p:cNvPr id="26627" name="Picture 1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04025" y="4724400"/>
            <a:ext cx="1565275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5 Título"/>
          <p:cNvSpPr>
            <a:spLocks noGrp="1"/>
          </p:cNvSpPr>
          <p:nvPr>
            <p:ph type="ctrTitle" idx="4294967295"/>
          </p:nvPr>
        </p:nvSpPr>
        <p:spPr>
          <a:xfrm>
            <a:off x="0" y="1268413"/>
            <a:ext cx="9144000" cy="1439862"/>
          </a:xfrm>
        </p:spPr>
        <p:txBody>
          <a:bodyPr/>
          <a:lstStyle/>
          <a:p>
            <a:pPr eaLnBrk="1" hangingPunct="1"/>
            <a:r>
              <a:rPr lang="es-CL" sz="2400" smtClean="0">
                <a:latin typeface="Arial Black" pitchFamily="34" charset="0"/>
                <a:cs typeface="Arial" charset="0"/>
              </a:rPr>
              <a:t>Familia de normas que han sido desarrolladas por la organización ISO para ayudar a las empresas de todo tipo y tamaño, a implementar y operar de forma efectiva Sistemas de Gestión de Calidad.</a:t>
            </a:r>
            <a:endParaRPr lang="es-ES" sz="2400" smtClean="0">
              <a:latin typeface="Arial Black" pitchFamily="34" charset="0"/>
              <a:cs typeface="Arial" charset="0"/>
            </a:endParaRPr>
          </a:p>
        </p:txBody>
      </p:sp>
      <p:sp>
        <p:nvSpPr>
          <p:cNvPr id="17410" name="1 Título"/>
          <p:cNvSpPr txBox="1">
            <a:spLocks/>
          </p:cNvSpPr>
          <p:nvPr/>
        </p:nvSpPr>
        <p:spPr bwMode="auto">
          <a:xfrm>
            <a:off x="179388" y="0"/>
            <a:ext cx="8786812" cy="1071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marL="484188" algn="ctr"/>
            <a:r>
              <a:rPr lang="es-CL" sz="3200">
                <a:solidFill>
                  <a:schemeClr val="tx2"/>
                </a:solidFill>
                <a:latin typeface="Arial Black" pitchFamily="34" charset="0"/>
                <a:cs typeface="Arial" charset="0"/>
              </a:rPr>
              <a:t>Normas de la serie ISO 9000</a:t>
            </a:r>
            <a:r>
              <a:rPr lang="es-CL" sz="4400">
                <a:solidFill>
                  <a:srgbClr val="FFFF00"/>
                </a:solidFill>
                <a:latin typeface="Arial Black" pitchFamily="34" charset="0"/>
                <a:cs typeface="Arial" charset="0"/>
              </a:rPr>
              <a:t> </a:t>
            </a:r>
            <a:endParaRPr lang="es-ES" sz="4400" b="1">
              <a:solidFill>
                <a:srgbClr val="FFFF00"/>
              </a:solidFill>
              <a:cs typeface="Arial" charset="0"/>
            </a:endParaRPr>
          </a:p>
        </p:txBody>
      </p:sp>
      <p:sp>
        <p:nvSpPr>
          <p:cNvPr id="10" name="9 Rectángulo"/>
          <p:cNvSpPr/>
          <p:nvPr/>
        </p:nvSpPr>
        <p:spPr>
          <a:xfrm>
            <a:off x="3851920" y="3068960"/>
            <a:ext cx="1584176" cy="792088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CL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Familia</a:t>
            </a:r>
          </a:p>
          <a:p>
            <a:pPr algn="ctr">
              <a:defRPr/>
            </a:pPr>
            <a:r>
              <a:rPr lang="es-CL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ISO 9000</a:t>
            </a:r>
          </a:p>
        </p:txBody>
      </p:sp>
      <p:sp>
        <p:nvSpPr>
          <p:cNvPr id="11" name="10 Rectángulo"/>
          <p:cNvSpPr/>
          <p:nvPr/>
        </p:nvSpPr>
        <p:spPr>
          <a:xfrm>
            <a:off x="827584" y="4581128"/>
            <a:ext cx="1584176" cy="792088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CL" sz="1200" dirty="0">
                <a:solidFill>
                  <a:schemeClr val="tx1"/>
                </a:solidFill>
                <a:latin typeface="Arial Black" pitchFamily="34" charset="0"/>
                <a:cs typeface="Arial" pitchFamily="34" charset="0"/>
              </a:rPr>
              <a:t>ISO 9001:2008</a:t>
            </a:r>
          </a:p>
          <a:p>
            <a:pPr algn="ctr">
              <a:defRPr/>
            </a:pPr>
            <a:endParaRPr lang="es-CL" sz="8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ctr">
              <a:defRPr/>
            </a:pPr>
            <a:r>
              <a:rPr lang="es-CL" sz="12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Requisitos</a:t>
            </a:r>
          </a:p>
        </p:txBody>
      </p:sp>
      <p:sp>
        <p:nvSpPr>
          <p:cNvPr id="12" name="11 Rectángulo"/>
          <p:cNvSpPr/>
          <p:nvPr/>
        </p:nvSpPr>
        <p:spPr>
          <a:xfrm>
            <a:off x="2699792" y="4581128"/>
            <a:ext cx="1584176" cy="792088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CL" sz="1200" dirty="0">
                <a:solidFill>
                  <a:schemeClr val="tx1"/>
                </a:solidFill>
                <a:latin typeface="Arial Black" pitchFamily="34" charset="0"/>
                <a:cs typeface="Arial" pitchFamily="34" charset="0"/>
              </a:rPr>
              <a:t>ISO 9000:2005</a:t>
            </a:r>
          </a:p>
          <a:p>
            <a:pPr algn="ctr">
              <a:defRPr/>
            </a:pPr>
            <a:r>
              <a:rPr lang="es-CL" sz="12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Fundamentos y Vocabulario</a:t>
            </a:r>
          </a:p>
        </p:txBody>
      </p:sp>
      <p:sp>
        <p:nvSpPr>
          <p:cNvPr id="14" name="13 Rectángulo"/>
          <p:cNvSpPr/>
          <p:nvPr/>
        </p:nvSpPr>
        <p:spPr>
          <a:xfrm>
            <a:off x="5004048" y="4581128"/>
            <a:ext cx="1584176" cy="792088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CL" sz="1200" dirty="0">
                <a:solidFill>
                  <a:schemeClr val="tx1"/>
                </a:solidFill>
                <a:latin typeface="Arial Black" pitchFamily="34" charset="0"/>
                <a:cs typeface="Arial" pitchFamily="34" charset="0"/>
              </a:rPr>
              <a:t>ISO 9004:2000</a:t>
            </a:r>
          </a:p>
          <a:p>
            <a:pPr algn="ctr">
              <a:defRPr/>
            </a:pPr>
            <a:r>
              <a:rPr lang="es-CL" sz="12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Directrices para mejora del desempeño</a:t>
            </a:r>
          </a:p>
        </p:txBody>
      </p:sp>
      <p:sp>
        <p:nvSpPr>
          <p:cNvPr id="16" name="15 Rectángulo"/>
          <p:cNvSpPr/>
          <p:nvPr/>
        </p:nvSpPr>
        <p:spPr>
          <a:xfrm>
            <a:off x="6876256" y="4581128"/>
            <a:ext cx="1584176" cy="792088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CL" sz="1200" dirty="0">
                <a:solidFill>
                  <a:schemeClr val="tx1"/>
                </a:solidFill>
                <a:latin typeface="Arial Black" pitchFamily="34" charset="0"/>
                <a:cs typeface="Arial" pitchFamily="34" charset="0"/>
              </a:rPr>
              <a:t>ISO 19011:2002</a:t>
            </a:r>
          </a:p>
          <a:p>
            <a:pPr algn="ctr">
              <a:defRPr/>
            </a:pPr>
            <a:r>
              <a:rPr lang="es-CL" sz="12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Guía para  Auditorías</a:t>
            </a:r>
          </a:p>
        </p:txBody>
      </p:sp>
      <p:cxnSp>
        <p:nvCxnSpPr>
          <p:cNvPr id="18" name="17 Conector recto de flecha"/>
          <p:cNvCxnSpPr/>
          <p:nvPr/>
        </p:nvCxnSpPr>
        <p:spPr>
          <a:xfrm>
            <a:off x="4643438" y="3860800"/>
            <a:ext cx="0" cy="360363"/>
          </a:xfrm>
          <a:prstGeom prst="straightConnector1">
            <a:avLst/>
          </a:prstGeom>
          <a:ln w="2222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18 Conector recto de flecha"/>
          <p:cNvCxnSpPr/>
          <p:nvPr/>
        </p:nvCxnSpPr>
        <p:spPr>
          <a:xfrm>
            <a:off x="1619250" y="4221163"/>
            <a:ext cx="0" cy="360362"/>
          </a:xfrm>
          <a:prstGeom prst="straightConnector1">
            <a:avLst/>
          </a:prstGeom>
          <a:ln w="2222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19 Conector recto de flecha"/>
          <p:cNvCxnSpPr/>
          <p:nvPr/>
        </p:nvCxnSpPr>
        <p:spPr>
          <a:xfrm>
            <a:off x="5795963" y="4221163"/>
            <a:ext cx="0" cy="360362"/>
          </a:xfrm>
          <a:prstGeom prst="straightConnector1">
            <a:avLst/>
          </a:prstGeom>
          <a:ln w="2222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21 Conector recto"/>
          <p:cNvCxnSpPr/>
          <p:nvPr/>
        </p:nvCxnSpPr>
        <p:spPr>
          <a:xfrm>
            <a:off x="4643438" y="4221163"/>
            <a:ext cx="3024187" cy="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22 Conector recto"/>
          <p:cNvCxnSpPr/>
          <p:nvPr/>
        </p:nvCxnSpPr>
        <p:spPr>
          <a:xfrm>
            <a:off x="1619250" y="4221163"/>
            <a:ext cx="3024188" cy="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25 Conector recto de flecha"/>
          <p:cNvCxnSpPr/>
          <p:nvPr/>
        </p:nvCxnSpPr>
        <p:spPr>
          <a:xfrm>
            <a:off x="3492500" y="4221163"/>
            <a:ext cx="0" cy="360362"/>
          </a:xfrm>
          <a:prstGeom prst="straightConnector1">
            <a:avLst/>
          </a:prstGeom>
          <a:ln w="2222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26 Conector recto de flecha"/>
          <p:cNvCxnSpPr/>
          <p:nvPr/>
        </p:nvCxnSpPr>
        <p:spPr>
          <a:xfrm>
            <a:off x="7667625" y="4221163"/>
            <a:ext cx="0" cy="360362"/>
          </a:xfrm>
          <a:prstGeom prst="straightConnector1">
            <a:avLst/>
          </a:prstGeom>
          <a:ln w="2222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5 Título"/>
          <p:cNvSpPr>
            <a:spLocks noGrp="1"/>
          </p:cNvSpPr>
          <p:nvPr>
            <p:ph type="ctrTitle" idx="4294967295"/>
          </p:nvPr>
        </p:nvSpPr>
        <p:spPr>
          <a:xfrm>
            <a:off x="179388" y="333375"/>
            <a:ext cx="8715375" cy="755650"/>
          </a:xfrm>
        </p:spPr>
        <p:txBody>
          <a:bodyPr/>
          <a:lstStyle/>
          <a:p>
            <a:pPr eaLnBrk="1" hangingPunct="1"/>
            <a:r>
              <a:rPr lang="es-CL" sz="3600" smtClean="0">
                <a:solidFill>
                  <a:srgbClr val="003399"/>
                </a:solidFill>
                <a:latin typeface="Arial Black" pitchFamily="34" charset="0"/>
                <a:cs typeface="Arial" charset="0"/>
              </a:rPr>
              <a:t>Norma ISO 9001:2008</a:t>
            </a:r>
            <a:endParaRPr lang="es-ES" sz="3200" smtClean="0">
              <a:solidFill>
                <a:srgbClr val="003399"/>
              </a:solidFill>
              <a:latin typeface="Arial Black" pitchFamily="34" charset="0"/>
              <a:cs typeface="Arial" charset="0"/>
            </a:endParaRPr>
          </a:p>
        </p:txBody>
      </p:sp>
      <p:sp>
        <p:nvSpPr>
          <p:cNvPr id="18434" name="6 Subtítulo"/>
          <p:cNvSpPr txBox="1">
            <a:spLocks/>
          </p:cNvSpPr>
          <p:nvPr/>
        </p:nvSpPr>
        <p:spPr bwMode="auto">
          <a:xfrm>
            <a:off x="0" y="1557338"/>
            <a:ext cx="9144000" cy="3743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 typeface="Arial" charset="0"/>
              <a:buNone/>
            </a:pPr>
            <a:r>
              <a:rPr lang="es-ES" sz="3200" b="1">
                <a:cs typeface="Arial" charset="0"/>
              </a:rPr>
              <a:t>Establece los </a:t>
            </a:r>
            <a:r>
              <a:rPr lang="es-ES" sz="3200">
                <a:solidFill>
                  <a:schemeClr val="accent2"/>
                </a:solidFill>
                <a:latin typeface="Arial Black" pitchFamily="34" charset="0"/>
                <a:cs typeface="Arial" charset="0"/>
              </a:rPr>
              <a:t>requisitos</a:t>
            </a:r>
            <a:r>
              <a:rPr lang="es-ES" sz="3200" b="1">
                <a:cs typeface="Arial" charset="0"/>
              </a:rPr>
              <a:t> que debe cumplir el Sistema de Gestión de Calidad de una Organización para brindar productos de calidad adecuada y uniforme a los clientes, cumpliendo asimismo, con los requisitos reglamentarios aplicables.</a:t>
            </a:r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5 Título"/>
          <p:cNvSpPr>
            <a:spLocks noGrp="1"/>
          </p:cNvSpPr>
          <p:nvPr>
            <p:ph type="ctrTitle" idx="4294967295"/>
          </p:nvPr>
        </p:nvSpPr>
        <p:spPr>
          <a:xfrm>
            <a:off x="179388" y="333375"/>
            <a:ext cx="8715375" cy="755650"/>
          </a:xfrm>
        </p:spPr>
        <p:txBody>
          <a:bodyPr/>
          <a:lstStyle/>
          <a:p>
            <a:pPr eaLnBrk="1" hangingPunct="1"/>
            <a:r>
              <a:rPr lang="es-CL" sz="3600" smtClean="0">
                <a:solidFill>
                  <a:srgbClr val="003399"/>
                </a:solidFill>
                <a:latin typeface="Arial Black" pitchFamily="34" charset="0"/>
                <a:cs typeface="Arial" charset="0"/>
              </a:rPr>
              <a:t>Norma ISO 9001:2008</a:t>
            </a:r>
            <a:endParaRPr lang="es-ES" sz="3200" smtClean="0">
              <a:solidFill>
                <a:srgbClr val="003399"/>
              </a:solidFill>
              <a:latin typeface="Arial Black" pitchFamily="34" charset="0"/>
              <a:cs typeface="Arial" charset="0"/>
            </a:endParaRPr>
          </a:p>
        </p:txBody>
      </p:sp>
      <p:sp>
        <p:nvSpPr>
          <p:cNvPr id="19458" name="6 Subtítulo"/>
          <p:cNvSpPr txBox="1">
            <a:spLocks/>
          </p:cNvSpPr>
          <p:nvPr/>
        </p:nvSpPr>
        <p:spPr bwMode="auto">
          <a:xfrm>
            <a:off x="323850" y="1196975"/>
            <a:ext cx="8351838" cy="4824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 typeface="Arial" charset="0"/>
              <a:buNone/>
            </a:pPr>
            <a:r>
              <a:rPr lang="es-ES" sz="2200" b="1">
                <a:cs typeface="Arial" charset="0"/>
              </a:rPr>
              <a:t>Está compuesta de los siguientes capítulos o </a:t>
            </a:r>
            <a:r>
              <a:rPr lang="es-ES" sz="2200">
                <a:latin typeface="Arial Black" pitchFamily="34" charset="0"/>
                <a:cs typeface="Arial" charset="0"/>
              </a:rPr>
              <a:t>cláusulas</a:t>
            </a:r>
            <a:r>
              <a:rPr lang="es-ES" sz="2200" b="1">
                <a:cs typeface="Arial" charset="0"/>
              </a:rPr>
              <a:t>:</a:t>
            </a: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endParaRPr lang="es-ES" sz="2200">
              <a:latin typeface="Arial Black" pitchFamily="34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r>
              <a:rPr lang="es-ES" sz="2400">
                <a:latin typeface="Arial Black" pitchFamily="34" charset="0"/>
                <a:cs typeface="Arial" charset="0"/>
              </a:rPr>
              <a:t>	1.	Objeto y Campo de Aplicación.</a:t>
            </a: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r>
              <a:rPr lang="es-ES" sz="2400">
                <a:latin typeface="Arial Black" pitchFamily="34" charset="0"/>
                <a:cs typeface="Arial" charset="0"/>
              </a:rPr>
              <a:t>	2.	Referencias Normativas.</a:t>
            </a: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r>
              <a:rPr lang="es-ES" sz="2400">
                <a:latin typeface="Arial Black" pitchFamily="34" charset="0"/>
                <a:cs typeface="Arial" charset="0"/>
              </a:rPr>
              <a:t>	3.	Términos y Definiciones.</a:t>
            </a: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r>
              <a:rPr lang="es-ES" sz="2400">
                <a:latin typeface="Arial Black" pitchFamily="34" charset="0"/>
                <a:cs typeface="Arial" charset="0"/>
              </a:rPr>
              <a:t>	4.	</a:t>
            </a:r>
            <a:r>
              <a:rPr lang="es-ES" sz="2400">
                <a:solidFill>
                  <a:srgbClr val="000099"/>
                </a:solidFill>
                <a:latin typeface="Arial Black" pitchFamily="34" charset="0"/>
                <a:cs typeface="Arial" charset="0"/>
              </a:rPr>
              <a:t>Sistema de Gestión de Calidad.</a:t>
            </a: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r>
              <a:rPr lang="es-ES" sz="2400">
                <a:latin typeface="Arial Black" pitchFamily="34" charset="0"/>
                <a:cs typeface="Arial" charset="0"/>
              </a:rPr>
              <a:t>	5.	</a:t>
            </a:r>
            <a:r>
              <a:rPr lang="es-ES" sz="2400">
                <a:solidFill>
                  <a:schemeClr val="accent2"/>
                </a:solidFill>
                <a:latin typeface="Arial Black" pitchFamily="34" charset="0"/>
                <a:cs typeface="Arial" charset="0"/>
              </a:rPr>
              <a:t>Responsabilidad de la Dirección.</a:t>
            </a: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r>
              <a:rPr lang="es-ES" sz="2400">
                <a:latin typeface="Arial Black" pitchFamily="34" charset="0"/>
                <a:cs typeface="Arial" charset="0"/>
              </a:rPr>
              <a:t>	6.	Gestión de los Recursos.</a:t>
            </a: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r>
              <a:rPr lang="es-ES" sz="2400">
                <a:latin typeface="Arial Black" pitchFamily="34" charset="0"/>
                <a:cs typeface="Arial" charset="0"/>
              </a:rPr>
              <a:t>	7.	</a:t>
            </a:r>
            <a:r>
              <a:rPr lang="es-ES" sz="2400">
                <a:solidFill>
                  <a:srgbClr val="000099"/>
                </a:solidFill>
                <a:latin typeface="Arial Black" pitchFamily="34" charset="0"/>
                <a:cs typeface="Arial" charset="0"/>
              </a:rPr>
              <a:t>Realización del Producto.</a:t>
            </a: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r>
              <a:rPr lang="es-ES" sz="2400">
                <a:latin typeface="Arial Black" pitchFamily="34" charset="0"/>
                <a:cs typeface="Arial" charset="0"/>
              </a:rPr>
              <a:t>	8.	</a:t>
            </a:r>
            <a:r>
              <a:rPr lang="es-ES" sz="2400">
                <a:solidFill>
                  <a:srgbClr val="000099"/>
                </a:solidFill>
                <a:latin typeface="Arial Black" pitchFamily="34" charset="0"/>
                <a:cs typeface="Arial" charset="0"/>
              </a:rPr>
              <a:t>Medición, Análisis y Mejora.</a:t>
            </a:r>
          </a:p>
        </p:txBody>
      </p:sp>
      <p:grpSp>
        <p:nvGrpSpPr>
          <p:cNvPr id="6" name="Group 3"/>
          <p:cNvGrpSpPr>
            <a:grpSpLocks/>
          </p:cNvGrpSpPr>
          <p:nvPr/>
        </p:nvGrpSpPr>
        <p:grpSpPr bwMode="auto">
          <a:xfrm>
            <a:off x="6588125" y="4868863"/>
            <a:ext cx="2155825" cy="1295400"/>
            <a:chOff x="1602" y="1635"/>
            <a:chExt cx="2392" cy="1537"/>
          </a:xfrm>
        </p:grpSpPr>
        <p:grpSp>
          <p:nvGrpSpPr>
            <p:cNvPr id="19460" name="Group 4"/>
            <p:cNvGrpSpPr>
              <a:grpSpLocks/>
            </p:cNvGrpSpPr>
            <p:nvPr/>
          </p:nvGrpSpPr>
          <p:grpSpPr bwMode="auto">
            <a:xfrm>
              <a:off x="2100" y="1732"/>
              <a:ext cx="1894" cy="1440"/>
              <a:chOff x="2100" y="1732"/>
              <a:chExt cx="1894" cy="1440"/>
            </a:xfrm>
          </p:grpSpPr>
          <p:sp>
            <p:nvSpPr>
              <p:cNvPr id="12" name="Oval 5"/>
              <p:cNvSpPr>
                <a:spLocks noChangeArrowheads="1"/>
              </p:cNvSpPr>
              <p:nvPr/>
            </p:nvSpPr>
            <p:spPr bwMode="auto">
              <a:xfrm>
                <a:off x="2100" y="1739"/>
                <a:ext cx="1404" cy="1409"/>
              </a:xfrm>
              <a:prstGeom prst="ellipse">
                <a:avLst/>
              </a:prstGeom>
              <a:solidFill>
                <a:srgbClr val="CC3300"/>
              </a:solidFill>
              <a:ln w="1905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ffectLst>
                <a:outerShdw dist="35921" dir="2700000" algn="ctr" rotWithShape="0">
                  <a:schemeClr val="tx1"/>
                </a:outerShdw>
              </a:effectLst>
            </p:spPr>
            <p:txBody>
              <a:bodyPr wrap="none" anchor="ctr"/>
              <a:lstStyle/>
              <a:p>
                <a:pPr algn="ctr">
                  <a:defRPr/>
                </a:pPr>
                <a:endParaRPr lang="es-ES_tradnl" sz="2400">
                  <a:solidFill>
                    <a:srgbClr val="008080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19463" name="Line 6"/>
              <p:cNvSpPr>
                <a:spLocks noChangeShapeType="1"/>
              </p:cNvSpPr>
              <p:nvPr/>
            </p:nvSpPr>
            <p:spPr bwMode="auto">
              <a:xfrm>
                <a:off x="2814" y="1732"/>
                <a:ext cx="3" cy="1440"/>
              </a:xfrm>
              <a:prstGeom prst="line">
                <a:avLst/>
              </a:prstGeom>
              <a:noFill/>
              <a:ln w="19050">
                <a:solidFill>
                  <a:schemeClr val="bg1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9464" name="Line 7"/>
              <p:cNvSpPr>
                <a:spLocks noChangeShapeType="1"/>
              </p:cNvSpPr>
              <p:nvPr/>
            </p:nvSpPr>
            <p:spPr bwMode="auto">
              <a:xfrm>
                <a:off x="2100" y="2424"/>
                <a:ext cx="1421" cy="1"/>
              </a:xfrm>
              <a:prstGeom prst="line">
                <a:avLst/>
              </a:prstGeom>
              <a:noFill/>
              <a:ln w="19050">
                <a:solidFill>
                  <a:schemeClr val="bg1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5" name="Text Box 8"/>
              <p:cNvSpPr txBox="1">
                <a:spLocks noChangeArrowheads="1"/>
              </p:cNvSpPr>
              <p:nvPr/>
            </p:nvSpPr>
            <p:spPr bwMode="auto">
              <a:xfrm>
                <a:off x="2143" y="2021"/>
                <a:ext cx="764" cy="309"/>
              </a:xfrm>
              <a:prstGeom prst="rect">
                <a:avLst/>
              </a:prstGeom>
              <a:noFill/>
              <a:ln w="12700">
                <a:noFill/>
                <a:miter lim="800000"/>
                <a:headEnd type="none" w="sm" len="sm"/>
                <a:tailEnd type="none" w="sm" len="sm"/>
              </a:ln>
              <a:effectLst>
                <a:outerShdw dist="35921" dir="2700000" algn="ctr" rotWithShape="0">
                  <a:schemeClr val="tx1"/>
                </a:outerShdw>
              </a:effectLst>
            </p:spPr>
            <p:txBody>
              <a:bodyPr wrap="none">
                <a:spAutoFit/>
              </a:bodyPr>
              <a:lstStyle/>
              <a:p>
                <a:pPr>
                  <a:defRPr/>
                </a:pPr>
                <a:r>
                  <a:rPr lang="es-ES_tradnl" sz="1100" b="1">
                    <a:solidFill>
                      <a:srgbClr val="66FFFF"/>
                    </a:solidFill>
                  </a:rPr>
                  <a:t>Planear</a:t>
                </a:r>
                <a:endParaRPr lang="es-ES_tradnl" sz="1100" b="1">
                  <a:solidFill>
                    <a:srgbClr val="66FF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endParaRPr>
              </a:p>
            </p:txBody>
          </p:sp>
          <p:sp>
            <p:nvSpPr>
              <p:cNvPr id="16" name="Text Box 9"/>
              <p:cNvSpPr txBox="1">
                <a:spLocks noChangeArrowheads="1"/>
              </p:cNvSpPr>
              <p:nvPr/>
            </p:nvSpPr>
            <p:spPr bwMode="auto">
              <a:xfrm>
                <a:off x="2868" y="2021"/>
                <a:ext cx="1126" cy="309"/>
              </a:xfrm>
              <a:prstGeom prst="rect">
                <a:avLst/>
              </a:prstGeom>
              <a:noFill/>
              <a:ln w="12700">
                <a:noFill/>
                <a:miter lim="800000"/>
                <a:headEnd type="none" w="sm" len="sm"/>
                <a:tailEnd type="none" w="sm" len="sm"/>
              </a:ln>
              <a:effectLst>
                <a:outerShdw dist="35921" dir="2700000" algn="ctr" rotWithShape="0">
                  <a:schemeClr val="tx1"/>
                </a:outerShdw>
              </a:effectLst>
            </p:spPr>
            <p:txBody>
              <a:bodyPr>
                <a:spAutoFit/>
              </a:bodyPr>
              <a:lstStyle/>
              <a:p>
                <a:pPr>
                  <a:defRPr/>
                </a:pPr>
                <a:r>
                  <a:rPr lang="es-ES_tradnl" sz="1100" b="1">
                    <a:solidFill>
                      <a:srgbClr val="66FFFF"/>
                    </a:solidFill>
                  </a:rPr>
                  <a:t>Actuar</a:t>
                </a:r>
                <a:endParaRPr lang="es-ES_tradnl" sz="1100" b="1">
                  <a:solidFill>
                    <a:srgbClr val="66FF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endParaRPr>
              </a:p>
            </p:txBody>
          </p:sp>
          <p:sp>
            <p:nvSpPr>
              <p:cNvPr id="17" name="Text Box 10"/>
              <p:cNvSpPr txBox="1">
                <a:spLocks noChangeArrowheads="1"/>
              </p:cNvSpPr>
              <p:nvPr/>
            </p:nvSpPr>
            <p:spPr bwMode="auto">
              <a:xfrm>
                <a:off x="2823" y="2613"/>
                <a:ext cx="921" cy="309"/>
              </a:xfrm>
              <a:prstGeom prst="rect">
                <a:avLst/>
              </a:prstGeom>
              <a:noFill/>
              <a:ln w="12700">
                <a:noFill/>
                <a:miter lim="800000"/>
                <a:headEnd type="none" w="sm" len="sm"/>
                <a:tailEnd type="none" w="sm" len="sm"/>
              </a:ln>
              <a:effectLst>
                <a:outerShdw dist="35921" dir="2700000" algn="ctr" rotWithShape="0">
                  <a:schemeClr val="tx1"/>
                </a:outerShdw>
              </a:effectLst>
            </p:spPr>
            <p:txBody>
              <a:bodyPr wrap="none">
                <a:spAutoFit/>
              </a:bodyPr>
              <a:lstStyle/>
              <a:p>
                <a:pPr>
                  <a:defRPr/>
                </a:pPr>
                <a:r>
                  <a:rPr lang="es-ES_tradnl" sz="1100" b="1">
                    <a:solidFill>
                      <a:srgbClr val="66FFFF"/>
                    </a:solidFill>
                  </a:rPr>
                  <a:t>Chequear</a:t>
                </a:r>
              </a:p>
            </p:txBody>
          </p:sp>
          <p:sp>
            <p:nvSpPr>
              <p:cNvPr id="18" name="Text Box 11"/>
              <p:cNvSpPr txBox="1">
                <a:spLocks noChangeArrowheads="1"/>
              </p:cNvSpPr>
              <p:nvPr/>
            </p:nvSpPr>
            <p:spPr bwMode="auto">
              <a:xfrm>
                <a:off x="2190" y="2613"/>
                <a:ext cx="634" cy="309"/>
              </a:xfrm>
              <a:prstGeom prst="rect">
                <a:avLst/>
              </a:prstGeom>
              <a:noFill/>
              <a:ln w="12700">
                <a:noFill/>
                <a:miter lim="800000"/>
                <a:headEnd type="none" w="sm" len="sm"/>
                <a:tailEnd type="none" w="sm" len="sm"/>
              </a:ln>
              <a:effectLst>
                <a:outerShdw dist="35921" dir="2700000" algn="ctr" rotWithShape="0">
                  <a:schemeClr val="tx1"/>
                </a:outerShdw>
              </a:effectLst>
            </p:spPr>
            <p:txBody>
              <a:bodyPr wrap="none">
                <a:spAutoFit/>
              </a:bodyPr>
              <a:lstStyle/>
              <a:p>
                <a:pPr>
                  <a:defRPr/>
                </a:pPr>
                <a:r>
                  <a:rPr lang="es-ES_tradnl" sz="1100" b="1">
                    <a:solidFill>
                      <a:srgbClr val="66FFFF"/>
                    </a:solidFill>
                  </a:rPr>
                  <a:t>Hacer</a:t>
                </a:r>
              </a:p>
            </p:txBody>
          </p:sp>
        </p:grpSp>
        <p:sp>
          <p:nvSpPr>
            <p:cNvPr id="19461" name="Text Box 12"/>
            <p:cNvSpPr txBox="1">
              <a:spLocks noChangeArrowheads="1"/>
            </p:cNvSpPr>
            <p:nvPr/>
          </p:nvSpPr>
          <p:spPr bwMode="auto">
            <a:xfrm>
              <a:off x="1602" y="1635"/>
              <a:ext cx="204" cy="386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</p:spPr>
          <p:txBody>
            <a:bodyPr wrap="none">
              <a:spAutoFit/>
            </a:bodyPr>
            <a:lstStyle/>
            <a:p>
              <a:pPr algn="ctr">
                <a:lnSpc>
                  <a:spcPct val="110000"/>
                </a:lnSpc>
              </a:pPr>
              <a:endParaRPr lang="es-ES_tradnl" sz="1400" b="1" i="1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</p:grpSp>
    </p:spTree>
  </p:cSld>
  <p:clrMapOvr>
    <a:masterClrMapping/>
  </p:clrMapOvr>
  <p:transition spd="slow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5 Título"/>
          <p:cNvSpPr>
            <a:spLocks noGrp="1"/>
          </p:cNvSpPr>
          <p:nvPr>
            <p:ph type="ctrTitle" idx="4294967295"/>
          </p:nvPr>
        </p:nvSpPr>
        <p:spPr>
          <a:xfrm>
            <a:off x="179388" y="188913"/>
            <a:ext cx="8715375" cy="755650"/>
          </a:xfrm>
        </p:spPr>
        <p:txBody>
          <a:bodyPr/>
          <a:lstStyle/>
          <a:p>
            <a:pPr eaLnBrk="1" hangingPunct="1"/>
            <a:r>
              <a:rPr lang="es-CL" sz="3600" smtClean="0">
                <a:solidFill>
                  <a:srgbClr val="003399"/>
                </a:solidFill>
                <a:latin typeface="Arial Black" pitchFamily="34" charset="0"/>
                <a:cs typeface="Arial" charset="0"/>
              </a:rPr>
              <a:t>Norma ISO 9001:2008</a:t>
            </a:r>
            <a:endParaRPr lang="es-ES" sz="3200" smtClean="0">
              <a:solidFill>
                <a:srgbClr val="003399"/>
              </a:solidFill>
              <a:latin typeface="Arial Black" pitchFamily="34" charset="0"/>
              <a:cs typeface="Arial" charset="0"/>
            </a:endParaRPr>
          </a:p>
        </p:txBody>
      </p:sp>
      <p:sp>
        <p:nvSpPr>
          <p:cNvPr id="20482" name="6 Subtítulo"/>
          <p:cNvSpPr txBox="1">
            <a:spLocks/>
          </p:cNvSpPr>
          <p:nvPr/>
        </p:nvSpPr>
        <p:spPr bwMode="auto">
          <a:xfrm>
            <a:off x="179388" y="908050"/>
            <a:ext cx="8785225" cy="4824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 typeface="Arial" charset="0"/>
              <a:buNone/>
            </a:pPr>
            <a:r>
              <a:rPr lang="es-ES" sz="2200" b="1">
                <a:cs typeface="Arial" charset="0"/>
              </a:rPr>
              <a:t>Cada capítulo está dividido en un cierto número de </a:t>
            </a:r>
            <a:r>
              <a:rPr lang="es-ES" sz="2200">
                <a:latin typeface="Arial Black" pitchFamily="34" charset="0"/>
                <a:cs typeface="Arial" charset="0"/>
              </a:rPr>
              <a:t>sub-cláusulas</a:t>
            </a:r>
            <a:r>
              <a:rPr lang="es-ES" sz="2200" b="1">
                <a:cs typeface="Arial" charset="0"/>
              </a:rPr>
              <a:t>, que contienen los </a:t>
            </a:r>
            <a:r>
              <a:rPr lang="es-ES" sz="2400" i="1">
                <a:latin typeface="Arial Black" pitchFamily="34" charset="0"/>
                <a:cs typeface="Arial" charset="0"/>
              </a:rPr>
              <a:t>Requisitos Específicos</a:t>
            </a:r>
            <a:r>
              <a:rPr lang="es-ES" sz="2200" b="1">
                <a:cs typeface="Arial" charset="0"/>
              </a:rPr>
              <a:t>:</a:t>
            </a: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endParaRPr lang="es-ES" sz="1000">
              <a:latin typeface="Arial Black" pitchFamily="34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r>
              <a:rPr lang="es-ES" sz="2400">
                <a:latin typeface="Arial Black" pitchFamily="34" charset="0"/>
                <a:cs typeface="Arial" charset="0"/>
              </a:rPr>
              <a:t>	</a:t>
            </a:r>
            <a:r>
              <a:rPr lang="es-ES" sz="2800">
                <a:solidFill>
                  <a:srgbClr val="0000CC"/>
                </a:solidFill>
                <a:latin typeface="Arial Black" pitchFamily="34" charset="0"/>
                <a:cs typeface="Arial" charset="0"/>
              </a:rPr>
              <a:t>1.	Objeto y Campo de Aplicación.</a:t>
            </a: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r>
              <a:rPr lang="es-ES" sz="2400">
                <a:latin typeface="Arial Black" pitchFamily="34" charset="0"/>
                <a:cs typeface="Arial" charset="0"/>
              </a:rPr>
              <a:t>		</a:t>
            </a:r>
            <a:r>
              <a:rPr lang="es-ES" sz="2200">
                <a:latin typeface="Arial Black" pitchFamily="34" charset="0"/>
                <a:cs typeface="Arial" charset="0"/>
              </a:rPr>
              <a:t>1.1 Generalidades.</a:t>
            </a: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r>
              <a:rPr lang="es-ES" sz="2200">
                <a:latin typeface="Arial Black" pitchFamily="34" charset="0"/>
                <a:cs typeface="Arial" charset="0"/>
              </a:rPr>
              <a:t>		1.2 Aplicación de la Norma.</a:t>
            </a: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endParaRPr lang="es-ES" sz="1200">
              <a:latin typeface="Arial Black" pitchFamily="34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r>
              <a:rPr lang="es-ES" sz="2400">
                <a:latin typeface="Arial Black" pitchFamily="34" charset="0"/>
                <a:cs typeface="Arial" charset="0"/>
              </a:rPr>
              <a:t>	</a:t>
            </a:r>
            <a:r>
              <a:rPr lang="es-ES" sz="2800">
                <a:solidFill>
                  <a:srgbClr val="0000CC"/>
                </a:solidFill>
                <a:latin typeface="Arial Black" pitchFamily="34" charset="0"/>
                <a:cs typeface="Arial" charset="0"/>
              </a:rPr>
              <a:t>2.	Referencias Normativas.</a:t>
            </a: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r>
              <a:rPr lang="es-ES" sz="2400">
                <a:latin typeface="Arial Black" pitchFamily="34" charset="0"/>
                <a:cs typeface="Arial" charset="0"/>
              </a:rPr>
              <a:t>		</a:t>
            </a:r>
            <a:r>
              <a:rPr lang="es-ES" sz="2200">
                <a:latin typeface="Arial Black" pitchFamily="34" charset="0"/>
                <a:cs typeface="Arial" charset="0"/>
              </a:rPr>
              <a:t>Sin sub-cláusulas. Indica sólo como referencia la  norma ISO 9000:2005.</a:t>
            </a: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endParaRPr lang="es-ES" sz="1200">
              <a:latin typeface="Arial Black" pitchFamily="34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r>
              <a:rPr lang="es-ES" sz="2400">
                <a:latin typeface="Arial Black" pitchFamily="34" charset="0"/>
                <a:cs typeface="Arial" charset="0"/>
              </a:rPr>
              <a:t>	</a:t>
            </a:r>
            <a:r>
              <a:rPr lang="es-ES" sz="2800">
                <a:solidFill>
                  <a:srgbClr val="0000CC"/>
                </a:solidFill>
                <a:latin typeface="Arial Black" pitchFamily="34" charset="0"/>
                <a:cs typeface="Arial" charset="0"/>
              </a:rPr>
              <a:t>3.	Términos y Definiciones.</a:t>
            </a: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r>
              <a:rPr lang="es-ES" sz="2400">
                <a:latin typeface="Arial Black" pitchFamily="34" charset="0"/>
                <a:cs typeface="Arial" charset="0"/>
              </a:rPr>
              <a:t>		</a:t>
            </a:r>
            <a:r>
              <a:rPr lang="es-ES" sz="2200">
                <a:latin typeface="Arial Black" pitchFamily="34" charset="0"/>
              </a:rPr>
              <a:t>Sin sub-cláusulas. Indica sólo que los términos y definiciones aplicables a la ISO 9001:2008 deben ser los estipuladas en la ISO 9000:2005.</a:t>
            </a: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r>
              <a:rPr lang="es-ES" sz="2400">
                <a:latin typeface="Arial Black" pitchFamily="34" charset="0"/>
                <a:cs typeface="Arial" charset="0"/>
              </a:rPr>
              <a:t>	</a:t>
            </a:r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5 Título"/>
          <p:cNvSpPr>
            <a:spLocks noGrp="1"/>
          </p:cNvSpPr>
          <p:nvPr>
            <p:ph type="ctrTitle" idx="4294967295"/>
          </p:nvPr>
        </p:nvSpPr>
        <p:spPr>
          <a:xfrm>
            <a:off x="179388" y="333375"/>
            <a:ext cx="8715375" cy="755650"/>
          </a:xfrm>
        </p:spPr>
        <p:txBody>
          <a:bodyPr/>
          <a:lstStyle/>
          <a:p>
            <a:pPr eaLnBrk="1" hangingPunct="1"/>
            <a:r>
              <a:rPr lang="es-CL" sz="3600" smtClean="0">
                <a:solidFill>
                  <a:srgbClr val="003399"/>
                </a:solidFill>
                <a:latin typeface="Arial Black" pitchFamily="34" charset="0"/>
                <a:cs typeface="Arial" charset="0"/>
              </a:rPr>
              <a:t>Norma ISO 9001:2008</a:t>
            </a:r>
            <a:endParaRPr lang="es-ES" sz="3200" smtClean="0">
              <a:solidFill>
                <a:srgbClr val="003399"/>
              </a:solidFill>
              <a:latin typeface="Arial Black" pitchFamily="34" charset="0"/>
              <a:cs typeface="Arial" charset="0"/>
            </a:endParaRPr>
          </a:p>
        </p:txBody>
      </p:sp>
      <p:sp>
        <p:nvSpPr>
          <p:cNvPr id="21506" name="6 Subtítulo"/>
          <p:cNvSpPr txBox="1">
            <a:spLocks/>
          </p:cNvSpPr>
          <p:nvPr/>
        </p:nvSpPr>
        <p:spPr bwMode="auto">
          <a:xfrm>
            <a:off x="179388" y="1196975"/>
            <a:ext cx="8785225" cy="4824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 typeface="Arial" charset="0"/>
              <a:buNone/>
            </a:pPr>
            <a:endParaRPr lang="es-ES" sz="2200">
              <a:latin typeface="Arial Black" pitchFamily="34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r>
              <a:rPr lang="es-ES" sz="2400">
                <a:latin typeface="Arial Black" pitchFamily="34" charset="0"/>
                <a:cs typeface="Arial" charset="0"/>
              </a:rPr>
              <a:t>	</a:t>
            </a:r>
            <a:r>
              <a:rPr lang="es-ES" sz="2800">
                <a:solidFill>
                  <a:srgbClr val="0000CC"/>
                </a:solidFill>
                <a:latin typeface="Arial Black" pitchFamily="34" charset="0"/>
                <a:cs typeface="Arial" charset="0"/>
              </a:rPr>
              <a:t>4.	Sistema de Gestión de Calidad.</a:t>
            </a: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endParaRPr lang="es-ES" sz="2800">
              <a:solidFill>
                <a:srgbClr val="000099"/>
              </a:solidFill>
              <a:cs typeface="Arial" charset="0"/>
            </a:endParaRPr>
          </a:p>
          <a:p>
            <a:pPr marL="342900" indent="-342900"/>
            <a:r>
              <a:rPr lang="es-ES" sz="2400">
                <a:latin typeface="Arial Black" pitchFamily="34" charset="0"/>
                <a:cs typeface="Arial" charset="0"/>
              </a:rPr>
              <a:t>	</a:t>
            </a:r>
            <a:r>
              <a:rPr lang="es-ES" sz="2200">
                <a:latin typeface="Arial Black" pitchFamily="34" charset="0"/>
                <a:cs typeface="Arial" charset="0"/>
              </a:rPr>
              <a:t>4</a:t>
            </a:r>
            <a:r>
              <a:rPr lang="es-ES" sz="2200">
                <a:latin typeface="Arial Black" pitchFamily="34" charset="0"/>
              </a:rPr>
              <a:t>.1 Requisitos Generales.</a:t>
            </a:r>
          </a:p>
          <a:p>
            <a:pPr marL="342900" indent="-342900"/>
            <a:r>
              <a:rPr lang="es-ES" sz="2000" b="1"/>
              <a:t>	</a:t>
            </a:r>
            <a:endParaRPr lang="es-ES" sz="3600" b="1"/>
          </a:p>
          <a:p>
            <a:pPr marL="342900" indent="-342900"/>
            <a:endParaRPr lang="es-ES" sz="2000" b="1"/>
          </a:p>
          <a:p>
            <a:pPr marL="342900" indent="-342900"/>
            <a:r>
              <a:rPr lang="es-ES" sz="2000" b="1"/>
              <a:t>	</a:t>
            </a:r>
            <a:r>
              <a:rPr lang="es-ES" sz="2200">
                <a:latin typeface="Arial Black" pitchFamily="34" charset="0"/>
              </a:rPr>
              <a:t>4.2 Requisitos de la Documentación.</a:t>
            </a:r>
          </a:p>
          <a:p>
            <a:pPr marL="342900" indent="-342900"/>
            <a:r>
              <a:rPr lang="es-ES" sz="2000" b="1"/>
              <a:t>		</a:t>
            </a:r>
          </a:p>
          <a:p>
            <a:pPr marL="342900" indent="-342900"/>
            <a:r>
              <a:rPr lang="es-ES" sz="2000" b="1"/>
              <a:t>		4.2.1	Generalidades.</a:t>
            </a:r>
          </a:p>
          <a:p>
            <a:pPr marL="342900" indent="-342900"/>
            <a:r>
              <a:rPr lang="es-ES" sz="2000" b="1"/>
              <a:t>		4.2.2	Manual de la Calidad.</a:t>
            </a:r>
          </a:p>
          <a:p>
            <a:pPr marL="342900" indent="-342900"/>
            <a:r>
              <a:rPr lang="es-ES" sz="2000" b="1"/>
              <a:t>		4.2.3	Control de los Documentos.</a:t>
            </a:r>
          </a:p>
          <a:p>
            <a:pPr marL="342900" indent="-342900"/>
            <a:r>
              <a:rPr lang="es-ES" sz="2000" b="1"/>
              <a:t>		4.2.4	Control de los Registros	</a:t>
            </a:r>
          </a:p>
        </p:txBody>
      </p:sp>
      <p:pic>
        <p:nvPicPr>
          <p:cNvPr id="21507" name="Picture 6" descr="Ver imagen en tamaño completo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235825" y="5157788"/>
            <a:ext cx="1439863" cy="1439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8" name="Picture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50825" y="5373688"/>
            <a:ext cx="879475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5 Título"/>
          <p:cNvSpPr>
            <a:spLocks noGrp="1"/>
          </p:cNvSpPr>
          <p:nvPr>
            <p:ph type="ctrTitle" idx="4294967295"/>
          </p:nvPr>
        </p:nvSpPr>
        <p:spPr>
          <a:xfrm>
            <a:off x="0" y="188913"/>
            <a:ext cx="8715375" cy="755650"/>
          </a:xfrm>
        </p:spPr>
        <p:txBody>
          <a:bodyPr/>
          <a:lstStyle/>
          <a:p>
            <a:pPr eaLnBrk="1" hangingPunct="1"/>
            <a:r>
              <a:rPr lang="es-CL" sz="3600" smtClean="0">
                <a:solidFill>
                  <a:srgbClr val="003399"/>
                </a:solidFill>
                <a:latin typeface="Arial Black" pitchFamily="34" charset="0"/>
                <a:cs typeface="Arial" charset="0"/>
              </a:rPr>
              <a:t>Norma ISO 9001:2008</a:t>
            </a:r>
            <a:endParaRPr lang="es-ES" sz="3200" smtClean="0">
              <a:solidFill>
                <a:srgbClr val="003399"/>
              </a:solidFill>
              <a:latin typeface="Arial Black" pitchFamily="34" charset="0"/>
              <a:cs typeface="Arial" charset="0"/>
            </a:endParaRPr>
          </a:p>
        </p:txBody>
      </p:sp>
      <p:sp>
        <p:nvSpPr>
          <p:cNvPr id="22530" name="6 Subtítulo"/>
          <p:cNvSpPr txBox="1">
            <a:spLocks/>
          </p:cNvSpPr>
          <p:nvPr/>
        </p:nvSpPr>
        <p:spPr bwMode="auto">
          <a:xfrm>
            <a:off x="179388" y="908050"/>
            <a:ext cx="8785225" cy="4824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 typeface="Arial" charset="0"/>
              <a:buNone/>
            </a:pPr>
            <a:r>
              <a:rPr lang="es-ES" sz="2400">
                <a:latin typeface="Arial Black" pitchFamily="34" charset="0"/>
                <a:cs typeface="Arial" charset="0"/>
              </a:rPr>
              <a:t>	</a:t>
            </a:r>
            <a:r>
              <a:rPr lang="es-ES" sz="2800">
                <a:solidFill>
                  <a:srgbClr val="0000CC"/>
                </a:solidFill>
                <a:latin typeface="Arial Black" pitchFamily="34" charset="0"/>
                <a:cs typeface="Arial" charset="0"/>
              </a:rPr>
              <a:t>5.	Responsabilidad de la Dirección.</a:t>
            </a: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endParaRPr lang="es-ES" sz="1000">
              <a:solidFill>
                <a:srgbClr val="0000CC"/>
              </a:solidFill>
              <a:cs typeface="Arial" charset="0"/>
            </a:endParaRPr>
          </a:p>
          <a:p>
            <a:pPr marL="342900" indent="-342900"/>
            <a:r>
              <a:rPr lang="es-ES" sz="2400">
                <a:latin typeface="Arial Black" pitchFamily="34" charset="0"/>
                <a:cs typeface="Arial" charset="0"/>
              </a:rPr>
              <a:t>	5</a:t>
            </a:r>
            <a:r>
              <a:rPr lang="es-ES" sz="2200">
                <a:latin typeface="Arial Black" pitchFamily="34" charset="0"/>
              </a:rPr>
              <a:t>.1 Compromiso de la Dirección.</a:t>
            </a:r>
            <a:endParaRPr lang="es-ES" sz="800">
              <a:latin typeface="Arial Black" pitchFamily="34" charset="0"/>
            </a:endParaRPr>
          </a:p>
          <a:p>
            <a:pPr marL="342900" indent="-342900"/>
            <a:endParaRPr lang="es-ES" sz="800" b="1"/>
          </a:p>
          <a:p>
            <a:pPr marL="342900" indent="-342900"/>
            <a:r>
              <a:rPr lang="es-ES" sz="2000" b="1"/>
              <a:t>	</a:t>
            </a:r>
            <a:r>
              <a:rPr lang="es-ES" sz="2200">
                <a:latin typeface="Arial Black" pitchFamily="34" charset="0"/>
              </a:rPr>
              <a:t>5.2 Enfoque al Cliente.</a:t>
            </a:r>
          </a:p>
          <a:p>
            <a:pPr marL="342900" indent="-342900"/>
            <a:endParaRPr lang="es-ES" sz="800">
              <a:latin typeface="Arial Black" pitchFamily="34" charset="0"/>
            </a:endParaRPr>
          </a:p>
          <a:p>
            <a:pPr marL="342900" indent="-342900"/>
            <a:r>
              <a:rPr lang="es-ES" sz="2200">
                <a:latin typeface="Arial Black" pitchFamily="34" charset="0"/>
              </a:rPr>
              <a:t>	5.3 Política de la Calidad.</a:t>
            </a:r>
          </a:p>
          <a:p>
            <a:pPr marL="342900" indent="-342900"/>
            <a:endParaRPr lang="es-ES" sz="1000">
              <a:latin typeface="Arial Black" pitchFamily="34" charset="0"/>
            </a:endParaRPr>
          </a:p>
          <a:p>
            <a:pPr marL="342900" indent="-342900"/>
            <a:r>
              <a:rPr lang="es-ES" sz="2200">
                <a:latin typeface="Arial Black" pitchFamily="34" charset="0"/>
              </a:rPr>
              <a:t>	5.4 Planificación.</a:t>
            </a:r>
          </a:p>
          <a:p>
            <a:pPr marL="342900" indent="-342900"/>
            <a:r>
              <a:rPr lang="es-ES" sz="2200">
                <a:latin typeface="Arial Black" pitchFamily="34" charset="0"/>
              </a:rPr>
              <a:t>		</a:t>
            </a:r>
            <a:r>
              <a:rPr lang="es-ES" sz="1600" b="1"/>
              <a:t>5.4.1	Objetivos de la Calidad.</a:t>
            </a:r>
          </a:p>
          <a:p>
            <a:pPr marL="342900" indent="-342900"/>
            <a:r>
              <a:rPr lang="es-ES" sz="1600" b="1"/>
              <a:t>		5.4.2	Planificación del Sistema de Gestión de la Calidad.</a:t>
            </a:r>
            <a:endParaRPr lang="es-ES" sz="800" b="1"/>
          </a:p>
          <a:p>
            <a:pPr marL="342900" indent="-342900"/>
            <a:endParaRPr lang="es-ES" sz="800" b="1"/>
          </a:p>
          <a:p>
            <a:pPr marL="342900" indent="-342900"/>
            <a:r>
              <a:rPr lang="es-ES" sz="1600" b="1"/>
              <a:t>	</a:t>
            </a:r>
            <a:r>
              <a:rPr lang="es-ES" sz="2200">
                <a:latin typeface="Arial Black" pitchFamily="34" charset="0"/>
              </a:rPr>
              <a:t>5.5 Responsabilidad, Autoridad y Comunicación.</a:t>
            </a:r>
          </a:p>
          <a:p>
            <a:pPr marL="342900" indent="-342900"/>
            <a:endParaRPr lang="es-ES" sz="800" b="1"/>
          </a:p>
          <a:p>
            <a:pPr marL="342900" indent="-342900"/>
            <a:r>
              <a:rPr lang="es-ES" sz="1600" b="1"/>
              <a:t>		5.5.1	Responsabilidad y Autoridad.</a:t>
            </a:r>
          </a:p>
          <a:p>
            <a:pPr marL="342900" indent="-342900"/>
            <a:r>
              <a:rPr lang="es-ES" sz="1600" b="1"/>
              <a:t>		5.5.2	Representante de la Dirección.</a:t>
            </a:r>
          </a:p>
          <a:p>
            <a:pPr marL="342900" indent="-342900"/>
            <a:r>
              <a:rPr lang="es-ES" sz="1600" b="1"/>
              <a:t>		5.5.3	Comunicación Interna.</a:t>
            </a:r>
          </a:p>
          <a:p>
            <a:pPr marL="342900" indent="-342900"/>
            <a:endParaRPr lang="es-ES" sz="800" b="1"/>
          </a:p>
          <a:p>
            <a:pPr marL="342900" indent="-342900"/>
            <a:r>
              <a:rPr lang="es-ES" sz="1600" b="1"/>
              <a:t>	</a:t>
            </a:r>
            <a:r>
              <a:rPr lang="es-ES" sz="2200">
                <a:latin typeface="Arial Black" pitchFamily="34" charset="0"/>
              </a:rPr>
              <a:t>5.6 Revisión por la Dirección.</a:t>
            </a:r>
          </a:p>
          <a:p>
            <a:pPr marL="342900" indent="-342900"/>
            <a:r>
              <a:rPr lang="es-ES" sz="800" b="1"/>
              <a:t>		</a:t>
            </a:r>
          </a:p>
          <a:p>
            <a:pPr marL="342900" indent="-342900"/>
            <a:r>
              <a:rPr lang="es-ES" sz="800" b="1"/>
              <a:t>		</a:t>
            </a:r>
            <a:r>
              <a:rPr lang="es-ES" sz="1600" b="1"/>
              <a:t>5.6.1	Generalidades.</a:t>
            </a:r>
          </a:p>
          <a:p>
            <a:pPr marL="342900" indent="-342900"/>
            <a:r>
              <a:rPr lang="es-ES" sz="1600" b="1"/>
              <a:t>		5.6.2	Información de entrada para la Revisión.</a:t>
            </a:r>
          </a:p>
          <a:p>
            <a:pPr marL="342900" indent="-342900"/>
            <a:r>
              <a:rPr lang="es-ES" sz="1600" b="1"/>
              <a:t>		5.6.3	Resultados de la Revisión.</a:t>
            </a:r>
          </a:p>
          <a:p>
            <a:pPr marL="342900" indent="-342900"/>
            <a:endParaRPr lang="es-ES" sz="1600" b="1"/>
          </a:p>
          <a:p>
            <a:pPr marL="342900" indent="-342900"/>
            <a:r>
              <a:rPr lang="es-ES" sz="2000" b="1"/>
              <a:t>		</a:t>
            </a:r>
          </a:p>
        </p:txBody>
      </p:sp>
      <p:pic>
        <p:nvPicPr>
          <p:cNvPr id="22531" name="Picture 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588125" y="1990725"/>
            <a:ext cx="1946275" cy="1316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5 Título"/>
          <p:cNvSpPr>
            <a:spLocks noGrp="1"/>
          </p:cNvSpPr>
          <p:nvPr>
            <p:ph type="ctrTitle" idx="4294967295"/>
          </p:nvPr>
        </p:nvSpPr>
        <p:spPr>
          <a:xfrm>
            <a:off x="179388" y="333375"/>
            <a:ext cx="8715375" cy="755650"/>
          </a:xfrm>
        </p:spPr>
        <p:txBody>
          <a:bodyPr/>
          <a:lstStyle/>
          <a:p>
            <a:pPr eaLnBrk="1" hangingPunct="1"/>
            <a:r>
              <a:rPr lang="es-CL" sz="3600" smtClean="0">
                <a:solidFill>
                  <a:srgbClr val="003399"/>
                </a:solidFill>
                <a:latin typeface="Arial Black" pitchFamily="34" charset="0"/>
                <a:cs typeface="Arial" charset="0"/>
              </a:rPr>
              <a:t>Norma ISO 9001:2008</a:t>
            </a:r>
            <a:endParaRPr lang="es-ES" sz="3200" smtClean="0">
              <a:solidFill>
                <a:srgbClr val="003399"/>
              </a:solidFill>
              <a:latin typeface="Arial Black" pitchFamily="34" charset="0"/>
              <a:cs typeface="Arial" charset="0"/>
            </a:endParaRPr>
          </a:p>
        </p:txBody>
      </p:sp>
      <p:sp>
        <p:nvSpPr>
          <p:cNvPr id="23554" name="6 Subtítulo"/>
          <p:cNvSpPr txBox="1">
            <a:spLocks/>
          </p:cNvSpPr>
          <p:nvPr/>
        </p:nvSpPr>
        <p:spPr bwMode="auto">
          <a:xfrm>
            <a:off x="179388" y="1196975"/>
            <a:ext cx="8785225" cy="4824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 typeface="Arial" charset="0"/>
              <a:buNone/>
            </a:pPr>
            <a:endParaRPr lang="es-ES" sz="2200">
              <a:latin typeface="Arial Black" pitchFamily="34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r>
              <a:rPr lang="es-ES" sz="2400">
                <a:latin typeface="Arial Black" pitchFamily="34" charset="0"/>
                <a:cs typeface="Arial" charset="0"/>
              </a:rPr>
              <a:t>	</a:t>
            </a:r>
            <a:r>
              <a:rPr lang="es-ES" sz="2800">
                <a:solidFill>
                  <a:srgbClr val="0000CC"/>
                </a:solidFill>
                <a:latin typeface="Arial Black" pitchFamily="34" charset="0"/>
                <a:cs typeface="Arial" charset="0"/>
              </a:rPr>
              <a:t>6.	Gestión de los Recursos.</a:t>
            </a: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endParaRPr lang="es-ES" sz="1600">
              <a:solidFill>
                <a:srgbClr val="0000CC"/>
              </a:solidFill>
              <a:cs typeface="Arial" charset="0"/>
            </a:endParaRPr>
          </a:p>
          <a:p>
            <a:pPr marL="342900" indent="-342900"/>
            <a:r>
              <a:rPr lang="es-ES" sz="2400">
                <a:latin typeface="Arial Black" pitchFamily="34" charset="0"/>
                <a:cs typeface="Arial" charset="0"/>
              </a:rPr>
              <a:t>	</a:t>
            </a:r>
            <a:r>
              <a:rPr lang="es-ES" sz="2200">
                <a:latin typeface="Arial Black" pitchFamily="34" charset="0"/>
                <a:cs typeface="Arial" charset="0"/>
              </a:rPr>
              <a:t>6</a:t>
            </a:r>
            <a:r>
              <a:rPr lang="es-ES" sz="2200">
                <a:latin typeface="Arial Black" pitchFamily="34" charset="0"/>
              </a:rPr>
              <a:t>.1 Provisión de Recursos.</a:t>
            </a:r>
          </a:p>
          <a:p>
            <a:pPr marL="342900" indent="-342900"/>
            <a:r>
              <a:rPr lang="es-ES" sz="2000" b="1"/>
              <a:t>	</a:t>
            </a:r>
            <a:endParaRPr lang="es-ES" sz="3600" b="1"/>
          </a:p>
          <a:p>
            <a:pPr marL="342900" indent="-342900"/>
            <a:r>
              <a:rPr lang="es-ES" sz="2000" b="1"/>
              <a:t>	</a:t>
            </a:r>
            <a:r>
              <a:rPr lang="es-ES" sz="2200">
                <a:latin typeface="Arial Black" pitchFamily="34" charset="0"/>
              </a:rPr>
              <a:t>6.2 Recursos Humanos.</a:t>
            </a:r>
            <a:endParaRPr lang="es-ES" sz="800">
              <a:latin typeface="Arial Black" pitchFamily="34" charset="0"/>
            </a:endParaRPr>
          </a:p>
          <a:p>
            <a:pPr marL="342900" indent="-342900"/>
            <a:endParaRPr lang="es-ES" sz="800" b="1"/>
          </a:p>
          <a:p>
            <a:pPr marL="342900" indent="-342900"/>
            <a:r>
              <a:rPr lang="es-ES" sz="800" b="1"/>
              <a:t>		</a:t>
            </a:r>
            <a:r>
              <a:rPr lang="es-ES" sz="2000" b="1"/>
              <a:t>6.2.1	Generalidades.</a:t>
            </a:r>
          </a:p>
          <a:p>
            <a:pPr marL="342900" indent="-342900"/>
            <a:r>
              <a:rPr lang="es-ES" sz="2000" b="1"/>
              <a:t>		6.2.2	Competencia, formación y toma de Conciencia.</a:t>
            </a:r>
          </a:p>
          <a:p>
            <a:pPr marL="342900" indent="-342900"/>
            <a:r>
              <a:rPr lang="es-ES" sz="2000" b="1"/>
              <a:t>	</a:t>
            </a:r>
          </a:p>
          <a:p>
            <a:pPr marL="342900" indent="-342900"/>
            <a:r>
              <a:rPr lang="es-ES" sz="2000" b="1"/>
              <a:t>	 </a:t>
            </a:r>
            <a:r>
              <a:rPr lang="es-ES" sz="2200">
                <a:latin typeface="Arial Black" pitchFamily="34" charset="0"/>
              </a:rPr>
              <a:t>6.3 Infraestructura. </a:t>
            </a:r>
          </a:p>
          <a:p>
            <a:pPr marL="342900" indent="-342900"/>
            <a:endParaRPr lang="es-ES" sz="2200">
              <a:latin typeface="Arial Black" pitchFamily="34" charset="0"/>
            </a:endParaRPr>
          </a:p>
          <a:p>
            <a:pPr marL="342900" indent="-342900"/>
            <a:r>
              <a:rPr lang="es-ES" sz="2200">
                <a:latin typeface="Arial Black" pitchFamily="34" charset="0"/>
              </a:rPr>
              <a:t>	 6.4 Ambiente de Trabajo.</a:t>
            </a:r>
            <a:r>
              <a:rPr lang="es-ES"/>
              <a:t> </a:t>
            </a:r>
            <a:r>
              <a:rPr lang="es-ES" sz="2000" b="1"/>
              <a:t>	</a:t>
            </a:r>
          </a:p>
          <a:p>
            <a:pPr marL="342900" indent="-342900"/>
            <a:endParaRPr lang="es-ES" sz="2000" b="1"/>
          </a:p>
          <a:p>
            <a:pPr marL="342900" indent="-342900"/>
            <a:r>
              <a:rPr lang="es-ES" sz="2000" b="1"/>
              <a:t>	</a:t>
            </a:r>
          </a:p>
        </p:txBody>
      </p:sp>
      <p:pic>
        <p:nvPicPr>
          <p:cNvPr id="23555" name="Picture 6" descr="reloj-arena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24525" y="4508500"/>
            <a:ext cx="1506538" cy="201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6" name="Picture 6" descr="mundiales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019925" y="1773238"/>
            <a:ext cx="1800225" cy="1163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7" name="Picture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95288" y="5516563"/>
            <a:ext cx="981075" cy="1106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5 Título"/>
          <p:cNvSpPr>
            <a:spLocks noGrp="1"/>
          </p:cNvSpPr>
          <p:nvPr>
            <p:ph type="ctrTitle" idx="4294967295"/>
          </p:nvPr>
        </p:nvSpPr>
        <p:spPr>
          <a:xfrm>
            <a:off x="0" y="188913"/>
            <a:ext cx="8715375" cy="755650"/>
          </a:xfrm>
        </p:spPr>
        <p:txBody>
          <a:bodyPr/>
          <a:lstStyle/>
          <a:p>
            <a:pPr eaLnBrk="1" hangingPunct="1"/>
            <a:r>
              <a:rPr lang="es-CL" sz="3600" smtClean="0">
                <a:solidFill>
                  <a:srgbClr val="003399"/>
                </a:solidFill>
                <a:latin typeface="Arial Black" pitchFamily="34" charset="0"/>
                <a:cs typeface="Arial" charset="0"/>
              </a:rPr>
              <a:t>Norma ISO 9001:2008</a:t>
            </a:r>
            <a:endParaRPr lang="es-ES" sz="3200" smtClean="0">
              <a:solidFill>
                <a:srgbClr val="003399"/>
              </a:solidFill>
              <a:latin typeface="Arial Black" pitchFamily="34" charset="0"/>
              <a:cs typeface="Arial" charset="0"/>
            </a:endParaRPr>
          </a:p>
        </p:txBody>
      </p:sp>
      <p:sp>
        <p:nvSpPr>
          <p:cNvPr id="24578" name="6 Subtítulo"/>
          <p:cNvSpPr txBox="1">
            <a:spLocks/>
          </p:cNvSpPr>
          <p:nvPr/>
        </p:nvSpPr>
        <p:spPr bwMode="auto">
          <a:xfrm>
            <a:off x="179388" y="908050"/>
            <a:ext cx="8785225" cy="4824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 typeface="Arial" charset="0"/>
              <a:buNone/>
            </a:pPr>
            <a:r>
              <a:rPr lang="es-ES" sz="2400">
                <a:latin typeface="Arial Black" pitchFamily="34" charset="0"/>
                <a:cs typeface="Arial" charset="0"/>
              </a:rPr>
              <a:t>	</a:t>
            </a:r>
            <a:r>
              <a:rPr lang="es-ES" sz="2800">
                <a:solidFill>
                  <a:srgbClr val="0000CC"/>
                </a:solidFill>
                <a:latin typeface="Arial Black" pitchFamily="34" charset="0"/>
                <a:cs typeface="Arial" charset="0"/>
              </a:rPr>
              <a:t>7.	Realización del Producto.</a:t>
            </a: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endParaRPr lang="es-ES" sz="1000">
              <a:solidFill>
                <a:srgbClr val="0000CC"/>
              </a:solidFill>
              <a:cs typeface="Arial" charset="0"/>
            </a:endParaRPr>
          </a:p>
          <a:p>
            <a:pPr marL="342900" indent="-342900"/>
            <a:r>
              <a:rPr lang="es-ES" sz="2400">
                <a:latin typeface="Arial Black" pitchFamily="34" charset="0"/>
                <a:cs typeface="Arial" charset="0"/>
              </a:rPr>
              <a:t>	</a:t>
            </a:r>
            <a:r>
              <a:rPr lang="es-ES" sz="2200">
                <a:latin typeface="Arial Black" pitchFamily="34" charset="0"/>
                <a:cs typeface="Arial" charset="0"/>
              </a:rPr>
              <a:t>7</a:t>
            </a:r>
            <a:r>
              <a:rPr lang="es-ES" sz="2200">
                <a:latin typeface="Arial Black" pitchFamily="34" charset="0"/>
              </a:rPr>
              <a:t>.1 Planificación de la realización del producto.</a:t>
            </a:r>
            <a:endParaRPr lang="es-ES" sz="800">
              <a:latin typeface="Arial Black" pitchFamily="34" charset="0"/>
            </a:endParaRPr>
          </a:p>
          <a:p>
            <a:pPr marL="342900" indent="-342900"/>
            <a:endParaRPr lang="es-ES" sz="800" b="1"/>
          </a:p>
          <a:p>
            <a:pPr marL="342900" indent="-342900"/>
            <a:r>
              <a:rPr lang="es-ES" sz="2000" b="1"/>
              <a:t>	</a:t>
            </a:r>
            <a:r>
              <a:rPr lang="es-ES" sz="2200">
                <a:latin typeface="Arial Black" pitchFamily="34" charset="0"/>
              </a:rPr>
              <a:t>7.2 Procesos relacionados con el cliente.		</a:t>
            </a:r>
          </a:p>
          <a:p>
            <a:pPr marL="342900" indent="-342900"/>
            <a:r>
              <a:rPr lang="es-ES" sz="2200">
                <a:latin typeface="Arial Black" pitchFamily="34" charset="0"/>
              </a:rPr>
              <a:t>		</a:t>
            </a:r>
            <a:r>
              <a:rPr lang="es-ES" sz="1600" b="1"/>
              <a:t>7.2.1	Determinación de los Requisitos del Producto.</a:t>
            </a:r>
          </a:p>
          <a:p>
            <a:pPr marL="342900" indent="-342900"/>
            <a:r>
              <a:rPr lang="es-ES" sz="1600" b="1"/>
              <a:t>		7.2.2	Revisión de los Requisitos relativos al Producto.</a:t>
            </a:r>
          </a:p>
          <a:p>
            <a:pPr marL="342900" indent="-342900"/>
            <a:r>
              <a:rPr lang="es-ES" sz="1600" b="1"/>
              <a:t>		7.2.3	Comunicación con el Cliente.</a:t>
            </a:r>
            <a:endParaRPr lang="es-ES" sz="1600">
              <a:latin typeface="Arial Black" pitchFamily="34" charset="0"/>
            </a:endParaRPr>
          </a:p>
          <a:p>
            <a:pPr marL="342900" indent="-342900"/>
            <a:endParaRPr lang="es-ES" sz="1600">
              <a:latin typeface="Arial Black" pitchFamily="34" charset="0"/>
            </a:endParaRPr>
          </a:p>
          <a:p>
            <a:pPr marL="342900" indent="-342900"/>
            <a:r>
              <a:rPr lang="es-ES" sz="2200">
                <a:latin typeface="Arial Black" pitchFamily="34" charset="0"/>
              </a:rPr>
              <a:t>	7.3 Diseño y Desarrollo.</a:t>
            </a:r>
          </a:p>
          <a:p>
            <a:pPr marL="342900" indent="-342900"/>
            <a:endParaRPr lang="es-ES" sz="600">
              <a:latin typeface="Arial Black" pitchFamily="34" charset="0"/>
            </a:endParaRPr>
          </a:p>
          <a:p>
            <a:pPr marL="342900" indent="-342900"/>
            <a:r>
              <a:rPr lang="es-ES" sz="2200">
                <a:latin typeface="Arial Black" pitchFamily="34" charset="0"/>
              </a:rPr>
              <a:t>		</a:t>
            </a:r>
            <a:r>
              <a:rPr lang="es-ES" sz="1600" b="1"/>
              <a:t>7.3.1	Planificación del Diseño y Desarrollo.</a:t>
            </a:r>
          </a:p>
          <a:p>
            <a:pPr marL="342900" indent="-342900"/>
            <a:r>
              <a:rPr lang="es-ES" sz="1600" b="1"/>
              <a:t>		7.3.2	Elementos de Entrada para el Diseño y Desarrollo.</a:t>
            </a:r>
          </a:p>
          <a:p>
            <a:pPr marL="342900" indent="-342900"/>
            <a:r>
              <a:rPr lang="es-ES" sz="1600" b="1"/>
              <a:t>		7.3.3	Resultados del Diseño y Desarrollo.</a:t>
            </a:r>
          </a:p>
          <a:p>
            <a:pPr marL="342900" indent="-342900"/>
            <a:r>
              <a:rPr lang="es-ES" sz="1600" b="1"/>
              <a:t>		7.3.4	Revisión del Diseño y Desarrollo.</a:t>
            </a:r>
          </a:p>
          <a:p>
            <a:pPr marL="342900" indent="-342900"/>
            <a:r>
              <a:rPr lang="es-ES" sz="1600" b="1"/>
              <a:t>		7.3.5	Verificación del Diseño y Desarrollo.</a:t>
            </a:r>
          </a:p>
          <a:p>
            <a:pPr marL="342900" indent="-342900"/>
            <a:r>
              <a:rPr lang="es-ES" sz="1600" b="1"/>
              <a:t>		7.3.6	Validación del Diseño y Desarrollo.</a:t>
            </a:r>
          </a:p>
          <a:p>
            <a:pPr marL="342900" indent="-342900"/>
            <a:r>
              <a:rPr lang="es-ES" sz="1600" b="1"/>
              <a:t>		7.3.7	Control del los cambios del Diseño y Desarrollo.</a:t>
            </a:r>
          </a:p>
          <a:p>
            <a:pPr marL="342900" indent="-342900"/>
            <a:r>
              <a:rPr lang="es-ES" sz="1600" b="1"/>
              <a:t>		</a:t>
            </a:r>
          </a:p>
          <a:p>
            <a:pPr marL="342900" indent="-342900"/>
            <a:r>
              <a:rPr lang="es-ES" sz="2000" b="1"/>
              <a:t>		</a:t>
            </a:r>
          </a:p>
        </p:txBody>
      </p:sp>
      <p:pic>
        <p:nvPicPr>
          <p:cNvPr id="24579" name="Picture 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308850" y="5400675"/>
            <a:ext cx="1223963" cy="110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2711</TotalTime>
  <Words>604</Words>
  <Application>Microsoft Office PowerPoint</Application>
  <PresentationFormat>Presentación en pantalla (4:3)</PresentationFormat>
  <Paragraphs>165</Paragraphs>
  <Slides>11</Slides>
  <Notes>1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Plantilla de diseño</vt:lpstr>
      </vt:variant>
      <vt:variant>
        <vt:i4>1</vt:i4>
      </vt:variant>
      <vt:variant>
        <vt:lpstr>Títulos de diapositiva</vt:lpstr>
      </vt:variant>
      <vt:variant>
        <vt:i4>11</vt:i4>
      </vt:variant>
    </vt:vector>
  </HeadingPairs>
  <TitlesOfParts>
    <vt:vector size="16" baseType="lpstr">
      <vt:lpstr>Arial</vt:lpstr>
      <vt:lpstr>Calibri</vt:lpstr>
      <vt:lpstr>Arial Black</vt:lpstr>
      <vt:lpstr>Comic Sans MS</vt:lpstr>
      <vt:lpstr>Tema de Office</vt:lpstr>
      <vt:lpstr>Curso</vt:lpstr>
      <vt:lpstr>Familia de normas que han sido desarrolladas por la organización ISO para ayudar a las empresas de todo tipo y tamaño, a implementar y operar de forma efectiva Sistemas de Gestión de Calidad.</vt:lpstr>
      <vt:lpstr>Norma ISO 9001:2008</vt:lpstr>
      <vt:lpstr>Norma ISO 9001:2008</vt:lpstr>
      <vt:lpstr>Norma ISO 9001:2008</vt:lpstr>
      <vt:lpstr>Norma ISO 9001:2008</vt:lpstr>
      <vt:lpstr>Norma ISO 9001:2008</vt:lpstr>
      <vt:lpstr>Norma ISO 9001:2008</vt:lpstr>
      <vt:lpstr>Norma ISO 9001:2008</vt:lpstr>
      <vt:lpstr>Norma ISO 9001:2008</vt:lpstr>
      <vt:lpstr>Norma ISO 9001:2008</vt:lpstr>
    </vt:vector>
  </TitlesOfParts>
  <Company>bci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Título</dc:title>
  <dc:creator>dpachet</dc:creator>
  <cp:lastModifiedBy>Jorge Lopez M.</cp:lastModifiedBy>
  <cp:revision>337</cp:revision>
  <dcterms:created xsi:type="dcterms:W3CDTF">2011-04-12T12:34:16Z</dcterms:created>
  <dcterms:modified xsi:type="dcterms:W3CDTF">2011-11-04T17:47:57Z</dcterms:modified>
</cp:coreProperties>
</file>