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4" r:id="rId1"/>
  </p:sldMasterIdLst>
  <p:notesMasterIdLst>
    <p:notesMasterId r:id="rId10"/>
  </p:notesMasterIdLst>
  <p:handoutMasterIdLst>
    <p:handoutMasterId r:id="rId11"/>
  </p:handoutMasterIdLst>
  <p:sldIdLst>
    <p:sldId id="256" r:id="rId2"/>
    <p:sldId id="314" r:id="rId3"/>
    <p:sldId id="264" r:id="rId4"/>
    <p:sldId id="315" r:id="rId5"/>
    <p:sldId id="308" r:id="rId6"/>
    <p:sldId id="304" r:id="rId7"/>
    <p:sldId id="307" r:id="rId8"/>
    <p:sldId id="316" r:id="rId9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8E3432"/>
    <a:srgbClr val="FF9900"/>
    <a:srgbClr val="FFFF66"/>
    <a:srgbClr val="008000"/>
    <a:srgbClr val="000099"/>
    <a:srgbClr val="66FFFF"/>
    <a:srgbClr val="00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DC1CB2F-1583-428D-96D9-869A8A53ABFC}" type="datetimeFigureOut">
              <a:rPr lang="es-CL"/>
              <a:pPr>
                <a:defRPr/>
              </a:pPr>
              <a:t>28-10-2011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EC5415E-BE52-4B4F-ACC6-C9F541D3DF6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s-CL"/>
              <a:t>Sistemas de Gestión ISO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4B4D0CD-B50A-44CD-9856-F656ACC88738}" type="datetimeFigureOut">
              <a:rPr lang="es-CL"/>
              <a:pPr>
                <a:defRPr/>
              </a:pPr>
              <a:t>28-10-2011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s-CL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  <a:endParaRPr lang="es-CL" noProof="0" smtClean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pt-BR"/>
              <a:t>Sr. Jorge López de Maturana L.</a:t>
            </a:r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352D53D-E233-4996-9CD5-F5E2FBA9019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CL" smtClean="0"/>
          </a:p>
        </p:txBody>
      </p:sp>
      <p:sp>
        <p:nvSpPr>
          <p:cNvPr id="16387" name="5 Marcador de pie de página"/>
          <p:cNvSpPr>
            <a:spLocks noGrp="1"/>
          </p:cNvSpPr>
          <p:nvPr>
            <p:ph type="ftr" sz="quarter" idx="4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Sr. Jorge López de Maturana L.</a:t>
            </a:r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D3023-1236-483F-B463-D859813CFD81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8C0E5-14D0-49A2-9F29-7C85A57113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EFBE9-C4B5-4961-85D4-7EC3B905C8F9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5B8EB-071C-4B15-A804-A87132753D4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3F392-5D48-4CDD-8CD5-3C36D1EA125E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40AA9-174D-4071-ACDE-518B5D3B9D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1ADFC-646D-4FB3-B3EB-39B8EF7FC95C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5F75E8-FFE6-4A6B-8FDF-54C14741C23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228A3-8490-4FCD-9FB2-14203EEDE582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787F54-33DF-4B66-8CD2-7CA73A6AB00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5171B-AE1D-41AC-978D-93936FC601F9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3044A-76C2-4E13-A879-6C2DA38534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CE9E5-F469-4808-82B9-8DF14D5FD3CF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8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BD72B-B35E-4348-A571-D29283F49F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7343E-1D75-4BB7-B6AC-76BB416FB1D9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4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5B18BB-DFB1-4C6F-B220-622D7518652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A98EB-FADA-4ED5-A264-8C8DA29E4336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3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F9C8-84A6-4E7B-8BEB-27ECB76612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7887D-D051-40F7-952C-56884C5908B5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17E0D-E1C3-486B-86BE-D8F15A1D15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5F4A8-1997-4F20-9AE6-B57F2DE0744C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6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38427-D06C-4BC4-AB3B-62B5F7BEE6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Marcador de título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s-CL" smtClean="0"/>
          </a:p>
        </p:txBody>
      </p:sp>
      <p:sp>
        <p:nvSpPr>
          <p:cNvPr id="1027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E0FC000-2B93-4F1F-AA33-BF7B3E222ADB}" type="datetime1">
              <a:rPr lang="es-ES"/>
              <a:pPr>
                <a:defRPr/>
              </a:pPr>
              <a:t>28/10/2011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AD2B8D-7F14-4FCC-B921-D4C461DAA3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85" r:id="rId1"/>
    <p:sldLayoutId id="2147484186" r:id="rId2"/>
    <p:sldLayoutId id="2147484187" r:id="rId3"/>
    <p:sldLayoutId id="2147484188" r:id="rId4"/>
    <p:sldLayoutId id="2147484189" r:id="rId5"/>
    <p:sldLayoutId id="2147484190" r:id="rId6"/>
    <p:sldLayoutId id="2147484191" r:id="rId7"/>
    <p:sldLayoutId id="2147484192" r:id="rId8"/>
    <p:sldLayoutId id="2147484193" r:id="rId9"/>
    <p:sldLayoutId id="2147484194" r:id="rId10"/>
    <p:sldLayoutId id="214748419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gma.org/imagen/i_home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hyperlink" Target="http://www.google.cl/imgres?imgurl=http://img257.imageshack.us/img257/6461/bestinclass.jpg&amp;imgrefurl=http://www.guayaquilcaliente.com/guayaquil/actualidad/farandula/5_medallas__ratifican_la_calidad_y_tradicion_de_grant%E2%80%99s/&amp;usg=__SFIrB4Gkj1RlI43hfIjhcl_U5XY=&amp;h=640&amp;w=551&amp;sz=65&amp;hl=es&amp;start=13&amp;zoom=1&amp;tbnid=3GiMO31lE-E_1M:&amp;tbnh=137&amp;tbnw=118&amp;ei=TVGvTcfmOsfEgQeA7LXnDA&amp;prev=/images?q=medallas+calidad&amp;hl=es&amp;sa=N&amp;tbm=isch&amp;itbs=1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ctualidadeditorial.com/wp-content/uploads/2007/12/tablas-de-la-ley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hyperlink" Target="http://www2.ing.puc.cl/~sirve/images/gantt.gif" TargetMode="Externa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l/imgres?imgurl=http://www.monografias.com/trabajos76/joseph-juran/joseph-juran_image001.jpg&amp;imgrefurl=http://www.monografias.com/trabajos76/joseph-juran/joseph-juran.shtml&amp;usg=__5sxxYdp8Vc7xdxgcGKegTpWmv2o=&amp;h=141&amp;w=145&amp;sz=4&amp;hl=es&amp;start=3&amp;zoom=1&amp;tbnid=08mLyomZE7nDIM:&amp;tbnh=92&amp;tbnw=95&amp;ei=VjuqToH_C8mjtgfY__nWDg&amp;prev=/images?q=juran+joseph&amp;hl=es&amp;sa=X&amp;rlz=1R2WZPC_esCL386&amp;tbm=isch&amp;itbs=1" TargetMode="External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2" Type="http://schemas.openxmlformats.org/officeDocument/2006/relationships/hyperlink" Target="http://es.wikipedia.org/wiki/Archivo:W._Edwards_Demin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l/imgres?imgurl=http://www.isro-press.net/www.bukovinajewsworldunion.org/Romana/8Persoane.Evenim/JosephSchmidt.jpg&amp;imgrefurl=http://www.isro-press.net/www.bukovinajewsworldunion.org/Romana/8Persoane.Evenim/&amp;usg=__I0k4o2EWd8BnKF3ikizS7UYOVcY=&amp;h=180&amp;w=180&amp;sz=7&amp;hl=es&amp;start=11&amp;zoom=1&amp;tbnid=UUTm0YOvDmM7WM:&amp;tbnh=101&amp;tbnw=101&amp;ei=VjuqToH_C8mjtgfY__nWDg&amp;prev=/images?q=juran+joseph&amp;hl=es&amp;sa=X&amp;rlz=1R2WZPC_esCL386&amp;tbm=isch&amp;itbs=1" TargetMode="External"/><Relationship Id="rId5" Type="http://schemas.openxmlformats.org/officeDocument/2006/relationships/image" Target="../media/image9.jpeg"/><Relationship Id="rId4" Type="http://schemas.openxmlformats.org/officeDocument/2006/relationships/hyperlink" Target="http://www.google.cl/imgres?imgurl=http://cdn.dipity.com/uploads/events/af6d8a9c8795280c5094fdba1c2eb054_1M.png&amp;imgrefurl=http://www.dipity.com/yohanoty/PERSONAJES-DESTACADOS/&amp;usg=__ge0kZgKF-8hQl-lbCGJiaLoZF5Q=&amp;h=154&amp;w=120&amp;sz=15&amp;hl=es&amp;start=11&amp;zoom=1&amp;tbnid=wVwOKOWgN1YcgM:&amp;tbnh=96&amp;tbnw=75&amp;ei=azaqTojcFYKCtgeDkdTdDg&amp;prev=/images?q=phil+crosby.Fotos&amp;hl=es&amp;sa=X&amp;rlz=1R2WZPC_esCL386&amp;tbm=isch&amp;itbs=1" TargetMode="External"/><Relationship Id="rId9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1 Título"/>
          <p:cNvSpPr>
            <a:spLocks noGrp="1"/>
          </p:cNvSpPr>
          <p:nvPr>
            <p:ph type="ctrTitle"/>
          </p:nvPr>
        </p:nvSpPr>
        <p:spPr>
          <a:xfrm>
            <a:off x="0" y="620713"/>
            <a:ext cx="8786813" cy="1214437"/>
          </a:xfrm>
        </p:spPr>
        <p:txBody>
          <a:bodyPr/>
          <a:lstStyle/>
          <a:p>
            <a:pPr marL="484188" eaLnBrk="1" hangingPunct="1"/>
            <a:r>
              <a:rPr lang="es-CL" smtClean="0">
                <a:latin typeface="Arial Black" pitchFamily="34" charset="0"/>
                <a:cs typeface="Arial" charset="0"/>
              </a:rPr>
              <a:t>Curso</a:t>
            </a:r>
            <a:endParaRPr lang="es-ES" b="1" smtClean="0">
              <a:latin typeface="Arial" charset="0"/>
              <a:cs typeface="Arial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 bwMode="auto">
          <a:xfrm>
            <a:off x="250825" y="2133600"/>
            <a:ext cx="8643938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>
              <a:defRPr/>
            </a:pPr>
            <a:r>
              <a:rPr lang="es-CL" sz="4000" b="1" dirty="0">
                <a:solidFill>
                  <a:srgbClr val="002060"/>
                </a:solidFill>
                <a:latin typeface="Arial" pitchFamily="34" charset="0"/>
                <a:ea typeface="+mj-ea"/>
                <a:cs typeface="Arial" pitchFamily="34" charset="0"/>
              </a:rPr>
              <a:t>Introducción a Sistemas de Gestión de Calidad y Ambiente</a:t>
            </a:r>
            <a:endParaRPr lang="es-ES" sz="4000" b="1" dirty="0">
              <a:solidFill>
                <a:srgbClr val="002060"/>
              </a:solidFill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5363" name="7 CuadroTexto"/>
          <p:cNvSpPr txBox="1">
            <a:spLocks noChangeArrowheads="1"/>
          </p:cNvSpPr>
          <p:nvPr/>
        </p:nvSpPr>
        <p:spPr bwMode="auto">
          <a:xfrm>
            <a:off x="4572000" y="6308725"/>
            <a:ext cx="43211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/>
              <a:t>Prof.: Sr. Jorge López de Maturana L.</a:t>
            </a:r>
          </a:p>
        </p:txBody>
      </p:sp>
      <p:pic>
        <p:nvPicPr>
          <p:cNvPr id="15364" name="Picture 7" descr="Ver imagen en tamaño complet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4221163"/>
            <a:ext cx="2074863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9" descr="ANd9GcT0CPVsp85T_8a-RJMKK8S88P5BcUfrEAGa0oafCmcLvI_LXXggLYJADjB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308850" y="4149725"/>
            <a:ext cx="1611313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1 Título"/>
          <p:cNvSpPr txBox="1">
            <a:spLocks/>
          </p:cNvSpPr>
          <p:nvPr/>
        </p:nvSpPr>
        <p:spPr bwMode="auto">
          <a:xfrm>
            <a:off x="2627313" y="4221163"/>
            <a:ext cx="4176712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1600">
                <a:latin typeface="Arial Black" pitchFamily="34" charset="0"/>
                <a:cs typeface="Arial" charset="0"/>
              </a:rPr>
              <a:t>Semestre:  Primavera 2011</a:t>
            </a:r>
            <a:endParaRPr lang="es-ES" sz="1600">
              <a:latin typeface="Arial Black" pitchFamily="34" charset="0"/>
              <a:cs typeface="Arial" charset="0"/>
            </a:endParaRPr>
          </a:p>
        </p:txBody>
      </p:sp>
      <p:sp>
        <p:nvSpPr>
          <p:cNvPr id="15367" name="7 CuadroTexto"/>
          <p:cNvSpPr txBox="1">
            <a:spLocks noChangeArrowheads="1"/>
          </p:cNvSpPr>
          <p:nvPr/>
        </p:nvSpPr>
        <p:spPr bwMode="auto">
          <a:xfrm>
            <a:off x="179388" y="260350"/>
            <a:ext cx="46085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000" b="1">
                <a:cs typeface="Arial" charset="0"/>
              </a:rPr>
              <a:t>Fac. Cs. Físicas y Matemáticas</a:t>
            </a:r>
          </a:p>
        </p:txBody>
      </p:sp>
      <p:sp>
        <p:nvSpPr>
          <p:cNvPr id="15368" name="7 CuadroTexto"/>
          <p:cNvSpPr txBox="1">
            <a:spLocks noChangeArrowheads="1"/>
          </p:cNvSpPr>
          <p:nvPr/>
        </p:nvSpPr>
        <p:spPr bwMode="auto">
          <a:xfrm>
            <a:off x="4572000" y="260350"/>
            <a:ext cx="43211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s-CL" sz="2000" b="1"/>
              <a:t>Universidad de Chile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5 Título"/>
          <p:cNvSpPr>
            <a:spLocks noGrp="1"/>
          </p:cNvSpPr>
          <p:nvPr>
            <p:ph type="ctrTitle" idx="4294967295"/>
          </p:nvPr>
        </p:nvSpPr>
        <p:spPr>
          <a:xfrm>
            <a:off x="179388" y="333375"/>
            <a:ext cx="8715375" cy="755650"/>
          </a:xfrm>
        </p:spPr>
        <p:txBody>
          <a:bodyPr/>
          <a:lstStyle/>
          <a:p>
            <a:pPr eaLnBrk="1" hangingPunct="1"/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Entonces…</a:t>
            </a:r>
            <a:r>
              <a:rPr lang="es-CL" sz="36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¿Cómo se Interpreta?....</a:t>
            </a:r>
            <a:endParaRPr lang="es-ES" sz="32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7410" name="6 Subtítulo"/>
          <p:cNvSpPr txBox="1">
            <a:spLocks/>
          </p:cNvSpPr>
          <p:nvPr/>
        </p:nvSpPr>
        <p:spPr bwMode="auto">
          <a:xfrm>
            <a:off x="179388" y="1125538"/>
            <a:ext cx="914400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es-ES" sz="2400" b="1">
                <a:cs typeface="Arial" charset="0"/>
              </a:rPr>
              <a:t>Como un </a:t>
            </a:r>
            <a:r>
              <a:rPr lang="es-ES" sz="2400" b="1" u="sng">
                <a:cs typeface="Arial" charset="0"/>
              </a:rPr>
              <a:t>sistema que anima a las organizaciones</a:t>
            </a:r>
            <a:r>
              <a:rPr lang="es-ES" sz="2400" b="1">
                <a:cs typeface="Arial" charset="0"/>
              </a:rPr>
              <a:t> a:</a:t>
            </a:r>
          </a:p>
          <a:p>
            <a:pPr marL="342900" indent="-342900">
              <a:spcBef>
                <a:spcPct val="20000"/>
              </a:spcBef>
              <a:buFont typeface="Arial" charset="0"/>
              <a:buNone/>
            </a:pPr>
            <a:endParaRPr lang="es-ES" sz="1000" b="1">
              <a:cs typeface="Arial" charset="0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Identificar</a:t>
            </a:r>
            <a:r>
              <a:rPr lang="es-ES" sz="2400" b="1">
                <a:cs typeface="Arial" charset="0"/>
              </a:rPr>
              <a:t> y </a:t>
            </a:r>
            <a:r>
              <a:rPr lang="es-ES" sz="2400">
                <a:latin typeface="Arial Black" pitchFamily="34" charset="0"/>
                <a:cs typeface="Arial" charset="0"/>
              </a:rPr>
              <a:t>Analizar</a:t>
            </a:r>
            <a:r>
              <a:rPr lang="es-ES" sz="2400" b="1">
                <a:cs typeface="Arial" charset="0"/>
              </a:rPr>
              <a:t> los requisitos del cliente</a:t>
            </a: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Definir</a:t>
            </a:r>
            <a:r>
              <a:rPr lang="es-ES" sz="2400" b="1">
                <a:cs typeface="Arial" charset="0"/>
              </a:rPr>
              <a:t> los procesos que proporcionen productos aceptables para el cliente.</a:t>
            </a:r>
          </a:p>
          <a:p>
            <a:pPr marL="342900" indent="-342900">
              <a:spcBef>
                <a:spcPct val="20000"/>
              </a:spcBef>
              <a:buFont typeface="Arial" charset="0"/>
              <a:buAutoNum type="arabicPeriod"/>
            </a:pPr>
            <a:r>
              <a:rPr lang="es-ES" sz="2400">
                <a:latin typeface="Arial Black" pitchFamily="34" charset="0"/>
                <a:cs typeface="Arial" charset="0"/>
              </a:rPr>
              <a:t>Mantener</a:t>
            </a:r>
            <a:r>
              <a:rPr lang="es-ES" sz="2400" b="1">
                <a:cs typeface="Arial" charset="0"/>
              </a:rPr>
              <a:t> estos procesos bajo control proporcionando así </a:t>
            </a:r>
            <a:r>
              <a:rPr lang="es-ES" sz="2400" b="1">
                <a:solidFill>
                  <a:srgbClr val="006600"/>
                </a:solidFill>
                <a:cs typeface="Arial" charset="0"/>
              </a:rPr>
              <a:t>confianza</a:t>
            </a:r>
            <a:r>
              <a:rPr lang="es-ES" sz="2400" b="1">
                <a:cs typeface="Arial" charset="0"/>
              </a:rPr>
              <a:t> (</a:t>
            </a:r>
            <a:r>
              <a:rPr lang="es-ES" sz="2000" b="1">
                <a:cs typeface="Arial" charset="0"/>
              </a:rPr>
              <a:t>tanto a la organización como a sus clientes</a:t>
            </a:r>
            <a:r>
              <a:rPr lang="es-ES" sz="2400" b="1">
                <a:cs typeface="Arial" charset="0"/>
              </a:rPr>
              <a:t>) de su capacidad para suministrar productos que cumplan los requisitos de forma </a:t>
            </a:r>
            <a:r>
              <a:rPr lang="es-ES" sz="2400" i="1">
                <a:latin typeface="Arial Black" pitchFamily="34" charset="0"/>
                <a:cs typeface="Arial" charset="0"/>
              </a:rPr>
              <a:t>consistente</a:t>
            </a:r>
            <a:r>
              <a:rPr lang="es-ES" sz="2400" b="1">
                <a:cs typeface="Arial" charset="0"/>
              </a:rPr>
              <a:t>, para que se mejore o realce la satisfacción de los clientes.</a:t>
            </a:r>
          </a:p>
        </p:txBody>
      </p:sp>
      <p:sp>
        <p:nvSpPr>
          <p:cNvPr id="17411" name="5 Título"/>
          <p:cNvSpPr>
            <a:spLocks/>
          </p:cNvSpPr>
          <p:nvPr/>
        </p:nvSpPr>
        <p:spPr bwMode="auto">
          <a:xfrm>
            <a:off x="179388" y="5300663"/>
            <a:ext cx="6913562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s-CL" sz="2000" b="1">
                <a:cs typeface="Arial" charset="0"/>
              </a:rPr>
              <a:t>A su vez, se debe considerar que, como las necesidades y expectativas de los clientes son </a:t>
            </a:r>
            <a:r>
              <a:rPr lang="es-CL" sz="2000">
                <a:latin typeface="Arial Black" pitchFamily="34" charset="0"/>
                <a:cs typeface="Arial" charset="0"/>
              </a:rPr>
              <a:t>cambiantes</a:t>
            </a:r>
            <a:r>
              <a:rPr lang="es-CL" sz="2000" b="1">
                <a:cs typeface="Arial" charset="0"/>
              </a:rPr>
              <a:t>, debe existir preocupación por </a:t>
            </a:r>
            <a:r>
              <a:rPr lang="es-CL" sz="200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mejorar continuamente</a:t>
            </a:r>
            <a:r>
              <a:rPr lang="es-CL" sz="2000" b="1">
                <a:cs typeface="Arial" charset="0"/>
              </a:rPr>
              <a:t> los productos y servicios.</a:t>
            </a:r>
            <a:endParaRPr lang="es-ES" sz="2000" b="1">
              <a:cs typeface="Arial" charset="0"/>
            </a:endParaRPr>
          </a:p>
        </p:txBody>
      </p:sp>
      <p:pic>
        <p:nvPicPr>
          <p:cNvPr id="1741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5013325"/>
            <a:ext cx="15652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5 Título"/>
          <p:cNvSpPr>
            <a:spLocks noGrp="1"/>
          </p:cNvSpPr>
          <p:nvPr>
            <p:ph type="ctrTitle"/>
          </p:nvPr>
        </p:nvSpPr>
        <p:spPr>
          <a:xfrm>
            <a:off x="179388" y="188913"/>
            <a:ext cx="8715375" cy="1223962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la lectura…</a:t>
            </a: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/>
            </a:r>
            <a:b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Resumen</a:t>
            </a: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40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8434" name="6 Subtítulo"/>
          <p:cNvSpPr>
            <a:spLocks noGrp="1"/>
          </p:cNvSpPr>
          <p:nvPr>
            <p:ph type="subTitle" idx="1"/>
          </p:nvPr>
        </p:nvSpPr>
        <p:spPr>
          <a:xfrm>
            <a:off x="250825" y="1484313"/>
            <a:ext cx="8569325" cy="410527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A</a:t>
            </a:r>
            <a:r>
              <a:rPr lang="es-ES" sz="2800" b="1" i="1" smtClean="0">
                <a:solidFill>
                  <a:schemeClr val="tx1"/>
                </a:solidFill>
                <a:latin typeface="Arial" charset="0"/>
                <a:cs typeface="Arial" charset="0"/>
              </a:rPr>
              <a:t>. La calidad está unida al hombre desde tiempos remotos.</a:t>
            </a:r>
          </a:p>
          <a:p>
            <a:pPr algn="just" eaLnBrk="1" hangingPunct="1">
              <a:lnSpc>
                <a:spcPct val="90000"/>
              </a:lnSpc>
            </a:pPr>
            <a:endParaRPr lang="es-ES" sz="12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La búsqueda de la calidad ha evolucionado a lo largo de la historia </a:t>
            </a:r>
            <a:r>
              <a:rPr lang="es-ES" sz="280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dejando de ser entendida como</a:t>
            </a:r>
            <a:r>
              <a:rPr lang="es-ES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ES" sz="2800" smtClean="0">
                <a:solidFill>
                  <a:srgbClr val="8E3432"/>
                </a:solidFill>
                <a:latin typeface="Arial Black" pitchFamily="34" charset="0"/>
                <a:cs typeface="Arial" charset="0"/>
              </a:rPr>
              <a:t>Control de Calidad del Producto, </a:t>
            </a:r>
            <a:r>
              <a:rPr lang="es-ES" sz="280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para ser considerada a lo largo de todo</a:t>
            </a:r>
            <a:r>
              <a:rPr lang="es-ES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ES" sz="2800" smtClean="0">
                <a:solidFill>
                  <a:srgbClr val="002060"/>
                </a:solidFill>
                <a:latin typeface="Arial Black" pitchFamily="34" charset="0"/>
                <a:cs typeface="Arial" charset="0"/>
              </a:rPr>
              <a:t>el</a:t>
            </a:r>
            <a:r>
              <a:rPr lang="es-ES" sz="28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ES" sz="2800" smtClean="0">
                <a:solidFill>
                  <a:srgbClr val="8E3432"/>
                </a:solidFill>
                <a:latin typeface="Arial Black" pitchFamily="34" charset="0"/>
                <a:cs typeface="Arial" charset="0"/>
              </a:rPr>
              <a:t>Proceso de Producción</a:t>
            </a:r>
            <a:r>
              <a:rPr lang="es-ES" sz="2800" b="1" smtClean="0">
                <a:solidFill>
                  <a:schemeClr val="tx1"/>
                </a:solidFill>
                <a:latin typeface="Arial" charset="0"/>
                <a:cs typeface="Arial" charset="0"/>
              </a:rPr>
              <a:t>, incluyendo también las actividades administrativas, la atención al cliente, el servicio de post-venta etc.</a:t>
            </a:r>
          </a:p>
          <a:p>
            <a:pPr eaLnBrk="1" hangingPunct="1">
              <a:lnSpc>
                <a:spcPct val="90000"/>
              </a:lnSpc>
            </a:pPr>
            <a:endParaRPr lang="es-ES" b="1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8435" name="Picture 6" descr="Ver imagen en tamaño complet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5229225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5516563"/>
            <a:ext cx="1727200" cy="116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6" descr="Ver imagen en tamaño completo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63938" y="5373688"/>
            <a:ext cx="223361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5 Título"/>
          <p:cNvSpPr>
            <a:spLocks noGrp="1"/>
          </p:cNvSpPr>
          <p:nvPr>
            <p:ph type="ctrTitle"/>
          </p:nvPr>
        </p:nvSpPr>
        <p:spPr>
          <a:xfrm>
            <a:off x="250825" y="0"/>
            <a:ext cx="8715375" cy="1366838"/>
          </a:xfrm>
        </p:spPr>
        <p:txBody>
          <a:bodyPr/>
          <a:lstStyle/>
          <a:p>
            <a:pPr eaLnBrk="1" hangingPunct="1"/>
            <a:r>
              <a:rPr lang="es-CL" sz="4000" smtClean="0">
                <a:solidFill>
                  <a:schemeClr val="accent2"/>
                </a:solidFill>
                <a:latin typeface="Arial Black" pitchFamily="34" charset="0"/>
                <a:cs typeface="Arial" charset="0"/>
              </a:rPr>
              <a:t> </a:t>
            </a:r>
            <a:r>
              <a:rPr lang="es-CL" sz="32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De la lectura…</a:t>
            </a: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/>
            </a:r>
            <a:b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</a:b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(</a:t>
            </a:r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Cont’…Resumen</a:t>
            </a:r>
            <a:r>
              <a:rPr lang="es-CL" sz="40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)</a:t>
            </a:r>
            <a:endParaRPr lang="es-ES" sz="40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</p:txBody>
      </p:sp>
      <p:sp>
        <p:nvSpPr>
          <p:cNvPr id="19458" name="6 Subtítulo"/>
          <p:cNvSpPr>
            <a:spLocks noGrp="1"/>
          </p:cNvSpPr>
          <p:nvPr>
            <p:ph type="subTitle" idx="1"/>
          </p:nvPr>
        </p:nvSpPr>
        <p:spPr>
          <a:xfrm>
            <a:off x="250825" y="1484313"/>
            <a:ext cx="8642350" cy="460851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s-ES" sz="24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B</a:t>
            </a:r>
            <a:r>
              <a:rPr lang="es-ES" sz="2600" b="1" i="1" smtClean="0">
                <a:solidFill>
                  <a:schemeClr val="tx1"/>
                </a:solidFill>
                <a:latin typeface="Arial" charset="0"/>
                <a:cs typeface="Arial" charset="0"/>
              </a:rPr>
              <a:t>. </a:t>
            </a:r>
            <a:r>
              <a:rPr lang="es-ES" sz="2600" b="1" smtClean="0">
                <a:solidFill>
                  <a:schemeClr val="tx1"/>
                </a:solidFill>
                <a:latin typeface="Arial" charset="0"/>
                <a:cs typeface="Arial" charset="0"/>
              </a:rPr>
              <a:t>Calidad es el grado en el que un conjunto de características inherentes cumple con las necesidades o expectativas establecidas, generalmente implícitas u obligatorias.</a:t>
            </a:r>
          </a:p>
          <a:p>
            <a:pPr algn="just" eaLnBrk="1" hangingPunct="1">
              <a:lnSpc>
                <a:spcPct val="90000"/>
              </a:lnSpc>
            </a:pPr>
            <a:endParaRPr lang="es-ES" sz="11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6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C</a:t>
            </a:r>
            <a:r>
              <a:rPr lang="es-ES" sz="2600" b="1" smtClean="0">
                <a:solidFill>
                  <a:schemeClr val="tx1"/>
                </a:solidFill>
                <a:latin typeface="Arial" charset="0"/>
                <a:cs typeface="Arial" charset="0"/>
              </a:rPr>
              <a:t>. Existen </a:t>
            </a:r>
            <a:r>
              <a:rPr lang="es-ES" sz="2600" b="1" smtClean="0">
                <a:solidFill>
                  <a:srgbClr val="003399"/>
                </a:solidFill>
                <a:latin typeface="Arial" charset="0"/>
                <a:cs typeface="Arial" charset="0"/>
              </a:rPr>
              <a:t>6 principios básicos </a:t>
            </a:r>
            <a:r>
              <a:rPr lang="es-ES" sz="2600" b="1" smtClean="0">
                <a:solidFill>
                  <a:schemeClr val="tx1"/>
                </a:solidFill>
                <a:latin typeface="Arial" charset="0"/>
                <a:cs typeface="Arial" charset="0"/>
              </a:rPr>
              <a:t>que se derivan de la definición y de la aplicación de la calidad.</a:t>
            </a:r>
          </a:p>
          <a:p>
            <a:pPr algn="just" eaLnBrk="1" hangingPunct="1">
              <a:lnSpc>
                <a:spcPct val="90000"/>
              </a:lnSpc>
            </a:pPr>
            <a:endParaRPr lang="es-ES" sz="1100" b="1" smtClean="0">
              <a:solidFill>
                <a:schemeClr val="tx1"/>
              </a:solidFill>
              <a:latin typeface="Arial" charset="0"/>
              <a:cs typeface="Arial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" sz="2600" smtClean="0">
                <a:solidFill>
                  <a:schemeClr val="tx1"/>
                </a:solidFill>
                <a:latin typeface="Arial Black" pitchFamily="34" charset="0"/>
                <a:cs typeface="Arial" charset="0"/>
              </a:rPr>
              <a:t>D</a:t>
            </a:r>
            <a:r>
              <a:rPr lang="es-ES" sz="2600" b="1" smtClean="0">
                <a:solidFill>
                  <a:schemeClr val="tx1"/>
                </a:solidFill>
                <a:latin typeface="Arial" charset="0"/>
                <a:cs typeface="Arial" charset="0"/>
              </a:rPr>
              <a:t>. A partir de estos principios básicos, los “padres” de la calidad moderna (</a:t>
            </a:r>
            <a:r>
              <a:rPr lang="es-ES" sz="2600" b="1" smtClean="0">
                <a:solidFill>
                  <a:srgbClr val="003399"/>
                </a:solidFill>
                <a:latin typeface="Arial" charset="0"/>
                <a:cs typeface="Arial" charset="0"/>
              </a:rPr>
              <a:t>Deming, Crosby y Juran</a:t>
            </a:r>
            <a:r>
              <a:rPr lang="es-ES" sz="2600" b="1" smtClean="0">
                <a:solidFill>
                  <a:schemeClr val="tx1"/>
                </a:solidFill>
                <a:latin typeface="Arial" charset="0"/>
                <a:cs typeface="Arial" charset="0"/>
              </a:rPr>
              <a:t>) enunciaron, cada uno por su parte, una serie de principios básicos dentro del mundo de la gestión de la calidad.</a:t>
            </a:r>
          </a:p>
        </p:txBody>
      </p:sp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2"/>
          <a:srcRect l="25781" t="44333" r="49414" b="26375"/>
          <a:stretch>
            <a:fillRect/>
          </a:stretch>
        </p:blipFill>
        <p:spPr bwMode="auto">
          <a:xfrm>
            <a:off x="7451725" y="5734050"/>
            <a:ext cx="1296988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W. Edwards Dem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04813"/>
            <a:ext cx="2087562" cy="145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 Título"/>
          <p:cNvSpPr txBox="1">
            <a:spLocks/>
          </p:cNvSpPr>
          <p:nvPr/>
        </p:nvSpPr>
        <p:spPr>
          <a:xfrm>
            <a:off x="0" y="2060575"/>
            <a:ext cx="2952750" cy="10080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1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Williams Edward </a:t>
            </a:r>
            <a:r>
              <a:rPr lang="es-CL" sz="1400" b="1" dirty="0" err="1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Deming</a:t>
            </a:r>
            <a:endParaRPr lang="es-CL" sz="1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(1900 – 1993)</a:t>
            </a: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Estadounidense</a:t>
            </a:r>
          </a:p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pitchFamily="34" charset="0"/>
              </a:rPr>
              <a:t>Estadístico</a:t>
            </a:r>
            <a:endParaRPr lang="es-ES" sz="1400" dirty="0">
              <a:latin typeface="Arial Black" pitchFamily="34" charset="0"/>
              <a:ea typeface="+mj-ea"/>
              <a:cs typeface="Arial" pitchFamily="34" charset="0"/>
            </a:endParaRPr>
          </a:p>
        </p:txBody>
      </p:sp>
      <p:pic>
        <p:nvPicPr>
          <p:cNvPr id="20483" name="Picture 7" descr="http://t2.gstatic.com/images?q=tbn:ANd9GcRtkMrlgJ_f_lLCIDXnRw5lE_MIKSGIUgmUIAVhoCIjVOpiK5Hwg-hL6Q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7763" y="908050"/>
            <a:ext cx="1219200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5 Título"/>
          <p:cNvSpPr txBox="1">
            <a:spLocks/>
          </p:cNvSpPr>
          <p:nvPr/>
        </p:nvSpPr>
        <p:spPr>
          <a:xfrm>
            <a:off x="5219700" y="2708275"/>
            <a:ext cx="2952750" cy="1008063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1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Philips </a:t>
            </a:r>
            <a:r>
              <a:rPr lang="es-CL" sz="1400" b="1" dirty="0" err="1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Bayard</a:t>
            </a:r>
            <a:r>
              <a:rPr lang="es-CL" sz="1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s-CL" sz="1400" b="1" dirty="0" err="1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Crosby</a:t>
            </a:r>
            <a:endParaRPr lang="es-CL" sz="1400" b="1" dirty="0">
              <a:solidFill>
                <a:srgbClr val="C00000"/>
              </a:solidFill>
              <a:latin typeface="Arial" pitchFamily="34" charset="0"/>
              <a:ea typeface="+mj-ea"/>
              <a:cs typeface="Arial" pitchFamily="34" charset="0"/>
            </a:endParaRP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(1926 – 2001)</a:t>
            </a: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Estadounidense</a:t>
            </a:r>
          </a:p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pitchFamily="34" charset="0"/>
              </a:rPr>
              <a:t>Empresario</a:t>
            </a:r>
            <a:endParaRPr lang="es-ES" sz="1400" dirty="0"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20485" name="13 Rectángulo"/>
          <p:cNvSpPr>
            <a:spLocks noChangeArrowheads="1"/>
          </p:cNvSpPr>
          <p:nvPr/>
        </p:nvSpPr>
        <p:spPr bwMode="auto">
          <a:xfrm>
            <a:off x="5148263" y="3644900"/>
            <a:ext cx="381635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“La definición de calidad está de acuerdo a las necesidades”</a:t>
            </a:r>
          </a:p>
          <a:p>
            <a:r>
              <a:rPr lang="es-ES" sz="1200"/>
              <a:t>“El sistema de calidad es </a:t>
            </a:r>
            <a:r>
              <a:rPr lang="es-ES" sz="1200" b="1">
                <a:solidFill>
                  <a:srgbClr val="8E3432"/>
                </a:solidFill>
              </a:rPr>
              <a:t>prevención</a:t>
            </a:r>
            <a:r>
              <a:rPr lang="es-ES" sz="1200"/>
              <a:t>”</a:t>
            </a:r>
          </a:p>
          <a:p>
            <a:r>
              <a:rPr lang="es-ES" sz="1200" b="1"/>
              <a:t>“La medida de la calidad es el precio de la inconformidad” </a:t>
            </a:r>
          </a:p>
        </p:txBody>
      </p:sp>
      <p:sp>
        <p:nvSpPr>
          <p:cNvPr id="20486" name="14 Rectángulo"/>
          <p:cNvSpPr>
            <a:spLocks noChangeArrowheads="1"/>
          </p:cNvSpPr>
          <p:nvPr/>
        </p:nvSpPr>
        <p:spPr bwMode="auto">
          <a:xfrm>
            <a:off x="5867400" y="4652963"/>
            <a:ext cx="14938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" sz="1400" b="1"/>
              <a:t>"</a:t>
            </a:r>
            <a:r>
              <a:rPr lang="es-ES" sz="1400" b="1">
                <a:solidFill>
                  <a:srgbClr val="008000"/>
                </a:solidFill>
              </a:rPr>
              <a:t>quality is free</a:t>
            </a:r>
            <a:r>
              <a:rPr lang="es-ES" sz="1400" b="1"/>
              <a:t>"</a:t>
            </a:r>
            <a:endParaRPr lang="es-CL" sz="1400" b="1"/>
          </a:p>
        </p:txBody>
      </p:sp>
      <p:sp>
        <p:nvSpPr>
          <p:cNvPr id="19" name="5 Título"/>
          <p:cNvSpPr txBox="1">
            <a:spLocks/>
          </p:cNvSpPr>
          <p:nvPr/>
        </p:nvSpPr>
        <p:spPr>
          <a:xfrm>
            <a:off x="468313" y="5300663"/>
            <a:ext cx="2951162" cy="10080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charset="0"/>
              </a:rPr>
              <a:t> </a:t>
            </a:r>
            <a:r>
              <a:rPr lang="es-CL" sz="1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Joseph </a:t>
            </a:r>
            <a:r>
              <a:rPr lang="es-CL" sz="1400" b="1" dirty="0" err="1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Moses</a:t>
            </a:r>
            <a:r>
              <a:rPr lang="es-CL" sz="1400" b="1" dirty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 Juran</a:t>
            </a: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(1904 – 2008)</a:t>
            </a:r>
          </a:p>
          <a:p>
            <a:pPr algn="ctr">
              <a:defRPr/>
            </a:pPr>
            <a:r>
              <a:rPr lang="es-CL" sz="1400" b="1" dirty="0">
                <a:latin typeface="Arial" pitchFamily="34" charset="0"/>
                <a:ea typeface="+mj-ea"/>
                <a:cs typeface="Arial" pitchFamily="34" charset="0"/>
              </a:rPr>
              <a:t>Judío-Rumano</a:t>
            </a:r>
          </a:p>
          <a:p>
            <a:pPr algn="ctr">
              <a:defRPr/>
            </a:pPr>
            <a:r>
              <a:rPr lang="es-CL" sz="1400" dirty="0">
                <a:latin typeface="Arial Black" pitchFamily="34" charset="0"/>
                <a:ea typeface="+mj-ea"/>
                <a:cs typeface="Arial" pitchFamily="34" charset="0"/>
              </a:rPr>
              <a:t>Consultor de Calidad</a:t>
            </a:r>
            <a:endParaRPr lang="es-ES" sz="1400" dirty="0">
              <a:latin typeface="Arial Black" pitchFamily="34" charset="0"/>
              <a:ea typeface="+mj-ea"/>
              <a:cs typeface="Arial" pitchFamily="34" charset="0"/>
            </a:endParaRPr>
          </a:p>
        </p:txBody>
      </p:sp>
      <p:sp>
        <p:nvSpPr>
          <p:cNvPr id="20488" name="19 Rectángulo"/>
          <p:cNvSpPr>
            <a:spLocks noChangeArrowheads="1"/>
          </p:cNvSpPr>
          <p:nvPr/>
        </p:nvSpPr>
        <p:spPr bwMode="auto">
          <a:xfrm>
            <a:off x="3492500" y="5516563"/>
            <a:ext cx="45720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“El </a:t>
            </a:r>
            <a:r>
              <a:rPr lang="es-ES" sz="1200" b="1">
                <a:solidFill>
                  <a:srgbClr val="8E3432"/>
                </a:solidFill>
              </a:rPr>
              <a:t>80% de un problema</a:t>
            </a:r>
            <a:r>
              <a:rPr lang="es-ES" sz="1200"/>
              <a:t> es causado por el </a:t>
            </a:r>
            <a:r>
              <a:rPr lang="es-ES" sz="1200" b="1">
                <a:solidFill>
                  <a:srgbClr val="8E3432"/>
                </a:solidFill>
              </a:rPr>
              <a:t>20% de las causas</a:t>
            </a:r>
            <a:r>
              <a:rPr lang="es-ES" sz="1200"/>
              <a:t>”</a:t>
            </a:r>
          </a:p>
          <a:p>
            <a:r>
              <a:rPr lang="es-ES" sz="1200"/>
              <a:t>“</a:t>
            </a:r>
            <a:r>
              <a:rPr lang="es-ES" sz="1200" b="1"/>
              <a:t>Los pocos vitales y muchos triviales</a:t>
            </a:r>
            <a:r>
              <a:rPr lang="es-ES" sz="1200"/>
              <a:t>". </a:t>
            </a:r>
          </a:p>
          <a:p>
            <a:r>
              <a:rPr lang="es-ES" sz="1200"/>
              <a:t>“Juran en sus últimos años  prefirió mencionarlo como "</a:t>
            </a:r>
            <a:r>
              <a:rPr lang="es-ES" sz="1200" b="1"/>
              <a:t>los pocos vitales y los muchos útiles</a:t>
            </a:r>
            <a:r>
              <a:rPr lang="es-ES" sz="1200"/>
              <a:t>" para indicar que el 80% restante de las causas no deben ser totalmente ignoradas”</a:t>
            </a:r>
            <a:endParaRPr lang="es-CL" sz="1200"/>
          </a:p>
        </p:txBody>
      </p:sp>
      <p:pic>
        <p:nvPicPr>
          <p:cNvPr id="20489" name="Picture 11" descr="http://t2.gstatic.com/images?q=tbn:ANd9GcRvk646zOoAy9Tzv5Y63QFtYK3dArfGSgPVuyvcRzm8VKvl6az0FADYdA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84213" y="4005263"/>
            <a:ext cx="96202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13" descr="http://t3.gstatic.com/images?q=tbn:ANd9GcQpjUW5m3SFDEPSvf33s9cKwGVvdxnGfzxpgrKcjHHwzE8-kE2VQYlGuQ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24075" y="3860800"/>
            <a:ext cx="1223963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1" name="22 Rectángulo"/>
          <p:cNvSpPr>
            <a:spLocks noChangeArrowheads="1"/>
          </p:cNvSpPr>
          <p:nvPr/>
        </p:nvSpPr>
        <p:spPr bwMode="auto">
          <a:xfrm>
            <a:off x="2916238" y="549275"/>
            <a:ext cx="2808287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/>
              <a:t>“Las variaciones del proceso afectan el cumplimiento de la calidad prometida” </a:t>
            </a:r>
          </a:p>
          <a:p>
            <a:r>
              <a:rPr lang="es-ES" sz="1200" b="1">
                <a:solidFill>
                  <a:srgbClr val="002060"/>
                </a:solidFill>
              </a:rPr>
              <a:t>“</a:t>
            </a:r>
            <a:r>
              <a:rPr lang="es-ES" sz="1200" b="1">
                <a:solidFill>
                  <a:srgbClr val="000099"/>
                </a:solidFill>
              </a:rPr>
              <a:t>Control Estadístico de Proceso</a:t>
            </a:r>
            <a:r>
              <a:rPr lang="es-ES" sz="1200" b="1">
                <a:solidFill>
                  <a:srgbClr val="002060"/>
                </a:solidFill>
              </a:rPr>
              <a:t>”</a:t>
            </a:r>
            <a:r>
              <a:rPr lang="es-ES" sz="1200">
                <a:solidFill>
                  <a:srgbClr val="002060"/>
                </a:solidFill>
              </a:rPr>
              <a:t> </a:t>
            </a:r>
          </a:p>
          <a:p>
            <a:r>
              <a:rPr lang="es-ES" sz="1200" b="1"/>
              <a:t>“Todo proceso es variable y cuanto menor sea la variabilidad del mismo mayor será la calidad del producto resultante.”</a:t>
            </a:r>
          </a:p>
          <a:p>
            <a:r>
              <a:rPr lang="es-ES" sz="1200"/>
              <a:t>“Causas comunes y </a:t>
            </a:r>
            <a:r>
              <a:rPr lang="es-ES" sz="1200" b="1"/>
              <a:t>asignables</a:t>
            </a:r>
            <a:r>
              <a:rPr lang="es-ES" sz="1200"/>
              <a:t>”</a:t>
            </a:r>
            <a:endParaRPr lang="es-CL" sz="1200"/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987675" y="2420938"/>
            <a:ext cx="2155825" cy="1295400"/>
            <a:chOff x="1602" y="1635"/>
            <a:chExt cx="2392" cy="1537"/>
          </a:xfrm>
        </p:grpSpPr>
        <p:grpSp>
          <p:nvGrpSpPr>
            <p:cNvPr id="20493" name="Group 4"/>
            <p:cNvGrpSpPr>
              <a:grpSpLocks/>
            </p:cNvGrpSpPr>
            <p:nvPr/>
          </p:nvGrpSpPr>
          <p:grpSpPr bwMode="auto">
            <a:xfrm>
              <a:off x="2100" y="1732"/>
              <a:ext cx="1894" cy="1440"/>
              <a:chOff x="2100" y="1732"/>
              <a:chExt cx="1894" cy="1440"/>
            </a:xfrm>
          </p:grpSpPr>
          <p:sp>
            <p:nvSpPr>
              <p:cNvPr id="12" name="Oval 5"/>
              <p:cNvSpPr>
                <a:spLocks noChangeArrowheads="1"/>
              </p:cNvSpPr>
              <p:nvPr/>
            </p:nvSpPr>
            <p:spPr bwMode="auto">
              <a:xfrm>
                <a:off x="2100" y="1740"/>
                <a:ext cx="1404" cy="1407"/>
              </a:xfrm>
              <a:prstGeom prst="ellipse">
                <a:avLst/>
              </a:prstGeom>
              <a:solidFill>
                <a:srgbClr val="CC3300"/>
              </a:solidFill>
              <a:ln w="1905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 anchor="ctr"/>
              <a:lstStyle/>
              <a:p>
                <a:pPr algn="ctr">
                  <a:defRPr/>
                </a:pPr>
                <a:endParaRPr lang="es-ES_tradnl" sz="2400">
                  <a:solidFill>
                    <a:srgbClr val="00808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20496" name="Line 6"/>
              <p:cNvSpPr>
                <a:spLocks noChangeShapeType="1"/>
              </p:cNvSpPr>
              <p:nvPr/>
            </p:nvSpPr>
            <p:spPr bwMode="auto">
              <a:xfrm>
                <a:off x="2814" y="1732"/>
                <a:ext cx="3" cy="1440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97" name="Line 7"/>
              <p:cNvSpPr>
                <a:spLocks noChangeShapeType="1"/>
              </p:cNvSpPr>
              <p:nvPr/>
            </p:nvSpPr>
            <p:spPr bwMode="auto">
              <a:xfrm>
                <a:off x="2100" y="2424"/>
                <a:ext cx="1421" cy="1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Text Box 8"/>
              <p:cNvSpPr txBox="1">
                <a:spLocks noChangeArrowheads="1"/>
              </p:cNvSpPr>
              <p:nvPr/>
            </p:nvSpPr>
            <p:spPr bwMode="auto">
              <a:xfrm>
                <a:off x="2143" y="2021"/>
                <a:ext cx="76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Planear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6" name="Text Box 9"/>
              <p:cNvSpPr txBox="1">
                <a:spLocks noChangeArrowheads="1"/>
              </p:cNvSpPr>
              <p:nvPr/>
            </p:nvSpPr>
            <p:spPr bwMode="auto">
              <a:xfrm>
                <a:off x="2868" y="2021"/>
                <a:ext cx="1126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Actuar</a:t>
                </a:r>
                <a:endParaRPr lang="es-ES_tradnl" sz="1100" b="1">
                  <a:solidFill>
                    <a:srgbClr val="66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  <p:sp>
            <p:nvSpPr>
              <p:cNvPr id="17" name="Text Box 10"/>
              <p:cNvSpPr txBox="1">
                <a:spLocks noChangeArrowheads="1"/>
              </p:cNvSpPr>
              <p:nvPr/>
            </p:nvSpPr>
            <p:spPr bwMode="auto">
              <a:xfrm>
                <a:off x="2823" y="2613"/>
                <a:ext cx="921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Chequear</a:t>
                </a:r>
              </a:p>
            </p:txBody>
          </p:sp>
          <p:sp>
            <p:nvSpPr>
              <p:cNvPr id="18" name="Text Box 11"/>
              <p:cNvSpPr txBox="1">
                <a:spLocks noChangeArrowheads="1"/>
              </p:cNvSpPr>
              <p:nvPr/>
            </p:nvSpPr>
            <p:spPr bwMode="auto">
              <a:xfrm>
                <a:off x="2190" y="2613"/>
                <a:ext cx="634" cy="309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dist="35921" dir="2700000" algn="ctr" rotWithShape="0">
                  <a:schemeClr val="tx1"/>
                </a:outerShdw>
              </a:effectLst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s-ES_tradnl" sz="1100" b="1">
                    <a:solidFill>
                      <a:srgbClr val="66FFFF"/>
                    </a:solidFill>
                  </a:rPr>
                  <a:t>Hacer</a:t>
                </a:r>
              </a:p>
            </p:txBody>
          </p:sp>
        </p:grpSp>
        <p:sp>
          <p:nvSpPr>
            <p:cNvPr id="20494" name="Text Box 12"/>
            <p:cNvSpPr txBox="1">
              <a:spLocks noChangeArrowheads="1"/>
            </p:cNvSpPr>
            <p:nvPr/>
          </p:nvSpPr>
          <p:spPr bwMode="auto">
            <a:xfrm>
              <a:off x="1602" y="1635"/>
              <a:ext cx="204" cy="386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110000"/>
                </a:lnSpc>
              </a:pPr>
              <a:endParaRPr lang="es-ES_tradnl" sz="1400" b="1" i="1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5 Título"/>
          <p:cNvSpPr>
            <a:spLocks noGrp="1"/>
          </p:cNvSpPr>
          <p:nvPr>
            <p:ph type="ctrTitle" idx="4294967295"/>
          </p:nvPr>
        </p:nvSpPr>
        <p:spPr>
          <a:xfrm>
            <a:off x="0" y="1268413"/>
            <a:ext cx="9144000" cy="1439862"/>
          </a:xfrm>
        </p:spPr>
        <p:txBody>
          <a:bodyPr/>
          <a:lstStyle/>
          <a:p>
            <a:pPr eaLnBrk="1" hangingPunct="1"/>
            <a:r>
              <a:rPr lang="es-CL" sz="2400" smtClean="0">
                <a:latin typeface="Arial Black" pitchFamily="34" charset="0"/>
                <a:cs typeface="Arial" charset="0"/>
              </a:rPr>
              <a:t>Familia de normas que han sido desarrolladas por la organización ISO para ayudar a las empresas de todo tipo y tamaño, a implementar y operar de forma efectiva Sistemas de Gestión de Calidad.</a:t>
            </a:r>
            <a:endParaRPr lang="es-ES" sz="2400" smtClean="0">
              <a:latin typeface="Arial Black" pitchFamily="34" charset="0"/>
              <a:cs typeface="Arial" charset="0"/>
            </a:endParaRPr>
          </a:p>
        </p:txBody>
      </p:sp>
      <p:sp>
        <p:nvSpPr>
          <p:cNvPr id="21506" name="1 Título"/>
          <p:cNvSpPr txBox="1">
            <a:spLocks/>
          </p:cNvSpPr>
          <p:nvPr/>
        </p:nvSpPr>
        <p:spPr bwMode="auto">
          <a:xfrm>
            <a:off x="179388" y="0"/>
            <a:ext cx="87868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484188" algn="ctr"/>
            <a:r>
              <a:rPr lang="es-CL" sz="3200">
                <a:solidFill>
                  <a:schemeClr val="tx2"/>
                </a:solidFill>
                <a:latin typeface="Arial Black" pitchFamily="34" charset="0"/>
                <a:cs typeface="Arial" charset="0"/>
              </a:rPr>
              <a:t>Normas ISO 9000</a:t>
            </a:r>
            <a:r>
              <a:rPr lang="es-CL" sz="440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 </a:t>
            </a:r>
            <a:endParaRPr lang="es-ES" sz="4400" b="1">
              <a:solidFill>
                <a:srgbClr val="FFFF00"/>
              </a:solidFill>
              <a:cs typeface="Arial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851920" y="3068960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Familia</a:t>
            </a:r>
          </a:p>
          <a:p>
            <a:pPr algn="ctr">
              <a:defRPr/>
            </a:pPr>
            <a:r>
              <a:rPr lang="es-CL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ISO 9000</a:t>
            </a:r>
          </a:p>
        </p:txBody>
      </p:sp>
      <p:sp>
        <p:nvSpPr>
          <p:cNvPr id="11" name="10 Rectángulo"/>
          <p:cNvSpPr/>
          <p:nvPr/>
        </p:nvSpPr>
        <p:spPr>
          <a:xfrm>
            <a:off x="827584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9001:2008</a:t>
            </a:r>
          </a:p>
          <a:p>
            <a:pPr algn="ctr">
              <a:defRPr/>
            </a:pPr>
            <a:endParaRPr lang="es-CL" sz="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Requisitos</a:t>
            </a:r>
          </a:p>
        </p:txBody>
      </p:sp>
      <p:sp>
        <p:nvSpPr>
          <p:cNvPr id="12" name="11 Rectángulo"/>
          <p:cNvSpPr/>
          <p:nvPr/>
        </p:nvSpPr>
        <p:spPr>
          <a:xfrm>
            <a:off x="2699792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9000:2005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Fundamentos y Vocabulario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5004048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9004:2000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Directrices para mejora del desempeño</a:t>
            </a:r>
          </a:p>
        </p:txBody>
      </p:sp>
      <p:sp>
        <p:nvSpPr>
          <p:cNvPr id="16" name="15 Rectángulo"/>
          <p:cNvSpPr/>
          <p:nvPr/>
        </p:nvSpPr>
        <p:spPr>
          <a:xfrm>
            <a:off x="6876256" y="4581128"/>
            <a:ext cx="1584176" cy="7920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sz="1200" dirty="0">
                <a:solidFill>
                  <a:schemeClr val="tx1"/>
                </a:solidFill>
                <a:latin typeface="Arial Black" pitchFamily="34" charset="0"/>
                <a:cs typeface="Arial" pitchFamily="34" charset="0"/>
              </a:rPr>
              <a:t>ISO 19011:2002</a:t>
            </a:r>
          </a:p>
          <a:p>
            <a:pPr algn="ctr">
              <a:defRPr/>
            </a:pPr>
            <a:r>
              <a:rPr lang="es-CL" sz="12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Guía para  Auditorías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>
            <a:off x="4643438" y="3860800"/>
            <a:ext cx="0" cy="360363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1619250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5795963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>
            <a:off x="4643438" y="4221163"/>
            <a:ext cx="3024187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1619250" y="4221163"/>
            <a:ext cx="302418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>
            <a:off x="3492500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 de flecha"/>
          <p:cNvCxnSpPr/>
          <p:nvPr/>
        </p:nvCxnSpPr>
        <p:spPr>
          <a:xfrm>
            <a:off x="7667625" y="4221163"/>
            <a:ext cx="0" cy="360362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6 Subtítulo"/>
          <p:cNvSpPr>
            <a:spLocks noGrp="1"/>
          </p:cNvSpPr>
          <p:nvPr>
            <p:ph type="subTitle" idx="4294967295"/>
          </p:nvPr>
        </p:nvSpPr>
        <p:spPr>
          <a:xfrm>
            <a:off x="395288" y="620713"/>
            <a:ext cx="8429625" cy="6477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CL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Importancia de las Normas ISO 9000 para las empresas</a:t>
            </a:r>
            <a:endParaRPr lang="es-CL" b="1" smtClean="0">
              <a:solidFill>
                <a:srgbClr val="003399"/>
              </a:solidFill>
              <a:latin typeface="Arial" charset="0"/>
              <a:cs typeface="Arial" charset="0"/>
            </a:endParaRPr>
          </a:p>
          <a:p>
            <a:pPr marL="0" indent="0">
              <a:buFont typeface="Arial" charset="0"/>
              <a:buNone/>
            </a:pPr>
            <a:endParaRPr lang="es-ES" sz="3600" b="1" smtClean="0">
              <a:solidFill>
                <a:schemeClr val="accent2"/>
              </a:solidFill>
              <a:latin typeface="Arial" charset="0"/>
              <a:cs typeface="Arial" charset="0"/>
            </a:endParaRPr>
          </a:p>
        </p:txBody>
      </p:sp>
      <p:sp>
        <p:nvSpPr>
          <p:cNvPr id="22530" name="5 Título"/>
          <p:cNvSpPr>
            <a:spLocks/>
          </p:cNvSpPr>
          <p:nvPr/>
        </p:nvSpPr>
        <p:spPr bwMode="auto">
          <a:xfrm>
            <a:off x="179388" y="2133600"/>
            <a:ext cx="882015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buFontTx/>
              <a:buChar char="-"/>
            </a:pPr>
            <a:r>
              <a:rPr lang="es-CL" sz="2400">
                <a:latin typeface="Arial Black" pitchFamily="34" charset="0"/>
                <a:cs typeface="Arial" charset="0"/>
              </a:rPr>
              <a:t> Asegura productos conformes o control.</a:t>
            </a:r>
          </a:p>
          <a:p>
            <a:pPr>
              <a:buFontTx/>
              <a:buChar char="-"/>
            </a:pPr>
            <a:endParaRPr lang="es-CL" sz="240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CL" sz="2400">
                <a:latin typeface="Arial Black" pitchFamily="34" charset="0"/>
                <a:cs typeface="Arial" charset="0"/>
              </a:rPr>
              <a:t> Mayores posibilidades de exportación.</a:t>
            </a:r>
          </a:p>
          <a:p>
            <a:pPr>
              <a:buFontTx/>
              <a:buChar char="-"/>
            </a:pPr>
            <a:endParaRPr lang="es-CL" sz="240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CL" sz="2400">
                <a:latin typeface="Arial Black" pitchFamily="34" charset="0"/>
                <a:cs typeface="Arial" charset="0"/>
              </a:rPr>
              <a:t> Mayores probabilidades de lograr satisfacción del cliente.</a:t>
            </a:r>
          </a:p>
          <a:p>
            <a:pPr>
              <a:buFontTx/>
              <a:buChar char="-"/>
            </a:pPr>
            <a:endParaRPr lang="es-CL" sz="240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CL" sz="2400">
                <a:latin typeface="Arial Black" pitchFamily="34" charset="0"/>
                <a:cs typeface="Arial" charset="0"/>
              </a:rPr>
              <a:t> Diferenciación de la Competencia.</a:t>
            </a:r>
          </a:p>
          <a:p>
            <a:pPr>
              <a:buFontTx/>
              <a:buChar char="-"/>
            </a:pPr>
            <a:endParaRPr lang="es-CL" sz="2400">
              <a:latin typeface="Arial Black" pitchFamily="34" charset="0"/>
              <a:cs typeface="Arial" charset="0"/>
            </a:endParaRPr>
          </a:p>
          <a:p>
            <a:pPr>
              <a:buFontTx/>
              <a:buChar char="-"/>
            </a:pPr>
            <a:r>
              <a:rPr lang="es-CL" sz="2400">
                <a:latin typeface="Arial Black" pitchFamily="34" charset="0"/>
                <a:cs typeface="Arial" charset="0"/>
              </a:rPr>
              <a:t> Aumento de la competitividad.</a:t>
            </a:r>
          </a:p>
        </p:txBody>
      </p:sp>
      <p:pic>
        <p:nvPicPr>
          <p:cNvPr id="89093" name="Picture 5"/>
          <p:cNvPicPr>
            <a:picLocks noChangeAspect="1" noChangeArrowheads="1"/>
          </p:cNvPicPr>
          <p:nvPr/>
        </p:nvPicPr>
        <p:blipFill>
          <a:blip r:embed="rId2"/>
          <a:srcRect l="28737" t="47166" r="51772" b="33937"/>
          <a:stretch>
            <a:fillRect/>
          </a:stretch>
        </p:blipFill>
        <p:spPr bwMode="auto">
          <a:xfrm>
            <a:off x="6372225" y="5084763"/>
            <a:ext cx="237648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6 Subtítulo"/>
          <p:cNvSpPr>
            <a:spLocks noGrp="1"/>
          </p:cNvSpPr>
          <p:nvPr>
            <p:ph type="subTitle" idx="4294967295"/>
          </p:nvPr>
        </p:nvSpPr>
        <p:spPr>
          <a:xfrm>
            <a:off x="323850" y="188913"/>
            <a:ext cx="8429625" cy="647700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es-CL" sz="2000" b="1" u="sng" smtClean="0">
                <a:solidFill>
                  <a:srgbClr val="003399"/>
                </a:solidFill>
                <a:latin typeface="Arial" charset="0"/>
                <a:cs typeface="Arial" charset="0"/>
              </a:rPr>
              <a:t>Ejemplo de Especificación</a:t>
            </a:r>
            <a:r>
              <a:rPr lang="es-CL" sz="2000" b="1" smtClean="0">
                <a:solidFill>
                  <a:srgbClr val="003399"/>
                </a:solidFill>
                <a:latin typeface="Arial" charset="0"/>
                <a:cs typeface="Arial" charset="0"/>
              </a:rPr>
              <a:t> </a:t>
            </a:r>
          </a:p>
          <a:p>
            <a:pPr marL="0" indent="0" algn="ctr">
              <a:buFontTx/>
              <a:buNone/>
            </a:pPr>
            <a:r>
              <a:rPr lang="es-CL" sz="2400" smtClean="0">
                <a:solidFill>
                  <a:srgbClr val="003399"/>
                </a:solidFill>
                <a:latin typeface="Arial Black" pitchFamily="34" charset="0"/>
                <a:cs typeface="Arial" charset="0"/>
              </a:rPr>
              <a:t>Recauchaje E – 4</a:t>
            </a:r>
          </a:p>
          <a:p>
            <a:pPr marL="0" indent="0" algn="ctr">
              <a:buFontTx/>
              <a:buNone/>
            </a:pPr>
            <a:endParaRPr lang="es-CL" sz="900" smtClean="0">
              <a:solidFill>
                <a:srgbClr val="003399"/>
              </a:solidFill>
              <a:latin typeface="Arial Black" pitchFamily="34" charset="0"/>
              <a:cs typeface="Arial" charset="0"/>
            </a:endParaRPr>
          </a:p>
          <a:p>
            <a:pPr marL="0" indent="0">
              <a:buFontTx/>
              <a:buNone/>
            </a:pPr>
            <a:r>
              <a:rPr lang="es-CL" sz="1100" b="1" smtClean="0">
                <a:latin typeface="Arial" charset="0"/>
                <a:cs typeface="Arial" charset="0"/>
              </a:rPr>
              <a:t>Elaborado por:		                   Revisado por:		                      Aprobado por:</a:t>
            </a:r>
          </a:p>
          <a:p>
            <a:pPr marL="0" indent="0">
              <a:buFontTx/>
              <a:buNone/>
            </a:pPr>
            <a:r>
              <a:rPr lang="es-CL" sz="1400" smtClean="0">
                <a:solidFill>
                  <a:srgbClr val="8E3432"/>
                </a:solidFill>
                <a:latin typeface="Arial Black" pitchFamily="34" charset="0"/>
                <a:cs typeface="Arial" charset="0"/>
              </a:rPr>
              <a:t>Joseph Stone		             Jefe de Área		Gte. MIna</a:t>
            </a:r>
          </a:p>
          <a:p>
            <a:pPr marL="0" indent="0">
              <a:buFont typeface="Arial" charset="0"/>
              <a:buNone/>
            </a:pPr>
            <a:endParaRPr lang="es-ES" sz="3600" b="1" smtClean="0">
              <a:solidFill>
                <a:srgbClr val="8E3432"/>
              </a:solidFill>
              <a:latin typeface="Arial" charset="0"/>
              <a:cs typeface="Arial" charset="0"/>
            </a:endParaRPr>
          </a:p>
        </p:txBody>
      </p:sp>
      <p:sp>
        <p:nvSpPr>
          <p:cNvPr id="23556" name="Rectangle 34"/>
          <p:cNvSpPr>
            <a:spLocks noChangeArrowheads="1"/>
          </p:cNvSpPr>
          <p:nvPr/>
        </p:nvSpPr>
        <p:spPr bwMode="auto">
          <a:xfrm>
            <a:off x="0" y="-29003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3561" name="6 Subtítulo"/>
          <p:cNvSpPr>
            <a:spLocks/>
          </p:cNvSpPr>
          <p:nvPr/>
        </p:nvSpPr>
        <p:spPr bwMode="auto">
          <a:xfrm>
            <a:off x="179388" y="1773238"/>
            <a:ext cx="8642350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es-CL" sz="1600" u="sng">
                <a:latin typeface="Arial Black" pitchFamily="34" charset="0"/>
                <a:cs typeface="Arial" charset="0"/>
              </a:rPr>
              <a:t>Dimensiones Producto</a:t>
            </a:r>
          </a:p>
          <a:p>
            <a:pPr eaLnBrk="0" hangingPunct="0">
              <a:spcBef>
                <a:spcPct val="20000"/>
              </a:spcBef>
            </a:pPr>
            <a:endParaRPr lang="es-CL" sz="800" b="1"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Tamaño de Neumático:     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24.00 – 35 Michelin</a:t>
            </a:r>
            <a:r>
              <a:rPr lang="es-CL" sz="1400" b="1">
                <a:cs typeface="Arial" charset="0"/>
              </a:rPr>
              <a:t>		Dibujo: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XK</a:t>
            </a:r>
            <a:r>
              <a:rPr lang="es-CL" sz="1600">
                <a:latin typeface="Arial Black" pitchFamily="34" charset="0"/>
                <a:cs typeface="Arial" charset="0"/>
              </a:rPr>
              <a:t> </a:t>
            </a:r>
          </a:p>
          <a:p>
            <a:pPr eaLnBrk="0" hangingPunct="0">
              <a:spcBef>
                <a:spcPct val="20000"/>
              </a:spcBef>
            </a:pPr>
            <a:endParaRPr lang="es-CL" sz="1000">
              <a:latin typeface="Arial Black" pitchFamily="34" charset="0"/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Altura de Goma:	        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72  + - 2 mms</a:t>
            </a:r>
            <a:r>
              <a:rPr lang="es-CL" sz="1400" b="1">
                <a:cs typeface="Arial" charset="0"/>
              </a:rPr>
              <a:t>		Prof. Dibujo: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60 + - 2 mms</a:t>
            </a:r>
          </a:p>
          <a:p>
            <a:pPr eaLnBrk="0" hangingPunct="0">
              <a:spcBef>
                <a:spcPct val="20000"/>
              </a:spcBef>
            </a:pPr>
            <a:endParaRPr lang="es-CL" sz="1000">
              <a:latin typeface="Arial Black" pitchFamily="34" charset="0"/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Circunferencia:	       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6.310 + - 20 mms</a:t>
            </a:r>
            <a:r>
              <a:rPr lang="es-CL" sz="1400" b="1">
                <a:cs typeface="Arial" charset="0"/>
              </a:rPr>
              <a:t>		Ancho:	    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610 + - 4 mms</a:t>
            </a:r>
          </a:p>
          <a:p>
            <a:pPr eaLnBrk="0" hangingPunct="0">
              <a:spcBef>
                <a:spcPct val="20000"/>
              </a:spcBef>
            </a:pPr>
            <a:endParaRPr lang="es-CL" sz="1400" b="1"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600" u="sng">
                <a:latin typeface="Arial Black" pitchFamily="34" charset="0"/>
                <a:cs typeface="Arial" charset="0"/>
              </a:rPr>
              <a:t>Compuestos a utilizar</a:t>
            </a:r>
            <a:endParaRPr lang="es-CL" sz="1600">
              <a:latin typeface="Arial Black" pitchFamily="34" charset="0"/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endParaRPr lang="es-CL" sz="1400" b="1"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Cemento:       </a:t>
            </a:r>
            <a:r>
              <a:rPr lang="es-CL" sz="16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Nylobond</a:t>
            </a:r>
            <a:r>
              <a:rPr lang="es-CL" sz="1400" b="1">
                <a:cs typeface="Arial" charset="0"/>
              </a:rPr>
              <a:t>		</a:t>
            </a:r>
            <a:r>
              <a:rPr lang="es-CL" sz="1400" b="1" u="sng">
                <a:cs typeface="Arial" charset="0"/>
              </a:rPr>
              <a:t>Bandas</a:t>
            </a:r>
            <a:r>
              <a:rPr lang="es-CL" sz="1400" b="1">
                <a:cs typeface="Arial" charset="0"/>
              </a:rPr>
              <a:t>: </a:t>
            </a:r>
            <a:r>
              <a:rPr lang="es-CL" sz="1600">
                <a:latin typeface="Arial Black" pitchFamily="34" charset="0"/>
                <a:cs typeface="Arial" charset="0"/>
              </a:rPr>
              <a:t>6 en total.</a:t>
            </a:r>
            <a:r>
              <a:rPr lang="es-CL" sz="1400" b="1">
                <a:cs typeface="Arial" charset="0"/>
              </a:rPr>
              <a:t> </a:t>
            </a:r>
          </a:p>
          <a:p>
            <a:pPr eaLnBrk="0" hangingPunct="0">
              <a:spcBef>
                <a:spcPct val="20000"/>
              </a:spcBef>
            </a:pPr>
            <a:endParaRPr lang="es-CL" sz="1000" b="1">
              <a:cs typeface="Arial" charset="0"/>
            </a:endParaRP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Relleno:     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50% EM + 50 % Cojín</a:t>
            </a:r>
            <a:r>
              <a:rPr lang="es-CL" sz="1400" b="1">
                <a:cs typeface="Arial" charset="0"/>
              </a:rPr>
              <a:t>	Nª   Compuesto	Dureza	Espesor	 </a:t>
            </a:r>
          </a:p>
          <a:p>
            <a:pPr eaLnBrk="0" hangingPunct="0">
              <a:spcBef>
                <a:spcPct val="20000"/>
              </a:spcBef>
            </a:pPr>
            <a:r>
              <a:rPr lang="es-CL" sz="1000" b="1">
                <a:cs typeface="Arial" charset="0"/>
              </a:rPr>
              <a:t>				___    ______________	</a:t>
            </a:r>
            <a:r>
              <a:rPr lang="es-CL" sz="1100" b="1" u="sng">
                <a:cs typeface="Arial" charset="0"/>
              </a:rPr>
              <a:t>(Sh + - 3)</a:t>
            </a:r>
            <a:r>
              <a:rPr lang="es-CL" sz="1100" b="1">
                <a:cs typeface="Arial" charset="0"/>
              </a:rPr>
              <a:t>	</a:t>
            </a:r>
            <a:r>
              <a:rPr lang="es-CL" sz="1100" b="1" u="sng">
                <a:cs typeface="Arial" charset="0"/>
              </a:rPr>
              <a:t>(mm + - 0,3)</a:t>
            </a: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Cojín:         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R-35</a:t>
            </a:r>
            <a:r>
              <a:rPr lang="es-CL" sz="1400" b="1">
                <a:cs typeface="Arial" charset="0"/>
              </a:rPr>
              <a:t>			1ª     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EM 	    60	    12,0</a:t>
            </a: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				2ª  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Vipal 65	    65	    12,0</a:t>
            </a: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			             3ª y 4ª  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UGM	    70	    12,0</a:t>
            </a: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			             5ª y 6ª    </a:t>
            </a:r>
            <a:r>
              <a:rPr lang="es-CL" sz="1400">
                <a:solidFill>
                  <a:srgbClr val="008000"/>
                </a:solidFill>
                <a:latin typeface="Arial Black" pitchFamily="34" charset="0"/>
                <a:cs typeface="Arial" charset="0"/>
              </a:rPr>
              <a:t>Vipal 75              75	    12,0</a:t>
            </a:r>
          </a:p>
          <a:p>
            <a:pPr eaLnBrk="0" hangingPunct="0">
              <a:spcBef>
                <a:spcPct val="20000"/>
              </a:spcBef>
            </a:pPr>
            <a:r>
              <a:rPr lang="es-CL" sz="1400" b="1">
                <a:cs typeface="Arial" charset="0"/>
              </a:rPr>
              <a:t>	                 		 </a:t>
            </a:r>
          </a:p>
          <a:p>
            <a:pPr eaLnBrk="0" hangingPunct="0">
              <a:spcBef>
                <a:spcPct val="20000"/>
              </a:spcBef>
            </a:pPr>
            <a:endParaRPr lang="es-CL" sz="1400" b="1">
              <a:cs typeface="Arial" charset="0"/>
            </a:endParaRPr>
          </a:p>
          <a:p>
            <a:pPr algn="ctr" eaLnBrk="0" hangingPunct="0">
              <a:spcBef>
                <a:spcPct val="20000"/>
              </a:spcBef>
            </a:pPr>
            <a:endParaRPr lang="es-CL" sz="1400" b="1">
              <a:cs typeface="Arial" charset="0"/>
            </a:endParaRPr>
          </a:p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s-ES" sz="3600" b="1">
              <a:solidFill>
                <a:schemeClr val="accent2"/>
              </a:solidFill>
              <a:cs typeface="Arial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2139</TotalTime>
  <Words>628</Words>
  <Application>Microsoft Office PowerPoint</Application>
  <PresentationFormat>Presentación en pantalla (4:3)</PresentationFormat>
  <Paragraphs>99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Curso</vt:lpstr>
      <vt:lpstr>Entonces… ¿Cómo se Interpreta?....</vt:lpstr>
      <vt:lpstr> De la lectura… (Resumen)</vt:lpstr>
      <vt:lpstr> De la lectura… (Cont’…Resumen)</vt:lpstr>
      <vt:lpstr>Diapositiva 5</vt:lpstr>
      <vt:lpstr>Familia de normas que han sido desarrolladas por la organización ISO para ayudar a las empresas de todo tipo y tamaño, a implementar y operar de forma efectiva Sistemas de Gestión de Calidad.</vt:lpstr>
      <vt:lpstr>Diapositiva 7</vt:lpstr>
      <vt:lpstr>Diapositiva 8</vt:lpstr>
    </vt:vector>
  </TitlesOfParts>
  <Company>bci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</dc:title>
  <dc:creator>dpachet</dc:creator>
  <cp:lastModifiedBy>FCFM</cp:lastModifiedBy>
  <cp:revision>287</cp:revision>
  <dcterms:created xsi:type="dcterms:W3CDTF">2011-04-12T12:34:16Z</dcterms:created>
  <dcterms:modified xsi:type="dcterms:W3CDTF">2011-10-28T17:11:55Z</dcterms:modified>
</cp:coreProperties>
</file>