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305" r:id="rId4"/>
    <p:sldId id="264" r:id="rId5"/>
    <p:sldId id="308" r:id="rId6"/>
    <p:sldId id="304" r:id="rId7"/>
    <p:sldId id="307" r:id="rId8"/>
    <p:sldId id="294" r:id="rId9"/>
    <p:sldId id="311" r:id="rId10"/>
    <p:sldId id="310" r:id="rId11"/>
    <p:sldId id="312" r:id="rId12"/>
    <p:sldId id="309" r:id="rId13"/>
    <p:sldId id="313" r:id="rId14"/>
    <p:sldId id="297" r:id="rId15"/>
    <p:sldId id="306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66"/>
    <a:srgbClr val="591B0F"/>
    <a:srgbClr val="003399"/>
    <a:srgbClr val="2DB92D"/>
    <a:srgbClr val="1D791D"/>
    <a:srgbClr val="006600"/>
    <a:srgbClr val="8E34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710BC99-5606-4238-A8B0-8669743AA60D}" type="datetimeFigureOut">
              <a:rPr lang="es-CL"/>
              <a:pPr>
                <a:defRPr/>
              </a:pPr>
              <a:t>21-10-2011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BACCCE-5A95-4BE4-B9B5-3EF740BFA07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59DFA48-4989-47A1-B447-6A53BE885526}" type="datetimeFigureOut">
              <a:rPr lang="es-CL"/>
              <a:pPr>
                <a:defRPr/>
              </a:pPr>
              <a:t>21-10-2011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87FF5B-6FD1-432A-9788-FC978D7A883E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AB86B-DCB0-455E-BEB8-9FE37FBA7F72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68BCD-160A-4378-84F0-F168B11593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4E80-59B2-4433-8D73-897089431A97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E6FAA-3D41-4143-9174-5102665EF4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4E7B4-C8DE-4B79-9AE7-F92E15716744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B5259-58DF-4D69-B0EF-1C416A2E1C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F6F29-8469-4A6B-9497-E6AAEB92CD30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8905-EFBA-46B7-8A1D-9F629A10335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EFEA-3223-4654-A612-D4C0D6085204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99C6-5B6A-4B9C-A905-4A0AA61584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E85AA-A2CC-447D-8071-67D7AAEEBDF0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51277-47A0-459C-A9C3-C4EA168598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F21D-9A00-4B82-8143-E3B81241C631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0B656-571D-44BF-9BE1-8173EA8E63A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C5A1D-CB5A-42AF-904F-C8563C1BED0A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BB47F-653A-4F61-ADCB-D3E9A95928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DE4D6-D295-4BCD-A4A0-3929F247B2ED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5FC4D-9975-47C1-A394-2E6D32AAD5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C0D0F-145C-4567-992D-2AE2AEB23CB4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1C5E7-EC38-45A7-A45B-8252C4F5CE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ECD64-F397-47E5-BE6E-D74A6F64136A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26C3-B0BD-4067-8145-0180BCF330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E72B2E-603E-47C8-BD47-C61335D81D06}" type="datetime1">
              <a:rPr lang="es-ES"/>
              <a:pPr>
                <a:defRPr/>
              </a:pPr>
              <a:t>21/10/2011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D83DF1-73A2-4532-B8E4-9B4851D2CF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ktrsports.cl/images/PLanificaci%C3%B3n%20estrat%C3%A9gica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5 Título"/>
          <p:cNvSpPr txBox="1">
            <a:spLocks/>
          </p:cNvSpPr>
          <p:nvPr/>
        </p:nvSpPr>
        <p:spPr bwMode="auto">
          <a:xfrm>
            <a:off x="179388" y="260350"/>
            <a:ext cx="878681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32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Valor Especificado y Tolerancia</a:t>
            </a:r>
            <a:endParaRPr lang="es-ES" sz="320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5602" name="6 Subtítulo"/>
          <p:cNvSpPr txBox="1">
            <a:spLocks/>
          </p:cNvSpPr>
          <p:nvPr/>
        </p:nvSpPr>
        <p:spPr bwMode="auto">
          <a:xfrm>
            <a:off x="611188" y="1557338"/>
            <a:ext cx="79216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800">
                <a:solidFill>
                  <a:srgbClr val="003399"/>
                </a:solidFill>
                <a:latin typeface="Arial Black" pitchFamily="34" charset="0"/>
              </a:rPr>
              <a:t>Valor especificado</a:t>
            </a:r>
            <a:r>
              <a:rPr lang="es-ES" sz="2800" b="1"/>
              <a:t>: Valor que debe tener un material o componente para cumplir con lo exigido por la especificación.</a:t>
            </a:r>
          </a:p>
          <a:p>
            <a:endParaRPr lang="es-ES" sz="2800" b="1"/>
          </a:p>
          <a:p>
            <a:r>
              <a:rPr lang="es-ES" sz="2000">
                <a:latin typeface="Arial Black" pitchFamily="34" charset="0"/>
              </a:rPr>
              <a:t>Especificación</a:t>
            </a:r>
            <a:r>
              <a:rPr lang="es-ES" sz="2000" b="1"/>
              <a:t>: Documento que entrega las condiciones, dimensiones, propiedades, etc.. que debe cumplir un producto para satisfacer las necesidades del cliente.</a:t>
            </a:r>
          </a:p>
          <a:p>
            <a:endParaRPr lang="es-ES" sz="2000" b="1" i="1"/>
          </a:p>
          <a:p>
            <a:endParaRPr lang="es-ES"/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797425"/>
            <a:ext cx="1728788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5 Título"/>
          <p:cNvSpPr txBox="1">
            <a:spLocks/>
          </p:cNvSpPr>
          <p:nvPr/>
        </p:nvSpPr>
        <p:spPr bwMode="auto">
          <a:xfrm>
            <a:off x="179388" y="260350"/>
            <a:ext cx="878681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32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Valor Especificado y Tolerancia</a:t>
            </a:r>
            <a:endParaRPr lang="es-ES" sz="320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6626" name="6 Subtítulo"/>
          <p:cNvSpPr txBox="1">
            <a:spLocks/>
          </p:cNvSpPr>
          <p:nvPr/>
        </p:nvSpPr>
        <p:spPr bwMode="auto">
          <a:xfrm>
            <a:off x="250825" y="1052513"/>
            <a:ext cx="88931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 sz="2000" b="1" i="1"/>
          </a:p>
          <a:p>
            <a:r>
              <a:rPr lang="es-ES" sz="3200">
                <a:solidFill>
                  <a:schemeClr val="accent2"/>
                </a:solidFill>
                <a:latin typeface="Arial Black" pitchFamily="34" charset="0"/>
              </a:rPr>
              <a:t>Tolerancia</a:t>
            </a:r>
            <a:r>
              <a:rPr lang="es-ES" sz="2800" b="1"/>
              <a:t>:</a:t>
            </a:r>
            <a:r>
              <a:rPr lang="es-ES" sz="2800"/>
              <a:t> </a:t>
            </a:r>
            <a:r>
              <a:rPr lang="es-ES" sz="2800" b="1"/>
              <a:t>Es la "</a:t>
            </a:r>
            <a:r>
              <a:rPr lang="es-ES" sz="2800" b="1">
                <a:solidFill>
                  <a:schemeClr val="hlink"/>
                </a:solidFill>
              </a:rPr>
              <a:t>holgura</a:t>
            </a:r>
            <a:r>
              <a:rPr lang="es-ES" sz="2800" b="1"/>
              <a:t>" o </a:t>
            </a:r>
            <a:r>
              <a:rPr lang="es-ES" sz="2800" b="1">
                <a:solidFill>
                  <a:schemeClr val="hlink"/>
                </a:solidFill>
              </a:rPr>
              <a:t>desviación</a:t>
            </a:r>
            <a:r>
              <a:rPr lang="es-ES" sz="2800" b="1"/>
              <a:t>  que se </a:t>
            </a:r>
            <a:r>
              <a:rPr lang="es-ES" sz="2800" u="sng">
                <a:latin typeface="Arial Black" pitchFamily="34" charset="0"/>
              </a:rPr>
              <a:t>acepta</a:t>
            </a:r>
            <a:r>
              <a:rPr lang="es-ES" sz="2800" b="1"/>
              <a:t> con respecto al valor especificado. Esta holgura es dada por el fabricante (</a:t>
            </a:r>
            <a:r>
              <a:rPr lang="es-ES" sz="2400" b="1" i="1"/>
              <a:t>de acuerdo a requerimientos del cliente</a:t>
            </a:r>
            <a:r>
              <a:rPr lang="es-ES" sz="2800" b="1"/>
              <a:t>) e indica generalmente los valores máximos y mínimos entre los cuales es permitido que se "</a:t>
            </a:r>
            <a:r>
              <a:rPr lang="es-ES" sz="2800">
                <a:latin typeface="Arial Black" pitchFamily="34" charset="0"/>
              </a:rPr>
              <a:t>mueva</a:t>
            </a:r>
            <a:r>
              <a:rPr lang="es-ES" sz="2800" b="1"/>
              <a:t>" el valor especificado.</a:t>
            </a:r>
          </a:p>
          <a:p>
            <a:endParaRPr lang="es-ES" sz="2800" b="1"/>
          </a:p>
          <a:p>
            <a:r>
              <a:rPr lang="es-ES" b="1"/>
              <a:t> Un valor especificado, siempre debe ir acompañado de una tolerancia.</a:t>
            </a:r>
            <a:r>
              <a:rPr lang="es-ES"/>
              <a:t> </a:t>
            </a:r>
          </a:p>
        </p:txBody>
      </p:sp>
      <p:pic>
        <p:nvPicPr>
          <p:cNvPr id="2662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084763"/>
            <a:ext cx="1316037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5373688"/>
            <a:ext cx="2228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5 Título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715375" cy="576262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Proceso</a:t>
            </a:r>
            <a:endParaRPr lang="es-ES" sz="40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7650" name="6 Subtítulo"/>
          <p:cNvSpPr txBox="1">
            <a:spLocks/>
          </p:cNvSpPr>
          <p:nvPr/>
        </p:nvSpPr>
        <p:spPr bwMode="auto">
          <a:xfrm>
            <a:off x="250825" y="908050"/>
            <a:ext cx="88931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400">
                <a:latin typeface="Arial Black" pitchFamily="34" charset="0"/>
                <a:cs typeface="Arial" charset="0"/>
              </a:rPr>
              <a:t>Conjunto de actividades mutuamente relacionadas o que interactúan, las cuales transforman los elementos de entrada en resultados.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>
                <a:cs typeface="Arial" charset="0"/>
              </a:rPr>
              <a:t>Los elementos de entrada son generalmente resultados de otros procesos.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Los procesos de una organización son generalmente planificados y puestos en práctica bajo </a:t>
            </a:r>
            <a:r>
              <a:rPr lang="es-ES" sz="2400">
                <a:latin typeface="Arial Black" pitchFamily="34" charset="0"/>
                <a:cs typeface="Arial" charset="0"/>
              </a:rPr>
              <a:t>condiciones controladas</a:t>
            </a:r>
            <a:r>
              <a:rPr lang="es-ES" sz="2400" b="1">
                <a:cs typeface="Arial" charset="0"/>
              </a:rPr>
              <a:t> para aportar valor.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solidFill>
                  <a:srgbClr val="006600"/>
                </a:solidFill>
                <a:cs typeface="Arial" charset="0"/>
              </a:rPr>
              <a:t>Un proceso en el cual la conformidad del producto resultante, no pueda ser fácil o económicamente verificada, se denomina habitualmente “</a:t>
            </a:r>
            <a:r>
              <a:rPr lang="es-ES" sz="2400" b="1">
                <a:solidFill>
                  <a:srgbClr val="8E3432"/>
                </a:solidFill>
                <a:cs typeface="Arial" charset="0"/>
              </a:rPr>
              <a:t>Proceso Especial</a:t>
            </a:r>
            <a:r>
              <a:rPr lang="es-ES" sz="2400" b="1">
                <a:solidFill>
                  <a:srgbClr val="006600"/>
                </a:solidFill>
                <a:cs typeface="Arial" charset="0"/>
              </a:rPr>
              <a:t>”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s-ES" sz="2400" b="1">
              <a:cs typeface="Arial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endParaRPr lang="es-ES" sz="2800" b="1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916113"/>
            <a:ext cx="410527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644900"/>
            <a:ext cx="33845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5 Título"/>
          <p:cNvSpPr>
            <a:spLocks/>
          </p:cNvSpPr>
          <p:nvPr/>
        </p:nvSpPr>
        <p:spPr bwMode="auto">
          <a:xfrm>
            <a:off x="250825" y="620713"/>
            <a:ext cx="87153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40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Procesos</a:t>
            </a:r>
            <a:endParaRPr lang="es-ES" sz="400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8676" name="5 Título"/>
          <p:cNvSpPr>
            <a:spLocks/>
          </p:cNvSpPr>
          <p:nvPr/>
        </p:nvSpPr>
        <p:spPr bwMode="auto">
          <a:xfrm>
            <a:off x="1042988" y="5157788"/>
            <a:ext cx="31686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24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Control</a:t>
            </a:r>
            <a:endParaRPr lang="es-ES" sz="2400">
              <a:solidFill>
                <a:schemeClr val="accent2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8677" name="5 Título"/>
          <p:cNvSpPr>
            <a:spLocks/>
          </p:cNvSpPr>
          <p:nvPr/>
        </p:nvSpPr>
        <p:spPr bwMode="auto">
          <a:xfrm>
            <a:off x="5795963" y="2349500"/>
            <a:ext cx="19431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24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Medición</a:t>
            </a:r>
            <a:endParaRPr lang="es-ES" sz="2400">
              <a:solidFill>
                <a:srgbClr val="006600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5 Título"/>
          <p:cNvSpPr>
            <a:spLocks noGrp="1"/>
          </p:cNvSpPr>
          <p:nvPr>
            <p:ph type="ctrTitle"/>
          </p:nvPr>
        </p:nvSpPr>
        <p:spPr>
          <a:xfrm>
            <a:off x="0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Calibración</a:t>
            </a:r>
            <a:endParaRPr lang="es-ES" sz="40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9698" name="6 Subtítulo"/>
          <p:cNvSpPr txBox="1">
            <a:spLocks/>
          </p:cNvSpPr>
          <p:nvPr/>
        </p:nvSpPr>
        <p:spPr bwMode="auto">
          <a:xfrm>
            <a:off x="179388" y="1125538"/>
            <a:ext cx="87868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400" b="1"/>
              <a:t>Se define como el conjunto de operaciones que establecen, bajo condiciones especificadas, la </a:t>
            </a:r>
            <a:r>
              <a:rPr lang="es-ES" sz="2400">
                <a:solidFill>
                  <a:srgbClr val="1D791D"/>
                </a:solidFill>
                <a:latin typeface="Arial Black" pitchFamily="34" charset="0"/>
              </a:rPr>
              <a:t>relación</a:t>
            </a:r>
            <a:r>
              <a:rPr lang="es-ES" sz="24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s-ES" sz="2400" b="1" u="sng"/>
              <a:t>entre los valores indicados por un instrumento</a:t>
            </a:r>
            <a:r>
              <a:rPr lang="es-ES" sz="2400" b="1"/>
              <a:t> o sistema de medición y el correspondiente valor mensurado, materializado en un </a:t>
            </a:r>
            <a:r>
              <a:rPr lang="es-ES" sz="2400">
                <a:solidFill>
                  <a:srgbClr val="8E3432"/>
                </a:solidFill>
                <a:latin typeface="Arial Black" pitchFamily="34" charset="0"/>
              </a:rPr>
              <a:t>patrón </a:t>
            </a:r>
            <a:r>
              <a:rPr lang="es-ES" sz="2400" b="1"/>
              <a:t>utilizado como referencia.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s-ES" sz="2400" b="1"/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es-ES" sz="2000" b="1"/>
              <a:t>También se puede realizar por comparación con las medidas entregadas por un </a:t>
            </a:r>
            <a:r>
              <a:rPr lang="es-ES" sz="2000" b="1">
                <a:solidFill>
                  <a:srgbClr val="8E3432"/>
                </a:solidFill>
              </a:rPr>
              <a:t>Equipo Patrón</a:t>
            </a:r>
            <a:r>
              <a:rPr lang="es-ES" sz="2000" b="1"/>
              <a:t> sobre un mismo mensurando</a:t>
            </a:r>
          </a:p>
        </p:txBody>
      </p:sp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4581525"/>
            <a:ext cx="1558925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508500"/>
            <a:ext cx="23241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4619625"/>
            <a:ext cx="18002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Entonces…</a:t>
            </a:r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 ¿Cómo se Interpreta?</a:t>
            </a:r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....</a:t>
            </a:r>
            <a:endParaRPr lang="es-ES" sz="24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30722" name="6 Subtítulo"/>
          <p:cNvSpPr txBox="1">
            <a:spLocks/>
          </p:cNvSpPr>
          <p:nvPr/>
        </p:nvSpPr>
        <p:spPr bwMode="auto">
          <a:xfrm>
            <a:off x="179388" y="1125538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Como un </a:t>
            </a:r>
            <a:r>
              <a:rPr lang="es-ES" sz="2400" b="1" u="sng">
                <a:cs typeface="Arial" charset="0"/>
              </a:rPr>
              <a:t>sistema que anima a las organizaciones</a:t>
            </a:r>
            <a:r>
              <a:rPr lang="es-ES" sz="2400" b="1">
                <a:cs typeface="Arial" charset="0"/>
              </a:rPr>
              <a:t> a: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Identificar</a:t>
            </a:r>
            <a:r>
              <a:rPr lang="es-ES" sz="2400" b="1">
                <a:cs typeface="Arial" charset="0"/>
              </a:rPr>
              <a:t> y </a:t>
            </a:r>
            <a:r>
              <a:rPr lang="es-ES" sz="2400">
                <a:latin typeface="Arial Black" pitchFamily="34" charset="0"/>
                <a:cs typeface="Arial" charset="0"/>
              </a:rPr>
              <a:t>Analizar</a:t>
            </a:r>
            <a:r>
              <a:rPr lang="es-ES" sz="2400" b="1">
                <a:cs typeface="Arial" charset="0"/>
              </a:rPr>
              <a:t> los requisitos del cliente</a:t>
            </a: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Definir</a:t>
            </a:r>
            <a:r>
              <a:rPr lang="es-ES" sz="2400" b="1">
                <a:cs typeface="Arial" charset="0"/>
              </a:rPr>
              <a:t> los procesos que proporcionen productos aceptables para el cliente.</a:t>
            </a: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Mantener</a:t>
            </a:r>
            <a:r>
              <a:rPr lang="es-ES" sz="2400" b="1">
                <a:cs typeface="Arial" charset="0"/>
              </a:rPr>
              <a:t> estos procesos bajo control proporcionando así </a:t>
            </a:r>
            <a:r>
              <a:rPr lang="es-ES" sz="2400" b="1">
                <a:solidFill>
                  <a:srgbClr val="006600"/>
                </a:solidFill>
                <a:cs typeface="Arial" charset="0"/>
              </a:rPr>
              <a:t>confianza</a:t>
            </a:r>
            <a:r>
              <a:rPr lang="es-ES" sz="2400" b="1">
                <a:cs typeface="Arial" charset="0"/>
              </a:rPr>
              <a:t> (</a:t>
            </a:r>
            <a:r>
              <a:rPr lang="es-ES" sz="2000" b="1">
                <a:cs typeface="Arial" charset="0"/>
              </a:rPr>
              <a:t>tanto a la organización como a sus clientes</a:t>
            </a:r>
            <a:r>
              <a:rPr lang="es-ES" sz="2400" b="1">
                <a:cs typeface="Arial" charset="0"/>
              </a:rPr>
              <a:t>) de su capacidad para suministrar productos que cumplan los requisitos de forma </a:t>
            </a:r>
            <a:r>
              <a:rPr lang="es-ES" sz="2400" i="1">
                <a:latin typeface="Arial Black" pitchFamily="34" charset="0"/>
                <a:cs typeface="Arial" charset="0"/>
              </a:rPr>
              <a:t>consistente</a:t>
            </a:r>
            <a:r>
              <a:rPr lang="es-ES" sz="2400" b="1">
                <a:cs typeface="Arial" charset="0"/>
              </a:rPr>
              <a:t>, para que se mejore o realce la satisfacción de los clientes.</a:t>
            </a:r>
          </a:p>
        </p:txBody>
      </p:sp>
      <p:sp>
        <p:nvSpPr>
          <p:cNvPr id="30723" name="5 Título"/>
          <p:cNvSpPr>
            <a:spLocks/>
          </p:cNvSpPr>
          <p:nvPr/>
        </p:nvSpPr>
        <p:spPr bwMode="auto">
          <a:xfrm>
            <a:off x="179388" y="5300663"/>
            <a:ext cx="691356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L" sz="2000" b="1">
                <a:cs typeface="Arial" charset="0"/>
              </a:rPr>
              <a:t>A su vez, se debe considerar que, como las necesidades y expectativas de los clientes son </a:t>
            </a:r>
            <a:r>
              <a:rPr lang="es-CL" sz="2000">
                <a:latin typeface="Arial Black" pitchFamily="34" charset="0"/>
                <a:cs typeface="Arial" charset="0"/>
              </a:rPr>
              <a:t>cambiantes</a:t>
            </a:r>
            <a:r>
              <a:rPr lang="es-CL" sz="2000" b="1">
                <a:cs typeface="Arial" charset="0"/>
              </a:rPr>
              <a:t>, debe existir preocupación por </a:t>
            </a:r>
            <a:r>
              <a:rPr lang="es-CL" sz="20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mejorar continuamente</a:t>
            </a:r>
            <a:r>
              <a:rPr lang="es-CL" sz="2000" b="1">
                <a:cs typeface="Arial" charset="0"/>
              </a:rPr>
              <a:t> los productos y servicios.</a:t>
            </a:r>
            <a:endParaRPr lang="es-ES" sz="2000" b="1">
              <a:cs typeface="Arial" charset="0"/>
            </a:endParaRPr>
          </a:p>
        </p:txBody>
      </p:sp>
      <p:pic>
        <p:nvPicPr>
          <p:cNvPr id="30724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013325"/>
            <a:ext cx="1565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/>
          </p:nvPr>
        </p:nvSpPr>
        <p:spPr>
          <a:xfrm>
            <a:off x="684213" y="908050"/>
            <a:ext cx="7772400" cy="755650"/>
          </a:xfrm>
        </p:spPr>
        <p:txBody>
          <a:bodyPr/>
          <a:lstStyle/>
          <a:p>
            <a:pPr eaLnBrk="1" hangingPunct="1"/>
            <a:r>
              <a:rPr lang="es-ES" sz="3200" smtClean="0">
                <a:solidFill>
                  <a:schemeClr val="tx2"/>
                </a:solidFill>
                <a:latin typeface="Arial Black" pitchFamily="34" charset="0"/>
                <a:cs typeface="Arial" charset="0"/>
              </a:rPr>
              <a:t>A. ¿Qué es?</a:t>
            </a:r>
          </a:p>
        </p:txBody>
      </p:sp>
      <p:sp>
        <p:nvSpPr>
          <p:cNvPr id="17410" name="6 Subtítulo"/>
          <p:cNvSpPr txBox="1">
            <a:spLocks/>
          </p:cNvSpPr>
          <p:nvPr/>
        </p:nvSpPr>
        <p:spPr bwMode="auto">
          <a:xfrm>
            <a:off x="468313" y="1844675"/>
            <a:ext cx="82867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400" b="1" u="sng"/>
              <a:t>Ref</a:t>
            </a:r>
            <a:r>
              <a:rPr lang="es-ES" sz="2400" b="1"/>
              <a:t>.:</a:t>
            </a:r>
            <a:r>
              <a:rPr lang="es-ES" sz="2400"/>
              <a:t> </a:t>
            </a:r>
            <a:r>
              <a:rPr lang="es-ES" sz="2400" b="1"/>
              <a:t>Sistema de gestión para dirigir y controlar una organización con respecto a la Calidad, </a:t>
            </a:r>
            <a:r>
              <a:rPr lang="es-ES" sz="2400" b="1">
                <a:solidFill>
                  <a:srgbClr val="003399"/>
                </a:solidFill>
              </a:rPr>
              <a:t>con el propósito de satisfacer las necesidades del cliente</a:t>
            </a:r>
            <a:r>
              <a:rPr lang="es-ES" sz="2400" b="1"/>
              <a:t>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s-ES" sz="1400" b="1"/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400" b="1"/>
              <a:t>(</a:t>
            </a:r>
            <a:r>
              <a:rPr lang="es-ES" sz="2000" b="1"/>
              <a:t>En muchas empresas actuales: Cliente = Jefe</a:t>
            </a:r>
            <a:r>
              <a:rPr lang="es-ES" sz="2400" b="1"/>
              <a:t>)</a:t>
            </a:r>
          </a:p>
        </p:txBody>
      </p:sp>
      <p:sp>
        <p:nvSpPr>
          <p:cNvPr id="17411" name="1 Título"/>
          <p:cNvSpPr txBox="1">
            <a:spLocks/>
          </p:cNvSpPr>
          <p:nvPr/>
        </p:nvSpPr>
        <p:spPr bwMode="auto">
          <a:xfrm>
            <a:off x="179388" y="0"/>
            <a:ext cx="8786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3200">
                <a:latin typeface="Arial Black" pitchFamily="34" charset="0"/>
                <a:cs typeface="Arial" charset="0"/>
              </a:rPr>
              <a:t>II. Sistemas de Gestión de Calidad</a:t>
            </a:r>
            <a:endParaRPr lang="es-ES" sz="3200">
              <a:cs typeface="Arial" charset="0"/>
            </a:endParaRPr>
          </a:p>
        </p:txBody>
      </p:sp>
      <p:sp>
        <p:nvSpPr>
          <p:cNvPr id="17412" name="6 Subtítulo"/>
          <p:cNvSpPr txBox="1">
            <a:spLocks/>
          </p:cNvSpPr>
          <p:nvPr/>
        </p:nvSpPr>
        <p:spPr bwMode="auto">
          <a:xfrm>
            <a:off x="323850" y="4437063"/>
            <a:ext cx="835342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3200" b="1">
                <a:solidFill>
                  <a:srgbClr val="003399"/>
                </a:solidFill>
              </a:rPr>
              <a:t>¿Como se interpreta?</a:t>
            </a:r>
          </a:p>
          <a:p>
            <a:pPr algn="ctr"/>
            <a:r>
              <a:rPr lang="es-ES" sz="2800" b="1"/>
              <a:t>(</a:t>
            </a:r>
            <a:r>
              <a:rPr lang="es-ES" sz="2000" b="1"/>
              <a:t>Primero se deben revisar algunos otros conceptos</a:t>
            </a:r>
            <a:r>
              <a:rPr lang="es-ES" sz="2800" b="1"/>
              <a:t>).</a:t>
            </a:r>
            <a:endParaRPr lang="es-ES" sz="2800" b="1">
              <a:cs typeface="Arial" charset="0"/>
            </a:endParaRPr>
          </a:p>
        </p:txBody>
      </p:sp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573463"/>
            <a:ext cx="16557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 idx="4294967295"/>
          </p:nvPr>
        </p:nvSpPr>
        <p:spPr>
          <a:xfrm>
            <a:off x="611188" y="333375"/>
            <a:ext cx="7772400" cy="755650"/>
          </a:xfrm>
        </p:spPr>
        <p:txBody>
          <a:bodyPr/>
          <a:lstStyle/>
          <a:p>
            <a:pPr eaLnBrk="1" hangingPunct="1"/>
            <a:r>
              <a:rPr lang="es-CL" sz="35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Los otros conceptos</a:t>
            </a:r>
            <a:endParaRPr lang="es-ES" sz="35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>
            <a:spLocks noGrp="1"/>
          </p:cNvSpPr>
          <p:nvPr>
            <p:ph type="subTitle" idx="4294967295"/>
          </p:nvPr>
        </p:nvSpPr>
        <p:spPr>
          <a:xfrm>
            <a:off x="250825" y="1457325"/>
            <a:ext cx="8715375" cy="540067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>
                <a:latin typeface="Arial Black" pitchFamily="34" charset="0"/>
                <a:cs typeface="Arial" charset="0"/>
              </a:rPr>
              <a:t>Cliente				Orientación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endParaRPr lang="en-US" smtClean="0">
              <a:latin typeface="Arial Black" pitchFamily="34" charset="0"/>
              <a:cs typeface="Arial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>
                <a:latin typeface="Arial Black" pitchFamily="34" charset="0"/>
                <a:cs typeface="Arial" charset="0"/>
              </a:rPr>
              <a:t>Requisito			Evidencias 							Objetivas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smtClean="0">
                <a:latin typeface="Arial" charset="0"/>
                <a:cs typeface="Arial" charset="0"/>
              </a:rPr>
              <a:t> 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>
                <a:latin typeface="Arial Black" pitchFamily="34" charset="0"/>
                <a:cs typeface="Arial" charset="0"/>
              </a:rPr>
              <a:t>Standard</a:t>
            </a:r>
            <a:r>
              <a:rPr lang="en-US" b="1" smtClean="0">
                <a:latin typeface="Arial" charset="0"/>
                <a:cs typeface="Arial" charset="0"/>
              </a:rPr>
              <a:t> </a:t>
            </a:r>
            <a:r>
              <a:rPr lang="en-US" sz="2800" b="1" smtClean="0">
                <a:latin typeface="Arial" charset="0"/>
                <a:cs typeface="Arial" charset="0"/>
              </a:rPr>
              <a:t>(</a:t>
            </a:r>
            <a:r>
              <a:rPr lang="en-US" sz="2000" smtClean="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Valor Objetivo</a:t>
            </a:r>
            <a:r>
              <a:rPr lang="en-US" sz="2800" b="1" smtClean="0">
                <a:latin typeface="Arial" charset="0"/>
                <a:cs typeface="Arial" charset="0"/>
              </a:rPr>
              <a:t>)	</a:t>
            </a:r>
            <a:r>
              <a:rPr lang="en-US" b="1" smtClean="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Tolerancia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smtClean="0">
                <a:latin typeface="Arial" charset="0"/>
                <a:cs typeface="Arial" charset="0"/>
              </a:rPr>
              <a:t>	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smtClean="0">
                <a:latin typeface="Arial Black" pitchFamily="34" charset="0"/>
                <a:cs typeface="Arial" charset="0"/>
              </a:rPr>
              <a:t>Medición</a:t>
            </a:r>
            <a:r>
              <a:rPr lang="en-US" sz="2800" b="1" smtClean="0">
                <a:latin typeface="Arial Black" pitchFamily="34" charset="0"/>
                <a:cs typeface="Arial" charset="0"/>
              </a:rPr>
              <a:t>			</a:t>
            </a:r>
            <a:r>
              <a:rPr lang="en-US" b="1" smtClean="0">
                <a:latin typeface="Arial Black" pitchFamily="34" charset="0"/>
                <a:cs typeface="Arial" charset="0"/>
              </a:rPr>
              <a:t>Calibración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endParaRPr lang="en-US" sz="2800" b="1" smtClean="0">
              <a:latin typeface="Arial Black" pitchFamily="34" charset="0"/>
              <a:cs typeface="Arial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en-US" b="1" smtClean="0">
                <a:latin typeface="Arial Black" pitchFamily="34" charset="0"/>
                <a:cs typeface="Arial" charset="0"/>
              </a:rPr>
              <a:t>Proceso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5 Título"/>
          <p:cNvSpPr>
            <a:spLocks noGrp="1"/>
          </p:cNvSpPr>
          <p:nvPr>
            <p:ph type="ctrTitle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Cliente</a:t>
            </a:r>
            <a:endParaRPr lang="es-ES" sz="40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458" name="6 Subtítulo"/>
          <p:cNvSpPr>
            <a:spLocks noGrp="1"/>
          </p:cNvSpPr>
          <p:nvPr>
            <p:ph type="subTitle" idx="1"/>
          </p:nvPr>
        </p:nvSpPr>
        <p:spPr>
          <a:xfrm>
            <a:off x="250825" y="1700213"/>
            <a:ext cx="8569325" cy="18716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Organización o persona que recibe un producto.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El cliente puede ser interno o externo a la Organización</a:t>
            </a:r>
          </a:p>
          <a:p>
            <a:pPr eaLnBrk="1" hangingPunct="1">
              <a:lnSpc>
                <a:spcPct val="90000"/>
              </a:lnSpc>
            </a:pPr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9459" name="Picture 15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716338"/>
            <a:ext cx="2447925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3978275"/>
            <a:ext cx="244951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5 Título"/>
          <p:cNvSpPr>
            <a:spLocks/>
          </p:cNvSpPr>
          <p:nvPr/>
        </p:nvSpPr>
        <p:spPr bwMode="auto">
          <a:xfrm>
            <a:off x="0" y="476250"/>
            <a:ext cx="8964613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40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Orientación al cliente</a:t>
            </a:r>
            <a:endParaRPr lang="es-ES" sz="400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0482" name="6 Subtítulo"/>
          <p:cNvSpPr>
            <a:spLocks/>
          </p:cNvSpPr>
          <p:nvPr/>
        </p:nvSpPr>
        <p:spPr bwMode="auto">
          <a:xfrm>
            <a:off x="179388" y="1484313"/>
            <a:ext cx="87868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Es el objetivo fundamental de las empresas en la actualidad……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s-ES" sz="2800" b="1">
                <a:cs typeface="Arial" charset="0"/>
              </a:rPr>
              <a:t>La orientación se resume como: “</a:t>
            </a:r>
            <a:r>
              <a:rPr lang="es-ES" sz="2800">
                <a:latin typeface="Arial Black" pitchFamily="34" charset="0"/>
                <a:cs typeface="Arial" charset="0"/>
              </a:rPr>
              <a:t>Alcanzar la satisfacción de las </a:t>
            </a:r>
            <a:r>
              <a:rPr lang="es-ES" sz="2800">
                <a:solidFill>
                  <a:srgbClr val="006600"/>
                </a:solidFill>
                <a:latin typeface="Arial Black" pitchFamily="34" charset="0"/>
                <a:cs typeface="Arial" charset="0"/>
              </a:rPr>
              <a:t>expectativas de los clientes</a:t>
            </a:r>
            <a:r>
              <a:rPr lang="es-ES" sz="2800">
                <a:latin typeface="Arial Black" pitchFamily="34" charset="0"/>
                <a:cs typeface="Arial" charset="0"/>
              </a:rPr>
              <a:t>, evitando </a:t>
            </a:r>
            <a:r>
              <a:rPr lang="es-ES" sz="2800" i="1">
                <a:latin typeface="Arial Black" pitchFamily="34" charset="0"/>
                <a:cs typeface="Arial" charset="0"/>
              </a:rPr>
              <a:t>fallas en los plazos de entrega</a:t>
            </a:r>
            <a:r>
              <a:rPr lang="es-ES" sz="2800">
                <a:latin typeface="Arial Black" pitchFamily="34" charset="0"/>
                <a:cs typeface="Arial" charset="0"/>
              </a:rPr>
              <a:t> y </a:t>
            </a:r>
            <a:r>
              <a:rPr lang="es-ES" sz="2800" i="1">
                <a:latin typeface="Arial Black" pitchFamily="34" charset="0"/>
                <a:cs typeface="Arial" charset="0"/>
              </a:rPr>
              <a:t>fracaso en el uso</a:t>
            </a:r>
            <a:r>
              <a:rPr lang="es-ES" sz="2800" b="1">
                <a:cs typeface="Arial" charset="0"/>
              </a:rPr>
              <a:t>”.</a:t>
            </a:r>
          </a:p>
        </p:txBody>
      </p:sp>
      <p:pic>
        <p:nvPicPr>
          <p:cNvPr id="2048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149725"/>
            <a:ext cx="2667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292600"/>
            <a:ext cx="230346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5 Título"/>
          <p:cNvSpPr>
            <a:spLocks/>
          </p:cNvSpPr>
          <p:nvPr/>
        </p:nvSpPr>
        <p:spPr bwMode="auto">
          <a:xfrm>
            <a:off x="3132138" y="4797425"/>
            <a:ext cx="252095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16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“Si no cuidamos a nuestros clientes, alguien más lo hará por nosotros”</a:t>
            </a:r>
            <a:endParaRPr lang="es-ES" sz="1600">
              <a:solidFill>
                <a:schemeClr val="accent2"/>
              </a:solidFill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0" y="1341438"/>
            <a:ext cx="9144000" cy="755650"/>
          </a:xfrm>
        </p:spPr>
        <p:txBody>
          <a:bodyPr/>
          <a:lstStyle/>
          <a:p>
            <a:pPr eaLnBrk="1" hangingPunct="1"/>
            <a:r>
              <a:rPr lang="es-CL" sz="2800" smtClean="0">
                <a:latin typeface="Arial Black" pitchFamily="34" charset="0"/>
                <a:cs typeface="Arial" charset="0"/>
              </a:rPr>
              <a:t>Necesidad o expectativa establecida (obligatoria o implícita)</a:t>
            </a:r>
            <a:endParaRPr lang="es-ES" sz="2800" smtClean="0">
              <a:latin typeface="Arial Black" pitchFamily="34" charset="0"/>
              <a:cs typeface="Arial" charset="0"/>
            </a:endParaRPr>
          </a:p>
        </p:txBody>
      </p:sp>
      <p:sp>
        <p:nvSpPr>
          <p:cNvPr id="21506" name="1 Título"/>
          <p:cNvSpPr txBox="1">
            <a:spLocks/>
          </p:cNvSpPr>
          <p:nvPr/>
        </p:nvSpPr>
        <p:spPr bwMode="auto">
          <a:xfrm>
            <a:off x="0" y="333375"/>
            <a:ext cx="87868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3200">
                <a:solidFill>
                  <a:schemeClr val="tx2"/>
                </a:solidFill>
                <a:latin typeface="Arial Black" pitchFamily="34" charset="0"/>
                <a:cs typeface="Arial" charset="0"/>
              </a:rPr>
              <a:t>Requisito</a:t>
            </a:r>
            <a:r>
              <a:rPr lang="es-CL" sz="440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1507" name="1 Título"/>
          <p:cNvSpPr txBox="1">
            <a:spLocks/>
          </p:cNvSpPr>
          <p:nvPr/>
        </p:nvSpPr>
        <p:spPr bwMode="auto">
          <a:xfrm>
            <a:off x="0" y="2349500"/>
            <a:ext cx="87868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40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Requisito de la Calidad</a:t>
            </a:r>
            <a:r>
              <a:rPr lang="es-CL" sz="440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1508" name="5 Título"/>
          <p:cNvSpPr>
            <a:spLocks/>
          </p:cNvSpPr>
          <p:nvPr/>
        </p:nvSpPr>
        <p:spPr bwMode="auto">
          <a:xfrm>
            <a:off x="0" y="3500438"/>
            <a:ext cx="9144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2800">
                <a:latin typeface="Arial Black" pitchFamily="34" charset="0"/>
                <a:cs typeface="Arial" charset="0"/>
              </a:rPr>
              <a:t>Requisito que se refiere a las </a:t>
            </a:r>
            <a:r>
              <a:rPr lang="es-CL" sz="28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características inherentes</a:t>
            </a:r>
            <a:r>
              <a:rPr lang="es-CL" sz="2800">
                <a:latin typeface="Arial Black" pitchFamily="34" charset="0"/>
                <a:cs typeface="Arial" charset="0"/>
              </a:rPr>
              <a:t> de un producto, proceso o sistema (p. Ej.: Diámetro de una pieza, Temperatura de un Proceso, Velocidad de producción de una máquina).</a:t>
            </a:r>
            <a:endParaRPr lang="es-ES" sz="2800">
              <a:latin typeface="Arial Black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6 Subtítulo"/>
          <p:cNvSpPr>
            <a:spLocks noGrp="1"/>
          </p:cNvSpPr>
          <p:nvPr>
            <p:ph type="subTitle" idx="4294967295"/>
          </p:nvPr>
        </p:nvSpPr>
        <p:spPr>
          <a:xfrm>
            <a:off x="395288" y="620713"/>
            <a:ext cx="8429625" cy="6477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Evidencia Objetiva</a:t>
            </a:r>
            <a:endParaRPr lang="es-CL" sz="3600" b="1" smtClean="0">
              <a:solidFill>
                <a:srgbClr val="003399"/>
              </a:solidFill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s-ES" sz="3600" b="1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22530" name="5 Título"/>
          <p:cNvSpPr>
            <a:spLocks/>
          </p:cNvSpPr>
          <p:nvPr/>
        </p:nvSpPr>
        <p:spPr bwMode="auto">
          <a:xfrm>
            <a:off x="179388" y="1484313"/>
            <a:ext cx="88201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3200">
                <a:latin typeface="Arial Black" pitchFamily="34" charset="0"/>
                <a:cs typeface="Arial" charset="0"/>
              </a:rPr>
              <a:t>Datos (registros) que apoyan la evidencia o verdad de algo.</a:t>
            </a:r>
          </a:p>
          <a:p>
            <a:pPr algn="ctr"/>
            <a:endParaRPr lang="es-CL" sz="1000">
              <a:latin typeface="Arial Black" pitchFamily="34" charset="0"/>
              <a:cs typeface="Arial" charset="0"/>
            </a:endParaRPr>
          </a:p>
          <a:p>
            <a:pPr algn="ctr"/>
            <a:r>
              <a:rPr lang="es-CL" sz="3200">
                <a:latin typeface="Arial Black" pitchFamily="34" charset="0"/>
                <a:cs typeface="Arial" charset="0"/>
              </a:rPr>
              <a:t>(</a:t>
            </a:r>
            <a:r>
              <a:rPr lang="es-CL" sz="2800" b="1">
                <a:cs typeface="Arial" charset="0"/>
              </a:rPr>
              <a:t>La evidencia objetiva se mantiene por medio de la observación, medida, ensayo u otros medios</a:t>
            </a:r>
            <a:r>
              <a:rPr lang="es-CL" sz="3200">
                <a:latin typeface="Arial Black" pitchFamily="34" charset="0"/>
                <a:cs typeface="Arial" charset="0"/>
              </a:rPr>
              <a:t>)</a:t>
            </a:r>
            <a:endParaRPr lang="es-ES" sz="3200">
              <a:latin typeface="Arial Black" pitchFamily="34" charset="0"/>
              <a:cs typeface="Arial" charset="0"/>
            </a:endParaRPr>
          </a:p>
        </p:txBody>
      </p:sp>
      <p:pic>
        <p:nvPicPr>
          <p:cNvPr id="225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365625"/>
            <a:ext cx="26638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365625"/>
            <a:ext cx="32099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5 Título"/>
          <p:cNvSpPr txBox="1">
            <a:spLocks/>
          </p:cNvSpPr>
          <p:nvPr/>
        </p:nvSpPr>
        <p:spPr bwMode="auto">
          <a:xfrm>
            <a:off x="179388" y="260350"/>
            <a:ext cx="87868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CL" sz="400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Medición</a:t>
            </a:r>
            <a:endParaRPr lang="es-ES" sz="400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23554" name="6 Subtítulo"/>
          <p:cNvSpPr txBox="1">
            <a:spLocks/>
          </p:cNvSpPr>
          <p:nvPr/>
        </p:nvSpPr>
        <p:spPr bwMode="auto">
          <a:xfrm>
            <a:off x="179388" y="1557338"/>
            <a:ext cx="87868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400">
                <a:latin typeface="Arial Black" pitchFamily="34" charset="0"/>
              </a:rPr>
              <a:t>Conjunto de Operaciones que compara una </a:t>
            </a:r>
            <a:r>
              <a:rPr lang="es-ES" sz="2400">
                <a:solidFill>
                  <a:schemeClr val="accent2"/>
                </a:solidFill>
                <a:latin typeface="Arial Black" pitchFamily="34" charset="0"/>
              </a:rPr>
              <a:t>Magnitud </a:t>
            </a:r>
            <a:r>
              <a:rPr lang="es-ES" sz="2400">
                <a:latin typeface="Arial Black" pitchFamily="34" charset="0"/>
              </a:rPr>
              <a:t>determinada llamada mensurando con la unidad correspondiente.</a:t>
            </a:r>
          </a:p>
          <a:p>
            <a:endParaRPr lang="es-ES" sz="2400" b="1"/>
          </a:p>
          <a:p>
            <a:r>
              <a:rPr lang="es-ES" sz="2000" b="1"/>
              <a:t>Como resultado de este proceso se obtienen el valor de la magnitud que está siendo medida, expresada como un número que acompaña (o multiplica) a la unidad de medida.</a:t>
            </a:r>
          </a:p>
        </p:txBody>
      </p:sp>
      <p:pic>
        <p:nvPicPr>
          <p:cNvPr id="235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652963"/>
            <a:ext cx="3816350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652963"/>
            <a:ext cx="1603375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ChangeArrowheads="1"/>
          </p:cNvSpPr>
          <p:nvPr/>
        </p:nvSpPr>
        <p:spPr bwMode="auto">
          <a:xfrm>
            <a:off x="0" y="655638"/>
            <a:ext cx="9144000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 sz="2800">
                <a:latin typeface="Arial Black" pitchFamily="34" charset="0"/>
              </a:rPr>
              <a:t>Magnitud</a:t>
            </a:r>
            <a:r>
              <a:rPr lang="es-ES" sz="2800" b="1"/>
              <a:t>:</a:t>
            </a:r>
            <a:r>
              <a:rPr lang="es-ES" sz="2800"/>
              <a:t> </a:t>
            </a:r>
            <a:r>
              <a:rPr lang="es-ES" sz="2400"/>
              <a:t>Corresponde a un </a:t>
            </a:r>
            <a:r>
              <a:rPr lang="es-ES" sz="2400" b="1" u="sng"/>
              <a:t>atributo</a:t>
            </a:r>
            <a:r>
              <a:rPr lang="es-ES" sz="2400"/>
              <a:t> de un </a:t>
            </a:r>
            <a:r>
              <a:rPr lang="es-ES" sz="2400" b="1"/>
              <a:t>fenómeno</a:t>
            </a:r>
            <a:r>
              <a:rPr lang="es-ES" sz="2400"/>
              <a:t>, </a:t>
            </a:r>
            <a:r>
              <a:rPr lang="es-ES" sz="2400" b="1"/>
              <a:t>cuerpo</a:t>
            </a:r>
            <a:r>
              <a:rPr lang="es-ES" sz="2400"/>
              <a:t> o </a:t>
            </a:r>
            <a:r>
              <a:rPr lang="es-ES" sz="2400" b="1"/>
              <a:t>sustancia</a:t>
            </a:r>
            <a:r>
              <a:rPr lang="es-ES" sz="2400"/>
              <a:t>, que puede ser observado </a:t>
            </a:r>
            <a:r>
              <a:rPr lang="es-ES" sz="2400" b="1"/>
              <a:t>cualitativamente</a:t>
            </a:r>
            <a:r>
              <a:rPr lang="es-ES" sz="2400"/>
              <a:t> y determinado </a:t>
            </a:r>
            <a:r>
              <a:rPr lang="es-ES" sz="2400" b="1"/>
              <a:t>cuantitativamente</a:t>
            </a:r>
            <a:r>
              <a:rPr lang="es-ES" sz="2400"/>
              <a:t>.</a:t>
            </a:r>
          </a:p>
          <a:p>
            <a:r>
              <a:rPr lang="es-ES" sz="2800"/>
              <a:t>	</a:t>
            </a:r>
            <a:r>
              <a:rPr lang="es-ES" sz="2800" b="1"/>
              <a:t>Ej.:</a:t>
            </a:r>
            <a:r>
              <a:rPr lang="es-ES" sz="2800"/>
              <a:t> </a:t>
            </a:r>
            <a:r>
              <a:rPr lang="es-ES" sz="2800" b="1" i="1">
                <a:solidFill>
                  <a:srgbClr val="003399"/>
                </a:solidFill>
              </a:rPr>
              <a:t>Longitud, tiempo, masa, temperatura  etc</a:t>
            </a:r>
            <a:r>
              <a:rPr lang="es-ES" sz="2800" b="1">
                <a:solidFill>
                  <a:srgbClr val="003399"/>
                </a:solidFill>
              </a:rPr>
              <a:t>….</a:t>
            </a:r>
            <a:endParaRPr lang="es-ES" sz="2800">
              <a:solidFill>
                <a:srgbClr val="003399"/>
              </a:solidFill>
            </a:endParaRPr>
          </a:p>
          <a:p>
            <a:endParaRPr lang="es-ES" sz="1000">
              <a:solidFill>
                <a:srgbClr val="003399"/>
              </a:solidFill>
            </a:endParaRPr>
          </a:p>
          <a:p>
            <a:endParaRPr lang="es-ES" sz="2800"/>
          </a:p>
          <a:p>
            <a:r>
              <a:rPr lang="es-ES" sz="2800">
                <a:latin typeface="Arial Black" pitchFamily="34" charset="0"/>
              </a:rPr>
              <a:t>Unidad de medida</a:t>
            </a:r>
            <a:r>
              <a:rPr lang="es-ES" sz="2800" b="1"/>
              <a:t>:</a:t>
            </a:r>
            <a:r>
              <a:rPr lang="es-ES" sz="2800"/>
              <a:t> </a:t>
            </a:r>
            <a:r>
              <a:rPr lang="es-ES" sz="2400"/>
              <a:t>Como su nombre lo indica ("unidad"), es </a:t>
            </a:r>
            <a:r>
              <a:rPr lang="es-ES" sz="2400" b="1"/>
              <a:t>la cantidad más pequeña</a:t>
            </a:r>
            <a:r>
              <a:rPr lang="es-ES" sz="2400"/>
              <a:t> con que se puede determinar (o "medir") una magnitud dada.</a:t>
            </a:r>
          </a:p>
          <a:p>
            <a:r>
              <a:rPr lang="es-ES" sz="2400"/>
              <a:t>También se puede decir que es la cantidad básica de una magnitud dada.</a:t>
            </a:r>
          </a:p>
          <a:p>
            <a:r>
              <a:rPr lang="es-ES" sz="2800"/>
              <a:t>	</a:t>
            </a:r>
            <a:r>
              <a:rPr lang="es-ES" sz="2800" b="1"/>
              <a:t>Ej.:</a:t>
            </a:r>
            <a:r>
              <a:rPr lang="es-ES" sz="2800"/>
              <a:t> </a:t>
            </a:r>
            <a:r>
              <a:rPr lang="es-ES" sz="2800" b="1">
                <a:solidFill>
                  <a:srgbClr val="1D791D"/>
                </a:solidFill>
              </a:rPr>
              <a:t>Metro (m)</a:t>
            </a:r>
            <a:r>
              <a:rPr lang="es-ES" sz="2800">
                <a:solidFill>
                  <a:srgbClr val="1D791D"/>
                </a:solidFill>
              </a:rPr>
              <a:t>,</a:t>
            </a:r>
            <a:r>
              <a:rPr lang="es-ES" sz="2800"/>
              <a:t> para la magnitud </a:t>
            </a:r>
            <a:r>
              <a:rPr lang="es-ES" sz="2800" b="1" i="1"/>
              <a:t>longitud</a:t>
            </a:r>
            <a:r>
              <a:rPr lang="es-ES" sz="2800"/>
              <a:t>;  </a:t>
            </a:r>
            <a:r>
              <a:rPr lang="es-ES" sz="2800" b="1">
                <a:solidFill>
                  <a:srgbClr val="1D791D"/>
                </a:solidFill>
              </a:rPr>
              <a:t>kilógramo (Kg)</a:t>
            </a:r>
            <a:r>
              <a:rPr lang="es-ES" sz="2800">
                <a:solidFill>
                  <a:srgbClr val="1D791D"/>
                </a:solidFill>
              </a:rPr>
              <a:t>,</a:t>
            </a:r>
            <a:r>
              <a:rPr lang="es-ES" sz="2800"/>
              <a:t> para la magnitud </a:t>
            </a:r>
            <a:r>
              <a:rPr lang="es-ES" sz="2800" b="1" i="1"/>
              <a:t>masa</a:t>
            </a:r>
            <a:r>
              <a:rPr lang="es-ES" sz="2800"/>
              <a:t>;  </a:t>
            </a:r>
            <a:r>
              <a:rPr lang="es-ES" sz="2800" b="1">
                <a:solidFill>
                  <a:srgbClr val="1D791D"/>
                </a:solidFill>
              </a:rPr>
              <a:t>segundo (seg)</a:t>
            </a:r>
            <a:r>
              <a:rPr lang="es-ES" sz="2800">
                <a:solidFill>
                  <a:srgbClr val="1D791D"/>
                </a:solidFill>
              </a:rPr>
              <a:t>,</a:t>
            </a:r>
            <a:r>
              <a:rPr lang="es-ES" sz="2800"/>
              <a:t> para la magnitud </a:t>
            </a:r>
            <a:r>
              <a:rPr lang="es-ES" sz="2800" b="1" i="1"/>
              <a:t>tiempo</a:t>
            </a:r>
            <a:r>
              <a:rPr lang="es-ES" sz="2800"/>
              <a:t>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1854</TotalTime>
  <Words>716</Words>
  <Application>Microsoft Office PowerPoint</Application>
  <PresentationFormat>Presentación en pantalla (4:3)</PresentationFormat>
  <Paragraphs>80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Curso</vt:lpstr>
      <vt:lpstr>A. ¿Qué es?</vt:lpstr>
      <vt:lpstr>Los otros conceptos</vt:lpstr>
      <vt:lpstr> Cliente</vt:lpstr>
      <vt:lpstr>Diapositiva 5</vt:lpstr>
      <vt:lpstr>Necesidad o expectativa establecida (obligatoria o implícita)</vt:lpstr>
      <vt:lpstr>Diapositiva 7</vt:lpstr>
      <vt:lpstr>Diapositiva 8</vt:lpstr>
      <vt:lpstr>Diapositiva 9</vt:lpstr>
      <vt:lpstr>Diapositiva 10</vt:lpstr>
      <vt:lpstr>Diapositiva 11</vt:lpstr>
      <vt:lpstr>Proceso</vt:lpstr>
      <vt:lpstr>Diapositiva 13</vt:lpstr>
      <vt:lpstr>Calibración</vt:lpstr>
      <vt:lpstr>Entonces… ¿Cómo se Interpreta?....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FCFM</cp:lastModifiedBy>
  <cp:revision>258</cp:revision>
  <dcterms:created xsi:type="dcterms:W3CDTF">2011-04-12T12:34:16Z</dcterms:created>
  <dcterms:modified xsi:type="dcterms:W3CDTF">2011-10-21T17:45:48Z</dcterms:modified>
</cp:coreProperties>
</file>