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60" r:id="rId5"/>
    <p:sldId id="262" r:id="rId6"/>
    <p:sldId id="261" r:id="rId7"/>
  </p:sldIdLst>
  <p:sldSz cx="9144000" cy="6858000" type="screen4x3"/>
  <p:notesSz cx="7099300" cy="10234613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-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CL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702765-9C91-4F70-A77B-A4B87ADA9319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169B8-8671-4AB8-ACB2-E8F07C8251F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26EAE-2E11-492A-9638-1428ED5E77A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2908BC9-D171-4010-804F-6B9036AFAB20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CL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6312C83-523B-4F45-AE2E-A0C6DA2C6C0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51261-4BEB-4584-B286-F9046BA05080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26973-01AB-4D46-AC28-1F55A64C9A8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D58370-BB0A-458D-ABAC-1C559703C693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287E-3A71-4E02-9657-F5CBBF17A859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CL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E7DBB57-D78E-4F92-AC0C-527317EB506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49C0AF-9BF9-4F39-921A-FE0ABF469B9D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05FE58F-2BED-4473-9278-CA9F76141CC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5450" y="1214422"/>
            <a:ext cx="6764338" cy="1470025"/>
          </a:xfrm>
        </p:spPr>
        <p:txBody>
          <a:bodyPr/>
          <a:lstStyle/>
          <a:p>
            <a:r>
              <a:rPr lang="es-MX" sz="2900" dirty="0">
                <a:latin typeface="Book Antiqua" pitchFamily="18" charset="0"/>
              </a:rPr>
              <a:t>Experiencia #7</a:t>
            </a:r>
            <a:r>
              <a:rPr lang="es-MX" dirty="0">
                <a:latin typeface="Book Antiqua" pitchFamily="18" charset="0"/>
              </a:rPr>
              <a:t/>
            </a:r>
            <a:br>
              <a:rPr lang="es-MX" dirty="0">
                <a:latin typeface="Book Antiqua" pitchFamily="18" charset="0"/>
              </a:rPr>
            </a:br>
            <a:r>
              <a:rPr lang="es-MX" dirty="0">
                <a:latin typeface="Book Antiqua" pitchFamily="18" charset="0"/>
              </a:rPr>
              <a:t>Descarga de Fluidos</a:t>
            </a:r>
            <a:endParaRPr lang="es-CL" dirty="0">
              <a:latin typeface="Book Antiqua" pitchFamily="18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071538" y="428604"/>
            <a:ext cx="3644900" cy="92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s-CL" sz="1200" b="1" dirty="0">
                <a:latin typeface="Calibri" pitchFamily="34" charset="0"/>
              </a:rPr>
              <a:t>Universidad de Chile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s-CL" sz="1200" b="1" dirty="0">
                <a:latin typeface="Calibri" pitchFamily="34" charset="0"/>
              </a:rPr>
              <a:t>Facultad de Ciencias Físicas y Matemáticas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s-CL" sz="1200" b="1" dirty="0">
                <a:latin typeface="Calibri" pitchFamily="34" charset="0"/>
              </a:rPr>
              <a:t>Departamento de Ingeniería Química y Biotecnología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s-CL" sz="1200" b="1" dirty="0" smtClean="0">
                <a:latin typeface="Calibri" pitchFamily="34" charset="0"/>
              </a:rPr>
              <a:t>IQ4801-Laboratorio </a:t>
            </a:r>
            <a:r>
              <a:rPr lang="es-CL" sz="1200" b="1" dirty="0">
                <a:latin typeface="Calibri" pitchFamily="34" charset="0"/>
              </a:rPr>
              <a:t>de Ingeniería Química I</a:t>
            </a:r>
            <a:endParaRPr lang="es-ES" sz="1200" b="1" dirty="0">
              <a:latin typeface="Calibri" pitchFamily="34" charset="0"/>
            </a:endParaRPr>
          </a:p>
        </p:txBody>
      </p:sp>
      <p:pic>
        <p:nvPicPr>
          <p:cNvPr id="2053" name="Picture 4" descr="logoud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214290"/>
            <a:ext cx="71913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3"/>
          <p:cNvSpPr>
            <a:spLocks noChangeArrowheads="1"/>
          </p:cNvSpPr>
          <p:nvPr/>
        </p:nvSpPr>
        <p:spPr bwMode="auto">
          <a:xfrm>
            <a:off x="0" y="5715016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endParaRPr lang="es-CL" u="sng" dirty="0" smtClean="0">
              <a:latin typeface="Monotype Corsiva" pitchFamily="66" charset="0"/>
            </a:endParaRPr>
          </a:p>
          <a:p>
            <a:pPr algn="r"/>
            <a:r>
              <a:rPr lang="es-CL" dirty="0" smtClean="0">
                <a:latin typeface="Calibri" pitchFamily="34" charset="0"/>
              </a:rPr>
              <a:t>Profesor Auxiliar : María Fernanda Godoy</a:t>
            </a:r>
            <a:endParaRPr lang="es-ES" dirty="0">
              <a:latin typeface="Calibri" pitchFamily="34" charset="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052777"/>
            <a:ext cx="63150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>
                <a:latin typeface="Book Antiqua" pitchFamily="18" charset="0"/>
              </a:rPr>
              <a:t>Descripción de la Experiencia</a:t>
            </a:r>
            <a:endParaRPr lang="es-CL">
              <a:latin typeface="Book Antiqua" pitchFamily="18" charset="0"/>
            </a:endParaRPr>
          </a:p>
        </p:txBody>
      </p:sp>
      <p:grpSp>
        <p:nvGrpSpPr>
          <p:cNvPr id="3313" name="Group 241"/>
          <p:cNvGrpSpPr>
            <a:grpSpLocks/>
          </p:cNvGrpSpPr>
          <p:nvPr/>
        </p:nvGrpSpPr>
        <p:grpSpPr bwMode="auto">
          <a:xfrm>
            <a:off x="611188" y="1557338"/>
            <a:ext cx="8353425" cy="4895850"/>
            <a:chOff x="385" y="1071"/>
            <a:chExt cx="5262" cy="3084"/>
          </a:xfrm>
        </p:grpSpPr>
        <p:pic>
          <p:nvPicPr>
            <p:cNvPr id="3311" name="Picture 23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9" y="1071"/>
              <a:ext cx="3341" cy="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64" name="Picture 19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9" y="1071"/>
              <a:ext cx="3341" cy="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60" name="Text Box 188"/>
            <p:cNvSpPr txBox="1">
              <a:spLocks noChangeArrowheads="1"/>
            </p:cNvSpPr>
            <p:nvPr/>
          </p:nvSpPr>
          <p:spPr bwMode="auto">
            <a:xfrm>
              <a:off x="385" y="1117"/>
              <a:ext cx="1043" cy="4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Garamond" pitchFamily="18" charset="0"/>
                </a:rPr>
                <a:t>1. Rebosadero Ajustable</a:t>
              </a:r>
            </a:p>
          </p:txBody>
        </p:sp>
        <p:sp>
          <p:nvSpPr>
            <p:cNvPr id="3261" name="Text Box 189"/>
            <p:cNvSpPr txBox="1">
              <a:spLocks noChangeArrowheads="1"/>
            </p:cNvSpPr>
            <p:nvPr/>
          </p:nvSpPr>
          <p:spPr bwMode="auto">
            <a:xfrm>
              <a:off x="566" y="1888"/>
              <a:ext cx="862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Garamond" pitchFamily="18" charset="0"/>
                </a:rPr>
                <a:t>2. Escala</a:t>
              </a:r>
            </a:p>
          </p:txBody>
        </p:sp>
        <p:sp>
          <p:nvSpPr>
            <p:cNvPr id="3262" name="Text Box 190"/>
            <p:cNvSpPr txBox="1">
              <a:spLocks noChangeArrowheads="1"/>
            </p:cNvSpPr>
            <p:nvPr/>
          </p:nvSpPr>
          <p:spPr bwMode="auto">
            <a:xfrm>
              <a:off x="566" y="2513"/>
              <a:ext cx="862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Garamond" pitchFamily="18" charset="0"/>
                </a:rPr>
                <a:t>3. Estanque</a:t>
              </a:r>
            </a:p>
          </p:txBody>
        </p:sp>
        <p:sp>
          <p:nvSpPr>
            <p:cNvPr id="3263" name="Text Box 191"/>
            <p:cNvSpPr txBox="1">
              <a:spLocks noChangeArrowheads="1"/>
            </p:cNvSpPr>
            <p:nvPr/>
          </p:nvSpPr>
          <p:spPr bwMode="auto">
            <a:xfrm>
              <a:off x="4785" y="2523"/>
              <a:ext cx="862" cy="4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Garamond" pitchFamily="18" charset="0"/>
                </a:rPr>
                <a:t>5. Varas Metálicas</a:t>
              </a:r>
            </a:p>
          </p:txBody>
        </p:sp>
        <p:sp>
          <p:nvSpPr>
            <p:cNvPr id="3265" name="Line 193"/>
            <p:cNvSpPr>
              <a:spLocks noChangeShapeType="1"/>
            </p:cNvSpPr>
            <p:nvPr/>
          </p:nvSpPr>
          <p:spPr bwMode="auto">
            <a:xfrm>
              <a:off x="1428" y="1344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66" name="Line 194"/>
            <p:cNvSpPr>
              <a:spLocks noChangeShapeType="1"/>
            </p:cNvSpPr>
            <p:nvPr/>
          </p:nvSpPr>
          <p:spPr bwMode="auto">
            <a:xfrm>
              <a:off x="1428" y="2024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67" name="Line 195"/>
            <p:cNvSpPr>
              <a:spLocks noChangeShapeType="1"/>
            </p:cNvSpPr>
            <p:nvPr/>
          </p:nvSpPr>
          <p:spPr bwMode="auto">
            <a:xfrm>
              <a:off x="1428" y="2750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69" name="Rectangle 197"/>
            <p:cNvSpPr>
              <a:spLocks noChangeArrowheads="1"/>
            </p:cNvSpPr>
            <p:nvPr/>
          </p:nvSpPr>
          <p:spPr bwMode="auto">
            <a:xfrm>
              <a:off x="1519" y="3203"/>
              <a:ext cx="40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70" name="Text Box 198"/>
            <p:cNvSpPr txBox="1">
              <a:spLocks noChangeArrowheads="1"/>
            </p:cNvSpPr>
            <p:nvPr/>
          </p:nvSpPr>
          <p:spPr bwMode="auto">
            <a:xfrm>
              <a:off x="2653" y="3884"/>
              <a:ext cx="1542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Garamond" pitchFamily="18" charset="0"/>
                </a:rPr>
                <a:t>4. Tobera de Descarga</a:t>
              </a:r>
            </a:p>
          </p:txBody>
        </p:sp>
        <p:sp>
          <p:nvSpPr>
            <p:cNvPr id="3271" name="Rectangle 199"/>
            <p:cNvSpPr>
              <a:spLocks noChangeArrowheads="1"/>
            </p:cNvSpPr>
            <p:nvPr/>
          </p:nvSpPr>
          <p:spPr bwMode="auto">
            <a:xfrm>
              <a:off x="1972" y="3748"/>
              <a:ext cx="40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72" name="Line 200"/>
            <p:cNvSpPr>
              <a:spLocks noChangeShapeType="1"/>
            </p:cNvSpPr>
            <p:nvPr/>
          </p:nvSpPr>
          <p:spPr bwMode="auto">
            <a:xfrm flipV="1">
              <a:off x="2653" y="3294"/>
              <a:ext cx="0" cy="5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74" name="Line 202"/>
            <p:cNvSpPr>
              <a:spLocks noChangeShapeType="1"/>
            </p:cNvSpPr>
            <p:nvPr/>
          </p:nvSpPr>
          <p:spPr bwMode="auto">
            <a:xfrm>
              <a:off x="1429" y="1344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75" name="Line 203"/>
            <p:cNvSpPr>
              <a:spLocks noChangeShapeType="1"/>
            </p:cNvSpPr>
            <p:nvPr/>
          </p:nvSpPr>
          <p:spPr bwMode="auto">
            <a:xfrm>
              <a:off x="1429" y="2024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76" name="Line 204"/>
            <p:cNvSpPr>
              <a:spLocks noChangeShapeType="1"/>
            </p:cNvSpPr>
            <p:nvPr/>
          </p:nvSpPr>
          <p:spPr bwMode="auto">
            <a:xfrm>
              <a:off x="1430" y="1344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77" name="Line 205"/>
            <p:cNvSpPr>
              <a:spLocks noChangeShapeType="1"/>
            </p:cNvSpPr>
            <p:nvPr/>
          </p:nvSpPr>
          <p:spPr bwMode="auto">
            <a:xfrm>
              <a:off x="1429" y="2750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78" name="Line 206"/>
            <p:cNvSpPr>
              <a:spLocks noChangeShapeType="1"/>
            </p:cNvSpPr>
            <p:nvPr/>
          </p:nvSpPr>
          <p:spPr bwMode="auto">
            <a:xfrm>
              <a:off x="1430" y="2024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79" name="Line 207"/>
            <p:cNvSpPr>
              <a:spLocks noChangeShapeType="1"/>
            </p:cNvSpPr>
            <p:nvPr/>
          </p:nvSpPr>
          <p:spPr bwMode="auto">
            <a:xfrm>
              <a:off x="1431" y="1344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80" name="Rectangle 208"/>
            <p:cNvSpPr>
              <a:spLocks noChangeArrowheads="1"/>
            </p:cNvSpPr>
            <p:nvPr/>
          </p:nvSpPr>
          <p:spPr bwMode="auto">
            <a:xfrm>
              <a:off x="1519" y="3203"/>
              <a:ext cx="40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81" name="Line 209"/>
            <p:cNvSpPr>
              <a:spLocks noChangeShapeType="1"/>
            </p:cNvSpPr>
            <p:nvPr/>
          </p:nvSpPr>
          <p:spPr bwMode="auto">
            <a:xfrm>
              <a:off x="1429" y="2750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82" name="Line 210"/>
            <p:cNvSpPr>
              <a:spLocks noChangeShapeType="1"/>
            </p:cNvSpPr>
            <p:nvPr/>
          </p:nvSpPr>
          <p:spPr bwMode="auto">
            <a:xfrm>
              <a:off x="1430" y="2024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83" name="Line 211"/>
            <p:cNvSpPr>
              <a:spLocks noChangeShapeType="1"/>
            </p:cNvSpPr>
            <p:nvPr/>
          </p:nvSpPr>
          <p:spPr bwMode="auto">
            <a:xfrm>
              <a:off x="1431" y="1344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84" name="Rectangle 212"/>
            <p:cNvSpPr>
              <a:spLocks noChangeArrowheads="1"/>
            </p:cNvSpPr>
            <p:nvPr/>
          </p:nvSpPr>
          <p:spPr bwMode="auto">
            <a:xfrm>
              <a:off x="1973" y="3748"/>
              <a:ext cx="40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85" name="Rectangle 213"/>
            <p:cNvSpPr>
              <a:spLocks noChangeArrowheads="1"/>
            </p:cNvSpPr>
            <p:nvPr/>
          </p:nvSpPr>
          <p:spPr bwMode="auto">
            <a:xfrm>
              <a:off x="1520" y="3203"/>
              <a:ext cx="40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86" name="Line 214"/>
            <p:cNvSpPr>
              <a:spLocks noChangeShapeType="1"/>
            </p:cNvSpPr>
            <p:nvPr/>
          </p:nvSpPr>
          <p:spPr bwMode="auto">
            <a:xfrm>
              <a:off x="1430" y="2750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87" name="Line 215"/>
            <p:cNvSpPr>
              <a:spLocks noChangeShapeType="1"/>
            </p:cNvSpPr>
            <p:nvPr/>
          </p:nvSpPr>
          <p:spPr bwMode="auto">
            <a:xfrm>
              <a:off x="1431" y="2024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88" name="Line 216"/>
            <p:cNvSpPr>
              <a:spLocks noChangeShapeType="1"/>
            </p:cNvSpPr>
            <p:nvPr/>
          </p:nvSpPr>
          <p:spPr bwMode="auto">
            <a:xfrm>
              <a:off x="1432" y="1344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89" name="Line 217"/>
            <p:cNvSpPr>
              <a:spLocks noChangeShapeType="1"/>
            </p:cNvSpPr>
            <p:nvPr/>
          </p:nvSpPr>
          <p:spPr bwMode="auto">
            <a:xfrm flipV="1">
              <a:off x="2653" y="3294"/>
              <a:ext cx="0" cy="5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90" name="Rectangle 218"/>
            <p:cNvSpPr>
              <a:spLocks noChangeArrowheads="1"/>
            </p:cNvSpPr>
            <p:nvPr/>
          </p:nvSpPr>
          <p:spPr bwMode="auto">
            <a:xfrm>
              <a:off x="1973" y="3748"/>
              <a:ext cx="40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91" name="Rectangle 219"/>
            <p:cNvSpPr>
              <a:spLocks noChangeArrowheads="1"/>
            </p:cNvSpPr>
            <p:nvPr/>
          </p:nvSpPr>
          <p:spPr bwMode="auto">
            <a:xfrm>
              <a:off x="1520" y="3203"/>
              <a:ext cx="40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92" name="Line 220"/>
            <p:cNvSpPr>
              <a:spLocks noChangeShapeType="1"/>
            </p:cNvSpPr>
            <p:nvPr/>
          </p:nvSpPr>
          <p:spPr bwMode="auto">
            <a:xfrm>
              <a:off x="1430" y="2750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93" name="Line 221"/>
            <p:cNvSpPr>
              <a:spLocks noChangeShapeType="1"/>
            </p:cNvSpPr>
            <p:nvPr/>
          </p:nvSpPr>
          <p:spPr bwMode="auto">
            <a:xfrm>
              <a:off x="1431" y="2024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94" name="Line 222"/>
            <p:cNvSpPr>
              <a:spLocks noChangeShapeType="1"/>
            </p:cNvSpPr>
            <p:nvPr/>
          </p:nvSpPr>
          <p:spPr bwMode="auto">
            <a:xfrm>
              <a:off x="1432" y="1344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95" name="Text Box 223"/>
            <p:cNvSpPr txBox="1">
              <a:spLocks noChangeArrowheads="1"/>
            </p:cNvSpPr>
            <p:nvPr/>
          </p:nvSpPr>
          <p:spPr bwMode="auto">
            <a:xfrm>
              <a:off x="2653" y="3884"/>
              <a:ext cx="1542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Garamond" pitchFamily="18" charset="0"/>
                </a:rPr>
                <a:t>4. Tobera de Descarga</a:t>
              </a:r>
            </a:p>
          </p:txBody>
        </p:sp>
        <p:sp>
          <p:nvSpPr>
            <p:cNvPr id="3296" name="Line 224"/>
            <p:cNvSpPr>
              <a:spLocks noChangeShapeType="1"/>
            </p:cNvSpPr>
            <p:nvPr/>
          </p:nvSpPr>
          <p:spPr bwMode="auto">
            <a:xfrm flipV="1">
              <a:off x="2653" y="3294"/>
              <a:ext cx="0" cy="589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97" name="Rectangle 225"/>
            <p:cNvSpPr>
              <a:spLocks noChangeArrowheads="1"/>
            </p:cNvSpPr>
            <p:nvPr/>
          </p:nvSpPr>
          <p:spPr bwMode="auto">
            <a:xfrm>
              <a:off x="1973" y="3748"/>
              <a:ext cx="40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98" name="Rectangle 226"/>
            <p:cNvSpPr>
              <a:spLocks noChangeArrowheads="1"/>
            </p:cNvSpPr>
            <p:nvPr/>
          </p:nvSpPr>
          <p:spPr bwMode="auto">
            <a:xfrm>
              <a:off x="1520" y="3203"/>
              <a:ext cx="409" cy="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99" name="Line 227"/>
            <p:cNvSpPr>
              <a:spLocks noChangeShapeType="1"/>
            </p:cNvSpPr>
            <p:nvPr/>
          </p:nvSpPr>
          <p:spPr bwMode="auto">
            <a:xfrm>
              <a:off x="1430" y="2750"/>
              <a:ext cx="499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300" name="Line 228"/>
            <p:cNvSpPr>
              <a:spLocks noChangeShapeType="1"/>
            </p:cNvSpPr>
            <p:nvPr/>
          </p:nvSpPr>
          <p:spPr bwMode="auto">
            <a:xfrm>
              <a:off x="1431" y="2024"/>
              <a:ext cx="681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301" name="Line 229"/>
            <p:cNvSpPr>
              <a:spLocks noChangeShapeType="1"/>
            </p:cNvSpPr>
            <p:nvPr/>
          </p:nvSpPr>
          <p:spPr bwMode="auto">
            <a:xfrm>
              <a:off x="1432" y="1344"/>
              <a:ext cx="726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68" name="Line 196"/>
            <p:cNvSpPr>
              <a:spLocks noChangeShapeType="1"/>
            </p:cNvSpPr>
            <p:nvPr/>
          </p:nvSpPr>
          <p:spPr bwMode="auto">
            <a:xfrm flipH="1">
              <a:off x="4332" y="2750"/>
              <a:ext cx="454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310" name="Text Box 238"/>
            <p:cNvSpPr txBox="1">
              <a:spLocks noChangeArrowheads="1"/>
            </p:cNvSpPr>
            <p:nvPr/>
          </p:nvSpPr>
          <p:spPr bwMode="auto">
            <a:xfrm>
              <a:off x="4785" y="2523"/>
              <a:ext cx="862" cy="4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Garamond" pitchFamily="18" charset="0"/>
                </a:rPr>
                <a:t>5. Varas Metálicas</a:t>
              </a:r>
            </a:p>
          </p:txBody>
        </p:sp>
        <p:sp>
          <p:nvSpPr>
            <p:cNvPr id="3312" name="Text Box 240"/>
            <p:cNvSpPr txBox="1">
              <a:spLocks noChangeArrowheads="1"/>
            </p:cNvSpPr>
            <p:nvPr/>
          </p:nvSpPr>
          <p:spPr bwMode="auto">
            <a:xfrm>
              <a:off x="4785" y="2523"/>
              <a:ext cx="862" cy="4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Garamond" pitchFamily="18" charset="0"/>
                </a:rPr>
                <a:t>5. Varas Metálicas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Book Antiqua" pitchFamily="18" charset="0"/>
              </a:rPr>
              <a:t>Objetivos</a:t>
            </a:r>
            <a:endParaRPr lang="es-CL">
              <a:latin typeface="Book Antiqua" pitchFamily="18" charset="0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590550" y="1989138"/>
            <a:ext cx="82296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Arial" pitchFamily="34" charset="0"/>
              <a:buChar char="•"/>
            </a:pPr>
            <a:r>
              <a:rPr lang="es-ES" sz="2100" dirty="0" smtClean="0">
                <a:solidFill>
                  <a:schemeClr val="tx2"/>
                </a:solidFill>
                <a:latin typeface="Garamond" pitchFamily="18" charset="0"/>
              </a:rPr>
              <a:t>Analizar </a:t>
            </a:r>
            <a:r>
              <a:rPr lang="es-ES" sz="2100" dirty="0">
                <a:solidFill>
                  <a:schemeClr val="tx2"/>
                </a:solidFill>
                <a:latin typeface="Garamond" pitchFamily="18" charset="0"/>
              </a:rPr>
              <a:t>el </a:t>
            </a:r>
            <a:r>
              <a:rPr lang="es-ES" sz="2100" b="1" u="sng" dirty="0">
                <a:solidFill>
                  <a:schemeClr val="tx2"/>
                </a:solidFill>
                <a:latin typeface="Garamond" pitchFamily="18" charset="0"/>
              </a:rPr>
              <a:t>comportamiento</a:t>
            </a:r>
            <a:r>
              <a:rPr lang="es-ES" sz="2100" dirty="0">
                <a:solidFill>
                  <a:schemeClr val="tx2"/>
                </a:solidFill>
                <a:latin typeface="Garamond" pitchFamily="18" charset="0"/>
              </a:rPr>
              <a:t> de un fluido al ser descargado por un estanque: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2100" dirty="0">
                <a:solidFill>
                  <a:schemeClr val="tx2"/>
                </a:solidFill>
                <a:latin typeface="Garamond" pitchFamily="18" charset="0"/>
              </a:rPr>
              <a:t>		(a) desde distintas alturas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2100" dirty="0">
                <a:solidFill>
                  <a:schemeClr val="tx2"/>
                </a:solidFill>
                <a:latin typeface="Garamond" pitchFamily="18" charset="0"/>
              </a:rPr>
              <a:t>		(b) con toberas de distintos diámetros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2100" dirty="0">
                <a:solidFill>
                  <a:schemeClr val="tx2"/>
                </a:solidFill>
                <a:latin typeface="Garamond" pitchFamily="18" charset="0"/>
              </a:rPr>
              <a:t>		(c) con toberas de distintas geometrías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s-ES" sz="2100" dirty="0">
              <a:solidFill>
                <a:schemeClr val="tx2"/>
              </a:solidFill>
              <a:latin typeface="Garamond" pitchFamily="18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Arial" pitchFamily="34" charset="0"/>
              <a:buChar char="•"/>
            </a:pPr>
            <a:r>
              <a:rPr lang="es-ES" sz="2100" dirty="0" smtClean="0">
                <a:solidFill>
                  <a:schemeClr val="tx2"/>
                </a:solidFill>
                <a:latin typeface="Garamond" pitchFamily="18" charset="0"/>
              </a:rPr>
              <a:t>Determinar </a:t>
            </a:r>
            <a:r>
              <a:rPr lang="es-ES" sz="2100" b="1" u="sng" dirty="0">
                <a:solidFill>
                  <a:schemeClr val="tx2"/>
                </a:solidFill>
                <a:latin typeface="Garamond" pitchFamily="18" charset="0"/>
              </a:rPr>
              <a:t>coeficientes</a:t>
            </a:r>
            <a:r>
              <a:rPr lang="es-ES" sz="2100" dirty="0">
                <a:solidFill>
                  <a:schemeClr val="tx2"/>
                </a:solidFill>
                <a:latin typeface="Garamond" pitchFamily="18" charset="0"/>
              </a:rPr>
              <a:t> característicos: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2100" dirty="0">
                <a:solidFill>
                  <a:schemeClr val="tx2"/>
                </a:solidFill>
                <a:latin typeface="Garamond" pitchFamily="18" charset="0"/>
              </a:rPr>
              <a:t>		(a) de descarga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2100" dirty="0">
                <a:solidFill>
                  <a:schemeClr val="tx2"/>
                </a:solidFill>
                <a:latin typeface="Garamond" pitchFamily="18" charset="0"/>
              </a:rPr>
              <a:t>		(b) de contracción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s-ES" sz="2100" dirty="0">
                <a:solidFill>
                  <a:schemeClr val="tx2"/>
                </a:solidFill>
                <a:latin typeface="Garamond" pitchFamily="18" charset="0"/>
              </a:rPr>
              <a:t>		(c) de velocidad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Book Antiqua" pitchFamily="18" charset="0"/>
              </a:rPr>
              <a:t>Antecedentes Teóricos</a:t>
            </a:r>
            <a:endParaRPr lang="es-CL">
              <a:latin typeface="Book Antiqua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924944"/>
            <a:ext cx="2808288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132138" y="2782669"/>
            <a:ext cx="604837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r>
              <a:rPr lang="es-ES" dirty="0"/>
              <a:t>La energía potencial se transforma en energía </a:t>
            </a:r>
            <a:endParaRPr lang="es-ES" dirty="0" smtClean="0"/>
          </a:p>
          <a:p>
            <a:pPr algn="just">
              <a:spcBef>
                <a:spcPct val="50000"/>
              </a:spcBef>
            </a:pPr>
            <a:r>
              <a:rPr lang="es-ES" dirty="0" smtClean="0"/>
              <a:t>cinética (</a:t>
            </a:r>
            <a:r>
              <a:rPr lang="es-ES" dirty="0" err="1" smtClean="0"/>
              <a:t>Ec.</a:t>
            </a:r>
            <a:r>
              <a:rPr lang="es-ES" dirty="0" smtClean="0"/>
              <a:t> de </a:t>
            </a:r>
            <a:r>
              <a:rPr lang="es-ES" dirty="0" err="1" smtClean="0"/>
              <a:t>Bernoulli</a:t>
            </a:r>
            <a:r>
              <a:rPr lang="es-ES" dirty="0" smtClean="0"/>
              <a:t>):</a:t>
            </a:r>
            <a:endParaRPr lang="es-ES" dirty="0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539750" y="1557338"/>
            <a:ext cx="763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1. </a:t>
            </a:r>
            <a:r>
              <a:rPr lang="es-MX" sz="2000" b="1" u="sng"/>
              <a:t>Análisis del Comportamiento del fluido al ser Descargado</a:t>
            </a:r>
            <a:endParaRPr lang="es-CL" sz="2000" b="1" u="sng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2467" name="Object 3"/>
          <p:cNvGraphicFramePr>
            <a:graphicFrameLocks noChangeAspect="1"/>
          </p:cNvGraphicFramePr>
          <p:nvPr/>
        </p:nvGraphicFramePr>
        <p:xfrm>
          <a:off x="3348038" y="3536875"/>
          <a:ext cx="2087562" cy="684213"/>
        </p:xfrm>
        <a:graphic>
          <a:graphicData uri="http://schemas.openxmlformats.org/presentationml/2006/ole">
            <p:oleObj spid="_x0000_s62467" name="Ecuación" r:id="rId4" imgW="1193800" imgH="393700" progId="Equation.3">
              <p:embed/>
            </p:oleObj>
          </a:graphicData>
        </a:graphic>
      </p:graphicFrame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2468" name="Object 4"/>
          <p:cNvGraphicFramePr>
            <a:graphicFrameLocks noChangeAspect="1"/>
          </p:cNvGraphicFramePr>
          <p:nvPr/>
        </p:nvGraphicFramePr>
        <p:xfrm>
          <a:off x="7165156" y="3669655"/>
          <a:ext cx="1511300" cy="479425"/>
        </p:xfrm>
        <a:graphic>
          <a:graphicData uri="http://schemas.openxmlformats.org/presentationml/2006/ole">
            <p:oleObj spid="_x0000_s62468" name="Ecuación" r:id="rId5" imgW="812447" imgH="253890" progId="Equation.3">
              <p:embed/>
            </p:oleObj>
          </a:graphicData>
        </a:graphic>
      </p:graphicFrame>
      <p:cxnSp>
        <p:nvCxnSpPr>
          <p:cNvPr id="24" name="23 Conector recto de flecha"/>
          <p:cNvCxnSpPr/>
          <p:nvPr/>
        </p:nvCxnSpPr>
        <p:spPr>
          <a:xfrm>
            <a:off x="5572132" y="3859460"/>
            <a:ext cx="142876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683568" y="213285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1.1 Velocidad teórica.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67544" y="118746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1.1 Velocidad real.</a:t>
            </a:r>
            <a:endParaRPr lang="en-US" dirty="0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8713774" cy="244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987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3933056"/>
            <a:ext cx="3019972" cy="5760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cxnSp>
        <p:nvCxnSpPr>
          <p:cNvPr id="16" name="15 Conector recto de flecha"/>
          <p:cNvCxnSpPr/>
          <p:nvPr/>
        </p:nvCxnSpPr>
        <p:spPr>
          <a:xfrm>
            <a:off x="827584" y="5661248"/>
            <a:ext cx="14401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988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5157192"/>
            <a:ext cx="3922472" cy="10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Book Antiqua" pitchFamily="18" charset="0"/>
              </a:rPr>
              <a:t>Antecedentes Teóricos</a:t>
            </a:r>
            <a:endParaRPr lang="es-CL">
              <a:latin typeface="Book Antiqua" pitchFamily="18" charset="0"/>
            </a:endParaRP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539750" y="1557338"/>
            <a:ext cx="417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2. </a:t>
            </a:r>
            <a:r>
              <a:rPr lang="es-MX" sz="2000" b="1" u="sng"/>
              <a:t>Determinación de Coeficientes</a:t>
            </a:r>
            <a:endParaRPr lang="es-CL" sz="2000" b="1" u="sng"/>
          </a:p>
        </p:txBody>
      </p:sp>
      <p:grpSp>
        <p:nvGrpSpPr>
          <p:cNvPr id="61447" name="Group 7"/>
          <p:cNvGrpSpPr>
            <a:grpSpLocks/>
          </p:cNvGrpSpPr>
          <p:nvPr/>
        </p:nvGrpSpPr>
        <p:grpSpPr bwMode="auto">
          <a:xfrm>
            <a:off x="468313" y="2349500"/>
            <a:ext cx="8229600" cy="3886200"/>
            <a:chOff x="288" y="1248"/>
            <a:chExt cx="5184" cy="2448"/>
          </a:xfrm>
        </p:grpSpPr>
        <p:graphicFrame>
          <p:nvGraphicFramePr>
            <p:cNvPr id="63488" name="Object 0"/>
            <p:cNvGraphicFramePr>
              <a:graphicFrameLocks noChangeAspect="1"/>
            </p:cNvGraphicFramePr>
            <p:nvPr/>
          </p:nvGraphicFramePr>
          <p:xfrm>
            <a:off x="2789" y="1752"/>
            <a:ext cx="771" cy="437"/>
          </p:xfrm>
          <a:graphic>
            <a:graphicData uri="http://schemas.openxmlformats.org/presentationml/2006/ole">
              <p:oleObj spid="_x0000_s63488" name="Ecuación" r:id="rId3" imgW="787058" imgH="444307" progId="Equation.3">
                <p:embed/>
              </p:oleObj>
            </a:graphicData>
          </a:graphic>
        </p:graphicFrame>
        <p:graphicFrame>
          <p:nvGraphicFramePr>
            <p:cNvPr id="63489" name="Object 1"/>
            <p:cNvGraphicFramePr>
              <a:graphicFrameLocks noChangeAspect="1"/>
            </p:cNvGraphicFramePr>
            <p:nvPr/>
          </p:nvGraphicFramePr>
          <p:xfrm>
            <a:off x="2789" y="2341"/>
            <a:ext cx="843" cy="397"/>
          </p:xfrm>
          <a:graphic>
            <a:graphicData uri="http://schemas.openxmlformats.org/presentationml/2006/ole">
              <p:oleObj spid="_x0000_s63489" name="Ecuación" r:id="rId4" imgW="583947" imgH="431613" progId="Equation.3">
                <p:embed/>
              </p:oleObj>
            </a:graphicData>
          </a:graphic>
        </p:graphicFrame>
        <p:sp>
          <p:nvSpPr>
            <p:cNvPr id="61450" name="Rectangle 10"/>
            <p:cNvSpPr>
              <a:spLocks noChangeArrowheads="1"/>
            </p:cNvSpPr>
            <p:nvPr/>
          </p:nvSpPr>
          <p:spPr bwMode="auto">
            <a:xfrm>
              <a:off x="288" y="1248"/>
              <a:ext cx="5184" cy="2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itchFamily="2" charset="2"/>
                <a:buNone/>
              </a:pPr>
              <a:r>
                <a:rPr lang="es-ES"/>
                <a:t>* Coeficiente de Velocidad:</a:t>
              </a:r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itchFamily="2" charset="2"/>
                <a:buNone/>
              </a:pPr>
              <a:endParaRPr lang="es-ES" baseline="-25000"/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itchFamily="2" charset="2"/>
                <a:buNone/>
              </a:pPr>
              <a:endParaRPr lang="es-ES" baseline="-25000"/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itchFamily="2" charset="2"/>
                <a:buNone/>
              </a:pPr>
              <a:r>
                <a:rPr lang="es-ES"/>
                <a:t>* Coeficiente de Descarga:</a:t>
              </a:r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itchFamily="2" charset="2"/>
                <a:buNone/>
              </a:pPr>
              <a:endParaRPr lang="es-ES"/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itchFamily="2" charset="2"/>
                <a:buNone/>
              </a:pPr>
              <a:endParaRPr lang="es-ES"/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itchFamily="2" charset="2"/>
                <a:buNone/>
              </a:pPr>
              <a:r>
                <a:rPr lang="es-ES"/>
                <a:t>* Coeficiente de Contracción:</a:t>
              </a:r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itchFamily="2" charset="2"/>
                <a:buNone/>
              </a:pPr>
              <a:endParaRPr lang="es-ES"/>
            </a:p>
          </p:txBody>
        </p:sp>
        <p:graphicFrame>
          <p:nvGraphicFramePr>
            <p:cNvPr id="63490" name="Object 2"/>
            <p:cNvGraphicFramePr>
              <a:graphicFrameLocks noChangeAspect="1"/>
            </p:cNvGraphicFramePr>
            <p:nvPr/>
          </p:nvGraphicFramePr>
          <p:xfrm>
            <a:off x="2789" y="1253"/>
            <a:ext cx="984" cy="394"/>
          </p:xfrm>
          <a:graphic>
            <a:graphicData uri="http://schemas.openxmlformats.org/presentationml/2006/ole">
              <p:oleObj spid="_x0000_s63490" name="Ecuación" r:id="rId5" imgW="774364" imgH="444307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437</TotalTime>
  <Words>135</Words>
  <Application>Microsoft Office PowerPoint</Application>
  <PresentationFormat>Presentación en pantalla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8" baseType="lpstr">
      <vt:lpstr>Mirador</vt:lpstr>
      <vt:lpstr>Ecuación</vt:lpstr>
      <vt:lpstr>Experiencia #7 Descarga de Fluidos</vt:lpstr>
      <vt:lpstr>Descripción de la Experiencia</vt:lpstr>
      <vt:lpstr>Objetivos</vt:lpstr>
      <vt:lpstr>Antecedentes Teóricos</vt:lpstr>
      <vt:lpstr>Diapositiva 5</vt:lpstr>
      <vt:lpstr>Antecedentes Teóricos</vt:lpstr>
    </vt:vector>
  </TitlesOfParts>
  <Company>Spira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Experiencia #7 Descarga de Fluidos</dc:title>
  <dc:creator>Tidus</dc:creator>
  <cp:lastModifiedBy>alumno</cp:lastModifiedBy>
  <cp:revision>27</cp:revision>
  <dcterms:created xsi:type="dcterms:W3CDTF">2009-03-16T01:06:06Z</dcterms:created>
  <dcterms:modified xsi:type="dcterms:W3CDTF">2011-10-11T13:44:41Z</dcterms:modified>
</cp:coreProperties>
</file>