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706" r:id="rId3"/>
    <p:sldId id="613" r:id="rId4"/>
    <p:sldId id="707" r:id="rId5"/>
    <p:sldId id="615" r:id="rId6"/>
    <p:sldId id="708" r:id="rId7"/>
    <p:sldId id="709" r:id="rId8"/>
    <p:sldId id="786" r:id="rId9"/>
    <p:sldId id="770" r:id="rId10"/>
    <p:sldId id="771" r:id="rId11"/>
    <p:sldId id="772" r:id="rId12"/>
    <p:sldId id="773" r:id="rId13"/>
    <p:sldId id="774" r:id="rId14"/>
    <p:sldId id="775" r:id="rId15"/>
    <p:sldId id="776" r:id="rId16"/>
    <p:sldId id="710" r:id="rId17"/>
    <p:sldId id="711" r:id="rId18"/>
    <p:sldId id="712" r:id="rId19"/>
    <p:sldId id="713" r:id="rId20"/>
    <p:sldId id="616" r:id="rId21"/>
    <p:sldId id="714" r:id="rId22"/>
    <p:sldId id="661" r:id="rId23"/>
    <p:sldId id="665" r:id="rId24"/>
    <p:sldId id="715" r:id="rId25"/>
    <p:sldId id="716" r:id="rId26"/>
    <p:sldId id="717" r:id="rId27"/>
    <p:sldId id="718" r:id="rId28"/>
    <p:sldId id="719" r:id="rId29"/>
    <p:sldId id="720" r:id="rId30"/>
    <p:sldId id="721" r:id="rId31"/>
    <p:sldId id="722" r:id="rId32"/>
    <p:sldId id="667" r:id="rId33"/>
    <p:sldId id="622" r:id="rId34"/>
    <p:sldId id="673" r:id="rId35"/>
    <p:sldId id="674" r:id="rId36"/>
    <p:sldId id="675" r:id="rId37"/>
    <p:sldId id="723" r:id="rId38"/>
    <p:sldId id="787" r:id="rId39"/>
    <p:sldId id="724" r:id="rId40"/>
    <p:sldId id="678" r:id="rId41"/>
    <p:sldId id="679" r:id="rId42"/>
    <p:sldId id="725" r:id="rId43"/>
    <p:sldId id="726" r:id="rId44"/>
    <p:sldId id="688" r:id="rId45"/>
    <p:sldId id="689" r:id="rId46"/>
    <p:sldId id="727" r:id="rId47"/>
    <p:sldId id="728" r:id="rId48"/>
    <p:sldId id="690" r:id="rId49"/>
    <p:sldId id="692" r:id="rId50"/>
    <p:sldId id="693" r:id="rId51"/>
    <p:sldId id="695" r:id="rId52"/>
    <p:sldId id="732" r:id="rId53"/>
    <p:sldId id="733" r:id="rId54"/>
    <p:sldId id="740" r:id="rId55"/>
    <p:sldId id="735" r:id="rId56"/>
    <p:sldId id="741" r:id="rId57"/>
    <p:sldId id="746" r:id="rId58"/>
    <p:sldId id="742" r:id="rId59"/>
    <p:sldId id="743" r:id="rId60"/>
    <p:sldId id="744" r:id="rId61"/>
    <p:sldId id="745" r:id="rId62"/>
    <p:sldId id="747" r:id="rId63"/>
    <p:sldId id="748" r:id="rId64"/>
    <p:sldId id="749" r:id="rId65"/>
    <p:sldId id="750" r:id="rId66"/>
    <p:sldId id="751" r:id="rId67"/>
    <p:sldId id="752" r:id="rId68"/>
    <p:sldId id="753" r:id="rId69"/>
    <p:sldId id="754" r:id="rId70"/>
    <p:sldId id="778" r:id="rId71"/>
    <p:sldId id="779" r:id="rId72"/>
    <p:sldId id="780" r:id="rId73"/>
    <p:sldId id="781" r:id="rId74"/>
    <p:sldId id="782" r:id="rId75"/>
    <p:sldId id="783" r:id="rId76"/>
    <p:sldId id="785" r:id="rId77"/>
    <p:sldId id="762" r:id="rId78"/>
    <p:sldId id="763" r:id="rId79"/>
    <p:sldId id="764" r:id="rId80"/>
    <p:sldId id="765" r:id="rId81"/>
    <p:sldId id="766" r:id="rId82"/>
    <p:sldId id="555" r:id="rId8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996633"/>
    <a:srgbClr val="FFCC00"/>
    <a:srgbClr val="CCBE06"/>
    <a:srgbClr val="B4DE86"/>
    <a:srgbClr val="FFFF99"/>
    <a:srgbClr val="005696"/>
    <a:srgbClr val="243E90"/>
    <a:srgbClr val="004A82"/>
    <a:srgbClr val="00518E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37" autoAdjust="0"/>
    <p:restoredTop sz="97286" autoAdjust="0"/>
  </p:normalViewPr>
  <p:slideViewPr>
    <p:cSldViewPr>
      <p:cViewPr varScale="1">
        <p:scale>
          <a:sx n="90" d="100"/>
          <a:sy n="90" d="100"/>
        </p:scale>
        <p:origin x="-12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F9383-B1DA-47BB-B258-022E5107BA66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DE2EAD4-05E4-4632-9D3B-C012E9E8B0D7}">
      <dgm:prSet phldrT="[Text]"/>
      <dgm:spPr/>
      <dgm:t>
        <a:bodyPr/>
        <a:lstStyle/>
        <a:p>
          <a:r>
            <a:rPr lang="es-MX" dirty="0" smtClean="0"/>
            <a:t>Cadena de Abastecimiento</a:t>
          </a:r>
          <a:endParaRPr lang="es-CL" dirty="0"/>
        </a:p>
      </dgm:t>
    </dgm:pt>
    <dgm:pt modelId="{44212315-A028-4EA7-9EE6-20D169ED7154}" type="parTrans" cxnId="{BC3CF5C0-ECEA-4301-9717-FD6F37B63C95}">
      <dgm:prSet/>
      <dgm:spPr/>
      <dgm:t>
        <a:bodyPr/>
        <a:lstStyle/>
        <a:p>
          <a:endParaRPr lang="es-CL"/>
        </a:p>
      </dgm:t>
    </dgm:pt>
    <dgm:pt modelId="{C34630F4-2EAB-44FE-A9A9-EE2448A06D8B}" type="sibTrans" cxnId="{BC3CF5C0-ECEA-4301-9717-FD6F37B63C95}">
      <dgm:prSet/>
      <dgm:spPr/>
      <dgm:t>
        <a:bodyPr/>
        <a:lstStyle/>
        <a:p>
          <a:endParaRPr lang="es-CL"/>
        </a:p>
      </dgm:t>
    </dgm:pt>
    <dgm:pt modelId="{F7C61D46-1116-4FB4-95E6-8F2FB0FBA3D0}">
      <dgm:prSet phldrT="[Text]"/>
      <dgm:spPr/>
      <dgm:t>
        <a:bodyPr/>
        <a:lstStyle/>
        <a:p>
          <a:r>
            <a:rPr lang="es-MX" dirty="0" smtClean="0"/>
            <a:t>Elementos estratégicos para el diseño</a:t>
          </a:r>
          <a:endParaRPr lang="es-CL" dirty="0"/>
        </a:p>
      </dgm:t>
    </dgm:pt>
    <dgm:pt modelId="{CEF30A46-CAB0-46E1-BDDC-3183DE3EF8D2}" type="parTrans" cxnId="{54AE6605-A07B-45E2-8BF9-2C9CD2B9B05E}">
      <dgm:prSet/>
      <dgm:spPr/>
      <dgm:t>
        <a:bodyPr/>
        <a:lstStyle/>
        <a:p>
          <a:endParaRPr lang="es-CL"/>
        </a:p>
      </dgm:t>
    </dgm:pt>
    <dgm:pt modelId="{6F45E458-89F2-48EA-BDCF-AFBD701639F2}" type="sibTrans" cxnId="{54AE6605-A07B-45E2-8BF9-2C9CD2B9B05E}">
      <dgm:prSet/>
      <dgm:spPr/>
      <dgm:t>
        <a:bodyPr/>
        <a:lstStyle/>
        <a:p>
          <a:endParaRPr lang="es-CL"/>
        </a:p>
      </dgm:t>
    </dgm:pt>
    <dgm:pt modelId="{18109336-178E-4905-AE99-8B1B89F1EEF9}">
      <dgm:prSet phldrT="[Text]"/>
      <dgm:spPr/>
      <dgm:t>
        <a:bodyPr/>
        <a:lstStyle/>
        <a:p>
          <a:r>
            <a:rPr lang="es-MX" i="1" dirty="0" err="1" smtClean="0"/>
            <a:t>Retailing</a:t>
          </a:r>
          <a:endParaRPr lang="es-CL" i="1" dirty="0"/>
        </a:p>
      </dgm:t>
    </dgm:pt>
    <dgm:pt modelId="{011E7DAF-29DC-4132-93D4-CD84538FEAD9}" type="parTrans" cxnId="{E12AB887-9B5C-4078-98EB-C1BB09298EB1}">
      <dgm:prSet/>
      <dgm:spPr/>
      <dgm:t>
        <a:bodyPr/>
        <a:lstStyle/>
        <a:p>
          <a:endParaRPr lang="es-CL"/>
        </a:p>
      </dgm:t>
    </dgm:pt>
    <dgm:pt modelId="{AAC71549-600D-4ABC-BCB9-C0DAE223C937}" type="sibTrans" cxnId="{E12AB887-9B5C-4078-98EB-C1BB09298EB1}">
      <dgm:prSet/>
      <dgm:spPr/>
      <dgm:t>
        <a:bodyPr/>
        <a:lstStyle/>
        <a:p>
          <a:endParaRPr lang="es-CL"/>
        </a:p>
      </dgm:t>
    </dgm:pt>
    <dgm:pt modelId="{49A42FDF-FF3B-415F-9954-3420BD81F3AB}">
      <dgm:prSet phldrT="[Text]"/>
      <dgm:spPr/>
      <dgm:t>
        <a:bodyPr/>
        <a:lstStyle/>
        <a:p>
          <a:r>
            <a:rPr lang="es-MX" i="0" dirty="0" smtClean="0"/>
            <a:t>Evolución del </a:t>
          </a:r>
          <a:r>
            <a:rPr lang="es-MX" i="1" dirty="0" err="1" smtClean="0"/>
            <a:t>Retail</a:t>
          </a:r>
          <a:endParaRPr lang="es-CL" i="1" dirty="0"/>
        </a:p>
      </dgm:t>
    </dgm:pt>
    <dgm:pt modelId="{98112B7E-2340-4829-A44F-7413B3629286}" type="parTrans" cxnId="{2DC41497-4A59-46BF-BA9D-4A9CBEAAC5F4}">
      <dgm:prSet/>
      <dgm:spPr/>
      <dgm:t>
        <a:bodyPr/>
        <a:lstStyle/>
        <a:p>
          <a:endParaRPr lang="es-CL"/>
        </a:p>
      </dgm:t>
    </dgm:pt>
    <dgm:pt modelId="{40AB3A22-CFDC-47E8-8C49-704D5CAE70FB}" type="sibTrans" cxnId="{2DC41497-4A59-46BF-BA9D-4A9CBEAAC5F4}">
      <dgm:prSet/>
      <dgm:spPr/>
      <dgm:t>
        <a:bodyPr/>
        <a:lstStyle/>
        <a:p>
          <a:endParaRPr lang="es-CL"/>
        </a:p>
      </dgm:t>
    </dgm:pt>
    <dgm:pt modelId="{1D7451F1-42B2-4E1E-B566-520E37919E4D}">
      <dgm:prSet/>
      <dgm:spPr/>
      <dgm:t>
        <a:bodyPr/>
        <a:lstStyle/>
        <a:p>
          <a:r>
            <a:rPr lang="es-MX" i="0" dirty="0" smtClean="0"/>
            <a:t>Estrategia del Negocio de </a:t>
          </a:r>
          <a:r>
            <a:rPr lang="es-MX" i="1" dirty="0" err="1" smtClean="0"/>
            <a:t>Retail</a:t>
          </a:r>
          <a:endParaRPr lang="es-CL" i="1" dirty="0"/>
        </a:p>
      </dgm:t>
    </dgm:pt>
    <dgm:pt modelId="{EFC629AF-C623-4C72-9553-5CE7CA9BEF44}" type="parTrans" cxnId="{FA95AE6A-2480-4BA2-A696-861CDE75DB7C}">
      <dgm:prSet/>
      <dgm:spPr/>
      <dgm:t>
        <a:bodyPr/>
        <a:lstStyle/>
        <a:p>
          <a:endParaRPr lang="es-CL"/>
        </a:p>
      </dgm:t>
    </dgm:pt>
    <dgm:pt modelId="{E0BF7436-59F4-4D35-BE67-D756E9079615}" type="sibTrans" cxnId="{FA95AE6A-2480-4BA2-A696-861CDE75DB7C}">
      <dgm:prSet/>
      <dgm:spPr/>
      <dgm:t>
        <a:bodyPr/>
        <a:lstStyle/>
        <a:p>
          <a:endParaRPr lang="es-CL"/>
        </a:p>
      </dgm:t>
    </dgm:pt>
    <dgm:pt modelId="{A3ED09AA-17BE-4CE6-9E70-ADE60CC2D321}" type="pres">
      <dgm:prSet presAssocID="{800F9383-B1DA-47BB-B258-022E5107B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41E8A69-5B72-4C7F-8618-EF0A3830327C}" type="pres">
      <dgm:prSet presAssocID="{4DE2EAD4-05E4-4632-9D3B-C012E9E8B0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CF9D3F-F055-414D-8709-B146223F2291}" type="pres">
      <dgm:prSet presAssocID="{C34630F4-2EAB-44FE-A9A9-EE2448A06D8B}" presName="sibTrans" presStyleCnt="0"/>
      <dgm:spPr/>
    </dgm:pt>
    <dgm:pt modelId="{FC48003F-0D7F-4FB3-9186-42FEFF195BEC}" type="pres">
      <dgm:prSet presAssocID="{F7C61D46-1116-4FB4-95E6-8F2FB0FBA3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865E06-7ACD-48CF-80F8-D51DBE252527}" type="pres">
      <dgm:prSet presAssocID="{6F45E458-89F2-48EA-BDCF-AFBD701639F2}" presName="sibTrans" presStyleCnt="0"/>
      <dgm:spPr/>
    </dgm:pt>
    <dgm:pt modelId="{EFFCBB54-D20A-457E-B5FF-29CE34911B22}" type="pres">
      <dgm:prSet presAssocID="{18109336-178E-4905-AE99-8B1B89F1EEF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8BFC91D-C103-4B03-BF3C-4683CFE8CCC2}" type="pres">
      <dgm:prSet presAssocID="{AAC71549-600D-4ABC-BCB9-C0DAE223C937}" presName="sibTrans" presStyleCnt="0"/>
      <dgm:spPr/>
    </dgm:pt>
    <dgm:pt modelId="{DBBC546D-B5A9-40DD-BC07-66C0F7F10AAF}" type="pres">
      <dgm:prSet presAssocID="{49A42FDF-FF3B-415F-9954-3420BD81F3A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C4AC25-AD8D-4D34-B77D-FD95C3237FEB}" type="pres">
      <dgm:prSet presAssocID="{40AB3A22-CFDC-47E8-8C49-704D5CAE70FB}" presName="sibTrans" presStyleCnt="0"/>
      <dgm:spPr/>
    </dgm:pt>
    <dgm:pt modelId="{DA234952-3FA4-479E-8200-02E3AB089784}" type="pres">
      <dgm:prSet presAssocID="{1D7451F1-42B2-4E1E-B566-520E37919E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A95AE6A-2480-4BA2-A696-861CDE75DB7C}" srcId="{800F9383-B1DA-47BB-B258-022E5107BA66}" destId="{1D7451F1-42B2-4E1E-B566-520E37919E4D}" srcOrd="4" destOrd="0" parTransId="{EFC629AF-C623-4C72-9553-5CE7CA9BEF44}" sibTransId="{E0BF7436-59F4-4D35-BE67-D756E9079615}"/>
    <dgm:cxn modelId="{F11B366A-5BF2-459C-B414-00276A0CFF6D}" type="presOf" srcId="{4DE2EAD4-05E4-4632-9D3B-C012E9E8B0D7}" destId="{741E8A69-5B72-4C7F-8618-EF0A3830327C}" srcOrd="0" destOrd="0" presId="urn:microsoft.com/office/officeart/2005/8/layout/default"/>
    <dgm:cxn modelId="{07EF3D0B-55AE-40F6-BBE2-74B41CD3C88A}" type="presOf" srcId="{49A42FDF-FF3B-415F-9954-3420BD81F3AB}" destId="{DBBC546D-B5A9-40DD-BC07-66C0F7F10AAF}" srcOrd="0" destOrd="0" presId="urn:microsoft.com/office/officeart/2005/8/layout/default"/>
    <dgm:cxn modelId="{54AE6605-A07B-45E2-8BF9-2C9CD2B9B05E}" srcId="{800F9383-B1DA-47BB-B258-022E5107BA66}" destId="{F7C61D46-1116-4FB4-95E6-8F2FB0FBA3D0}" srcOrd="1" destOrd="0" parTransId="{CEF30A46-CAB0-46E1-BDDC-3183DE3EF8D2}" sibTransId="{6F45E458-89F2-48EA-BDCF-AFBD701639F2}"/>
    <dgm:cxn modelId="{9CE85187-1AFF-4397-8BC8-4CDD9C406D7A}" type="presOf" srcId="{800F9383-B1DA-47BB-B258-022E5107BA66}" destId="{A3ED09AA-17BE-4CE6-9E70-ADE60CC2D321}" srcOrd="0" destOrd="0" presId="urn:microsoft.com/office/officeart/2005/8/layout/default"/>
    <dgm:cxn modelId="{92CAF5A0-2943-491F-852B-906233F5E112}" type="presOf" srcId="{1D7451F1-42B2-4E1E-B566-520E37919E4D}" destId="{DA234952-3FA4-479E-8200-02E3AB089784}" srcOrd="0" destOrd="0" presId="urn:microsoft.com/office/officeart/2005/8/layout/default"/>
    <dgm:cxn modelId="{919A41D9-1D15-4370-B2E2-BCA5E41D25EE}" type="presOf" srcId="{18109336-178E-4905-AE99-8B1B89F1EEF9}" destId="{EFFCBB54-D20A-457E-B5FF-29CE34911B22}" srcOrd="0" destOrd="0" presId="urn:microsoft.com/office/officeart/2005/8/layout/default"/>
    <dgm:cxn modelId="{E12AB887-9B5C-4078-98EB-C1BB09298EB1}" srcId="{800F9383-B1DA-47BB-B258-022E5107BA66}" destId="{18109336-178E-4905-AE99-8B1B89F1EEF9}" srcOrd="2" destOrd="0" parTransId="{011E7DAF-29DC-4132-93D4-CD84538FEAD9}" sibTransId="{AAC71549-600D-4ABC-BCB9-C0DAE223C937}"/>
    <dgm:cxn modelId="{BC3CF5C0-ECEA-4301-9717-FD6F37B63C95}" srcId="{800F9383-B1DA-47BB-B258-022E5107BA66}" destId="{4DE2EAD4-05E4-4632-9D3B-C012E9E8B0D7}" srcOrd="0" destOrd="0" parTransId="{44212315-A028-4EA7-9EE6-20D169ED7154}" sibTransId="{C34630F4-2EAB-44FE-A9A9-EE2448A06D8B}"/>
    <dgm:cxn modelId="{47F0E29C-9177-4161-B8C0-DC150EA888F8}" type="presOf" srcId="{F7C61D46-1116-4FB4-95E6-8F2FB0FBA3D0}" destId="{FC48003F-0D7F-4FB3-9186-42FEFF195BEC}" srcOrd="0" destOrd="0" presId="urn:microsoft.com/office/officeart/2005/8/layout/default"/>
    <dgm:cxn modelId="{2DC41497-4A59-46BF-BA9D-4A9CBEAAC5F4}" srcId="{800F9383-B1DA-47BB-B258-022E5107BA66}" destId="{49A42FDF-FF3B-415F-9954-3420BD81F3AB}" srcOrd="3" destOrd="0" parTransId="{98112B7E-2340-4829-A44F-7413B3629286}" sibTransId="{40AB3A22-CFDC-47E8-8C49-704D5CAE70FB}"/>
    <dgm:cxn modelId="{D2ED2F4B-FB0C-40A7-8EA7-CA43833D4C50}" type="presParOf" srcId="{A3ED09AA-17BE-4CE6-9E70-ADE60CC2D321}" destId="{741E8A69-5B72-4C7F-8618-EF0A3830327C}" srcOrd="0" destOrd="0" presId="urn:microsoft.com/office/officeart/2005/8/layout/default"/>
    <dgm:cxn modelId="{10259ABD-5073-4199-ADC5-52B887AB1E7B}" type="presParOf" srcId="{A3ED09AA-17BE-4CE6-9E70-ADE60CC2D321}" destId="{7BCF9D3F-F055-414D-8709-B146223F2291}" srcOrd="1" destOrd="0" presId="urn:microsoft.com/office/officeart/2005/8/layout/default"/>
    <dgm:cxn modelId="{1037633E-191B-41BA-86F8-F525857FE9DD}" type="presParOf" srcId="{A3ED09AA-17BE-4CE6-9E70-ADE60CC2D321}" destId="{FC48003F-0D7F-4FB3-9186-42FEFF195BEC}" srcOrd="2" destOrd="0" presId="urn:microsoft.com/office/officeart/2005/8/layout/default"/>
    <dgm:cxn modelId="{9505DB0E-2680-41F9-8779-CCF93B430ACD}" type="presParOf" srcId="{A3ED09AA-17BE-4CE6-9E70-ADE60CC2D321}" destId="{AA865E06-7ACD-48CF-80F8-D51DBE252527}" srcOrd="3" destOrd="0" presId="urn:microsoft.com/office/officeart/2005/8/layout/default"/>
    <dgm:cxn modelId="{5D42BCC1-D9A0-4303-93C6-81E73E120B91}" type="presParOf" srcId="{A3ED09AA-17BE-4CE6-9E70-ADE60CC2D321}" destId="{EFFCBB54-D20A-457E-B5FF-29CE34911B22}" srcOrd="4" destOrd="0" presId="urn:microsoft.com/office/officeart/2005/8/layout/default"/>
    <dgm:cxn modelId="{3249A495-9FD0-4EE9-BDC9-E0E3D448A817}" type="presParOf" srcId="{A3ED09AA-17BE-4CE6-9E70-ADE60CC2D321}" destId="{D8BFC91D-C103-4B03-BF3C-4683CFE8CCC2}" srcOrd="5" destOrd="0" presId="urn:microsoft.com/office/officeart/2005/8/layout/default"/>
    <dgm:cxn modelId="{A7FD8943-A67B-465C-9D68-D1582A8A23B2}" type="presParOf" srcId="{A3ED09AA-17BE-4CE6-9E70-ADE60CC2D321}" destId="{DBBC546D-B5A9-40DD-BC07-66C0F7F10AAF}" srcOrd="6" destOrd="0" presId="urn:microsoft.com/office/officeart/2005/8/layout/default"/>
    <dgm:cxn modelId="{471B5748-9164-4157-98FF-713A95F8E932}" type="presParOf" srcId="{A3ED09AA-17BE-4CE6-9E70-ADE60CC2D321}" destId="{F2C4AC25-AD8D-4D34-B77D-FD95C3237FEB}" srcOrd="7" destOrd="0" presId="urn:microsoft.com/office/officeart/2005/8/layout/default"/>
    <dgm:cxn modelId="{B4CCD734-C2BF-47F0-B580-DC183FE1A6CA}" type="presParOf" srcId="{A3ED09AA-17BE-4CE6-9E70-ADE60CC2D321}" destId="{DA234952-3FA4-479E-8200-02E3AB0897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98F69B-2AF3-43F0-8D58-08916FD61A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C7FE331-189E-4795-9CE3-858091B7BA4F}">
      <dgm:prSet phldrT="[Texto]"/>
      <dgm:spPr/>
      <dgm:t>
        <a:bodyPr/>
        <a:lstStyle/>
        <a:p>
          <a:r>
            <a:rPr lang="es-MX" dirty="0" smtClean="0"/>
            <a:t>Producción</a:t>
          </a:r>
          <a:endParaRPr lang="es-ES" dirty="0"/>
        </a:p>
      </dgm:t>
    </dgm:pt>
    <dgm:pt modelId="{7BD954DC-D05E-42D8-BF85-E0CAC08154F3}" type="parTrans" cxnId="{DD2F8AA1-A8DA-401E-946A-2F163ED0929A}">
      <dgm:prSet/>
      <dgm:spPr/>
      <dgm:t>
        <a:bodyPr/>
        <a:lstStyle/>
        <a:p>
          <a:endParaRPr lang="es-ES"/>
        </a:p>
      </dgm:t>
    </dgm:pt>
    <dgm:pt modelId="{501096AA-251A-457C-A48A-CBF832DA8F3E}" type="sibTrans" cxnId="{DD2F8AA1-A8DA-401E-946A-2F163ED0929A}">
      <dgm:prSet/>
      <dgm:spPr/>
      <dgm:t>
        <a:bodyPr/>
        <a:lstStyle/>
        <a:p>
          <a:endParaRPr lang="es-ES"/>
        </a:p>
      </dgm:t>
    </dgm:pt>
    <dgm:pt modelId="{A740D9FB-DD6F-4D2C-A7A1-093E7DBA3B2E}">
      <dgm:prSet phldrT="[Texto]"/>
      <dgm:spPr/>
      <dgm:t>
        <a:bodyPr/>
        <a:lstStyle/>
        <a:p>
          <a:r>
            <a:rPr lang="es-MX" dirty="0" smtClean="0"/>
            <a:t>Inventario Fabricante</a:t>
          </a:r>
          <a:endParaRPr lang="es-ES" dirty="0"/>
        </a:p>
      </dgm:t>
    </dgm:pt>
    <dgm:pt modelId="{E49C4B53-F986-4C94-987E-46E61E14B6D2}" type="parTrans" cxnId="{0B6E222F-DFF4-4221-B683-F18075A00AA7}">
      <dgm:prSet/>
      <dgm:spPr/>
      <dgm:t>
        <a:bodyPr/>
        <a:lstStyle/>
        <a:p>
          <a:endParaRPr lang="es-ES"/>
        </a:p>
      </dgm:t>
    </dgm:pt>
    <dgm:pt modelId="{08E4B59D-EA9E-4367-A9C0-2FE971CF9904}" type="sibTrans" cxnId="{0B6E222F-DFF4-4221-B683-F18075A00AA7}">
      <dgm:prSet/>
      <dgm:spPr/>
      <dgm:t>
        <a:bodyPr/>
        <a:lstStyle/>
        <a:p>
          <a:endParaRPr lang="es-ES"/>
        </a:p>
      </dgm:t>
    </dgm:pt>
    <dgm:pt modelId="{090933D7-C39C-4A24-9B60-012864BC8CDE}">
      <dgm:prSet phldrT="[Texto]"/>
      <dgm:spPr/>
      <dgm:t>
        <a:bodyPr/>
        <a:lstStyle/>
        <a:p>
          <a:r>
            <a:rPr lang="es-MX" dirty="0" smtClean="0"/>
            <a:t>Inventario Cadena</a:t>
          </a:r>
          <a:endParaRPr lang="es-ES" dirty="0"/>
        </a:p>
      </dgm:t>
    </dgm:pt>
    <dgm:pt modelId="{2E047B1E-ABFD-4DF1-AE2F-831BAC4B6980}" type="parTrans" cxnId="{3370E867-62AC-4AB9-862D-D92A24C0C987}">
      <dgm:prSet/>
      <dgm:spPr/>
      <dgm:t>
        <a:bodyPr/>
        <a:lstStyle/>
        <a:p>
          <a:endParaRPr lang="es-ES"/>
        </a:p>
      </dgm:t>
    </dgm:pt>
    <dgm:pt modelId="{8E8FFAD9-DA4A-4AB1-868A-3CA0D41840AA}" type="sibTrans" cxnId="{3370E867-62AC-4AB9-862D-D92A24C0C987}">
      <dgm:prSet/>
      <dgm:spPr/>
      <dgm:t>
        <a:bodyPr/>
        <a:lstStyle/>
        <a:p>
          <a:endParaRPr lang="es-ES"/>
        </a:p>
      </dgm:t>
    </dgm:pt>
    <dgm:pt modelId="{A8F20977-A549-414B-8004-16D26B839DC4}">
      <dgm:prSet phldrT="[Texto]"/>
      <dgm:spPr/>
      <dgm:t>
        <a:bodyPr/>
        <a:lstStyle/>
        <a:p>
          <a:r>
            <a:rPr lang="es-MX" dirty="0" smtClean="0"/>
            <a:t>Inventario Bodega sala</a:t>
          </a:r>
          <a:endParaRPr lang="es-ES" dirty="0"/>
        </a:p>
      </dgm:t>
    </dgm:pt>
    <dgm:pt modelId="{F61B0161-D6B5-4721-9143-714845EF3295}" type="parTrans" cxnId="{C7F2AEEE-3586-4CF0-99AB-849A317E99F5}">
      <dgm:prSet/>
      <dgm:spPr/>
      <dgm:t>
        <a:bodyPr/>
        <a:lstStyle/>
        <a:p>
          <a:endParaRPr lang="es-ES"/>
        </a:p>
      </dgm:t>
    </dgm:pt>
    <dgm:pt modelId="{0AEC29C3-7557-4CC5-94AB-B1B8FDC54B44}" type="sibTrans" cxnId="{C7F2AEEE-3586-4CF0-99AB-849A317E99F5}">
      <dgm:prSet/>
      <dgm:spPr/>
      <dgm:t>
        <a:bodyPr/>
        <a:lstStyle/>
        <a:p>
          <a:endParaRPr lang="es-ES"/>
        </a:p>
      </dgm:t>
    </dgm:pt>
    <dgm:pt modelId="{CAC720F5-86F3-4816-AE60-0803ABC392BA}">
      <dgm:prSet phldrT="[Texto]"/>
      <dgm:spPr/>
      <dgm:t>
        <a:bodyPr/>
        <a:lstStyle/>
        <a:p>
          <a:r>
            <a:rPr lang="es-MX" dirty="0" smtClean="0"/>
            <a:t>Góndola</a:t>
          </a:r>
          <a:endParaRPr lang="es-ES" dirty="0"/>
        </a:p>
      </dgm:t>
    </dgm:pt>
    <dgm:pt modelId="{4A300511-D33B-4F9B-A174-A527ADE14E5A}" type="parTrans" cxnId="{E948B38C-096E-4C50-B166-0AF04A496F02}">
      <dgm:prSet/>
      <dgm:spPr/>
      <dgm:t>
        <a:bodyPr/>
        <a:lstStyle/>
        <a:p>
          <a:endParaRPr lang="es-ES"/>
        </a:p>
      </dgm:t>
    </dgm:pt>
    <dgm:pt modelId="{38EB157A-E391-4E46-B3DB-021AB000609D}" type="sibTrans" cxnId="{E948B38C-096E-4C50-B166-0AF04A496F02}">
      <dgm:prSet/>
      <dgm:spPr/>
      <dgm:t>
        <a:bodyPr/>
        <a:lstStyle/>
        <a:p>
          <a:endParaRPr lang="es-ES"/>
        </a:p>
      </dgm:t>
    </dgm:pt>
    <dgm:pt modelId="{9D82C006-ADD5-4A89-A1C5-A81811212887}">
      <dgm:prSet phldrT="[Texto]"/>
      <dgm:spPr/>
      <dgm:t>
        <a:bodyPr/>
        <a:lstStyle/>
        <a:p>
          <a:r>
            <a:rPr lang="es-MX" dirty="0" smtClean="0"/>
            <a:t>Venta</a:t>
          </a:r>
          <a:endParaRPr lang="es-ES" dirty="0"/>
        </a:p>
      </dgm:t>
    </dgm:pt>
    <dgm:pt modelId="{799F69A7-A99B-40A6-B999-552D5029B5E2}" type="parTrans" cxnId="{E717A125-B549-4CBC-ACFC-738D6EED0A4D}">
      <dgm:prSet/>
      <dgm:spPr/>
    </dgm:pt>
    <dgm:pt modelId="{48C69EA3-269F-4B5F-BF47-8168D9AADC32}" type="sibTrans" cxnId="{E717A125-B549-4CBC-ACFC-738D6EED0A4D}">
      <dgm:prSet/>
      <dgm:spPr/>
      <dgm:t>
        <a:bodyPr/>
        <a:lstStyle/>
        <a:p>
          <a:endParaRPr lang="es-ES"/>
        </a:p>
      </dgm:t>
    </dgm:pt>
    <dgm:pt modelId="{7C9319A5-8964-4AD2-87D9-1EC87B45CDE5}" type="pres">
      <dgm:prSet presAssocID="{1E98F69B-2AF3-43F0-8D58-08916FD61A9B}" presName="Name0" presStyleCnt="0">
        <dgm:presLayoutVars>
          <dgm:dir/>
          <dgm:resizeHandles val="exact"/>
        </dgm:presLayoutVars>
      </dgm:prSet>
      <dgm:spPr/>
    </dgm:pt>
    <dgm:pt modelId="{655B891A-A253-48EE-8413-63D279BA93C6}" type="pres">
      <dgm:prSet presAssocID="{8C7FE331-189E-4795-9CE3-858091B7BA4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C2A7E6-A7EF-4616-A649-E101384280E5}" type="pres">
      <dgm:prSet presAssocID="{501096AA-251A-457C-A48A-CBF832DA8F3E}" presName="sibTrans" presStyleLbl="sibTrans2D1" presStyleIdx="0" presStyleCnt="5"/>
      <dgm:spPr/>
      <dgm:t>
        <a:bodyPr/>
        <a:lstStyle/>
        <a:p>
          <a:endParaRPr lang="es-ES"/>
        </a:p>
      </dgm:t>
    </dgm:pt>
    <dgm:pt modelId="{C4B1B638-EC38-494A-96E4-1EB0AC8E47C6}" type="pres">
      <dgm:prSet presAssocID="{501096AA-251A-457C-A48A-CBF832DA8F3E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E54ECCC9-53AF-4BF9-A2EF-F11912693682}" type="pres">
      <dgm:prSet presAssocID="{A740D9FB-DD6F-4D2C-A7A1-093E7DBA3B2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B2F806-4B75-4D66-8775-7A4CACC1AC69}" type="pres">
      <dgm:prSet presAssocID="{08E4B59D-EA9E-4367-A9C0-2FE971CF9904}" presName="sibTrans" presStyleLbl="sibTrans2D1" presStyleIdx="1" presStyleCnt="5"/>
      <dgm:spPr/>
      <dgm:t>
        <a:bodyPr/>
        <a:lstStyle/>
        <a:p>
          <a:endParaRPr lang="es-ES"/>
        </a:p>
      </dgm:t>
    </dgm:pt>
    <dgm:pt modelId="{2C0F1265-C89B-4426-A0DD-28D0E1783A89}" type="pres">
      <dgm:prSet presAssocID="{08E4B59D-EA9E-4367-A9C0-2FE971CF9904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9CF1BDC3-5746-4D16-A4B5-A40EBFF91457}" type="pres">
      <dgm:prSet presAssocID="{090933D7-C39C-4A24-9B60-012864BC8CD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B55F5E-21F6-4495-AF17-35DA7AFC170E}" type="pres">
      <dgm:prSet presAssocID="{8E8FFAD9-DA4A-4AB1-868A-3CA0D41840AA}" presName="sibTrans" presStyleLbl="sibTrans2D1" presStyleIdx="2" presStyleCnt="5"/>
      <dgm:spPr/>
      <dgm:t>
        <a:bodyPr/>
        <a:lstStyle/>
        <a:p>
          <a:endParaRPr lang="es-ES"/>
        </a:p>
      </dgm:t>
    </dgm:pt>
    <dgm:pt modelId="{CB30FDEA-7AE4-478E-B33E-D3AE6BCF44E4}" type="pres">
      <dgm:prSet presAssocID="{8E8FFAD9-DA4A-4AB1-868A-3CA0D41840AA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584D7D7A-6FCD-4858-875C-DA502CE31068}" type="pres">
      <dgm:prSet presAssocID="{A8F20977-A549-414B-8004-16D26B839DC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09C2D0-8F4F-4E1A-9F1E-2CDF8D673042}" type="pres">
      <dgm:prSet presAssocID="{0AEC29C3-7557-4CC5-94AB-B1B8FDC54B44}" presName="sibTrans" presStyleLbl="sibTrans2D1" presStyleIdx="3" presStyleCnt="5"/>
      <dgm:spPr/>
      <dgm:t>
        <a:bodyPr/>
        <a:lstStyle/>
        <a:p>
          <a:endParaRPr lang="es-ES"/>
        </a:p>
      </dgm:t>
    </dgm:pt>
    <dgm:pt modelId="{523EEC9E-5437-424D-905D-24AD89E23430}" type="pres">
      <dgm:prSet presAssocID="{0AEC29C3-7557-4CC5-94AB-B1B8FDC54B44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43E5D631-0977-4C93-AAE5-8FEF041B5A54}" type="pres">
      <dgm:prSet presAssocID="{CAC720F5-86F3-4816-AE60-0803ABC392B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4B3BC4-6E68-4982-A51D-F1DC85BE8CCC}" type="pres">
      <dgm:prSet presAssocID="{38EB157A-E391-4E46-B3DB-021AB000609D}" presName="sibTrans" presStyleLbl="sibTrans2D1" presStyleIdx="4" presStyleCnt="5"/>
      <dgm:spPr/>
      <dgm:t>
        <a:bodyPr/>
        <a:lstStyle/>
        <a:p>
          <a:endParaRPr lang="es-ES"/>
        </a:p>
      </dgm:t>
    </dgm:pt>
    <dgm:pt modelId="{52530705-2577-469E-9008-9CD03ECC5107}" type="pres">
      <dgm:prSet presAssocID="{38EB157A-E391-4E46-B3DB-021AB000609D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3E036078-D73F-4CCE-9B1E-5EF07F3E5618}" type="pres">
      <dgm:prSet presAssocID="{9D82C006-ADD5-4A89-A1C5-A8181121288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C9489B6-343A-4C74-B63F-4F82EA369A88}" type="presOf" srcId="{08E4B59D-EA9E-4367-A9C0-2FE971CF9904}" destId="{FEB2F806-4B75-4D66-8775-7A4CACC1AC69}" srcOrd="0" destOrd="0" presId="urn:microsoft.com/office/officeart/2005/8/layout/process1"/>
    <dgm:cxn modelId="{0B6E222F-DFF4-4221-B683-F18075A00AA7}" srcId="{1E98F69B-2AF3-43F0-8D58-08916FD61A9B}" destId="{A740D9FB-DD6F-4D2C-A7A1-093E7DBA3B2E}" srcOrd="1" destOrd="0" parTransId="{E49C4B53-F986-4C94-987E-46E61E14B6D2}" sibTransId="{08E4B59D-EA9E-4367-A9C0-2FE971CF9904}"/>
    <dgm:cxn modelId="{976973F9-DAD1-4D65-900E-A8E70D663080}" type="presOf" srcId="{08E4B59D-EA9E-4367-A9C0-2FE971CF9904}" destId="{2C0F1265-C89B-4426-A0DD-28D0E1783A89}" srcOrd="1" destOrd="0" presId="urn:microsoft.com/office/officeart/2005/8/layout/process1"/>
    <dgm:cxn modelId="{C7F2AEEE-3586-4CF0-99AB-849A317E99F5}" srcId="{1E98F69B-2AF3-43F0-8D58-08916FD61A9B}" destId="{A8F20977-A549-414B-8004-16D26B839DC4}" srcOrd="3" destOrd="0" parTransId="{F61B0161-D6B5-4721-9143-714845EF3295}" sibTransId="{0AEC29C3-7557-4CC5-94AB-B1B8FDC54B44}"/>
    <dgm:cxn modelId="{3370E867-62AC-4AB9-862D-D92A24C0C987}" srcId="{1E98F69B-2AF3-43F0-8D58-08916FD61A9B}" destId="{090933D7-C39C-4A24-9B60-012864BC8CDE}" srcOrd="2" destOrd="0" parTransId="{2E047B1E-ABFD-4DF1-AE2F-831BAC4B6980}" sibTransId="{8E8FFAD9-DA4A-4AB1-868A-3CA0D41840AA}"/>
    <dgm:cxn modelId="{5F6D49B9-0D22-4ACE-BF32-E65DF49B7915}" type="presOf" srcId="{0AEC29C3-7557-4CC5-94AB-B1B8FDC54B44}" destId="{C409C2D0-8F4F-4E1A-9F1E-2CDF8D673042}" srcOrd="0" destOrd="0" presId="urn:microsoft.com/office/officeart/2005/8/layout/process1"/>
    <dgm:cxn modelId="{A4F008A5-5042-4108-BF2B-47C70C693FA4}" type="presOf" srcId="{9D82C006-ADD5-4A89-A1C5-A81811212887}" destId="{3E036078-D73F-4CCE-9B1E-5EF07F3E5618}" srcOrd="0" destOrd="0" presId="urn:microsoft.com/office/officeart/2005/8/layout/process1"/>
    <dgm:cxn modelId="{05C9DA53-15EC-437B-98F0-B5F2C460BA33}" type="presOf" srcId="{A740D9FB-DD6F-4D2C-A7A1-093E7DBA3B2E}" destId="{E54ECCC9-53AF-4BF9-A2EF-F11912693682}" srcOrd="0" destOrd="0" presId="urn:microsoft.com/office/officeart/2005/8/layout/process1"/>
    <dgm:cxn modelId="{E717A125-B549-4CBC-ACFC-738D6EED0A4D}" srcId="{1E98F69B-2AF3-43F0-8D58-08916FD61A9B}" destId="{9D82C006-ADD5-4A89-A1C5-A81811212887}" srcOrd="5" destOrd="0" parTransId="{799F69A7-A99B-40A6-B999-552D5029B5E2}" sibTransId="{48C69EA3-269F-4B5F-BF47-8168D9AADC32}"/>
    <dgm:cxn modelId="{0BC7275C-7FEA-4D07-8D8A-9BB5FF08D408}" type="presOf" srcId="{501096AA-251A-457C-A48A-CBF832DA8F3E}" destId="{C6C2A7E6-A7EF-4616-A649-E101384280E5}" srcOrd="0" destOrd="0" presId="urn:microsoft.com/office/officeart/2005/8/layout/process1"/>
    <dgm:cxn modelId="{A9EF614E-2D79-44B2-96C1-130550AC7859}" type="presOf" srcId="{0AEC29C3-7557-4CC5-94AB-B1B8FDC54B44}" destId="{523EEC9E-5437-424D-905D-24AD89E23430}" srcOrd="1" destOrd="0" presId="urn:microsoft.com/office/officeart/2005/8/layout/process1"/>
    <dgm:cxn modelId="{DD2F8AA1-A8DA-401E-946A-2F163ED0929A}" srcId="{1E98F69B-2AF3-43F0-8D58-08916FD61A9B}" destId="{8C7FE331-189E-4795-9CE3-858091B7BA4F}" srcOrd="0" destOrd="0" parTransId="{7BD954DC-D05E-42D8-BF85-E0CAC08154F3}" sibTransId="{501096AA-251A-457C-A48A-CBF832DA8F3E}"/>
    <dgm:cxn modelId="{BA4ABAFB-55E8-42D4-BB9A-5C31D589E9A0}" type="presOf" srcId="{CAC720F5-86F3-4816-AE60-0803ABC392BA}" destId="{43E5D631-0977-4C93-AAE5-8FEF041B5A54}" srcOrd="0" destOrd="0" presId="urn:microsoft.com/office/officeart/2005/8/layout/process1"/>
    <dgm:cxn modelId="{E948B38C-096E-4C50-B166-0AF04A496F02}" srcId="{1E98F69B-2AF3-43F0-8D58-08916FD61A9B}" destId="{CAC720F5-86F3-4816-AE60-0803ABC392BA}" srcOrd="4" destOrd="0" parTransId="{4A300511-D33B-4F9B-A174-A527ADE14E5A}" sibTransId="{38EB157A-E391-4E46-B3DB-021AB000609D}"/>
    <dgm:cxn modelId="{40384EF7-9167-48C8-91FB-F802F704F22B}" type="presOf" srcId="{8E8FFAD9-DA4A-4AB1-868A-3CA0D41840AA}" destId="{CB30FDEA-7AE4-478E-B33E-D3AE6BCF44E4}" srcOrd="1" destOrd="0" presId="urn:microsoft.com/office/officeart/2005/8/layout/process1"/>
    <dgm:cxn modelId="{8B1FCB5D-A93A-41A2-9C7F-53DE6A7AE0D7}" type="presOf" srcId="{1E98F69B-2AF3-43F0-8D58-08916FD61A9B}" destId="{7C9319A5-8964-4AD2-87D9-1EC87B45CDE5}" srcOrd="0" destOrd="0" presId="urn:microsoft.com/office/officeart/2005/8/layout/process1"/>
    <dgm:cxn modelId="{8D117BD6-3764-4774-9376-BD6D97105247}" type="presOf" srcId="{A8F20977-A549-414B-8004-16D26B839DC4}" destId="{584D7D7A-6FCD-4858-875C-DA502CE31068}" srcOrd="0" destOrd="0" presId="urn:microsoft.com/office/officeart/2005/8/layout/process1"/>
    <dgm:cxn modelId="{61C51D88-355F-4423-82AE-C975B91C5BB9}" type="presOf" srcId="{38EB157A-E391-4E46-B3DB-021AB000609D}" destId="{E74B3BC4-6E68-4982-A51D-F1DC85BE8CCC}" srcOrd="0" destOrd="0" presId="urn:microsoft.com/office/officeart/2005/8/layout/process1"/>
    <dgm:cxn modelId="{CD977552-710B-4588-A086-A71826DC4656}" type="presOf" srcId="{8E8FFAD9-DA4A-4AB1-868A-3CA0D41840AA}" destId="{CFB55F5E-21F6-4495-AF17-35DA7AFC170E}" srcOrd="0" destOrd="0" presId="urn:microsoft.com/office/officeart/2005/8/layout/process1"/>
    <dgm:cxn modelId="{C1EF52E7-4EB2-47CF-B585-8BBDDE5CF168}" type="presOf" srcId="{8C7FE331-189E-4795-9CE3-858091B7BA4F}" destId="{655B891A-A253-48EE-8413-63D279BA93C6}" srcOrd="0" destOrd="0" presId="urn:microsoft.com/office/officeart/2005/8/layout/process1"/>
    <dgm:cxn modelId="{6BB6D39B-C79E-4057-87C2-27F73CB33F80}" type="presOf" srcId="{090933D7-C39C-4A24-9B60-012864BC8CDE}" destId="{9CF1BDC3-5746-4D16-A4B5-A40EBFF91457}" srcOrd="0" destOrd="0" presId="urn:microsoft.com/office/officeart/2005/8/layout/process1"/>
    <dgm:cxn modelId="{5111AFD3-B0DA-4DB3-A815-5737646EC62C}" type="presOf" srcId="{38EB157A-E391-4E46-B3DB-021AB000609D}" destId="{52530705-2577-469E-9008-9CD03ECC5107}" srcOrd="1" destOrd="0" presId="urn:microsoft.com/office/officeart/2005/8/layout/process1"/>
    <dgm:cxn modelId="{564AACA3-9279-47CA-AF6F-550873CFFE9A}" type="presOf" srcId="{501096AA-251A-457C-A48A-CBF832DA8F3E}" destId="{C4B1B638-EC38-494A-96E4-1EB0AC8E47C6}" srcOrd="1" destOrd="0" presId="urn:microsoft.com/office/officeart/2005/8/layout/process1"/>
    <dgm:cxn modelId="{906A7FED-8CAD-4594-81F4-D323BB9072EE}" type="presParOf" srcId="{7C9319A5-8964-4AD2-87D9-1EC87B45CDE5}" destId="{655B891A-A253-48EE-8413-63D279BA93C6}" srcOrd="0" destOrd="0" presId="urn:microsoft.com/office/officeart/2005/8/layout/process1"/>
    <dgm:cxn modelId="{2FEE8EAF-F74C-432F-9E9A-3AA5A44D3A8C}" type="presParOf" srcId="{7C9319A5-8964-4AD2-87D9-1EC87B45CDE5}" destId="{C6C2A7E6-A7EF-4616-A649-E101384280E5}" srcOrd="1" destOrd="0" presId="urn:microsoft.com/office/officeart/2005/8/layout/process1"/>
    <dgm:cxn modelId="{CC94A101-A362-4CE9-9438-60E7D441014B}" type="presParOf" srcId="{C6C2A7E6-A7EF-4616-A649-E101384280E5}" destId="{C4B1B638-EC38-494A-96E4-1EB0AC8E47C6}" srcOrd="0" destOrd="0" presId="urn:microsoft.com/office/officeart/2005/8/layout/process1"/>
    <dgm:cxn modelId="{0684A271-C403-4DD9-B612-949B0178BE76}" type="presParOf" srcId="{7C9319A5-8964-4AD2-87D9-1EC87B45CDE5}" destId="{E54ECCC9-53AF-4BF9-A2EF-F11912693682}" srcOrd="2" destOrd="0" presId="urn:microsoft.com/office/officeart/2005/8/layout/process1"/>
    <dgm:cxn modelId="{11ED7486-8F12-475C-9436-D255E458689F}" type="presParOf" srcId="{7C9319A5-8964-4AD2-87D9-1EC87B45CDE5}" destId="{FEB2F806-4B75-4D66-8775-7A4CACC1AC69}" srcOrd="3" destOrd="0" presId="urn:microsoft.com/office/officeart/2005/8/layout/process1"/>
    <dgm:cxn modelId="{33AD7B3A-25F2-4968-8417-5D1851C50131}" type="presParOf" srcId="{FEB2F806-4B75-4D66-8775-7A4CACC1AC69}" destId="{2C0F1265-C89B-4426-A0DD-28D0E1783A89}" srcOrd="0" destOrd="0" presId="urn:microsoft.com/office/officeart/2005/8/layout/process1"/>
    <dgm:cxn modelId="{26BDE210-2ED2-415F-AA25-B95163DEAE66}" type="presParOf" srcId="{7C9319A5-8964-4AD2-87D9-1EC87B45CDE5}" destId="{9CF1BDC3-5746-4D16-A4B5-A40EBFF91457}" srcOrd="4" destOrd="0" presId="urn:microsoft.com/office/officeart/2005/8/layout/process1"/>
    <dgm:cxn modelId="{1B2D988F-EB6E-4BFA-883C-40C25670B155}" type="presParOf" srcId="{7C9319A5-8964-4AD2-87D9-1EC87B45CDE5}" destId="{CFB55F5E-21F6-4495-AF17-35DA7AFC170E}" srcOrd="5" destOrd="0" presId="urn:microsoft.com/office/officeart/2005/8/layout/process1"/>
    <dgm:cxn modelId="{8D257F59-87EC-47EB-8AD6-6F62FD858E04}" type="presParOf" srcId="{CFB55F5E-21F6-4495-AF17-35DA7AFC170E}" destId="{CB30FDEA-7AE4-478E-B33E-D3AE6BCF44E4}" srcOrd="0" destOrd="0" presId="urn:microsoft.com/office/officeart/2005/8/layout/process1"/>
    <dgm:cxn modelId="{89CC4268-E5D8-4B8E-A8FE-7CE3708243B1}" type="presParOf" srcId="{7C9319A5-8964-4AD2-87D9-1EC87B45CDE5}" destId="{584D7D7A-6FCD-4858-875C-DA502CE31068}" srcOrd="6" destOrd="0" presId="urn:microsoft.com/office/officeart/2005/8/layout/process1"/>
    <dgm:cxn modelId="{4D90663B-AA1C-4097-B1D3-E07C1464BFB2}" type="presParOf" srcId="{7C9319A5-8964-4AD2-87D9-1EC87B45CDE5}" destId="{C409C2D0-8F4F-4E1A-9F1E-2CDF8D673042}" srcOrd="7" destOrd="0" presId="urn:microsoft.com/office/officeart/2005/8/layout/process1"/>
    <dgm:cxn modelId="{9D23E87B-D2A5-4564-99A4-9A887E7F1A88}" type="presParOf" srcId="{C409C2D0-8F4F-4E1A-9F1E-2CDF8D673042}" destId="{523EEC9E-5437-424D-905D-24AD89E23430}" srcOrd="0" destOrd="0" presId="urn:microsoft.com/office/officeart/2005/8/layout/process1"/>
    <dgm:cxn modelId="{3DF2C64E-B17B-466A-BD2B-6BFDFF61E689}" type="presParOf" srcId="{7C9319A5-8964-4AD2-87D9-1EC87B45CDE5}" destId="{43E5D631-0977-4C93-AAE5-8FEF041B5A54}" srcOrd="8" destOrd="0" presId="urn:microsoft.com/office/officeart/2005/8/layout/process1"/>
    <dgm:cxn modelId="{3DFA3F65-B945-446F-8635-5C33FA2D3EE8}" type="presParOf" srcId="{7C9319A5-8964-4AD2-87D9-1EC87B45CDE5}" destId="{E74B3BC4-6E68-4982-A51D-F1DC85BE8CCC}" srcOrd="9" destOrd="0" presId="urn:microsoft.com/office/officeart/2005/8/layout/process1"/>
    <dgm:cxn modelId="{1C8C61AC-D806-43F3-AB0D-104EEF190C79}" type="presParOf" srcId="{E74B3BC4-6E68-4982-A51D-F1DC85BE8CCC}" destId="{52530705-2577-469E-9008-9CD03ECC5107}" srcOrd="0" destOrd="0" presId="urn:microsoft.com/office/officeart/2005/8/layout/process1"/>
    <dgm:cxn modelId="{1F8DDE03-D144-4789-A861-E61E31679415}" type="presParOf" srcId="{7C9319A5-8964-4AD2-87D9-1EC87B45CDE5}" destId="{3E036078-D73F-4CCE-9B1E-5EF07F3E5618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98F69B-2AF3-43F0-8D58-08916FD61A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C7FE331-189E-4795-9CE3-858091B7BA4F}">
      <dgm:prSet phldrT="[Texto]"/>
      <dgm:spPr/>
      <dgm:t>
        <a:bodyPr/>
        <a:lstStyle/>
        <a:p>
          <a:r>
            <a:rPr lang="es-MX" dirty="0" smtClean="0"/>
            <a:t>Capacidad de estimación de demanda</a:t>
          </a:r>
          <a:endParaRPr lang="es-ES" dirty="0"/>
        </a:p>
      </dgm:t>
    </dgm:pt>
    <dgm:pt modelId="{7BD954DC-D05E-42D8-BF85-E0CAC08154F3}" type="parTrans" cxnId="{DD2F8AA1-A8DA-401E-946A-2F163ED0929A}">
      <dgm:prSet/>
      <dgm:spPr/>
      <dgm:t>
        <a:bodyPr/>
        <a:lstStyle/>
        <a:p>
          <a:endParaRPr lang="es-ES"/>
        </a:p>
      </dgm:t>
    </dgm:pt>
    <dgm:pt modelId="{501096AA-251A-457C-A48A-CBF832DA8F3E}" type="sibTrans" cxnId="{DD2F8AA1-A8DA-401E-946A-2F163ED0929A}">
      <dgm:prSet/>
      <dgm:spPr/>
      <dgm:t>
        <a:bodyPr/>
        <a:lstStyle/>
        <a:p>
          <a:endParaRPr lang="es-ES"/>
        </a:p>
      </dgm:t>
    </dgm:pt>
    <dgm:pt modelId="{7C9319A5-8964-4AD2-87D9-1EC87B45CDE5}" type="pres">
      <dgm:prSet presAssocID="{1E98F69B-2AF3-43F0-8D58-08916FD61A9B}" presName="Name0" presStyleCnt="0">
        <dgm:presLayoutVars>
          <dgm:dir/>
          <dgm:resizeHandles val="exact"/>
        </dgm:presLayoutVars>
      </dgm:prSet>
      <dgm:spPr/>
    </dgm:pt>
    <dgm:pt modelId="{655B891A-A253-48EE-8413-63D279BA93C6}" type="pres">
      <dgm:prSet presAssocID="{8C7FE331-189E-4795-9CE3-858091B7BA4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D2F8AA1-A8DA-401E-946A-2F163ED0929A}" srcId="{1E98F69B-2AF3-43F0-8D58-08916FD61A9B}" destId="{8C7FE331-189E-4795-9CE3-858091B7BA4F}" srcOrd="0" destOrd="0" parTransId="{7BD954DC-D05E-42D8-BF85-E0CAC08154F3}" sibTransId="{501096AA-251A-457C-A48A-CBF832DA8F3E}"/>
    <dgm:cxn modelId="{D189C675-1438-4D6A-BA29-17DBE1ADF236}" type="presOf" srcId="{8C7FE331-189E-4795-9CE3-858091B7BA4F}" destId="{655B891A-A253-48EE-8413-63D279BA93C6}" srcOrd="0" destOrd="0" presId="urn:microsoft.com/office/officeart/2005/8/layout/process1"/>
    <dgm:cxn modelId="{657849EA-07D5-44C7-ADF6-DA9B36BB6A93}" type="presOf" srcId="{1E98F69B-2AF3-43F0-8D58-08916FD61A9B}" destId="{7C9319A5-8964-4AD2-87D9-1EC87B45CDE5}" srcOrd="0" destOrd="0" presId="urn:microsoft.com/office/officeart/2005/8/layout/process1"/>
    <dgm:cxn modelId="{E6B49EE4-6B53-4A81-98D6-329B47BFA6A6}" type="presParOf" srcId="{7C9319A5-8964-4AD2-87D9-1EC87B45CDE5}" destId="{655B891A-A253-48EE-8413-63D279BA93C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B35937-C10E-487C-A84A-AFFD1283168A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E7296649-2B51-4614-AFDE-C45208701C32}">
      <dgm:prSet phldrT="[Text]"/>
      <dgm:spPr/>
      <dgm:t>
        <a:bodyPr/>
        <a:lstStyle/>
        <a:p>
          <a:r>
            <a:rPr lang="es-MX" dirty="0" smtClean="0"/>
            <a:t>Aumentar el Costo de Cambiar de Tienda (CCT)</a:t>
          </a:r>
          <a:endParaRPr lang="es-CL" dirty="0"/>
        </a:p>
      </dgm:t>
    </dgm:pt>
    <dgm:pt modelId="{74739471-7068-488C-B960-5778928868AE}" type="parTrans" cxnId="{3F73BC72-7464-4603-8DA7-98BDAFFA04BC}">
      <dgm:prSet/>
      <dgm:spPr/>
      <dgm:t>
        <a:bodyPr/>
        <a:lstStyle/>
        <a:p>
          <a:endParaRPr lang="es-CL"/>
        </a:p>
      </dgm:t>
    </dgm:pt>
    <dgm:pt modelId="{0E528309-5425-421D-93D8-CE42F4B23E75}" type="sibTrans" cxnId="{3F73BC72-7464-4603-8DA7-98BDAFFA04BC}">
      <dgm:prSet/>
      <dgm:spPr/>
      <dgm:t>
        <a:bodyPr/>
        <a:lstStyle/>
        <a:p>
          <a:endParaRPr lang="es-CL"/>
        </a:p>
      </dgm:t>
    </dgm:pt>
    <dgm:pt modelId="{69944B01-1568-442D-8825-AFB68B0D0227}">
      <dgm:prSet phldrT="[Text]"/>
      <dgm:spPr/>
      <dgm:t>
        <a:bodyPr/>
        <a:lstStyle/>
        <a:p>
          <a:r>
            <a:rPr lang="es-MX" dirty="0" smtClean="0"/>
            <a:t>Mejorar los Servicios</a:t>
          </a:r>
          <a:endParaRPr lang="es-CL" dirty="0"/>
        </a:p>
      </dgm:t>
    </dgm:pt>
    <dgm:pt modelId="{1D9868BA-D5C2-4A3D-B8EE-1127B5725BAD}" type="parTrans" cxnId="{A5B6F908-0383-4E5B-9253-3C000A092089}">
      <dgm:prSet/>
      <dgm:spPr/>
      <dgm:t>
        <a:bodyPr/>
        <a:lstStyle/>
        <a:p>
          <a:endParaRPr lang="es-CL"/>
        </a:p>
      </dgm:t>
    </dgm:pt>
    <dgm:pt modelId="{673E6DEA-1379-4574-95EC-78F5FD33D8AC}" type="sibTrans" cxnId="{A5B6F908-0383-4E5B-9253-3C000A092089}">
      <dgm:prSet/>
      <dgm:spPr/>
      <dgm:t>
        <a:bodyPr/>
        <a:lstStyle/>
        <a:p>
          <a:endParaRPr lang="es-CL"/>
        </a:p>
      </dgm:t>
    </dgm:pt>
    <dgm:pt modelId="{35B46E18-01A0-4E2C-8AF3-DE35470C1E20}">
      <dgm:prSet phldrT="[Text]"/>
      <dgm:spPr/>
      <dgm:t>
        <a:bodyPr/>
        <a:lstStyle/>
        <a:p>
          <a:r>
            <a:rPr lang="es-MX" dirty="0" smtClean="0"/>
            <a:t>Clubes de Lealtad</a:t>
          </a:r>
          <a:endParaRPr lang="es-CL" dirty="0"/>
        </a:p>
      </dgm:t>
    </dgm:pt>
    <dgm:pt modelId="{FBDD5151-9CD3-4E83-928D-8796F3C27129}" type="parTrans" cxnId="{4689F39D-D1CC-4091-A479-D9E159211A1F}">
      <dgm:prSet/>
      <dgm:spPr/>
      <dgm:t>
        <a:bodyPr/>
        <a:lstStyle/>
        <a:p>
          <a:endParaRPr lang="es-CL"/>
        </a:p>
      </dgm:t>
    </dgm:pt>
    <dgm:pt modelId="{7796CA91-7F91-429C-B27A-AD9602EA35B6}" type="sibTrans" cxnId="{4689F39D-D1CC-4091-A479-D9E159211A1F}">
      <dgm:prSet/>
      <dgm:spPr/>
      <dgm:t>
        <a:bodyPr/>
        <a:lstStyle/>
        <a:p>
          <a:endParaRPr lang="es-CL"/>
        </a:p>
      </dgm:t>
    </dgm:pt>
    <dgm:pt modelId="{9A54E12B-95FD-4E2B-A779-D34E50E0E5F3}">
      <dgm:prSet phldrT="[Text]"/>
      <dgm:spPr/>
      <dgm:t>
        <a:bodyPr/>
        <a:lstStyle/>
        <a:p>
          <a:r>
            <a:rPr lang="es-MX" dirty="0" smtClean="0"/>
            <a:t>Disminuir el Costo de Cambiar de Marca (CCM)</a:t>
          </a:r>
          <a:endParaRPr lang="es-CL" dirty="0"/>
        </a:p>
      </dgm:t>
    </dgm:pt>
    <dgm:pt modelId="{B8B7FEAC-78CB-406F-B938-A2F82D038F56}" type="parTrans" cxnId="{A5502BF5-11E2-4AB2-8D79-CE9BB4DE0E95}">
      <dgm:prSet/>
      <dgm:spPr/>
      <dgm:t>
        <a:bodyPr/>
        <a:lstStyle/>
        <a:p>
          <a:endParaRPr lang="es-CL"/>
        </a:p>
      </dgm:t>
    </dgm:pt>
    <dgm:pt modelId="{25644CDC-E5ED-4BB1-B42E-55B01CF5F271}" type="sibTrans" cxnId="{A5502BF5-11E2-4AB2-8D79-CE9BB4DE0E95}">
      <dgm:prSet/>
      <dgm:spPr/>
      <dgm:t>
        <a:bodyPr/>
        <a:lstStyle/>
        <a:p>
          <a:endParaRPr lang="es-CL"/>
        </a:p>
      </dgm:t>
    </dgm:pt>
    <dgm:pt modelId="{CEF3DB22-D74C-403B-8F93-888F303ED816}">
      <dgm:prSet phldrT="[Text]"/>
      <dgm:spPr/>
      <dgm:t>
        <a:bodyPr/>
        <a:lstStyle/>
        <a:p>
          <a:r>
            <a:rPr lang="es-MX" dirty="0" smtClean="0"/>
            <a:t>Marca Propia</a:t>
          </a:r>
          <a:endParaRPr lang="es-CL" dirty="0"/>
        </a:p>
      </dgm:t>
    </dgm:pt>
    <dgm:pt modelId="{92BC16E2-C2C3-40FF-9C9A-698C98796FEF}" type="parTrans" cxnId="{0CEE0813-49F5-49AC-9808-258B7BDFB86C}">
      <dgm:prSet/>
      <dgm:spPr/>
      <dgm:t>
        <a:bodyPr/>
        <a:lstStyle/>
        <a:p>
          <a:endParaRPr lang="es-CL"/>
        </a:p>
      </dgm:t>
    </dgm:pt>
    <dgm:pt modelId="{DE86E4B5-4040-40C5-954F-6814A764D9F2}" type="sibTrans" cxnId="{0CEE0813-49F5-49AC-9808-258B7BDFB86C}">
      <dgm:prSet/>
      <dgm:spPr/>
      <dgm:t>
        <a:bodyPr/>
        <a:lstStyle/>
        <a:p>
          <a:endParaRPr lang="es-CL"/>
        </a:p>
      </dgm:t>
    </dgm:pt>
    <dgm:pt modelId="{B010F15E-B50E-4F6C-ACC9-E4FB435B239A}">
      <dgm:prSet phldrT="[Text]"/>
      <dgm:spPr/>
      <dgm:t>
        <a:bodyPr/>
        <a:lstStyle/>
        <a:p>
          <a:r>
            <a:rPr lang="es-MX" dirty="0" smtClean="0"/>
            <a:t>Surtido Amplio</a:t>
          </a:r>
          <a:endParaRPr lang="es-CL" dirty="0"/>
        </a:p>
      </dgm:t>
    </dgm:pt>
    <dgm:pt modelId="{8FA29D5D-E5EF-49C7-80DE-C3778C97AEEF}" type="parTrans" cxnId="{A4AF64B7-14C2-44C4-B0DC-F9177E631487}">
      <dgm:prSet/>
      <dgm:spPr/>
      <dgm:t>
        <a:bodyPr/>
        <a:lstStyle/>
        <a:p>
          <a:endParaRPr lang="es-CL"/>
        </a:p>
      </dgm:t>
    </dgm:pt>
    <dgm:pt modelId="{2B5BA2B6-3FD1-4337-BE9C-FE77F4A23101}" type="sibTrans" cxnId="{A4AF64B7-14C2-44C4-B0DC-F9177E631487}">
      <dgm:prSet/>
      <dgm:spPr/>
      <dgm:t>
        <a:bodyPr/>
        <a:lstStyle/>
        <a:p>
          <a:endParaRPr lang="es-CL"/>
        </a:p>
      </dgm:t>
    </dgm:pt>
    <dgm:pt modelId="{50C9DC09-FAF7-4E1F-B481-33BAA17DB75E}">
      <dgm:prSet/>
      <dgm:spPr/>
      <dgm:t>
        <a:bodyPr/>
        <a:lstStyle/>
        <a:p>
          <a:r>
            <a:rPr lang="es-MX" dirty="0" smtClean="0"/>
            <a:t>Marcas Propias</a:t>
          </a:r>
          <a:endParaRPr lang="es-CL" dirty="0"/>
        </a:p>
      </dgm:t>
    </dgm:pt>
    <dgm:pt modelId="{3369C7A1-1A0B-4BD7-AA58-D7F8C22C3888}" type="parTrans" cxnId="{BEFE734A-27ED-40D7-9B26-8072CE81467E}">
      <dgm:prSet/>
      <dgm:spPr/>
      <dgm:t>
        <a:bodyPr/>
        <a:lstStyle/>
        <a:p>
          <a:endParaRPr lang="es-CL"/>
        </a:p>
      </dgm:t>
    </dgm:pt>
    <dgm:pt modelId="{0202A128-8F5F-4C00-A441-B2B0D516CEFF}" type="sibTrans" cxnId="{BEFE734A-27ED-40D7-9B26-8072CE81467E}">
      <dgm:prSet/>
      <dgm:spPr/>
      <dgm:t>
        <a:bodyPr/>
        <a:lstStyle/>
        <a:p>
          <a:endParaRPr lang="es-CL"/>
        </a:p>
      </dgm:t>
    </dgm:pt>
    <dgm:pt modelId="{605BE0C2-3DDA-46B3-8AEF-7D7CFF405BD7}" type="pres">
      <dgm:prSet presAssocID="{BFB35937-C10E-487C-A84A-AFFD128316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1086443-DBCE-4C52-88F8-DCA7B5DF02C4}" type="pres">
      <dgm:prSet presAssocID="{E7296649-2B51-4614-AFDE-C45208701C32}" presName="vertFlow" presStyleCnt="0"/>
      <dgm:spPr/>
    </dgm:pt>
    <dgm:pt modelId="{CA8C2845-1BA8-443A-B200-E4AFC5B4FDC3}" type="pres">
      <dgm:prSet presAssocID="{E7296649-2B51-4614-AFDE-C45208701C32}" presName="header" presStyleLbl="node1" presStyleIdx="0" presStyleCnt="2"/>
      <dgm:spPr/>
      <dgm:t>
        <a:bodyPr/>
        <a:lstStyle/>
        <a:p>
          <a:endParaRPr lang="es-CL"/>
        </a:p>
      </dgm:t>
    </dgm:pt>
    <dgm:pt modelId="{A43D430E-3A10-4487-81BA-6EA95730E8A0}" type="pres">
      <dgm:prSet presAssocID="{1D9868BA-D5C2-4A3D-B8EE-1127B5725BAD}" presName="parTrans" presStyleLbl="sibTrans2D1" presStyleIdx="0" presStyleCnt="5"/>
      <dgm:spPr/>
      <dgm:t>
        <a:bodyPr/>
        <a:lstStyle/>
        <a:p>
          <a:endParaRPr lang="es-CL"/>
        </a:p>
      </dgm:t>
    </dgm:pt>
    <dgm:pt modelId="{ADCF5159-C7AC-4B73-B146-6EDCE452F039}" type="pres">
      <dgm:prSet presAssocID="{69944B01-1568-442D-8825-AFB68B0D0227}" presName="child" presStyleLbl="alignAccFollow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F04B03E-E8C9-425C-9370-496618E217C7}" type="pres">
      <dgm:prSet presAssocID="{673E6DEA-1379-4574-95EC-78F5FD33D8AC}" presName="sibTrans" presStyleLbl="sibTrans2D1" presStyleIdx="1" presStyleCnt="5"/>
      <dgm:spPr/>
      <dgm:t>
        <a:bodyPr/>
        <a:lstStyle/>
        <a:p>
          <a:endParaRPr lang="es-CL"/>
        </a:p>
      </dgm:t>
    </dgm:pt>
    <dgm:pt modelId="{A021C5D0-4069-4034-ADC2-CDDCF365000C}" type="pres">
      <dgm:prSet presAssocID="{35B46E18-01A0-4E2C-8AF3-DE35470C1E20}" presName="child" presStyleLbl="alignAccFollow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79084DD-5367-42B8-BD5A-204882EC28CC}" type="pres">
      <dgm:prSet presAssocID="{7796CA91-7F91-429C-B27A-AD9602EA35B6}" presName="sibTrans" presStyleLbl="sibTrans2D1" presStyleIdx="2" presStyleCnt="5"/>
      <dgm:spPr/>
      <dgm:t>
        <a:bodyPr/>
        <a:lstStyle/>
        <a:p>
          <a:endParaRPr lang="es-CL"/>
        </a:p>
      </dgm:t>
    </dgm:pt>
    <dgm:pt modelId="{5752DA34-2374-4950-9F47-3316D0798B94}" type="pres">
      <dgm:prSet presAssocID="{50C9DC09-FAF7-4E1F-B481-33BAA17DB75E}" presName="child" presStyleLbl="alignAccFollow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8661D43-C102-4DA1-96E2-F62CE37323A2}" type="pres">
      <dgm:prSet presAssocID="{E7296649-2B51-4614-AFDE-C45208701C32}" presName="hSp" presStyleCnt="0"/>
      <dgm:spPr/>
    </dgm:pt>
    <dgm:pt modelId="{8CB99A9F-379A-4233-988D-285677E1FF63}" type="pres">
      <dgm:prSet presAssocID="{9A54E12B-95FD-4E2B-A779-D34E50E0E5F3}" presName="vertFlow" presStyleCnt="0"/>
      <dgm:spPr/>
    </dgm:pt>
    <dgm:pt modelId="{9314F666-214B-4DBC-98E8-B90335317864}" type="pres">
      <dgm:prSet presAssocID="{9A54E12B-95FD-4E2B-A779-D34E50E0E5F3}" presName="header" presStyleLbl="node1" presStyleIdx="1" presStyleCnt="2"/>
      <dgm:spPr/>
      <dgm:t>
        <a:bodyPr/>
        <a:lstStyle/>
        <a:p>
          <a:endParaRPr lang="es-CL"/>
        </a:p>
      </dgm:t>
    </dgm:pt>
    <dgm:pt modelId="{7F2C304C-33E7-4285-A1FA-D8BDF5E5BA04}" type="pres">
      <dgm:prSet presAssocID="{92BC16E2-C2C3-40FF-9C9A-698C98796FEF}" presName="parTrans" presStyleLbl="sibTrans2D1" presStyleIdx="3" presStyleCnt="5"/>
      <dgm:spPr/>
      <dgm:t>
        <a:bodyPr/>
        <a:lstStyle/>
        <a:p>
          <a:endParaRPr lang="es-CL"/>
        </a:p>
      </dgm:t>
    </dgm:pt>
    <dgm:pt modelId="{7B7BA348-2C7B-453B-B35D-C024AC05400B}" type="pres">
      <dgm:prSet presAssocID="{CEF3DB22-D74C-403B-8F93-888F303ED816}" presName="child" presStyleLbl="alignAccFollow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82F47F3-A1FA-4162-84F8-B5F2CFA3D74D}" type="pres">
      <dgm:prSet presAssocID="{DE86E4B5-4040-40C5-954F-6814A764D9F2}" presName="sibTrans" presStyleLbl="sibTrans2D1" presStyleIdx="4" presStyleCnt="5"/>
      <dgm:spPr/>
      <dgm:t>
        <a:bodyPr/>
        <a:lstStyle/>
        <a:p>
          <a:endParaRPr lang="es-CL"/>
        </a:p>
      </dgm:t>
    </dgm:pt>
    <dgm:pt modelId="{3372852C-1F65-4ADD-824C-4EBE6401F7CF}" type="pres">
      <dgm:prSet presAssocID="{B010F15E-B50E-4F6C-ACC9-E4FB435B239A}" presName="child" presStyleLbl="alignAccFollow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8ED31C81-302D-4840-9CC6-B32F3B5BAB82}" type="presOf" srcId="{E7296649-2B51-4614-AFDE-C45208701C32}" destId="{CA8C2845-1BA8-443A-B200-E4AFC5B4FDC3}" srcOrd="0" destOrd="0" presId="urn:microsoft.com/office/officeart/2005/8/layout/lProcess1"/>
    <dgm:cxn modelId="{7AFC5223-3C00-462C-AD97-FB2F22731B35}" type="presOf" srcId="{35B46E18-01A0-4E2C-8AF3-DE35470C1E20}" destId="{A021C5D0-4069-4034-ADC2-CDDCF365000C}" srcOrd="0" destOrd="0" presId="urn:microsoft.com/office/officeart/2005/8/layout/lProcess1"/>
    <dgm:cxn modelId="{A5B6F908-0383-4E5B-9253-3C000A092089}" srcId="{E7296649-2B51-4614-AFDE-C45208701C32}" destId="{69944B01-1568-442D-8825-AFB68B0D0227}" srcOrd="0" destOrd="0" parTransId="{1D9868BA-D5C2-4A3D-B8EE-1127B5725BAD}" sibTransId="{673E6DEA-1379-4574-95EC-78F5FD33D8AC}"/>
    <dgm:cxn modelId="{CB81754F-DB12-4062-B486-451107C9ED1C}" type="presOf" srcId="{7796CA91-7F91-429C-B27A-AD9602EA35B6}" destId="{E79084DD-5367-42B8-BD5A-204882EC28CC}" srcOrd="0" destOrd="0" presId="urn:microsoft.com/office/officeart/2005/8/layout/lProcess1"/>
    <dgm:cxn modelId="{BA51882C-2E0F-4856-994A-64B86FE6E473}" type="presOf" srcId="{BFB35937-C10E-487C-A84A-AFFD1283168A}" destId="{605BE0C2-3DDA-46B3-8AEF-7D7CFF405BD7}" srcOrd="0" destOrd="0" presId="urn:microsoft.com/office/officeart/2005/8/layout/lProcess1"/>
    <dgm:cxn modelId="{8E86CDD5-07CC-47FF-948D-889C93D8A8AD}" type="presOf" srcId="{69944B01-1568-442D-8825-AFB68B0D0227}" destId="{ADCF5159-C7AC-4B73-B146-6EDCE452F039}" srcOrd="0" destOrd="0" presId="urn:microsoft.com/office/officeart/2005/8/layout/lProcess1"/>
    <dgm:cxn modelId="{BEFE734A-27ED-40D7-9B26-8072CE81467E}" srcId="{E7296649-2B51-4614-AFDE-C45208701C32}" destId="{50C9DC09-FAF7-4E1F-B481-33BAA17DB75E}" srcOrd="2" destOrd="0" parTransId="{3369C7A1-1A0B-4BD7-AA58-D7F8C22C3888}" sibTransId="{0202A128-8F5F-4C00-A441-B2B0D516CEFF}"/>
    <dgm:cxn modelId="{4689F39D-D1CC-4091-A479-D9E159211A1F}" srcId="{E7296649-2B51-4614-AFDE-C45208701C32}" destId="{35B46E18-01A0-4E2C-8AF3-DE35470C1E20}" srcOrd="1" destOrd="0" parTransId="{FBDD5151-9CD3-4E83-928D-8796F3C27129}" sibTransId="{7796CA91-7F91-429C-B27A-AD9602EA35B6}"/>
    <dgm:cxn modelId="{8794D0D4-068D-4F95-8C27-9DF03723C516}" type="presOf" srcId="{CEF3DB22-D74C-403B-8F93-888F303ED816}" destId="{7B7BA348-2C7B-453B-B35D-C024AC05400B}" srcOrd="0" destOrd="0" presId="urn:microsoft.com/office/officeart/2005/8/layout/lProcess1"/>
    <dgm:cxn modelId="{984391B7-3068-48C2-AB3C-533CFF2E1365}" type="presOf" srcId="{9A54E12B-95FD-4E2B-A779-D34E50E0E5F3}" destId="{9314F666-214B-4DBC-98E8-B90335317864}" srcOrd="0" destOrd="0" presId="urn:microsoft.com/office/officeart/2005/8/layout/lProcess1"/>
    <dgm:cxn modelId="{0CEE0813-49F5-49AC-9808-258B7BDFB86C}" srcId="{9A54E12B-95FD-4E2B-A779-D34E50E0E5F3}" destId="{CEF3DB22-D74C-403B-8F93-888F303ED816}" srcOrd="0" destOrd="0" parTransId="{92BC16E2-C2C3-40FF-9C9A-698C98796FEF}" sibTransId="{DE86E4B5-4040-40C5-954F-6814A764D9F2}"/>
    <dgm:cxn modelId="{A4AF64B7-14C2-44C4-B0DC-F9177E631487}" srcId="{9A54E12B-95FD-4E2B-A779-D34E50E0E5F3}" destId="{B010F15E-B50E-4F6C-ACC9-E4FB435B239A}" srcOrd="1" destOrd="0" parTransId="{8FA29D5D-E5EF-49C7-80DE-C3778C97AEEF}" sibTransId="{2B5BA2B6-3FD1-4337-BE9C-FE77F4A23101}"/>
    <dgm:cxn modelId="{3F73BC72-7464-4603-8DA7-98BDAFFA04BC}" srcId="{BFB35937-C10E-487C-A84A-AFFD1283168A}" destId="{E7296649-2B51-4614-AFDE-C45208701C32}" srcOrd="0" destOrd="0" parTransId="{74739471-7068-488C-B960-5778928868AE}" sibTransId="{0E528309-5425-421D-93D8-CE42F4B23E75}"/>
    <dgm:cxn modelId="{E9AAAE1E-9CE6-4C7A-8967-54F45D99D862}" type="presOf" srcId="{B010F15E-B50E-4F6C-ACC9-E4FB435B239A}" destId="{3372852C-1F65-4ADD-824C-4EBE6401F7CF}" srcOrd="0" destOrd="0" presId="urn:microsoft.com/office/officeart/2005/8/layout/lProcess1"/>
    <dgm:cxn modelId="{A8B37435-E87C-403E-8C36-7C54D107739B}" type="presOf" srcId="{50C9DC09-FAF7-4E1F-B481-33BAA17DB75E}" destId="{5752DA34-2374-4950-9F47-3316D0798B94}" srcOrd="0" destOrd="0" presId="urn:microsoft.com/office/officeart/2005/8/layout/lProcess1"/>
    <dgm:cxn modelId="{1561690F-AA3C-4187-8537-395262CF73A9}" type="presOf" srcId="{1D9868BA-D5C2-4A3D-B8EE-1127B5725BAD}" destId="{A43D430E-3A10-4487-81BA-6EA95730E8A0}" srcOrd="0" destOrd="0" presId="urn:microsoft.com/office/officeart/2005/8/layout/lProcess1"/>
    <dgm:cxn modelId="{C7B33FD6-78B9-48DC-9C18-8CA565AE784C}" type="presOf" srcId="{92BC16E2-C2C3-40FF-9C9A-698C98796FEF}" destId="{7F2C304C-33E7-4285-A1FA-D8BDF5E5BA04}" srcOrd="0" destOrd="0" presId="urn:microsoft.com/office/officeart/2005/8/layout/lProcess1"/>
    <dgm:cxn modelId="{87A6B983-5709-4891-9E4C-49C10F044704}" type="presOf" srcId="{673E6DEA-1379-4574-95EC-78F5FD33D8AC}" destId="{DF04B03E-E8C9-425C-9370-496618E217C7}" srcOrd="0" destOrd="0" presId="urn:microsoft.com/office/officeart/2005/8/layout/lProcess1"/>
    <dgm:cxn modelId="{A5502BF5-11E2-4AB2-8D79-CE9BB4DE0E95}" srcId="{BFB35937-C10E-487C-A84A-AFFD1283168A}" destId="{9A54E12B-95FD-4E2B-A779-D34E50E0E5F3}" srcOrd="1" destOrd="0" parTransId="{B8B7FEAC-78CB-406F-B938-A2F82D038F56}" sibTransId="{25644CDC-E5ED-4BB1-B42E-55B01CF5F271}"/>
    <dgm:cxn modelId="{D328E88F-0314-4FB0-85DD-D3E03E9F8887}" type="presOf" srcId="{DE86E4B5-4040-40C5-954F-6814A764D9F2}" destId="{B82F47F3-A1FA-4162-84F8-B5F2CFA3D74D}" srcOrd="0" destOrd="0" presId="urn:microsoft.com/office/officeart/2005/8/layout/lProcess1"/>
    <dgm:cxn modelId="{847046A9-307B-4A15-90BF-72345CD3DEB6}" type="presParOf" srcId="{605BE0C2-3DDA-46B3-8AEF-7D7CFF405BD7}" destId="{61086443-DBCE-4C52-88F8-DCA7B5DF02C4}" srcOrd="0" destOrd="0" presId="urn:microsoft.com/office/officeart/2005/8/layout/lProcess1"/>
    <dgm:cxn modelId="{273FF8CB-CDF7-4428-B5C7-52A27B28E1E8}" type="presParOf" srcId="{61086443-DBCE-4C52-88F8-DCA7B5DF02C4}" destId="{CA8C2845-1BA8-443A-B200-E4AFC5B4FDC3}" srcOrd="0" destOrd="0" presId="urn:microsoft.com/office/officeart/2005/8/layout/lProcess1"/>
    <dgm:cxn modelId="{737D3AB4-7BBC-4EAB-8A57-51D687AF3872}" type="presParOf" srcId="{61086443-DBCE-4C52-88F8-DCA7B5DF02C4}" destId="{A43D430E-3A10-4487-81BA-6EA95730E8A0}" srcOrd="1" destOrd="0" presId="urn:microsoft.com/office/officeart/2005/8/layout/lProcess1"/>
    <dgm:cxn modelId="{0E3DB113-CAC9-44C9-83D5-AD8D0A35F34C}" type="presParOf" srcId="{61086443-DBCE-4C52-88F8-DCA7B5DF02C4}" destId="{ADCF5159-C7AC-4B73-B146-6EDCE452F039}" srcOrd="2" destOrd="0" presId="urn:microsoft.com/office/officeart/2005/8/layout/lProcess1"/>
    <dgm:cxn modelId="{CD448688-81EA-4306-8A5D-93C14B815E56}" type="presParOf" srcId="{61086443-DBCE-4C52-88F8-DCA7B5DF02C4}" destId="{DF04B03E-E8C9-425C-9370-496618E217C7}" srcOrd="3" destOrd="0" presId="urn:microsoft.com/office/officeart/2005/8/layout/lProcess1"/>
    <dgm:cxn modelId="{F48D5728-1857-4AFC-B7EB-7083338CFAE4}" type="presParOf" srcId="{61086443-DBCE-4C52-88F8-DCA7B5DF02C4}" destId="{A021C5D0-4069-4034-ADC2-CDDCF365000C}" srcOrd="4" destOrd="0" presId="urn:microsoft.com/office/officeart/2005/8/layout/lProcess1"/>
    <dgm:cxn modelId="{79863057-38B9-4087-ADE7-DFF2C7427422}" type="presParOf" srcId="{61086443-DBCE-4C52-88F8-DCA7B5DF02C4}" destId="{E79084DD-5367-42B8-BD5A-204882EC28CC}" srcOrd="5" destOrd="0" presId="urn:microsoft.com/office/officeart/2005/8/layout/lProcess1"/>
    <dgm:cxn modelId="{5FD5A3AF-4229-40F9-8658-5B38379334E9}" type="presParOf" srcId="{61086443-DBCE-4C52-88F8-DCA7B5DF02C4}" destId="{5752DA34-2374-4950-9F47-3316D0798B94}" srcOrd="6" destOrd="0" presId="urn:microsoft.com/office/officeart/2005/8/layout/lProcess1"/>
    <dgm:cxn modelId="{F7CBB2CB-5122-47F2-858F-4988F2663513}" type="presParOf" srcId="{605BE0C2-3DDA-46B3-8AEF-7D7CFF405BD7}" destId="{78661D43-C102-4DA1-96E2-F62CE37323A2}" srcOrd="1" destOrd="0" presId="urn:microsoft.com/office/officeart/2005/8/layout/lProcess1"/>
    <dgm:cxn modelId="{3BD3766A-52E5-4C3E-8E4C-A1C730AB4F4C}" type="presParOf" srcId="{605BE0C2-3DDA-46B3-8AEF-7D7CFF405BD7}" destId="{8CB99A9F-379A-4233-988D-285677E1FF63}" srcOrd="2" destOrd="0" presId="urn:microsoft.com/office/officeart/2005/8/layout/lProcess1"/>
    <dgm:cxn modelId="{43036E05-E264-4E4B-8C59-E1FA7B9F7AF1}" type="presParOf" srcId="{8CB99A9F-379A-4233-988D-285677E1FF63}" destId="{9314F666-214B-4DBC-98E8-B90335317864}" srcOrd="0" destOrd="0" presId="urn:microsoft.com/office/officeart/2005/8/layout/lProcess1"/>
    <dgm:cxn modelId="{4AF316FA-EC2F-4C34-9CEA-A3CD3BD667A7}" type="presParOf" srcId="{8CB99A9F-379A-4233-988D-285677E1FF63}" destId="{7F2C304C-33E7-4285-A1FA-D8BDF5E5BA04}" srcOrd="1" destOrd="0" presId="urn:microsoft.com/office/officeart/2005/8/layout/lProcess1"/>
    <dgm:cxn modelId="{1FE0643D-B6BC-4F4E-B23D-176B584D86BA}" type="presParOf" srcId="{8CB99A9F-379A-4233-988D-285677E1FF63}" destId="{7B7BA348-2C7B-453B-B35D-C024AC05400B}" srcOrd="2" destOrd="0" presId="urn:microsoft.com/office/officeart/2005/8/layout/lProcess1"/>
    <dgm:cxn modelId="{68ADF283-9AFD-4C8F-9D96-7E236FADADD3}" type="presParOf" srcId="{8CB99A9F-379A-4233-988D-285677E1FF63}" destId="{B82F47F3-A1FA-4162-84F8-B5F2CFA3D74D}" srcOrd="3" destOrd="0" presId="urn:microsoft.com/office/officeart/2005/8/layout/lProcess1"/>
    <dgm:cxn modelId="{BFC89AE2-E618-4142-9F71-DA2B30ACC9CD}" type="presParOf" srcId="{8CB99A9F-379A-4233-988D-285677E1FF63}" destId="{3372852C-1F65-4ADD-824C-4EBE6401F7CF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6FBC70-F21D-4A79-9895-05B1E78CE93B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F4DD04C8-7234-4187-A1EA-B2865E9660A8}">
      <dgm:prSet phldrT="[Text]"/>
      <dgm:spPr/>
      <dgm:t>
        <a:bodyPr/>
        <a:lstStyle/>
        <a:p>
          <a:r>
            <a:rPr lang="es-MX" dirty="0" smtClean="0"/>
            <a:t>Disminuir el Costo de Cambiar de Tienda (CCT)</a:t>
          </a:r>
          <a:endParaRPr lang="es-CL" dirty="0"/>
        </a:p>
      </dgm:t>
    </dgm:pt>
    <dgm:pt modelId="{94CC5C53-1557-40C5-8BC6-72A8274DDA2D}" type="parTrans" cxnId="{8241572F-90ED-4462-BB52-591174DBDB0D}">
      <dgm:prSet/>
      <dgm:spPr/>
      <dgm:t>
        <a:bodyPr/>
        <a:lstStyle/>
        <a:p>
          <a:endParaRPr lang="es-CL"/>
        </a:p>
      </dgm:t>
    </dgm:pt>
    <dgm:pt modelId="{13B38DA5-E83D-451D-BDCA-C941234B5BC0}" type="sibTrans" cxnId="{8241572F-90ED-4462-BB52-591174DBDB0D}">
      <dgm:prSet/>
      <dgm:spPr/>
      <dgm:t>
        <a:bodyPr/>
        <a:lstStyle/>
        <a:p>
          <a:endParaRPr lang="es-CL"/>
        </a:p>
      </dgm:t>
    </dgm:pt>
    <dgm:pt modelId="{06EAD7B3-7C54-4456-9EBD-1EE45DE95863}">
      <dgm:prSet phldrT="[Text]"/>
      <dgm:spPr/>
      <dgm:t>
        <a:bodyPr/>
        <a:lstStyle/>
        <a:p>
          <a:r>
            <a:rPr lang="es-MX" dirty="0" smtClean="0"/>
            <a:t>Trabajar con todos los </a:t>
          </a:r>
          <a:r>
            <a:rPr lang="es-MX" i="1" dirty="0" err="1" smtClean="0"/>
            <a:t>Retailer</a:t>
          </a:r>
          <a:endParaRPr lang="es-CL" dirty="0"/>
        </a:p>
      </dgm:t>
    </dgm:pt>
    <dgm:pt modelId="{10C8AC40-876D-4CDE-A339-83C37AB19618}" type="parTrans" cxnId="{8DC16DAF-4B92-42B1-ADE1-86F7361369FF}">
      <dgm:prSet/>
      <dgm:spPr/>
      <dgm:t>
        <a:bodyPr/>
        <a:lstStyle/>
        <a:p>
          <a:endParaRPr lang="es-CL"/>
        </a:p>
      </dgm:t>
    </dgm:pt>
    <dgm:pt modelId="{2FFD58D6-37BA-4B14-B4C1-09E5DD8FB6E8}" type="sibTrans" cxnId="{8DC16DAF-4B92-42B1-ADE1-86F7361369FF}">
      <dgm:prSet/>
      <dgm:spPr/>
      <dgm:t>
        <a:bodyPr/>
        <a:lstStyle/>
        <a:p>
          <a:endParaRPr lang="es-CL"/>
        </a:p>
      </dgm:t>
    </dgm:pt>
    <dgm:pt modelId="{A6D95AFF-98AC-42F1-A94F-4F1B348A9DB8}">
      <dgm:prSet phldrT="[Text]"/>
      <dgm:spPr/>
      <dgm:t>
        <a:bodyPr/>
        <a:lstStyle/>
        <a:p>
          <a:r>
            <a:rPr lang="es-MX" dirty="0" smtClean="0"/>
            <a:t>Ayudar a los </a:t>
          </a:r>
          <a:r>
            <a:rPr lang="es-MX" i="1" dirty="0" err="1" smtClean="0"/>
            <a:t>Retailers</a:t>
          </a:r>
          <a:r>
            <a:rPr lang="es-MX" i="1" dirty="0" smtClean="0"/>
            <a:t> </a:t>
          </a:r>
          <a:r>
            <a:rPr lang="es-MX" dirty="0" smtClean="0"/>
            <a:t>más pequeños</a:t>
          </a:r>
          <a:endParaRPr lang="es-CL" dirty="0"/>
        </a:p>
      </dgm:t>
    </dgm:pt>
    <dgm:pt modelId="{0FBBB9DB-5B7B-43B3-9649-BF924FAD0780}" type="parTrans" cxnId="{28CBB95F-B598-481A-A07F-2D15AC91CF6C}">
      <dgm:prSet/>
      <dgm:spPr/>
      <dgm:t>
        <a:bodyPr/>
        <a:lstStyle/>
        <a:p>
          <a:endParaRPr lang="es-CL"/>
        </a:p>
      </dgm:t>
    </dgm:pt>
    <dgm:pt modelId="{7E441FA2-4C8A-4B77-B376-10D373091899}" type="sibTrans" cxnId="{28CBB95F-B598-481A-A07F-2D15AC91CF6C}">
      <dgm:prSet/>
      <dgm:spPr/>
      <dgm:t>
        <a:bodyPr/>
        <a:lstStyle/>
        <a:p>
          <a:endParaRPr lang="es-CL"/>
        </a:p>
      </dgm:t>
    </dgm:pt>
    <dgm:pt modelId="{4B2894A3-7569-46CD-95DE-11DDB6C7CDCC}">
      <dgm:prSet phldrT="[Text]"/>
      <dgm:spPr/>
      <dgm:t>
        <a:bodyPr/>
        <a:lstStyle/>
        <a:p>
          <a:r>
            <a:rPr lang="es-MX" dirty="0" smtClean="0"/>
            <a:t>Aumentar el Costo de Cambiar de Marca (CCM)</a:t>
          </a:r>
          <a:endParaRPr lang="es-CL" dirty="0"/>
        </a:p>
      </dgm:t>
    </dgm:pt>
    <dgm:pt modelId="{504E1506-9624-4950-8E94-4A517A2796C3}" type="parTrans" cxnId="{85C56545-A029-4E3D-A1F8-BB1DDD3A0DE8}">
      <dgm:prSet/>
      <dgm:spPr/>
      <dgm:t>
        <a:bodyPr/>
        <a:lstStyle/>
        <a:p>
          <a:endParaRPr lang="es-CL"/>
        </a:p>
      </dgm:t>
    </dgm:pt>
    <dgm:pt modelId="{FDBB5B0E-85DA-490F-B6C9-40B1AC90C731}" type="sibTrans" cxnId="{85C56545-A029-4E3D-A1F8-BB1DDD3A0DE8}">
      <dgm:prSet/>
      <dgm:spPr/>
      <dgm:t>
        <a:bodyPr/>
        <a:lstStyle/>
        <a:p>
          <a:endParaRPr lang="es-CL"/>
        </a:p>
      </dgm:t>
    </dgm:pt>
    <dgm:pt modelId="{8C5FF7AE-9BDD-4726-A4CC-8F5687762F4B}">
      <dgm:prSet phldrT="[Text]"/>
      <dgm:spPr/>
      <dgm:t>
        <a:bodyPr/>
        <a:lstStyle/>
        <a:p>
          <a:r>
            <a:rPr lang="es-MX" dirty="0" smtClean="0"/>
            <a:t>Inversión en Desarrollo de Marca</a:t>
          </a:r>
          <a:endParaRPr lang="es-CL" dirty="0"/>
        </a:p>
      </dgm:t>
    </dgm:pt>
    <dgm:pt modelId="{C5331097-3C53-4054-ADD9-0EB745959B15}" type="parTrans" cxnId="{C01F9B1E-31D5-4A80-A841-B6558C03F5E9}">
      <dgm:prSet/>
      <dgm:spPr/>
      <dgm:t>
        <a:bodyPr/>
        <a:lstStyle/>
        <a:p>
          <a:endParaRPr lang="es-CL"/>
        </a:p>
      </dgm:t>
    </dgm:pt>
    <dgm:pt modelId="{E859E3DF-F2FB-4EA7-BF9C-0C609EAD5E79}" type="sibTrans" cxnId="{C01F9B1E-31D5-4A80-A841-B6558C03F5E9}">
      <dgm:prSet/>
      <dgm:spPr/>
      <dgm:t>
        <a:bodyPr/>
        <a:lstStyle/>
        <a:p>
          <a:endParaRPr lang="es-CL"/>
        </a:p>
      </dgm:t>
    </dgm:pt>
    <dgm:pt modelId="{6111AB77-2CEF-45E7-A52A-BDCD3628A570}">
      <dgm:prSet phldrT="[Text]"/>
      <dgm:spPr/>
      <dgm:t>
        <a:bodyPr/>
        <a:lstStyle/>
        <a:p>
          <a:r>
            <a:rPr lang="es-MX" dirty="0" smtClean="0"/>
            <a:t>Publicidad de Marca</a:t>
          </a:r>
          <a:endParaRPr lang="es-CL" dirty="0"/>
        </a:p>
      </dgm:t>
    </dgm:pt>
    <dgm:pt modelId="{C3EDEC87-AD2F-4890-A23B-6ABB7BFA6D4A}" type="parTrans" cxnId="{A44B3AB5-CF31-4C81-89DC-F3F4F904D33D}">
      <dgm:prSet/>
      <dgm:spPr/>
      <dgm:t>
        <a:bodyPr/>
        <a:lstStyle/>
        <a:p>
          <a:endParaRPr lang="es-CL"/>
        </a:p>
      </dgm:t>
    </dgm:pt>
    <dgm:pt modelId="{FDC6F7F4-1CDC-4BCB-A64B-332A8E3DFE7C}" type="sibTrans" cxnId="{A44B3AB5-CF31-4C81-89DC-F3F4F904D33D}">
      <dgm:prSet/>
      <dgm:spPr/>
      <dgm:t>
        <a:bodyPr/>
        <a:lstStyle/>
        <a:p>
          <a:endParaRPr lang="es-CL"/>
        </a:p>
      </dgm:t>
    </dgm:pt>
    <dgm:pt modelId="{11533324-9F67-4780-9D78-1574354934EB}" type="pres">
      <dgm:prSet presAssocID="{EF6FBC70-F21D-4A79-9895-05B1E78CE93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F02FABB-23DA-4515-A814-1BD41DB26E53}" type="pres">
      <dgm:prSet presAssocID="{F4DD04C8-7234-4187-A1EA-B2865E9660A8}" presName="vertFlow" presStyleCnt="0"/>
      <dgm:spPr/>
    </dgm:pt>
    <dgm:pt modelId="{9188A8E6-4C8D-47AB-B124-347C44571167}" type="pres">
      <dgm:prSet presAssocID="{F4DD04C8-7234-4187-A1EA-B2865E9660A8}" presName="header" presStyleLbl="node1" presStyleIdx="0" presStyleCnt="2"/>
      <dgm:spPr/>
      <dgm:t>
        <a:bodyPr/>
        <a:lstStyle/>
        <a:p>
          <a:endParaRPr lang="es-CL"/>
        </a:p>
      </dgm:t>
    </dgm:pt>
    <dgm:pt modelId="{E8E0790B-4583-4230-A7EC-FA548C0D51AF}" type="pres">
      <dgm:prSet presAssocID="{10C8AC40-876D-4CDE-A339-83C37AB19618}" presName="parTrans" presStyleLbl="sibTrans2D1" presStyleIdx="0" presStyleCnt="4"/>
      <dgm:spPr/>
      <dgm:t>
        <a:bodyPr/>
        <a:lstStyle/>
        <a:p>
          <a:endParaRPr lang="es-CL"/>
        </a:p>
      </dgm:t>
    </dgm:pt>
    <dgm:pt modelId="{2D4E5AC8-248E-460B-AD69-B4D1B22017E6}" type="pres">
      <dgm:prSet presAssocID="{06EAD7B3-7C54-4456-9EBD-1EE45DE95863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E95CF70-0F7E-42EE-9DB4-B7A514925792}" type="pres">
      <dgm:prSet presAssocID="{2FFD58D6-37BA-4B14-B4C1-09E5DD8FB6E8}" presName="sibTrans" presStyleLbl="sibTrans2D1" presStyleIdx="1" presStyleCnt="4"/>
      <dgm:spPr/>
      <dgm:t>
        <a:bodyPr/>
        <a:lstStyle/>
        <a:p>
          <a:endParaRPr lang="es-CL"/>
        </a:p>
      </dgm:t>
    </dgm:pt>
    <dgm:pt modelId="{90844887-F7F9-45F4-9CE4-BBF3237DAC6F}" type="pres">
      <dgm:prSet presAssocID="{A6D95AFF-98AC-42F1-A94F-4F1B348A9DB8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B3B71C7-518C-4FC9-8B71-25AE567DBB0B}" type="pres">
      <dgm:prSet presAssocID="{F4DD04C8-7234-4187-A1EA-B2865E9660A8}" presName="hSp" presStyleCnt="0"/>
      <dgm:spPr/>
    </dgm:pt>
    <dgm:pt modelId="{1F62CDE6-EB11-4266-BBFF-92F56D6A8C25}" type="pres">
      <dgm:prSet presAssocID="{4B2894A3-7569-46CD-95DE-11DDB6C7CDCC}" presName="vertFlow" presStyleCnt="0"/>
      <dgm:spPr/>
    </dgm:pt>
    <dgm:pt modelId="{E92F0C51-722A-47A1-A018-15285586CADE}" type="pres">
      <dgm:prSet presAssocID="{4B2894A3-7569-46CD-95DE-11DDB6C7CDCC}" presName="header" presStyleLbl="node1" presStyleIdx="1" presStyleCnt="2"/>
      <dgm:spPr/>
      <dgm:t>
        <a:bodyPr/>
        <a:lstStyle/>
        <a:p>
          <a:endParaRPr lang="es-CL"/>
        </a:p>
      </dgm:t>
    </dgm:pt>
    <dgm:pt modelId="{7EB416A5-4E31-4DC3-8CB1-958600515081}" type="pres">
      <dgm:prSet presAssocID="{C5331097-3C53-4054-ADD9-0EB745959B15}" presName="parTrans" presStyleLbl="sibTrans2D1" presStyleIdx="2" presStyleCnt="4"/>
      <dgm:spPr/>
      <dgm:t>
        <a:bodyPr/>
        <a:lstStyle/>
        <a:p>
          <a:endParaRPr lang="es-CL"/>
        </a:p>
      </dgm:t>
    </dgm:pt>
    <dgm:pt modelId="{DFE16780-010A-4C27-A19D-BB250DF20424}" type="pres">
      <dgm:prSet presAssocID="{8C5FF7AE-9BDD-4726-A4CC-8F5687762F4B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CEE5BD2-36F4-46DC-ABA1-81C3686C6B6C}" type="pres">
      <dgm:prSet presAssocID="{E859E3DF-F2FB-4EA7-BF9C-0C609EAD5E79}" presName="sibTrans" presStyleLbl="sibTrans2D1" presStyleIdx="3" presStyleCnt="4"/>
      <dgm:spPr/>
      <dgm:t>
        <a:bodyPr/>
        <a:lstStyle/>
        <a:p>
          <a:endParaRPr lang="es-CL"/>
        </a:p>
      </dgm:t>
    </dgm:pt>
    <dgm:pt modelId="{F5AB8EC3-9040-4682-90A5-5388532A453D}" type="pres">
      <dgm:prSet presAssocID="{6111AB77-2CEF-45E7-A52A-BDCD3628A570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01F9B1E-31D5-4A80-A841-B6558C03F5E9}" srcId="{4B2894A3-7569-46CD-95DE-11DDB6C7CDCC}" destId="{8C5FF7AE-9BDD-4726-A4CC-8F5687762F4B}" srcOrd="0" destOrd="0" parTransId="{C5331097-3C53-4054-ADD9-0EB745959B15}" sibTransId="{E859E3DF-F2FB-4EA7-BF9C-0C609EAD5E79}"/>
    <dgm:cxn modelId="{2593F897-D66F-4975-AC2C-C8324C00937C}" type="presOf" srcId="{6111AB77-2CEF-45E7-A52A-BDCD3628A570}" destId="{F5AB8EC3-9040-4682-90A5-5388532A453D}" srcOrd="0" destOrd="0" presId="urn:microsoft.com/office/officeart/2005/8/layout/lProcess1"/>
    <dgm:cxn modelId="{1D5913FC-EF8F-4BD5-AEFC-B3E02214514F}" type="presOf" srcId="{06EAD7B3-7C54-4456-9EBD-1EE45DE95863}" destId="{2D4E5AC8-248E-460B-AD69-B4D1B22017E6}" srcOrd="0" destOrd="0" presId="urn:microsoft.com/office/officeart/2005/8/layout/lProcess1"/>
    <dgm:cxn modelId="{28CBB95F-B598-481A-A07F-2D15AC91CF6C}" srcId="{F4DD04C8-7234-4187-A1EA-B2865E9660A8}" destId="{A6D95AFF-98AC-42F1-A94F-4F1B348A9DB8}" srcOrd="1" destOrd="0" parTransId="{0FBBB9DB-5B7B-43B3-9649-BF924FAD0780}" sibTransId="{7E441FA2-4C8A-4B77-B376-10D373091899}"/>
    <dgm:cxn modelId="{CD4741D9-C98F-4E94-A4D0-B999A1D22DB8}" type="presOf" srcId="{2FFD58D6-37BA-4B14-B4C1-09E5DD8FB6E8}" destId="{EE95CF70-0F7E-42EE-9DB4-B7A514925792}" srcOrd="0" destOrd="0" presId="urn:microsoft.com/office/officeart/2005/8/layout/lProcess1"/>
    <dgm:cxn modelId="{B7650AFC-DC3D-4362-B6E8-CDC28454317A}" type="presOf" srcId="{10C8AC40-876D-4CDE-A339-83C37AB19618}" destId="{E8E0790B-4583-4230-A7EC-FA548C0D51AF}" srcOrd="0" destOrd="0" presId="urn:microsoft.com/office/officeart/2005/8/layout/lProcess1"/>
    <dgm:cxn modelId="{9422827E-EB9A-409F-9405-F76E12345FAA}" type="presOf" srcId="{E859E3DF-F2FB-4EA7-BF9C-0C609EAD5E79}" destId="{4CEE5BD2-36F4-46DC-ABA1-81C3686C6B6C}" srcOrd="0" destOrd="0" presId="urn:microsoft.com/office/officeart/2005/8/layout/lProcess1"/>
    <dgm:cxn modelId="{A44B3AB5-CF31-4C81-89DC-F3F4F904D33D}" srcId="{4B2894A3-7569-46CD-95DE-11DDB6C7CDCC}" destId="{6111AB77-2CEF-45E7-A52A-BDCD3628A570}" srcOrd="1" destOrd="0" parTransId="{C3EDEC87-AD2F-4890-A23B-6ABB7BFA6D4A}" sibTransId="{FDC6F7F4-1CDC-4BCB-A64B-332A8E3DFE7C}"/>
    <dgm:cxn modelId="{D81B4194-7A58-4F06-A684-9ECEC9A9A21D}" type="presOf" srcId="{F4DD04C8-7234-4187-A1EA-B2865E9660A8}" destId="{9188A8E6-4C8D-47AB-B124-347C44571167}" srcOrd="0" destOrd="0" presId="urn:microsoft.com/office/officeart/2005/8/layout/lProcess1"/>
    <dgm:cxn modelId="{8DC16DAF-4B92-42B1-ADE1-86F7361369FF}" srcId="{F4DD04C8-7234-4187-A1EA-B2865E9660A8}" destId="{06EAD7B3-7C54-4456-9EBD-1EE45DE95863}" srcOrd="0" destOrd="0" parTransId="{10C8AC40-876D-4CDE-A339-83C37AB19618}" sibTransId="{2FFD58D6-37BA-4B14-B4C1-09E5DD8FB6E8}"/>
    <dgm:cxn modelId="{8241572F-90ED-4462-BB52-591174DBDB0D}" srcId="{EF6FBC70-F21D-4A79-9895-05B1E78CE93B}" destId="{F4DD04C8-7234-4187-A1EA-B2865E9660A8}" srcOrd="0" destOrd="0" parTransId="{94CC5C53-1557-40C5-8BC6-72A8274DDA2D}" sibTransId="{13B38DA5-E83D-451D-BDCA-C941234B5BC0}"/>
    <dgm:cxn modelId="{85C56545-A029-4E3D-A1F8-BB1DDD3A0DE8}" srcId="{EF6FBC70-F21D-4A79-9895-05B1E78CE93B}" destId="{4B2894A3-7569-46CD-95DE-11DDB6C7CDCC}" srcOrd="1" destOrd="0" parTransId="{504E1506-9624-4950-8E94-4A517A2796C3}" sibTransId="{FDBB5B0E-85DA-490F-B6C9-40B1AC90C731}"/>
    <dgm:cxn modelId="{680D8C88-57AA-40E4-A629-3A51287C6451}" type="presOf" srcId="{8C5FF7AE-9BDD-4726-A4CC-8F5687762F4B}" destId="{DFE16780-010A-4C27-A19D-BB250DF20424}" srcOrd="0" destOrd="0" presId="urn:microsoft.com/office/officeart/2005/8/layout/lProcess1"/>
    <dgm:cxn modelId="{07FEE025-E575-4EA8-8067-3FB2C08E7E65}" type="presOf" srcId="{A6D95AFF-98AC-42F1-A94F-4F1B348A9DB8}" destId="{90844887-F7F9-45F4-9CE4-BBF3237DAC6F}" srcOrd="0" destOrd="0" presId="urn:microsoft.com/office/officeart/2005/8/layout/lProcess1"/>
    <dgm:cxn modelId="{0FFFD836-54AB-43CC-A6D4-26EAFEA840D3}" type="presOf" srcId="{EF6FBC70-F21D-4A79-9895-05B1E78CE93B}" destId="{11533324-9F67-4780-9D78-1574354934EB}" srcOrd="0" destOrd="0" presId="urn:microsoft.com/office/officeart/2005/8/layout/lProcess1"/>
    <dgm:cxn modelId="{EC450C68-B326-4ABE-9BF6-968BAE7B92D4}" type="presOf" srcId="{C5331097-3C53-4054-ADD9-0EB745959B15}" destId="{7EB416A5-4E31-4DC3-8CB1-958600515081}" srcOrd="0" destOrd="0" presId="urn:microsoft.com/office/officeart/2005/8/layout/lProcess1"/>
    <dgm:cxn modelId="{E3875938-4EDA-4FF5-AED3-BFFAAF2D70D7}" type="presOf" srcId="{4B2894A3-7569-46CD-95DE-11DDB6C7CDCC}" destId="{E92F0C51-722A-47A1-A018-15285586CADE}" srcOrd="0" destOrd="0" presId="urn:microsoft.com/office/officeart/2005/8/layout/lProcess1"/>
    <dgm:cxn modelId="{F4996F5E-2CF0-4C04-9CF5-3628FA572E86}" type="presParOf" srcId="{11533324-9F67-4780-9D78-1574354934EB}" destId="{FF02FABB-23DA-4515-A814-1BD41DB26E53}" srcOrd="0" destOrd="0" presId="urn:microsoft.com/office/officeart/2005/8/layout/lProcess1"/>
    <dgm:cxn modelId="{0F7FA17A-FD1F-4E98-B480-CE98C23AE84B}" type="presParOf" srcId="{FF02FABB-23DA-4515-A814-1BD41DB26E53}" destId="{9188A8E6-4C8D-47AB-B124-347C44571167}" srcOrd="0" destOrd="0" presId="urn:microsoft.com/office/officeart/2005/8/layout/lProcess1"/>
    <dgm:cxn modelId="{C196CEE2-8FD6-4764-8726-D5CC8FBCB494}" type="presParOf" srcId="{FF02FABB-23DA-4515-A814-1BD41DB26E53}" destId="{E8E0790B-4583-4230-A7EC-FA548C0D51AF}" srcOrd="1" destOrd="0" presId="urn:microsoft.com/office/officeart/2005/8/layout/lProcess1"/>
    <dgm:cxn modelId="{58BBD6EA-2C71-4B62-B8B8-E455927532E7}" type="presParOf" srcId="{FF02FABB-23DA-4515-A814-1BD41DB26E53}" destId="{2D4E5AC8-248E-460B-AD69-B4D1B22017E6}" srcOrd="2" destOrd="0" presId="urn:microsoft.com/office/officeart/2005/8/layout/lProcess1"/>
    <dgm:cxn modelId="{A9285B52-EA07-46E8-B57F-8FD18EBA35BC}" type="presParOf" srcId="{FF02FABB-23DA-4515-A814-1BD41DB26E53}" destId="{EE95CF70-0F7E-42EE-9DB4-B7A514925792}" srcOrd="3" destOrd="0" presId="urn:microsoft.com/office/officeart/2005/8/layout/lProcess1"/>
    <dgm:cxn modelId="{4CA44818-4ED0-4F8F-8DD7-3303FE5F0735}" type="presParOf" srcId="{FF02FABB-23DA-4515-A814-1BD41DB26E53}" destId="{90844887-F7F9-45F4-9CE4-BBF3237DAC6F}" srcOrd="4" destOrd="0" presId="urn:microsoft.com/office/officeart/2005/8/layout/lProcess1"/>
    <dgm:cxn modelId="{BA80262E-0477-4A9A-A8D6-AA3401BA8EEB}" type="presParOf" srcId="{11533324-9F67-4780-9D78-1574354934EB}" destId="{BB3B71C7-518C-4FC9-8B71-25AE567DBB0B}" srcOrd="1" destOrd="0" presId="urn:microsoft.com/office/officeart/2005/8/layout/lProcess1"/>
    <dgm:cxn modelId="{05CB912E-BB6C-4EF1-A0EF-6DD2E6079328}" type="presParOf" srcId="{11533324-9F67-4780-9D78-1574354934EB}" destId="{1F62CDE6-EB11-4266-BBFF-92F56D6A8C25}" srcOrd="2" destOrd="0" presId="urn:microsoft.com/office/officeart/2005/8/layout/lProcess1"/>
    <dgm:cxn modelId="{08B2FBA2-6991-4AC3-B8D9-C731BB53A768}" type="presParOf" srcId="{1F62CDE6-EB11-4266-BBFF-92F56D6A8C25}" destId="{E92F0C51-722A-47A1-A018-15285586CADE}" srcOrd="0" destOrd="0" presId="urn:microsoft.com/office/officeart/2005/8/layout/lProcess1"/>
    <dgm:cxn modelId="{852BEA46-170C-47EA-B9C3-FC44EB814A54}" type="presParOf" srcId="{1F62CDE6-EB11-4266-BBFF-92F56D6A8C25}" destId="{7EB416A5-4E31-4DC3-8CB1-958600515081}" srcOrd="1" destOrd="0" presId="urn:microsoft.com/office/officeart/2005/8/layout/lProcess1"/>
    <dgm:cxn modelId="{B38B56DA-2ED5-4F93-A693-EA1E14A4D759}" type="presParOf" srcId="{1F62CDE6-EB11-4266-BBFF-92F56D6A8C25}" destId="{DFE16780-010A-4C27-A19D-BB250DF20424}" srcOrd="2" destOrd="0" presId="urn:microsoft.com/office/officeart/2005/8/layout/lProcess1"/>
    <dgm:cxn modelId="{1F3D5E59-7048-4FD7-B09E-D19CEC7A39E9}" type="presParOf" srcId="{1F62CDE6-EB11-4266-BBFF-92F56D6A8C25}" destId="{4CEE5BD2-36F4-46DC-ABA1-81C3686C6B6C}" srcOrd="3" destOrd="0" presId="urn:microsoft.com/office/officeart/2005/8/layout/lProcess1"/>
    <dgm:cxn modelId="{C1223986-F952-4627-8003-2CDBDD486659}" type="presParOf" srcId="{1F62CDE6-EB11-4266-BBFF-92F56D6A8C25}" destId="{F5AB8EC3-9040-4682-90A5-5388532A453D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BF772F-01E0-457D-BB41-45AF73FED64F}" type="doc">
      <dgm:prSet loTypeId="urn:microsoft.com/office/officeart/2005/8/layout/hierarchy3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L"/>
        </a:p>
      </dgm:t>
    </dgm:pt>
    <dgm:pt modelId="{C66E20C9-6945-4A63-8198-6D84DABA9485}">
      <dgm:prSet phldrT="[Text]"/>
      <dgm:spPr/>
      <dgm:t>
        <a:bodyPr/>
        <a:lstStyle/>
        <a:p>
          <a:r>
            <a:rPr lang="es-MX" dirty="0" smtClean="0"/>
            <a:t>Blancas o Genéricas</a:t>
          </a:r>
          <a:endParaRPr lang="es-CL" dirty="0"/>
        </a:p>
      </dgm:t>
    </dgm:pt>
    <dgm:pt modelId="{089560BD-D090-42E8-BFDA-D96828C32864}" type="parTrans" cxnId="{B89193A8-FE95-4F4C-ABF5-E24039210B45}">
      <dgm:prSet/>
      <dgm:spPr/>
      <dgm:t>
        <a:bodyPr/>
        <a:lstStyle/>
        <a:p>
          <a:endParaRPr lang="es-CL"/>
        </a:p>
      </dgm:t>
    </dgm:pt>
    <dgm:pt modelId="{5FC3455D-D9CA-4781-BD04-ECAFD2469BCA}" type="sibTrans" cxnId="{B89193A8-FE95-4F4C-ABF5-E24039210B45}">
      <dgm:prSet/>
      <dgm:spPr/>
      <dgm:t>
        <a:bodyPr/>
        <a:lstStyle/>
        <a:p>
          <a:endParaRPr lang="es-CL"/>
        </a:p>
      </dgm:t>
    </dgm:pt>
    <dgm:pt modelId="{61D37FE7-43F5-42E0-9109-7FF7CB4E3423}">
      <dgm:prSet phldrT="[Text]"/>
      <dgm:spPr/>
      <dgm:t>
        <a:bodyPr/>
        <a:lstStyle/>
        <a:p>
          <a:r>
            <a:rPr lang="es-MX" dirty="0" smtClean="0"/>
            <a:t>Sin marca, productos a granel o envases mínimos, mencionan sólo contenido</a:t>
          </a:r>
          <a:endParaRPr lang="es-CL" dirty="0"/>
        </a:p>
      </dgm:t>
    </dgm:pt>
    <dgm:pt modelId="{E2B13C9B-79D8-447D-B142-57558DF42758}" type="parTrans" cxnId="{CB158FD8-3991-4042-BF2C-C224D9936808}">
      <dgm:prSet/>
      <dgm:spPr/>
      <dgm:t>
        <a:bodyPr/>
        <a:lstStyle/>
        <a:p>
          <a:endParaRPr lang="es-CL"/>
        </a:p>
      </dgm:t>
    </dgm:pt>
    <dgm:pt modelId="{52D24A21-3626-4C90-8961-8B140573D491}" type="sibTrans" cxnId="{CB158FD8-3991-4042-BF2C-C224D9936808}">
      <dgm:prSet/>
      <dgm:spPr/>
      <dgm:t>
        <a:bodyPr/>
        <a:lstStyle/>
        <a:p>
          <a:endParaRPr lang="es-CL"/>
        </a:p>
      </dgm:t>
    </dgm:pt>
    <dgm:pt modelId="{18A5B17F-55AC-4D89-ABB9-C39DF582629D}">
      <dgm:prSet phldrT="[Text]"/>
      <dgm:spPr/>
      <dgm:t>
        <a:bodyPr/>
        <a:lstStyle/>
        <a:p>
          <a:r>
            <a:rPr lang="es-MX" dirty="0" smtClean="0">
              <a:solidFill>
                <a:srgbClr val="1A2D68"/>
              </a:solidFill>
            </a:rPr>
            <a:t>Primeros Precios</a:t>
          </a:r>
          <a:endParaRPr lang="es-CL" dirty="0">
            <a:solidFill>
              <a:srgbClr val="1A2D68"/>
            </a:solidFill>
          </a:endParaRPr>
        </a:p>
      </dgm:t>
    </dgm:pt>
    <dgm:pt modelId="{8E424220-25E2-4FCA-8EB9-025FF8C442EC}" type="parTrans" cxnId="{0E1C1683-E3D7-4F7D-B8C3-0984419B97E9}">
      <dgm:prSet/>
      <dgm:spPr/>
      <dgm:t>
        <a:bodyPr/>
        <a:lstStyle/>
        <a:p>
          <a:endParaRPr lang="es-CL"/>
        </a:p>
      </dgm:t>
    </dgm:pt>
    <dgm:pt modelId="{C3905239-3026-4ADC-B580-24D36E9248A2}" type="sibTrans" cxnId="{0E1C1683-E3D7-4F7D-B8C3-0984419B97E9}">
      <dgm:prSet/>
      <dgm:spPr/>
      <dgm:t>
        <a:bodyPr/>
        <a:lstStyle/>
        <a:p>
          <a:endParaRPr lang="es-CL"/>
        </a:p>
      </dgm:t>
    </dgm:pt>
    <dgm:pt modelId="{CB96D5ED-C3E4-4543-B0FC-086D712989B2}">
      <dgm:prSet phldrT="[Text]"/>
      <dgm:spPr/>
      <dgm:t>
        <a:bodyPr/>
        <a:lstStyle/>
        <a:p>
          <a:r>
            <a:rPr lang="es-MX" dirty="0" smtClean="0"/>
            <a:t>Marcas con precios lo más bajo posible, sacrificando calidad</a:t>
          </a:r>
          <a:endParaRPr lang="es-CL" dirty="0"/>
        </a:p>
      </dgm:t>
    </dgm:pt>
    <dgm:pt modelId="{B6B7CA10-F4CD-4142-9A31-A31C56EEA9F9}" type="parTrans" cxnId="{83D809AA-1F7F-407B-8025-B99C2CE197C8}">
      <dgm:prSet/>
      <dgm:spPr/>
      <dgm:t>
        <a:bodyPr/>
        <a:lstStyle/>
        <a:p>
          <a:endParaRPr lang="es-CL"/>
        </a:p>
      </dgm:t>
    </dgm:pt>
    <dgm:pt modelId="{A78935F1-D7F5-4B35-8363-1318B9BDF57B}" type="sibTrans" cxnId="{83D809AA-1F7F-407B-8025-B99C2CE197C8}">
      <dgm:prSet/>
      <dgm:spPr/>
      <dgm:t>
        <a:bodyPr/>
        <a:lstStyle/>
        <a:p>
          <a:endParaRPr lang="es-CL"/>
        </a:p>
      </dgm:t>
    </dgm:pt>
    <dgm:pt modelId="{7BD61A3D-7DEE-419D-8DA2-9C6BFFE9F838}" type="pres">
      <dgm:prSet presAssocID="{E8BF772F-01E0-457D-BB41-45AF73FED64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88F872EE-776F-4067-BB29-98680354109F}" type="pres">
      <dgm:prSet presAssocID="{C66E20C9-6945-4A63-8198-6D84DABA9485}" presName="root" presStyleCnt="0"/>
      <dgm:spPr/>
    </dgm:pt>
    <dgm:pt modelId="{2311DDA9-52B1-4751-81B4-A36F84C0BA7E}" type="pres">
      <dgm:prSet presAssocID="{C66E20C9-6945-4A63-8198-6D84DABA9485}" presName="rootComposite" presStyleCnt="0"/>
      <dgm:spPr/>
    </dgm:pt>
    <dgm:pt modelId="{B05B913A-CC24-48A4-82C6-89F2CA5B686D}" type="pres">
      <dgm:prSet presAssocID="{C66E20C9-6945-4A63-8198-6D84DABA9485}" presName="rootText" presStyleLbl="node1" presStyleIdx="0" presStyleCnt="2"/>
      <dgm:spPr/>
      <dgm:t>
        <a:bodyPr/>
        <a:lstStyle/>
        <a:p>
          <a:endParaRPr lang="es-CL"/>
        </a:p>
      </dgm:t>
    </dgm:pt>
    <dgm:pt modelId="{D7009F5C-DFBD-4F1F-A699-AC01241F9298}" type="pres">
      <dgm:prSet presAssocID="{C66E20C9-6945-4A63-8198-6D84DABA9485}" presName="rootConnector" presStyleLbl="node1" presStyleIdx="0" presStyleCnt="2"/>
      <dgm:spPr/>
      <dgm:t>
        <a:bodyPr/>
        <a:lstStyle/>
        <a:p>
          <a:endParaRPr lang="es-CL"/>
        </a:p>
      </dgm:t>
    </dgm:pt>
    <dgm:pt modelId="{F6EA29B7-71E6-496D-9173-879E3EB5A375}" type="pres">
      <dgm:prSet presAssocID="{C66E20C9-6945-4A63-8198-6D84DABA9485}" presName="childShape" presStyleCnt="0"/>
      <dgm:spPr/>
    </dgm:pt>
    <dgm:pt modelId="{4B16AA20-5EAE-41FC-A217-BAD74175FB24}" type="pres">
      <dgm:prSet presAssocID="{E2B13C9B-79D8-447D-B142-57558DF42758}" presName="Name13" presStyleLbl="parChTrans1D2" presStyleIdx="0" presStyleCnt="2"/>
      <dgm:spPr/>
      <dgm:t>
        <a:bodyPr/>
        <a:lstStyle/>
        <a:p>
          <a:endParaRPr lang="es-CL"/>
        </a:p>
      </dgm:t>
    </dgm:pt>
    <dgm:pt modelId="{DFB27D55-6E44-4D2A-B117-948A1590F549}" type="pres">
      <dgm:prSet presAssocID="{61D37FE7-43F5-42E0-9109-7FF7CB4E3423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9D0FC0D-9D1B-49BE-9783-278BC134A6FB}" type="pres">
      <dgm:prSet presAssocID="{18A5B17F-55AC-4D89-ABB9-C39DF582629D}" presName="root" presStyleCnt="0"/>
      <dgm:spPr/>
    </dgm:pt>
    <dgm:pt modelId="{1BDE735A-DB84-4A24-B643-48796541A3F6}" type="pres">
      <dgm:prSet presAssocID="{18A5B17F-55AC-4D89-ABB9-C39DF582629D}" presName="rootComposite" presStyleCnt="0"/>
      <dgm:spPr/>
    </dgm:pt>
    <dgm:pt modelId="{9709787E-53EC-4741-8207-E3FE8F6FF1E0}" type="pres">
      <dgm:prSet presAssocID="{18A5B17F-55AC-4D89-ABB9-C39DF582629D}" presName="rootText" presStyleLbl="node1" presStyleIdx="1" presStyleCnt="2"/>
      <dgm:spPr/>
      <dgm:t>
        <a:bodyPr/>
        <a:lstStyle/>
        <a:p>
          <a:endParaRPr lang="es-CL"/>
        </a:p>
      </dgm:t>
    </dgm:pt>
    <dgm:pt modelId="{C2FD9867-15FA-48F8-982B-FF67826121A0}" type="pres">
      <dgm:prSet presAssocID="{18A5B17F-55AC-4D89-ABB9-C39DF582629D}" presName="rootConnector" presStyleLbl="node1" presStyleIdx="1" presStyleCnt="2"/>
      <dgm:spPr/>
      <dgm:t>
        <a:bodyPr/>
        <a:lstStyle/>
        <a:p>
          <a:endParaRPr lang="es-CL"/>
        </a:p>
      </dgm:t>
    </dgm:pt>
    <dgm:pt modelId="{6EE033CE-9980-4728-B4B0-A8314E326C48}" type="pres">
      <dgm:prSet presAssocID="{18A5B17F-55AC-4D89-ABB9-C39DF582629D}" presName="childShape" presStyleCnt="0"/>
      <dgm:spPr/>
    </dgm:pt>
    <dgm:pt modelId="{39060B8D-F3A5-498E-934A-EF8C60D6D2F2}" type="pres">
      <dgm:prSet presAssocID="{B6B7CA10-F4CD-4142-9A31-A31C56EEA9F9}" presName="Name13" presStyleLbl="parChTrans1D2" presStyleIdx="1" presStyleCnt="2"/>
      <dgm:spPr/>
      <dgm:t>
        <a:bodyPr/>
        <a:lstStyle/>
        <a:p>
          <a:endParaRPr lang="es-CL"/>
        </a:p>
      </dgm:t>
    </dgm:pt>
    <dgm:pt modelId="{D452FC80-365C-4E4B-883C-4935A4796652}" type="pres">
      <dgm:prSet presAssocID="{CB96D5ED-C3E4-4543-B0FC-086D712989B2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DAE87E8-FEE7-4D66-A353-896A03EABE40}" type="presOf" srcId="{CB96D5ED-C3E4-4543-B0FC-086D712989B2}" destId="{D452FC80-365C-4E4B-883C-4935A4796652}" srcOrd="0" destOrd="0" presId="urn:microsoft.com/office/officeart/2005/8/layout/hierarchy3"/>
    <dgm:cxn modelId="{E4731820-B722-4F76-8710-8674A2E788FA}" type="presOf" srcId="{B6B7CA10-F4CD-4142-9A31-A31C56EEA9F9}" destId="{39060B8D-F3A5-498E-934A-EF8C60D6D2F2}" srcOrd="0" destOrd="0" presId="urn:microsoft.com/office/officeart/2005/8/layout/hierarchy3"/>
    <dgm:cxn modelId="{B087F4BE-A75D-4023-9918-0BA4D76B33E0}" type="presOf" srcId="{E8BF772F-01E0-457D-BB41-45AF73FED64F}" destId="{7BD61A3D-7DEE-419D-8DA2-9C6BFFE9F838}" srcOrd="0" destOrd="0" presId="urn:microsoft.com/office/officeart/2005/8/layout/hierarchy3"/>
    <dgm:cxn modelId="{83D809AA-1F7F-407B-8025-B99C2CE197C8}" srcId="{18A5B17F-55AC-4D89-ABB9-C39DF582629D}" destId="{CB96D5ED-C3E4-4543-B0FC-086D712989B2}" srcOrd="0" destOrd="0" parTransId="{B6B7CA10-F4CD-4142-9A31-A31C56EEA9F9}" sibTransId="{A78935F1-D7F5-4B35-8363-1318B9BDF57B}"/>
    <dgm:cxn modelId="{0E1C1683-E3D7-4F7D-B8C3-0984419B97E9}" srcId="{E8BF772F-01E0-457D-BB41-45AF73FED64F}" destId="{18A5B17F-55AC-4D89-ABB9-C39DF582629D}" srcOrd="1" destOrd="0" parTransId="{8E424220-25E2-4FCA-8EB9-025FF8C442EC}" sibTransId="{C3905239-3026-4ADC-B580-24D36E9248A2}"/>
    <dgm:cxn modelId="{23E991F7-A166-4B30-BB30-1D30E6EDC1EB}" type="presOf" srcId="{E2B13C9B-79D8-447D-B142-57558DF42758}" destId="{4B16AA20-5EAE-41FC-A217-BAD74175FB24}" srcOrd="0" destOrd="0" presId="urn:microsoft.com/office/officeart/2005/8/layout/hierarchy3"/>
    <dgm:cxn modelId="{B89193A8-FE95-4F4C-ABF5-E24039210B45}" srcId="{E8BF772F-01E0-457D-BB41-45AF73FED64F}" destId="{C66E20C9-6945-4A63-8198-6D84DABA9485}" srcOrd="0" destOrd="0" parTransId="{089560BD-D090-42E8-BFDA-D96828C32864}" sibTransId="{5FC3455D-D9CA-4781-BD04-ECAFD2469BCA}"/>
    <dgm:cxn modelId="{105D5663-5397-4789-825E-BE50FF0613C4}" type="presOf" srcId="{18A5B17F-55AC-4D89-ABB9-C39DF582629D}" destId="{C2FD9867-15FA-48F8-982B-FF67826121A0}" srcOrd="1" destOrd="0" presId="urn:microsoft.com/office/officeart/2005/8/layout/hierarchy3"/>
    <dgm:cxn modelId="{6939D5BC-9528-4124-A131-90FD8BF22845}" type="presOf" srcId="{C66E20C9-6945-4A63-8198-6D84DABA9485}" destId="{B05B913A-CC24-48A4-82C6-89F2CA5B686D}" srcOrd="0" destOrd="0" presId="urn:microsoft.com/office/officeart/2005/8/layout/hierarchy3"/>
    <dgm:cxn modelId="{CB158FD8-3991-4042-BF2C-C224D9936808}" srcId="{C66E20C9-6945-4A63-8198-6D84DABA9485}" destId="{61D37FE7-43F5-42E0-9109-7FF7CB4E3423}" srcOrd="0" destOrd="0" parTransId="{E2B13C9B-79D8-447D-B142-57558DF42758}" sibTransId="{52D24A21-3626-4C90-8961-8B140573D491}"/>
    <dgm:cxn modelId="{D6594628-3782-41AB-B027-35EE3A303B8C}" type="presOf" srcId="{18A5B17F-55AC-4D89-ABB9-C39DF582629D}" destId="{9709787E-53EC-4741-8207-E3FE8F6FF1E0}" srcOrd="0" destOrd="0" presId="urn:microsoft.com/office/officeart/2005/8/layout/hierarchy3"/>
    <dgm:cxn modelId="{DB0CC1A0-258F-4E1B-A6F4-4BBD62A367C7}" type="presOf" srcId="{61D37FE7-43F5-42E0-9109-7FF7CB4E3423}" destId="{DFB27D55-6E44-4D2A-B117-948A1590F549}" srcOrd="0" destOrd="0" presId="urn:microsoft.com/office/officeart/2005/8/layout/hierarchy3"/>
    <dgm:cxn modelId="{D4459376-A45F-4E7E-9560-946F5092BC48}" type="presOf" srcId="{C66E20C9-6945-4A63-8198-6D84DABA9485}" destId="{D7009F5C-DFBD-4F1F-A699-AC01241F9298}" srcOrd="1" destOrd="0" presId="urn:microsoft.com/office/officeart/2005/8/layout/hierarchy3"/>
    <dgm:cxn modelId="{3AE5176C-B63D-40AA-8773-E5DCEB5B8AEE}" type="presParOf" srcId="{7BD61A3D-7DEE-419D-8DA2-9C6BFFE9F838}" destId="{88F872EE-776F-4067-BB29-98680354109F}" srcOrd="0" destOrd="0" presId="urn:microsoft.com/office/officeart/2005/8/layout/hierarchy3"/>
    <dgm:cxn modelId="{FED8BD59-26DF-49AD-928B-23B95C0A80C4}" type="presParOf" srcId="{88F872EE-776F-4067-BB29-98680354109F}" destId="{2311DDA9-52B1-4751-81B4-A36F84C0BA7E}" srcOrd="0" destOrd="0" presId="urn:microsoft.com/office/officeart/2005/8/layout/hierarchy3"/>
    <dgm:cxn modelId="{35969F05-D938-498A-BCC8-95C4AFE7D096}" type="presParOf" srcId="{2311DDA9-52B1-4751-81B4-A36F84C0BA7E}" destId="{B05B913A-CC24-48A4-82C6-89F2CA5B686D}" srcOrd="0" destOrd="0" presId="urn:microsoft.com/office/officeart/2005/8/layout/hierarchy3"/>
    <dgm:cxn modelId="{A0138F3E-4A53-43EA-833E-938A7D1A2F56}" type="presParOf" srcId="{2311DDA9-52B1-4751-81B4-A36F84C0BA7E}" destId="{D7009F5C-DFBD-4F1F-A699-AC01241F9298}" srcOrd="1" destOrd="0" presId="urn:microsoft.com/office/officeart/2005/8/layout/hierarchy3"/>
    <dgm:cxn modelId="{6B7F7B6F-C4AB-412A-A43C-15771BEA0673}" type="presParOf" srcId="{88F872EE-776F-4067-BB29-98680354109F}" destId="{F6EA29B7-71E6-496D-9173-879E3EB5A375}" srcOrd="1" destOrd="0" presId="urn:microsoft.com/office/officeart/2005/8/layout/hierarchy3"/>
    <dgm:cxn modelId="{84C96D63-6905-4143-A758-5843FD6F1E04}" type="presParOf" srcId="{F6EA29B7-71E6-496D-9173-879E3EB5A375}" destId="{4B16AA20-5EAE-41FC-A217-BAD74175FB24}" srcOrd="0" destOrd="0" presId="urn:microsoft.com/office/officeart/2005/8/layout/hierarchy3"/>
    <dgm:cxn modelId="{8F7431CE-92AD-42D2-ACBF-F1D033774012}" type="presParOf" srcId="{F6EA29B7-71E6-496D-9173-879E3EB5A375}" destId="{DFB27D55-6E44-4D2A-B117-948A1590F549}" srcOrd="1" destOrd="0" presId="urn:microsoft.com/office/officeart/2005/8/layout/hierarchy3"/>
    <dgm:cxn modelId="{D84F6B51-41F5-4199-B332-4D39520EF47F}" type="presParOf" srcId="{7BD61A3D-7DEE-419D-8DA2-9C6BFFE9F838}" destId="{09D0FC0D-9D1B-49BE-9783-278BC134A6FB}" srcOrd="1" destOrd="0" presId="urn:microsoft.com/office/officeart/2005/8/layout/hierarchy3"/>
    <dgm:cxn modelId="{1739EB34-59B6-484A-B228-83AD9DF744BC}" type="presParOf" srcId="{09D0FC0D-9D1B-49BE-9783-278BC134A6FB}" destId="{1BDE735A-DB84-4A24-B643-48796541A3F6}" srcOrd="0" destOrd="0" presId="urn:microsoft.com/office/officeart/2005/8/layout/hierarchy3"/>
    <dgm:cxn modelId="{9B8CDED1-B1BC-4FCA-B898-69820D804F0B}" type="presParOf" srcId="{1BDE735A-DB84-4A24-B643-48796541A3F6}" destId="{9709787E-53EC-4741-8207-E3FE8F6FF1E0}" srcOrd="0" destOrd="0" presId="urn:microsoft.com/office/officeart/2005/8/layout/hierarchy3"/>
    <dgm:cxn modelId="{631CC330-5D8B-4906-A358-0D40903FAECF}" type="presParOf" srcId="{1BDE735A-DB84-4A24-B643-48796541A3F6}" destId="{C2FD9867-15FA-48F8-982B-FF67826121A0}" srcOrd="1" destOrd="0" presId="urn:microsoft.com/office/officeart/2005/8/layout/hierarchy3"/>
    <dgm:cxn modelId="{1CB7A0C6-6007-4FE4-BC71-1DB08AD3422C}" type="presParOf" srcId="{09D0FC0D-9D1B-49BE-9783-278BC134A6FB}" destId="{6EE033CE-9980-4728-B4B0-A8314E326C48}" srcOrd="1" destOrd="0" presId="urn:microsoft.com/office/officeart/2005/8/layout/hierarchy3"/>
    <dgm:cxn modelId="{AA4206B8-4A26-430C-A8A0-13DF9591E9CB}" type="presParOf" srcId="{6EE033CE-9980-4728-B4B0-A8314E326C48}" destId="{39060B8D-F3A5-498E-934A-EF8C60D6D2F2}" srcOrd="0" destOrd="0" presId="urn:microsoft.com/office/officeart/2005/8/layout/hierarchy3"/>
    <dgm:cxn modelId="{5A4C57BE-F8D0-4D2D-9947-8AD00858514C}" type="presParOf" srcId="{6EE033CE-9980-4728-B4B0-A8314E326C48}" destId="{D452FC80-365C-4E4B-883C-4935A479665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77CE4E-83F0-4DCF-B070-8D7DCF3F6C9C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820ED93A-68EC-4E6D-9E81-D1BB95D3159E}">
      <dgm:prSet phldrT="[Text]"/>
      <dgm:spPr/>
      <dgm:t>
        <a:bodyPr/>
        <a:lstStyle/>
        <a:p>
          <a:r>
            <a:rPr lang="es-MX" dirty="0" smtClean="0"/>
            <a:t>Regulares</a:t>
          </a:r>
          <a:endParaRPr lang="es-CL" dirty="0"/>
        </a:p>
      </dgm:t>
    </dgm:pt>
    <dgm:pt modelId="{0206A7D0-8FC9-4F18-B070-CF4851EBDD3E}" type="parTrans" cxnId="{21B0C5FE-4D48-4EC0-97BC-C1A6EAC5BA54}">
      <dgm:prSet/>
      <dgm:spPr/>
      <dgm:t>
        <a:bodyPr/>
        <a:lstStyle/>
        <a:p>
          <a:endParaRPr lang="es-CL"/>
        </a:p>
      </dgm:t>
    </dgm:pt>
    <dgm:pt modelId="{C8E81456-E311-49BD-8941-7E1394630B7E}" type="sibTrans" cxnId="{21B0C5FE-4D48-4EC0-97BC-C1A6EAC5BA54}">
      <dgm:prSet/>
      <dgm:spPr/>
      <dgm:t>
        <a:bodyPr/>
        <a:lstStyle/>
        <a:p>
          <a:endParaRPr lang="es-CL"/>
        </a:p>
      </dgm:t>
    </dgm:pt>
    <dgm:pt modelId="{AC9B1E32-F3AC-4A69-BC74-5CE4E2171115}">
      <dgm:prSet phldrT="[Text]"/>
      <dgm:spPr/>
      <dgm:t>
        <a:bodyPr/>
        <a:lstStyle/>
        <a:p>
          <a:r>
            <a:rPr lang="es-MX" dirty="0" smtClean="0"/>
            <a:t>O de segundos precios. Por debajo de los líderes, pero con una relación precio/calidad buena </a:t>
          </a:r>
          <a:endParaRPr lang="es-CL" dirty="0"/>
        </a:p>
      </dgm:t>
    </dgm:pt>
    <dgm:pt modelId="{FF1C592A-5338-4C82-B2F3-958DD28689E8}" type="parTrans" cxnId="{21764A3E-20B3-42BB-9BBB-5845BBD06924}">
      <dgm:prSet/>
      <dgm:spPr/>
      <dgm:t>
        <a:bodyPr/>
        <a:lstStyle/>
        <a:p>
          <a:endParaRPr lang="es-CL"/>
        </a:p>
      </dgm:t>
    </dgm:pt>
    <dgm:pt modelId="{DA7AC814-96A8-46BD-830D-76451B13ADA9}" type="sibTrans" cxnId="{21764A3E-20B3-42BB-9BBB-5845BBD06924}">
      <dgm:prSet/>
      <dgm:spPr/>
      <dgm:t>
        <a:bodyPr/>
        <a:lstStyle/>
        <a:p>
          <a:endParaRPr lang="es-CL"/>
        </a:p>
      </dgm:t>
    </dgm:pt>
    <dgm:pt modelId="{F084C95E-BB62-44CD-8A66-18F0C4CEE97B}">
      <dgm:prSet phldrT="[Text]"/>
      <dgm:spPr/>
      <dgm:t>
        <a:bodyPr/>
        <a:lstStyle/>
        <a:p>
          <a:r>
            <a:rPr lang="es-MX" dirty="0" smtClean="0"/>
            <a:t>Premium</a:t>
          </a:r>
          <a:endParaRPr lang="es-CL" dirty="0"/>
        </a:p>
      </dgm:t>
    </dgm:pt>
    <dgm:pt modelId="{9B4CD845-45C0-4ABD-B2F0-D91214F0D9BB}" type="parTrans" cxnId="{36932345-B9B3-4430-952C-590D99509864}">
      <dgm:prSet/>
      <dgm:spPr/>
      <dgm:t>
        <a:bodyPr/>
        <a:lstStyle/>
        <a:p>
          <a:endParaRPr lang="es-CL"/>
        </a:p>
      </dgm:t>
    </dgm:pt>
    <dgm:pt modelId="{2A7D3D92-23DC-431B-B3BA-EC57C2671BE3}" type="sibTrans" cxnId="{36932345-B9B3-4430-952C-590D99509864}">
      <dgm:prSet/>
      <dgm:spPr/>
      <dgm:t>
        <a:bodyPr/>
        <a:lstStyle/>
        <a:p>
          <a:endParaRPr lang="es-CL"/>
        </a:p>
      </dgm:t>
    </dgm:pt>
    <dgm:pt modelId="{CA4831F5-F1E6-49DE-A69E-1E0A62AC82FC}">
      <dgm:prSet phldrT="[Text]"/>
      <dgm:spPr/>
      <dgm:t>
        <a:bodyPr/>
        <a:lstStyle/>
        <a:p>
          <a:r>
            <a:rPr lang="es-MX" dirty="0" smtClean="0"/>
            <a:t>Alta calidad. Atraen a consumidores dispuestos a pagar sobreprecio por alta calidad </a:t>
          </a:r>
          <a:endParaRPr lang="es-CL" dirty="0"/>
        </a:p>
      </dgm:t>
    </dgm:pt>
    <dgm:pt modelId="{5F50EAE1-165C-4E80-9335-2F8493ADD5C5}" type="parTrans" cxnId="{760415E0-0211-4BEA-B972-BB9259D507E7}">
      <dgm:prSet/>
      <dgm:spPr/>
      <dgm:t>
        <a:bodyPr/>
        <a:lstStyle/>
        <a:p>
          <a:endParaRPr lang="es-CL"/>
        </a:p>
      </dgm:t>
    </dgm:pt>
    <dgm:pt modelId="{8677A215-568F-4738-8189-4132769EA7AB}" type="sibTrans" cxnId="{760415E0-0211-4BEA-B972-BB9259D507E7}">
      <dgm:prSet/>
      <dgm:spPr/>
      <dgm:t>
        <a:bodyPr/>
        <a:lstStyle/>
        <a:p>
          <a:endParaRPr lang="es-CL"/>
        </a:p>
      </dgm:t>
    </dgm:pt>
    <dgm:pt modelId="{11013F13-3BF0-47ED-8DC5-86177A05557E}" type="pres">
      <dgm:prSet presAssocID="{5E77CE4E-83F0-4DCF-B070-8D7DCF3F6C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DA951CF4-4CD6-4BE5-8AC4-D7E86DBCC6B8}" type="pres">
      <dgm:prSet presAssocID="{820ED93A-68EC-4E6D-9E81-D1BB95D3159E}" presName="vertFlow" presStyleCnt="0"/>
      <dgm:spPr/>
    </dgm:pt>
    <dgm:pt modelId="{CA2D6EBC-B57F-42DE-B1B2-46746F394BFF}" type="pres">
      <dgm:prSet presAssocID="{820ED93A-68EC-4E6D-9E81-D1BB95D3159E}" presName="header" presStyleLbl="node1" presStyleIdx="0" presStyleCnt="2"/>
      <dgm:spPr/>
      <dgm:t>
        <a:bodyPr/>
        <a:lstStyle/>
        <a:p>
          <a:endParaRPr lang="es-CL"/>
        </a:p>
      </dgm:t>
    </dgm:pt>
    <dgm:pt modelId="{4AF45961-11A1-45A6-BD80-ABA8E0D1119B}" type="pres">
      <dgm:prSet presAssocID="{FF1C592A-5338-4C82-B2F3-958DD28689E8}" presName="parTrans" presStyleLbl="sibTrans2D1" presStyleIdx="0" presStyleCnt="2"/>
      <dgm:spPr/>
      <dgm:t>
        <a:bodyPr/>
        <a:lstStyle/>
        <a:p>
          <a:endParaRPr lang="es-CL"/>
        </a:p>
      </dgm:t>
    </dgm:pt>
    <dgm:pt modelId="{05D042C7-B2B8-422D-ADE5-FF2C51B9DA4D}" type="pres">
      <dgm:prSet presAssocID="{AC9B1E32-F3AC-4A69-BC74-5CE4E2171115}" presName="child" presStyleLbl="alignAccFollowNode1" presStyleIdx="0" presStyleCnt="2" custScaleY="24659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770BD9C-36CA-4565-905C-5BB01F98110E}" type="pres">
      <dgm:prSet presAssocID="{820ED93A-68EC-4E6D-9E81-D1BB95D3159E}" presName="hSp" presStyleCnt="0"/>
      <dgm:spPr/>
    </dgm:pt>
    <dgm:pt modelId="{EDC152A6-80E1-4527-A4C9-00EBAF898D2B}" type="pres">
      <dgm:prSet presAssocID="{F084C95E-BB62-44CD-8A66-18F0C4CEE97B}" presName="vertFlow" presStyleCnt="0"/>
      <dgm:spPr/>
    </dgm:pt>
    <dgm:pt modelId="{39A55D84-10FD-4D99-A2DE-D9D3431430D9}" type="pres">
      <dgm:prSet presAssocID="{F084C95E-BB62-44CD-8A66-18F0C4CEE97B}" presName="header" presStyleLbl="node1" presStyleIdx="1" presStyleCnt="2"/>
      <dgm:spPr/>
      <dgm:t>
        <a:bodyPr/>
        <a:lstStyle/>
        <a:p>
          <a:endParaRPr lang="es-CL"/>
        </a:p>
      </dgm:t>
    </dgm:pt>
    <dgm:pt modelId="{403CBC44-BF4F-4860-8605-2246FD9B671E}" type="pres">
      <dgm:prSet presAssocID="{5F50EAE1-165C-4E80-9335-2F8493ADD5C5}" presName="parTrans" presStyleLbl="sibTrans2D1" presStyleIdx="1" presStyleCnt="2"/>
      <dgm:spPr/>
      <dgm:t>
        <a:bodyPr/>
        <a:lstStyle/>
        <a:p>
          <a:endParaRPr lang="es-CL"/>
        </a:p>
      </dgm:t>
    </dgm:pt>
    <dgm:pt modelId="{6BA700DA-3FC2-4D13-826A-1BB4D8B8CF70}" type="pres">
      <dgm:prSet presAssocID="{CA4831F5-F1E6-49DE-A69E-1E0A62AC82FC}" presName="child" presStyleLbl="alignAccFollowNode1" presStyleIdx="1" presStyleCnt="2" custScaleY="24659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B326C39-59FD-4140-8E8F-65516DA54FBF}" type="presOf" srcId="{820ED93A-68EC-4E6D-9E81-D1BB95D3159E}" destId="{CA2D6EBC-B57F-42DE-B1B2-46746F394BFF}" srcOrd="0" destOrd="0" presId="urn:microsoft.com/office/officeart/2005/8/layout/lProcess1"/>
    <dgm:cxn modelId="{CCADAA41-40EC-43B0-AC27-F8EF5A1C9468}" type="presOf" srcId="{FF1C592A-5338-4C82-B2F3-958DD28689E8}" destId="{4AF45961-11A1-45A6-BD80-ABA8E0D1119B}" srcOrd="0" destOrd="0" presId="urn:microsoft.com/office/officeart/2005/8/layout/lProcess1"/>
    <dgm:cxn modelId="{BD302B15-F905-43D0-805E-2AE05745C893}" type="presOf" srcId="{5E77CE4E-83F0-4DCF-B070-8D7DCF3F6C9C}" destId="{11013F13-3BF0-47ED-8DC5-86177A05557E}" srcOrd="0" destOrd="0" presId="urn:microsoft.com/office/officeart/2005/8/layout/lProcess1"/>
    <dgm:cxn modelId="{21764A3E-20B3-42BB-9BBB-5845BBD06924}" srcId="{820ED93A-68EC-4E6D-9E81-D1BB95D3159E}" destId="{AC9B1E32-F3AC-4A69-BC74-5CE4E2171115}" srcOrd="0" destOrd="0" parTransId="{FF1C592A-5338-4C82-B2F3-958DD28689E8}" sibTransId="{DA7AC814-96A8-46BD-830D-76451B13ADA9}"/>
    <dgm:cxn modelId="{21B0C5FE-4D48-4EC0-97BC-C1A6EAC5BA54}" srcId="{5E77CE4E-83F0-4DCF-B070-8D7DCF3F6C9C}" destId="{820ED93A-68EC-4E6D-9E81-D1BB95D3159E}" srcOrd="0" destOrd="0" parTransId="{0206A7D0-8FC9-4F18-B070-CF4851EBDD3E}" sibTransId="{C8E81456-E311-49BD-8941-7E1394630B7E}"/>
    <dgm:cxn modelId="{36932345-B9B3-4430-952C-590D99509864}" srcId="{5E77CE4E-83F0-4DCF-B070-8D7DCF3F6C9C}" destId="{F084C95E-BB62-44CD-8A66-18F0C4CEE97B}" srcOrd="1" destOrd="0" parTransId="{9B4CD845-45C0-4ABD-B2F0-D91214F0D9BB}" sibTransId="{2A7D3D92-23DC-431B-B3BA-EC57C2671BE3}"/>
    <dgm:cxn modelId="{760415E0-0211-4BEA-B972-BB9259D507E7}" srcId="{F084C95E-BB62-44CD-8A66-18F0C4CEE97B}" destId="{CA4831F5-F1E6-49DE-A69E-1E0A62AC82FC}" srcOrd="0" destOrd="0" parTransId="{5F50EAE1-165C-4E80-9335-2F8493ADD5C5}" sibTransId="{8677A215-568F-4738-8189-4132769EA7AB}"/>
    <dgm:cxn modelId="{FD512A94-104E-4CCF-8BD2-3D04B05A2872}" type="presOf" srcId="{CA4831F5-F1E6-49DE-A69E-1E0A62AC82FC}" destId="{6BA700DA-3FC2-4D13-826A-1BB4D8B8CF70}" srcOrd="0" destOrd="0" presId="urn:microsoft.com/office/officeart/2005/8/layout/lProcess1"/>
    <dgm:cxn modelId="{E902A3B9-3604-4F99-BE80-6F486DA5FEF4}" type="presOf" srcId="{5F50EAE1-165C-4E80-9335-2F8493ADD5C5}" destId="{403CBC44-BF4F-4860-8605-2246FD9B671E}" srcOrd="0" destOrd="0" presId="urn:microsoft.com/office/officeart/2005/8/layout/lProcess1"/>
    <dgm:cxn modelId="{4B4184A0-D056-4222-B644-D3C2531E16A3}" type="presOf" srcId="{AC9B1E32-F3AC-4A69-BC74-5CE4E2171115}" destId="{05D042C7-B2B8-422D-ADE5-FF2C51B9DA4D}" srcOrd="0" destOrd="0" presId="urn:microsoft.com/office/officeart/2005/8/layout/lProcess1"/>
    <dgm:cxn modelId="{175ADC2B-1D26-4FE1-A821-98060A205640}" type="presOf" srcId="{F084C95E-BB62-44CD-8A66-18F0C4CEE97B}" destId="{39A55D84-10FD-4D99-A2DE-D9D3431430D9}" srcOrd="0" destOrd="0" presId="urn:microsoft.com/office/officeart/2005/8/layout/lProcess1"/>
    <dgm:cxn modelId="{62251D1A-AC5C-4399-9655-1DE01F2571A4}" type="presParOf" srcId="{11013F13-3BF0-47ED-8DC5-86177A05557E}" destId="{DA951CF4-4CD6-4BE5-8AC4-D7E86DBCC6B8}" srcOrd="0" destOrd="0" presId="urn:microsoft.com/office/officeart/2005/8/layout/lProcess1"/>
    <dgm:cxn modelId="{50F6EC67-9C79-4F28-B611-344338C7A388}" type="presParOf" srcId="{DA951CF4-4CD6-4BE5-8AC4-D7E86DBCC6B8}" destId="{CA2D6EBC-B57F-42DE-B1B2-46746F394BFF}" srcOrd="0" destOrd="0" presId="urn:microsoft.com/office/officeart/2005/8/layout/lProcess1"/>
    <dgm:cxn modelId="{F22737E4-4470-45C3-9C4A-FE52FDAF04D2}" type="presParOf" srcId="{DA951CF4-4CD6-4BE5-8AC4-D7E86DBCC6B8}" destId="{4AF45961-11A1-45A6-BD80-ABA8E0D1119B}" srcOrd="1" destOrd="0" presId="urn:microsoft.com/office/officeart/2005/8/layout/lProcess1"/>
    <dgm:cxn modelId="{D9049B72-027B-451F-9F2B-631988C05036}" type="presParOf" srcId="{DA951CF4-4CD6-4BE5-8AC4-D7E86DBCC6B8}" destId="{05D042C7-B2B8-422D-ADE5-FF2C51B9DA4D}" srcOrd="2" destOrd="0" presId="urn:microsoft.com/office/officeart/2005/8/layout/lProcess1"/>
    <dgm:cxn modelId="{29C5A248-B8F1-4222-90DA-7553B9C9696B}" type="presParOf" srcId="{11013F13-3BF0-47ED-8DC5-86177A05557E}" destId="{4770BD9C-36CA-4565-905C-5BB01F98110E}" srcOrd="1" destOrd="0" presId="urn:microsoft.com/office/officeart/2005/8/layout/lProcess1"/>
    <dgm:cxn modelId="{484C7031-1A1B-4306-B4F9-0E1282CD1512}" type="presParOf" srcId="{11013F13-3BF0-47ED-8DC5-86177A05557E}" destId="{EDC152A6-80E1-4527-A4C9-00EBAF898D2B}" srcOrd="2" destOrd="0" presId="urn:microsoft.com/office/officeart/2005/8/layout/lProcess1"/>
    <dgm:cxn modelId="{AC70CB03-F736-4203-A181-F1E5401BD430}" type="presParOf" srcId="{EDC152A6-80E1-4527-A4C9-00EBAF898D2B}" destId="{39A55D84-10FD-4D99-A2DE-D9D3431430D9}" srcOrd="0" destOrd="0" presId="urn:microsoft.com/office/officeart/2005/8/layout/lProcess1"/>
    <dgm:cxn modelId="{B4F8CCE9-9A2B-4FA7-8488-2FC7AF69A1DA}" type="presParOf" srcId="{EDC152A6-80E1-4527-A4C9-00EBAF898D2B}" destId="{403CBC44-BF4F-4860-8605-2246FD9B671E}" srcOrd="1" destOrd="0" presId="urn:microsoft.com/office/officeart/2005/8/layout/lProcess1"/>
    <dgm:cxn modelId="{4C6B3C8D-C389-4F4F-A3D9-5810ACF24443}" type="presParOf" srcId="{EDC152A6-80E1-4527-A4C9-00EBAF898D2B}" destId="{6BA700DA-3FC2-4D13-826A-1BB4D8B8CF70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500" b="1" dirty="0" smtClean="0"/>
            <a:t> Cadena de Abastecimiento</a:t>
          </a:r>
          <a:endParaRPr lang="es-CL" sz="25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i="1" dirty="0" err="1" smtClean="0"/>
            <a:t>Retailer</a:t>
          </a:r>
          <a:endParaRPr lang="es-CL" sz="2800" b="1" i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Estrategias del Negocio de </a:t>
          </a:r>
          <a:r>
            <a:rPr lang="es-MX" sz="2800" b="1" i="1" dirty="0" err="1" smtClean="0">
              <a:solidFill>
                <a:schemeClr val="tx2">
                  <a:lumMod val="50000"/>
                </a:schemeClr>
              </a:solidFill>
            </a:rPr>
            <a:t>Retail</a:t>
          </a:r>
          <a:endParaRPr lang="es-CL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 custT="1"/>
      <dgm:spPr/>
      <dgm:t>
        <a:bodyPr/>
        <a:lstStyle/>
        <a:p>
          <a:r>
            <a:rPr lang="es-MX" sz="1900" b="1" dirty="0" smtClean="0"/>
            <a:t>Negocio que vende productos/servicios a consumidores</a:t>
          </a:r>
          <a:endParaRPr lang="es-CL" sz="1900" b="1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DD156D70-D865-4138-8874-9D67B8E8B332}">
      <dgm:prSet phldrT="[Text]" custT="1"/>
      <dgm:spPr/>
      <dgm:t>
        <a:bodyPr/>
        <a:lstStyle/>
        <a:p>
          <a:r>
            <a:rPr lang="es-MX" sz="1900" b="0" dirty="0" smtClean="0"/>
            <a:t>Proveedor – Distribuidor – </a:t>
          </a:r>
          <a:r>
            <a:rPr lang="es-MX" sz="1900" b="0" i="1" dirty="0" err="1" smtClean="0"/>
            <a:t>Retailer</a:t>
          </a:r>
          <a:r>
            <a:rPr lang="es-MX" sz="1900" b="0" dirty="0" smtClean="0"/>
            <a:t> - Consumidor</a:t>
          </a:r>
          <a:endParaRPr lang="es-CL" sz="1900" b="0" dirty="0"/>
        </a:p>
      </dgm:t>
    </dgm:pt>
    <dgm:pt modelId="{51BCA9A7-7043-41F9-8C57-EEBA6D2C88E1}" type="parTrans" cxnId="{E3FD332F-7161-45C8-985D-C1EFB7DF533F}">
      <dgm:prSet/>
      <dgm:spPr/>
      <dgm:t>
        <a:bodyPr/>
        <a:lstStyle/>
        <a:p>
          <a:endParaRPr lang="es-CL"/>
        </a:p>
      </dgm:t>
    </dgm:pt>
    <dgm:pt modelId="{A1C81ACA-4204-4FFC-B7F8-E0095CBE07F6}" type="sibTrans" cxnId="{E3FD332F-7161-45C8-985D-C1EFB7DF533F}">
      <dgm:prSet/>
      <dgm:spPr/>
      <dgm:t>
        <a:bodyPr/>
        <a:lstStyle/>
        <a:p>
          <a:endParaRPr lang="es-CL"/>
        </a:p>
      </dgm:t>
    </dgm:pt>
    <dgm:pt modelId="{5EAE3EBF-5EF2-4916-B250-4B7F26D4BC56}">
      <dgm:prSet phldrT="[Text]" custT="1"/>
      <dgm:spPr/>
      <dgm:t>
        <a:bodyPr/>
        <a:lstStyle/>
        <a:p>
          <a:r>
            <a:rPr lang="es-MX" sz="1900" b="0" dirty="0" smtClean="0"/>
            <a:t>Flujos: Producto (</a:t>
          </a:r>
          <a:r>
            <a:rPr lang="es-MX" sz="1900" b="0" dirty="0" err="1" smtClean="0"/>
            <a:t>Push</a:t>
          </a:r>
          <a:r>
            <a:rPr lang="es-MX" sz="1900" b="0" dirty="0" smtClean="0"/>
            <a:t> vs </a:t>
          </a:r>
          <a:r>
            <a:rPr lang="es-MX" sz="1900" b="0" dirty="0" err="1" smtClean="0"/>
            <a:t>Pull</a:t>
          </a:r>
          <a:r>
            <a:rPr lang="es-MX" sz="1900" b="0" dirty="0" smtClean="0"/>
            <a:t>) / Información / Dinero (CCM vs CCT)</a:t>
          </a:r>
          <a:endParaRPr lang="es-CL" sz="1900" b="0" dirty="0"/>
        </a:p>
      </dgm:t>
    </dgm:pt>
    <dgm:pt modelId="{BE8CC95E-F925-4EBC-8AE1-FE5715D611BF}" type="parTrans" cxnId="{8A463103-3405-4ED5-9A83-7D9DB12F1932}">
      <dgm:prSet/>
      <dgm:spPr/>
      <dgm:t>
        <a:bodyPr/>
        <a:lstStyle/>
        <a:p>
          <a:endParaRPr lang="es-CL"/>
        </a:p>
      </dgm:t>
    </dgm:pt>
    <dgm:pt modelId="{168CCED2-D5B8-4877-9A5C-6B9DF5EDCC0E}" type="sibTrans" cxnId="{8A463103-3405-4ED5-9A83-7D9DB12F1932}">
      <dgm:prSet/>
      <dgm:spPr/>
      <dgm:t>
        <a:bodyPr/>
        <a:lstStyle/>
        <a:p>
          <a:endParaRPr lang="es-CL"/>
        </a:p>
      </dgm:t>
    </dgm:pt>
    <dgm:pt modelId="{7E64147E-BCD3-47E5-81D5-41377E729252}">
      <dgm:prSet phldrT="[Text]" custT="1"/>
      <dgm:spPr/>
      <dgm:t>
        <a:bodyPr/>
        <a:lstStyle/>
        <a:p>
          <a:r>
            <a:rPr lang="es-MX" sz="1900" b="1" dirty="0" smtClean="0"/>
            <a:t>Clasificaciones:  Mercadería / Propiedad / Variedad vs Surtido</a:t>
          </a:r>
          <a:endParaRPr lang="es-CL" sz="1900" b="1" dirty="0"/>
        </a:p>
      </dgm:t>
    </dgm:pt>
    <dgm:pt modelId="{D57A4346-08A5-451F-9F66-51AD182A80D9}" type="parTrans" cxnId="{729F76AE-1DA1-41C9-9909-7ABAA754D01F}">
      <dgm:prSet/>
      <dgm:spPr/>
      <dgm:t>
        <a:bodyPr/>
        <a:lstStyle/>
        <a:p>
          <a:endParaRPr lang="es-CL"/>
        </a:p>
      </dgm:t>
    </dgm:pt>
    <dgm:pt modelId="{FFC50FFD-EEB8-4081-865F-1D5FD4A703C2}" type="sibTrans" cxnId="{729F76AE-1DA1-41C9-9909-7ABAA754D01F}">
      <dgm:prSet/>
      <dgm:spPr/>
      <dgm:t>
        <a:bodyPr/>
        <a:lstStyle/>
        <a:p>
          <a:endParaRPr lang="es-CL"/>
        </a:p>
      </dgm:t>
    </dgm:pt>
    <dgm:pt modelId="{5D77734D-9EB9-4DA8-BEA4-435CEE369380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Estrategia General: Negocio, Formato y Localización</a:t>
          </a:r>
          <a:endParaRPr lang="es-CL" sz="1850" b="0" dirty="0">
            <a:solidFill>
              <a:schemeClr val="tx2">
                <a:lumMod val="50000"/>
              </a:schemeClr>
            </a:solidFill>
          </a:endParaRPr>
        </a:p>
      </dgm:t>
    </dgm:pt>
    <dgm:pt modelId="{17A3C2DC-55CE-452C-BF0E-3D0FE214AAD7}" type="parTrans" cxnId="{2FDAE2D1-53C7-4FD6-BB2C-A840FEB52950}">
      <dgm:prSet/>
      <dgm:spPr/>
      <dgm:t>
        <a:bodyPr/>
        <a:lstStyle/>
        <a:p>
          <a:endParaRPr lang="es-CL"/>
        </a:p>
      </dgm:t>
    </dgm:pt>
    <dgm:pt modelId="{FE2E6DBC-2B50-4FFD-9101-59688D50C5B4}" type="sibTrans" cxnId="{2FDAE2D1-53C7-4FD6-BB2C-A840FEB52950}">
      <dgm:prSet/>
      <dgm:spPr/>
      <dgm:t>
        <a:bodyPr/>
        <a:lstStyle/>
        <a:p>
          <a:endParaRPr lang="es-CL"/>
        </a:p>
      </dgm:t>
    </dgm:pt>
    <dgm:pt modelId="{192AB1F7-27AC-4858-95BA-C6E61E0210BC}">
      <dgm:prSet phldrT="[Text]" custT="1"/>
      <dgm:spPr/>
      <dgm:t>
        <a:bodyPr/>
        <a:lstStyle/>
        <a:p>
          <a:r>
            <a:rPr lang="es-MX" sz="1900" b="0" dirty="0" smtClean="0"/>
            <a:t>Diseño de Estrategias de Cadena: ZARA</a:t>
          </a:r>
          <a:endParaRPr lang="es-CL" sz="1900" b="0" dirty="0"/>
        </a:p>
      </dgm:t>
    </dgm:pt>
    <dgm:pt modelId="{3CD1B63F-57C6-4047-8068-E4C7FF919B8C}" type="parTrans" cxnId="{FEBC63BD-934F-4C5F-AE11-F32E3EEBF28E}">
      <dgm:prSet/>
      <dgm:spPr/>
      <dgm:t>
        <a:bodyPr/>
        <a:lstStyle/>
        <a:p>
          <a:endParaRPr lang="es-CL"/>
        </a:p>
      </dgm:t>
    </dgm:pt>
    <dgm:pt modelId="{9BA27F85-1FBE-4414-AF1F-7E0D44777975}" type="sibTrans" cxnId="{FEBC63BD-934F-4C5F-AE11-F32E3EEBF28E}">
      <dgm:prSet/>
      <dgm:spPr/>
      <dgm:t>
        <a:bodyPr/>
        <a:lstStyle/>
        <a:p>
          <a:endParaRPr lang="es-CL"/>
        </a:p>
      </dgm:t>
    </dgm:pt>
    <dgm:pt modelId="{9D057381-D748-4AF6-BBA1-D8DBDF8F0A57}">
      <dgm:prSet phldrT="[Text]" custT="1"/>
      <dgm:spPr/>
      <dgm:t>
        <a:bodyPr/>
        <a:lstStyle/>
        <a:p>
          <a:r>
            <a:rPr lang="es-MX" sz="1900" b="1" dirty="0" smtClean="0"/>
            <a:t>Especialista (</a:t>
          </a:r>
          <a:r>
            <a:rPr lang="es-MX" sz="1900" b="1" i="1" dirty="0" err="1" smtClean="0"/>
            <a:t>Brand</a:t>
          </a:r>
          <a:r>
            <a:rPr lang="es-MX" sz="1900" b="1" i="1" dirty="0" smtClean="0"/>
            <a:t> </a:t>
          </a:r>
          <a:r>
            <a:rPr lang="es-MX" sz="1900" b="1" i="1" dirty="0" err="1" smtClean="0"/>
            <a:t>Retailer</a:t>
          </a:r>
          <a:r>
            <a:rPr lang="es-MX" sz="1900" b="1" dirty="0" smtClean="0"/>
            <a:t>) vs Generalista (</a:t>
          </a:r>
          <a:r>
            <a:rPr lang="es-MX" sz="1900" b="1" i="1" dirty="0" err="1" smtClean="0"/>
            <a:t>Mass</a:t>
          </a:r>
          <a:r>
            <a:rPr lang="es-MX" sz="1900" b="1" i="1" dirty="0" smtClean="0"/>
            <a:t> </a:t>
          </a:r>
          <a:r>
            <a:rPr lang="es-MX" sz="1900" b="1" i="1" dirty="0" err="1" smtClean="0"/>
            <a:t>Retailer</a:t>
          </a:r>
          <a:r>
            <a:rPr lang="es-MX" sz="1900" b="1" dirty="0" smtClean="0"/>
            <a:t>)</a:t>
          </a:r>
          <a:endParaRPr lang="es-CL" sz="1900" b="1" dirty="0"/>
        </a:p>
      </dgm:t>
    </dgm:pt>
    <dgm:pt modelId="{07894B24-2FDA-46B8-881D-A42787A70D48}" type="parTrans" cxnId="{4E4ADF8A-B155-4C77-AC15-FA64E9CADC56}">
      <dgm:prSet/>
      <dgm:spPr/>
      <dgm:t>
        <a:bodyPr/>
        <a:lstStyle/>
        <a:p>
          <a:endParaRPr lang="es-CL"/>
        </a:p>
      </dgm:t>
    </dgm:pt>
    <dgm:pt modelId="{04B67CBA-8DC8-4663-8AA6-7E40730346B5}" type="sibTrans" cxnId="{4E4ADF8A-B155-4C77-AC15-FA64E9CADC56}">
      <dgm:prSet/>
      <dgm:spPr/>
      <dgm:t>
        <a:bodyPr/>
        <a:lstStyle/>
        <a:p>
          <a:endParaRPr lang="es-CL"/>
        </a:p>
      </dgm:t>
    </dgm:pt>
    <dgm:pt modelId="{E08D13A0-0BC1-450D-B2BF-392BA9724B43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Proposición de Valor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BD526C01-9C6C-4C84-B9C6-50EC96A1CDED}" type="parTrans" cxnId="{23F1FEB1-8337-44D8-851B-B1DEF89CFCAA}">
      <dgm:prSet/>
      <dgm:spPr/>
      <dgm:t>
        <a:bodyPr/>
        <a:lstStyle/>
        <a:p>
          <a:endParaRPr lang="es-CL"/>
        </a:p>
      </dgm:t>
    </dgm:pt>
    <dgm:pt modelId="{D19B53B0-3CB1-42F7-842D-7E95E3374270}" type="sibTrans" cxnId="{23F1FEB1-8337-44D8-851B-B1DEF89CFCAA}">
      <dgm:prSet/>
      <dgm:spPr/>
      <dgm:t>
        <a:bodyPr/>
        <a:lstStyle/>
        <a:p>
          <a:endParaRPr lang="es-CL"/>
        </a:p>
      </dgm:t>
    </dgm:pt>
    <dgm:pt modelId="{5356B273-6942-4B5A-AC3A-530E86BEAF18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Marcas Propias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950A6234-600C-411E-BAFB-DD2A19F057D8}" type="parTrans" cxnId="{8A1AC1AE-6C0A-4C20-9138-5A564F87881B}">
      <dgm:prSet/>
      <dgm:spPr/>
      <dgm:t>
        <a:bodyPr/>
        <a:lstStyle/>
        <a:p>
          <a:endParaRPr lang="es-CL"/>
        </a:p>
      </dgm:t>
    </dgm:pt>
    <dgm:pt modelId="{2CC43431-77DD-4438-BF69-DDBB2FEB6515}" type="sibTrans" cxnId="{8A1AC1AE-6C0A-4C20-9138-5A564F87881B}">
      <dgm:prSet/>
      <dgm:spPr/>
      <dgm:t>
        <a:bodyPr/>
        <a:lstStyle/>
        <a:p>
          <a:endParaRPr lang="es-CL"/>
        </a:p>
      </dgm:t>
    </dgm:pt>
    <dgm:pt modelId="{9B1152B6-8DC0-40A5-8477-4820A3D66C30}">
      <dgm:prSet phldrT="[Text]" custT="1"/>
      <dgm:spPr/>
      <dgm:t>
        <a:bodyPr/>
        <a:lstStyle/>
        <a:p>
          <a:r>
            <a:rPr lang="es-MX" sz="1900" b="1" dirty="0" smtClean="0"/>
            <a:t>Precio vs Experiencia </a:t>
          </a:r>
          <a:endParaRPr lang="es-CL" sz="1900" b="1" dirty="0"/>
        </a:p>
      </dgm:t>
    </dgm:pt>
    <dgm:pt modelId="{0AA316F1-2A03-49CB-AF1C-9AD2C803B764}" type="parTrans" cxnId="{C7CF4AE8-F6D6-4F5D-A76A-8D99D1EE6346}">
      <dgm:prSet/>
      <dgm:spPr/>
    </dgm:pt>
    <dgm:pt modelId="{6C10E22D-0633-4693-B1AB-B182901DF268}" type="sibTrans" cxnId="{C7CF4AE8-F6D6-4F5D-A76A-8D99D1EE6346}">
      <dgm:prSet/>
      <dgm:spPr/>
    </dgm:pt>
    <dgm:pt modelId="{1D1D0A16-23CF-489A-89EF-9A39DFDC75D9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Estrategia Comercial: Segmentación y Posicionamiento</a:t>
          </a:r>
          <a:endParaRPr lang="es-CL" sz="1850" b="0" dirty="0">
            <a:solidFill>
              <a:schemeClr val="tx2">
                <a:lumMod val="50000"/>
              </a:schemeClr>
            </a:solidFill>
          </a:endParaRPr>
        </a:p>
      </dgm:t>
    </dgm:pt>
    <dgm:pt modelId="{7F2E379B-A3DC-41D0-8A56-2A95BB550D3F}" type="parTrans" cxnId="{3C8706FD-2C2E-4452-97AF-CD164D541A0D}">
      <dgm:prSet/>
      <dgm:spPr/>
    </dgm:pt>
    <dgm:pt modelId="{75B59F65-3950-46F2-B01D-A4BEF9397C98}" type="sibTrans" cxnId="{3C8706FD-2C2E-4452-97AF-CD164D541A0D}">
      <dgm:prSet/>
      <dgm:spPr/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 custScaleY="88347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 custScaleY="11303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 custScaleY="107651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E3FD332F-7161-45C8-985D-C1EFB7DF533F}" srcId="{C8FA31E5-EE3E-4BD6-A4FE-EDCFDA5FCDA2}" destId="{DD156D70-D865-4138-8874-9D67B8E8B332}" srcOrd="0" destOrd="0" parTransId="{51BCA9A7-7043-41F9-8C57-EEBA6D2C88E1}" sibTransId="{A1C81ACA-4204-4FFC-B7F8-E0095CBE07F6}"/>
    <dgm:cxn modelId="{CAB9ECE8-DE05-417C-8150-A1CB74199965}" type="presOf" srcId="{E08D13A0-0BC1-450D-B2BF-392BA9724B43}" destId="{F3D4B7DE-FE7F-4D0B-B42E-CF8DE2111DAE}" srcOrd="1" destOrd="3" presId="urn:microsoft.com/office/officeart/2005/8/layout/vList4"/>
    <dgm:cxn modelId="{2FDAE2D1-53C7-4FD6-BB2C-A840FEB52950}" srcId="{7441949F-F654-4446-B1E0-B3A54174FAC2}" destId="{5D77734D-9EB9-4DA8-BEA4-435CEE369380}" srcOrd="0" destOrd="0" parTransId="{17A3C2DC-55CE-452C-BF0E-3D0FE214AAD7}" sibTransId="{FE2E6DBC-2B50-4FFD-9101-59688D50C5B4}"/>
    <dgm:cxn modelId="{BE73CE30-4C4B-44F5-8AA8-2C12D60A5C17}" type="presOf" srcId="{5EAE3EBF-5EF2-4916-B250-4B7F26D4BC56}" destId="{8793B674-6564-4F81-BBC0-8E46BF582A48}" srcOrd="1" destOrd="2" presId="urn:microsoft.com/office/officeart/2005/8/layout/vList4"/>
    <dgm:cxn modelId="{FEBC63BD-934F-4C5F-AE11-F32E3EEBF28E}" srcId="{C8FA31E5-EE3E-4BD6-A4FE-EDCFDA5FCDA2}" destId="{192AB1F7-27AC-4858-95BA-C6E61E0210BC}" srcOrd="2" destOrd="0" parTransId="{3CD1B63F-57C6-4047-8068-E4C7FF919B8C}" sibTransId="{9BA27F85-1FBE-4414-AF1F-7E0D44777975}"/>
    <dgm:cxn modelId="{BC140DD3-49ED-4B82-B7EB-31809525EB38}" type="presOf" srcId="{7E64147E-BCD3-47E5-81D5-41377E729252}" destId="{6BD6A8E6-7570-434A-9A06-825475EF854D}" srcOrd="1" destOrd="2" presId="urn:microsoft.com/office/officeart/2005/8/layout/vList4"/>
    <dgm:cxn modelId="{8A463103-3405-4ED5-9A83-7D9DB12F1932}" srcId="{C8FA31E5-EE3E-4BD6-A4FE-EDCFDA5FCDA2}" destId="{5EAE3EBF-5EF2-4916-B250-4B7F26D4BC56}" srcOrd="1" destOrd="0" parTransId="{BE8CC95E-F925-4EBC-8AE1-FE5715D611BF}" sibTransId="{168CCED2-D5B8-4877-9A5C-6B9DF5EDCC0E}"/>
    <dgm:cxn modelId="{ECD23290-6168-43B7-8556-B26A5BCD5D8A}" type="presOf" srcId="{9D057381-D748-4AF6-BBA1-D8DBDF8F0A57}" destId="{87B4B399-546A-4F7E-9C75-85134EEA22D1}" srcOrd="0" destOrd="3" presId="urn:microsoft.com/office/officeart/2005/8/layout/vList4"/>
    <dgm:cxn modelId="{6042DFF3-BE74-4DF8-B22F-90EDD81E93E9}" type="presOf" srcId="{192AB1F7-27AC-4858-95BA-C6E61E0210BC}" destId="{8793B674-6564-4F81-BBC0-8E46BF582A48}" srcOrd="1" destOrd="3" presId="urn:microsoft.com/office/officeart/2005/8/layout/vList4"/>
    <dgm:cxn modelId="{802E940A-45B8-4C77-9F4B-C5E99DE9BDB2}" type="presOf" srcId="{E24B41F5-74D4-458D-B424-0E8EA62BEC0D}" destId="{87B4B399-546A-4F7E-9C75-85134EEA22D1}" srcOrd="0" destOrd="1" presId="urn:microsoft.com/office/officeart/2005/8/layout/vList4"/>
    <dgm:cxn modelId="{3C8706FD-2C2E-4452-97AF-CD164D541A0D}" srcId="{7441949F-F654-4446-B1E0-B3A54174FAC2}" destId="{1D1D0A16-23CF-489A-89EF-9A39DFDC75D9}" srcOrd="1" destOrd="0" parTransId="{7F2E379B-A3DC-41D0-8A56-2A95BB550D3F}" sibTransId="{75B59F65-3950-46F2-B01D-A4BEF9397C98}"/>
    <dgm:cxn modelId="{7F8CF474-8659-406A-A026-3E5BBBF6C195}" type="presOf" srcId="{9D057381-D748-4AF6-BBA1-D8DBDF8F0A57}" destId="{6BD6A8E6-7570-434A-9A06-825475EF854D}" srcOrd="1" destOrd="3" presId="urn:microsoft.com/office/officeart/2005/8/layout/vList4"/>
    <dgm:cxn modelId="{22258F2B-3121-4936-ABEE-5FC644CB8724}" type="presOf" srcId="{4A61BC3C-F4B1-457F-8727-83B2C7E20EBF}" destId="{87B4B399-546A-4F7E-9C75-85134EEA22D1}" srcOrd="0" destOrd="0" presId="urn:microsoft.com/office/officeart/2005/8/layout/vList4"/>
    <dgm:cxn modelId="{BE0CBFCD-AC9A-46A5-B631-6865BE9BFD60}" type="presOf" srcId="{E08D13A0-0BC1-450D-B2BF-392BA9724B43}" destId="{AFEA3D6E-D693-43F5-8E47-CFAB51ABF7CF}" srcOrd="0" destOrd="3" presId="urn:microsoft.com/office/officeart/2005/8/layout/vList4"/>
    <dgm:cxn modelId="{0BE92B1F-29BC-4A2E-BF6B-CAED079296BF}" type="presOf" srcId="{4A61BC3C-F4B1-457F-8727-83B2C7E20EBF}" destId="{6BD6A8E6-7570-434A-9A06-825475EF854D}" srcOrd="1" destOrd="0" presId="urn:microsoft.com/office/officeart/2005/8/layout/vList4"/>
    <dgm:cxn modelId="{8764F6E3-E931-4565-BFD7-BE1024432352}" type="presOf" srcId="{DD156D70-D865-4138-8874-9D67B8E8B332}" destId="{DFB36ADD-6904-4ECA-8AEC-4CB28B5544AA}" srcOrd="0" destOrd="1" presId="urn:microsoft.com/office/officeart/2005/8/layout/vList4"/>
    <dgm:cxn modelId="{3BF61F00-E3F5-4601-9B61-DC8BFAE3B4BF}" type="presOf" srcId="{5D77734D-9EB9-4DA8-BEA4-435CEE369380}" destId="{AFEA3D6E-D693-43F5-8E47-CFAB51ABF7CF}" srcOrd="0" destOrd="1" presId="urn:microsoft.com/office/officeart/2005/8/layout/vList4"/>
    <dgm:cxn modelId="{A9C9A3F2-21FB-4DC9-9CC6-06C847B9897D}" type="presOf" srcId="{1D1D0A16-23CF-489A-89EF-9A39DFDC75D9}" destId="{F3D4B7DE-FE7F-4D0B-B42E-CF8DE2111DAE}" srcOrd="1" destOrd="2" presId="urn:microsoft.com/office/officeart/2005/8/layout/vList4"/>
    <dgm:cxn modelId="{F127BAAC-5E86-410A-A485-41A7BFA4B9E4}" type="presOf" srcId="{9B1152B6-8DC0-40A5-8477-4820A3D66C30}" destId="{87B4B399-546A-4F7E-9C75-85134EEA22D1}" srcOrd="0" destOrd="4" presId="urn:microsoft.com/office/officeart/2005/8/layout/vList4"/>
    <dgm:cxn modelId="{02306949-66E1-48D7-BC58-99C0FA761243}" type="presOf" srcId="{C8FA31E5-EE3E-4BD6-A4FE-EDCFDA5FCDA2}" destId="{DFB36ADD-6904-4ECA-8AEC-4CB28B5544AA}" srcOrd="0" destOrd="0" presId="urn:microsoft.com/office/officeart/2005/8/layout/vList4"/>
    <dgm:cxn modelId="{C7CF4AE8-F6D6-4F5D-A76A-8D99D1EE6346}" srcId="{4A61BC3C-F4B1-457F-8727-83B2C7E20EBF}" destId="{9B1152B6-8DC0-40A5-8477-4820A3D66C30}" srcOrd="3" destOrd="0" parTransId="{0AA316F1-2A03-49CB-AF1C-9AD2C803B764}" sibTransId="{6C10E22D-0633-4693-B1AB-B182901DF268}"/>
    <dgm:cxn modelId="{B64AB30A-A2D2-4B2B-AA25-61DA81B0AA58}" type="presOf" srcId="{5EAE3EBF-5EF2-4916-B250-4B7F26D4BC56}" destId="{DFB36ADD-6904-4ECA-8AEC-4CB28B5544AA}" srcOrd="0" destOrd="2" presId="urn:microsoft.com/office/officeart/2005/8/layout/vList4"/>
    <dgm:cxn modelId="{8A1AC1AE-6C0A-4C20-9138-5A564F87881B}" srcId="{7441949F-F654-4446-B1E0-B3A54174FAC2}" destId="{5356B273-6942-4B5A-AC3A-530E86BEAF18}" srcOrd="3" destOrd="0" parTransId="{950A6234-600C-411E-BAFB-DD2A19F057D8}" sibTransId="{2CC43431-77DD-4438-BF69-DDBB2FEB6515}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729F76AE-1DA1-41C9-9909-7ABAA754D01F}" srcId="{4A61BC3C-F4B1-457F-8727-83B2C7E20EBF}" destId="{7E64147E-BCD3-47E5-81D5-41377E729252}" srcOrd="1" destOrd="0" parTransId="{D57A4346-08A5-451F-9F66-51AD182A80D9}" sibTransId="{FFC50FFD-EEB8-4081-865F-1D5FD4A703C2}"/>
    <dgm:cxn modelId="{C611C579-E4E2-4B53-A491-8F29978B4EAD}" type="presOf" srcId="{1F5ABF5D-5F3B-4A11-8A31-29E910BB8AE2}" destId="{AED68674-5F3F-4EDE-BFCC-EA067CD2974D}" srcOrd="0" destOrd="0" presId="urn:microsoft.com/office/officeart/2005/8/layout/vList4"/>
    <dgm:cxn modelId="{04AB664D-C044-4FC3-9C50-0C4C71D3D018}" type="presOf" srcId="{5356B273-6942-4B5A-AC3A-530E86BEAF18}" destId="{F3D4B7DE-FE7F-4D0B-B42E-CF8DE2111DAE}" srcOrd="1" destOrd="4" presId="urn:microsoft.com/office/officeart/2005/8/layout/vList4"/>
    <dgm:cxn modelId="{EFE8BE20-C519-4C40-BA16-54FDB3EE4148}" type="presOf" srcId="{192AB1F7-27AC-4858-95BA-C6E61E0210BC}" destId="{DFB36ADD-6904-4ECA-8AEC-4CB28B5544AA}" srcOrd="0" destOrd="3" presId="urn:microsoft.com/office/officeart/2005/8/layout/vList4"/>
    <dgm:cxn modelId="{99E82ECD-BFAA-4869-B9DD-80259C7B6CD5}" type="presOf" srcId="{1D1D0A16-23CF-489A-89EF-9A39DFDC75D9}" destId="{AFEA3D6E-D693-43F5-8E47-CFAB51ABF7CF}" srcOrd="0" destOrd="2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DEF9F696-2F4D-4196-84EF-A640BBCB2C21}" type="presOf" srcId="{DD156D70-D865-4138-8874-9D67B8E8B332}" destId="{8793B674-6564-4F81-BBC0-8E46BF582A48}" srcOrd="1" destOrd="1" presId="urn:microsoft.com/office/officeart/2005/8/layout/vList4"/>
    <dgm:cxn modelId="{23F1FEB1-8337-44D8-851B-B1DEF89CFCAA}" srcId="{7441949F-F654-4446-B1E0-B3A54174FAC2}" destId="{E08D13A0-0BC1-450D-B2BF-392BA9724B43}" srcOrd="2" destOrd="0" parTransId="{BD526C01-9C6C-4C84-B9C6-50EC96A1CDED}" sibTransId="{D19B53B0-3CB1-42F7-842D-7E95E3374270}"/>
    <dgm:cxn modelId="{A516220C-3D6C-4EDD-9CDE-7598BF8BBD6F}" type="presOf" srcId="{5D77734D-9EB9-4DA8-BEA4-435CEE369380}" destId="{F3D4B7DE-FE7F-4D0B-B42E-CF8DE2111DAE}" srcOrd="1" destOrd="1" presId="urn:microsoft.com/office/officeart/2005/8/layout/vList4"/>
    <dgm:cxn modelId="{5C8835BE-C464-43A2-B240-32ABEE3F1976}" type="presOf" srcId="{5356B273-6942-4B5A-AC3A-530E86BEAF18}" destId="{AFEA3D6E-D693-43F5-8E47-CFAB51ABF7CF}" srcOrd="0" destOrd="4" presId="urn:microsoft.com/office/officeart/2005/8/layout/vList4"/>
    <dgm:cxn modelId="{B90D6565-F82E-4D4A-990D-67E9A39B0A20}" type="presOf" srcId="{E24B41F5-74D4-458D-B424-0E8EA62BEC0D}" destId="{6BD6A8E6-7570-434A-9A06-825475EF854D}" srcOrd="1" destOrd="1" presId="urn:microsoft.com/office/officeart/2005/8/layout/vList4"/>
    <dgm:cxn modelId="{6F7CB925-121D-4170-8679-A354F180CE7E}" type="presOf" srcId="{7E64147E-BCD3-47E5-81D5-41377E729252}" destId="{87B4B399-546A-4F7E-9C75-85134EEA22D1}" srcOrd="0" destOrd="2" presId="urn:microsoft.com/office/officeart/2005/8/layout/vList4"/>
    <dgm:cxn modelId="{EE9A96DF-F2B4-482F-A174-19A3324CFDE1}" type="presOf" srcId="{7441949F-F654-4446-B1E0-B3A54174FAC2}" destId="{F3D4B7DE-FE7F-4D0B-B42E-CF8DE2111DAE}" srcOrd="1" destOrd="0" presId="urn:microsoft.com/office/officeart/2005/8/layout/vList4"/>
    <dgm:cxn modelId="{4E4ADF8A-B155-4C77-AC15-FA64E9CADC56}" srcId="{4A61BC3C-F4B1-457F-8727-83B2C7E20EBF}" destId="{9D057381-D748-4AF6-BBA1-D8DBDF8F0A57}" srcOrd="2" destOrd="0" parTransId="{07894B24-2FDA-46B8-881D-A42787A70D48}" sibTransId="{04B67CBA-8DC8-4663-8AA6-7E40730346B5}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CD330C94-84E5-49E1-B5B1-32790E9322C9}" type="presOf" srcId="{9B1152B6-8DC0-40A5-8477-4820A3D66C30}" destId="{6BD6A8E6-7570-434A-9A06-825475EF854D}" srcOrd="1" destOrd="4" presId="urn:microsoft.com/office/officeart/2005/8/layout/vList4"/>
    <dgm:cxn modelId="{0A57E5D3-4D11-493E-AB65-EDB2E7C4240C}" type="presOf" srcId="{7441949F-F654-4446-B1E0-B3A54174FAC2}" destId="{AFEA3D6E-D693-43F5-8E47-CFAB51ABF7CF}" srcOrd="0" destOrd="0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A5FB175E-B5A2-45CF-A071-13C1A066891A}" type="presOf" srcId="{C8FA31E5-EE3E-4BD6-A4FE-EDCFDA5FCDA2}" destId="{8793B674-6564-4F81-BBC0-8E46BF582A48}" srcOrd="1" destOrd="0" presId="urn:microsoft.com/office/officeart/2005/8/layout/vList4"/>
    <dgm:cxn modelId="{77A154DB-3B85-462A-856E-45C50DE8A3B2}" type="presParOf" srcId="{AED68674-5F3F-4EDE-BFCC-EA067CD2974D}" destId="{EC87858C-0191-4CF4-A160-1E46CCB7A6EC}" srcOrd="0" destOrd="0" presId="urn:microsoft.com/office/officeart/2005/8/layout/vList4"/>
    <dgm:cxn modelId="{747E83E9-06F7-41D1-BEBF-F00129078CD7}" type="presParOf" srcId="{EC87858C-0191-4CF4-A160-1E46CCB7A6EC}" destId="{DFB36ADD-6904-4ECA-8AEC-4CB28B5544AA}" srcOrd="0" destOrd="0" presId="urn:microsoft.com/office/officeart/2005/8/layout/vList4"/>
    <dgm:cxn modelId="{B32BDDA0-BC46-4ABB-9D48-8285C9462061}" type="presParOf" srcId="{EC87858C-0191-4CF4-A160-1E46CCB7A6EC}" destId="{D32852B8-8191-4202-8129-A36CD03B0E67}" srcOrd="1" destOrd="0" presId="urn:microsoft.com/office/officeart/2005/8/layout/vList4"/>
    <dgm:cxn modelId="{F48707D6-8291-4F58-80AE-5B84144A477E}" type="presParOf" srcId="{EC87858C-0191-4CF4-A160-1E46CCB7A6EC}" destId="{8793B674-6564-4F81-BBC0-8E46BF582A48}" srcOrd="2" destOrd="0" presId="urn:microsoft.com/office/officeart/2005/8/layout/vList4"/>
    <dgm:cxn modelId="{22B62AFF-08A3-45BB-99BB-CA2BDB2AEBF4}" type="presParOf" srcId="{AED68674-5F3F-4EDE-BFCC-EA067CD2974D}" destId="{ECEF2561-EF6E-4E3D-939B-5886B5368E58}" srcOrd="1" destOrd="0" presId="urn:microsoft.com/office/officeart/2005/8/layout/vList4"/>
    <dgm:cxn modelId="{F268025E-D65E-4A34-A6F5-D0F76BE9EB91}" type="presParOf" srcId="{AED68674-5F3F-4EDE-BFCC-EA067CD2974D}" destId="{F04F52D7-199A-448F-9A99-0A79AF289668}" srcOrd="2" destOrd="0" presId="urn:microsoft.com/office/officeart/2005/8/layout/vList4"/>
    <dgm:cxn modelId="{D35096BD-314C-4B48-AE9C-92E1E3E66064}" type="presParOf" srcId="{F04F52D7-199A-448F-9A99-0A79AF289668}" destId="{87B4B399-546A-4F7E-9C75-85134EEA22D1}" srcOrd="0" destOrd="0" presId="urn:microsoft.com/office/officeart/2005/8/layout/vList4"/>
    <dgm:cxn modelId="{904FCF0E-0B0A-4E55-9B87-A24948068DCC}" type="presParOf" srcId="{F04F52D7-199A-448F-9A99-0A79AF289668}" destId="{1A386981-148A-4FDE-91F0-EFBB93EF9C48}" srcOrd="1" destOrd="0" presId="urn:microsoft.com/office/officeart/2005/8/layout/vList4"/>
    <dgm:cxn modelId="{2F454B95-FC88-4C4C-95EC-02DFD119BF05}" type="presParOf" srcId="{F04F52D7-199A-448F-9A99-0A79AF289668}" destId="{6BD6A8E6-7570-434A-9A06-825475EF854D}" srcOrd="2" destOrd="0" presId="urn:microsoft.com/office/officeart/2005/8/layout/vList4"/>
    <dgm:cxn modelId="{A38FEB39-BC05-40A1-A962-BA64A0A38FA7}" type="presParOf" srcId="{AED68674-5F3F-4EDE-BFCC-EA067CD2974D}" destId="{D14C54CF-00E5-469F-A996-D40D67E2F0EB}" srcOrd="3" destOrd="0" presId="urn:microsoft.com/office/officeart/2005/8/layout/vList4"/>
    <dgm:cxn modelId="{E95413D1-7AEF-46D7-9A0F-E269A296DFD7}" type="presParOf" srcId="{AED68674-5F3F-4EDE-BFCC-EA067CD2974D}" destId="{727F60DB-C79C-4CA3-AE9D-FC30BDF6F652}" srcOrd="4" destOrd="0" presId="urn:microsoft.com/office/officeart/2005/8/layout/vList4"/>
    <dgm:cxn modelId="{1B75C5E9-2590-4336-BD89-EAEABA7E4791}" type="presParOf" srcId="{727F60DB-C79C-4CA3-AE9D-FC30BDF6F652}" destId="{AFEA3D6E-D693-43F5-8E47-CFAB51ABF7CF}" srcOrd="0" destOrd="0" presId="urn:microsoft.com/office/officeart/2005/8/layout/vList4"/>
    <dgm:cxn modelId="{EB318C4E-6512-43E6-8D3C-809DB000ADF7}" type="presParOf" srcId="{727F60DB-C79C-4CA3-AE9D-FC30BDF6F652}" destId="{9D5DABA4-7A66-4EA1-91D8-BFD0AA8AEAE5}" srcOrd="1" destOrd="0" presId="urn:microsoft.com/office/officeart/2005/8/layout/vList4"/>
    <dgm:cxn modelId="{544899C8-0A17-4E28-A820-3CEB8DE39EB2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E8A69-5B72-4C7F-8618-EF0A3830327C}">
      <dsp:nvSpPr>
        <dsp:cNvPr id="0" name=""/>
        <dsp:cNvSpPr/>
      </dsp:nvSpPr>
      <dsp:spPr>
        <a:xfrm>
          <a:off x="303165" y="1492"/>
          <a:ext cx="1975986" cy="1185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Cadena de Abastecimiento</a:t>
          </a:r>
          <a:endParaRPr lang="es-CL" sz="2200" kern="1200" dirty="0"/>
        </a:p>
      </dsp:txBody>
      <dsp:txXfrm>
        <a:off x="303165" y="1492"/>
        <a:ext cx="1975986" cy="1185591"/>
      </dsp:txXfrm>
    </dsp:sp>
    <dsp:sp modelId="{FC48003F-0D7F-4FB3-9186-42FEFF195BEC}">
      <dsp:nvSpPr>
        <dsp:cNvPr id="0" name=""/>
        <dsp:cNvSpPr/>
      </dsp:nvSpPr>
      <dsp:spPr>
        <a:xfrm>
          <a:off x="2476749" y="1492"/>
          <a:ext cx="1975986" cy="1185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/>
            <a:t>Elementos estratégicos para el diseño</a:t>
          </a:r>
          <a:endParaRPr lang="es-CL" sz="2200" kern="1200" dirty="0"/>
        </a:p>
      </dsp:txBody>
      <dsp:txXfrm>
        <a:off x="2476749" y="1492"/>
        <a:ext cx="1975986" cy="1185591"/>
      </dsp:txXfrm>
    </dsp:sp>
    <dsp:sp modelId="{EFFCBB54-D20A-457E-B5FF-29CE34911B22}">
      <dsp:nvSpPr>
        <dsp:cNvPr id="0" name=""/>
        <dsp:cNvSpPr/>
      </dsp:nvSpPr>
      <dsp:spPr>
        <a:xfrm>
          <a:off x="4650334" y="1492"/>
          <a:ext cx="1975986" cy="1185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i="1" kern="1200" dirty="0" err="1" smtClean="0"/>
            <a:t>Retailing</a:t>
          </a:r>
          <a:endParaRPr lang="es-CL" sz="2200" i="1" kern="1200" dirty="0"/>
        </a:p>
      </dsp:txBody>
      <dsp:txXfrm>
        <a:off x="4650334" y="1492"/>
        <a:ext cx="1975986" cy="1185591"/>
      </dsp:txXfrm>
    </dsp:sp>
    <dsp:sp modelId="{DBBC546D-B5A9-40DD-BC07-66C0F7F10AAF}">
      <dsp:nvSpPr>
        <dsp:cNvPr id="0" name=""/>
        <dsp:cNvSpPr/>
      </dsp:nvSpPr>
      <dsp:spPr>
        <a:xfrm>
          <a:off x="1389957" y="1384683"/>
          <a:ext cx="1975986" cy="1185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i="0" kern="1200" dirty="0" smtClean="0"/>
            <a:t>Evolución del </a:t>
          </a:r>
          <a:r>
            <a:rPr lang="es-MX" sz="2200" i="1" kern="1200" dirty="0" err="1" smtClean="0"/>
            <a:t>Retail</a:t>
          </a:r>
          <a:endParaRPr lang="es-CL" sz="2200" i="1" kern="1200" dirty="0"/>
        </a:p>
      </dsp:txBody>
      <dsp:txXfrm>
        <a:off x="1389957" y="1384683"/>
        <a:ext cx="1975986" cy="1185591"/>
      </dsp:txXfrm>
    </dsp:sp>
    <dsp:sp modelId="{DA234952-3FA4-479E-8200-02E3AB089784}">
      <dsp:nvSpPr>
        <dsp:cNvPr id="0" name=""/>
        <dsp:cNvSpPr/>
      </dsp:nvSpPr>
      <dsp:spPr>
        <a:xfrm>
          <a:off x="3563542" y="1384683"/>
          <a:ext cx="1975986" cy="11855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i="0" kern="1200" dirty="0" smtClean="0"/>
            <a:t>Estrategia del Negocio de </a:t>
          </a:r>
          <a:r>
            <a:rPr lang="es-MX" sz="2200" i="1" kern="1200" dirty="0" err="1" smtClean="0"/>
            <a:t>Retail</a:t>
          </a:r>
          <a:endParaRPr lang="es-CL" sz="2200" i="1" kern="1200" dirty="0"/>
        </a:p>
      </dsp:txBody>
      <dsp:txXfrm>
        <a:off x="3563542" y="1384683"/>
        <a:ext cx="1975986" cy="11855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5B891A-A253-48EE-8413-63D279BA93C6}">
      <dsp:nvSpPr>
        <dsp:cNvPr id="0" name=""/>
        <dsp:cNvSpPr/>
      </dsp:nvSpPr>
      <dsp:spPr>
        <a:xfrm>
          <a:off x="0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Producción</a:t>
          </a:r>
          <a:endParaRPr lang="es-ES" sz="1500" kern="1200" dirty="0"/>
        </a:p>
      </dsp:txBody>
      <dsp:txXfrm>
        <a:off x="0" y="309081"/>
        <a:ext cx="1053710" cy="802631"/>
      </dsp:txXfrm>
    </dsp:sp>
    <dsp:sp modelId="{C6C2A7E6-A7EF-4616-A649-E101384280E5}">
      <dsp:nvSpPr>
        <dsp:cNvPr id="0" name=""/>
        <dsp:cNvSpPr/>
      </dsp:nvSpPr>
      <dsp:spPr>
        <a:xfrm>
          <a:off x="1159081" y="579736"/>
          <a:ext cx="223386" cy="2613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1159081" y="579736"/>
        <a:ext cx="223386" cy="261320"/>
      </dsp:txXfrm>
    </dsp:sp>
    <dsp:sp modelId="{E54ECCC9-53AF-4BF9-A2EF-F11912693682}">
      <dsp:nvSpPr>
        <dsp:cNvPr id="0" name=""/>
        <dsp:cNvSpPr/>
      </dsp:nvSpPr>
      <dsp:spPr>
        <a:xfrm>
          <a:off x="1475194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Inventario Fabricante</a:t>
          </a:r>
          <a:endParaRPr lang="es-ES" sz="1500" kern="1200" dirty="0"/>
        </a:p>
      </dsp:txBody>
      <dsp:txXfrm>
        <a:off x="1475194" y="309081"/>
        <a:ext cx="1053710" cy="802631"/>
      </dsp:txXfrm>
    </dsp:sp>
    <dsp:sp modelId="{FEB2F806-4B75-4D66-8775-7A4CACC1AC69}">
      <dsp:nvSpPr>
        <dsp:cNvPr id="0" name=""/>
        <dsp:cNvSpPr/>
      </dsp:nvSpPr>
      <dsp:spPr>
        <a:xfrm>
          <a:off x="2634276" y="579736"/>
          <a:ext cx="223386" cy="2613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2634276" y="579736"/>
        <a:ext cx="223386" cy="261320"/>
      </dsp:txXfrm>
    </dsp:sp>
    <dsp:sp modelId="{9CF1BDC3-5746-4D16-A4B5-A40EBFF91457}">
      <dsp:nvSpPr>
        <dsp:cNvPr id="0" name=""/>
        <dsp:cNvSpPr/>
      </dsp:nvSpPr>
      <dsp:spPr>
        <a:xfrm>
          <a:off x="2950389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Inventario Cadena</a:t>
          </a:r>
          <a:endParaRPr lang="es-ES" sz="1500" kern="1200" dirty="0"/>
        </a:p>
      </dsp:txBody>
      <dsp:txXfrm>
        <a:off x="2950389" y="309081"/>
        <a:ext cx="1053710" cy="802631"/>
      </dsp:txXfrm>
    </dsp:sp>
    <dsp:sp modelId="{CFB55F5E-21F6-4495-AF17-35DA7AFC170E}">
      <dsp:nvSpPr>
        <dsp:cNvPr id="0" name=""/>
        <dsp:cNvSpPr/>
      </dsp:nvSpPr>
      <dsp:spPr>
        <a:xfrm>
          <a:off x="4109470" y="579736"/>
          <a:ext cx="223386" cy="2613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109470" y="579736"/>
        <a:ext cx="223386" cy="261320"/>
      </dsp:txXfrm>
    </dsp:sp>
    <dsp:sp modelId="{584D7D7A-6FCD-4858-875C-DA502CE31068}">
      <dsp:nvSpPr>
        <dsp:cNvPr id="0" name=""/>
        <dsp:cNvSpPr/>
      </dsp:nvSpPr>
      <dsp:spPr>
        <a:xfrm>
          <a:off x="4425584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Inventario Bodega sala</a:t>
          </a:r>
          <a:endParaRPr lang="es-ES" sz="1500" kern="1200" dirty="0"/>
        </a:p>
      </dsp:txBody>
      <dsp:txXfrm>
        <a:off x="4425584" y="309081"/>
        <a:ext cx="1053710" cy="802631"/>
      </dsp:txXfrm>
    </dsp:sp>
    <dsp:sp modelId="{C409C2D0-8F4F-4E1A-9F1E-2CDF8D673042}">
      <dsp:nvSpPr>
        <dsp:cNvPr id="0" name=""/>
        <dsp:cNvSpPr/>
      </dsp:nvSpPr>
      <dsp:spPr>
        <a:xfrm>
          <a:off x="5584665" y="579736"/>
          <a:ext cx="223386" cy="2613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5584665" y="579736"/>
        <a:ext cx="223386" cy="261320"/>
      </dsp:txXfrm>
    </dsp:sp>
    <dsp:sp modelId="{43E5D631-0977-4C93-AAE5-8FEF041B5A54}">
      <dsp:nvSpPr>
        <dsp:cNvPr id="0" name=""/>
        <dsp:cNvSpPr/>
      </dsp:nvSpPr>
      <dsp:spPr>
        <a:xfrm>
          <a:off x="5900778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Góndola</a:t>
          </a:r>
          <a:endParaRPr lang="es-ES" sz="1500" kern="1200" dirty="0"/>
        </a:p>
      </dsp:txBody>
      <dsp:txXfrm>
        <a:off x="5900778" y="309081"/>
        <a:ext cx="1053710" cy="802631"/>
      </dsp:txXfrm>
    </dsp:sp>
    <dsp:sp modelId="{E74B3BC4-6E68-4982-A51D-F1DC85BE8CCC}">
      <dsp:nvSpPr>
        <dsp:cNvPr id="0" name=""/>
        <dsp:cNvSpPr/>
      </dsp:nvSpPr>
      <dsp:spPr>
        <a:xfrm>
          <a:off x="7059860" y="579736"/>
          <a:ext cx="223386" cy="2613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7059860" y="579736"/>
        <a:ext cx="223386" cy="261320"/>
      </dsp:txXfrm>
    </dsp:sp>
    <dsp:sp modelId="{3E036078-D73F-4CCE-9B1E-5EF07F3E5618}">
      <dsp:nvSpPr>
        <dsp:cNvPr id="0" name=""/>
        <dsp:cNvSpPr/>
      </dsp:nvSpPr>
      <dsp:spPr>
        <a:xfrm>
          <a:off x="7375973" y="309081"/>
          <a:ext cx="1053710" cy="8026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Venta</a:t>
          </a:r>
          <a:endParaRPr lang="es-ES" sz="1500" kern="1200" dirty="0"/>
        </a:p>
      </dsp:txBody>
      <dsp:txXfrm>
        <a:off x="7375973" y="309081"/>
        <a:ext cx="1053710" cy="8026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5B891A-A253-48EE-8413-63D279BA93C6}">
      <dsp:nvSpPr>
        <dsp:cNvPr id="0" name=""/>
        <dsp:cNvSpPr/>
      </dsp:nvSpPr>
      <dsp:spPr>
        <a:xfrm>
          <a:off x="662" y="100243"/>
          <a:ext cx="1355996" cy="11568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Capacidad de estimación de demanda</a:t>
          </a:r>
          <a:endParaRPr lang="es-ES" sz="1700" kern="1200" dirty="0"/>
        </a:p>
      </dsp:txBody>
      <dsp:txXfrm>
        <a:off x="662" y="100243"/>
        <a:ext cx="1355996" cy="11568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8C2845-1BA8-443A-B200-E4AFC5B4FDC3}">
      <dsp:nvSpPr>
        <dsp:cNvPr id="0" name=""/>
        <dsp:cNvSpPr/>
      </dsp:nvSpPr>
      <dsp:spPr>
        <a:xfrm>
          <a:off x="4032" y="163656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Aumentar el Costo de Cambiar de Tienda (CCT)</a:t>
          </a:r>
          <a:endParaRPr lang="es-CL" sz="2700" kern="1200" dirty="0"/>
        </a:p>
      </dsp:txBody>
      <dsp:txXfrm>
        <a:off x="4032" y="163656"/>
        <a:ext cx="3701660" cy="925415"/>
      </dsp:txXfrm>
    </dsp:sp>
    <dsp:sp modelId="{A43D430E-3A10-4487-81BA-6EA95730E8A0}">
      <dsp:nvSpPr>
        <dsp:cNvPr id="0" name=""/>
        <dsp:cNvSpPr/>
      </dsp:nvSpPr>
      <dsp:spPr>
        <a:xfrm rot="5400000">
          <a:off x="1773888" y="1170045"/>
          <a:ext cx="161947" cy="16194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CF5159-C7AC-4B73-B146-6EDCE452F039}">
      <dsp:nvSpPr>
        <dsp:cNvPr id="0" name=""/>
        <dsp:cNvSpPr/>
      </dsp:nvSpPr>
      <dsp:spPr>
        <a:xfrm>
          <a:off x="4032" y="1412967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Mejorar los Servicios</a:t>
          </a:r>
          <a:endParaRPr lang="es-CL" sz="3300" kern="1200" dirty="0"/>
        </a:p>
      </dsp:txBody>
      <dsp:txXfrm>
        <a:off x="4032" y="1412967"/>
        <a:ext cx="3701660" cy="925415"/>
      </dsp:txXfrm>
    </dsp:sp>
    <dsp:sp modelId="{DF04B03E-E8C9-425C-9370-496618E217C7}">
      <dsp:nvSpPr>
        <dsp:cNvPr id="0" name=""/>
        <dsp:cNvSpPr/>
      </dsp:nvSpPr>
      <dsp:spPr>
        <a:xfrm rot="5400000">
          <a:off x="1773888" y="2419356"/>
          <a:ext cx="161947" cy="16194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1C5D0-4069-4034-ADC2-CDDCF365000C}">
      <dsp:nvSpPr>
        <dsp:cNvPr id="0" name=""/>
        <dsp:cNvSpPr/>
      </dsp:nvSpPr>
      <dsp:spPr>
        <a:xfrm>
          <a:off x="4032" y="2662277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1256455"/>
            <a:satOff val="-1094"/>
            <a:lumOff val="-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256455"/>
              <a:satOff val="-1094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Clubes de Lealtad</a:t>
          </a:r>
          <a:endParaRPr lang="es-CL" sz="3300" kern="1200" dirty="0"/>
        </a:p>
      </dsp:txBody>
      <dsp:txXfrm>
        <a:off x="4032" y="2662277"/>
        <a:ext cx="3701660" cy="925415"/>
      </dsp:txXfrm>
    </dsp:sp>
    <dsp:sp modelId="{E79084DD-5367-42B8-BD5A-204882EC28CC}">
      <dsp:nvSpPr>
        <dsp:cNvPr id="0" name=""/>
        <dsp:cNvSpPr/>
      </dsp:nvSpPr>
      <dsp:spPr>
        <a:xfrm rot="5400000">
          <a:off x="1773888" y="3668666"/>
          <a:ext cx="161947" cy="16194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2DA34-2374-4950-9F47-3316D0798B94}">
      <dsp:nvSpPr>
        <dsp:cNvPr id="0" name=""/>
        <dsp:cNvSpPr/>
      </dsp:nvSpPr>
      <dsp:spPr>
        <a:xfrm>
          <a:off x="4032" y="3911588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Marcas Propias</a:t>
          </a:r>
          <a:endParaRPr lang="es-CL" sz="3300" kern="1200" dirty="0"/>
        </a:p>
      </dsp:txBody>
      <dsp:txXfrm>
        <a:off x="4032" y="3911588"/>
        <a:ext cx="3701660" cy="925415"/>
      </dsp:txXfrm>
    </dsp:sp>
    <dsp:sp modelId="{9314F666-214B-4DBC-98E8-B90335317864}">
      <dsp:nvSpPr>
        <dsp:cNvPr id="0" name=""/>
        <dsp:cNvSpPr/>
      </dsp:nvSpPr>
      <dsp:spPr>
        <a:xfrm>
          <a:off x="4223925" y="163656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Disminuir el Costo de Cambiar de Marca (CCM)</a:t>
          </a:r>
          <a:endParaRPr lang="es-CL" sz="2700" kern="1200" dirty="0"/>
        </a:p>
      </dsp:txBody>
      <dsp:txXfrm>
        <a:off x="4223925" y="163656"/>
        <a:ext cx="3701660" cy="925415"/>
      </dsp:txXfrm>
    </dsp:sp>
    <dsp:sp modelId="{7F2C304C-33E7-4285-A1FA-D8BDF5E5BA04}">
      <dsp:nvSpPr>
        <dsp:cNvPr id="0" name=""/>
        <dsp:cNvSpPr/>
      </dsp:nvSpPr>
      <dsp:spPr>
        <a:xfrm rot="5400000">
          <a:off x="5993781" y="1170045"/>
          <a:ext cx="161947" cy="16194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7BA348-2C7B-453B-B35D-C024AC05400B}">
      <dsp:nvSpPr>
        <dsp:cNvPr id="0" name=""/>
        <dsp:cNvSpPr/>
      </dsp:nvSpPr>
      <dsp:spPr>
        <a:xfrm>
          <a:off x="4223925" y="1412967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3769366"/>
            <a:satOff val="-3283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769366"/>
              <a:satOff val="-3283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Marca Propia</a:t>
          </a:r>
          <a:endParaRPr lang="es-CL" sz="3300" kern="1200" dirty="0"/>
        </a:p>
      </dsp:txBody>
      <dsp:txXfrm>
        <a:off x="4223925" y="1412967"/>
        <a:ext cx="3701660" cy="925415"/>
      </dsp:txXfrm>
    </dsp:sp>
    <dsp:sp modelId="{B82F47F3-A1FA-4162-84F8-B5F2CFA3D74D}">
      <dsp:nvSpPr>
        <dsp:cNvPr id="0" name=""/>
        <dsp:cNvSpPr/>
      </dsp:nvSpPr>
      <dsp:spPr>
        <a:xfrm rot="5400000">
          <a:off x="5993781" y="2419356"/>
          <a:ext cx="161947" cy="161947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72852C-1F65-4ADD-824C-4EBE6401F7CF}">
      <dsp:nvSpPr>
        <dsp:cNvPr id="0" name=""/>
        <dsp:cNvSpPr/>
      </dsp:nvSpPr>
      <dsp:spPr>
        <a:xfrm>
          <a:off x="4223925" y="2662277"/>
          <a:ext cx="3701660" cy="9254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dirty="0" smtClean="0"/>
            <a:t>Surtido Amplio</a:t>
          </a:r>
          <a:endParaRPr lang="es-CL" sz="3300" kern="1200" dirty="0"/>
        </a:p>
      </dsp:txBody>
      <dsp:txXfrm>
        <a:off x="4223925" y="2662277"/>
        <a:ext cx="3701660" cy="92541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88A8E6-4C8D-47AB-B124-347C44571167}">
      <dsp:nvSpPr>
        <dsp:cNvPr id="0" name=""/>
        <dsp:cNvSpPr/>
      </dsp:nvSpPr>
      <dsp:spPr>
        <a:xfrm>
          <a:off x="1721" y="918672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Disminuir el Costo de Cambiar de Tienda (CCT)</a:t>
          </a:r>
          <a:endParaRPr lang="es-CL" sz="3000" kern="1200" dirty="0"/>
        </a:p>
      </dsp:txBody>
      <dsp:txXfrm>
        <a:off x="1721" y="918672"/>
        <a:ext cx="4037642" cy="1009410"/>
      </dsp:txXfrm>
    </dsp:sp>
    <dsp:sp modelId="{E8E0790B-4583-4230-A7EC-FA548C0D51AF}">
      <dsp:nvSpPr>
        <dsp:cNvPr id="0" name=""/>
        <dsp:cNvSpPr/>
      </dsp:nvSpPr>
      <dsp:spPr>
        <a:xfrm rot="5400000">
          <a:off x="1932219" y="2016406"/>
          <a:ext cx="176646" cy="1766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E5AC8-248E-460B-AD69-B4D1B22017E6}">
      <dsp:nvSpPr>
        <dsp:cNvPr id="0" name=""/>
        <dsp:cNvSpPr/>
      </dsp:nvSpPr>
      <dsp:spPr>
        <a:xfrm>
          <a:off x="1721" y="2281376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Trabajar con todos los </a:t>
          </a:r>
          <a:r>
            <a:rPr lang="es-MX" sz="3100" i="1" kern="1200" dirty="0" err="1" smtClean="0"/>
            <a:t>Retailer</a:t>
          </a:r>
          <a:endParaRPr lang="es-CL" sz="3100" kern="1200" dirty="0"/>
        </a:p>
      </dsp:txBody>
      <dsp:txXfrm>
        <a:off x="1721" y="2281376"/>
        <a:ext cx="4037642" cy="1009410"/>
      </dsp:txXfrm>
    </dsp:sp>
    <dsp:sp modelId="{EE95CF70-0F7E-42EE-9DB4-B7A514925792}">
      <dsp:nvSpPr>
        <dsp:cNvPr id="0" name=""/>
        <dsp:cNvSpPr/>
      </dsp:nvSpPr>
      <dsp:spPr>
        <a:xfrm rot="5400000">
          <a:off x="1932219" y="3379110"/>
          <a:ext cx="176646" cy="1766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844887-F7F9-45F4-9CE4-BBF3237DAC6F}">
      <dsp:nvSpPr>
        <dsp:cNvPr id="0" name=""/>
        <dsp:cNvSpPr/>
      </dsp:nvSpPr>
      <dsp:spPr>
        <a:xfrm>
          <a:off x="1721" y="3644080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Ayudar a los </a:t>
          </a:r>
          <a:r>
            <a:rPr lang="es-MX" sz="3100" i="1" kern="1200" dirty="0" err="1" smtClean="0"/>
            <a:t>Retailers</a:t>
          </a:r>
          <a:r>
            <a:rPr lang="es-MX" sz="3100" i="1" kern="1200" dirty="0" smtClean="0"/>
            <a:t> </a:t>
          </a:r>
          <a:r>
            <a:rPr lang="es-MX" sz="3100" kern="1200" dirty="0" smtClean="0"/>
            <a:t>más pequeños</a:t>
          </a:r>
          <a:endParaRPr lang="es-CL" sz="3100" kern="1200" dirty="0"/>
        </a:p>
      </dsp:txBody>
      <dsp:txXfrm>
        <a:off x="1721" y="3644080"/>
        <a:ext cx="4037642" cy="1009410"/>
      </dsp:txXfrm>
    </dsp:sp>
    <dsp:sp modelId="{E92F0C51-722A-47A1-A018-15285586CADE}">
      <dsp:nvSpPr>
        <dsp:cNvPr id="0" name=""/>
        <dsp:cNvSpPr/>
      </dsp:nvSpPr>
      <dsp:spPr>
        <a:xfrm>
          <a:off x="4604633" y="918672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000" kern="1200" dirty="0" smtClean="0"/>
            <a:t>Aumentar el Costo de Cambiar de Marca (CCM)</a:t>
          </a:r>
          <a:endParaRPr lang="es-CL" sz="3000" kern="1200" dirty="0"/>
        </a:p>
      </dsp:txBody>
      <dsp:txXfrm>
        <a:off x="4604633" y="918672"/>
        <a:ext cx="4037642" cy="1009410"/>
      </dsp:txXfrm>
    </dsp:sp>
    <dsp:sp modelId="{7EB416A5-4E31-4DC3-8CB1-958600515081}">
      <dsp:nvSpPr>
        <dsp:cNvPr id="0" name=""/>
        <dsp:cNvSpPr/>
      </dsp:nvSpPr>
      <dsp:spPr>
        <a:xfrm rot="5400000">
          <a:off x="6535131" y="2016406"/>
          <a:ext cx="176646" cy="1766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E16780-010A-4C27-A19D-BB250DF20424}">
      <dsp:nvSpPr>
        <dsp:cNvPr id="0" name=""/>
        <dsp:cNvSpPr/>
      </dsp:nvSpPr>
      <dsp:spPr>
        <a:xfrm>
          <a:off x="4604633" y="2281376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Inversión en Desarrollo de Marca</a:t>
          </a:r>
          <a:endParaRPr lang="es-CL" sz="3100" kern="1200" dirty="0"/>
        </a:p>
      </dsp:txBody>
      <dsp:txXfrm>
        <a:off x="4604633" y="2281376"/>
        <a:ext cx="4037642" cy="1009410"/>
      </dsp:txXfrm>
    </dsp:sp>
    <dsp:sp modelId="{4CEE5BD2-36F4-46DC-ABA1-81C3686C6B6C}">
      <dsp:nvSpPr>
        <dsp:cNvPr id="0" name=""/>
        <dsp:cNvSpPr/>
      </dsp:nvSpPr>
      <dsp:spPr>
        <a:xfrm rot="5400000">
          <a:off x="6535131" y="3379110"/>
          <a:ext cx="176646" cy="176646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B8EC3-9040-4682-90A5-5388532A453D}">
      <dsp:nvSpPr>
        <dsp:cNvPr id="0" name=""/>
        <dsp:cNvSpPr/>
      </dsp:nvSpPr>
      <dsp:spPr>
        <a:xfrm>
          <a:off x="4604633" y="3644080"/>
          <a:ext cx="4037642" cy="100941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Publicidad de Marca</a:t>
          </a:r>
          <a:endParaRPr lang="es-CL" sz="3100" kern="1200" dirty="0"/>
        </a:p>
      </dsp:txBody>
      <dsp:txXfrm>
        <a:off x="4604633" y="3644080"/>
        <a:ext cx="4037642" cy="100941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5B913A-CC24-48A4-82C6-89F2CA5B686D}">
      <dsp:nvSpPr>
        <dsp:cNvPr id="0" name=""/>
        <dsp:cNvSpPr/>
      </dsp:nvSpPr>
      <dsp:spPr>
        <a:xfrm>
          <a:off x="1029" y="321985"/>
          <a:ext cx="3745611" cy="1872805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85" tIns="72390" rIns="108585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kern="1200" dirty="0" smtClean="0"/>
            <a:t>Blancas o Genéricas</a:t>
          </a:r>
          <a:endParaRPr lang="es-CL" sz="5700" kern="1200" dirty="0"/>
        </a:p>
      </dsp:txBody>
      <dsp:txXfrm>
        <a:off x="1029" y="321985"/>
        <a:ext cx="3745611" cy="1872805"/>
      </dsp:txXfrm>
    </dsp:sp>
    <dsp:sp modelId="{4B16AA20-5EAE-41FC-A217-BAD74175FB24}">
      <dsp:nvSpPr>
        <dsp:cNvPr id="0" name=""/>
        <dsp:cNvSpPr/>
      </dsp:nvSpPr>
      <dsp:spPr>
        <a:xfrm>
          <a:off x="375590" y="2194791"/>
          <a:ext cx="374561" cy="1404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4604"/>
              </a:lnTo>
              <a:lnTo>
                <a:pt x="374561" y="140460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27D55-6E44-4D2A-B117-948A1590F549}">
      <dsp:nvSpPr>
        <dsp:cNvPr id="0" name=""/>
        <dsp:cNvSpPr/>
      </dsp:nvSpPr>
      <dsp:spPr>
        <a:xfrm>
          <a:off x="750151" y="2662992"/>
          <a:ext cx="2996489" cy="1872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Sin marca, productos a granel o envases mínimos, mencionan sólo contenido</a:t>
          </a:r>
          <a:endParaRPr lang="es-CL" sz="2500" kern="1200" dirty="0"/>
        </a:p>
      </dsp:txBody>
      <dsp:txXfrm>
        <a:off x="750151" y="2662992"/>
        <a:ext cx="2996489" cy="1872805"/>
      </dsp:txXfrm>
    </dsp:sp>
    <dsp:sp modelId="{9709787E-53EC-4741-8207-E3FE8F6FF1E0}">
      <dsp:nvSpPr>
        <dsp:cNvPr id="0" name=""/>
        <dsp:cNvSpPr/>
      </dsp:nvSpPr>
      <dsp:spPr>
        <a:xfrm>
          <a:off x="4683043" y="321985"/>
          <a:ext cx="3745611" cy="1872805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585" tIns="72390" rIns="108585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700" kern="1200" dirty="0" smtClean="0">
              <a:solidFill>
                <a:srgbClr val="1A2D68"/>
              </a:solidFill>
            </a:rPr>
            <a:t>Primeros Precios</a:t>
          </a:r>
          <a:endParaRPr lang="es-CL" sz="5700" kern="1200" dirty="0">
            <a:solidFill>
              <a:srgbClr val="1A2D68"/>
            </a:solidFill>
          </a:endParaRPr>
        </a:p>
      </dsp:txBody>
      <dsp:txXfrm>
        <a:off x="4683043" y="321985"/>
        <a:ext cx="3745611" cy="1872805"/>
      </dsp:txXfrm>
    </dsp:sp>
    <dsp:sp modelId="{39060B8D-F3A5-498E-934A-EF8C60D6D2F2}">
      <dsp:nvSpPr>
        <dsp:cNvPr id="0" name=""/>
        <dsp:cNvSpPr/>
      </dsp:nvSpPr>
      <dsp:spPr>
        <a:xfrm>
          <a:off x="5057604" y="2194791"/>
          <a:ext cx="374561" cy="1404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4604"/>
              </a:lnTo>
              <a:lnTo>
                <a:pt x="374561" y="1404604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52FC80-365C-4E4B-883C-4935A4796652}">
      <dsp:nvSpPr>
        <dsp:cNvPr id="0" name=""/>
        <dsp:cNvSpPr/>
      </dsp:nvSpPr>
      <dsp:spPr>
        <a:xfrm>
          <a:off x="5432165" y="2662992"/>
          <a:ext cx="2996489" cy="1872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Marcas con precios lo más bajo posible, sacrificando calidad</a:t>
          </a:r>
          <a:endParaRPr lang="es-CL" sz="2500" kern="1200" dirty="0"/>
        </a:p>
      </dsp:txBody>
      <dsp:txXfrm>
        <a:off x="5432165" y="2662992"/>
        <a:ext cx="2996489" cy="187280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2D6EBC-B57F-42DE-B1B2-46746F394BFF}">
      <dsp:nvSpPr>
        <dsp:cNvPr id="0" name=""/>
        <dsp:cNvSpPr/>
      </dsp:nvSpPr>
      <dsp:spPr>
        <a:xfrm>
          <a:off x="1944" y="602482"/>
          <a:ext cx="3903905" cy="97597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kern="1200" dirty="0" smtClean="0"/>
            <a:t>Regulares</a:t>
          </a:r>
          <a:endParaRPr lang="es-CL" sz="5500" kern="1200" dirty="0"/>
        </a:p>
      </dsp:txBody>
      <dsp:txXfrm>
        <a:off x="1944" y="602482"/>
        <a:ext cx="3903905" cy="975976"/>
      </dsp:txXfrm>
    </dsp:sp>
    <dsp:sp modelId="{4AF45961-11A1-45A6-BD80-ABA8E0D1119B}">
      <dsp:nvSpPr>
        <dsp:cNvPr id="0" name=""/>
        <dsp:cNvSpPr/>
      </dsp:nvSpPr>
      <dsp:spPr>
        <a:xfrm rot="5400000">
          <a:off x="1868499" y="1663856"/>
          <a:ext cx="170795" cy="170795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042C7-B2B8-422D-ADE5-FF2C51B9DA4D}">
      <dsp:nvSpPr>
        <dsp:cNvPr id="0" name=""/>
        <dsp:cNvSpPr/>
      </dsp:nvSpPr>
      <dsp:spPr>
        <a:xfrm>
          <a:off x="1944" y="1920050"/>
          <a:ext cx="3903905" cy="240668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O de segundos precios. Por debajo de los líderes, pero con una relación precio/calidad buena </a:t>
          </a:r>
          <a:endParaRPr lang="es-CL" sz="3100" kern="1200" dirty="0"/>
        </a:p>
      </dsp:txBody>
      <dsp:txXfrm>
        <a:off x="1944" y="1920050"/>
        <a:ext cx="3903905" cy="2406689"/>
      </dsp:txXfrm>
    </dsp:sp>
    <dsp:sp modelId="{39A55D84-10FD-4D99-A2DE-D9D3431430D9}">
      <dsp:nvSpPr>
        <dsp:cNvPr id="0" name=""/>
        <dsp:cNvSpPr/>
      </dsp:nvSpPr>
      <dsp:spPr>
        <a:xfrm>
          <a:off x="4452396" y="602482"/>
          <a:ext cx="3903905" cy="975976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500" kern="1200" dirty="0" smtClean="0"/>
            <a:t>Premium</a:t>
          </a:r>
          <a:endParaRPr lang="es-CL" sz="5500" kern="1200" dirty="0"/>
        </a:p>
      </dsp:txBody>
      <dsp:txXfrm>
        <a:off x="4452396" y="602482"/>
        <a:ext cx="3903905" cy="975976"/>
      </dsp:txXfrm>
    </dsp:sp>
    <dsp:sp modelId="{403CBC44-BF4F-4860-8605-2246FD9B671E}">
      <dsp:nvSpPr>
        <dsp:cNvPr id="0" name=""/>
        <dsp:cNvSpPr/>
      </dsp:nvSpPr>
      <dsp:spPr>
        <a:xfrm rot="5400000">
          <a:off x="6318951" y="1663856"/>
          <a:ext cx="170795" cy="170795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A700DA-3FC2-4D13-826A-1BB4D8B8CF70}">
      <dsp:nvSpPr>
        <dsp:cNvPr id="0" name=""/>
        <dsp:cNvSpPr/>
      </dsp:nvSpPr>
      <dsp:spPr>
        <a:xfrm>
          <a:off x="4452396" y="1920050"/>
          <a:ext cx="3903905" cy="240668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kern="1200" dirty="0" smtClean="0"/>
            <a:t>Alta calidad. Atraen a consumidores dispuestos a pagar sobreprecio por alta calidad </a:t>
          </a:r>
          <a:endParaRPr lang="es-CL" sz="3100" kern="1200" dirty="0"/>
        </a:p>
      </dsp:txBody>
      <dsp:txXfrm>
        <a:off x="4452396" y="1920050"/>
        <a:ext cx="3903905" cy="240668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929718" cy="151428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 Cadena de Abastecimiento</a:t>
          </a:r>
          <a:endParaRPr lang="es-CL" sz="25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Proveedor – Distribuidor – </a:t>
          </a:r>
          <a:r>
            <a:rPr lang="es-MX" sz="1900" b="0" i="1" kern="1200" dirty="0" err="1" smtClean="0"/>
            <a:t>Retailer</a:t>
          </a:r>
          <a:r>
            <a:rPr lang="es-MX" sz="1900" b="0" kern="1200" dirty="0" smtClean="0"/>
            <a:t> - Consumidor</a:t>
          </a:r>
          <a:endParaRPr lang="es-CL" sz="1900" b="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Flujos: Producto (</a:t>
          </a:r>
          <a:r>
            <a:rPr lang="es-MX" sz="1900" b="0" kern="1200" dirty="0" err="1" smtClean="0"/>
            <a:t>Push</a:t>
          </a:r>
          <a:r>
            <a:rPr lang="es-MX" sz="1900" b="0" kern="1200" dirty="0" smtClean="0"/>
            <a:t> vs </a:t>
          </a:r>
          <a:r>
            <a:rPr lang="es-MX" sz="1900" b="0" kern="1200" dirty="0" err="1" smtClean="0"/>
            <a:t>Pull</a:t>
          </a:r>
          <a:r>
            <a:rPr lang="es-MX" sz="1900" b="0" kern="1200" dirty="0" smtClean="0"/>
            <a:t>) / Información / Dinero (CCM vs CCT)</a:t>
          </a:r>
          <a:endParaRPr lang="es-CL" sz="1900" b="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Diseño de Estrategias de Cadena: ZARA</a:t>
          </a:r>
          <a:endParaRPr lang="es-CL" sz="1900" b="0" kern="1200" dirty="0"/>
        </a:p>
      </dsp:txBody>
      <dsp:txXfrm>
        <a:off x="1957345" y="0"/>
        <a:ext cx="6972372" cy="1514288"/>
      </dsp:txXfrm>
    </dsp:sp>
    <dsp:sp modelId="{D32852B8-8191-4202-8129-A36CD03B0E67}">
      <dsp:nvSpPr>
        <dsp:cNvPr id="0" name=""/>
        <dsp:cNvSpPr/>
      </dsp:nvSpPr>
      <dsp:spPr>
        <a:xfrm>
          <a:off x="171402" y="71534"/>
          <a:ext cx="1785943" cy="13712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685690"/>
          <a:ext cx="8929718" cy="1937412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i="1" kern="1200" dirty="0" err="1" smtClean="0"/>
            <a:t>Retailer</a:t>
          </a:r>
          <a:endParaRPr lang="es-CL" sz="2800" b="1" i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Negocio que vende productos/servicios a consumidores</a:t>
          </a:r>
          <a:endParaRPr lang="es-CL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Clasificaciones:  Mercadería / Propiedad / Variedad vs Surtido</a:t>
          </a:r>
          <a:endParaRPr lang="es-CL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Especialista (</a:t>
          </a:r>
          <a:r>
            <a:rPr lang="es-MX" sz="1900" b="1" i="1" kern="1200" dirty="0" err="1" smtClean="0"/>
            <a:t>Brand</a:t>
          </a:r>
          <a:r>
            <a:rPr lang="es-MX" sz="1900" b="1" i="1" kern="1200" dirty="0" smtClean="0"/>
            <a:t> </a:t>
          </a:r>
          <a:r>
            <a:rPr lang="es-MX" sz="1900" b="1" i="1" kern="1200" dirty="0" err="1" smtClean="0"/>
            <a:t>Retailer</a:t>
          </a:r>
          <a:r>
            <a:rPr lang="es-MX" sz="1900" b="1" kern="1200" dirty="0" smtClean="0"/>
            <a:t>) vs Generalista (</a:t>
          </a:r>
          <a:r>
            <a:rPr lang="es-MX" sz="1900" b="1" i="1" kern="1200" dirty="0" err="1" smtClean="0"/>
            <a:t>Mass</a:t>
          </a:r>
          <a:r>
            <a:rPr lang="es-MX" sz="1900" b="1" i="1" kern="1200" dirty="0" smtClean="0"/>
            <a:t> </a:t>
          </a:r>
          <a:r>
            <a:rPr lang="es-MX" sz="1900" b="1" i="1" kern="1200" dirty="0" err="1" smtClean="0"/>
            <a:t>Retailer</a:t>
          </a:r>
          <a:r>
            <a:rPr lang="es-MX" sz="1900" b="1" kern="1200" dirty="0" smtClean="0"/>
            <a:t>)</a:t>
          </a:r>
          <a:endParaRPr lang="es-CL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1" kern="1200" dirty="0" smtClean="0"/>
            <a:t>Precio vs Experiencia </a:t>
          </a:r>
          <a:endParaRPr lang="es-CL" sz="1900" b="1" kern="1200" dirty="0"/>
        </a:p>
      </dsp:txBody>
      <dsp:txXfrm>
        <a:off x="1957345" y="1685690"/>
        <a:ext cx="6972372" cy="1937412"/>
      </dsp:txXfrm>
    </dsp:sp>
    <dsp:sp modelId="{1A386981-148A-4FDE-91F0-EFBB93EF9C48}">
      <dsp:nvSpPr>
        <dsp:cNvPr id="0" name=""/>
        <dsp:cNvSpPr/>
      </dsp:nvSpPr>
      <dsp:spPr>
        <a:xfrm>
          <a:off x="171402" y="1968787"/>
          <a:ext cx="1785943" cy="13712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94505"/>
          <a:ext cx="8929718" cy="184516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Estrategias del Negocio de </a:t>
          </a:r>
          <a:r>
            <a:rPr lang="es-MX" sz="2800" b="1" i="1" kern="1200" dirty="0" err="1" smtClean="0">
              <a:solidFill>
                <a:schemeClr val="tx2">
                  <a:lumMod val="50000"/>
                </a:schemeClr>
              </a:solidFill>
            </a:rPr>
            <a:t>Retail</a:t>
          </a:r>
          <a:endParaRPr lang="es-CL" sz="2800" b="1" i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Estrategia General: Negocio, Formato y Localización</a:t>
          </a:r>
          <a:endParaRPr lang="es-CL" sz="1850" b="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Estrategia Comercial: Segmentación y Posicionamiento</a:t>
          </a:r>
          <a:endParaRPr lang="es-CL" sz="1850" b="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Proposición de Valor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Marcas Propias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57345" y="3794505"/>
        <a:ext cx="6972372" cy="1845163"/>
      </dsp:txXfrm>
    </dsp:sp>
    <dsp:sp modelId="{9D5DABA4-7A66-4EA1-91D8-BFD0AA8AEAE5}">
      <dsp:nvSpPr>
        <dsp:cNvPr id="0" name=""/>
        <dsp:cNvSpPr/>
      </dsp:nvSpPr>
      <dsp:spPr>
        <a:xfrm>
          <a:off x="171402" y="4031477"/>
          <a:ext cx="1785943" cy="137121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79"/>
            <a:fld id="{13123129-5EA3-4FD5-B815-DAC7C7F39202}" type="slidenum">
              <a:rPr lang="es-ES" smtClean="0"/>
              <a:pPr defTabSz="912879"/>
              <a:t>10</a:t>
            </a:fld>
            <a:endParaRPr lang="es-ES" dirty="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424" y="685488"/>
            <a:ext cx="4547152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45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46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47</a:t>
            </a:fld>
            <a:endParaRPr lang="es-C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5CC8D3-19C4-4BF1-88AB-C58CAE92E60C}" type="slidenum">
              <a:rPr lang="es-ES"/>
              <a:pPr/>
              <a:t>70</a:t>
            </a:fld>
            <a:endParaRPr lang="es-E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3163" y="588963"/>
            <a:ext cx="4529137" cy="3397250"/>
          </a:xfrm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59275"/>
            <a:ext cx="5070475" cy="4132263"/>
          </a:xfrm>
          <a:ln/>
        </p:spPr>
        <p:txBody>
          <a:bodyPr lIns="89939" tIns="44970" rIns="89939" bIns="44970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945B1-CE6C-4BD8-AC9D-34E35A64BADC}" type="slidenum">
              <a:rPr lang="es-ES"/>
              <a:pPr/>
              <a:t>71</a:t>
            </a:fld>
            <a:endParaRPr lang="es-E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4537" cy="3416300"/>
          </a:xfrm>
          <a:ln w="12700" cap="flat">
            <a:solidFill>
              <a:schemeClr val="tx1"/>
            </a:solidFill>
          </a:ln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  <a:ln/>
        </p:spPr>
        <p:txBody>
          <a:bodyPr lIns="90353" tIns="43619" rIns="90353" bIns="43619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6FCBF5-35A0-4224-89F7-E077C97BD50A}" type="slidenum">
              <a:rPr lang="es-ES"/>
              <a:pPr/>
              <a:t>72</a:t>
            </a:fld>
            <a:endParaRPr lang="es-E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4EAFE-F873-40F7-B4EB-366E4A086886}" type="slidenum">
              <a:rPr lang="es-ES"/>
              <a:pPr/>
              <a:t>73</a:t>
            </a:fld>
            <a:endParaRPr lang="es-E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471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6A138-7A5C-43E0-9F34-D760B3331798}" type="slidenum">
              <a:rPr lang="es-ES"/>
              <a:pPr/>
              <a:t>74</a:t>
            </a:fld>
            <a:endParaRPr lang="es-ES"/>
          </a:p>
        </p:txBody>
      </p:sp>
      <p:sp>
        <p:nvSpPr>
          <p:cNvPr id="72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4713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EDAB9-009F-4CC6-B01A-3A355E23F29B}" type="slidenum">
              <a:rPr lang="es-ES"/>
              <a:pPr/>
              <a:t>76</a:t>
            </a:fld>
            <a:endParaRPr lang="es-ES"/>
          </a:p>
        </p:txBody>
      </p:sp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82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79"/>
            <a:fld id="{7B48B154-C952-4ABF-89C4-2F7CCC0EB059}" type="slidenum">
              <a:rPr lang="es-ES" smtClean="0"/>
              <a:pPr defTabSz="912879"/>
              <a:t>11</a:t>
            </a:fld>
            <a:endParaRPr lang="es-E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424" y="685488"/>
            <a:ext cx="4547152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26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27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28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29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30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35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37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609600"/>
            <a:ext cx="8763000" cy="533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952500" y="1885950"/>
            <a:ext cx="35052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0100" y="1885950"/>
            <a:ext cx="35052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Máximo Bosch</a:t>
            </a:r>
            <a:endParaRPr lang="es-ES" sz="2400">
              <a:latin typeface="Arial" charset="0"/>
            </a:endParaRP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14-12-2011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285728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Unidad 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1472" y="1500174"/>
            <a:ext cx="792961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Distribución &amp; </a:t>
            </a:r>
            <a:r>
              <a:rPr lang="es-MX" sz="6500" i="1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Retail</a:t>
            </a:r>
            <a:endParaRPr lang="es-CL" sz="6500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071538" y="3286124"/>
          <a:ext cx="6929486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Walmart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785813" y="4500563"/>
            <a:ext cx="7345362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sz="1800">
                <a:latin typeface="Arial" charset="0"/>
              </a:rPr>
              <a:t>La empresa más grande del Mundo .(Nº 1, Fortune 500, 2008)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_tradnl" sz="1800">
                <a:latin typeface="Arial" charset="0"/>
              </a:rPr>
              <a:t>El siguiente retailer en la lista es Target…..Ranking 102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ES_tradnl" sz="1800">
              <a:latin typeface="Arial" charset="0"/>
            </a:endParaRPr>
          </a:p>
        </p:txBody>
      </p:sp>
      <p:pic>
        <p:nvPicPr>
          <p:cNvPr id="23557" name="Picture 6" descr="http://www.mexicotop.com/uploads/walmart_3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500188"/>
            <a:ext cx="34861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sp>
        <p:nvSpPr>
          <p:cNvPr id="24579" name="Oval 2"/>
          <p:cNvSpPr>
            <a:spLocks noChangeArrowheads="1"/>
          </p:cNvSpPr>
          <p:nvPr/>
        </p:nvSpPr>
        <p:spPr bwMode="auto">
          <a:xfrm>
            <a:off x="457200" y="411163"/>
            <a:ext cx="85725" cy="857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1979613" y="1989138"/>
            <a:ext cx="6265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>
                <a:latin typeface="Arial" charset="0"/>
              </a:rPr>
              <a:t>WAL*MART Gtos. Grales., Vtas. y Adm. </a:t>
            </a:r>
            <a:r>
              <a:rPr lang="es-ES" sz="1800">
                <a:latin typeface="Arial" charset="0"/>
              </a:rPr>
              <a:t>como </a:t>
            </a:r>
            <a:r>
              <a:rPr lang="en-US" sz="1800">
                <a:latin typeface="Arial" charset="0"/>
              </a:rPr>
              <a:t> % </a:t>
            </a:r>
            <a:r>
              <a:rPr lang="es-ES" sz="1800">
                <a:latin typeface="Arial" charset="0"/>
              </a:rPr>
              <a:t>de ventas</a:t>
            </a:r>
            <a:endParaRPr lang="en-US" sz="1800">
              <a:latin typeface="Arial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539750" y="5949950"/>
            <a:ext cx="7920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s-ES" sz="1400">
                <a:latin typeface="Arial" charset="0"/>
              </a:rPr>
              <a:t>Fuente: Anuarios de Wal Mart. Tomado de “R</a:t>
            </a:r>
            <a:r>
              <a:rPr lang="en-US" sz="1400">
                <a:latin typeface="Arial" charset="0"/>
              </a:rPr>
              <a:t>etail</a:t>
            </a:r>
            <a:r>
              <a:rPr lang="es-ES" sz="1400">
                <a:latin typeface="Arial" charset="0"/>
              </a:rPr>
              <a:t> T</a:t>
            </a:r>
            <a:r>
              <a:rPr lang="en-US" sz="1400">
                <a:latin typeface="Arial" charset="0"/>
              </a:rPr>
              <a:t>sunami?</a:t>
            </a:r>
            <a:r>
              <a:rPr lang="es-ES" sz="1400">
                <a:latin typeface="Arial" charset="0"/>
              </a:rPr>
              <a:t> Walt Mart Comes to Japan”. Deloitte Research</a:t>
            </a:r>
            <a:endParaRPr lang="en-US" sz="1400">
              <a:latin typeface="Arial" charset="0"/>
            </a:endParaRP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8459788" y="333375"/>
            <a:ext cx="50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2000">
                <a:solidFill>
                  <a:schemeClr val="bg1"/>
                </a:solidFill>
              </a:rPr>
              <a:t>1.</a:t>
            </a:r>
          </a:p>
        </p:txBody>
      </p:sp>
      <p:pic>
        <p:nvPicPr>
          <p:cNvPr id="2458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8738" y="2349500"/>
            <a:ext cx="64865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6588125" y="3357563"/>
            <a:ext cx="223202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>
                <a:latin typeface="Arial" charset="0"/>
              </a:rPr>
              <a:t>2009  est. 19%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graphicFrame>
        <p:nvGraphicFramePr>
          <p:cNvPr id="666626" name="Group 2"/>
          <p:cNvGraphicFramePr>
            <a:graphicFrameLocks noGrp="1"/>
          </p:cNvGraphicFramePr>
          <p:nvPr/>
        </p:nvGraphicFramePr>
        <p:xfrm>
          <a:off x="971550" y="692150"/>
          <a:ext cx="7127875" cy="3335340"/>
        </p:xfrm>
        <a:graphic>
          <a:graphicData uri="http://schemas.openxmlformats.org/drawingml/2006/table">
            <a:tbl>
              <a:tblPr/>
              <a:tblGrid>
                <a:gridCol w="3455988"/>
                <a:gridCol w="1955800"/>
                <a:gridCol w="1716087"/>
              </a:tblGrid>
              <a:tr h="5461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Wal*Mart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Media sector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Salarios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11,4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Sistemas información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1,3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Alquiler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3,5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Publicidad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2,4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Mermas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Oficinas regionales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Miscelaneos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0,6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18,1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C0128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24,6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</a:tbl>
          </a:graphicData>
        </a:graphic>
      </p:graphicFrame>
      <p:sp>
        <p:nvSpPr>
          <p:cNvPr id="25635" name="Text Box 34"/>
          <p:cNvSpPr txBox="1">
            <a:spLocks noChangeArrowheads="1"/>
          </p:cNvSpPr>
          <p:nvPr/>
        </p:nvSpPr>
        <p:spPr bwMode="auto">
          <a:xfrm>
            <a:off x="684213" y="5157788"/>
            <a:ext cx="7991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" altLang="ko-KR" sz="2000" b="1">
                <a:latin typeface="Arial" charset="0"/>
                <a:ea typeface="굴림" charset="-127"/>
              </a:rPr>
              <a:t>El costo de Administración, GG y Ventas de DyS  es del 23,3%</a:t>
            </a:r>
            <a:endParaRPr lang="es-ES_tradnl" sz="2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827088" y="188913"/>
            <a:ext cx="7920037" cy="5351462"/>
            <a:chOff x="521" y="119"/>
            <a:chExt cx="4989" cy="3371"/>
          </a:xfrm>
        </p:grpSpPr>
        <p:pic>
          <p:nvPicPr>
            <p:cNvPr id="266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1" y="749"/>
              <a:ext cx="4899" cy="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0" name="Text Box 4"/>
            <p:cNvSpPr txBox="1">
              <a:spLocks noChangeArrowheads="1"/>
            </p:cNvSpPr>
            <p:nvPr/>
          </p:nvSpPr>
          <p:spPr bwMode="auto">
            <a:xfrm>
              <a:off x="703" y="119"/>
              <a:ext cx="440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ES_tradnl" sz="1800" b="1">
                  <a:latin typeface="Arial" charset="0"/>
                </a:rPr>
                <a:t>Rotación de Inventarios: Ventas Anuales/ Inventario Promedio</a:t>
              </a:r>
              <a:r>
                <a:rPr lang="es-ES_tradnl" sz="1800">
                  <a:latin typeface="Arial" charset="0"/>
                </a:rPr>
                <a:t>.</a:t>
              </a:r>
            </a:p>
          </p:txBody>
        </p:sp>
        <p:sp>
          <p:nvSpPr>
            <p:cNvPr id="26631" name="Rectangle 5"/>
            <p:cNvSpPr>
              <a:spLocks noChangeArrowheads="1"/>
            </p:cNvSpPr>
            <p:nvPr/>
          </p:nvSpPr>
          <p:spPr bwMode="auto">
            <a:xfrm>
              <a:off x="612" y="3158"/>
              <a:ext cx="2087" cy="2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2" name="Text Box 6"/>
            <p:cNvSpPr txBox="1">
              <a:spLocks noChangeArrowheads="1"/>
            </p:cNvSpPr>
            <p:nvPr/>
          </p:nvSpPr>
          <p:spPr bwMode="auto">
            <a:xfrm>
              <a:off x="521" y="3158"/>
              <a:ext cx="4989" cy="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es-ES" sz="1400">
                  <a:latin typeface="Arial" charset="0"/>
                </a:rPr>
                <a:t>Fuente: Anuarios de Wal Mart. Tomado de “R</a:t>
              </a:r>
              <a:r>
                <a:rPr lang="en-US" sz="1400">
                  <a:latin typeface="Arial" charset="0"/>
                </a:rPr>
                <a:t>etail</a:t>
              </a:r>
              <a:r>
                <a:rPr lang="es-ES" sz="1400">
                  <a:latin typeface="Arial" charset="0"/>
                </a:rPr>
                <a:t> T</a:t>
              </a:r>
              <a:r>
                <a:rPr lang="en-US" sz="1400">
                  <a:latin typeface="Arial" charset="0"/>
                </a:rPr>
                <a:t>sunami?</a:t>
              </a:r>
              <a:r>
                <a:rPr lang="es-ES" sz="1400">
                  <a:latin typeface="Arial" charset="0"/>
                </a:rPr>
                <a:t> Walt Mart Comes to Japan”. Deloitte Research</a:t>
              </a:r>
              <a:endParaRPr lang="en-US" sz="1400">
                <a:latin typeface="Arial" charset="0"/>
              </a:endParaRPr>
            </a:p>
          </p:txBody>
        </p:sp>
      </p:grp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6659563" y="1196975"/>
            <a:ext cx="2233612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>
                <a:latin typeface="Arial" charset="0"/>
              </a:rPr>
              <a:t>Julio, 2009….8.5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Retail Link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708275"/>
            <a:ext cx="8686800" cy="3417888"/>
          </a:xfrm>
        </p:spPr>
        <p:txBody>
          <a:bodyPr/>
          <a:lstStyle/>
          <a:p>
            <a:pPr marL="342900" indent="-342900"/>
            <a:r>
              <a:rPr lang="es-ES_tradnl" sz="1800" smtClean="0"/>
              <a:t>Bajar las órdenes de compra de Walmart</a:t>
            </a:r>
          </a:p>
          <a:p>
            <a:pPr marL="342900" indent="-342900"/>
            <a:r>
              <a:rPr lang="es-ES_tradnl" sz="1800" smtClean="0"/>
              <a:t>Chequear el status de sus Facturas a Walmart</a:t>
            </a:r>
          </a:p>
          <a:p>
            <a:pPr marL="342900" indent="-342900"/>
            <a:r>
              <a:rPr lang="es-ES_tradnl" sz="1800" smtClean="0"/>
              <a:t>Conocer para cada sku, cuales fueron las ventas el día anterior.</a:t>
            </a:r>
          </a:p>
          <a:p>
            <a:pPr marL="342900" indent="-342900"/>
            <a:r>
              <a:rPr lang="es-ES_tradnl" sz="1800" smtClean="0"/>
              <a:t>Revisar los inventarios de sus Sku</a:t>
            </a:r>
          </a:p>
          <a:p>
            <a:pPr marL="342900" indent="-342900"/>
            <a:r>
              <a:rPr lang="es-ES_tradnl" sz="1800" smtClean="0"/>
              <a:t>Acceder a reportes de ventas detallados hasta 2 años para atrás.</a:t>
            </a:r>
          </a:p>
          <a:p>
            <a:pPr marL="342900" indent="-342900"/>
            <a:r>
              <a:rPr lang="es-ES_tradnl" sz="1800" smtClean="0"/>
              <a:t>Acceder a Pronósticos de venta detallados hasta 1 año para adelante..</a:t>
            </a:r>
          </a:p>
          <a:p>
            <a:pPr marL="342900" indent="-342900"/>
            <a:endParaRPr lang="es-ES_tradnl" sz="1800" smtClean="0"/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755650" y="1916113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2000">
                <a:latin typeface="Arial" charset="0"/>
              </a:rPr>
              <a:t>Un proveedor de Walmart puede, a través de su acceso a Retail Link (un portal web)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/>
              <a:t>Retail Link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885950"/>
            <a:ext cx="6338888" cy="4114800"/>
          </a:xfrm>
        </p:spPr>
        <p:txBody>
          <a:bodyPr/>
          <a:lstStyle/>
          <a:p>
            <a:pPr marL="342900" indent="-342900"/>
            <a:r>
              <a:rPr lang="es-ES_tradnl" sz="2000" smtClean="0"/>
              <a:t>Un caso:</a:t>
            </a:r>
          </a:p>
          <a:p>
            <a:pPr marL="342900" indent="-342900"/>
            <a:endParaRPr lang="es-ES_tradnl" sz="2000" smtClean="0"/>
          </a:p>
          <a:p>
            <a:pPr marL="342900" indent="-342900"/>
            <a:r>
              <a:rPr lang="es-ES_tradnl" sz="2000" smtClean="0"/>
              <a:t>Antes de Retail Link los pañales Pampers , de Procter &amp; Gamble, tenía una rotación de 25 veces al año (aprox. 2 veces al mes).</a:t>
            </a:r>
          </a:p>
          <a:p>
            <a:pPr marL="342900" indent="-342900"/>
            <a:r>
              <a:rPr lang="es-ES_tradnl" sz="2000" smtClean="0"/>
              <a:t>Después de Retail Link se alcanzó una rotación de 125 veces al año (aprox. Cada tres dias)</a:t>
            </a:r>
          </a:p>
          <a:p>
            <a:pPr marL="342900" indent="-342900"/>
            <a:endParaRPr lang="es-ES_tradnl" sz="2000" smtClean="0"/>
          </a:p>
          <a:p>
            <a:pPr marL="342900" indent="-342900"/>
            <a:endParaRPr lang="es-ES_tradnl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Flujo de Dinero</a:t>
            </a:r>
            <a:endParaRPr lang="es-CL" sz="5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857356" y="2000240"/>
            <a:ext cx="5643602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Poder</a:t>
            </a:r>
            <a:endParaRPr lang="es-CL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1928794" y="3714752"/>
            <a:ext cx="5643602" cy="128588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Caso Nestlé vs Líder</a:t>
            </a:r>
            <a:endParaRPr lang="es-CL" sz="4000" dirty="0"/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Flujo de Dinero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910" y="1500174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rgbClr val="1A2D68"/>
                </a:solidFill>
              </a:rPr>
              <a:t>Una forma de analizar el poder dentro del canal es comparar a nivel del consumidor el: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2928934"/>
            <a:ext cx="7429552" cy="1143008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Costo de Cambiar de Marca (CCM)</a:t>
            </a:r>
            <a:endParaRPr lang="es-CL" sz="3500" dirty="0"/>
          </a:p>
        </p:txBody>
      </p:sp>
      <p:sp>
        <p:nvSpPr>
          <p:cNvPr id="13" name="Rectangle 12"/>
          <p:cNvSpPr/>
          <p:nvPr/>
        </p:nvSpPr>
        <p:spPr>
          <a:xfrm>
            <a:off x="785786" y="5000636"/>
            <a:ext cx="7429552" cy="114300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Costo de Cambiar de Tienda (CCT)</a:t>
            </a:r>
            <a:endParaRPr lang="es-CL" sz="3500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4201547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rgbClr val="1A2D68"/>
                </a:solidFill>
              </a:rPr>
              <a:t>con el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Flujo de Dinero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910" y="1500174"/>
            <a:ext cx="7929618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dirty="0" smtClean="0">
                <a:solidFill>
                  <a:srgbClr val="1A2D68"/>
                </a:solidFill>
              </a:rPr>
              <a:t>Si un comprador en la tienda no encuentra la marca que quiere pueden pasar las siguientes cosas:</a:t>
            </a:r>
          </a:p>
          <a:p>
            <a:pPr algn="just"/>
            <a:endParaRPr lang="es-MX" sz="2000" dirty="0" smtClean="0">
              <a:solidFill>
                <a:srgbClr val="1A2D68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MX" sz="3200" dirty="0" smtClean="0">
                <a:solidFill>
                  <a:srgbClr val="1A2D68"/>
                </a:solidFill>
              </a:rPr>
              <a:t> Cambiar de marca</a:t>
            </a:r>
          </a:p>
          <a:p>
            <a:pPr lvl="1" algn="just">
              <a:buFont typeface="Arial" pitchFamily="34" charset="0"/>
              <a:buChar char="•"/>
            </a:pPr>
            <a:endParaRPr lang="es-MX" sz="500" dirty="0" smtClean="0">
              <a:solidFill>
                <a:srgbClr val="1A2D68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MX" sz="3200" dirty="0" smtClean="0">
                <a:solidFill>
                  <a:srgbClr val="1A2D68"/>
                </a:solidFill>
              </a:rPr>
              <a:t> Cambiar de tienda</a:t>
            </a:r>
          </a:p>
          <a:p>
            <a:pPr lvl="1" algn="just">
              <a:buFont typeface="Arial" pitchFamily="34" charset="0"/>
              <a:buChar char="•"/>
            </a:pPr>
            <a:endParaRPr lang="es-MX" sz="500" dirty="0" smtClean="0">
              <a:solidFill>
                <a:srgbClr val="1A2D68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MX" sz="3200" dirty="0" smtClean="0">
                <a:solidFill>
                  <a:srgbClr val="1A2D68"/>
                </a:solidFill>
              </a:rPr>
              <a:t> Diferir la compra para otra ocasión</a:t>
            </a:r>
          </a:p>
          <a:p>
            <a:pPr lvl="1" algn="just">
              <a:buFont typeface="Arial" pitchFamily="34" charset="0"/>
              <a:buChar char="•"/>
            </a:pPr>
            <a:endParaRPr lang="es-MX" sz="500" dirty="0" smtClean="0">
              <a:solidFill>
                <a:srgbClr val="1A2D68"/>
              </a:solidFill>
            </a:endParaRPr>
          </a:p>
          <a:p>
            <a:pPr lvl="1" algn="just">
              <a:buFont typeface="Arial" pitchFamily="34" charset="0"/>
              <a:buChar char="•"/>
            </a:pPr>
            <a:r>
              <a:rPr lang="es-MX" sz="3200" dirty="0" smtClean="0">
                <a:solidFill>
                  <a:srgbClr val="1A2D68"/>
                </a:solidFill>
              </a:rPr>
              <a:t> Olvidarse del asunto y no comprar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928662" y="2000240"/>
          <a:ext cx="7072362" cy="3286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357454"/>
                <a:gridCol w="2357454"/>
              </a:tblGrid>
              <a:tr h="1095383">
                <a:tc>
                  <a:txBody>
                    <a:bodyPr/>
                    <a:lstStyle/>
                    <a:p>
                      <a:pPr algn="ctr"/>
                      <a:endParaRPr lang="es-CL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500" i="1" dirty="0" err="1" smtClean="0"/>
                        <a:t>Retailer</a:t>
                      </a:r>
                      <a:endParaRPr lang="es-CL" sz="3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3500" dirty="0" smtClean="0"/>
                        <a:t>Fabricante</a:t>
                      </a:r>
                      <a:endParaRPr lang="es-CL" sz="3500" dirty="0"/>
                    </a:p>
                  </a:txBody>
                  <a:tcPr/>
                </a:tc>
              </a:tr>
              <a:tr h="1095383">
                <a:tc>
                  <a:txBody>
                    <a:bodyPr/>
                    <a:lstStyle/>
                    <a:p>
                      <a:pPr algn="ctr"/>
                      <a:r>
                        <a:rPr lang="es-MX" sz="3500" b="1" dirty="0" smtClean="0"/>
                        <a:t>CCT</a:t>
                      </a:r>
                      <a:endParaRPr lang="es-CL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L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L" sz="3500"/>
                    </a:p>
                  </a:txBody>
                  <a:tcPr/>
                </a:tc>
              </a:tr>
              <a:tr h="1095383">
                <a:tc>
                  <a:txBody>
                    <a:bodyPr/>
                    <a:lstStyle/>
                    <a:p>
                      <a:pPr algn="ctr"/>
                      <a:r>
                        <a:rPr lang="es-MX" sz="3500" b="1" dirty="0" smtClean="0"/>
                        <a:t>CCM</a:t>
                      </a:r>
                      <a:endParaRPr lang="es-CL" sz="3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L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L" sz="35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Flujo de Dinero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214810" y="4357694"/>
            <a:ext cx="642942" cy="78581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6500826" y="3286124"/>
            <a:ext cx="642942" cy="78581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 rot="10800000">
            <a:off x="4143372" y="3214686"/>
            <a:ext cx="642942" cy="785818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 rot="10800000">
            <a:off x="6500826" y="4357694"/>
            <a:ext cx="642942" cy="785818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sealandairlogisticsltd.com/yahoo_site_admin/assets/images/Trucks__containers__gantry_crane.9661709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412" y="0"/>
            <a:ext cx="10047237" cy="664373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-32" y="1928802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Cadena de Abastecimiento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18"/>
          <p:cNvGraphicFramePr/>
          <p:nvPr/>
        </p:nvGraphicFramePr>
        <p:xfrm>
          <a:off x="714348" y="1285860"/>
          <a:ext cx="792961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500034" y="1000108"/>
            <a:ext cx="80724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85728"/>
            <a:ext cx="90011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Flujo de Dinero: Acciones de </a:t>
            </a:r>
            <a:r>
              <a:rPr lang="es-MX" sz="42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</a:t>
            </a:r>
            <a:endParaRPr lang="es-CL" sz="42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CA8C2845-1BA8-443A-B200-E4AFC5B4F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graphicEl>
                                              <a:dgm id="{CA8C2845-1BA8-443A-B200-E4AFC5B4FD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9314F666-214B-4DBC-98E8-B903353178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graphicEl>
                                              <a:dgm id="{9314F666-214B-4DBC-98E8-B903353178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43D430E-3A10-4487-81BA-6EA95730E8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>
                                            <p:graphicEl>
                                              <a:dgm id="{A43D430E-3A10-4487-81BA-6EA95730E8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DCF5159-C7AC-4B73-B146-6EDCE452F0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graphicEl>
                                              <a:dgm id="{ADCF5159-C7AC-4B73-B146-6EDCE452F0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DF04B03E-E8C9-425C-9370-496618E217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graphicEl>
                                              <a:dgm id="{DF04B03E-E8C9-425C-9370-496618E217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021C5D0-4069-4034-ADC2-CDDCF3650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graphicEl>
                                              <a:dgm id="{A021C5D0-4069-4034-ADC2-CDDCF36500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E79084DD-5367-42B8-BD5A-204882EC2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graphicEl>
                                              <a:dgm id="{E79084DD-5367-42B8-BD5A-204882EC28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5752DA34-2374-4950-9F47-3316D0798B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graphicEl>
                                              <a:dgm id="{5752DA34-2374-4950-9F47-3316D0798B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7F2C304C-33E7-4285-A1FA-D8BDF5E5BA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graphicEl>
                                              <a:dgm id="{7F2C304C-33E7-4285-A1FA-D8BDF5E5BA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7B7BA348-2C7B-453B-B35D-C024AC054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graphicEl>
                                              <a:dgm id="{7B7BA348-2C7B-453B-B35D-C024AC0540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82F47F3-A1FA-4162-84F8-B5F2CFA3D7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>
                                            <p:graphicEl>
                                              <a:dgm id="{B82F47F3-A1FA-4162-84F8-B5F2CFA3D7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3372852C-1F65-4ADD-824C-4EBE6401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graphicEl>
                                              <a:dgm id="{3372852C-1F65-4ADD-824C-4EBE6401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Sub>
          <a:bldDgm bld="lvlAtOnc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85728"/>
            <a:ext cx="90011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Flujo de Dinero: Acciones de Fabricante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14282" y="1000108"/>
            <a:ext cx="85725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Diagram 11"/>
          <p:cNvGraphicFramePr/>
          <p:nvPr/>
        </p:nvGraphicFramePr>
        <p:xfrm>
          <a:off x="285720" y="928670"/>
          <a:ext cx="864399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188A8E6-4C8D-47AB-B124-347C445711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graphicEl>
                                              <a:dgm id="{9188A8E6-4C8D-47AB-B124-347C445711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92F0C51-722A-47A1-A018-15285586C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graphicEl>
                                              <a:dgm id="{E92F0C51-722A-47A1-A018-15285586CA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8E0790B-4583-4230-A7EC-FA548C0D51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E8E0790B-4583-4230-A7EC-FA548C0D51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2D4E5AC8-248E-460B-AD69-B4D1B22017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graphicEl>
                                              <a:dgm id="{2D4E5AC8-248E-460B-AD69-B4D1B22017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E95CF70-0F7E-42EE-9DB4-B7A514925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graphicEl>
                                              <a:dgm id="{EE95CF70-0F7E-42EE-9DB4-B7A5149257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0844887-F7F9-45F4-9CE4-BBF3237DAC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graphicEl>
                                              <a:dgm id="{90844887-F7F9-45F4-9CE4-BBF3237DAC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7EB416A5-4E31-4DC3-8CB1-9586005150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graphicEl>
                                              <a:dgm id="{7EB416A5-4E31-4DC3-8CB1-9586005150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FE16780-010A-4C27-A19D-BB250DF20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graphicEl>
                                              <a:dgm id="{DFE16780-010A-4C27-A19D-BB250DF20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CEE5BD2-36F4-46DC-ABA1-81C3686C6B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graphicEl>
                                              <a:dgm id="{4CEE5BD2-36F4-46DC-ABA1-81C3686C6B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F5AB8EC3-9040-4682-90A5-5388532A4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graphicEl>
                                              <a:dgm id="{F5AB8EC3-9040-4682-90A5-5388532A45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lvlAtOnc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84555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1928802"/>
            <a:ext cx="9144032" cy="300039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Elementos Estratégicos para el Diseño de Cadenas de Distribución</a:t>
            </a:r>
            <a:endParaRPr lang="es-MX" sz="60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2214554"/>
          <a:ext cx="8715436" cy="2676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Funcional</a:t>
                      </a:r>
                    </a:p>
                    <a:p>
                      <a:pPr algn="ctr"/>
                      <a:r>
                        <a:rPr lang="es-MX" sz="2200" dirty="0" smtClean="0"/>
                        <a:t>(Demanda Predecible)</a:t>
                      </a:r>
                      <a:endParaRPr lang="es-C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Innovador</a:t>
                      </a:r>
                    </a:p>
                    <a:p>
                      <a:pPr algn="ctr"/>
                      <a:r>
                        <a:rPr lang="es-MX" sz="2200" dirty="0" smtClean="0"/>
                        <a:t>(Demanda Impredecible)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Ciclo de Vida del Producto</a:t>
                      </a:r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Más de 2 años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3 meses a 1 año</a:t>
                      </a:r>
                      <a:endParaRPr lang="es-CL" sz="25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Margen de Contribución*</a:t>
                      </a:r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5%  a  20%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20%  a  60%</a:t>
                      </a:r>
                      <a:endParaRPr lang="es-C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 bwMode="auto">
          <a:xfrm>
            <a:off x="785786" y="5357826"/>
            <a:ext cx="7500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dirty="0" smtClean="0">
                <a:solidFill>
                  <a:srgbClr val="1A2D68"/>
                </a:solidFill>
              </a:rPr>
              <a:t>* El margen de contribución es igual al precio menos el costo variable, dividido por el precio y se expresa como porcentaje</a:t>
            </a:r>
            <a:endParaRPr lang="es-CL" dirty="0">
              <a:solidFill>
                <a:srgbClr val="1A2D6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285720" y="1571612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800" b="1" dirty="0" smtClean="0">
                <a:solidFill>
                  <a:srgbClr val="1A2D68"/>
                </a:solidFill>
              </a:rPr>
              <a:t>Aspectos de la Demanda</a:t>
            </a:r>
            <a:endParaRPr lang="es-CL" sz="2800" b="1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714488"/>
          <a:ext cx="8715436" cy="4321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Funcional</a:t>
                      </a:r>
                    </a:p>
                    <a:p>
                      <a:pPr algn="ctr"/>
                      <a:r>
                        <a:rPr lang="es-MX" sz="2200" dirty="0" smtClean="0"/>
                        <a:t>(Demanda Predecible)</a:t>
                      </a:r>
                      <a:endParaRPr lang="es-C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Innovador</a:t>
                      </a:r>
                    </a:p>
                    <a:p>
                      <a:pPr algn="ctr"/>
                      <a:r>
                        <a:rPr lang="es-MX" sz="2200" dirty="0" smtClean="0"/>
                        <a:t>(Demanda Impredecible)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Variedad</a:t>
                      </a:r>
                      <a:r>
                        <a:rPr lang="es-MX" sz="2500" b="1" baseline="0" dirty="0" smtClean="0"/>
                        <a:t> del Producto</a:t>
                      </a:r>
                    </a:p>
                    <a:p>
                      <a:pPr algn="ctr"/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Baja</a:t>
                      </a:r>
                    </a:p>
                    <a:p>
                      <a:pPr algn="ctr"/>
                      <a:r>
                        <a:rPr lang="es-MX" sz="2500" dirty="0" smtClean="0"/>
                        <a:t>10</a:t>
                      </a:r>
                      <a:r>
                        <a:rPr lang="es-MX" sz="2500" baseline="0" dirty="0" smtClean="0"/>
                        <a:t> a 20 variantes por categoría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Alta</a:t>
                      </a:r>
                      <a:endParaRPr lang="es-CL" sz="2500" b="0" dirty="0" smtClean="0"/>
                    </a:p>
                    <a:p>
                      <a:pPr algn="ctr"/>
                      <a:r>
                        <a:rPr lang="es-MX" sz="2500" b="0" dirty="0" smtClean="0"/>
                        <a:t>Millones</a:t>
                      </a:r>
                      <a:r>
                        <a:rPr lang="es-MX" sz="2500" b="0" baseline="0" dirty="0" smtClean="0"/>
                        <a:t> de variantes por categoría</a:t>
                      </a:r>
                      <a:endParaRPr lang="es-MX" sz="2500" b="1" dirty="0" smtClean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300" b="1" dirty="0" smtClean="0"/>
                        <a:t>Margen </a:t>
                      </a:r>
                      <a:r>
                        <a:rPr lang="es-MX" sz="2300" b="1" baseline="0" dirty="0" smtClean="0"/>
                        <a:t>promedio de error en el pronóstico de demanda al momento de producción</a:t>
                      </a:r>
                      <a:endParaRPr lang="es-CL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10%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40%  a  100%</a:t>
                      </a:r>
                      <a:endParaRPr lang="es-C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714488"/>
          <a:ext cx="8715436" cy="4634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Funcional</a:t>
                      </a:r>
                    </a:p>
                    <a:p>
                      <a:pPr algn="ctr"/>
                      <a:r>
                        <a:rPr lang="es-MX" sz="2200" dirty="0" smtClean="0"/>
                        <a:t>(Demanda Predecible)</a:t>
                      </a:r>
                      <a:endParaRPr lang="es-C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Innovador</a:t>
                      </a:r>
                    </a:p>
                    <a:p>
                      <a:pPr algn="ctr"/>
                      <a:r>
                        <a:rPr lang="es-MX" sz="2200" dirty="0" smtClean="0"/>
                        <a:t>(Demanda Impredecible)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Tasa promedio</a:t>
                      </a:r>
                      <a:r>
                        <a:rPr lang="es-MX" sz="2500" b="1" baseline="0" dirty="0" smtClean="0"/>
                        <a:t> de agotamiento de stock</a:t>
                      </a:r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1%</a:t>
                      </a:r>
                      <a:r>
                        <a:rPr lang="es-MX" sz="2500" baseline="0" dirty="0" smtClean="0"/>
                        <a:t>  a  2%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10% </a:t>
                      </a:r>
                      <a:r>
                        <a:rPr lang="es-MX" sz="2500" baseline="0" dirty="0" smtClean="0"/>
                        <a:t> a  40%</a:t>
                      </a:r>
                      <a:endParaRPr lang="es-CL" sz="25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Promedio de rebajas de precio</a:t>
                      </a:r>
                      <a:r>
                        <a:rPr lang="es-MX" sz="2500" b="1" baseline="0" dirty="0" smtClean="0"/>
                        <a:t> por fin de temporada</a:t>
                      </a:r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0%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2500" dirty="0" smtClean="0"/>
                    </a:p>
                    <a:p>
                      <a:pPr algn="ctr"/>
                      <a:r>
                        <a:rPr lang="es-MX" sz="2500" dirty="0" smtClean="0"/>
                        <a:t>10%  a  25%</a:t>
                      </a:r>
                      <a:endParaRPr lang="es-CL" sz="25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i="1" dirty="0" smtClean="0"/>
                        <a:t>Lead time</a:t>
                      </a:r>
                      <a:endParaRPr lang="es-CL" sz="25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6 meses a 1 año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1 día a 2 semanas</a:t>
                      </a:r>
                      <a:endParaRPr lang="es-C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714488"/>
          <a:ext cx="8715436" cy="4229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Funcional</a:t>
                      </a:r>
                    </a:p>
                    <a:p>
                      <a:pPr algn="ctr"/>
                      <a:r>
                        <a:rPr lang="es-MX" sz="2200" dirty="0" smtClean="0"/>
                        <a:t>(Demanda Predecible)</a:t>
                      </a:r>
                      <a:endParaRPr lang="es-C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Producto Innovador</a:t>
                      </a:r>
                    </a:p>
                    <a:p>
                      <a:pPr algn="ctr"/>
                      <a:r>
                        <a:rPr lang="es-MX" sz="2200" dirty="0" smtClean="0"/>
                        <a:t>(Demanda Impredecible)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Propósito primario</a:t>
                      </a:r>
                      <a:endParaRPr lang="es-MX" sz="2500" b="1" baseline="0" dirty="0" smtClean="0"/>
                    </a:p>
                    <a:p>
                      <a:pPr algn="ctr"/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b="0" dirty="0" smtClean="0"/>
                        <a:t>Proveer</a:t>
                      </a:r>
                      <a:r>
                        <a:rPr lang="es-MX" sz="2500" b="0" baseline="0" dirty="0" smtClean="0"/>
                        <a:t> demanda predecible al costo más bajo posible</a:t>
                      </a:r>
                      <a:endParaRPr lang="es-CL" sz="2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b="0" dirty="0" smtClean="0"/>
                        <a:t>Responder rápidamente a la demanda impredecible para minimizar agotamientos, caídas de precios obligadas</a:t>
                      </a:r>
                      <a:r>
                        <a:rPr lang="es-MX" sz="2200" b="0" baseline="0" dirty="0" smtClean="0"/>
                        <a:t> e inventario obsoleto</a:t>
                      </a:r>
                      <a:endParaRPr lang="es-MX" sz="2200" b="0" dirty="0" smtClean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300" b="1" smtClean="0"/>
                        <a:t>Principal objetivo en</a:t>
                      </a:r>
                      <a:r>
                        <a:rPr lang="es-MX" sz="2300" b="1" baseline="0" smtClean="0"/>
                        <a:t> la manufactura</a:t>
                      </a:r>
                      <a:endParaRPr lang="es-CL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Mantener</a:t>
                      </a:r>
                      <a:r>
                        <a:rPr lang="es-MX" sz="2500" baseline="0" dirty="0" smtClean="0"/>
                        <a:t> tasa de utilización a un nivel alto</a:t>
                      </a:r>
                      <a:endParaRPr lang="es-MX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Desplegar</a:t>
                      </a:r>
                      <a:r>
                        <a:rPr lang="es-MX" sz="2500" baseline="0" dirty="0" smtClean="0"/>
                        <a:t> capacidad buffer en exceso</a:t>
                      </a:r>
                      <a:endParaRPr lang="es-MX" sz="25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985344"/>
          <a:ext cx="8715436" cy="4229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</a:t>
                      </a:r>
                      <a:r>
                        <a:rPr lang="es-MX" sz="2500" baseline="0" dirty="0" smtClean="0"/>
                        <a:t> Físicamente Eficiente 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 Sensible al Mercado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Propósito primario</a:t>
                      </a:r>
                      <a:endParaRPr lang="es-MX" sz="2500" b="1" baseline="0" dirty="0" smtClean="0"/>
                    </a:p>
                    <a:p>
                      <a:pPr algn="ctr"/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b="0" dirty="0" smtClean="0"/>
                        <a:t>Proveer</a:t>
                      </a:r>
                      <a:r>
                        <a:rPr lang="es-MX" sz="2500" b="0" baseline="0" dirty="0" smtClean="0"/>
                        <a:t> demanda predecible al costo más bajo posible</a:t>
                      </a:r>
                      <a:endParaRPr lang="es-CL" sz="2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200" b="0" dirty="0" smtClean="0"/>
                        <a:t>Responder rápidamente a la demanda impredecible para minimizar agotamientos, caídas de precios obligadas</a:t>
                      </a:r>
                      <a:r>
                        <a:rPr lang="es-MX" sz="2200" b="0" baseline="0" dirty="0" smtClean="0"/>
                        <a:t> e inventario obsoleto</a:t>
                      </a:r>
                      <a:endParaRPr lang="es-MX" sz="2200" b="0" dirty="0" smtClean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300" b="1" smtClean="0"/>
                        <a:t>Principal objetivo en</a:t>
                      </a:r>
                      <a:r>
                        <a:rPr lang="es-MX" sz="2300" b="1" baseline="0" smtClean="0"/>
                        <a:t> la manufactura</a:t>
                      </a:r>
                      <a:endParaRPr lang="es-CL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Mantener</a:t>
                      </a:r>
                      <a:r>
                        <a:rPr lang="es-MX" sz="2500" baseline="0" dirty="0" smtClean="0"/>
                        <a:t> tasa de utilización a un nivel alto</a:t>
                      </a:r>
                      <a:endParaRPr lang="es-MX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Desplegar</a:t>
                      </a:r>
                      <a:r>
                        <a:rPr lang="es-MX" sz="2500" baseline="0" dirty="0" smtClean="0"/>
                        <a:t> capacidad buffer en exceso</a:t>
                      </a:r>
                      <a:endParaRPr lang="es-MX" sz="25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285720" y="1357298"/>
            <a:ext cx="5357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800" b="1" dirty="0" smtClean="0">
                <a:solidFill>
                  <a:srgbClr val="1A2D68"/>
                </a:solidFill>
              </a:rPr>
              <a:t>Cadena de Distribución Asociada</a:t>
            </a:r>
            <a:endParaRPr lang="es-CL" sz="2800" b="1" dirty="0">
              <a:solidFill>
                <a:srgbClr val="1A2D68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571612"/>
          <a:ext cx="8715436" cy="4763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</a:t>
                      </a:r>
                      <a:r>
                        <a:rPr lang="es-MX" sz="2500" baseline="0" dirty="0" smtClean="0"/>
                        <a:t> Físicamente Eficiente 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 Sensible al Mercado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Estrategia de Inventario</a:t>
                      </a:r>
                      <a:endParaRPr lang="es-MX" sz="2500" b="1" baseline="0" dirty="0" smtClean="0"/>
                    </a:p>
                    <a:p>
                      <a:pPr algn="ctr"/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b="0" dirty="0" smtClean="0"/>
                        <a:t>Generar alta rotación y minimizar inventario a través de la cadena</a:t>
                      </a:r>
                      <a:endParaRPr lang="es-CL" sz="2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b="0" dirty="0" smtClean="0"/>
                        <a:t>Desplegar</a:t>
                      </a:r>
                      <a:r>
                        <a:rPr lang="es-MX" sz="2300" b="0" baseline="0" dirty="0" smtClean="0"/>
                        <a:t> importantes stocks de partes o productos terminados</a:t>
                      </a:r>
                      <a:endParaRPr lang="es-MX" sz="2300" b="0" dirty="0" smtClean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300" b="1" dirty="0" smtClean="0"/>
                        <a:t>Foco</a:t>
                      </a:r>
                      <a:r>
                        <a:rPr lang="es-MX" sz="2300" b="1" baseline="0" dirty="0" smtClean="0"/>
                        <a:t> de </a:t>
                      </a:r>
                      <a:r>
                        <a:rPr lang="es-MX" sz="2300" b="1" i="1" baseline="0" dirty="0" smtClean="0"/>
                        <a:t>lead time</a:t>
                      </a:r>
                      <a:endParaRPr lang="es-CL" sz="23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dirty="0" smtClean="0"/>
                        <a:t>Acortar</a:t>
                      </a:r>
                      <a:r>
                        <a:rPr lang="es-MX" sz="2300" baseline="0" dirty="0" smtClean="0"/>
                        <a:t> el </a:t>
                      </a:r>
                      <a:r>
                        <a:rPr lang="es-MX" sz="2300" i="1" baseline="0" dirty="0" smtClean="0"/>
                        <a:t>lead time </a:t>
                      </a:r>
                      <a:r>
                        <a:rPr lang="es-MX" sz="2300" i="0" baseline="0" dirty="0" smtClean="0"/>
                        <a:t>mientras no aumente el costo</a:t>
                      </a:r>
                      <a:endParaRPr lang="es-MX" sz="23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dirty="0" smtClean="0"/>
                        <a:t>Invertir agresivamente de modo de reducir</a:t>
                      </a:r>
                      <a:r>
                        <a:rPr lang="es-MX" sz="2300" baseline="0" dirty="0" smtClean="0"/>
                        <a:t> el </a:t>
                      </a:r>
                      <a:r>
                        <a:rPr lang="es-MX" sz="2300" i="1" baseline="0" dirty="0" smtClean="0"/>
                        <a:t>lead time</a:t>
                      </a:r>
                      <a:endParaRPr lang="es-MX" sz="2300" dirty="0" smtClean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300" b="1" dirty="0" smtClean="0"/>
                        <a:t>Enfoque para elección de proveedores</a:t>
                      </a:r>
                      <a:endParaRPr lang="es-CL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dirty="0" smtClean="0"/>
                        <a:t>Seleccionar</a:t>
                      </a:r>
                      <a:r>
                        <a:rPr lang="es-MX" sz="2300" baseline="0" dirty="0" smtClean="0"/>
                        <a:t> principalmente por costo y calidad</a:t>
                      </a:r>
                      <a:endParaRPr lang="es-MX" sz="2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dirty="0" smtClean="0"/>
                        <a:t>Seleccionar principalmente para rapidez, flexibilidad y calidad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4282" y="1571612"/>
          <a:ext cx="8715436" cy="250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000396"/>
                <a:gridCol w="3143272"/>
              </a:tblGrid>
              <a:tr h="892178">
                <a:tc>
                  <a:txBody>
                    <a:bodyPr/>
                    <a:lstStyle/>
                    <a:p>
                      <a:pPr algn="ctr"/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</a:t>
                      </a:r>
                      <a:r>
                        <a:rPr lang="es-MX" sz="2500" baseline="0" dirty="0" smtClean="0"/>
                        <a:t> Físicamente Eficiente </a:t>
                      </a:r>
                      <a:endParaRPr lang="es-CL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Cadena Sensible al Mercado</a:t>
                      </a:r>
                      <a:endParaRPr lang="es-CL" sz="2200" dirty="0"/>
                    </a:p>
                  </a:txBody>
                  <a:tcPr/>
                </a:tc>
              </a:tr>
              <a:tr h="892178">
                <a:tc>
                  <a:txBody>
                    <a:bodyPr/>
                    <a:lstStyle/>
                    <a:p>
                      <a:pPr algn="ctr"/>
                      <a:r>
                        <a:rPr lang="es-MX" sz="2500" b="1" dirty="0" smtClean="0"/>
                        <a:t>Estrategia de</a:t>
                      </a:r>
                      <a:r>
                        <a:rPr lang="es-MX" sz="2500" b="1" baseline="0" dirty="0" smtClean="0"/>
                        <a:t> diseño de producto</a:t>
                      </a:r>
                    </a:p>
                    <a:p>
                      <a:pPr algn="ctr"/>
                      <a:endParaRPr lang="es-CL" sz="2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b="0" dirty="0" smtClean="0"/>
                        <a:t>Maximizar el desempeño y minimizar el costo</a:t>
                      </a:r>
                      <a:endParaRPr lang="es-CL" sz="2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300" b="0" dirty="0" smtClean="0"/>
                        <a:t>Usar diseño modular para posponer</a:t>
                      </a:r>
                      <a:r>
                        <a:rPr lang="es-MX" sz="2300" b="0" baseline="0" dirty="0" smtClean="0"/>
                        <a:t> la diferenciación el mayor tiempo posible</a:t>
                      </a:r>
                      <a:endParaRPr lang="es-MX" sz="23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142852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Cadena de Abastecimiento </a:t>
            </a:r>
          </a:p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(antes de ECR)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85723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785786" y="1785926"/>
            <a:ext cx="7500990" cy="428628"/>
            <a:chOff x="785786" y="1785926"/>
            <a:chExt cx="7500990" cy="428628"/>
          </a:xfrm>
        </p:grpSpPr>
        <p:cxnSp>
          <p:nvCxnSpPr>
            <p:cNvPr id="12" name="Straight Arrow Connector 11"/>
            <p:cNvCxnSpPr/>
            <p:nvPr/>
          </p:nvCxnSpPr>
          <p:spPr>
            <a:xfrm rot="10800000">
              <a:off x="785786" y="1785926"/>
              <a:ext cx="7500990" cy="1588"/>
            </a:xfrm>
            <a:prstGeom prst="straightConnector1">
              <a:avLst/>
            </a:prstGeom>
            <a:ln w="57150">
              <a:solidFill>
                <a:srgbClr val="1A2D68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071802" y="1785926"/>
              <a:ext cx="3429024" cy="428628"/>
            </a:xfrm>
            <a:prstGeom prst="rect">
              <a:avLst/>
            </a:prstGeom>
            <a:noFill/>
            <a:ln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>
                  <a:solidFill>
                    <a:srgbClr val="1A2D68"/>
                  </a:solidFill>
                </a:rPr>
                <a:t>Circulación de Dinero</a:t>
              </a:r>
              <a:endParaRPr lang="es-CL" sz="23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57224" y="2571744"/>
            <a:ext cx="7500990" cy="428628"/>
            <a:chOff x="857224" y="2571744"/>
            <a:chExt cx="7500990" cy="428628"/>
          </a:xfrm>
        </p:grpSpPr>
        <p:cxnSp>
          <p:nvCxnSpPr>
            <p:cNvPr id="14" name="Straight Arrow Connector 13"/>
            <p:cNvCxnSpPr/>
            <p:nvPr/>
          </p:nvCxnSpPr>
          <p:spPr>
            <a:xfrm rot="10800000">
              <a:off x="857224" y="2571744"/>
              <a:ext cx="7500990" cy="158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3071802" y="2571744"/>
              <a:ext cx="3429024" cy="4286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>
                  <a:solidFill>
                    <a:srgbClr val="1A2D68"/>
                  </a:solidFill>
                </a:rPr>
                <a:t>Circulación de Información</a:t>
              </a:r>
              <a:endParaRPr lang="es-CL" sz="23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57224" y="6000768"/>
            <a:ext cx="7500990" cy="428628"/>
            <a:chOff x="857224" y="6000768"/>
            <a:chExt cx="7500990" cy="428628"/>
          </a:xfrm>
        </p:grpSpPr>
        <p:cxnSp>
          <p:nvCxnSpPr>
            <p:cNvPr id="13" name="Straight Arrow Connector 12"/>
            <p:cNvCxnSpPr/>
            <p:nvPr/>
          </p:nvCxnSpPr>
          <p:spPr>
            <a:xfrm rot="10800000">
              <a:off x="857224" y="6000768"/>
              <a:ext cx="7500990" cy="1588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071802" y="6000768"/>
              <a:ext cx="3429024" cy="42862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300" dirty="0" smtClean="0">
                  <a:solidFill>
                    <a:srgbClr val="1A2D68"/>
                  </a:solidFill>
                </a:rPr>
                <a:t>Circulación de Producción</a:t>
              </a:r>
              <a:endParaRPr lang="es-CL" sz="23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57158" y="3357562"/>
            <a:ext cx="8643998" cy="2071702"/>
            <a:chOff x="357158" y="3357562"/>
            <a:chExt cx="8643998" cy="2071702"/>
          </a:xfrm>
        </p:grpSpPr>
        <p:grpSp>
          <p:nvGrpSpPr>
            <p:cNvPr id="19" name="Group 113"/>
            <p:cNvGrpSpPr>
              <a:grpSpLocks/>
            </p:cNvGrpSpPr>
            <p:nvPr/>
          </p:nvGrpSpPr>
          <p:grpSpPr bwMode="auto">
            <a:xfrm>
              <a:off x="2214546" y="4000504"/>
              <a:ext cx="642942" cy="714380"/>
              <a:chOff x="1103" y="1955"/>
              <a:chExt cx="737" cy="504"/>
            </a:xfrm>
          </p:grpSpPr>
          <p:sp>
            <p:nvSpPr>
              <p:cNvPr id="20" name="Freeform 114"/>
              <p:cNvSpPr>
                <a:spLocks/>
              </p:cNvSpPr>
              <p:nvPr/>
            </p:nvSpPr>
            <p:spPr bwMode="auto">
              <a:xfrm>
                <a:off x="1351" y="1955"/>
                <a:ext cx="472" cy="389"/>
              </a:xfrm>
              <a:custGeom>
                <a:avLst/>
                <a:gdLst/>
                <a:ahLst/>
                <a:cxnLst>
                  <a:cxn ang="0">
                    <a:pos x="186" y="52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6"/>
                  </a:cxn>
                  <a:cxn ang="0">
                    <a:pos x="422" y="159"/>
                  </a:cxn>
                  <a:cxn ang="0">
                    <a:pos x="433" y="172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2"/>
                  </a:cxn>
                  <a:cxn ang="0">
                    <a:pos x="466" y="241"/>
                  </a:cxn>
                  <a:cxn ang="0">
                    <a:pos x="471" y="266"/>
                  </a:cxn>
                  <a:cxn ang="0">
                    <a:pos x="471" y="287"/>
                  </a:cxn>
                  <a:cxn ang="0">
                    <a:pos x="467" y="306"/>
                  </a:cxn>
                  <a:cxn ang="0">
                    <a:pos x="462" y="326"/>
                  </a:cxn>
                  <a:cxn ang="0">
                    <a:pos x="452" y="348"/>
                  </a:cxn>
                  <a:cxn ang="0">
                    <a:pos x="442" y="369"/>
                  </a:cxn>
                  <a:cxn ang="0">
                    <a:pos x="423" y="388"/>
                  </a:cxn>
                  <a:cxn ang="0">
                    <a:pos x="292" y="326"/>
                  </a:cxn>
                  <a:cxn ang="0">
                    <a:pos x="301" y="310"/>
                  </a:cxn>
                  <a:cxn ang="0">
                    <a:pos x="306" y="295"/>
                  </a:cxn>
                  <a:cxn ang="0">
                    <a:pos x="308" y="280"/>
                  </a:cxn>
                  <a:cxn ang="0">
                    <a:pos x="308" y="264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2"/>
                  </a:cxn>
                  <a:cxn ang="0">
                    <a:pos x="224" y="175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1"/>
                  </a:cxn>
                  <a:cxn ang="0">
                    <a:pos x="159" y="158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2"/>
                  </a:cxn>
                </a:cxnLst>
                <a:rect l="0" t="0" r="r" b="b"/>
                <a:pathLst>
                  <a:path w="472" h="389">
                    <a:moveTo>
                      <a:pt x="180" y="52"/>
                    </a:moveTo>
                    <a:lnTo>
                      <a:pt x="186" y="52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5"/>
                    </a:lnTo>
                    <a:lnTo>
                      <a:pt x="261" y="66"/>
                    </a:lnTo>
                    <a:lnTo>
                      <a:pt x="267" y="69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9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5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6"/>
                    </a:lnTo>
                    <a:lnTo>
                      <a:pt x="415" y="152"/>
                    </a:lnTo>
                    <a:lnTo>
                      <a:pt x="422" y="159"/>
                    </a:lnTo>
                    <a:lnTo>
                      <a:pt x="427" y="166"/>
                    </a:lnTo>
                    <a:lnTo>
                      <a:pt x="433" y="172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4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2"/>
                    </a:lnTo>
                    <a:lnTo>
                      <a:pt x="464" y="232"/>
                    </a:lnTo>
                    <a:lnTo>
                      <a:pt x="466" y="241"/>
                    </a:lnTo>
                    <a:lnTo>
                      <a:pt x="469" y="252"/>
                    </a:lnTo>
                    <a:lnTo>
                      <a:pt x="471" y="266"/>
                    </a:lnTo>
                    <a:lnTo>
                      <a:pt x="471" y="276"/>
                    </a:lnTo>
                    <a:lnTo>
                      <a:pt x="471" y="287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6"/>
                    </a:lnTo>
                    <a:lnTo>
                      <a:pt x="462" y="326"/>
                    </a:lnTo>
                    <a:lnTo>
                      <a:pt x="458" y="336"/>
                    </a:lnTo>
                    <a:lnTo>
                      <a:pt x="452" y="348"/>
                    </a:lnTo>
                    <a:lnTo>
                      <a:pt x="447" y="358"/>
                    </a:lnTo>
                    <a:lnTo>
                      <a:pt x="442" y="369"/>
                    </a:lnTo>
                    <a:lnTo>
                      <a:pt x="433" y="378"/>
                    </a:lnTo>
                    <a:lnTo>
                      <a:pt x="423" y="388"/>
                    </a:lnTo>
                    <a:lnTo>
                      <a:pt x="285" y="336"/>
                    </a:lnTo>
                    <a:lnTo>
                      <a:pt x="292" y="326"/>
                    </a:lnTo>
                    <a:lnTo>
                      <a:pt x="297" y="318"/>
                    </a:lnTo>
                    <a:lnTo>
                      <a:pt x="301" y="310"/>
                    </a:lnTo>
                    <a:lnTo>
                      <a:pt x="304" y="302"/>
                    </a:lnTo>
                    <a:lnTo>
                      <a:pt x="306" y="295"/>
                    </a:lnTo>
                    <a:lnTo>
                      <a:pt x="307" y="287"/>
                    </a:lnTo>
                    <a:lnTo>
                      <a:pt x="308" y="280"/>
                    </a:lnTo>
                    <a:lnTo>
                      <a:pt x="308" y="273"/>
                    </a:lnTo>
                    <a:lnTo>
                      <a:pt x="308" y="264"/>
                    </a:lnTo>
                    <a:lnTo>
                      <a:pt x="306" y="256"/>
                    </a:lnTo>
                    <a:lnTo>
                      <a:pt x="303" y="246"/>
                    </a:lnTo>
                    <a:lnTo>
                      <a:pt x="300" y="239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1"/>
                    </a:lnTo>
                    <a:lnTo>
                      <a:pt x="274" y="206"/>
                    </a:lnTo>
                    <a:lnTo>
                      <a:pt x="269" y="202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6"/>
                    </a:lnTo>
                    <a:lnTo>
                      <a:pt x="240" y="182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6" y="172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1"/>
                    </a:lnTo>
                    <a:lnTo>
                      <a:pt x="169" y="159"/>
                    </a:lnTo>
                    <a:lnTo>
                      <a:pt x="159" y="158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9"/>
                    </a:lnTo>
                    <a:lnTo>
                      <a:pt x="133" y="0"/>
                    </a:lnTo>
                    <a:lnTo>
                      <a:pt x="133" y="49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2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1" name="Freeform 115"/>
              <p:cNvSpPr>
                <a:spLocks/>
              </p:cNvSpPr>
              <p:nvPr/>
            </p:nvSpPr>
            <p:spPr bwMode="auto">
              <a:xfrm>
                <a:off x="1212" y="2245"/>
                <a:ext cx="628" cy="214"/>
              </a:xfrm>
              <a:custGeom>
                <a:avLst/>
                <a:gdLst/>
                <a:ahLst/>
                <a:cxnLst>
                  <a:cxn ang="0">
                    <a:pos x="322" y="210"/>
                  </a:cxn>
                  <a:cxn ang="0">
                    <a:pos x="339" y="208"/>
                  </a:cxn>
                  <a:cxn ang="0">
                    <a:pos x="353" y="205"/>
                  </a:cxn>
                  <a:cxn ang="0">
                    <a:pos x="366" y="203"/>
                  </a:cxn>
                  <a:cxn ang="0">
                    <a:pos x="380" y="199"/>
                  </a:cxn>
                  <a:cxn ang="0">
                    <a:pos x="397" y="196"/>
                  </a:cxn>
                  <a:cxn ang="0">
                    <a:pos x="413" y="191"/>
                  </a:cxn>
                  <a:cxn ang="0">
                    <a:pos x="428" y="186"/>
                  </a:cxn>
                  <a:cxn ang="0">
                    <a:pos x="440" y="181"/>
                  </a:cxn>
                  <a:cxn ang="0">
                    <a:pos x="453" y="176"/>
                  </a:cxn>
                  <a:cxn ang="0">
                    <a:pos x="467" y="169"/>
                  </a:cxn>
                  <a:cxn ang="0">
                    <a:pos x="480" y="164"/>
                  </a:cxn>
                  <a:cxn ang="0">
                    <a:pos x="499" y="153"/>
                  </a:cxn>
                  <a:cxn ang="0">
                    <a:pos x="517" y="141"/>
                  </a:cxn>
                  <a:cxn ang="0">
                    <a:pos x="530" y="130"/>
                  </a:cxn>
                  <a:cxn ang="0">
                    <a:pos x="545" y="118"/>
                  </a:cxn>
                  <a:cxn ang="0">
                    <a:pos x="560" y="104"/>
                  </a:cxn>
                  <a:cxn ang="0">
                    <a:pos x="561" y="0"/>
                  </a:cxn>
                  <a:cxn ang="0">
                    <a:pos x="419" y="51"/>
                  </a:cxn>
                  <a:cxn ang="0">
                    <a:pos x="407" y="62"/>
                  </a:cxn>
                  <a:cxn ang="0">
                    <a:pos x="393" y="71"/>
                  </a:cxn>
                  <a:cxn ang="0">
                    <a:pos x="382" y="78"/>
                  </a:cxn>
                  <a:cxn ang="0">
                    <a:pos x="368" y="85"/>
                  </a:cxn>
                  <a:cxn ang="0">
                    <a:pos x="353" y="92"/>
                  </a:cxn>
                  <a:cxn ang="0">
                    <a:pos x="338" y="97"/>
                  </a:cxn>
                  <a:cxn ang="0">
                    <a:pos x="323" y="101"/>
                  </a:cxn>
                  <a:cxn ang="0">
                    <a:pos x="305" y="104"/>
                  </a:cxn>
                  <a:cxn ang="0">
                    <a:pos x="284" y="106"/>
                  </a:cxn>
                  <a:cxn ang="0">
                    <a:pos x="249" y="107"/>
                  </a:cxn>
                  <a:cxn ang="0">
                    <a:pos x="219" y="103"/>
                  </a:cxn>
                  <a:cxn ang="0">
                    <a:pos x="189" y="96"/>
                  </a:cxn>
                  <a:cxn ang="0">
                    <a:pos x="162" y="86"/>
                  </a:cxn>
                  <a:cxn ang="0">
                    <a:pos x="0" y="135"/>
                  </a:cxn>
                  <a:cxn ang="0">
                    <a:pos x="15" y="145"/>
                  </a:cxn>
                  <a:cxn ang="0">
                    <a:pos x="30" y="154"/>
                  </a:cxn>
                  <a:cxn ang="0">
                    <a:pos x="45" y="163"/>
                  </a:cxn>
                  <a:cxn ang="0">
                    <a:pos x="61" y="170"/>
                  </a:cxn>
                  <a:cxn ang="0">
                    <a:pos x="79" y="178"/>
                  </a:cxn>
                  <a:cxn ang="0">
                    <a:pos x="96" y="185"/>
                  </a:cxn>
                  <a:cxn ang="0">
                    <a:pos x="112" y="190"/>
                  </a:cxn>
                  <a:cxn ang="0">
                    <a:pos x="133" y="196"/>
                  </a:cxn>
                  <a:cxn ang="0">
                    <a:pos x="153" y="201"/>
                  </a:cxn>
                  <a:cxn ang="0">
                    <a:pos x="171" y="205"/>
                  </a:cxn>
                  <a:cxn ang="0">
                    <a:pos x="190" y="208"/>
                  </a:cxn>
                  <a:cxn ang="0">
                    <a:pos x="211" y="211"/>
                  </a:cxn>
                  <a:cxn ang="0">
                    <a:pos x="234" y="212"/>
                  </a:cxn>
                  <a:cxn ang="0">
                    <a:pos x="255" y="213"/>
                  </a:cxn>
                  <a:cxn ang="0">
                    <a:pos x="275" y="212"/>
                  </a:cxn>
                  <a:cxn ang="0">
                    <a:pos x="296" y="212"/>
                  </a:cxn>
                  <a:cxn ang="0">
                    <a:pos x="315" y="210"/>
                  </a:cxn>
                </a:cxnLst>
                <a:rect l="0" t="0" r="r" b="b"/>
                <a:pathLst>
                  <a:path w="628" h="214">
                    <a:moveTo>
                      <a:pt x="315" y="210"/>
                    </a:moveTo>
                    <a:lnTo>
                      <a:pt x="322" y="210"/>
                    </a:lnTo>
                    <a:lnTo>
                      <a:pt x="331" y="208"/>
                    </a:lnTo>
                    <a:lnTo>
                      <a:pt x="339" y="208"/>
                    </a:lnTo>
                    <a:lnTo>
                      <a:pt x="346" y="207"/>
                    </a:lnTo>
                    <a:lnTo>
                      <a:pt x="353" y="205"/>
                    </a:lnTo>
                    <a:lnTo>
                      <a:pt x="359" y="204"/>
                    </a:lnTo>
                    <a:lnTo>
                      <a:pt x="366" y="203"/>
                    </a:lnTo>
                    <a:lnTo>
                      <a:pt x="373" y="202"/>
                    </a:lnTo>
                    <a:lnTo>
                      <a:pt x="380" y="199"/>
                    </a:lnTo>
                    <a:lnTo>
                      <a:pt x="389" y="198"/>
                    </a:lnTo>
                    <a:lnTo>
                      <a:pt x="397" y="196"/>
                    </a:lnTo>
                    <a:lnTo>
                      <a:pt x="404" y="193"/>
                    </a:lnTo>
                    <a:lnTo>
                      <a:pt x="413" y="191"/>
                    </a:lnTo>
                    <a:lnTo>
                      <a:pt x="421" y="189"/>
                    </a:lnTo>
                    <a:lnTo>
                      <a:pt x="428" y="186"/>
                    </a:lnTo>
                    <a:lnTo>
                      <a:pt x="434" y="183"/>
                    </a:lnTo>
                    <a:lnTo>
                      <a:pt x="440" y="181"/>
                    </a:lnTo>
                    <a:lnTo>
                      <a:pt x="446" y="178"/>
                    </a:lnTo>
                    <a:lnTo>
                      <a:pt x="453" y="176"/>
                    </a:lnTo>
                    <a:lnTo>
                      <a:pt x="460" y="173"/>
                    </a:lnTo>
                    <a:lnTo>
                      <a:pt x="467" y="169"/>
                    </a:lnTo>
                    <a:lnTo>
                      <a:pt x="474" y="166"/>
                    </a:lnTo>
                    <a:lnTo>
                      <a:pt x="480" y="164"/>
                    </a:lnTo>
                    <a:lnTo>
                      <a:pt x="490" y="158"/>
                    </a:lnTo>
                    <a:lnTo>
                      <a:pt x="499" y="153"/>
                    </a:lnTo>
                    <a:lnTo>
                      <a:pt x="508" y="148"/>
                    </a:lnTo>
                    <a:lnTo>
                      <a:pt x="517" y="141"/>
                    </a:lnTo>
                    <a:lnTo>
                      <a:pt x="523" y="135"/>
                    </a:lnTo>
                    <a:lnTo>
                      <a:pt x="530" y="130"/>
                    </a:lnTo>
                    <a:lnTo>
                      <a:pt x="538" y="124"/>
                    </a:lnTo>
                    <a:lnTo>
                      <a:pt x="545" y="118"/>
                    </a:lnTo>
                    <a:lnTo>
                      <a:pt x="552" y="112"/>
                    </a:lnTo>
                    <a:lnTo>
                      <a:pt x="560" y="104"/>
                    </a:lnTo>
                    <a:lnTo>
                      <a:pt x="627" y="129"/>
                    </a:lnTo>
                    <a:lnTo>
                      <a:pt x="561" y="0"/>
                    </a:lnTo>
                    <a:lnTo>
                      <a:pt x="347" y="24"/>
                    </a:lnTo>
                    <a:lnTo>
                      <a:pt x="419" y="51"/>
                    </a:lnTo>
                    <a:lnTo>
                      <a:pt x="413" y="56"/>
                    </a:lnTo>
                    <a:lnTo>
                      <a:pt x="407" y="62"/>
                    </a:lnTo>
                    <a:lnTo>
                      <a:pt x="400" y="66"/>
                    </a:lnTo>
                    <a:lnTo>
                      <a:pt x="393" y="71"/>
                    </a:lnTo>
                    <a:lnTo>
                      <a:pt x="388" y="75"/>
                    </a:lnTo>
                    <a:lnTo>
                      <a:pt x="382" y="78"/>
                    </a:lnTo>
                    <a:lnTo>
                      <a:pt x="376" y="81"/>
                    </a:lnTo>
                    <a:lnTo>
                      <a:pt x="368" y="85"/>
                    </a:lnTo>
                    <a:lnTo>
                      <a:pt x="360" y="89"/>
                    </a:lnTo>
                    <a:lnTo>
                      <a:pt x="353" y="92"/>
                    </a:lnTo>
                    <a:lnTo>
                      <a:pt x="347" y="94"/>
                    </a:lnTo>
                    <a:lnTo>
                      <a:pt x="338" y="97"/>
                    </a:lnTo>
                    <a:lnTo>
                      <a:pt x="330" y="100"/>
                    </a:lnTo>
                    <a:lnTo>
                      <a:pt x="323" y="101"/>
                    </a:lnTo>
                    <a:lnTo>
                      <a:pt x="316" y="103"/>
                    </a:lnTo>
                    <a:lnTo>
                      <a:pt x="305" y="104"/>
                    </a:lnTo>
                    <a:lnTo>
                      <a:pt x="295" y="105"/>
                    </a:lnTo>
                    <a:lnTo>
                      <a:pt x="284" y="106"/>
                    </a:lnTo>
                    <a:lnTo>
                      <a:pt x="269" y="107"/>
                    </a:lnTo>
                    <a:lnTo>
                      <a:pt x="249" y="107"/>
                    </a:lnTo>
                    <a:lnTo>
                      <a:pt x="233" y="105"/>
                    </a:lnTo>
                    <a:lnTo>
                      <a:pt x="219" y="103"/>
                    </a:lnTo>
                    <a:lnTo>
                      <a:pt x="203" y="100"/>
                    </a:lnTo>
                    <a:lnTo>
                      <a:pt x="189" y="96"/>
                    </a:lnTo>
                    <a:lnTo>
                      <a:pt x="175" y="91"/>
                    </a:lnTo>
                    <a:lnTo>
                      <a:pt x="162" y="86"/>
                    </a:lnTo>
                    <a:lnTo>
                      <a:pt x="149" y="79"/>
                    </a:lnTo>
                    <a:lnTo>
                      <a:pt x="0" y="135"/>
                    </a:lnTo>
                    <a:lnTo>
                      <a:pt x="6" y="139"/>
                    </a:lnTo>
                    <a:lnTo>
                      <a:pt x="15" y="145"/>
                    </a:lnTo>
                    <a:lnTo>
                      <a:pt x="22" y="149"/>
                    </a:lnTo>
                    <a:lnTo>
                      <a:pt x="30" y="154"/>
                    </a:lnTo>
                    <a:lnTo>
                      <a:pt x="37" y="158"/>
                    </a:lnTo>
                    <a:lnTo>
                      <a:pt x="45" y="163"/>
                    </a:lnTo>
                    <a:lnTo>
                      <a:pt x="53" y="167"/>
                    </a:lnTo>
                    <a:lnTo>
                      <a:pt x="61" y="170"/>
                    </a:lnTo>
                    <a:lnTo>
                      <a:pt x="70" y="174"/>
                    </a:lnTo>
                    <a:lnTo>
                      <a:pt x="79" y="178"/>
                    </a:lnTo>
                    <a:lnTo>
                      <a:pt x="88" y="182"/>
                    </a:lnTo>
                    <a:lnTo>
                      <a:pt x="96" y="185"/>
                    </a:lnTo>
                    <a:lnTo>
                      <a:pt x="104" y="188"/>
                    </a:lnTo>
                    <a:lnTo>
                      <a:pt x="112" y="190"/>
                    </a:lnTo>
                    <a:lnTo>
                      <a:pt x="122" y="193"/>
                    </a:lnTo>
                    <a:lnTo>
                      <a:pt x="133" y="196"/>
                    </a:lnTo>
                    <a:lnTo>
                      <a:pt x="144" y="199"/>
                    </a:lnTo>
                    <a:lnTo>
                      <a:pt x="153" y="201"/>
                    </a:lnTo>
                    <a:lnTo>
                      <a:pt x="161" y="203"/>
                    </a:lnTo>
                    <a:lnTo>
                      <a:pt x="171" y="205"/>
                    </a:lnTo>
                    <a:lnTo>
                      <a:pt x="181" y="207"/>
                    </a:lnTo>
                    <a:lnTo>
                      <a:pt x="190" y="208"/>
                    </a:lnTo>
                    <a:lnTo>
                      <a:pt x="200" y="209"/>
                    </a:lnTo>
                    <a:lnTo>
                      <a:pt x="211" y="211"/>
                    </a:lnTo>
                    <a:lnTo>
                      <a:pt x="222" y="211"/>
                    </a:lnTo>
                    <a:lnTo>
                      <a:pt x="234" y="212"/>
                    </a:lnTo>
                    <a:lnTo>
                      <a:pt x="243" y="212"/>
                    </a:lnTo>
                    <a:lnTo>
                      <a:pt x="255" y="213"/>
                    </a:lnTo>
                    <a:lnTo>
                      <a:pt x="267" y="213"/>
                    </a:lnTo>
                    <a:lnTo>
                      <a:pt x="275" y="212"/>
                    </a:lnTo>
                    <a:lnTo>
                      <a:pt x="285" y="212"/>
                    </a:lnTo>
                    <a:lnTo>
                      <a:pt x="296" y="212"/>
                    </a:lnTo>
                    <a:lnTo>
                      <a:pt x="307" y="211"/>
                    </a:lnTo>
                    <a:lnTo>
                      <a:pt x="315" y="210"/>
                    </a:lnTo>
                  </a:path>
                </a:pathLst>
              </a:custGeom>
              <a:solidFill>
                <a:schemeClr val="tx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2" name="Freeform 116"/>
              <p:cNvSpPr>
                <a:spLocks/>
              </p:cNvSpPr>
              <p:nvPr/>
            </p:nvSpPr>
            <p:spPr bwMode="auto">
              <a:xfrm>
                <a:off x="1103" y="2008"/>
                <a:ext cx="315" cy="385"/>
              </a:xfrm>
              <a:custGeom>
                <a:avLst/>
                <a:gdLst/>
                <a:ahLst/>
                <a:cxnLst>
                  <a:cxn ang="0">
                    <a:pos x="307" y="1"/>
                  </a:cxn>
                  <a:cxn ang="0">
                    <a:pos x="291" y="3"/>
                  </a:cxn>
                  <a:cxn ang="0">
                    <a:pos x="277" y="5"/>
                  </a:cxn>
                  <a:cxn ang="0">
                    <a:pos x="263" y="8"/>
                  </a:cxn>
                  <a:cxn ang="0">
                    <a:pos x="250" y="11"/>
                  </a:cxn>
                  <a:cxn ang="0">
                    <a:pos x="234" y="15"/>
                  </a:cxn>
                  <a:cxn ang="0">
                    <a:pos x="218" y="20"/>
                  </a:cxn>
                  <a:cxn ang="0">
                    <a:pos x="204" y="25"/>
                  </a:cxn>
                  <a:cxn ang="0">
                    <a:pos x="191" y="30"/>
                  </a:cxn>
                  <a:cxn ang="0">
                    <a:pos x="178" y="35"/>
                  </a:cxn>
                  <a:cxn ang="0">
                    <a:pos x="164" y="42"/>
                  </a:cxn>
                  <a:cxn ang="0">
                    <a:pos x="151" y="48"/>
                  </a:cxn>
                  <a:cxn ang="0">
                    <a:pos x="132" y="60"/>
                  </a:cxn>
                  <a:cxn ang="0">
                    <a:pos x="115" y="72"/>
                  </a:cxn>
                  <a:cxn ang="0">
                    <a:pos x="101" y="82"/>
                  </a:cxn>
                  <a:cxn ang="0">
                    <a:pos x="87" y="94"/>
                  </a:cxn>
                  <a:cxn ang="0">
                    <a:pos x="74" y="108"/>
                  </a:cxn>
                  <a:cxn ang="0">
                    <a:pos x="62" y="121"/>
                  </a:cxn>
                  <a:cxn ang="0">
                    <a:pos x="53" y="135"/>
                  </a:cxn>
                  <a:cxn ang="0">
                    <a:pos x="44" y="151"/>
                  </a:cxn>
                  <a:cxn ang="0">
                    <a:pos x="35" y="171"/>
                  </a:cxn>
                  <a:cxn ang="0">
                    <a:pos x="30" y="189"/>
                  </a:cxn>
                  <a:cxn ang="0">
                    <a:pos x="25" y="214"/>
                  </a:cxn>
                  <a:cxn ang="0">
                    <a:pos x="25" y="235"/>
                  </a:cxn>
                  <a:cxn ang="0">
                    <a:pos x="28" y="255"/>
                  </a:cxn>
                  <a:cxn ang="0">
                    <a:pos x="34" y="275"/>
                  </a:cxn>
                  <a:cxn ang="0">
                    <a:pos x="43" y="297"/>
                  </a:cxn>
                  <a:cxn ang="0">
                    <a:pos x="55" y="317"/>
                  </a:cxn>
                  <a:cxn ang="0">
                    <a:pos x="70" y="336"/>
                  </a:cxn>
                  <a:cxn ang="0">
                    <a:pos x="216" y="384"/>
                  </a:cxn>
                  <a:cxn ang="0">
                    <a:pos x="212" y="282"/>
                  </a:cxn>
                  <a:cxn ang="0">
                    <a:pos x="198" y="266"/>
                  </a:cxn>
                  <a:cxn ang="0">
                    <a:pos x="190" y="251"/>
                  </a:cxn>
                  <a:cxn ang="0">
                    <a:pos x="188" y="236"/>
                  </a:cxn>
                  <a:cxn ang="0">
                    <a:pos x="186" y="222"/>
                  </a:cxn>
                  <a:cxn ang="0">
                    <a:pos x="189" y="205"/>
                  </a:cxn>
                  <a:cxn ang="0">
                    <a:pos x="195" y="188"/>
                  </a:cxn>
                  <a:cxn ang="0">
                    <a:pos x="204" y="172"/>
                  </a:cxn>
                  <a:cxn ang="0">
                    <a:pos x="216" y="159"/>
                  </a:cxn>
                  <a:cxn ang="0">
                    <a:pos x="225" y="151"/>
                  </a:cxn>
                  <a:cxn ang="0">
                    <a:pos x="237" y="142"/>
                  </a:cxn>
                  <a:cxn ang="0">
                    <a:pos x="248" y="134"/>
                  </a:cxn>
                  <a:cxn ang="0">
                    <a:pos x="261" y="127"/>
                  </a:cxn>
                  <a:cxn ang="0">
                    <a:pos x="277" y="120"/>
                  </a:cxn>
                  <a:cxn ang="0">
                    <a:pos x="292" y="115"/>
                  </a:cxn>
                  <a:cxn ang="0">
                    <a:pos x="314" y="110"/>
                  </a:cxn>
                </a:cxnLst>
                <a:rect l="0" t="0" r="r" b="b"/>
                <a:pathLst>
                  <a:path w="315" h="385">
                    <a:moveTo>
                      <a:pt x="314" y="0"/>
                    </a:moveTo>
                    <a:lnTo>
                      <a:pt x="307" y="1"/>
                    </a:lnTo>
                    <a:lnTo>
                      <a:pt x="300" y="2"/>
                    </a:lnTo>
                    <a:lnTo>
                      <a:pt x="291" y="3"/>
                    </a:lnTo>
                    <a:lnTo>
                      <a:pt x="285" y="4"/>
                    </a:lnTo>
                    <a:lnTo>
                      <a:pt x="277" y="5"/>
                    </a:lnTo>
                    <a:lnTo>
                      <a:pt x="270" y="7"/>
                    </a:lnTo>
                    <a:lnTo>
                      <a:pt x="263" y="8"/>
                    </a:lnTo>
                    <a:lnTo>
                      <a:pt x="256" y="9"/>
                    </a:lnTo>
                    <a:lnTo>
                      <a:pt x="250" y="11"/>
                    </a:lnTo>
                    <a:lnTo>
                      <a:pt x="241" y="13"/>
                    </a:lnTo>
                    <a:lnTo>
                      <a:pt x="234" y="15"/>
                    </a:lnTo>
                    <a:lnTo>
                      <a:pt x="226" y="18"/>
                    </a:lnTo>
                    <a:lnTo>
                      <a:pt x="218" y="20"/>
                    </a:lnTo>
                    <a:lnTo>
                      <a:pt x="211" y="22"/>
                    </a:lnTo>
                    <a:lnTo>
                      <a:pt x="204" y="25"/>
                    </a:lnTo>
                    <a:lnTo>
                      <a:pt x="197" y="28"/>
                    </a:lnTo>
                    <a:lnTo>
                      <a:pt x="191" y="30"/>
                    </a:lnTo>
                    <a:lnTo>
                      <a:pt x="185" y="32"/>
                    </a:lnTo>
                    <a:lnTo>
                      <a:pt x="178" y="35"/>
                    </a:lnTo>
                    <a:lnTo>
                      <a:pt x="171" y="38"/>
                    </a:lnTo>
                    <a:lnTo>
                      <a:pt x="164" y="42"/>
                    </a:lnTo>
                    <a:lnTo>
                      <a:pt x="158" y="45"/>
                    </a:lnTo>
                    <a:lnTo>
                      <a:pt x="151" y="48"/>
                    </a:lnTo>
                    <a:lnTo>
                      <a:pt x="141" y="54"/>
                    </a:lnTo>
                    <a:lnTo>
                      <a:pt x="132" y="60"/>
                    </a:lnTo>
                    <a:lnTo>
                      <a:pt x="124" y="65"/>
                    </a:lnTo>
                    <a:lnTo>
                      <a:pt x="115" y="72"/>
                    </a:lnTo>
                    <a:lnTo>
                      <a:pt x="108" y="76"/>
                    </a:lnTo>
                    <a:lnTo>
                      <a:pt x="101" y="82"/>
                    </a:lnTo>
                    <a:lnTo>
                      <a:pt x="94" y="88"/>
                    </a:lnTo>
                    <a:lnTo>
                      <a:pt x="87" y="94"/>
                    </a:lnTo>
                    <a:lnTo>
                      <a:pt x="81" y="101"/>
                    </a:lnTo>
                    <a:lnTo>
                      <a:pt x="74" y="108"/>
                    </a:lnTo>
                    <a:lnTo>
                      <a:pt x="68" y="115"/>
                    </a:lnTo>
                    <a:lnTo>
                      <a:pt x="62" y="121"/>
                    </a:lnTo>
                    <a:lnTo>
                      <a:pt x="58" y="128"/>
                    </a:lnTo>
                    <a:lnTo>
                      <a:pt x="53" y="135"/>
                    </a:lnTo>
                    <a:lnTo>
                      <a:pt x="49" y="143"/>
                    </a:lnTo>
                    <a:lnTo>
                      <a:pt x="44" y="151"/>
                    </a:lnTo>
                    <a:lnTo>
                      <a:pt x="39" y="161"/>
                    </a:lnTo>
                    <a:lnTo>
                      <a:pt x="35" y="171"/>
                    </a:lnTo>
                    <a:lnTo>
                      <a:pt x="31" y="180"/>
                    </a:lnTo>
                    <a:lnTo>
                      <a:pt x="30" y="189"/>
                    </a:lnTo>
                    <a:lnTo>
                      <a:pt x="27" y="201"/>
                    </a:lnTo>
                    <a:lnTo>
                      <a:pt x="25" y="214"/>
                    </a:lnTo>
                    <a:lnTo>
                      <a:pt x="25" y="225"/>
                    </a:lnTo>
                    <a:lnTo>
                      <a:pt x="25" y="235"/>
                    </a:lnTo>
                    <a:lnTo>
                      <a:pt x="27" y="245"/>
                    </a:lnTo>
                    <a:lnTo>
                      <a:pt x="28" y="255"/>
                    </a:lnTo>
                    <a:lnTo>
                      <a:pt x="30" y="265"/>
                    </a:lnTo>
                    <a:lnTo>
                      <a:pt x="34" y="275"/>
                    </a:lnTo>
                    <a:lnTo>
                      <a:pt x="38" y="285"/>
                    </a:lnTo>
                    <a:lnTo>
                      <a:pt x="43" y="297"/>
                    </a:lnTo>
                    <a:lnTo>
                      <a:pt x="49" y="307"/>
                    </a:lnTo>
                    <a:lnTo>
                      <a:pt x="55" y="317"/>
                    </a:lnTo>
                    <a:lnTo>
                      <a:pt x="61" y="327"/>
                    </a:lnTo>
                    <a:lnTo>
                      <a:pt x="70" y="336"/>
                    </a:lnTo>
                    <a:lnTo>
                      <a:pt x="0" y="363"/>
                    </a:lnTo>
                    <a:lnTo>
                      <a:pt x="216" y="384"/>
                    </a:lnTo>
                    <a:lnTo>
                      <a:pt x="294" y="253"/>
                    </a:lnTo>
                    <a:lnTo>
                      <a:pt x="212" y="282"/>
                    </a:lnTo>
                    <a:lnTo>
                      <a:pt x="204" y="274"/>
                    </a:lnTo>
                    <a:lnTo>
                      <a:pt x="198" y="266"/>
                    </a:lnTo>
                    <a:lnTo>
                      <a:pt x="194" y="259"/>
                    </a:lnTo>
                    <a:lnTo>
                      <a:pt x="190" y="251"/>
                    </a:lnTo>
                    <a:lnTo>
                      <a:pt x="188" y="243"/>
                    </a:lnTo>
                    <a:lnTo>
                      <a:pt x="188" y="236"/>
                    </a:lnTo>
                    <a:lnTo>
                      <a:pt x="186" y="229"/>
                    </a:lnTo>
                    <a:lnTo>
                      <a:pt x="186" y="222"/>
                    </a:lnTo>
                    <a:lnTo>
                      <a:pt x="187" y="213"/>
                    </a:lnTo>
                    <a:lnTo>
                      <a:pt x="189" y="205"/>
                    </a:lnTo>
                    <a:lnTo>
                      <a:pt x="192" y="195"/>
                    </a:lnTo>
                    <a:lnTo>
                      <a:pt x="195" y="188"/>
                    </a:lnTo>
                    <a:lnTo>
                      <a:pt x="200" y="179"/>
                    </a:lnTo>
                    <a:lnTo>
                      <a:pt x="204" y="172"/>
                    </a:lnTo>
                    <a:lnTo>
                      <a:pt x="210" y="165"/>
                    </a:lnTo>
                    <a:lnTo>
                      <a:pt x="216" y="159"/>
                    </a:lnTo>
                    <a:lnTo>
                      <a:pt x="220" y="155"/>
                    </a:lnTo>
                    <a:lnTo>
                      <a:pt x="225" y="151"/>
                    </a:lnTo>
                    <a:lnTo>
                      <a:pt x="231" y="146"/>
                    </a:lnTo>
                    <a:lnTo>
                      <a:pt x="237" y="142"/>
                    </a:lnTo>
                    <a:lnTo>
                      <a:pt x="242" y="139"/>
                    </a:lnTo>
                    <a:lnTo>
                      <a:pt x="248" y="134"/>
                    </a:lnTo>
                    <a:lnTo>
                      <a:pt x="255" y="131"/>
                    </a:lnTo>
                    <a:lnTo>
                      <a:pt x="261" y="127"/>
                    </a:lnTo>
                    <a:lnTo>
                      <a:pt x="270" y="123"/>
                    </a:lnTo>
                    <a:lnTo>
                      <a:pt x="277" y="120"/>
                    </a:lnTo>
                    <a:lnTo>
                      <a:pt x="283" y="118"/>
                    </a:lnTo>
                    <a:lnTo>
                      <a:pt x="292" y="115"/>
                    </a:lnTo>
                    <a:lnTo>
                      <a:pt x="300" y="112"/>
                    </a:lnTo>
                    <a:lnTo>
                      <a:pt x="314" y="110"/>
                    </a:lnTo>
                    <a:lnTo>
                      <a:pt x="314" y="0"/>
                    </a:lnTo>
                  </a:path>
                </a:pathLst>
              </a:custGeom>
              <a:solidFill>
                <a:srgbClr val="008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23" name="Freeform 117"/>
              <p:cNvSpPr>
                <a:spLocks/>
              </p:cNvSpPr>
              <p:nvPr/>
            </p:nvSpPr>
            <p:spPr bwMode="auto">
              <a:xfrm>
                <a:off x="1351" y="1955"/>
                <a:ext cx="472" cy="348"/>
              </a:xfrm>
              <a:custGeom>
                <a:avLst/>
                <a:gdLst/>
                <a:ahLst/>
                <a:cxnLst>
                  <a:cxn ang="0">
                    <a:pos x="186" y="51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5"/>
                  </a:cxn>
                  <a:cxn ang="0">
                    <a:pos x="422" y="158"/>
                  </a:cxn>
                  <a:cxn ang="0">
                    <a:pos x="433" y="171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1"/>
                  </a:cxn>
                  <a:cxn ang="0">
                    <a:pos x="466" y="240"/>
                  </a:cxn>
                  <a:cxn ang="0">
                    <a:pos x="471" y="265"/>
                  </a:cxn>
                  <a:cxn ang="0">
                    <a:pos x="471" y="286"/>
                  </a:cxn>
                  <a:cxn ang="0">
                    <a:pos x="467" y="306"/>
                  </a:cxn>
                  <a:cxn ang="0">
                    <a:pos x="462" y="325"/>
                  </a:cxn>
                  <a:cxn ang="0">
                    <a:pos x="452" y="347"/>
                  </a:cxn>
                  <a:cxn ang="0">
                    <a:pos x="305" y="297"/>
                  </a:cxn>
                  <a:cxn ang="0">
                    <a:pos x="308" y="279"/>
                  </a:cxn>
                  <a:cxn ang="0">
                    <a:pos x="308" y="263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1"/>
                  </a:cxn>
                  <a:cxn ang="0">
                    <a:pos x="224" y="174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0"/>
                  </a:cxn>
                  <a:cxn ang="0">
                    <a:pos x="159" y="157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1"/>
                  </a:cxn>
                </a:cxnLst>
                <a:rect l="0" t="0" r="r" b="b"/>
                <a:pathLst>
                  <a:path w="472" h="348">
                    <a:moveTo>
                      <a:pt x="180" y="51"/>
                    </a:moveTo>
                    <a:lnTo>
                      <a:pt x="186" y="51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4"/>
                    </a:lnTo>
                    <a:lnTo>
                      <a:pt x="261" y="66"/>
                    </a:lnTo>
                    <a:lnTo>
                      <a:pt x="267" y="68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8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4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5"/>
                    </a:lnTo>
                    <a:lnTo>
                      <a:pt x="415" y="152"/>
                    </a:lnTo>
                    <a:lnTo>
                      <a:pt x="422" y="158"/>
                    </a:lnTo>
                    <a:lnTo>
                      <a:pt x="427" y="165"/>
                    </a:lnTo>
                    <a:lnTo>
                      <a:pt x="433" y="171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3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1"/>
                    </a:lnTo>
                    <a:lnTo>
                      <a:pt x="464" y="231"/>
                    </a:lnTo>
                    <a:lnTo>
                      <a:pt x="466" y="240"/>
                    </a:lnTo>
                    <a:lnTo>
                      <a:pt x="469" y="251"/>
                    </a:lnTo>
                    <a:lnTo>
                      <a:pt x="471" y="265"/>
                    </a:lnTo>
                    <a:lnTo>
                      <a:pt x="471" y="276"/>
                    </a:lnTo>
                    <a:lnTo>
                      <a:pt x="471" y="286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5"/>
                    </a:lnTo>
                    <a:lnTo>
                      <a:pt x="462" y="325"/>
                    </a:lnTo>
                    <a:lnTo>
                      <a:pt x="458" y="335"/>
                    </a:lnTo>
                    <a:lnTo>
                      <a:pt x="452" y="347"/>
                    </a:lnTo>
                    <a:lnTo>
                      <a:pt x="422" y="284"/>
                    </a:lnTo>
                    <a:lnTo>
                      <a:pt x="305" y="297"/>
                    </a:lnTo>
                    <a:lnTo>
                      <a:pt x="307" y="286"/>
                    </a:lnTo>
                    <a:lnTo>
                      <a:pt x="308" y="279"/>
                    </a:lnTo>
                    <a:lnTo>
                      <a:pt x="308" y="272"/>
                    </a:lnTo>
                    <a:lnTo>
                      <a:pt x="308" y="263"/>
                    </a:lnTo>
                    <a:lnTo>
                      <a:pt x="306" y="255"/>
                    </a:lnTo>
                    <a:lnTo>
                      <a:pt x="303" y="246"/>
                    </a:lnTo>
                    <a:lnTo>
                      <a:pt x="300" y="238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0"/>
                    </a:lnTo>
                    <a:lnTo>
                      <a:pt x="274" y="206"/>
                    </a:lnTo>
                    <a:lnTo>
                      <a:pt x="269" y="201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5"/>
                    </a:lnTo>
                    <a:lnTo>
                      <a:pt x="240" y="181"/>
                    </a:lnTo>
                    <a:lnTo>
                      <a:pt x="232" y="178"/>
                    </a:lnTo>
                    <a:lnTo>
                      <a:pt x="224" y="174"/>
                    </a:lnTo>
                    <a:lnTo>
                      <a:pt x="216" y="171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0"/>
                    </a:lnTo>
                    <a:lnTo>
                      <a:pt x="169" y="159"/>
                    </a:lnTo>
                    <a:lnTo>
                      <a:pt x="159" y="157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8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1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3" name="Group 113"/>
            <p:cNvGrpSpPr>
              <a:grpSpLocks/>
            </p:cNvGrpSpPr>
            <p:nvPr/>
          </p:nvGrpSpPr>
          <p:grpSpPr bwMode="auto">
            <a:xfrm>
              <a:off x="4286248" y="3929066"/>
              <a:ext cx="642942" cy="714380"/>
              <a:chOff x="1103" y="1955"/>
              <a:chExt cx="737" cy="504"/>
            </a:xfrm>
          </p:grpSpPr>
          <p:sp>
            <p:nvSpPr>
              <p:cNvPr id="34" name="Freeform 114"/>
              <p:cNvSpPr>
                <a:spLocks/>
              </p:cNvSpPr>
              <p:nvPr/>
            </p:nvSpPr>
            <p:spPr bwMode="auto">
              <a:xfrm>
                <a:off x="1351" y="1955"/>
                <a:ext cx="472" cy="389"/>
              </a:xfrm>
              <a:custGeom>
                <a:avLst/>
                <a:gdLst/>
                <a:ahLst/>
                <a:cxnLst>
                  <a:cxn ang="0">
                    <a:pos x="186" y="52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6"/>
                  </a:cxn>
                  <a:cxn ang="0">
                    <a:pos x="422" y="159"/>
                  </a:cxn>
                  <a:cxn ang="0">
                    <a:pos x="433" y="172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2"/>
                  </a:cxn>
                  <a:cxn ang="0">
                    <a:pos x="466" y="241"/>
                  </a:cxn>
                  <a:cxn ang="0">
                    <a:pos x="471" y="266"/>
                  </a:cxn>
                  <a:cxn ang="0">
                    <a:pos x="471" y="287"/>
                  </a:cxn>
                  <a:cxn ang="0">
                    <a:pos x="467" y="306"/>
                  </a:cxn>
                  <a:cxn ang="0">
                    <a:pos x="462" y="326"/>
                  </a:cxn>
                  <a:cxn ang="0">
                    <a:pos x="452" y="348"/>
                  </a:cxn>
                  <a:cxn ang="0">
                    <a:pos x="442" y="369"/>
                  </a:cxn>
                  <a:cxn ang="0">
                    <a:pos x="423" y="388"/>
                  </a:cxn>
                  <a:cxn ang="0">
                    <a:pos x="292" y="326"/>
                  </a:cxn>
                  <a:cxn ang="0">
                    <a:pos x="301" y="310"/>
                  </a:cxn>
                  <a:cxn ang="0">
                    <a:pos x="306" y="295"/>
                  </a:cxn>
                  <a:cxn ang="0">
                    <a:pos x="308" y="280"/>
                  </a:cxn>
                  <a:cxn ang="0">
                    <a:pos x="308" y="264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2"/>
                  </a:cxn>
                  <a:cxn ang="0">
                    <a:pos x="224" y="175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1"/>
                  </a:cxn>
                  <a:cxn ang="0">
                    <a:pos x="159" y="158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2"/>
                  </a:cxn>
                </a:cxnLst>
                <a:rect l="0" t="0" r="r" b="b"/>
                <a:pathLst>
                  <a:path w="472" h="389">
                    <a:moveTo>
                      <a:pt x="180" y="52"/>
                    </a:moveTo>
                    <a:lnTo>
                      <a:pt x="186" y="52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5"/>
                    </a:lnTo>
                    <a:lnTo>
                      <a:pt x="261" y="66"/>
                    </a:lnTo>
                    <a:lnTo>
                      <a:pt x="267" y="69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9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5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6"/>
                    </a:lnTo>
                    <a:lnTo>
                      <a:pt x="415" y="152"/>
                    </a:lnTo>
                    <a:lnTo>
                      <a:pt x="422" y="159"/>
                    </a:lnTo>
                    <a:lnTo>
                      <a:pt x="427" y="166"/>
                    </a:lnTo>
                    <a:lnTo>
                      <a:pt x="433" y="172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4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2"/>
                    </a:lnTo>
                    <a:lnTo>
                      <a:pt x="464" y="232"/>
                    </a:lnTo>
                    <a:lnTo>
                      <a:pt x="466" y="241"/>
                    </a:lnTo>
                    <a:lnTo>
                      <a:pt x="469" y="252"/>
                    </a:lnTo>
                    <a:lnTo>
                      <a:pt x="471" y="266"/>
                    </a:lnTo>
                    <a:lnTo>
                      <a:pt x="471" y="276"/>
                    </a:lnTo>
                    <a:lnTo>
                      <a:pt x="471" y="287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6"/>
                    </a:lnTo>
                    <a:lnTo>
                      <a:pt x="462" y="326"/>
                    </a:lnTo>
                    <a:lnTo>
                      <a:pt x="458" y="336"/>
                    </a:lnTo>
                    <a:lnTo>
                      <a:pt x="452" y="348"/>
                    </a:lnTo>
                    <a:lnTo>
                      <a:pt x="447" y="358"/>
                    </a:lnTo>
                    <a:lnTo>
                      <a:pt x="442" y="369"/>
                    </a:lnTo>
                    <a:lnTo>
                      <a:pt x="433" y="378"/>
                    </a:lnTo>
                    <a:lnTo>
                      <a:pt x="423" y="388"/>
                    </a:lnTo>
                    <a:lnTo>
                      <a:pt x="285" y="336"/>
                    </a:lnTo>
                    <a:lnTo>
                      <a:pt x="292" y="326"/>
                    </a:lnTo>
                    <a:lnTo>
                      <a:pt x="297" y="318"/>
                    </a:lnTo>
                    <a:lnTo>
                      <a:pt x="301" y="310"/>
                    </a:lnTo>
                    <a:lnTo>
                      <a:pt x="304" y="302"/>
                    </a:lnTo>
                    <a:lnTo>
                      <a:pt x="306" y="295"/>
                    </a:lnTo>
                    <a:lnTo>
                      <a:pt x="307" y="287"/>
                    </a:lnTo>
                    <a:lnTo>
                      <a:pt x="308" y="280"/>
                    </a:lnTo>
                    <a:lnTo>
                      <a:pt x="308" y="273"/>
                    </a:lnTo>
                    <a:lnTo>
                      <a:pt x="308" y="264"/>
                    </a:lnTo>
                    <a:lnTo>
                      <a:pt x="306" y="256"/>
                    </a:lnTo>
                    <a:lnTo>
                      <a:pt x="303" y="246"/>
                    </a:lnTo>
                    <a:lnTo>
                      <a:pt x="300" y="239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1"/>
                    </a:lnTo>
                    <a:lnTo>
                      <a:pt x="274" y="206"/>
                    </a:lnTo>
                    <a:lnTo>
                      <a:pt x="269" y="202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6"/>
                    </a:lnTo>
                    <a:lnTo>
                      <a:pt x="240" y="182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6" y="172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1"/>
                    </a:lnTo>
                    <a:lnTo>
                      <a:pt x="169" y="159"/>
                    </a:lnTo>
                    <a:lnTo>
                      <a:pt x="159" y="158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9"/>
                    </a:lnTo>
                    <a:lnTo>
                      <a:pt x="133" y="0"/>
                    </a:lnTo>
                    <a:lnTo>
                      <a:pt x="133" y="49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2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5" name="Freeform 115"/>
              <p:cNvSpPr>
                <a:spLocks/>
              </p:cNvSpPr>
              <p:nvPr/>
            </p:nvSpPr>
            <p:spPr bwMode="auto">
              <a:xfrm>
                <a:off x="1212" y="2245"/>
                <a:ext cx="628" cy="214"/>
              </a:xfrm>
              <a:custGeom>
                <a:avLst/>
                <a:gdLst/>
                <a:ahLst/>
                <a:cxnLst>
                  <a:cxn ang="0">
                    <a:pos x="322" y="210"/>
                  </a:cxn>
                  <a:cxn ang="0">
                    <a:pos x="339" y="208"/>
                  </a:cxn>
                  <a:cxn ang="0">
                    <a:pos x="353" y="205"/>
                  </a:cxn>
                  <a:cxn ang="0">
                    <a:pos x="366" y="203"/>
                  </a:cxn>
                  <a:cxn ang="0">
                    <a:pos x="380" y="199"/>
                  </a:cxn>
                  <a:cxn ang="0">
                    <a:pos x="397" y="196"/>
                  </a:cxn>
                  <a:cxn ang="0">
                    <a:pos x="413" y="191"/>
                  </a:cxn>
                  <a:cxn ang="0">
                    <a:pos x="428" y="186"/>
                  </a:cxn>
                  <a:cxn ang="0">
                    <a:pos x="440" y="181"/>
                  </a:cxn>
                  <a:cxn ang="0">
                    <a:pos x="453" y="176"/>
                  </a:cxn>
                  <a:cxn ang="0">
                    <a:pos x="467" y="169"/>
                  </a:cxn>
                  <a:cxn ang="0">
                    <a:pos x="480" y="164"/>
                  </a:cxn>
                  <a:cxn ang="0">
                    <a:pos x="499" y="153"/>
                  </a:cxn>
                  <a:cxn ang="0">
                    <a:pos x="517" y="141"/>
                  </a:cxn>
                  <a:cxn ang="0">
                    <a:pos x="530" y="130"/>
                  </a:cxn>
                  <a:cxn ang="0">
                    <a:pos x="545" y="118"/>
                  </a:cxn>
                  <a:cxn ang="0">
                    <a:pos x="560" y="104"/>
                  </a:cxn>
                  <a:cxn ang="0">
                    <a:pos x="561" y="0"/>
                  </a:cxn>
                  <a:cxn ang="0">
                    <a:pos x="419" y="51"/>
                  </a:cxn>
                  <a:cxn ang="0">
                    <a:pos x="407" y="62"/>
                  </a:cxn>
                  <a:cxn ang="0">
                    <a:pos x="393" y="71"/>
                  </a:cxn>
                  <a:cxn ang="0">
                    <a:pos x="382" y="78"/>
                  </a:cxn>
                  <a:cxn ang="0">
                    <a:pos x="368" y="85"/>
                  </a:cxn>
                  <a:cxn ang="0">
                    <a:pos x="353" y="92"/>
                  </a:cxn>
                  <a:cxn ang="0">
                    <a:pos x="338" y="97"/>
                  </a:cxn>
                  <a:cxn ang="0">
                    <a:pos x="323" y="101"/>
                  </a:cxn>
                  <a:cxn ang="0">
                    <a:pos x="305" y="104"/>
                  </a:cxn>
                  <a:cxn ang="0">
                    <a:pos x="284" y="106"/>
                  </a:cxn>
                  <a:cxn ang="0">
                    <a:pos x="249" y="107"/>
                  </a:cxn>
                  <a:cxn ang="0">
                    <a:pos x="219" y="103"/>
                  </a:cxn>
                  <a:cxn ang="0">
                    <a:pos x="189" y="96"/>
                  </a:cxn>
                  <a:cxn ang="0">
                    <a:pos x="162" y="86"/>
                  </a:cxn>
                  <a:cxn ang="0">
                    <a:pos x="0" y="135"/>
                  </a:cxn>
                  <a:cxn ang="0">
                    <a:pos x="15" y="145"/>
                  </a:cxn>
                  <a:cxn ang="0">
                    <a:pos x="30" y="154"/>
                  </a:cxn>
                  <a:cxn ang="0">
                    <a:pos x="45" y="163"/>
                  </a:cxn>
                  <a:cxn ang="0">
                    <a:pos x="61" y="170"/>
                  </a:cxn>
                  <a:cxn ang="0">
                    <a:pos x="79" y="178"/>
                  </a:cxn>
                  <a:cxn ang="0">
                    <a:pos x="96" y="185"/>
                  </a:cxn>
                  <a:cxn ang="0">
                    <a:pos x="112" y="190"/>
                  </a:cxn>
                  <a:cxn ang="0">
                    <a:pos x="133" y="196"/>
                  </a:cxn>
                  <a:cxn ang="0">
                    <a:pos x="153" y="201"/>
                  </a:cxn>
                  <a:cxn ang="0">
                    <a:pos x="171" y="205"/>
                  </a:cxn>
                  <a:cxn ang="0">
                    <a:pos x="190" y="208"/>
                  </a:cxn>
                  <a:cxn ang="0">
                    <a:pos x="211" y="211"/>
                  </a:cxn>
                  <a:cxn ang="0">
                    <a:pos x="234" y="212"/>
                  </a:cxn>
                  <a:cxn ang="0">
                    <a:pos x="255" y="213"/>
                  </a:cxn>
                  <a:cxn ang="0">
                    <a:pos x="275" y="212"/>
                  </a:cxn>
                  <a:cxn ang="0">
                    <a:pos x="296" y="212"/>
                  </a:cxn>
                  <a:cxn ang="0">
                    <a:pos x="315" y="210"/>
                  </a:cxn>
                </a:cxnLst>
                <a:rect l="0" t="0" r="r" b="b"/>
                <a:pathLst>
                  <a:path w="628" h="214">
                    <a:moveTo>
                      <a:pt x="315" y="210"/>
                    </a:moveTo>
                    <a:lnTo>
                      <a:pt x="322" y="210"/>
                    </a:lnTo>
                    <a:lnTo>
                      <a:pt x="331" y="208"/>
                    </a:lnTo>
                    <a:lnTo>
                      <a:pt x="339" y="208"/>
                    </a:lnTo>
                    <a:lnTo>
                      <a:pt x="346" y="207"/>
                    </a:lnTo>
                    <a:lnTo>
                      <a:pt x="353" y="205"/>
                    </a:lnTo>
                    <a:lnTo>
                      <a:pt x="359" y="204"/>
                    </a:lnTo>
                    <a:lnTo>
                      <a:pt x="366" y="203"/>
                    </a:lnTo>
                    <a:lnTo>
                      <a:pt x="373" y="202"/>
                    </a:lnTo>
                    <a:lnTo>
                      <a:pt x="380" y="199"/>
                    </a:lnTo>
                    <a:lnTo>
                      <a:pt x="389" y="198"/>
                    </a:lnTo>
                    <a:lnTo>
                      <a:pt x="397" y="196"/>
                    </a:lnTo>
                    <a:lnTo>
                      <a:pt x="404" y="193"/>
                    </a:lnTo>
                    <a:lnTo>
                      <a:pt x="413" y="191"/>
                    </a:lnTo>
                    <a:lnTo>
                      <a:pt x="421" y="189"/>
                    </a:lnTo>
                    <a:lnTo>
                      <a:pt x="428" y="186"/>
                    </a:lnTo>
                    <a:lnTo>
                      <a:pt x="434" y="183"/>
                    </a:lnTo>
                    <a:lnTo>
                      <a:pt x="440" y="181"/>
                    </a:lnTo>
                    <a:lnTo>
                      <a:pt x="446" y="178"/>
                    </a:lnTo>
                    <a:lnTo>
                      <a:pt x="453" y="176"/>
                    </a:lnTo>
                    <a:lnTo>
                      <a:pt x="460" y="173"/>
                    </a:lnTo>
                    <a:lnTo>
                      <a:pt x="467" y="169"/>
                    </a:lnTo>
                    <a:lnTo>
                      <a:pt x="474" y="166"/>
                    </a:lnTo>
                    <a:lnTo>
                      <a:pt x="480" y="164"/>
                    </a:lnTo>
                    <a:lnTo>
                      <a:pt x="490" y="158"/>
                    </a:lnTo>
                    <a:lnTo>
                      <a:pt x="499" y="153"/>
                    </a:lnTo>
                    <a:lnTo>
                      <a:pt x="508" y="148"/>
                    </a:lnTo>
                    <a:lnTo>
                      <a:pt x="517" y="141"/>
                    </a:lnTo>
                    <a:lnTo>
                      <a:pt x="523" y="135"/>
                    </a:lnTo>
                    <a:lnTo>
                      <a:pt x="530" y="130"/>
                    </a:lnTo>
                    <a:lnTo>
                      <a:pt x="538" y="124"/>
                    </a:lnTo>
                    <a:lnTo>
                      <a:pt x="545" y="118"/>
                    </a:lnTo>
                    <a:lnTo>
                      <a:pt x="552" y="112"/>
                    </a:lnTo>
                    <a:lnTo>
                      <a:pt x="560" y="104"/>
                    </a:lnTo>
                    <a:lnTo>
                      <a:pt x="627" y="129"/>
                    </a:lnTo>
                    <a:lnTo>
                      <a:pt x="561" y="0"/>
                    </a:lnTo>
                    <a:lnTo>
                      <a:pt x="347" y="24"/>
                    </a:lnTo>
                    <a:lnTo>
                      <a:pt x="419" y="51"/>
                    </a:lnTo>
                    <a:lnTo>
                      <a:pt x="413" y="56"/>
                    </a:lnTo>
                    <a:lnTo>
                      <a:pt x="407" y="62"/>
                    </a:lnTo>
                    <a:lnTo>
                      <a:pt x="400" y="66"/>
                    </a:lnTo>
                    <a:lnTo>
                      <a:pt x="393" y="71"/>
                    </a:lnTo>
                    <a:lnTo>
                      <a:pt x="388" y="75"/>
                    </a:lnTo>
                    <a:lnTo>
                      <a:pt x="382" y="78"/>
                    </a:lnTo>
                    <a:lnTo>
                      <a:pt x="376" y="81"/>
                    </a:lnTo>
                    <a:lnTo>
                      <a:pt x="368" y="85"/>
                    </a:lnTo>
                    <a:lnTo>
                      <a:pt x="360" y="89"/>
                    </a:lnTo>
                    <a:lnTo>
                      <a:pt x="353" y="92"/>
                    </a:lnTo>
                    <a:lnTo>
                      <a:pt x="347" y="94"/>
                    </a:lnTo>
                    <a:lnTo>
                      <a:pt x="338" y="97"/>
                    </a:lnTo>
                    <a:lnTo>
                      <a:pt x="330" y="100"/>
                    </a:lnTo>
                    <a:lnTo>
                      <a:pt x="323" y="101"/>
                    </a:lnTo>
                    <a:lnTo>
                      <a:pt x="316" y="103"/>
                    </a:lnTo>
                    <a:lnTo>
                      <a:pt x="305" y="104"/>
                    </a:lnTo>
                    <a:lnTo>
                      <a:pt x="295" y="105"/>
                    </a:lnTo>
                    <a:lnTo>
                      <a:pt x="284" y="106"/>
                    </a:lnTo>
                    <a:lnTo>
                      <a:pt x="269" y="107"/>
                    </a:lnTo>
                    <a:lnTo>
                      <a:pt x="249" y="107"/>
                    </a:lnTo>
                    <a:lnTo>
                      <a:pt x="233" y="105"/>
                    </a:lnTo>
                    <a:lnTo>
                      <a:pt x="219" y="103"/>
                    </a:lnTo>
                    <a:lnTo>
                      <a:pt x="203" y="100"/>
                    </a:lnTo>
                    <a:lnTo>
                      <a:pt x="189" y="96"/>
                    </a:lnTo>
                    <a:lnTo>
                      <a:pt x="175" y="91"/>
                    </a:lnTo>
                    <a:lnTo>
                      <a:pt x="162" y="86"/>
                    </a:lnTo>
                    <a:lnTo>
                      <a:pt x="149" y="79"/>
                    </a:lnTo>
                    <a:lnTo>
                      <a:pt x="0" y="135"/>
                    </a:lnTo>
                    <a:lnTo>
                      <a:pt x="6" y="139"/>
                    </a:lnTo>
                    <a:lnTo>
                      <a:pt x="15" y="145"/>
                    </a:lnTo>
                    <a:lnTo>
                      <a:pt x="22" y="149"/>
                    </a:lnTo>
                    <a:lnTo>
                      <a:pt x="30" y="154"/>
                    </a:lnTo>
                    <a:lnTo>
                      <a:pt x="37" y="158"/>
                    </a:lnTo>
                    <a:lnTo>
                      <a:pt x="45" y="163"/>
                    </a:lnTo>
                    <a:lnTo>
                      <a:pt x="53" y="167"/>
                    </a:lnTo>
                    <a:lnTo>
                      <a:pt x="61" y="170"/>
                    </a:lnTo>
                    <a:lnTo>
                      <a:pt x="70" y="174"/>
                    </a:lnTo>
                    <a:lnTo>
                      <a:pt x="79" y="178"/>
                    </a:lnTo>
                    <a:lnTo>
                      <a:pt x="88" y="182"/>
                    </a:lnTo>
                    <a:lnTo>
                      <a:pt x="96" y="185"/>
                    </a:lnTo>
                    <a:lnTo>
                      <a:pt x="104" y="188"/>
                    </a:lnTo>
                    <a:lnTo>
                      <a:pt x="112" y="190"/>
                    </a:lnTo>
                    <a:lnTo>
                      <a:pt x="122" y="193"/>
                    </a:lnTo>
                    <a:lnTo>
                      <a:pt x="133" y="196"/>
                    </a:lnTo>
                    <a:lnTo>
                      <a:pt x="144" y="199"/>
                    </a:lnTo>
                    <a:lnTo>
                      <a:pt x="153" y="201"/>
                    </a:lnTo>
                    <a:lnTo>
                      <a:pt x="161" y="203"/>
                    </a:lnTo>
                    <a:lnTo>
                      <a:pt x="171" y="205"/>
                    </a:lnTo>
                    <a:lnTo>
                      <a:pt x="181" y="207"/>
                    </a:lnTo>
                    <a:lnTo>
                      <a:pt x="190" y="208"/>
                    </a:lnTo>
                    <a:lnTo>
                      <a:pt x="200" y="209"/>
                    </a:lnTo>
                    <a:lnTo>
                      <a:pt x="211" y="211"/>
                    </a:lnTo>
                    <a:lnTo>
                      <a:pt x="222" y="211"/>
                    </a:lnTo>
                    <a:lnTo>
                      <a:pt x="234" y="212"/>
                    </a:lnTo>
                    <a:lnTo>
                      <a:pt x="243" y="212"/>
                    </a:lnTo>
                    <a:lnTo>
                      <a:pt x="255" y="213"/>
                    </a:lnTo>
                    <a:lnTo>
                      <a:pt x="267" y="213"/>
                    </a:lnTo>
                    <a:lnTo>
                      <a:pt x="275" y="212"/>
                    </a:lnTo>
                    <a:lnTo>
                      <a:pt x="285" y="212"/>
                    </a:lnTo>
                    <a:lnTo>
                      <a:pt x="296" y="212"/>
                    </a:lnTo>
                    <a:lnTo>
                      <a:pt x="307" y="211"/>
                    </a:lnTo>
                    <a:lnTo>
                      <a:pt x="315" y="210"/>
                    </a:lnTo>
                  </a:path>
                </a:pathLst>
              </a:custGeom>
              <a:solidFill>
                <a:schemeClr val="tx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6" name="Freeform 116"/>
              <p:cNvSpPr>
                <a:spLocks/>
              </p:cNvSpPr>
              <p:nvPr/>
            </p:nvSpPr>
            <p:spPr bwMode="auto">
              <a:xfrm>
                <a:off x="1103" y="2008"/>
                <a:ext cx="315" cy="385"/>
              </a:xfrm>
              <a:custGeom>
                <a:avLst/>
                <a:gdLst/>
                <a:ahLst/>
                <a:cxnLst>
                  <a:cxn ang="0">
                    <a:pos x="307" y="1"/>
                  </a:cxn>
                  <a:cxn ang="0">
                    <a:pos x="291" y="3"/>
                  </a:cxn>
                  <a:cxn ang="0">
                    <a:pos x="277" y="5"/>
                  </a:cxn>
                  <a:cxn ang="0">
                    <a:pos x="263" y="8"/>
                  </a:cxn>
                  <a:cxn ang="0">
                    <a:pos x="250" y="11"/>
                  </a:cxn>
                  <a:cxn ang="0">
                    <a:pos x="234" y="15"/>
                  </a:cxn>
                  <a:cxn ang="0">
                    <a:pos x="218" y="20"/>
                  </a:cxn>
                  <a:cxn ang="0">
                    <a:pos x="204" y="25"/>
                  </a:cxn>
                  <a:cxn ang="0">
                    <a:pos x="191" y="30"/>
                  </a:cxn>
                  <a:cxn ang="0">
                    <a:pos x="178" y="35"/>
                  </a:cxn>
                  <a:cxn ang="0">
                    <a:pos x="164" y="42"/>
                  </a:cxn>
                  <a:cxn ang="0">
                    <a:pos x="151" y="48"/>
                  </a:cxn>
                  <a:cxn ang="0">
                    <a:pos x="132" y="60"/>
                  </a:cxn>
                  <a:cxn ang="0">
                    <a:pos x="115" y="72"/>
                  </a:cxn>
                  <a:cxn ang="0">
                    <a:pos x="101" y="82"/>
                  </a:cxn>
                  <a:cxn ang="0">
                    <a:pos x="87" y="94"/>
                  </a:cxn>
                  <a:cxn ang="0">
                    <a:pos x="74" y="108"/>
                  </a:cxn>
                  <a:cxn ang="0">
                    <a:pos x="62" y="121"/>
                  </a:cxn>
                  <a:cxn ang="0">
                    <a:pos x="53" y="135"/>
                  </a:cxn>
                  <a:cxn ang="0">
                    <a:pos x="44" y="151"/>
                  </a:cxn>
                  <a:cxn ang="0">
                    <a:pos x="35" y="171"/>
                  </a:cxn>
                  <a:cxn ang="0">
                    <a:pos x="30" y="189"/>
                  </a:cxn>
                  <a:cxn ang="0">
                    <a:pos x="25" y="214"/>
                  </a:cxn>
                  <a:cxn ang="0">
                    <a:pos x="25" y="235"/>
                  </a:cxn>
                  <a:cxn ang="0">
                    <a:pos x="28" y="255"/>
                  </a:cxn>
                  <a:cxn ang="0">
                    <a:pos x="34" y="275"/>
                  </a:cxn>
                  <a:cxn ang="0">
                    <a:pos x="43" y="297"/>
                  </a:cxn>
                  <a:cxn ang="0">
                    <a:pos x="55" y="317"/>
                  </a:cxn>
                  <a:cxn ang="0">
                    <a:pos x="70" y="336"/>
                  </a:cxn>
                  <a:cxn ang="0">
                    <a:pos x="216" y="384"/>
                  </a:cxn>
                  <a:cxn ang="0">
                    <a:pos x="212" y="282"/>
                  </a:cxn>
                  <a:cxn ang="0">
                    <a:pos x="198" y="266"/>
                  </a:cxn>
                  <a:cxn ang="0">
                    <a:pos x="190" y="251"/>
                  </a:cxn>
                  <a:cxn ang="0">
                    <a:pos x="188" y="236"/>
                  </a:cxn>
                  <a:cxn ang="0">
                    <a:pos x="186" y="222"/>
                  </a:cxn>
                  <a:cxn ang="0">
                    <a:pos x="189" y="205"/>
                  </a:cxn>
                  <a:cxn ang="0">
                    <a:pos x="195" y="188"/>
                  </a:cxn>
                  <a:cxn ang="0">
                    <a:pos x="204" y="172"/>
                  </a:cxn>
                  <a:cxn ang="0">
                    <a:pos x="216" y="159"/>
                  </a:cxn>
                  <a:cxn ang="0">
                    <a:pos x="225" y="151"/>
                  </a:cxn>
                  <a:cxn ang="0">
                    <a:pos x="237" y="142"/>
                  </a:cxn>
                  <a:cxn ang="0">
                    <a:pos x="248" y="134"/>
                  </a:cxn>
                  <a:cxn ang="0">
                    <a:pos x="261" y="127"/>
                  </a:cxn>
                  <a:cxn ang="0">
                    <a:pos x="277" y="120"/>
                  </a:cxn>
                  <a:cxn ang="0">
                    <a:pos x="292" y="115"/>
                  </a:cxn>
                  <a:cxn ang="0">
                    <a:pos x="314" y="110"/>
                  </a:cxn>
                </a:cxnLst>
                <a:rect l="0" t="0" r="r" b="b"/>
                <a:pathLst>
                  <a:path w="315" h="385">
                    <a:moveTo>
                      <a:pt x="314" y="0"/>
                    </a:moveTo>
                    <a:lnTo>
                      <a:pt x="307" y="1"/>
                    </a:lnTo>
                    <a:lnTo>
                      <a:pt x="300" y="2"/>
                    </a:lnTo>
                    <a:lnTo>
                      <a:pt x="291" y="3"/>
                    </a:lnTo>
                    <a:lnTo>
                      <a:pt x="285" y="4"/>
                    </a:lnTo>
                    <a:lnTo>
                      <a:pt x="277" y="5"/>
                    </a:lnTo>
                    <a:lnTo>
                      <a:pt x="270" y="7"/>
                    </a:lnTo>
                    <a:lnTo>
                      <a:pt x="263" y="8"/>
                    </a:lnTo>
                    <a:lnTo>
                      <a:pt x="256" y="9"/>
                    </a:lnTo>
                    <a:lnTo>
                      <a:pt x="250" y="11"/>
                    </a:lnTo>
                    <a:lnTo>
                      <a:pt x="241" y="13"/>
                    </a:lnTo>
                    <a:lnTo>
                      <a:pt x="234" y="15"/>
                    </a:lnTo>
                    <a:lnTo>
                      <a:pt x="226" y="18"/>
                    </a:lnTo>
                    <a:lnTo>
                      <a:pt x="218" y="20"/>
                    </a:lnTo>
                    <a:lnTo>
                      <a:pt x="211" y="22"/>
                    </a:lnTo>
                    <a:lnTo>
                      <a:pt x="204" y="25"/>
                    </a:lnTo>
                    <a:lnTo>
                      <a:pt x="197" y="28"/>
                    </a:lnTo>
                    <a:lnTo>
                      <a:pt x="191" y="30"/>
                    </a:lnTo>
                    <a:lnTo>
                      <a:pt x="185" y="32"/>
                    </a:lnTo>
                    <a:lnTo>
                      <a:pt x="178" y="35"/>
                    </a:lnTo>
                    <a:lnTo>
                      <a:pt x="171" y="38"/>
                    </a:lnTo>
                    <a:lnTo>
                      <a:pt x="164" y="42"/>
                    </a:lnTo>
                    <a:lnTo>
                      <a:pt x="158" y="45"/>
                    </a:lnTo>
                    <a:lnTo>
                      <a:pt x="151" y="48"/>
                    </a:lnTo>
                    <a:lnTo>
                      <a:pt x="141" y="54"/>
                    </a:lnTo>
                    <a:lnTo>
                      <a:pt x="132" y="60"/>
                    </a:lnTo>
                    <a:lnTo>
                      <a:pt x="124" y="65"/>
                    </a:lnTo>
                    <a:lnTo>
                      <a:pt x="115" y="72"/>
                    </a:lnTo>
                    <a:lnTo>
                      <a:pt x="108" y="76"/>
                    </a:lnTo>
                    <a:lnTo>
                      <a:pt x="101" y="82"/>
                    </a:lnTo>
                    <a:lnTo>
                      <a:pt x="94" y="88"/>
                    </a:lnTo>
                    <a:lnTo>
                      <a:pt x="87" y="94"/>
                    </a:lnTo>
                    <a:lnTo>
                      <a:pt x="81" y="101"/>
                    </a:lnTo>
                    <a:lnTo>
                      <a:pt x="74" y="108"/>
                    </a:lnTo>
                    <a:lnTo>
                      <a:pt x="68" y="115"/>
                    </a:lnTo>
                    <a:lnTo>
                      <a:pt x="62" y="121"/>
                    </a:lnTo>
                    <a:lnTo>
                      <a:pt x="58" y="128"/>
                    </a:lnTo>
                    <a:lnTo>
                      <a:pt x="53" y="135"/>
                    </a:lnTo>
                    <a:lnTo>
                      <a:pt x="49" y="143"/>
                    </a:lnTo>
                    <a:lnTo>
                      <a:pt x="44" y="151"/>
                    </a:lnTo>
                    <a:lnTo>
                      <a:pt x="39" y="161"/>
                    </a:lnTo>
                    <a:lnTo>
                      <a:pt x="35" y="171"/>
                    </a:lnTo>
                    <a:lnTo>
                      <a:pt x="31" y="180"/>
                    </a:lnTo>
                    <a:lnTo>
                      <a:pt x="30" y="189"/>
                    </a:lnTo>
                    <a:lnTo>
                      <a:pt x="27" y="201"/>
                    </a:lnTo>
                    <a:lnTo>
                      <a:pt x="25" y="214"/>
                    </a:lnTo>
                    <a:lnTo>
                      <a:pt x="25" y="225"/>
                    </a:lnTo>
                    <a:lnTo>
                      <a:pt x="25" y="235"/>
                    </a:lnTo>
                    <a:lnTo>
                      <a:pt x="27" y="245"/>
                    </a:lnTo>
                    <a:lnTo>
                      <a:pt x="28" y="255"/>
                    </a:lnTo>
                    <a:lnTo>
                      <a:pt x="30" y="265"/>
                    </a:lnTo>
                    <a:lnTo>
                      <a:pt x="34" y="275"/>
                    </a:lnTo>
                    <a:lnTo>
                      <a:pt x="38" y="285"/>
                    </a:lnTo>
                    <a:lnTo>
                      <a:pt x="43" y="297"/>
                    </a:lnTo>
                    <a:lnTo>
                      <a:pt x="49" y="307"/>
                    </a:lnTo>
                    <a:lnTo>
                      <a:pt x="55" y="317"/>
                    </a:lnTo>
                    <a:lnTo>
                      <a:pt x="61" y="327"/>
                    </a:lnTo>
                    <a:lnTo>
                      <a:pt x="70" y="336"/>
                    </a:lnTo>
                    <a:lnTo>
                      <a:pt x="0" y="363"/>
                    </a:lnTo>
                    <a:lnTo>
                      <a:pt x="216" y="384"/>
                    </a:lnTo>
                    <a:lnTo>
                      <a:pt x="294" y="253"/>
                    </a:lnTo>
                    <a:lnTo>
                      <a:pt x="212" y="282"/>
                    </a:lnTo>
                    <a:lnTo>
                      <a:pt x="204" y="274"/>
                    </a:lnTo>
                    <a:lnTo>
                      <a:pt x="198" y="266"/>
                    </a:lnTo>
                    <a:lnTo>
                      <a:pt x="194" y="259"/>
                    </a:lnTo>
                    <a:lnTo>
                      <a:pt x="190" y="251"/>
                    </a:lnTo>
                    <a:lnTo>
                      <a:pt x="188" y="243"/>
                    </a:lnTo>
                    <a:lnTo>
                      <a:pt x="188" y="236"/>
                    </a:lnTo>
                    <a:lnTo>
                      <a:pt x="186" y="229"/>
                    </a:lnTo>
                    <a:lnTo>
                      <a:pt x="186" y="222"/>
                    </a:lnTo>
                    <a:lnTo>
                      <a:pt x="187" y="213"/>
                    </a:lnTo>
                    <a:lnTo>
                      <a:pt x="189" y="205"/>
                    </a:lnTo>
                    <a:lnTo>
                      <a:pt x="192" y="195"/>
                    </a:lnTo>
                    <a:lnTo>
                      <a:pt x="195" y="188"/>
                    </a:lnTo>
                    <a:lnTo>
                      <a:pt x="200" y="179"/>
                    </a:lnTo>
                    <a:lnTo>
                      <a:pt x="204" y="172"/>
                    </a:lnTo>
                    <a:lnTo>
                      <a:pt x="210" y="165"/>
                    </a:lnTo>
                    <a:lnTo>
                      <a:pt x="216" y="159"/>
                    </a:lnTo>
                    <a:lnTo>
                      <a:pt x="220" y="155"/>
                    </a:lnTo>
                    <a:lnTo>
                      <a:pt x="225" y="151"/>
                    </a:lnTo>
                    <a:lnTo>
                      <a:pt x="231" y="146"/>
                    </a:lnTo>
                    <a:lnTo>
                      <a:pt x="237" y="142"/>
                    </a:lnTo>
                    <a:lnTo>
                      <a:pt x="242" y="139"/>
                    </a:lnTo>
                    <a:lnTo>
                      <a:pt x="248" y="134"/>
                    </a:lnTo>
                    <a:lnTo>
                      <a:pt x="255" y="131"/>
                    </a:lnTo>
                    <a:lnTo>
                      <a:pt x="261" y="127"/>
                    </a:lnTo>
                    <a:lnTo>
                      <a:pt x="270" y="123"/>
                    </a:lnTo>
                    <a:lnTo>
                      <a:pt x="277" y="120"/>
                    </a:lnTo>
                    <a:lnTo>
                      <a:pt x="283" y="118"/>
                    </a:lnTo>
                    <a:lnTo>
                      <a:pt x="292" y="115"/>
                    </a:lnTo>
                    <a:lnTo>
                      <a:pt x="300" y="112"/>
                    </a:lnTo>
                    <a:lnTo>
                      <a:pt x="314" y="110"/>
                    </a:lnTo>
                    <a:lnTo>
                      <a:pt x="314" y="0"/>
                    </a:lnTo>
                  </a:path>
                </a:pathLst>
              </a:custGeom>
              <a:solidFill>
                <a:srgbClr val="008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37" name="Freeform 117"/>
              <p:cNvSpPr>
                <a:spLocks/>
              </p:cNvSpPr>
              <p:nvPr/>
            </p:nvSpPr>
            <p:spPr bwMode="auto">
              <a:xfrm>
                <a:off x="1351" y="1955"/>
                <a:ext cx="472" cy="348"/>
              </a:xfrm>
              <a:custGeom>
                <a:avLst/>
                <a:gdLst/>
                <a:ahLst/>
                <a:cxnLst>
                  <a:cxn ang="0">
                    <a:pos x="186" y="51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5"/>
                  </a:cxn>
                  <a:cxn ang="0">
                    <a:pos x="422" y="158"/>
                  </a:cxn>
                  <a:cxn ang="0">
                    <a:pos x="433" y="171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1"/>
                  </a:cxn>
                  <a:cxn ang="0">
                    <a:pos x="466" y="240"/>
                  </a:cxn>
                  <a:cxn ang="0">
                    <a:pos x="471" y="265"/>
                  </a:cxn>
                  <a:cxn ang="0">
                    <a:pos x="471" y="286"/>
                  </a:cxn>
                  <a:cxn ang="0">
                    <a:pos x="467" y="306"/>
                  </a:cxn>
                  <a:cxn ang="0">
                    <a:pos x="462" y="325"/>
                  </a:cxn>
                  <a:cxn ang="0">
                    <a:pos x="452" y="347"/>
                  </a:cxn>
                  <a:cxn ang="0">
                    <a:pos x="305" y="297"/>
                  </a:cxn>
                  <a:cxn ang="0">
                    <a:pos x="308" y="279"/>
                  </a:cxn>
                  <a:cxn ang="0">
                    <a:pos x="308" y="263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1"/>
                  </a:cxn>
                  <a:cxn ang="0">
                    <a:pos x="224" y="174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0"/>
                  </a:cxn>
                  <a:cxn ang="0">
                    <a:pos x="159" y="157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1"/>
                  </a:cxn>
                </a:cxnLst>
                <a:rect l="0" t="0" r="r" b="b"/>
                <a:pathLst>
                  <a:path w="472" h="348">
                    <a:moveTo>
                      <a:pt x="180" y="51"/>
                    </a:moveTo>
                    <a:lnTo>
                      <a:pt x="186" y="51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4"/>
                    </a:lnTo>
                    <a:lnTo>
                      <a:pt x="261" y="66"/>
                    </a:lnTo>
                    <a:lnTo>
                      <a:pt x="267" y="68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8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4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5"/>
                    </a:lnTo>
                    <a:lnTo>
                      <a:pt x="415" y="152"/>
                    </a:lnTo>
                    <a:lnTo>
                      <a:pt x="422" y="158"/>
                    </a:lnTo>
                    <a:lnTo>
                      <a:pt x="427" y="165"/>
                    </a:lnTo>
                    <a:lnTo>
                      <a:pt x="433" y="171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3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1"/>
                    </a:lnTo>
                    <a:lnTo>
                      <a:pt x="464" y="231"/>
                    </a:lnTo>
                    <a:lnTo>
                      <a:pt x="466" y="240"/>
                    </a:lnTo>
                    <a:lnTo>
                      <a:pt x="469" y="251"/>
                    </a:lnTo>
                    <a:lnTo>
                      <a:pt x="471" y="265"/>
                    </a:lnTo>
                    <a:lnTo>
                      <a:pt x="471" y="276"/>
                    </a:lnTo>
                    <a:lnTo>
                      <a:pt x="471" y="286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5"/>
                    </a:lnTo>
                    <a:lnTo>
                      <a:pt x="462" y="325"/>
                    </a:lnTo>
                    <a:lnTo>
                      <a:pt x="458" y="335"/>
                    </a:lnTo>
                    <a:lnTo>
                      <a:pt x="452" y="347"/>
                    </a:lnTo>
                    <a:lnTo>
                      <a:pt x="422" y="284"/>
                    </a:lnTo>
                    <a:lnTo>
                      <a:pt x="305" y="297"/>
                    </a:lnTo>
                    <a:lnTo>
                      <a:pt x="307" y="286"/>
                    </a:lnTo>
                    <a:lnTo>
                      <a:pt x="308" y="279"/>
                    </a:lnTo>
                    <a:lnTo>
                      <a:pt x="308" y="272"/>
                    </a:lnTo>
                    <a:lnTo>
                      <a:pt x="308" y="263"/>
                    </a:lnTo>
                    <a:lnTo>
                      <a:pt x="306" y="255"/>
                    </a:lnTo>
                    <a:lnTo>
                      <a:pt x="303" y="246"/>
                    </a:lnTo>
                    <a:lnTo>
                      <a:pt x="300" y="238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0"/>
                    </a:lnTo>
                    <a:lnTo>
                      <a:pt x="274" y="206"/>
                    </a:lnTo>
                    <a:lnTo>
                      <a:pt x="269" y="201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5"/>
                    </a:lnTo>
                    <a:lnTo>
                      <a:pt x="240" y="181"/>
                    </a:lnTo>
                    <a:lnTo>
                      <a:pt x="232" y="178"/>
                    </a:lnTo>
                    <a:lnTo>
                      <a:pt x="224" y="174"/>
                    </a:lnTo>
                    <a:lnTo>
                      <a:pt x="216" y="171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0"/>
                    </a:lnTo>
                    <a:lnTo>
                      <a:pt x="169" y="159"/>
                    </a:lnTo>
                    <a:lnTo>
                      <a:pt x="159" y="157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8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1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9" name="Group 113"/>
            <p:cNvGrpSpPr>
              <a:grpSpLocks/>
            </p:cNvGrpSpPr>
            <p:nvPr/>
          </p:nvGrpSpPr>
          <p:grpSpPr bwMode="auto">
            <a:xfrm>
              <a:off x="6786578" y="3857628"/>
              <a:ext cx="642942" cy="714380"/>
              <a:chOff x="1103" y="1955"/>
              <a:chExt cx="737" cy="504"/>
            </a:xfrm>
          </p:grpSpPr>
          <p:sp>
            <p:nvSpPr>
              <p:cNvPr id="50" name="Freeform 114"/>
              <p:cNvSpPr>
                <a:spLocks/>
              </p:cNvSpPr>
              <p:nvPr/>
            </p:nvSpPr>
            <p:spPr bwMode="auto">
              <a:xfrm>
                <a:off x="1351" y="1955"/>
                <a:ext cx="472" cy="389"/>
              </a:xfrm>
              <a:custGeom>
                <a:avLst/>
                <a:gdLst/>
                <a:ahLst/>
                <a:cxnLst>
                  <a:cxn ang="0">
                    <a:pos x="186" y="52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6"/>
                  </a:cxn>
                  <a:cxn ang="0">
                    <a:pos x="422" y="159"/>
                  </a:cxn>
                  <a:cxn ang="0">
                    <a:pos x="433" y="172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2"/>
                  </a:cxn>
                  <a:cxn ang="0">
                    <a:pos x="466" y="241"/>
                  </a:cxn>
                  <a:cxn ang="0">
                    <a:pos x="471" y="266"/>
                  </a:cxn>
                  <a:cxn ang="0">
                    <a:pos x="471" y="287"/>
                  </a:cxn>
                  <a:cxn ang="0">
                    <a:pos x="467" y="306"/>
                  </a:cxn>
                  <a:cxn ang="0">
                    <a:pos x="462" y="326"/>
                  </a:cxn>
                  <a:cxn ang="0">
                    <a:pos x="452" y="348"/>
                  </a:cxn>
                  <a:cxn ang="0">
                    <a:pos x="442" y="369"/>
                  </a:cxn>
                  <a:cxn ang="0">
                    <a:pos x="423" y="388"/>
                  </a:cxn>
                  <a:cxn ang="0">
                    <a:pos x="292" y="326"/>
                  </a:cxn>
                  <a:cxn ang="0">
                    <a:pos x="301" y="310"/>
                  </a:cxn>
                  <a:cxn ang="0">
                    <a:pos x="306" y="295"/>
                  </a:cxn>
                  <a:cxn ang="0">
                    <a:pos x="308" y="280"/>
                  </a:cxn>
                  <a:cxn ang="0">
                    <a:pos x="308" y="264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2"/>
                  </a:cxn>
                  <a:cxn ang="0">
                    <a:pos x="224" y="175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1"/>
                  </a:cxn>
                  <a:cxn ang="0">
                    <a:pos x="159" y="158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2"/>
                  </a:cxn>
                </a:cxnLst>
                <a:rect l="0" t="0" r="r" b="b"/>
                <a:pathLst>
                  <a:path w="472" h="389">
                    <a:moveTo>
                      <a:pt x="180" y="52"/>
                    </a:moveTo>
                    <a:lnTo>
                      <a:pt x="186" y="52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5"/>
                    </a:lnTo>
                    <a:lnTo>
                      <a:pt x="261" y="66"/>
                    </a:lnTo>
                    <a:lnTo>
                      <a:pt x="267" y="69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9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5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6"/>
                    </a:lnTo>
                    <a:lnTo>
                      <a:pt x="415" y="152"/>
                    </a:lnTo>
                    <a:lnTo>
                      <a:pt x="422" y="159"/>
                    </a:lnTo>
                    <a:lnTo>
                      <a:pt x="427" y="166"/>
                    </a:lnTo>
                    <a:lnTo>
                      <a:pt x="433" y="172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4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2"/>
                    </a:lnTo>
                    <a:lnTo>
                      <a:pt x="464" y="232"/>
                    </a:lnTo>
                    <a:lnTo>
                      <a:pt x="466" y="241"/>
                    </a:lnTo>
                    <a:lnTo>
                      <a:pt x="469" y="252"/>
                    </a:lnTo>
                    <a:lnTo>
                      <a:pt x="471" y="266"/>
                    </a:lnTo>
                    <a:lnTo>
                      <a:pt x="471" y="276"/>
                    </a:lnTo>
                    <a:lnTo>
                      <a:pt x="471" y="287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6"/>
                    </a:lnTo>
                    <a:lnTo>
                      <a:pt x="462" y="326"/>
                    </a:lnTo>
                    <a:lnTo>
                      <a:pt x="458" y="336"/>
                    </a:lnTo>
                    <a:lnTo>
                      <a:pt x="452" y="348"/>
                    </a:lnTo>
                    <a:lnTo>
                      <a:pt x="447" y="358"/>
                    </a:lnTo>
                    <a:lnTo>
                      <a:pt x="442" y="369"/>
                    </a:lnTo>
                    <a:lnTo>
                      <a:pt x="433" y="378"/>
                    </a:lnTo>
                    <a:lnTo>
                      <a:pt x="423" y="388"/>
                    </a:lnTo>
                    <a:lnTo>
                      <a:pt x="285" y="336"/>
                    </a:lnTo>
                    <a:lnTo>
                      <a:pt x="292" y="326"/>
                    </a:lnTo>
                    <a:lnTo>
                      <a:pt x="297" y="318"/>
                    </a:lnTo>
                    <a:lnTo>
                      <a:pt x="301" y="310"/>
                    </a:lnTo>
                    <a:lnTo>
                      <a:pt x="304" y="302"/>
                    </a:lnTo>
                    <a:lnTo>
                      <a:pt x="306" y="295"/>
                    </a:lnTo>
                    <a:lnTo>
                      <a:pt x="307" y="287"/>
                    </a:lnTo>
                    <a:lnTo>
                      <a:pt x="308" y="280"/>
                    </a:lnTo>
                    <a:lnTo>
                      <a:pt x="308" y="273"/>
                    </a:lnTo>
                    <a:lnTo>
                      <a:pt x="308" y="264"/>
                    </a:lnTo>
                    <a:lnTo>
                      <a:pt x="306" y="256"/>
                    </a:lnTo>
                    <a:lnTo>
                      <a:pt x="303" y="246"/>
                    </a:lnTo>
                    <a:lnTo>
                      <a:pt x="300" y="239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1"/>
                    </a:lnTo>
                    <a:lnTo>
                      <a:pt x="274" y="206"/>
                    </a:lnTo>
                    <a:lnTo>
                      <a:pt x="269" y="202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6"/>
                    </a:lnTo>
                    <a:lnTo>
                      <a:pt x="240" y="182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6" y="172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1"/>
                    </a:lnTo>
                    <a:lnTo>
                      <a:pt x="169" y="159"/>
                    </a:lnTo>
                    <a:lnTo>
                      <a:pt x="159" y="158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9"/>
                    </a:lnTo>
                    <a:lnTo>
                      <a:pt x="133" y="0"/>
                    </a:lnTo>
                    <a:lnTo>
                      <a:pt x="133" y="49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2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1" name="Freeform 115"/>
              <p:cNvSpPr>
                <a:spLocks/>
              </p:cNvSpPr>
              <p:nvPr/>
            </p:nvSpPr>
            <p:spPr bwMode="auto">
              <a:xfrm>
                <a:off x="1212" y="2245"/>
                <a:ext cx="628" cy="214"/>
              </a:xfrm>
              <a:custGeom>
                <a:avLst/>
                <a:gdLst/>
                <a:ahLst/>
                <a:cxnLst>
                  <a:cxn ang="0">
                    <a:pos x="322" y="210"/>
                  </a:cxn>
                  <a:cxn ang="0">
                    <a:pos x="339" y="208"/>
                  </a:cxn>
                  <a:cxn ang="0">
                    <a:pos x="353" y="205"/>
                  </a:cxn>
                  <a:cxn ang="0">
                    <a:pos x="366" y="203"/>
                  </a:cxn>
                  <a:cxn ang="0">
                    <a:pos x="380" y="199"/>
                  </a:cxn>
                  <a:cxn ang="0">
                    <a:pos x="397" y="196"/>
                  </a:cxn>
                  <a:cxn ang="0">
                    <a:pos x="413" y="191"/>
                  </a:cxn>
                  <a:cxn ang="0">
                    <a:pos x="428" y="186"/>
                  </a:cxn>
                  <a:cxn ang="0">
                    <a:pos x="440" y="181"/>
                  </a:cxn>
                  <a:cxn ang="0">
                    <a:pos x="453" y="176"/>
                  </a:cxn>
                  <a:cxn ang="0">
                    <a:pos x="467" y="169"/>
                  </a:cxn>
                  <a:cxn ang="0">
                    <a:pos x="480" y="164"/>
                  </a:cxn>
                  <a:cxn ang="0">
                    <a:pos x="499" y="153"/>
                  </a:cxn>
                  <a:cxn ang="0">
                    <a:pos x="517" y="141"/>
                  </a:cxn>
                  <a:cxn ang="0">
                    <a:pos x="530" y="130"/>
                  </a:cxn>
                  <a:cxn ang="0">
                    <a:pos x="545" y="118"/>
                  </a:cxn>
                  <a:cxn ang="0">
                    <a:pos x="560" y="104"/>
                  </a:cxn>
                  <a:cxn ang="0">
                    <a:pos x="561" y="0"/>
                  </a:cxn>
                  <a:cxn ang="0">
                    <a:pos x="419" y="51"/>
                  </a:cxn>
                  <a:cxn ang="0">
                    <a:pos x="407" y="62"/>
                  </a:cxn>
                  <a:cxn ang="0">
                    <a:pos x="393" y="71"/>
                  </a:cxn>
                  <a:cxn ang="0">
                    <a:pos x="382" y="78"/>
                  </a:cxn>
                  <a:cxn ang="0">
                    <a:pos x="368" y="85"/>
                  </a:cxn>
                  <a:cxn ang="0">
                    <a:pos x="353" y="92"/>
                  </a:cxn>
                  <a:cxn ang="0">
                    <a:pos x="338" y="97"/>
                  </a:cxn>
                  <a:cxn ang="0">
                    <a:pos x="323" y="101"/>
                  </a:cxn>
                  <a:cxn ang="0">
                    <a:pos x="305" y="104"/>
                  </a:cxn>
                  <a:cxn ang="0">
                    <a:pos x="284" y="106"/>
                  </a:cxn>
                  <a:cxn ang="0">
                    <a:pos x="249" y="107"/>
                  </a:cxn>
                  <a:cxn ang="0">
                    <a:pos x="219" y="103"/>
                  </a:cxn>
                  <a:cxn ang="0">
                    <a:pos x="189" y="96"/>
                  </a:cxn>
                  <a:cxn ang="0">
                    <a:pos x="162" y="86"/>
                  </a:cxn>
                  <a:cxn ang="0">
                    <a:pos x="0" y="135"/>
                  </a:cxn>
                  <a:cxn ang="0">
                    <a:pos x="15" y="145"/>
                  </a:cxn>
                  <a:cxn ang="0">
                    <a:pos x="30" y="154"/>
                  </a:cxn>
                  <a:cxn ang="0">
                    <a:pos x="45" y="163"/>
                  </a:cxn>
                  <a:cxn ang="0">
                    <a:pos x="61" y="170"/>
                  </a:cxn>
                  <a:cxn ang="0">
                    <a:pos x="79" y="178"/>
                  </a:cxn>
                  <a:cxn ang="0">
                    <a:pos x="96" y="185"/>
                  </a:cxn>
                  <a:cxn ang="0">
                    <a:pos x="112" y="190"/>
                  </a:cxn>
                  <a:cxn ang="0">
                    <a:pos x="133" y="196"/>
                  </a:cxn>
                  <a:cxn ang="0">
                    <a:pos x="153" y="201"/>
                  </a:cxn>
                  <a:cxn ang="0">
                    <a:pos x="171" y="205"/>
                  </a:cxn>
                  <a:cxn ang="0">
                    <a:pos x="190" y="208"/>
                  </a:cxn>
                  <a:cxn ang="0">
                    <a:pos x="211" y="211"/>
                  </a:cxn>
                  <a:cxn ang="0">
                    <a:pos x="234" y="212"/>
                  </a:cxn>
                  <a:cxn ang="0">
                    <a:pos x="255" y="213"/>
                  </a:cxn>
                  <a:cxn ang="0">
                    <a:pos x="275" y="212"/>
                  </a:cxn>
                  <a:cxn ang="0">
                    <a:pos x="296" y="212"/>
                  </a:cxn>
                  <a:cxn ang="0">
                    <a:pos x="315" y="210"/>
                  </a:cxn>
                </a:cxnLst>
                <a:rect l="0" t="0" r="r" b="b"/>
                <a:pathLst>
                  <a:path w="628" h="214">
                    <a:moveTo>
                      <a:pt x="315" y="210"/>
                    </a:moveTo>
                    <a:lnTo>
                      <a:pt x="322" y="210"/>
                    </a:lnTo>
                    <a:lnTo>
                      <a:pt x="331" y="208"/>
                    </a:lnTo>
                    <a:lnTo>
                      <a:pt x="339" y="208"/>
                    </a:lnTo>
                    <a:lnTo>
                      <a:pt x="346" y="207"/>
                    </a:lnTo>
                    <a:lnTo>
                      <a:pt x="353" y="205"/>
                    </a:lnTo>
                    <a:lnTo>
                      <a:pt x="359" y="204"/>
                    </a:lnTo>
                    <a:lnTo>
                      <a:pt x="366" y="203"/>
                    </a:lnTo>
                    <a:lnTo>
                      <a:pt x="373" y="202"/>
                    </a:lnTo>
                    <a:lnTo>
                      <a:pt x="380" y="199"/>
                    </a:lnTo>
                    <a:lnTo>
                      <a:pt x="389" y="198"/>
                    </a:lnTo>
                    <a:lnTo>
                      <a:pt x="397" y="196"/>
                    </a:lnTo>
                    <a:lnTo>
                      <a:pt x="404" y="193"/>
                    </a:lnTo>
                    <a:lnTo>
                      <a:pt x="413" y="191"/>
                    </a:lnTo>
                    <a:lnTo>
                      <a:pt x="421" y="189"/>
                    </a:lnTo>
                    <a:lnTo>
                      <a:pt x="428" y="186"/>
                    </a:lnTo>
                    <a:lnTo>
                      <a:pt x="434" y="183"/>
                    </a:lnTo>
                    <a:lnTo>
                      <a:pt x="440" y="181"/>
                    </a:lnTo>
                    <a:lnTo>
                      <a:pt x="446" y="178"/>
                    </a:lnTo>
                    <a:lnTo>
                      <a:pt x="453" y="176"/>
                    </a:lnTo>
                    <a:lnTo>
                      <a:pt x="460" y="173"/>
                    </a:lnTo>
                    <a:lnTo>
                      <a:pt x="467" y="169"/>
                    </a:lnTo>
                    <a:lnTo>
                      <a:pt x="474" y="166"/>
                    </a:lnTo>
                    <a:lnTo>
                      <a:pt x="480" y="164"/>
                    </a:lnTo>
                    <a:lnTo>
                      <a:pt x="490" y="158"/>
                    </a:lnTo>
                    <a:lnTo>
                      <a:pt x="499" y="153"/>
                    </a:lnTo>
                    <a:lnTo>
                      <a:pt x="508" y="148"/>
                    </a:lnTo>
                    <a:lnTo>
                      <a:pt x="517" y="141"/>
                    </a:lnTo>
                    <a:lnTo>
                      <a:pt x="523" y="135"/>
                    </a:lnTo>
                    <a:lnTo>
                      <a:pt x="530" y="130"/>
                    </a:lnTo>
                    <a:lnTo>
                      <a:pt x="538" y="124"/>
                    </a:lnTo>
                    <a:lnTo>
                      <a:pt x="545" y="118"/>
                    </a:lnTo>
                    <a:lnTo>
                      <a:pt x="552" y="112"/>
                    </a:lnTo>
                    <a:lnTo>
                      <a:pt x="560" y="104"/>
                    </a:lnTo>
                    <a:lnTo>
                      <a:pt x="627" y="129"/>
                    </a:lnTo>
                    <a:lnTo>
                      <a:pt x="561" y="0"/>
                    </a:lnTo>
                    <a:lnTo>
                      <a:pt x="347" y="24"/>
                    </a:lnTo>
                    <a:lnTo>
                      <a:pt x="419" y="51"/>
                    </a:lnTo>
                    <a:lnTo>
                      <a:pt x="413" y="56"/>
                    </a:lnTo>
                    <a:lnTo>
                      <a:pt x="407" y="62"/>
                    </a:lnTo>
                    <a:lnTo>
                      <a:pt x="400" y="66"/>
                    </a:lnTo>
                    <a:lnTo>
                      <a:pt x="393" y="71"/>
                    </a:lnTo>
                    <a:lnTo>
                      <a:pt x="388" y="75"/>
                    </a:lnTo>
                    <a:lnTo>
                      <a:pt x="382" y="78"/>
                    </a:lnTo>
                    <a:lnTo>
                      <a:pt x="376" y="81"/>
                    </a:lnTo>
                    <a:lnTo>
                      <a:pt x="368" y="85"/>
                    </a:lnTo>
                    <a:lnTo>
                      <a:pt x="360" y="89"/>
                    </a:lnTo>
                    <a:lnTo>
                      <a:pt x="353" y="92"/>
                    </a:lnTo>
                    <a:lnTo>
                      <a:pt x="347" y="94"/>
                    </a:lnTo>
                    <a:lnTo>
                      <a:pt x="338" y="97"/>
                    </a:lnTo>
                    <a:lnTo>
                      <a:pt x="330" y="100"/>
                    </a:lnTo>
                    <a:lnTo>
                      <a:pt x="323" y="101"/>
                    </a:lnTo>
                    <a:lnTo>
                      <a:pt x="316" y="103"/>
                    </a:lnTo>
                    <a:lnTo>
                      <a:pt x="305" y="104"/>
                    </a:lnTo>
                    <a:lnTo>
                      <a:pt x="295" y="105"/>
                    </a:lnTo>
                    <a:lnTo>
                      <a:pt x="284" y="106"/>
                    </a:lnTo>
                    <a:lnTo>
                      <a:pt x="269" y="107"/>
                    </a:lnTo>
                    <a:lnTo>
                      <a:pt x="249" y="107"/>
                    </a:lnTo>
                    <a:lnTo>
                      <a:pt x="233" y="105"/>
                    </a:lnTo>
                    <a:lnTo>
                      <a:pt x="219" y="103"/>
                    </a:lnTo>
                    <a:lnTo>
                      <a:pt x="203" y="100"/>
                    </a:lnTo>
                    <a:lnTo>
                      <a:pt x="189" y="96"/>
                    </a:lnTo>
                    <a:lnTo>
                      <a:pt x="175" y="91"/>
                    </a:lnTo>
                    <a:lnTo>
                      <a:pt x="162" y="86"/>
                    </a:lnTo>
                    <a:lnTo>
                      <a:pt x="149" y="79"/>
                    </a:lnTo>
                    <a:lnTo>
                      <a:pt x="0" y="135"/>
                    </a:lnTo>
                    <a:lnTo>
                      <a:pt x="6" y="139"/>
                    </a:lnTo>
                    <a:lnTo>
                      <a:pt x="15" y="145"/>
                    </a:lnTo>
                    <a:lnTo>
                      <a:pt x="22" y="149"/>
                    </a:lnTo>
                    <a:lnTo>
                      <a:pt x="30" y="154"/>
                    </a:lnTo>
                    <a:lnTo>
                      <a:pt x="37" y="158"/>
                    </a:lnTo>
                    <a:lnTo>
                      <a:pt x="45" y="163"/>
                    </a:lnTo>
                    <a:lnTo>
                      <a:pt x="53" y="167"/>
                    </a:lnTo>
                    <a:lnTo>
                      <a:pt x="61" y="170"/>
                    </a:lnTo>
                    <a:lnTo>
                      <a:pt x="70" y="174"/>
                    </a:lnTo>
                    <a:lnTo>
                      <a:pt x="79" y="178"/>
                    </a:lnTo>
                    <a:lnTo>
                      <a:pt x="88" y="182"/>
                    </a:lnTo>
                    <a:lnTo>
                      <a:pt x="96" y="185"/>
                    </a:lnTo>
                    <a:lnTo>
                      <a:pt x="104" y="188"/>
                    </a:lnTo>
                    <a:lnTo>
                      <a:pt x="112" y="190"/>
                    </a:lnTo>
                    <a:lnTo>
                      <a:pt x="122" y="193"/>
                    </a:lnTo>
                    <a:lnTo>
                      <a:pt x="133" y="196"/>
                    </a:lnTo>
                    <a:lnTo>
                      <a:pt x="144" y="199"/>
                    </a:lnTo>
                    <a:lnTo>
                      <a:pt x="153" y="201"/>
                    </a:lnTo>
                    <a:lnTo>
                      <a:pt x="161" y="203"/>
                    </a:lnTo>
                    <a:lnTo>
                      <a:pt x="171" y="205"/>
                    </a:lnTo>
                    <a:lnTo>
                      <a:pt x="181" y="207"/>
                    </a:lnTo>
                    <a:lnTo>
                      <a:pt x="190" y="208"/>
                    </a:lnTo>
                    <a:lnTo>
                      <a:pt x="200" y="209"/>
                    </a:lnTo>
                    <a:lnTo>
                      <a:pt x="211" y="211"/>
                    </a:lnTo>
                    <a:lnTo>
                      <a:pt x="222" y="211"/>
                    </a:lnTo>
                    <a:lnTo>
                      <a:pt x="234" y="212"/>
                    </a:lnTo>
                    <a:lnTo>
                      <a:pt x="243" y="212"/>
                    </a:lnTo>
                    <a:lnTo>
                      <a:pt x="255" y="213"/>
                    </a:lnTo>
                    <a:lnTo>
                      <a:pt x="267" y="213"/>
                    </a:lnTo>
                    <a:lnTo>
                      <a:pt x="275" y="212"/>
                    </a:lnTo>
                    <a:lnTo>
                      <a:pt x="285" y="212"/>
                    </a:lnTo>
                    <a:lnTo>
                      <a:pt x="296" y="212"/>
                    </a:lnTo>
                    <a:lnTo>
                      <a:pt x="307" y="211"/>
                    </a:lnTo>
                    <a:lnTo>
                      <a:pt x="315" y="210"/>
                    </a:lnTo>
                  </a:path>
                </a:pathLst>
              </a:custGeom>
              <a:solidFill>
                <a:schemeClr val="tx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2" name="Freeform 116"/>
              <p:cNvSpPr>
                <a:spLocks/>
              </p:cNvSpPr>
              <p:nvPr/>
            </p:nvSpPr>
            <p:spPr bwMode="auto">
              <a:xfrm>
                <a:off x="1103" y="2008"/>
                <a:ext cx="315" cy="385"/>
              </a:xfrm>
              <a:custGeom>
                <a:avLst/>
                <a:gdLst/>
                <a:ahLst/>
                <a:cxnLst>
                  <a:cxn ang="0">
                    <a:pos x="307" y="1"/>
                  </a:cxn>
                  <a:cxn ang="0">
                    <a:pos x="291" y="3"/>
                  </a:cxn>
                  <a:cxn ang="0">
                    <a:pos x="277" y="5"/>
                  </a:cxn>
                  <a:cxn ang="0">
                    <a:pos x="263" y="8"/>
                  </a:cxn>
                  <a:cxn ang="0">
                    <a:pos x="250" y="11"/>
                  </a:cxn>
                  <a:cxn ang="0">
                    <a:pos x="234" y="15"/>
                  </a:cxn>
                  <a:cxn ang="0">
                    <a:pos x="218" y="20"/>
                  </a:cxn>
                  <a:cxn ang="0">
                    <a:pos x="204" y="25"/>
                  </a:cxn>
                  <a:cxn ang="0">
                    <a:pos x="191" y="30"/>
                  </a:cxn>
                  <a:cxn ang="0">
                    <a:pos x="178" y="35"/>
                  </a:cxn>
                  <a:cxn ang="0">
                    <a:pos x="164" y="42"/>
                  </a:cxn>
                  <a:cxn ang="0">
                    <a:pos x="151" y="48"/>
                  </a:cxn>
                  <a:cxn ang="0">
                    <a:pos x="132" y="60"/>
                  </a:cxn>
                  <a:cxn ang="0">
                    <a:pos x="115" y="72"/>
                  </a:cxn>
                  <a:cxn ang="0">
                    <a:pos x="101" y="82"/>
                  </a:cxn>
                  <a:cxn ang="0">
                    <a:pos x="87" y="94"/>
                  </a:cxn>
                  <a:cxn ang="0">
                    <a:pos x="74" y="108"/>
                  </a:cxn>
                  <a:cxn ang="0">
                    <a:pos x="62" y="121"/>
                  </a:cxn>
                  <a:cxn ang="0">
                    <a:pos x="53" y="135"/>
                  </a:cxn>
                  <a:cxn ang="0">
                    <a:pos x="44" y="151"/>
                  </a:cxn>
                  <a:cxn ang="0">
                    <a:pos x="35" y="171"/>
                  </a:cxn>
                  <a:cxn ang="0">
                    <a:pos x="30" y="189"/>
                  </a:cxn>
                  <a:cxn ang="0">
                    <a:pos x="25" y="214"/>
                  </a:cxn>
                  <a:cxn ang="0">
                    <a:pos x="25" y="235"/>
                  </a:cxn>
                  <a:cxn ang="0">
                    <a:pos x="28" y="255"/>
                  </a:cxn>
                  <a:cxn ang="0">
                    <a:pos x="34" y="275"/>
                  </a:cxn>
                  <a:cxn ang="0">
                    <a:pos x="43" y="297"/>
                  </a:cxn>
                  <a:cxn ang="0">
                    <a:pos x="55" y="317"/>
                  </a:cxn>
                  <a:cxn ang="0">
                    <a:pos x="70" y="336"/>
                  </a:cxn>
                  <a:cxn ang="0">
                    <a:pos x="216" y="384"/>
                  </a:cxn>
                  <a:cxn ang="0">
                    <a:pos x="212" y="282"/>
                  </a:cxn>
                  <a:cxn ang="0">
                    <a:pos x="198" y="266"/>
                  </a:cxn>
                  <a:cxn ang="0">
                    <a:pos x="190" y="251"/>
                  </a:cxn>
                  <a:cxn ang="0">
                    <a:pos x="188" y="236"/>
                  </a:cxn>
                  <a:cxn ang="0">
                    <a:pos x="186" y="222"/>
                  </a:cxn>
                  <a:cxn ang="0">
                    <a:pos x="189" y="205"/>
                  </a:cxn>
                  <a:cxn ang="0">
                    <a:pos x="195" y="188"/>
                  </a:cxn>
                  <a:cxn ang="0">
                    <a:pos x="204" y="172"/>
                  </a:cxn>
                  <a:cxn ang="0">
                    <a:pos x="216" y="159"/>
                  </a:cxn>
                  <a:cxn ang="0">
                    <a:pos x="225" y="151"/>
                  </a:cxn>
                  <a:cxn ang="0">
                    <a:pos x="237" y="142"/>
                  </a:cxn>
                  <a:cxn ang="0">
                    <a:pos x="248" y="134"/>
                  </a:cxn>
                  <a:cxn ang="0">
                    <a:pos x="261" y="127"/>
                  </a:cxn>
                  <a:cxn ang="0">
                    <a:pos x="277" y="120"/>
                  </a:cxn>
                  <a:cxn ang="0">
                    <a:pos x="292" y="115"/>
                  </a:cxn>
                  <a:cxn ang="0">
                    <a:pos x="314" y="110"/>
                  </a:cxn>
                </a:cxnLst>
                <a:rect l="0" t="0" r="r" b="b"/>
                <a:pathLst>
                  <a:path w="315" h="385">
                    <a:moveTo>
                      <a:pt x="314" y="0"/>
                    </a:moveTo>
                    <a:lnTo>
                      <a:pt x="307" y="1"/>
                    </a:lnTo>
                    <a:lnTo>
                      <a:pt x="300" y="2"/>
                    </a:lnTo>
                    <a:lnTo>
                      <a:pt x="291" y="3"/>
                    </a:lnTo>
                    <a:lnTo>
                      <a:pt x="285" y="4"/>
                    </a:lnTo>
                    <a:lnTo>
                      <a:pt x="277" y="5"/>
                    </a:lnTo>
                    <a:lnTo>
                      <a:pt x="270" y="7"/>
                    </a:lnTo>
                    <a:lnTo>
                      <a:pt x="263" y="8"/>
                    </a:lnTo>
                    <a:lnTo>
                      <a:pt x="256" y="9"/>
                    </a:lnTo>
                    <a:lnTo>
                      <a:pt x="250" y="11"/>
                    </a:lnTo>
                    <a:lnTo>
                      <a:pt x="241" y="13"/>
                    </a:lnTo>
                    <a:lnTo>
                      <a:pt x="234" y="15"/>
                    </a:lnTo>
                    <a:lnTo>
                      <a:pt x="226" y="18"/>
                    </a:lnTo>
                    <a:lnTo>
                      <a:pt x="218" y="20"/>
                    </a:lnTo>
                    <a:lnTo>
                      <a:pt x="211" y="22"/>
                    </a:lnTo>
                    <a:lnTo>
                      <a:pt x="204" y="25"/>
                    </a:lnTo>
                    <a:lnTo>
                      <a:pt x="197" y="28"/>
                    </a:lnTo>
                    <a:lnTo>
                      <a:pt x="191" y="30"/>
                    </a:lnTo>
                    <a:lnTo>
                      <a:pt x="185" y="32"/>
                    </a:lnTo>
                    <a:lnTo>
                      <a:pt x="178" y="35"/>
                    </a:lnTo>
                    <a:lnTo>
                      <a:pt x="171" y="38"/>
                    </a:lnTo>
                    <a:lnTo>
                      <a:pt x="164" y="42"/>
                    </a:lnTo>
                    <a:lnTo>
                      <a:pt x="158" y="45"/>
                    </a:lnTo>
                    <a:lnTo>
                      <a:pt x="151" y="48"/>
                    </a:lnTo>
                    <a:lnTo>
                      <a:pt x="141" y="54"/>
                    </a:lnTo>
                    <a:lnTo>
                      <a:pt x="132" y="60"/>
                    </a:lnTo>
                    <a:lnTo>
                      <a:pt x="124" y="65"/>
                    </a:lnTo>
                    <a:lnTo>
                      <a:pt x="115" y="72"/>
                    </a:lnTo>
                    <a:lnTo>
                      <a:pt x="108" y="76"/>
                    </a:lnTo>
                    <a:lnTo>
                      <a:pt x="101" y="82"/>
                    </a:lnTo>
                    <a:lnTo>
                      <a:pt x="94" y="88"/>
                    </a:lnTo>
                    <a:lnTo>
                      <a:pt x="87" y="94"/>
                    </a:lnTo>
                    <a:lnTo>
                      <a:pt x="81" y="101"/>
                    </a:lnTo>
                    <a:lnTo>
                      <a:pt x="74" y="108"/>
                    </a:lnTo>
                    <a:lnTo>
                      <a:pt x="68" y="115"/>
                    </a:lnTo>
                    <a:lnTo>
                      <a:pt x="62" y="121"/>
                    </a:lnTo>
                    <a:lnTo>
                      <a:pt x="58" y="128"/>
                    </a:lnTo>
                    <a:lnTo>
                      <a:pt x="53" y="135"/>
                    </a:lnTo>
                    <a:lnTo>
                      <a:pt x="49" y="143"/>
                    </a:lnTo>
                    <a:lnTo>
                      <a:pt x="44" y="151"/>
                    </a:lnTo>
                    <a:lnTo>
                      <a:pt x="39" y="161"/>
                    </a:lnTo>
                    <a:lnTo>
                      <a:pt x="35" y="171"/>
                    </a:lnTo>
                    <a:lnTo>
                      <a:pt x="31" y="180"/>
                    </a:lnTo>
                    <a:lnTo>
                      <a:pt x="30" y="189"/>
                    </a:lnTo>
                    <a:lnTo>
                      <a:pt x="27" y="201"/>
                    </a:lnTo>
                    <a:lnTo>
                      <a:pt x="25" y="214"/>
                    </a:lnTo>
                    <a:lnTo>
                      <a:pt x="25" y="225"/>
                    </a:lnTo>
                    <a:lnTo>
                      <a:pt x="25" y="235"/>
                    </a:lnTo>
                    <a:lnTo>
                      <a:pt x="27" y="245"/>
                    </a:lnTo>
                    <a:lnTo>
                      <a:pt x="28" y="255"/>
                    </a:lnTo>
                    <a:lnTo>
                      <a:pt x="30" y="265"/>
                    </a:lnTo>
                    <a:lnTo>
                      <a:pt x="34" y="275"/>
                    </a:lnTo>
                    <a:lnTo>
                      <a:pt x="38" y="285"/>
                    </a:lnTo>
                    <a:lnTo>
                      <a:pt x="43" y="297"/>
                    </a:lnTo>
                    <a:lnTo>
                      <a:pt x="49" y="307"/>
                    </a:lnTo>
                    <a:lnTo>
                      <a:pt x="55" y="317"/>
                    </a:lnTo>
                    <a:lnTo>
                      <a:pt x="61" y="327"/>
                    </a:lnTo>
                    <a:lnTo>
                      <a:pt x="70" y="336"/>
                    </a:lnTo>
                    <a:lnTo>
                      <a:pt x="0" y="363"/>
                    </a:lnTo>
                    <a:lnTo>
                      <a:pt x="216" y="384"/>
                    </a:lnTo>
                    <a:lnTo>
                      <a:pt x="294" y="253"/>
                    </a:lnTo>
                    <a:lnTo>
                      <a:pt x="212" y="282"/>
                    </a:lnTo>
                    <a:lnTo>
                      <a:pt x="204" y="274"/>
                    </a:lnTo>
                    <a:lnTo>
                      <a:pt x="198" y="266"/>
                    </a:lnTo>
                    <a:lnTo>
                      <a:pt x="194" y="259"/>
                    </a:lnTo>
                    <a:lnTo>
                      <a:pt x="190" y="251"/>
                    </a:lnTo>
                    <a:lnTo>
                      <a:pt x="188" y="243"/>
                    </a:lnTo>
                    <a:lnTo>
                      <a:pt x="188" y="236"/>
                    </a:lnTo>
                    <a:lnTo>
                      <a:pt x="186" y="229"/>
                    </a:lnTo>
                    <a:lnTo>
                      <a:pt x="186" y="222"/>
                    </a:lnTo>
                    <a:lnTo>
                      <a:pt x="187" y="213"/>
                    </a:lnTo>
                    <a:lnTo>
                      <a:pt x="189" y="205"/>
                    </a:lnTo>
                    <a:lnTo>
                      <a:pt x="192" y="195"/>
                    </a:lnTo>
                    <a:lnTo>
                      <a:pt x="195" y="188"/>
                    </a:lnTo>
                    <a:lnTo>
                      <a:pt x="200" y="179"/>
                    </a:lnTo>
                    <a:lnTo>
                      <a:pt x="204" y="172"/>
                    </a:lnTo>
                    <a:lnTo>
                      <a:pt x="210" y="165"/>
                    </a:lnTo>
                    <a:lnTo>
                      <a:pt x="216" y="159"/>
                    </a:lnTo>
                    <a:lnTo>
                      <a:pt x="220" y="155"/>
                    </a:lnTo>
                    <a:lnTo>
                      <a:pt x="225" y="151"/>
                    </a:lnTo>
                    <a:lnTo>
                      <a:pt x="231" y="146"/>
                    </a:lnTo>
                    <a:lnTo>
                      <a:pt x="237" y="142"/>
                    </a:lnTo>
                    <a:lnTo>
                      <a:pt x="242" y="139"/>
                    </a:lnTo>
                    <a:lnTo>
                      <a:pt x="248" y="134"/>
                    </a:lnTo>
                    <a:lnTo>
                      <a:pt x="255" y="131"/>
                    </a:lnTo>
                    <a:lnTo>
                      <a:pt x="261" y="127"/>
                    </a:lnTo>
                    <a:lnTo>
                      <a:pt x="270" y="123"/>
                    </a:lnTo>
                    <a:lnTo>
                      <a:pt x="277" y="120"/>
                    </a:lnTo>
                    <a:lnTo>
                      <a:pt x="283" y="118"/>
                    </a:lnTo>
                    <a:lnTo>
                      <a:pt x="292" y="115"/>
                    </a:lnTo>
                    <a:lnTo>
                      <a:pt x="300" y="112"/>
                    </a:lnTo>
                    <a:lnTo>
                      <a:pt x="314" y="110"/>
                    </a:lnTo>
                    <a:lnTo>
                      <a:pt x="314" y="0"/>
                    </a:lnTo>
                  </a:path>
                </a:pathLst>
              </a:custGeom>
              <a:solidFill>
                <a:srgbClr val="008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53" name="Freeform 117"/>
              <p:cNvSpPr>
                <a:spLocks/>
              </p:cNvSpPr>
              <p:nvPr/>
            </p:nvSpPr>
            <p:spPr bwMode="auto">
              <a:xfrm>
                <a:off x="1351" y="1955"/>
                <a:ext cx="472" cy="348"/>
              </a:xfrm>
              <a:custGeom>
                <a:avLst/>
                <a:gdLst/>
                <a:ahLst/>
                <a:cxnLst>
                  <a:cxn ang="0">
                    <a:pos x="186" y="51"/>
                  </a:cxn>
                  <a:cxn ang="0">
                    <a:pos x="204" y="54"/>
                  </a:cxn>
                  <a:cxn ang="0">
                    <a:pos x="216" y="56"/>
                  </a:cxn>
                  <a:cxn ang="0">
                    <a:pos x="230" y="59"/>
                  </a:cxn>
                  <a:cxn ang="0">
                    <a:pos x="244" y="62"/>
                  </a:cxn>
                  <a:cxn ang="0">
                    <a:pos x="261" y="66"/>
                  </a:cxn>
                  <a:cxn ang="0">
                    <a:pos x="276" y="71"/>
                  </a:cxn>
                  <a:cxn ang="0">
                    <a:pos x="291" y="76"/>
                  </a:cxn>
                  <a:cxn ang="0">
                    <a:pos x="304" y="81"/>
                  </a:cxn>
                  <a:cxn ang="0">
                    <a:pos x="317" y="86"/>
                  </a:cxn>
                  <a:cxn ang="0">
                    <a:pos x="331" y="93"/>
                  </a:cxn>
                  <a:cxn ang="0">
                    <a:pos x="343" y="99"/>
                  </a:cxn>
                  <a:cxn ang="0">
                    <a:pos x="363" y="111"/>
                  </a:cxn>
                  <a:cxn ang="0">
                    <a:pos x="381" y="122"/>
                  </a:cxn>
                  <a:cxn ang="0">
                    <a:pos x="394" y="133"/>
                  </a:cxn>
                  <a:cxn ang="0">
                    <a:pos x="408" y="145"/>
                  </a:cxn>
                  <a:cxn ang="0">
                    <a:pos x="422" y="158"/>
                  </a:cxn>
                  <a:cxn ang="0">
                    <a:pos x="433" y="171"/>
                  </a:cxn>
                  <a:cxn ang="0">
                    <a:pos x="443" y="186"/>
                  </a:cxn>
                  <a:cxn ang="0">
                    <a:pos x="452" y="202"/>
                  </a:cxn>
                  <a:cxn ang="0">
                    <a:pos x="461" y="221"/>
                  </a:cxn>
                  <a:cxn ang="0">
                    <a:pos x="466" y="240"/>
                  </a:cxn>
                  <a:cxn ang="0">
                    <a:pos x="471" y="265"/>
                  </a:cxn>
                  <a:cxn ang="0">
                    <a:pos x="471" y="286"/>
                  </a:cxn>
                  <a:cxn ang="0">
                    <a:pos x="467" y="306"/>
                  </a:cxn>
                  <a:cxn ang="0">
                    <a:pos x="462" y="325"/>
                  </a:cxn>
                  <a:cxn ang="0">
                    <a:pos x="452" y="347"/>
                  </a:cxn>
                  <a:cxn ang="0">
                    <a:pos x="305" y="297"/>
                  </a:cxn>
                  <a:cxn ang="0">
                    <a:pos x="308" y="279"/>
                  </a:cxn>
                  <a:cxn ang="0">
                    <a:pos x="308" y="263"/>
                  </a:cxn>
                  <a:cxn ang="0">
                    <a:pos x="303" y="246"/>
                  </a:cxn>
                  <a:cxn ang="0">
                    <a:pos x="295" y="230"/>
                  </a:cxn>
                  <a:cxn ang="0">
                    <a:pos x="284" y="216"/>
                  </a:cxn>
                  <a:cxn ang="0">
                    <a:pos x="274" y="206"/>
                  </a:cxn>
                  <a:cxn ang="0">
                    <a:pos x="264" y="197"/>
                  </a:cxn>
                  <a:cxn ang="0">
                    <a:pos x="252" y="189"/>
                  </a:cxn>
                  <a:cxn ang="0">
                    <a:pos x="240" y="181"/>
                  </a:cxn>
                  <a:cxn ang="0">
                    <a:pos x="224" y="174"/>
                  </a:cxn>
                  <a:cxn ang="0">
                    <a:pos x="210" y="169"/>
                  </a:cxn>
                  <a:cxn ang="0">
                    <a:pos x="194" y="164"/>
                  </a:cxn>
                  <a:cxn ang="0">
                    <a:pos x="180" y="160"/>
                  </a:cxn>
                  <a:cxn ang="0">
                    <a:pos x="159" y="157"/>
                  </a:cxn>
                  <a:cxn ang="0">
                    <a:pos x="139" y="157"/>
                  </a:cxn>
                  <a:cxn ang="0">
                    <a:pos x="133" y="213"/>
                  </a:cxn>
                  <a:cxn ang="0">
                    <a:pos x="133" y="0"/>
                  </a:cxn>
                  <a:cxn ang="0">
                    <a:pos x="140" y="49"/>
                  </a:cxn>
                  <a:cxn ang="0">
                    <a:pos x="160" y="50"/>
                  </a:cxn>
                  <a:cxn ang="0">
                    <a:pos x="180" y="51"/>
                  </a:cxn>
                </a:cxnLst>
                <a:rect l="0" t="0" r="r" b="b"/>
                <a:pathLst>
                  <a:path w="472" h="348">
                    <a:moveTo>
                      <a:pt x="180" y="51"/>
                    </a:moveTo>
                    <a:lnTo>
                      <a:pt x="186" y="51"/>
                    </a:lnTo>
                    <a:lnTo>
                      <a:pt x="195" y="53"/>
                    </a:lnTo>
                    <a:lnTo>
                      <a:pt x="204" y="54"/>
                    </a:lnTo>
                    <a:lnTo>
                      <a:pt x="209" y="55"/>
                    </a:lnTo>
                    <a:lnTo>
                      <a:pt x="216" y="56"/>
                    </a:lnTo>
                    <a:lnTo>
                      <a:pt x="223" y="58"/>
                    </a:lnTo>
                    <a:lnTo>
                      <a:pt x="230" y="59"/>
                    </a:lnTo>
                    <a:lnTo>
                      <a:pt x="237" y="60"/>
                    </a:lnTo>
                    <a:lnTo>
                      <a:pt x="244" y="62"/>
                    </a:lnTo>
                    <a:lnTo>
                      <a:pt x="253" y="64"/>
                    </a:lnTo>
                    <a:lnTo>
                      <a:pt x="261" y="66"/>
                    </a:lnTo>
                    <a:lnTo>
                      <a:pt x="267" y="68"/>
                    </a:lnTo>
                    <a:lnTo>
                      <a:pt x="276" y="71"/>
                    </a:lnTo>
                    <a:lnTo>
                      <a:pt x="284" y="73"/>
                    </a:lnTo>
                    <a:lnTo>
                      <a:pt x="291" y="76"/>
                    </a:lnTo>
                    <a:lnTo>
                      <a:pt x="298" y="78"/>
                    </a:lnTo>
                    <a:lnTo>
                      <a:pt x="304" y="81"/>
                    </a:lnTo>
                    <a:lnTo>
                      <a:pt x="310" y="84"/>
                    </a:lnTo>
                    <a:lnTo>
                      <a:pt x="317" y="86"/>
                    </a:lnTo>
                    <a:lnTo>
                      <a:pt x="324" y="90"/>
                    </a:lnTo>
                    <a:lnTo>
                      <a:pt x="331" y="93"/>
                    </a:lnTo>
                    <a:lnTo>
                      <a:pt x="337" y="96"/>
                    </a:lnTo>
                    <a:lnTo>
                      <a:pt x="343" y="99"/>
                    </a:lnTo>
                    <a:lnTo>
                      <a:pt x="353" y="104"/>
                    </a:lnTo>
                    <a:lnTo>
                      <a:pt x="363" y="111"/>
                    </a:lnTo>
                    <a:lnTo>
                      <a:pt x="371" y="115"/>
                    </a:lnTo>
                    <a:lnTo>
                      <a:pt x="381" y="122"/>
                    </a:lnTo>
                    <a:lnTo>
                      <a:pt x="386" y="127"/>
                    </a:lnTo>
                    <a:lnTo>
                      <a:pt x="394" y="133"/>
                    </a:lnTo>
                    <a:lnTo>
                      <a:pt x="402" y="139"/>
                    </a:lnTo>
                    <a:lnTo>
                      <a:pt x="408" y="145"/>
                    </a:lnTo>
                    <a:lnTo>
                      <a:pt x="415" y="152"/>
                    </a:lnTo>
                    <a:lnTo>
                      <a:pt x="422" y="158"/>
                    </a:lnTo>
                    <a:lnTo>
                      <a:pt x="427" y="165"/>
                    </a:lnTo>
                    <a:lnTo>
                      <a:pt x="433" y="171"/>
                    </a:lnTo>
                    <a:lnTo>
                      <a:pt x="439" y="179"/>
                    </a:lnTo>
                    <a:lnTo>
                      <a:pt x="443" y="186"/>
                    </a:lnTo>
                    <a:lnTo>
                      <a:pt x="447" y="193"/>
                    </a:lnTo>
                    <a:lnTo>
                      <a:pt x="452" y="202"/>
                    </a:lnTo>
                    <a:lnTo>
                      <a:pt x="457" y="212"/>
                    </a:lnTo>
                    <a:lnTo>
                      <a:pt x="461" y="221"/>
                    </a:lnTo>
                    <a:lnTo>
                      <a:pt x="464" y="231"/>
                    </a:lnTo>
                    <a:lnTo>
                      <a:pt x="466" y="240"/>
                    </a:lnTo>
                    <a:lnTo>
                      <a:pt x="469" y="251"/>
                    </a:lnTo>
                    <a:lnTo>
                      <a:pt x="471" y="265"/>
                    </a:lnTo>
                    <a:lnTo>
                      <a:pt x="471" y="276"/>
                    </a:lnTo>
                    <a:lnTo>
                      <a:pt x="471" y="286"/>
                    </a:lnTo>
                    <a:lnTo>
                      <a:pt x="469" y="296"/>
                    </a:lnTo>
                    <a:lnTo>
                      <a:pt x="467" y="306"/>
                    </a:lnTo>
                    <a:lnTo>
                      <a:pt x="465" y="315"/>
                    </a:lnTo>
                    <a:lnTo>
                      <a:pt x="462" y="325"/>
                    </a:lnTo>
                    <a:lnTo>
                      <a:pt x="458" y="335"/>
                    </a:lnTo>
                    <a:lnTo>
                      <a:pt x="452" y="347"/>
                    </a:lnTo>
                    <a:lnTo>
                      <a:pt x="422" y="284"/>
                    </a:lnTo>
                    <a:lnTo>
                      <a:pt x="305" y="297"/>
                    </a:lnTo>
                    <a:lnTo>
                      <a:pt x="307" y="286"/>
                    </a:lnTo>
                    <a:lnTo>
                      <a:pt x="308" y="279"/>
                    </a:lnTo>
                    <a:lnTo>
                      <a:pt x="308" y="272"/>
                    </a:lnTo>
                    <a:lnTo>
                      <a:pt x="308" y="263"/>
                    </a:lnTo>
                    <a:lnTo>
                      <a:pt x="306" y="255"/>
                    </a:lnTo>
                    <a:lnTo>
                      <a:pt x="303" y="246"/>
                    </a:lnTo>
                    <a:lnTo>
                      <a:pt x="300" y="238"/>
                    </a:lnTo>
                    <a:lnTo>
                      <a:pt x="295" y="230"/>
                    </a:lnTo>
                    <a:lnTo>
                      <a:pt x="290" y="223"/>
                    </a:lnTo>
                    <a:lnTo>
                      <a:pt x="284" y="216"/>
                    </a:lnTo>
                    <a:lnTo>
                      <a:pt x="279" y="210"/>
                    </a:lnTo>
                    <a:lnTo>
                      <a:pt x="274" y="206"/>
                    </a:lnTo>
                    <a:lnTo>
                      <a:pt x="269" y="201"/>
                    </a:lnTo>
                    <a:lnTo>
                      <a:pt x="264" y="197"/>
                    </a:lnTo>
                    <a:lnTo>
                      <a:pt x="258" y="192"/>
                    </a:lnTo>
                    <a:lnTo>
                      <a:pt x="252" y="189"/>
                    </a:lnTo>
                    <a:lnTo>
                      <a:pt x="246" y="185"/>
                    </a:lnTo>
                    <a:lnTo>
                      <a:pt x="240" y="181"/>
                    </a:lnTo>
                    <a:lnTo>
                      <a:pt x="232" y="178"/>
                    </a:lnTo>
                    <a:lnTo>
                      <a:pt x="224" y="174"/>
                    </a:lnTo>
                    <a:lnTo>
                      <a:pt x="216" y="171"/>
                    </a:lnTo>
                    <a:lnTo>
                      <a:pt x="210" y="169"/>
                    </a:lnTo>
                    <a:lnTo>
                      <a:pt x="202" y="166"/>
                    </a:lnTo>
                    <a:lnTo>
                      <a:pt x="194" y="164"/>
                    </a:lnTo>
                    <a:lnTo>
                      <a:pt x="187" y="162"/>
                    </a:lnTo>
                    <a:lnTo>
                      <a:pt x="180" y="160"/>
                    </a:lnTo>
                    <a:lnTo>
                      <a:pt x="169" y="159"/>
                    </a:lnTo>
                    <a:lnTo>
                      <a:pt x="159" y="157"/>
                    </a:lnTo>
                    <a:lnTo>
                      <a:pt x="148" y="157"/>
                    </a:lnTo>
                    <a:lnTo>
                      <a:pt x="139" y="157"/>
                    </a:lnTo>
                    <a:lnTo>
                      <a:pt x="133" y="156"/>
                    </a:lnTo>
                    <a:lnTo>
                      <a:pt x="133" y="213"/>
                    </a:lnTo>
                    <a:lnTo>
                      <a:pt x="0" y="108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140" y="49"/>
                    </a:lnTo>
                    <a:lnTo>
                      <a:pt x="149" y="49"/>
                    </a:lnTo>
                    <a:lnTo>
                      <a:pt x="160" y="50"/>
                    </a:lnTo>
                    <a:lnTo>
                      <a:pt x="171" y="51"/>
                    </a:lnTo>
                    <a:lnTo>
                      <a:pt x="180" y="51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57158" y="3714752"/>
              <a:ext cx="1672067" cy="1714512"/>
              <a:chOff x="357158" y="3714752"/>
              <a:chExt cx="1672067" cy="1714512"/>
            </a:xfrm>
          </p:grpSpPr>
          <p:pic>
            <p:nvPicPr>
              <p:cNvPr id="35843" name="Picture 3" descr="C:\Users\Chris\AppData\Local\Microsoft\Windows\Temporary Internet Files\Content.IE5\S75BEN2V\MC900311280[1].wm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7158" y="3714752"/>
                <a:ext cx="1672067" cy="1285884"/>
              </a:xfrm>
              <a:prstGeom prst="rect">
                <a:avLst/>
              </a:prstGeom>
              <a:noFill/>
            </p:spPr>
          </p:pic>
          <p:sp>
            <p:nvSpPr>
              <p:cNvPr id="58" name="TextBox 57"/>
              <p:cNvSpPr txBox="1"/>
              <p:nvPr/>
            </p:nvSpPr>
            <p:spPr bwMode="auto">
              <a:xfrm>
                <a:off x="571472" y="5029154"/>
                <a:ext cx="142876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sz="2000" b="1" dirty="0" smtClean="0">
                    <a:solidFill>
                      <a:srgbClr val="1A2D68"/>
                    </a:solidFill>
                  </a:rPr>
                  <a:t>Proveedor</a:t>
                </a:r>
                <a:endParaRPr lang="es-CL" sz="2000" b="1" dirty="0">
                  <a:solidFill>
                    <a:srgbClr val="1A2D68"/>
                  </a:solidFill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2786050" y="3714752"/>
              <a:ext cx="1571636" cy="1714512"/>
              <a:chOff x="2786050" y="3714752"/>
              <a:chExt cx="1571636" cy="1714512"/>
            </a:xfrm>
          </p:grpSpPr>
          <p:pic>
            <p:nvPicPr>
              <p:cNvPr id="27" name="Picture 3" descr="C:\Users\Chris\AppData\Local\Microsoft\Windows\Temporary Internet Files\Content.IE5\RFQSFP97\MCj04348350000[1]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00364" y="3714752"/>
                <a:ext cx="1285884" cy="1285884"/>
              </a:xfrm>
              <a:prstGeom prst="rect">
                <a:avLst/>
              </a:prstGeom>
              <a:noFill/>
            </p:spPr>
          </p:pic>
          <p:sp>
            <p:nvSpPr>
              <p:cNvPr id="59" name="TextBox 58"/>
              <p:cNvSpPr txBox="1"/>
              <p:nvPr/>
            </p:nvSpPr>
            <p:spPr bwMode="auto">
              <a:xfrm>
                <a:off x="2786050" y="5029154"/>
                <a:ext cx="157163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sz="2000" b="1" dirty="0" smtClean="0">
                    <a:solidFill>
                      <a:srgbClr val="1A2D68"/>
                    </a:solidFill>
                  </a:rPr>
                  <a:t>Distribuidor</a:t>
                </a:r>
                <a:endParaRPr lang="es-CL" sz="2000" b="1" dirty="0">
                  <a:solidFill>
                    <a:srgbClr val="1A2D68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4944458" y="3357562"/>
              <a:ext cx="1770682" cy="2071702"/>
              <a:chOff x="4944458" y="3357562"/>
              <a:chExt cx="1770682" cy="2071702"/>
            </a:xfrm>
          </p:grpSpPr>
          <p:pic>
            <p:nvPicPr>
              <p:cNvPr id="35855" name="Picture 15" descr="C:\Users\Chris\AppData\Local\Microsoft\Windows\Temporary Internet Files\Content.IE5\B203SZCI\MC900318366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944458" y="3357562"/>
                <a:ext cx="1770682" cy="1500198"/>
              </a:xfrm>
              <a:prstGeom prst="rect">
                <a:avLst/>
              </a:prstGeom>
              <a:noFill/>
            </p:spPr>
          </p:pic>
          <p:sp>
            <p:nvSpPr>
              <p:cNvPr id="60" name="TextBox 59"/>
              <p:cNvSpPr txBox="1"/>
              <p:nvPr/>
            </p:nvSpPr>
            <p:spPr bwMode="auto">
              <a:xfrm>
                <a:off x="5000628" y="5029154"/>
                <a:ext cx="157163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s-MX" sz="2000" b="1" i="1" dirty="0" err="1" smtClean="0">
                    <a:solidFill>
                      <a:srgbClr val="1A2D68"/>
                    </a:solidFill>
                  </a:rPr>
                  <a:t>Retailer</a:t>
                </a:r>
                <a:endParaRPr lang="es-CL" sz="2000" b="1" i="1" dirty="0">
                  <a:solidFill>
                    <a:srgbClr val="1A2D68"/>
                  </a:solidFill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429520" y="3429000"/>
              <a:ext cx="1571636" cy="2000264"/>
              <a:chOff x="7429520" y="3429000"/>
              <a:chExt cx="1571636" cy="2000264"/>
            </a:xfrm>
          </p:grpSpPr>
          <p:pic>
            <p:nvPicPr>
              <p:cNvPr id="35860" name="Picture 20" descr="C:\Users\Chris\AppData\Local\Microsoft\Windows\Temporary Internet Files\Content.IE5\RFQSFP97\MC900439941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715272" y="3429000"/>
                <a:ext cx="1058105" cy="1450465"/>
              </a:xfrm>
              <a:prstGeom prst="rect">
                <a:avLst/>
              </a:prstGeom>
              <a:noFill/>
            </p:spPr>
          </p:pic>
          <p:sp>
            <p:nvSpPr>
              <p:cNvPr id="61" name="TextBox 60"/>
              <p:cNvSpPr txBox="1"/>
              <p:nvPr/>
            </p:nvSpPr>
            <p:spPr bwMode="auto">
              <a:xfrm>
                <a:off x="7429520" y="5029154"/>
                <a:ext cx="157163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s-MX" sz="2000" b="1" dirty="0" smtClean="0">
                    <a:solidFill>
                      <a:srgbClr val="1A2D68"/>
                    </a:solidFill>
                  </a:rPr>
                  <a:t>Consumidor</a:t>
                </a:r>
                <a:endParaRPr lang="es-CL" sz="2000" b="1" dirty="0">
                  <a:solidFill>
                    <a:srgbClr val="1A2D68"/>
                  </a:solidFill>
                </a:endParaRPr>
              </a:p>
            </p:txBody>
          </p:sp>
        </p:grpSp>
      </p:grpSp>
      <p:sp>
        <p:nvSpPr>
          <p:cNvPr id="38" name="Rectangle 3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3357554" y="2928934"/>
            <a:ext cx="2428892" cy="17145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600" dirty="0"/>
          </a:p>
        </p:txBody>
      </p:sp>
      <p:sp>
        <p:nvSpPr>
          <p:cNvPr id="28" name="Rectangle 27"/>
          <p:cNvSpPr/>
          <p:nvPr/>
        </p:nvSpPr>
        <p:spPr>
          <a:xfrm>
            <a:off x="5786446" y="4643446"/>
            <a:ext cx="2428892" cy="1714512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6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de Diseño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8662" y="1214422"/>
            <a:ext cx="2428892" cy="1714512"/>
          </a:xfrm>
          <a:prstGeom prst="rect">
            <a:avLst/>
          </a:prstGeom>
          <a:noFill/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>
                <a:solidFill>
                  <a:srgbClr val="1A2D68"/>
                </a:solidFill>
              </a:rPr>
              <a:t>Cadena/</a:t>
            </a:r>
          </a:p>
          <a:p>
            <a:pPr algn="ctr"/>
            <a:r>
              <a:rPr lang="es-MX" sz="2600" b="1" dirty="0" smtClean="0">
                <a:solidFill>
                  <a:srgbClr val="1A2D68"/>
                </a:solidFill>
              </a:rPr>
              <a:t>Producto</a:t>
            </a:r>
            <a:endParaRPr lang="es-CL" sz="2600" b="1" dirty="0">
              <a:solidFill>
                <a:srgbClr val="1A2D68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7554" y="1214422"/>
            <a:ext cx="2428892" cy="1714512"/>
          </a:xfrm>
          <a:prstGeom prst="rect">
            <a:avLst/>
          </a:prstGeom>
          <a:noFill/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>
                <a:solidFill>
                  <a:srgbClr val="1A2D68"/>
                </a:solidFill>
              </a:rPr>
              <a:t>Funcional</a:t>
            </a:r>
            <a:endParaRPr lang="es-CL" sz="2600" b="1" dirty="0">
              <a:solidFill>
                <a:srgbClr val="1A2D68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86446" y="1214422"/>
            <a:ext cx="2428892" cy="1714512"/>
          </a:xfrm>
          <a:prstGeom prst="rect">
            <a:avLst/>
          </a:prstGeom>
          <a:noFill/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>
                <a:solidFill>
                  <a:srgbClr val="1A2D68"/>
                </a:solidFill>
              </a:rPr>
              <a:t>Innovativo</a:t>
            </a:r>
            <a:endParaRPr lang="es-CL" sz="2600" b="1" dirty="0">
              <a:solidFill>
                <a:srgbClr val="1A2D6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28662" y="2928934"/>
            <a:ext cx="2428892" cy="17145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>
                <a:solidFill>
                  <a:srgbClr val="1A2D68"/>
                </a:solidFill>
              </a:rPr>
              <a:t>Eficiente</a:t>
            </a:r>
            <a:endParaRPr lang="es-CL" sz="2600" b="1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57554" y="2928934"/>
            <a:ext cx="2428892" cy="17145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dirty="0" smtClean="0">
                <a:solidFill>
                  <a:srgbClr val="1A2D68"/>
                </a:solidFill>
              </a:rPr>
              <a:t>OK</a:t>
            </a:r>
            <a:endParaRPr lang="es-CL" sz="2600" dirty="0">
              <a:solidFill>
                <a:srgbClr val="1A2D68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86446" y="2928934"/>
            <a:ext cx="2428892" cy="17145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600" dirty="0"/>
          </a:p>
        </p:txBody>
      </p:sp>
      <p:sp>
        <p:nvSpPr>
          <p:cNvPr id="18" name="Rectangle 17"/>
          <p:cNvSpPr/>
          <p:nvPr/>
        </p:nvSpPr>
        <p:spPr>
          <a:xfrm>
            <a:off x="928662" y="4643446"/>
            <a:ext cx="2428892" cy="1714512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b="1" dirty="0" smtClean="0"/>
              <a:t>Sensible</a:t>
            </a:r>
            <a:endParaRPr lang="es-CL" sz="2600" b="1" dirty="0"/>
          </a:p>
        </p:txBody>
      </p:sp>
      <p:sp>
        <p:nvSpPr>
          <p:cNvPr id="19" name="Rectangle 18"/>
          <p:cNvSpPr/>
          <p:nvPr/>
        </p:nvSpPr>
        <p:spPr>
          <a:xfrm>
            <a:off x="3357554" y="4643446"/>
            <a:ext cx="2428892" cy="1714512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600" dirty="0"/>
          </a:p>
        </p:txBody>
      </p:sp>
      <p:sp>
        <p:nvSpPr>
          <p:cNvPr id="20" name="Rectangle 19"/>
          <p:cNvSpPr/>
          <p:nvPr/>
        </p:nvSpPr>
        <p:spPr>
          <a:xfrm>
            <a:off x="5786446" y="4643446"/>
            <a:ext cx="2428892" cy="1714512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600" dirty="0" smtClean="0"/>
              <a:t>OK</a:t>
            </a:r>
            <a:endParaRPr lang="es-CL" sz="2600" dirty="0"/>
          </a:p>
        </p:txBody>
      </p:sp>
      <p:sp>
        <p:nvSpPr>
          <p:cNvPr id="23" name="Rectangle 2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Zara_MichiganAvenue_Chicag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1503" y="0"/>
            <a:ext cx="10001284" cy="666752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1928802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Caso de Estudio: </a:t>
            </a:r>
          </a:p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ZARA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ZARA: Flujo de la Información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00034" y="1142984"/>
            <a:ext cx="8358246" cy="2433410"/>
            <a:chOff x="500034" y="1142984"/>
            <a:chExt cx="8358246" cy="2433410"/>
          </a:xfrm>
        </p:grpSpPr>
        <p:sp>
          <p:nvSpPr>
            <p:cNvPr id="8" name="TextBox 7"/>
            <p:cNvSpPr txBox="1"/>
            <p:nvPr/>
          </p:nvSpPr>
          <p:spPr>
            <a:xfrm>
              <a:off x="500034" y="1142984"/>
              <a:ext cx="807249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i="1" dirty="0" smtClean="0">
                  <a:solidFill>
                    <a:srgbClr val="0070C0"/>
                  </a:solidFill>
                </a:rPr>
                <a:t>“Las vestimentas se convertirán </a:t>
              </a:r>
              <a:r>
                <a:rPr lang="es-MX" sz="3000" b="1" i="1" dirty="0" err="1" smtClean="0">
                  <a:solidFill>
                    <a:srgbClr val="0070C0"/>
                  </a:solidFill>
                </a:rPr>
                <a:t>commodities</a:t>
              </a:r>
              <a:r>
                <a:rPr lang="es-MX" sz="3000" b="1" i="1" dirty="0" smtClean="0">
                  <a:solidFill>
                    <a:srgbClr val="0070C0"/>
                  </a:solidFill>
                </a:rPr>
                <a:t> </a:t>
              </a:r>
              <a:r>
                <a:rPr lang="es-MX" sz="3000" b="1" i="1" dirty="0" err="1" smtClean="0">
                  <a:solidFill>
                    <a:srgbClr val="0070C0"/>
                  </a:solidFill>
                </a:rPr>
                <a:t>perecibles</a:t>
              </a:r>
              <a:r>
                <a:rPr lang="es-MX" sz="3000" b="1" i="1" dirty="0" smtClean="0">
                  <a:solidFill>
                    <a:srgbClr val="0070C0"/>
                  </a:solidFill>
                </a:rPr>
                <a:t> como el pan o la fruta, piensen en vestuario como un producto para el consumo”</a:t>
              </a:r>
              <a:endParaRPr lang="es-CL" sz="30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5286380" y="2714620"/>
              <a:ext cx="3571900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000" b="1" dirty="0" err="1" smtClean="0">
                  <a:solidFill>
                    <a:srgbClr val="1A2D68"/>
                  </a:solidFill>
                </a:rPr>
                <a:t>Armancio</a:t>
              </a:r>
              <a:r>
                <a:rPr lang="es-MX" sz="2000" b="1" dirty="0" smtClean="0">
                  <a:solidFill>
                    <a:srgbClr val="1A2D68"/>
                  </a:solidFill>
                </a:rPr>
                <a:t> Ortega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s-CL" sz="2000" dirty="0" smtClean="0">
                  <a:solidFill>
                    <a:srgbClr val="1A2D68"/>
                  </a:solidFill>
                </a:rPr>
                <a:t>Fundador Grupo Inditex-ZARA</a:t>
              </a:r>
              <a:endParaRPr lang="es-MX" sz="2000" dirty="0" smtClean="0">
                <a:solidFill>
                  <a:srgbClr val="1A2D68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785786" y="3643314"/>
            <a:ext cx="735811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1A2D68"/>
                </a:solidFill>
              </a:rPr>
              <a:t> Su socio castellano era un </a:t>
            </a:r>
            <a:r>
              <a:rPr lang="es-MX" sz="2800" b="1" dirty="0" smtClean="0">
                <a:solidFill>
                  <a:srgbClr val="1A2D68"/>
                </a:solidFill>
              </a:rPr>
              <a:t>especialista en TI</a:t>
            </a:r>
          </a:p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1A2D68"/>
                </a:solidFill>
              </a:rPr>
              <a:t> </a:t>
            </a:r>
            <a:r>
              <a:rPr lang="es-MX" sz="2800" b="1" dirty="0" smtClean="0">
                <a:solidFill>
                  <a:srgbClr val="1A2D68"/>
                </a:solidFill>
              </a:rPr>
              <a:t>Educar al consumidor</a:t>
            </a:r>
            <a:r>
              <a:rPr lang="es-MX" sz="2800" dirty="0" smtClean="0">
                <a:solidFill>
                  <a:srgbClr val="1A2D68"/>
                </a:solidFill>
              </a:rPr>
              <a:t>: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00034" y="4929198"/>
            <a:ext cx="8215370" cy="14287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Los clientes deben entender que si les gusta algo, </a:t>
            </a:r>
            <a:r>
              <a:rPr lang="es-MX" sz="2800" b="1" dirty="0" smtClean="0"/>
              <a:t>necesitan comprarlo ahora</a:t>
            </a:r>
            <a:r>
              <a:rPr lang="es-MX" sz="2800" dirty="0" smtClean="0"/>
              <a:t>, porque no estará en la tienda la semana siguiente</a:t>
            </a:r>
            <a:endParaRPr lang="es-CL" sz="2800" dirty="0"/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Performance de ZARA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1857364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Crecimiento de ventas: </a:t>
            </a:r>
            <a:r>
              <a:rPr lang="es-ES_tradnl" sz="3000" b="1" dirty="0" smtClean="0">
                <a:solidFill>
                  <a:srgbClr val="1A2D68"/>
                </a:solidFill>
              </a:rPr>
              <a:t>25% anual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i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smtClean="0">
                <a:solidFill>
                  <a:srgbClr val="1A2D68"/>
                </a:solidFill>
              </a:rPr>
              <a:t>Desarrollo de Productos</a:t>
            </a:r>
            <a:r>
              <a:rPr lang="es-ES_tradnl" sz="3000" dirty="0" smtClean="0">
                <a:solidFill>
                  <a:srgbClr val="1A2D68"/>
                </a:solidFill>
              </a:rPr>
              <a:t>: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Del diseño a la tienda: </a:t>
            </a:r>
            <a:r>
              <a:rPr lang="es-ES_tradnl" sz="2800" b="1" dirty="0" smtClean="0">
                <a:solidFill>
                  <a:srgbClr val="1A2D68"/>
                </a:solidFill>
              </a:rPr>
              <a:t>2 semanas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12.000 diseños al año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Despacho a cada tienda: 2 veces por semana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En España: ordenan sábado, despacho el lunes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Performance de ZARA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4788057"/>
            <a:ext cx="8286808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Existen 3890 tiendas en 70 países alrededor del mundo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Existen principalmente 3 centros logísticos en España: </a:t>
            </a:r>
            <a:r>
              <a:rPr lang="es-ES_tradnl" sz="2800" dirty="0" err="1" smtClean="0">
                <a:solidFill>
                  <a:srgbClr val="1A2D68"/>
                </a:solidFill>
              </a:rPr>
              <a:t>Arteijo</a:t>
            </a:r>
            <a:r>
              <a:rPr lang="es-ES_tradnl" sz="2800" dirty="0" smtClean="0">
                <a:solidFill>
                  <a:srgbClr val="1A2D68"/>
                </a:solidFill>
              </a:rPr>
              <a:t>, Zaragoza y Madrid</a:t>
            </a:r>
          </a:p>
        </p:txBody>
      </p:sp>
      <p:pic>
        <p:nvPicPr>
          <p:cNvPr id="12" name="Picture 2" descr="http://upload.wikimedia.org/wikipedia/commons/8/86/Inditex_Global_Presen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500990" cy="3369938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La Cadena de Abastecimiento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358368"/>
            <a:ext cx="8429684" cy="485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900" b="1" dirty="0" smtClean="0">
                <a:solidFill>
                  <a:srgbClr val="1A2D68"/>
                </a:solidFill>
              </a:rPr>
              <a:t>Corte y Confección en España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b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Mayores costos por M.O. pero rápido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Fábricas muy automatizadas tiñen y cortan la tela (instalaciones intensivas en capital son propias)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Confección por 300 subcontratistas en España y Portugal                                                                       (instalaciones intensivas en M.O. son subcontratadas, pero con apoyo informático)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Transporte por camión a tiendas locales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Mantienen alto inventario de telas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500" dirty="0" smtClean="0">
                <a:solidFill>
                  <a:srgbClr val="1A2D68"/>
                </a:solidFill>
              </a:rPr>
              <a:t>Producciones por lotes muy pequeños, así se logra flexibilidad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Centro Logístico de ZARA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285860"/>
            <a:ext cx="8286808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Tamaño: 100.000 metros cuadrados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Producción: 60.000 </a:t>
            </a:r>
            <a:r>
              <a:rPr lang="es-ES_tradnl" sz="3200" i="1" dirty="0" err="1" smtClean="0">
                <a:solidFill>
                  <a:srgbClr val="1A2D68"/>
                </a:solidFill>
              </a:rPr>
              <a:t>items</a:t>
            </a:r>
            <a:r>
              <a:rPr lang="es-ES_tradnl" sz="3200" dirty="0" smtClean="0">
                <a:solidFill>
                  <a:srgbClr val="1A2D68"/>
                </a:solidFill>
              </a:rPr>
              <a:t> de ropa por </a:t>
            </a:r>
            <a:r>
              <a:rPr lang="es-ES_tradnl" sz="3200" b="1" dirty="0" smtClean="0">
                <a:solidFill>
                  <a:srgbClr val="1A2D68"/>
                </a:solidFill>
              </a:rPr>
              <a:t>hora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Cerca del Principal Centro de Producción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Los productos vienen en cajas para cada tienda con etiqueta electrónica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Las cajas son seleccionadas con </a:t>
            </a:r>
            <a:r>
              <a:rPr lang="es-ES_tradnl" sz="3200" i="1" dirty="0" err="1" smtClean="0">
                <a:solidFill>
                  <a:srgbClr val="1A2D68"/>
                </a:solidFill>
              </a:rPr>
              <a:t>scanning</a:t>
            </a:r>
            <a:endParaRPr lang="es-ES_tradnl" sz="3200" i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Las cajas van a más de 500 buzones, 1 para cada tienda en España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Negocio Centrado en la Información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142984"/>
            <a:ext cx="8429684" cy="554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Los gerentes de tienda usan computadores </a:t>
            </a:r>
            <a:r>
              <a:rPr lang="es-ES_tradnl" sz="3000" dirty="0" err="1" smtClean="0">
                <a:solidFill>
                  <a:srgbClr val="1A2D68"/>
                </a:solidFill>
              </a:rPr>
              <a:t>Casio</a:t>
            </a:r>
            <a:r>
              <a:rPr lang="es-ES_tradnl" sz="3000" dirty="0" smtClean="0">
                <a:solidFill>
                  <a:srgbClr val="1A2D68"/>
                </a:solidFill>
              </a:rPr>
              <a:t>, tipo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palm</a:t>
            </a:r>
            <a:r>
              <a:rPr lang="es-ES_tradnl" sz="3000" dirty="0" smtClean="0">
                <a:solidFill>
                  <a:srgbClr val="1A2D68"/>
                </a:solidFill>
              </a:rPr>
              <a:t>, a través de los que mandan información de: 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Tendencia de ventas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 Comentarios de clientes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Las órdenes de la tienda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Proceso de producción: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Diseñadores hacen los diseños 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Se escanean al computador 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Se transmiten electrónicamente al computador de la fábrica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Computador ordena las instrucciones de corte a las máquinas cortadoras, entre otros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58888"/>
            <a:ext cx="8713788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37288"/>
            <a:ext cx="45275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8604250" y="1557338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400">
                <a:solidFill>
                  <a:schemeClr val="hlink"/>
                </a:solidFill>
                <a:latin typeface="Arial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ore_with_kiosks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" y="-25"/>
            <a:ext cx="9144032" cy="71240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2143116"/>
            <a:ext cx="9144032" cy="192882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i="1" dirty="0" err="1" smtClean="0">
                <a:solidFill>
                  <a:srgbClr val="1A2D68"/>
                </a:solidFill>
                <a:latin typeface="Cambria" pitchFamily="18" charset="0"/>
              </a:rPr>
              <a:t>Retailing</a:t>
            </a:r>
            <a:endParaRPr lang="es-MX" sz="7500" b="1" i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5" name="Picture 15" descr="C:\Users\Chris\AppData\Local\Microsoft\Windows\Temporary Internet Files\Content.IE5\B203SZCI\MC9003183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4458" y="3357562"/>
            <a:ext cx="1770682" cy="1500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44" y="142852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Cadena de Abastecimiento </a:t>
            </a:r>
          </a:p>
          <a:p>
            <a:pPr algn="ctr"/>
            <a:r>
              <a:rPr lang="es-MX" sz="3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(después de ECR)</a:t>
            </a:r>
            <a:endParaRPr lang="es-CL" sz="3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85723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785786" y="1785926"/>
            <a:ext cx="7500990" cy="1588"/>
          </a:xfrm>
          <a:prstGeom prst="straightConnector1">
            <a:avLst/>
          </a:prstGeom>
          <a:ln w="57150">
            <a:solidFill>
              <a:srgbClr val="1A2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857224" y="6000768"/>
            <a:ext cx="7500990" cy="1588"/>
          </a:xfrm>
          <a:prstGeom prst="straightConnector1">
            <a:avLst/>
          </a:prstGeom>
          <a:ln w="5715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857224" y="2571744"/>
            <a:ext cx="750099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71802" y="1785926"/>
            <a:ext cx="3429024" cy="428628"/>
          </a:xfrm>
          <a:prstGeom prst="rect">
            <a:avLst/>
          </a:prstGeom>
          <a:noFill/>
          <a:ln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rgbClr val="1A2D68"/>
                </a:solidFill>
              </a:rPr>
              <a:t>Circulación de Dinero</a:t>
            </a:r>
            <a:endParaRPr lang="es-CL" sz="2300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71802" y="2571744"/>
            <a:ext cx="3429024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rgbClr val="1A2D68"/>
                </a:solidFill>
              </a:rPr>
              <a:t>Circulación de Información</a:t>
            </a:r>
            <a:endParaRPr lang="es-CL" sz="2300" dirty="0">
              <a:solidFill>
                <a:srgbClr val="1A2D68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71802" y="6000768"/>
            <a:ext cx="3429024" cy="42862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rgbClr val="1A2D68"/>
                </a:solidFill>
              </a:rPr>
              <a:t>Circulación de Producción</a:t>
            </a:r>
            <a:endParaRPr lang="es-CL" sz="2300" dirty="0">
              <a:solidFill>
                <a:srgbClr val="1A2D68"/>
              </a:solidFill>
            </a:endParaRPr>
          </a:p>
        </p:txBody>
      </p:sp>
      <p:pic>
        <p:nvPicPr>
          <p:cNvPr id="35843" name="Picture 3" descr="C:\Users\Chris\AppData\Local\Microsoft\Windows\Temporary Internet Files\Content.IE5\S75BEN2V\MC9003112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2"/>
            <a:ext cx="1672067" cy="1285884"/>
          </a:xfrm>
          <a:prstGeom prst="rect">
            <a:avLst/>
          </a:prstGeom>
          <a:noFill/>
        </p:spPr>
      </p:pic>
      <p:pic>
        <p:nvPicPr>
          <p:cNvPr id="27" name="Picture 3" descr="C:\Users\Chris\AppData\Local\Microsoft\Windows\Temporary Internet Files\Content.IE5\RFQSFP97\MCj0434835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714752"/>
            <a:ext cx="1285884" cy="1285884"/>
          </a:xfrm>
          <a:prstGeom prst="rect">
            <a:avLst/>
          </a:prstGeom>
          <a:noFill/>
        </p:spPr>
      </p:pic>
      <p:pic>
        <p:nvPicPr>
          <p:cNvPr id="35860" name="Picture 20" descr="C:\Users\Chris\AppData\Local\Microsoft\Windows\Temporary Internet Files\Content.IE5\RFQSFP97\MC90043994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3429000"/>
            <a:ext cx="1058105" cy="1450465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 bwMode="auto">
          <a:xfrm>
            <a:off x="571472" y="5029154"/>
            <a:ext cx="14287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000" b="1" dirty="0" smtClean="0">
                <a:solidFill>
                  <a:srgbClr val="1A2D68"/>
                </a:solidFill>
              </a:rPr>
              <a:t>Proveedor</a:t>
            </a:r>
            <a:endParaRPr lang="es-CL" sz="2000" b="1" dirty="0">
              <a:solidFill>
                <a:srgbClr val="1A2D68"/>
              </a:solidFill>
            </a:endParaRPr>
          </a:p>
        </p:txBody>
      </p:sp>
      <p:sp>
        <p:nvSpPr>
          <p:cNvPr id="59" name="TextBox 58"/>
          <p:cNvSpPr txBox="1"/>
          <p:nvPr/>
        </p:nvSpPr>
        <p:spPr bwMode="auto">
          <a:xfrm>
            <a:off x="2786050" y="5029154"/>
            <a:ext cx="15716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000" b="1" dirty="0" smtClean="0">
                <a:solidFill>
                  <a:srgbClr val="1A2D68"/>
                </a:solidFill>
              </a:rPr>
              <a:t>Distribuidor</a:t>
            </a:r>
            <a:endParaRPr lang="es-CL" sz="2000" b="1" dirty="0">
              <a:solidFill>
                <a:srgbClr val="1A2D68"/>
              </a:solidFill>
            </a:endParaRPr>
          </a:p>
        </p:txBody>
      </p:sp>
      <p:sp>
        <p:nvSpPr>
          <p:cNvPr id="60" name="TextBox 59"/>
          <p:cNvSpPr txBox="1"/>
          <p:nvPr/>
        </p:nvSpPr>
        <p:spPr bwMode="auto">
          <a:xfrm>
            <a:off x="5000628" y="5029154"/>
            <a:ext cx="15716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2000" b="1" i="1" dirty="0" err="1" smtClean="0">
                <a:solidFill>
                  <a:srgbClr val="1A2D68"/>
                </a:solidFill>
              </a:rPr>
              <a:t>Retailer</a:t>
            </a:r>
            <a:endParaRPr lang="es-CL" sz="2000" b="1" i="1" dirty="0">
              <a:solidFill>
                <a:srgbClr val="1A2D68"/>
              </a:solidFill>
            </a:endParaRPr>
          </a:p>
        </p:txBody>
      </p:sp>
      <p:sp>
        <p:nvSpPr>
          <p:cNvPr id="61" name="TextBox 60"/>
          <p:cNvSpPr txBox="1"/>
          <p:nvPr/>
        </p:nvSpPr>
        <p:spPr bwMode="auto">
          <a:xfrm>
            <a:off x="7429520" y="5029154"/>
            <a:ext cx="15716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000" b="1" dirty="0" smtClean="0">
                <a:solidFill>
                  <a:srgbClr val="1A2D68"/>
                </a:solidFill>
              </a:rPr>
              <a:t>Consumidor</a:t>
            </a:r>
            <a:endParaRPr lang="es-CL" sz="2000" b="1" dirty="0">
              <a:solidFill>
                <a:srgbClr val="1A2D68"/>
              </a:solidFill>
            </a:endParaRPr>
          </a:p>
        </p:txBody>
      </p:sp>
      <p:sp>
        <p:nvSpPr>
          <p:cNvPr id="38" name="Oval 187"/>
          <p:cNvSpPr>
            <a:spLocks noChangeArrowheads="1"/>
          </p:cNvSpPr>
          <p:nvPr/>
        </p:nvSpPr>
        <p:spPr bwMode="auto">
          <a:xfrm>
            <a:off x="1428728" y="3643314"/>
            <a:ext cx="6715125" cy="1357322"/>
          </a:xfrm>
          <a:prstGeom prst="ellipse">
            <a:avLst/>
          </a:prstGeom>
          <a:noFill/>
          <a:ln w="1016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39" name="AutoShape 188"/>
          <p:cNvSpPr>
            <a:spLocks noChangeArrowheads="1"/>
          </p:cNvSpPr>
          <p:nvPr/>
        </p:nvSpPr>
        <p:spPr bwMode="auto">
          <a:xfrm rot="10740000">
            <a:off x="4431744" y="3505069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0" name="AutoShape 191"/>
          <p:cNvSpPr>
            <a:spLocks noChangeArrowheads="1"/>
          </p:cNvSpPr>
          <p:nvPr/>
        </p:nvSpPr>
        <p:spPr bwMode="auto">
          <a:xfrm rot="10740000">
            <a:off x="2321468" y="3647946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1" name="AutoShape 192"/>
          <p:cNvSpPr>
            <a:spLocks noChangeArrowheads="1"/>
          </p:cNvSpPr>
          <p:nvPr/>
        </p:nvSpPr>
        <p:spPr bwMode="auto">
          <a:xfrm rot="10740000">
            <a:off x="6932073" y="3647946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2" name="AutoShape 194"/>
          <p:cNvSpPr>
            <a:spLocks noChangeArrowheads="1"/>
          </p:cNvSpPr>
          <p:nvPr/>
        </p:nvSpPr>
        <p:spPr bwMode="auto">
          <a:xfrm>
            <a:off x="4467228" y="4857760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3" name="AutoShape 195"/>
          <p:cNvSpPr>
            <a:spLocks noChangeArrowheads="1"/>
          </p:cNvSpPr>
          <p:nvPr/>
        </p:nvSpPr>
        <p:spPr bwMode="auto">
          <a:xfrm>
            <a:off x="2428860" y="4714884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44" name="AutoShape 196"/>
          <p:cNvSpPr>
            <a:spLocks noChangeArrowheads="1"/>
          </p:cNvSpPr>
          <p:nvPr/>
        </p:nvSpPr>
        <p:spPr bwMode="auto">
          <a:xfrm>
            <a:off x="7038996" y="4633784"/>
            <a:ext cx="533400" cy="304800"/>
          </a:xfrm>
          <a:prstGeom prst="rightArrow">
            <a:avLst>
              <a:gd name="adj1" fmla="val 50000"/>
              <a:gd name="adj2" fmla="val 43782"/>
            </a:avLst>
          </a:prstGeom>
          <a:solidFill>
            <a:srgbClr val="1A2D68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8" name="Rectangle 2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</a:t>
            </a:r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785786" y="1785926"/>
            <a:ext cx="7572428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MX" sz="3500" dirty="0" smtClean="0">
                <a:solidFill>
                  <a:srgbClr val="1A2D68"/>
                </a:solidFill>
              </a:rPr>
              <a:t>Un </a:t>
            </a:r>
            <a:r>
              <a:rPr lang="es-MX" sz="3500" i="1" dirty="0" err="1" smtClean="0">
                <a:solidFill>
                  <a:srgbClr val="1A2D68"/>
                </a:solidFill>
              </a:rPr>
              <a:t>retailer</a:t>
            </a:r>
            <a:r>
              <a:rPr lang="es-MX" sz="3500" i="1" dirty="0" smtClean="0">
                <a:solidFill>
                  <a:srgbClr val="1A2D68"/>
                </a:solidFill>
              </a:rPr>
              <a:t> </a:t>
            </a:r>
            <a:r>
              <a:rPr lang="es-MX" sz="3500" dirty="0" smtClean="0">
                <a:solidFill>
                  <a:srgbClr val="1A2D68"/>
                </a:solidFill>
              </a:rPr>
              <a:t>es un negocio que vende productos y/o servicios a consumidores para su uso personal o de su familia</a:t>
            </a:r>
            <a:endParaRPr lang="es-CL" sz="3500" dirty="0">
              <a:solidFill>
                <a:srgbClr val="1A2D68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57224" y="4357694"/>
            <a:ext cx="7500990" cy="15716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 smtClean="0"/>
              <a:t>Siempre que existe un consumidor, existe un </a:t>
            </a:r>
            <a:r>
              <a:rPr lang="es-MX" sz="3600" i="1" dirty="0" err="1" smtClean="0"/>
              <a:t>retailer</a:t>
            </a:r>
            <a:endParaRPr lang="es-CL" sz="3600" i="1" dirty="0"/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Clasificación de </a:t>
            </a:r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20" y="1285860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000" dirty="0" smtClean="0">
                <a:solidFill>
                  <a:srgbClr val="1A2D68"/>
                </a:solidFill>
              </a:rPr>
              <a:t> se pueden clasificar de manera bastante amplia según:</a:t>
            </a:r>
            <a:endParaRPr lang="es-ES_tradnl" sz="2800" dirty="0" smtClean="0">
              <a:solidFill>
                <a:srgbClr val="1A2D68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857356" y="2857496"/>
            <a:ext cx="5572164" cy="11430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800" dirty="0" smtClean="0"/>
              <a:t>Tipo de Mercadería</a:t>
            </a:r>
            <a:endParaRPr lang="es-CL" sz="3800" dirty="0"/>
          </a:p>
        </p:txBody>
      </p:sp>
      <p:sp>
        <p:nvSpPr>
          <p:cNvPr id="13" name="Rounded Rectangle 12"/>
          <p:cNvSpPr/>
          <p:nvPr/>
        </p:nvSpPr>
        <p:spPr>
          <a:xfrm>
            <a:off x="1928794" y="4286256"/>
            <a:ext cx="5572164" cy="114300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800" dirty="0" smtClean="0"/>
              <a:t>Tipo de Propiedad</a:t>
            </a:r>
            <a:endParaRPr lang="es-CL" sz="3800" dirty="0"/>
          </a:p>
        </p:txBody>
      </p: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324600" y="2586014"/>
            <a:ext cx="2090750" cy="2309842"/>
            <a:chOff x="6324600" y="2586014"/>
            <a:chExt cx="2090750" cy="2309842"/>
          </a:xfrm>
        </p:grpSpPr>
        <p:sp>
          <p:nvSpPr>
            <p:cNvPr id="28" name="Rectangle 15"/>
            <p:cNvSpPr>
              <a:spLocks noChangeArrowheads="1"/>
            </p:cNvSpPr>
            <p:nvPr/>
          </p:nvSpPr>
          <p:spPr bwMode="auto">
            <a:xfrm>
              <a:off x="6357950" y="4286256"/>
              <a:ext cx="2057400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5963 </a:t>
              </a:r>
              <a:r>
                <a:rPr lang="es-ES_tradnl" sz="1800">
                  <a:solidFill>
                    <a:srgbClr val="1A2D68"/>
                  </a:solidFill>
                </a:rPr>
                <a:t>Venta Directa</a:t>
              </a:r>
              <a:endParaRPr lang="es-ES_tradnl">
                <a:solidFill>
                  <a:srgbClr val="1A2D68"/>
                </a:solidFill>
              </a:endParaRPr>
            </a:p>
          </p:txBody>
        </p:sp>
        <p:sp>
          <p:nvSpPr>
            <p:cNvPr id="29" name="Rectangle 16"/>
            <p:cNvSpPr>
              <a:spLocks noChangeArrowheads="1"/>
            </p:cNvSpPr>
            <p:nvPr/>
          </p:nvSpPr>
          <p:spPr bwMode="auto">
            <a:xfrm>
              <a:off x="6324600" y="3424214"/>
              <a:ext cx="2057400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 dirty="0">
                  <a:solidFill>
                    <a:srgbClr val="1A2D68"/>
                  </a:solidFill>
                </a:rPr>
                <a:t>5962 </a:t>
              </a:r>
              <a:r>
                <a:rPr lang="es-ES_tradnl" sz="1800" dirty="0">
                  <a:solidFill>
                    <a:srgbClr val="1A2D68"/>
                  </a:solidFill>
                </a:rPr>
                <a:t>Máquinas </a:t>
              </a:r>
            </a:p>
            <a:p>
              <a:r>
                <a:rPr lang="es-ES_tradnl" sz="1800" dirty="0">
                  <a:solidFill>
                    <a:srgbClr val="1A2D68"/>
                  </a:solidFill>
                </a:rPr>
                <a:t>           (</a:t>
              </a:r>
              <a:r>
                <a:rPr lang="es-ES_tradnl" sz="1800" i="1" dirty="0" err="1">
                  <a:solidFill>
                    <a:srgbClr val="1A2D68"/>
                  </a:solidFill>
                </a:rPr>
                <a:t>Vending</a:t>
              </a:r>
              <a:r>
                <a:rPr lang="es-ES_tradnl" sz="1800" dirty="0">
                  <a:solidFill>
                    <a:srgbClr val="1A2D68"/>
                  </a:solidFill>
                </a:rPr>
                <a:t>)</a:t>
              </a:r>
              <a:endParaRPr lang="es-ES_tradnl" dirty="0">
                <a:solidFill>
                  <a:srgbClr val="1A2D68"/>
                </a:solidFill>
              </a:endParaRP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6324600" y="2586014"/>
              <a:ext cx="2057400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5961 </a:t>
              </a:r>
              <a:r>
                <a:rPr lang="es-ES_tradnl" sz="1800">
                  <a:solidFill>
                    <a:srgbClr val="1A2D68"/>
                  </a:solidFill>
                </a:rPr>
                <a:t>Catálogos</a:t>
              </a:r>
              <a:endParaRPr lang="es-ES_tradnl">
                <a:solidFill>
                  <a:srgbClr val="1A2D68"/>
                </a:solidFill>
              </a:endParaRPr>
            </a:p>
          </p:txBody>
        </p:sp>
      </p:grpSp>
      <p:sp>
        <p:nvSpPr>
          <p:cNvPr id="43" name="Text Box 30"/>
          <p:cNvSpPr txBox="1">
            <a:spLocks noChangeArrowheads="1"/>
          </p:cNvSpPr>
          <p:nvPr/>
        </p:nvSpPr>
        <p:spPr bwMode="auto">
          <a:xfrm>
            <a:off x="3714744" y="5929330"/>
            <a:ext cx="4648200" cy="369332"/>
          </a:xfrm>
          <a:prstGeom prst="rect">
            <a:avLst/>
          </a:prstGeom>
          <a:noFill/>
          <a:ln w="57150">
            <a:solidFill>
              <a:srgbClr val="1A2D6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>
                <a:solidFill>
                  <a:srgbClr val="FF0000"/>
                </a:solidFill>
              </a:rPr>
              <a:t>CLASIFICACION SIC del </a:t>
            </a:r>
            <a:r>
              <a:rPr lang="es-ES_tradnl" b="1" i="1" dirty="0" err="1">
                <a:solidFill>
                  <a:srgbClr val="FF0000"/>
                </a:solidFill>
              </a:rPr>
              <a:t>Retailing</a:t>
            </a:r>
            <a:endParaRPr lang="es-ES_tradnl" i="1" dirty="0">
              <a:solidFill>
                <a:srgbClr val="FF0000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3505200" y="985814"/>
            <a:ext cx="2852750" cy="3886200"/>
            <a:chOff x="3505200" y="985814"/>
            <a:chExt cx="2852750" cy="3886200"/>
          </a:xfrm>
        </p:grpSpPr>
        <p:sp>
          <p:nvSpPr>
            <p:cNvPr id="38" name="Line 25"/>
            <p:cNvSpPr>
              <a:spLocks noChangeShapeType="1"/>
            </p:cNvSpPr>
            <p:nvPr/>
          </p:nvSpPr>
          <p:spPr bwMode="auto">
            <a:xfrm>
              <a:off x="5638800" y="4567214"/>
              <a:ext cx="2286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solidFill>
                  <a:srgbClr val="1A2D68"/>
                </a:solidFill>
              </a:endParaRPr>
            </a:p>
          </p:txBody>
        </p:sp>
        <p:sp>
          <p:nvSpPr>
            <p:cNvPr id="39" name="Line 26"/>
            <p:cNvSpPr>
              <a:spLocks noChangeShapeType="1"/>
            </p:cNvSpPr>
            <p:nvPr/>
          </p:nvSpPr>
          <p:spPr bwMode="auto">
            <a:xfrm flipV="1">
              <a:off x="5867400" y="2814614"/>
              <a:ext cx="0" cy="17526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0" name="Line 27"/>
            <p:cNvSpPr>
              <a:spLocks noChangeShapeType="1"/>
            </p:cNvSpPr>
            <p:nvPr/>
          </p:nvSpPr>
          <p:spPr bwMode="auto">
            <a:xfrm>
              <a:off x="5867400" y="2814614"/>
              <a:ext cx="4572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" name="Line 28"/>
            <p:cNvSpPr>
              <a:spLocks noChangeShapeType="1"/>
            </p:cNvSpPr>
            <p:nvPr/>
          </p:nvSpPr>
          <p:spPr bwMode="auto">
            <a:xfrm>
              <a:off x="5867400" y="3652814"/>
              <a:ext cx="4572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2" name="Line 29"/>
            <p:cNvSpPr>
              <a:spLocks noChangeShapeType="1"/>
            </p:cNvSpPr>
            <p:nvPr/>
          </p:nvSpPr>
          <p:spPr bwMode="auto">
            <a:xfrm flipV="1">
              <a:off x="5643570" y="4572008"/>
              <a:ext cx="71438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3505200" y="3424214"/>
              <a:ext cx="2057400" cy="6096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594 </a:t>
              </a:r>
              <a:r>
                <a:rPr lang="es-ES_tradnl" sz="1800">
                  <a:solidFill>
                    <a:srgbClr val="1A2D68"/>
                  </a:solidFill>
                </a:rPr>
                <a:t>Tiendas de</a:t>
              </a:r>
            </a:p>
            <a:p>
              <a:r>
                <a:rPr lang="es-ES_tradnl" sz="1800">
                  <a:solidFill>
                    <a:srgbClr val="1A2D68"/>
                  </a:solidFill>
                </a:rPr>
                <a:t> ventas Misceláneas</a:t>
              </a:r>
              <a:endParaRPr lang="es-ES_tradnl">
                <a:solidFill>
                  <a:srgbClr val="1A2D68"/>
                </a:solidFill>
              </a:endParaRPr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3505200" y="2586014"/>
              <a:ext cx="2057400" cy="6096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593 </a:t>
              </a:r>
              <a:r>
                <a:rPr lang="es-ES_tradnl" sz="1800">
                  <a:solidFill>
                    <a:srgbClr val="1A2D68"/>
                  </a:solidFill>
                </a:rPr>
                <a:t>Mercadería </a:t>
              </a:r>
            </a:p>
            <a:p>
              <a:r>
                <a:rPr lang="es-ES_tradnl" sz="1800">
                  <a:solidFill>
                    <a:srgbClr val="1A2D68"/>
                  </a:solidFill>
                </a:rPr>
                <a:t>         Usada</a:t>
              </a:r>
              <a:endParaRPr lang="es-ES_tradnl">
                <a:solidFill>
                  <a:srgbClr val="1A2D68"/>
                </a:solidFill>
              </a:endParaRPr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3505200" y="1824014"/>
              <a:ext cx="2057400" cy="6096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592 </a:t>
              </a:r>
              <a:r>
                <a:rPr lang="es-ES_tradnl" sz="1800">
                  <a:solidFill>
                    <a:srgbClr val="1A2D68"/>
                  </a:solidFill>
                </a:rPr>
                <a:t>Botillerías</a:t>
              </a:r>
              <a:endParaRPr lang="es-ES_tradnl">
                <a:solidFill>
                  <a:srgbClr val="1A2D68"/>
                </a:solidFill>
              </a:endParaRPr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3505200" y="985814"/>
              <a:ext cx="2057400" cy="6096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591 </a:t>
              </a:r>
              <a:r>
                <a:rPr lang="es-ES_tradnl" sz="1800">
                  <a:solidFill>
                    <a:srgbClr val="1A2D68"/>
                  </a:solidFill>
                </a:rPr>
                <a:t>Farmacias</a:t>
              </a:r>
              <a:endParaRPr lang="es-ES_tradnl">
                <a:solidFill>
                  <a:srgbClr val="1A2D68"/>
                </a:solidFill>
              </a:endParaRPr>
            </a:p>
          </p:txBody>
        </p:sp>
        <p:sp>
          <p:nvSpPr>
            <p:cNvPr id="27" name="Rectangle 14"/>
            <p:cNvSpPr>
              <a:spLocks noChangeArrowheads="1"/>
            </p:cNvSpPr>
            <p:nvPr/>
          </p:nvSpPr>
          <p:spPr bwMode="auto">
            <a:xfrm>
              <a:off x="3581400" y="4262414"/>
              <a:ext cx="2057400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s-ES_tradnl">
                  <a:solidFill>
                    <a:srgbClr val="1A2D68"/>
                  </a:solidFill>
                </a:rPr>
                <a:t>596 </a:t>
              </a:r>
              <a:r>
                <a:rPr lang="es-ES_tradnl" sz="1800">
                  <a:solidFill>
                    <a:srgbClr val="1A2D68"/>
                  </a:solidFill>
                </a:rPr>
                <a:t>Minoristas</a:t>
              </a:r>
            </a:p>
            <a:p>
              <a:r>
                <a:rPr lang="es-ES_tradnl" sz="1800">
                  <a:solidFill>
                    <a:srgbClr val="1A2D68"/>
                  </a:solidFill>
                </a:rPr>
                <a:t>         sin Tienda</a:t>
              </a:r>
              <a:endParaRPr lang="es-ES_tradnl">
                <a:solidFill>
                  <a:srgbClr val="1A2D68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4348" y="71414"/>
            <a:ext cx="2867052" cy="6500858"/>
            <a:chOff x="714348" y="71414"/>
            <a:chExt cx="2867052" cy="6500858"/>
          </a:xfrm>
        </p:grpSpPr>
        <p:grpSp>
          <p:nvGrpSpPr>
            <p:cNvPr id="52" name="Group 51"/>
            <p:cNvGrpSpPr/>
            <p:nvPr/>
          </p:nvGrpSpPr>
          <p:grpSpPr>
            <a:xfrm>
              <a:off x="714348" y="71414"/>
              <a:ext cx="2181252" cy="6500858"/>
              <a:chOff x="714348" y="71414"/>
              <a:chExt cx="2181252" cy="6500858"/>
            </a:xfrm>
          </p:grpSpPr>
          <p:sp>
            <p:nvSpPr>
              <p:cNvPr id="15" name="Rectangle 2"/>
              <p:cNvSpPr>
                <a:spLocks noChangeArrowheads="1"/>
              </p:cNvSpPr>
              <p:nvPr/>
            </p:nvSpPr>
            <p:spPr bwMode="auto">
              <a:xfrm>
                <a:off x="714348" y="9096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 dirty="0">
                    <a:solidFill>
                      <a:schemeClr val="bg1"/>
                    </a:solidFill>
                  </a:rPr>
                  <a:t>53 </a:t>
                </a:r>
                <a:r>
                  <a:rPr lang="es-ES_tradnl" sz="1800" dirty="0">
                    <a:solidFill>
                      <a:schemeClr val="bg1"/>
                    </a:solidFill>
                  </a:rPr>
                  <a:t>Mercadería </a:t>
                </a:r>
              </a:p>
              <a:p>
                <a:r>
                  <a:rPr lang="es-ES_tradnl" sz="1800" dirty="0">
                    <a:solidFill>
                      <a:schemeClr val="bg1"/>
                    </a:solidFill>
                  </a:rPr>
                  <a:t>       General</a:t>
                </a:r>
                <a:endParaRPr lang="es-ES_tradnl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3"/>
              <p:cNvSpPr>
                <a:spLocks noChangeArrowheads="1"/>
              </p:cNvSpPr>
              <p:nvPr/>
            </p:nvSpPr>
            <p:spPr bwMode="auto">
              <a:xfrm>
                <a:off x="714348" y="17478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>
                    <a:solidFill>
                      <a:schemeClr val="bg1"/>
                    </a:solidFill>
                  </a:rPr>
                  <a:t>54 </a:t>
                </a:r>
                <a:r>
                  <a:rPr lang="es-ES_tradnl" sz="1800">
                    <a:solidFill>
                      <a:schemeClr val="bg1"/>
                    </a:solidFill>
                  </a:rPr>
                  <a:t>Comestibles</a:t>
                </a:r>
                <a:endParaRPr lang="es-ES_tradnl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 4"/>
              <p:cNvSpPr>
                <a:spLocks noChangeArrowheads="1"/>
              </p:cNvSpPr>
              <p:nvPr/>
            </p:nvSpPr>
            <p:spPr bwMode="auto">
              <a:xfrm>
                <a:off x="714348" y="714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>
                    <a:solidFill>
                      <a:schemeClr val="bg1"/>
                    </a:solidFill>
                  </a:rPr>
                  <a:t>52 </a:t>
                </a:r>
                <a:r>
                  <a:rPr lang="es-ES_tradnl" sz="1800">
                    <a:solidFill>
                      <a:schemeClr val="bg1"/>
                    </a:solidFill>
                  </a:rPr>
                  <a:t>Construcción</a:t>
                </a:r>
              </a:p>
              <a:p>
                <a:r>
                  <a:rPr lang="es-ES_tradnl" sz="1800">
                    <a:solidFill>
                      <a:schemeClr val="bg1"/>
                    </a:solidFill>
                  </a:rPr>
                  <a:t>       Herramientas</a:t>
                </a:r>
                <a:endParaRPr lang="es-ES_tradnl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714348" y="25860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>
                    <a:solidFill>
                      <a:schemeClr val="bg1"/>
                    </a:solidFill>
                  </a:rPr>
                  <a:t>55 </a:t>
                </a:r>
                <a:r>
                  <a:rPr lang="es-ES_tradnl" sz="1800">
                    <a:solidFill>
                      <a:schemeClr val="bg1"/>
                    </a:solidFill>
                  </a:rPr>
                  <a:t>Gasolineras </a:t>
                </a:r>
              </a:p>
              <a:p>
                <a:r>
                  <a:rPr lang="es-ES_tradnl" sz="1800">
                    <a:solidFill>
                      <a:schemeClr val="bg1"/>
                    </a:solidFill>
                  </a:rPr>
                  <a:t>       Vtas. De Autos</a:t>
                </a:r>
                <a:endParaRPr lang="es-ES_tradnl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714348" y="34242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>
                    <a:solidFill>
                      <a:schemeClr val="bg1"/>
                    </a:solidFill>
                  </a:rPr>
                  <a:t>56 </a:t>
                </a:r>
                <a:r>
                  <a:rPr lang="es-ES_tradnl" sz="1800">
                    <a:solidFill>
                      <a:schemeClr val="bg1"/>
                    </a:solidFill>
                  </a:rPr>
                  <a:t>Ropa </a:t>
                </a:r>
              </a:p>
              <a:p>
                <a:r>
                  <a:rPr lang="es-ES_tradnl" sz="1800">
                    <a:solidFill>
                      <a:schemeClr val="bg1"/>
                    </a:solidFill>
                  </a:rPr>
                  <a:t>       y accesorios</a:t>
                </a:r>
                <a:endParaRPr lang="es-ES_tradnl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714348" y="42624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>
                    <a:solidFill>
                      <a:schemeClr val="bg1"/>
                    </a:solidFill>
                  </a:rPr>
                  <a:t>57 </a:t>
                </a:r>
                <a:r>
                  <a:rPr lang="es-ES_tradnl" sz="1800">
                    <a:solidFill>
                      <a:schemeClr val="bg1"/>
                    </a:solidFill>
                  </a:rPr>
                  <a:t>Muebles</a:t>
                </a:r>
              </a:p>
            </p:txBody>
          </p:sp>
          <p:sp>
            <p:nvSpPr>
              <p:cNvPr id="22" name="Rectangle 9"/>
              <p:cNvSpPr>
                <a:spLocks noChangeArrowheads="1"/>
              </p:cNvSpPr>
              <p:nvPr/>
            </p:nvSpPr>
            <p:spPr bwMode="auto">
              <a:xfrm>
                <a:off x="714348" y="5176814"/>
                <a:ext cx="2181252" cy="557258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s-ES_tradnl" dirty="0">
                    <a:solidFill>
                      <a:schemeClr val="bg1"/>
                    </a:solidFill>
                  </a:rPr>
                  <a:t>58 </a:t>
                </a:r>
                <a:r>
                  <a:rPr lang="es-ES_tradnl" sz="1800" dirty="0">
                    <a:solidFill>
                      <a:schemeClr val="bg1"/>
                    </a:solidFill>
                  </a:rPr>
                  <a:t>Restaurantes y</a:t>
                </a:r>
              </a:p>
              <a:p>
                <a:r>
                  <a:rPr lang="es-ES_tradnl" sz="1800" dirty="0">
                    <a:solidFill>
                      <a:schemeClr val="bg1"/>
                    </a:solidFill>
                  </a:rPr>
                  <a:t> lugares comer/beber</a:t>
                </a:r>
                <a:endParaRPr lang="es-ES_tradnl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13"/>
              <p:cNvSpPr>
                <a:spLocks noChangeArrowheads="1"/>
              </p:cNvSpPr>
              <p:nvPr/>
            </p:nvSpPr>
            <p:spPr bwMode="auto">
              <a:xfrm>
                <a:off x="714348" y="6015014"/>
                <a:ext cx="2181252" cy="55725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s-ES_tradnl">
                    <a:solidFill>
                      <a:srgbClr val="1A2D68"/>
                    </a:solidFill>
                  </a:rPr>
                  <a:t>59 </a:t>
                </a:r>
                <a:r>
                  <a:rPr lang="es-ES_tradnl" sz="1800">
                    <a:solidFill>
                      <a:srgbClr val="1A2D68"/>
                    </a:solidFill>
                  </a:rPr>
                  <a:t>Misceláneos</a:t>
                </a:r>
                <a:endParaRPr lang="es-ES_tradnl">
                  <a:solidFill>
                    <a:srgbClr val="1A2D68"/>
                  </a:solidFill>
                </a:endParaRPr>
              </a:p>
            </p:txBody>
          </p:sp>
        </p:grpSp>
        <p:sp>
          <p:nvSpPr>
            <p:cNvPr id="32" name="Line 19"/>
            <p:cNvSpPr>
              <a:spLocks noChangeShapeType="1"/>
            </p:cNvSpPr>
            <p:nvPr/>
          </p:nvSpPr>
          <p:spPr bwMode="auto">
            <a:xfrm flipH="1" flipV="1">
              <a:off x="3124200" y="1214414"/>
              <a:ext cx="19040" cy="507210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3" name="Line 20"/>
            <p:cNvSpPr>
              <a:spLocks noChangeShapeType="1"/>
            </p:cNvSpPr>
            <p:nvPr/>
          </p:nvSpPr>
          <p:spPr bwMode="auto">
            <a:xfrm>
              <a:off x="3124200" y="1214414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4" name="Line 21"/>
            <p:cNvSpPr>
              <a:spLocks noChangeShapeType="1"/>
            </p:cNvSpPr>
            <p:nvPr/>
          </p:nvSpPr>
          <p:spPr bwMode="auto">
            <a:xfrm>
              <a:off x="3124200" y="2128814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5" name="Line 22"/>
            <p:cNvSpPr>
              <a:spLocks noChangeShapeType="1"/>
            </p:cNvSpPr>
            <p:nvPr/>
          </p:nvSpPr>
          <p:spPr bwMode="auto">
            <a:xfrm>
              <a:off x="3124200" y="2890814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" name="Line 23"/>
            <p:cNvSpPr>
              <a:spLocks noChangeShapeType="1"/>
            </p:cNvSpPr>
            <p:nvPr/>
          </p:nvSpPr>
          <p:spPr bwMode="auto">
            <a:xfrm>
              <a:off x="3124200" y="3729014"/>
              <a:ext cx="3810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7" name="Line 24"/>
            <p:cNvSpPr>
              <a:spLocks noChangeShapeType="1"/>
            </p:cNvSpPr>
            <p:nvPr/>
          </p:nvSpPr>
          <p:spPr bwMode="auto">
            <a:xfrm>
              <a:off x="3124200" y="4567214"/>
              <a:ext cx="4572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7" name="Line 24"/>
            <p:cNvSpPr>
              <a:spLocks noChangeShapeType="1"/>
            </p:cNvSpPr>
            <p:nvPr/>
          </p:nvSpPr>
          <p:spPr bwMode="auto">
            <a:xfrm>
              <a:off x="2928926" y="6286520"/>
              <a:ext cx="214314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328185" y="142852"/>
            <a:ext cx="56015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 smtClean="0">
                <a:solidFill>
                  <a:srgbClr val="1A2D68"/>
                </a:solidFill>
              </a:rPr>
              <a:t>Clasificación por Tipo de Mercadería</a:t>
            </a:r>
            <a:endParaRPr lang="es-ES_tradnl" sz="2800" dirty="0">
              <a:solidFill>
                <a:srgbClr val="1A2D68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3357554" y="642918"/>
            <a:ext cx="578644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Clasificación por Tipo de Propiedad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1357298"/>
            <a:ext cx="8072494" cy="1214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3000" dirty="0" smtClean="0">
              <a:solidFill>
                <a:srgbClr val="1A2D68"/>
              </a:solidFill>
            </a:endParaRPr>
          </a:p>
          <a:p>
            <a:r>
              <a:rPr lang="es-MX" sz="3000" b="1" dirty="0" smtClean="0">
                <a:solidFill>
                  <a:srgbClr val="1A2D68"/>
                </a:solidFill>
              </a:rPr>
              <a:t>Independiente: Súper difícil</a:t>
            </a:r>
          </a:p>
          <a:p>
            <a:r>
              <a:rPr lang="es-MX" sz="3000" dirty="0" smtClean="0">
                <a:solidFill>
                  <a:srgbClr val="1A2D68"/>
                </a:solidFill>
              </a:rPr>
              <a:t>Tiendas de especialidades y locales</a:t>
            </a:r>
          </a:p>
          <a:p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2910" y="2928934"/>
            <a:ext cx="8072494" cy="1500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3000" dirty="0" smtClean="0">
              <a:solidFill>
                <a:srgbClr val="1A2D68"/>
              </a:solidFill>
            </a:endParaRPr>
          </a:p>
          <a:p>
            <a:r>
              <a:rPr lang="es-MX" sz="3000" b="1" dirty="0" smtClean="0">
                <a:solidFill>
                  <a:srgbClr val="1A2D68"/>
                </a:solidFill>
              </a:rPr>
              <a:t>Corporativa: Inversiones mayores</a:t>
            </a:r>
          </a:p>
          <a:p>
            <a:r>
              <a:rPr lang="es-MX" sz="3000" dirty="0" smtClean="0">
                <a:solidFill>
                  <a:srgbClr val="1A2D68"/>
                </a:solidFill>
              </a:rPr>
              <a:t>Tendencia a la internacionalización</a:t>
            </a:r>
          </a:p>
          <a:p>
            <a:r>
              <a:rPr lang="es-MX" sz="3000" dirty="0" smtClean="0">
                <a:solidFill>
                  <a:srgbClr val="1A2D68"/>
                </a:solidFill>
              </a:rPr>
              <a:t>Importante en Supermercados, Farmacias</a:t>
            </a:r>
          </a:p>
          <a:p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2910" y="4786322"/>
            <a:ext cx="8072494" cy="150019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MX" sz="3000" dirty="0" smtClean="0">
              <a:solidFill>
                <a:schemeClr val="bg1"/>
              </a:solidFill>
            </a:endParaRPr>
          </a:p>
          <a:p>
            <a:r>
              <a:rPr lang="es-MX" sz="3000" b="1" dirty="0" smtClean="0">
                <a:solidFill>
                  <a:schemeClr val="bg1"/>
                </a:solidFill>
              </a:rPr>
              <a:t>Franquicia: Forma de expandirse rápida</a:t>
            </a:r>
          </a:p>
          <a:p>
            <a:r>
              <a:rPr lang="es-MX" sz="3000" dirty="0" smtClean="0">
                <a:solidFill>
                  <a:schemeClr val="bg1"/>
                </a:solidFill>
              </a:rPr>
              <a:t>Importancia de la marca con aporte distintivo</a:t>
            </a:r>
          </a:p>
          <a:p>
            <a:r>
              <a:rPr lang="es-MX" sz="3000" dirty="0" smtClean="0">
                <a:solidFill>
                  <a:schemeClr val="bg1"/>
                </a:solidFill>
              </a:rPr>
              <a:t>Importante en Restaurantes y vestuario</a:t>
            </a:r>
          </a:p>
          <a:p>
            <a:endParaRPr lang="es-CL" sz="3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Clasificación de </a:t>
            </a:r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1142984"/>
            <a:ext cx="864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s-MX" sz="2900" dirty="0" smtClean="0">
                <a:solidFill>
                  <a:srgbClr val="1A2D68"/>
                </a:solidFill>
              </a:rPr>
              <a:t> Se pueden clasificar también según 5 características operacionales: </a:t>
            </a:r>
            <a:endParaRPr lang="es-CL" sz="2900" dirty="0">
              <a:solidFill>
                <a:srgbClr val="1A2D6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28860" y="2214554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Variedad</a:t>
            </a:r>
            <a:endParaRPr lang="es-CL" sz="3000" dirty="0"/>
          </a:p>
        </p:txBody>
      </p:sp>
      <p:sp>
        <p:nvSpPr>
          <p:cNvPr id="10" name="Rectangle 9"/>
          <p:cNvSpPr/>
          <p:nvPr/>
        </p:nvSpPr>
        <p:spPr>
          <a:xfrm>
            <a:off x="2428860" y="3071810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Surtido</a:t>
            </a:r>
            <a:endParaRPr lang="es-CL" sz="3000" dirty="0"/>
          </a:p>
        </p:txBody>
      </p:sp>
      <p:sp>
        <p:nvSpPr>
          <p:cNvPr id="12" name="Rectangle 11"/>
          <p:cNvSpPr/>
          <p:nvPr/>
        </p:nvSpPr>
        <p:spPr>
          <a:xfrm>
            <a:off x="2428860" y="3929066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Nivel de Servicio</a:t>
            </a:r>
            <a:endParaRPr lang="es-CL" sz="3000" dirty="0"/>
          </a:p>
        </p:txBody>
      </p:sp>
      <p:sp>
        <p:nvSpPr>
          <p:cNvPr id="13" name="Rectangle 12"/>
          <p:cNvSpPr/>
          <p:nvPr/>
        </p:nvSpPr>
        <p:spPr>
          <a:xfrm>
            <a:off x="2428860" y="4786322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Precio</a:t>
            </a:r>
            <a:endParaRPr lang="es-CL" sz="3000" dirty="0"/>
          </a:p>
        </p:txBody>
      </p:sp>
      <p:sp>
        <p:nvSpPr>
          <p:cNvPr id="14" name="Rectangle 13"/>
          <p:cNvSpPr/>
          <p:nvPr/>
        </p:nvSpPr>
        <p:spPr>
          <a:xfrm>
            <a:off x="2428860" y="5643578"/>
            <a:ext cx="4000528" cy="714380"/>
          </a:xfrm>
          <a:prstGeom prst="rect">
            <a:avLst/>
          </a:prstGeom>
          <a:solidFill>
            <a:srgbClr val="1A2D68"/>
          </a:solidFill>
          <a:ln>
            <a:solidFill>
              <a:srgbClr val="1A2D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Entretenimiento</a:t>
            </a:r>
            <a:endParaRPr lang="es-CL" sz="3000" dirty="0"/>
          </a:p>
        </p:txBody>
      </p: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Variedad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2" y="1071546"/>
            <a:ext cx="8929750" cy="568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b="1" dirty="0" smtClean="0">
                <a:solidFill>
                  <a:srgbClr val="1A2D68"/>
                </a:solidFill>
              </a:rPr>
              <a:t>Variedad:</a:t>
            </a:r>
          </a:p>
          <a:p>
            <a:pPr marL="971550" lvl="1" indent="-514350" algn="just">
              <a:lnSpc>
                <a:spcPct val="90000"/>
              </a:lnSpc>
            </a:pPr>
            <a:r>
              <a:rPr lang="es-ES_tradnl" sz="3200" dirty="0" smtClean="0">
                <a:solidFill>
                  <a:srgbClr val="1A2D68"/>
                </a:solidFill>
              </a:rPr>
              <a:t>	</a:t>
            </a:r>
            <a:r>
              <a:rPr lang="es-ES_tradnl" sz="3000" dirty="0" smtClean="0">
                <a:solidFill>
                  <a:srgbClr val="1A2D68"/>
                </a:solidFill>
              </a:rPr>
              <a:t>Número de </a:t>
            </a:r>
            <a:r>
              <a:rPr lang="es-ES_tradnl" sz="3000" b="1" dirty="0" smtClean="0">
                <a:solidFill>
                  <a:srgbClr val="1A2D68"/>
                </a:solidFill>
              </a:rPr>
              <a:t>categorías diferentes </a:t>
            </a:r>
            <a:r>
              <a:rPr lang="es-ES_tradnl" sz="3000" dirty="0" smtClean="0">
                <a:solidFill>
                  <a:srgbClr val="1A2D68"/>
                </a:solidFill>
              </a:rPr>
              <a:t>que ofrece un</a:t>
            </a:r>
            <a:r>
              <a:rPr lang="es-ES_tradnl" sz="3000" i="1" dirty="0" smtClean="0">
                <a:solidFill>
                  <a:srgbClr val="1A2D68"/>
                </a:solidFill>
              </a:rPr>
              <a:t>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</a:t>
            </a:r>
            <a:r>
              <a:rPr lang="es-ES_tradnl" sz="3000" i="1" dirty="0" smtClean="0">
                <a:solidFill>
                  <a:srgbClr val="1A2D68"/>
                </a:solidFill>
              </a:rPr>
              <a:t> </a:t>
            </a:r>
          </a:p>
          <a:p>
            <a:pPr marL="971550" lvl="1" indent="-514350" algn="just">
              <a:lnSpc>
                <a:spcPct val="90000"/>
              </a:lnSpc>
            </a:pPr>
            <a:endParaRPr lang="es-ES_tradnl" sz="32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32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32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32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32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5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Los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000" dirty="0" smtClean="0">
                <a:solidFill>
                  <a:srgbClr val="1A2D68"/>
                </a:solidFill>
              </a:rPr>
              <a:t> con </a:t>
            </a:r>
            <a:r>
              <a:rPr lang="es-ES_tradnl" sz="3000" b="1" dirty="0" smtClean="0">
                <a:solidFill>
                  <a:srgbClr val="1A2D68"/>
                </a:solidFill>
              </a:rPr>
              <a:t>más variedad </a:t>
            </a:r>
            <a:r>
              <a:rPr lang="es-ES_tradnl" sz="3000" dirty="0" smtClean="0">
                <a:solidFill>
                  <a:srgbClr val="1A2D68"/>
                </a:solidFill>
              </a:rPr>
              <a:t>son los Hipermercados y tiendas por departamento </a:t>
            </a:r>
          </a:p>
          <a:p>
            <a:pPr marL="971550" lvl="1" indent="-514350" algn="just">
              <a:lnSpc>
                <a:spcPct val="90000"/>
              </a:lnSpc>
              <a:buFont typeface="+mj-lt"/>
              <a:buAutoNum type="arabicPeriod" startAt="3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14348" y="3214686"/>
            <a:ext cx="8072494" cy="13573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400" dirty="0" smtClean="0"/>
              <a:t>Variedad = </a:t>
            </a:r>
            <a:r>
              <a:rPr lang="es-MX" sz="3400" b="1" dirty="0" smtClean="0"/>
              <a:t>Ancho </a:t>
            </a:r>
            <a:r>
              <a:rPr lang="es-MX" sz="3400" dirty="0" smtClean="0"/>
              <a:t>de la gama de productos</a:t>
            </a:r>
            <a:endParaRPr lang="es-CL" sz="3400" dirty="0"/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Surtido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42908" y="2285992"/>
            <a:ext cx="8929750" cy="433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2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b="1" dirty="0" smtClean="0">
                <a:solidFill>
                  <a:srgbClr val="1A2D68"/>
                </a:solidFill>
              </a:rPr>
              <a:t>Surtido:</a:t>
            </a:r>
          </a:p>
          <a:p>
            <a:pPr marL="971550" lvl="1" indent="-514350" algn="just">
              <a:lnSpc>
                <a:spcPct val="90000"/>
              </a:lnSpc>
            </a:pPr>
            <a:r>
              <a:rPr lang="es-ES_tradnl" sz="3200" dirty="0" smtClean="0">
                <a:solidFill>
                  <a:srgbClr val="1A2D68"/>
                </a:solidFill>
              </a:rPr>
              <a:t>	</a:t>
            </a:r>
            <a:r>
              <a:rPr lang="es-ES_tradnl" sz="3000" b="1" dirty="0" smtClean="0">
                <a:solidFill>
                  <a:srgbClr val="1A2D68"/>
                </a:solidFill>
              </a:rPr>
              <a:t>Número de SKU </a:t>
            </a:r>
            <a:r>
              <a:rPr lang="es-ES_tradnl" sz="3000" i="1" dirty="0" smtClean="0">
                <a:solidFill>
                  <a:srgbClr val="1A2D68"/>
                </a:solidFill>
              </a:rPr>
              <a:t>(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Store</a:t>
            </a:r>
            <a:r>
              <a:rPr lang="es-ES_tradnl" sz="3000" i="1" dirty="0" smtClean="0">
                <a:solidFill>
                  <a:srgbClr val="1A2D68"/>
                </a:solidFill>
              </a:rPr>
              <a:t>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Keeping</a:t>
            </a:r>
            <a:r>
              <a:rPr lang="es-ES_tradnl" sz="3000" i="1" dirty="0" smtClean="0">
                <a:solidFill>
                  <a:srgbClr val="1A2D68"/>
                </a:solidFill>
              </a:rPr>
              <a:t>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Units</a:t>
            </a:r>
            <a:r>
              <a:rPr lang="es-ES_tradnl" sz="3000" i="1" dirty="0" smtClean="0">
                <a:solidFill>
                  <a:srgbClr val="1A2D68"/>
                </a:solidFill>
              </a:rPr>
              <a:t>) </a:t>
            </a:r>
            <a:r>
              <a:rPr lang="es-ES_tradnl" sz="3000" dirty="0" smtClean="0">
                <a:solidFill>
                  <a:srgbClr val="1A2D68"/>
                </a:solidFill>
              </a:rPr>
              <a:t>que ofrece en una categoría un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</a:t>
            </a:r>
            <a:endParaRPr lang="es-ES_tradnl" sz="30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</a:pPr>
            <a:endParaRPr lang="es-ES_tradnl" sz="2000" i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Los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000" dirty="0" smtClean="0">
                <a:solidFill>
                  <a:srgbClr val="1A2D68"/>
                </a:solidFill>
              </a:rPr>
              <a:t> con </a:t>
            </a:r>
            <a:r>
              <a:rPr lang="es-ES_tradnl" sz="3000" b="1" dirty="0" smtClean="0">
                <a:solidFill>
                  <a:srgbClr val="1A2D68"/>
                </a:solidFill>
              </a:rPr>
              <a:t>más surtido</a:t>
            </a:r>
            <a:r>
              <a:rPr lang="es-ES_tradnl" sz="3000" dirty="0" smtClean="0">
                <a:solidFill>
                  <a:srgbClr val="1A2D68"/>
                </a:solidFill>
              </a:rPr>
              <a:t> en una categoría son los especialistas (Casa Royal, tienda de calcetines)</a:t>
            </a:r>
            <a:endParaRPr lang="es-ES_tradnl" sz="3000" b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b="1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supermercado Jumbo tiene más surtido que el Líder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7158" y="1285860"/>
            <a:ext cx="8429684" cy="13573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Surtido = </a:t>
            </a:r>
            <a:r>
              <a:rPr lang="es-MX" sz="3000" b="1" dirty="0" smtClean="0"/>
              <a:t>Profundidad </a:t>
            </a:r>
            <a:r>
              <a:rPr lang="es-MX" sz="3000" dirty="0" smtClean="0"/>
              <a:t>de productos en la categoría</a:t>
            </a:r>
            <a:endParaRPr lang="es-CL" sz="3000" b="1" dirty="0"/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363660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Decisión Estratégica: </a:t>
            </a:r>
            <a:r>
              <a:rPr lang="es-MX" sz="4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Variedad o Surtido</a:t>
            </a:r>
            <a:endParaRPr lang="es-CL" sz="4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70" name="Line 58"/>
          <p:cNvSpPr>
            <a:spLocks noChangeShapeType="1"/>
          </p:cNvSpPr>
          <p:nvPr/>
        </p:nvSpPr>
        <p:spPr bwMode="auto">
          <a:xfrm>
            <a:off x="2680111" y="1071546"/>
            <a:ext cx="0" cy="550001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pSp>
        <p:nvGrpSpPr>
          <p:cNvPr id="84" name="Group 83"/>
          <p:cNvGrpSpPr/>
          <p:nvPr/>
        </p:nvGrpSpPr>
        <p:grpSpPr>
          <a:xfrm>
            <a:off x="1571604" y="3198219"/>
            <a:ext cx="6063027" cy="3374053"/>
            <a:chOff x="1571604" y="3198219"/>
            <a:chExt cx="6063027" cy="3374053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980494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3280876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3581259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3881642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4182024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4482407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782789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5083172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5383555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2680111" y="6351561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4782789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4482407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auto">
            <a:xfrm>
              <a:off x="4182024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3881642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3581259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0" name="Rectangle 18"/>
            <p:cNvSpPr>
              <a:spLocks noChangeArrowheads="1"/>
            </p:cNvSpPr>
            <p:nvPr/>
          </p:nvSpPr>
          <p:spPr bwMode="auto">
            <a:xfrm>
              <a:off x="3280876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1" name="Rectangle 19"/>
            <p:cNvSpPr>
              <a:spLocks noChangeArrowheads="1"/>
            </p:cNvSpPr>
            <p:nvPr/>
          </p:nvSpPr>
          <p:spPr bwMode="auto">
            <a:xfrm>
              <a:off x="2980494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2" name="Rectangle 20"/>
            <p:cNvSpPr>
              <a:spLocks noChangeArrowheads="1"/>
            </p:cNvSpPr>
            <p:nvPr/>
          </p:nvSpPr>
          <p:spPr bwMode="auto">
            <a:xfrm>
              <a:off x="4782789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4482407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4" name="Rectangle 22"/>
            <p:cNvSpPr>
              <a:spLocks noChangeArrowheads="1"/>
            </p:cNvSpPr>
            <p:nvPr/>
          </p:nvSpPr>
          <p:spPr bwMode="auto">
            <a:xfrm>
              <a:off x="4182024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3881642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3581259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5083172" y="613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8" name="Rectangle 26"/>
            <p:cNvSpPr>
              <a:spLocks noChangeArrowheads="1"/>
            </p:cNvSpPr>
            <p:nvPr/>
          </p:nvSpPr>
          <p:spPr bwMode="auto">
            <a:xfrm>
              <a:off x="3280876" y="5911560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3881642" y="5691559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6" name="Line 54"/>
            <p:cNvSpPr>
              <a:spLocks noChangeShapeType="1"/>
            </p:cNvSpPr>
            <p:nvPr/>
          </p:nvSpPr>
          <p:spPr bwMode="auto">
            <a:xfrm flipV="1">
              <a:off x="2304633" y="4151555"/>
              <a:ext cx="0" cy="24200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7" name="Line 55"/>
            <p:cNvSpPr>
              <a:spLocks noChangeShapeType="1"/>
            </p:cNvSpPr>
            <p:nvPr/>
          </p:nvSpPr>
          <p:spPr bwMode="auto">
            <a:xfrm>
              <a:off x="2304633" y="6571562"/>
              <a:ext cx="44306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8" name="Text Box 56"/>
            <p:cNvSpPr txBox="1">
              <a:spLocks noChangeArrowheads="1"/>
            </p:cNvSpPr>
            <p:nvPr/>
          </p:nvSpPr>
          <p:spPr bwMode="auto">
            <a:xfrm>
              <a:off x="1571604" y="4192793"/>
              <a:ext cx="7296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 sz="1400" b="1">
                  <a:solidFill>
                    <a:srgbClr val="1A2D68"/>
                  </a:solidFill>
                </a:rPr>
                <a:t>Surtido</a:t>
              </a:r>
            </a:p>
          </p:txBody>
        </p:sp>
        <p:sp>
          <p:nvSpPr>
            <p:cNvPr id="69" name="Text Box 57"/>
            <p:cNvSpPr txBox="1">
              <a:spLocks noChangeArrowheads="1"/>
            </p:cNvSpPr>
            <p:nvPr/>
          </p:nvSpPr>
          <p:spPr bwMode="auto">
            <a:xfrm>
              <a:off x="6786578" y="6264495"/>
              <a:ext cx="84805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 sz="1400" b="1" dirty="0">
                  <a:solidFill>
                    <a:srgbClr val="1A2D68"/>
                  </a:solidFill>
                </a:rPr>
                <a:t>Variedad</a:t>
              </a:r>
            </a:p>
          </p:txBody>
        </p:sp>
        <p:sp>
          <p:nvSpPr>
            <p:cNvPr id="71" name="Line 59"/>
            <p:cNvSpPr>
              <a:spLocks noChangeShapeType="1"/>
            </p:cNvSpPr>
            <p:nvPr/>
          </p:nvSpPr>
          <p:spPr bwMode="auto">
            <a:xfrm flipH="1">
              <a:off x="2304633" y="5691559"/>
              <a:ext cx="1577009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" name="Line 60"/>
            <p:cNvSpPr>
              <a:spLocks noChangeShapeType="1"/>
            </p:cNvSpPr>
            <p:nvPr/>
          </p:nvSpPr>
          <p:spPr bwMode="auto">
            <a:xfrm flipV="1">
              <a:off x="5683937" y="3198219"/>
              <a:ext cx="0" cy="33733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571604" y="1142984"/>
            <a:ext cx="6072230" cy="2571768"/>
            <a:chOff x="1571604" y="1142984"/>
            <a:chExt cx="6072230" cy="2571768"/>
          </a:xfrm>
        </p:grpSpPr>
        <p:sp>
          <p:nvSpPr>
            <p:cNvPr id="40" name="Rectangle 28"/>
            <p:cNvSpPr>
              <a:spLocks noChangeArrowheads="1"/>
            </p:cNvSpPr>
            <p:nvPr/>
          </p:nvSpPr>
          <p:spPr bwMode="auto">
            <a:xfrm>
              <a:off x="3881642" y="2244883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3581259" y="2244883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3881642" y="2464883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3581259" y="2464883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4182024" y="2684884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3881642" y="2684884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3581259" y="2684884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4182024" y="290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3881642" y="290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3581259" y="290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3280876" y="290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4182024" y="312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2" name="Rectangle 40"/>
            <p:cNvSpPr>
              <a:spLocks noChangeArrowheads="1"/>
            </p:cNvSpPr>
            <p:nvPr/>
          </p:nvSpPr>
          <p:spPr bwMode="auto">
            <a:xfrm>
              <a:off x="3881642" y="312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3" name="Rectangle 41"/>
            <p:cNvSpPr>
              <a:spLocks noChangeArrowheads="1"/>
            </p:cNvSpPr>
            <p:nvPr/>
          </p:nvSpPr>
          <p:spPr bwMode="auto">
            <a:xfrm>
              <a:off x="3581259" y="312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4" name="Rectangle 42"/>
            <p:cNvSpPr>
              <a:spLocks noChangeArrowheads="1"/>
            </p:cNvSpPr>
            <p:nvPr/>
          </p:nvSpPr>
          <p:spPr bwMode="auto">
            <a:xfrm>
              <a:off x="3280876" y="312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5" name="Rectangle 43"/>
            <p:cNvSpPr>
              <a:spLocks noChangeArrowheads="1"/>
            </p:cNvSpPr>
            <p:nvPr/>
          </p:nvSpPr>
          <p:spPr bwMode="auto">
            <a:xfrm>
              <a:off x="2980494" y="3124885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" name="Rectangle 44"/>
            <p:cNvSpPr>
              <a:spLocks noChangeArrowheads="1"/>
            </p:cNvSpPr>
            <p:nvPr/>
          </p:nvSpPr>
          <p:spPr bwMode="auto">
            <a:xfrm>
              <a:off x="4182024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881642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8" name="Rectangle 46"/>
            <p:cNvSpPr>
              <a:spLocks noChangeArrowheads="1"/>
            </p:cNvSpPr>
            <p:nvPr/>
          </p:nvSpPr>
          <p:spPr bwMode="auto">
            <a:xfrm>
              <a:off x="3581259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3280876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2980494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2680111" y="3344886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2" name="Line 50"/>
            <p:cNvSpPr>
              <a:spLocks noChangeShapeType="1"/>
            </p:cNvSpPr>
            <p:nvPr/>
          </p:nvSpPr>
          <p:spPr bwMode="auto">
            <a:xfrm flipV="1">
              <a:off x="2304633" y="1144880"/>
              <a:ext cx="0" cy="24200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3" name="Line 51"/>
            <p:cNvSpPr>
              <a:spLocks noChangeShapeType="1"/>
            </p:cNvSpPr>
            <p:nvPr/>
          </p:nvSpPr>
          <p:spPr bwMode="auto">
            <a:xfrm flipV="1">
              <a:off x="2154441" y="3556994"/>
              <a:ext cx="4551377" cy="78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64" name="Text Box 52"/>
            <p:cNvSpPr txBox="1">
              <a:spLocks noChangeArrowheads="1"/>
            </p:cNvSpPr>
            <p:nvPr/>
          </p:nvSpPr>
          <p:spPr bwMode="auto">
            <a:xfrm>
              <a:off x="1571604" y="1142984"/>
              <a:ext cx="7296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 sz="1400" b="1">
                  <a:solidFill>
                    <a:srgbClr val="1A2D68"/>
                  </a:solidFill>
                </a:rPr>
                <a:t>Surtido</a:t>
              </a:r>
            </a:p>
          </p:txBody>
        </p:sp>
        <p:sp>
          <p:nvSpPr>
            <p:cNvPr id="65" name="Text Box 53"/>
            <p:cNvSpPr txBox="1">
              <a:spLocks noChangeArrowheads="1"/>
            </p:cNvSpPr>
            <p:nvPr/>
          </p:nvSpPr>
          <p:spPr bwMode="auto">
            <a:xfrm>
              <a:off x="6795781" y="3406975"/>
              <a:ext cx="84805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L" sz="1400" b="1" dirty="0">
                  <a:solidFill>
                    <a:srgbClr val="1A2D68"/>
                  </a:solidFill>
                </a:rPr>
                <a:t>Variedad</a:t>
              </a:r>
            </a:p>
          </p:txBody>
        </p:sp>
        <p:sp>
          <p:nvSpPr>
            <p:cNvPr id="73" name="Line 61"/>
            <p:cNvSpPr>
              <a:spLocks noChangeShapeType="1"/>
            </p:cNvSpPr>
            <p:nvPr/>
          </p:nvSpPr>
          <p:spPr bwMode="auto">
            <a:xfrm flipH="1">
              <a:off x="2304633" y="2024882"/>
              <a:ext cx="1577009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4" name="Rectangle 62"/>
            <p:cNvSpPr>
              <a:spLocks noChangeArrowheads="1"/>
            </p:cNvSpPr>
            <p:nvPr/>
          </p:nvSpPr>
          <p:spPr bwMode="auto">
            <a:xfrm>
              <a:off x="3280876" y="2684884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5" name="Rectangle 63"/>
            <p:cNvSpPr>
              <a:spLocks noChangeArrowheads="1"/>
            </p:cNvSpPr>
            <p:nvPr/>
          </p:nvSpPr>
          <p:spPr bwMode="auto">
            <a:xfrm>
              <a:off x="4182024" y="2464883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6" name="Rectangle 64"/>
            <p:cNvSpPr>
              <a:spLocks noChangeArrowheads="1"/>
            </p:cNvSpPr>
            <p:nvPr/>
          </p:nvSpPr>
          <p:spPr bwMode="auto">
            <a:xfrm>
              <a:off x="3881642" y="2024882"/>
              <a:ext cx="300383" cy="2200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 el Extremo: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14480" y="1714488"/>
            <a:ext cx="5857916" cy="135732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Especialista</a:t>
            </a:r>
            <a:endParaRPr lang="es-CL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1714480" y="4429132"/>
            <a:ext cx="5857916" cy="13573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>
                <a:solidFill>
                  <a:srgbClr val="1A2D68"/>
                </a:solidFill>
              </a:rPr>
              <a:t>Generalista</a:t>
            </a:r>
            <a:endParaRPr lang="es-CL" sz="4000" dirty="0">
              <a:solidFill>
                <a:srgbClr val="1A2D6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4286248" y="3435494"/>
            <a:ext cx="12144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4000" dirty="0" smtClean="0">
                <a:solidFill>
                  <a:srgbClr val="1A2D68"/>
                </a:solidFill>
              </a:rPr>
              <a:t>o</a:t>
            </a:r>
            <a:endParaRPr lang="es-CL" sz="4000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Servicio al Cliente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214422"/>
            <a:ext cx="8286808" cy="532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Distintos </a:t>
            </a:r>
            <a:r>
              <a:rPr lang="es-ES_tradnl" sz="32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200" i="1" dirty="0" smtClean="0">
                <a:solidFill>
                  <a:srgbClr val="1A2D68"/>
                </a:solidFill>
              </a:rPr>
              <a:t> </a:t>
            </a:r>
            <a:r>
              <a:rPr lang="es-ES_tradnl" sz="3200" dirty="0" smtClean="0">
                <a:solidFill>
                  <a:srgbClr val="1A2D68"/>
                </a:solidFill>
              </a:rPr>
              <a:t>pueden ofrecer </a:t>
            </a:r>
            <a:r>
              <a:rPr lang="es-ES_tradnl" sz="3200" b="1" dirty="0" smtClean="0">
                <a:solidFill>
                  <a:srgbClr val="1A2D68"/>
                </a:solidFill>
              </a:rPr>
              <a:t>distintos niveles de servicio </a:t>
            </a:r>
            <a:r>
              <a:rPr lang="es-ES_tradnl" sz="3200" dirty="0" smtClean="0">
                <a:solidFill>
                  <a:srgbClr val="1A2D68"/>
                </a:solidFill>
              </a:rPr>
              <a:t>a sus clientes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El servicio que ofrece </a:t>
            </a:r>
            <a:r>
              <a:rPr lang="es-ES_tradnl" sz="3200" dirty="0" err="1" smtClean="0">
                <a:solidFill>
                  <a:srgbClr val="1A2D68"/>
                </a:solidFill>
              </a:rPr>
              <a:t>McDonalds</a:t>
            </a:r>
            <a:r>
              <a:rPr lang="es-ES_tradnl" sz="3200" dirty="0" smtClean="0">
                <a:solidFill>
                  <a:srgbClr val="1A2D68"/>
                </a:solidFill>
              </a:rPr>
              <a:t> no es el mismo que ofrece </a:t>
            </a:r>
            <a:r>
              <a:rPr lang="es-ES_tradnl" sz="3200" dirty="0" err="1" smtClean="0">
                <a:solidFill>
                  <a:srgbClr val="1A2D68"/>
                </a:solidFill>
              </a:rPr>
              <a:t>Lomitón</a:t>
            </a:r>
            <a:endParaRPr lang="es-ES_tradnl" sz="32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Un estacionamiento puede hacer gran diferencia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dirty="0" smtClean="0">
                <a:solidFill>
                  <a:srgbClr val="1A2D68"/>
                </a:solidFill>
              </a:rPr>
              <a:t>Algunos servicios pueden entregar un </a:t>
            </a:r>
            <a:r>
              <a:rPr lang="es-ES_tradnl" sz="3200" b="1" dirty="0" smtClean="0">
                <a:solidFill>
                  <a:srgbClr val="1A2D68"/>
                </a:solidFill>
              </a:rPr>
              <a:t>servicio diferenciado</a:t>
            </a:r>
            <a:r>
              <a:rPr lang="es-ES_tradnl" sz="3200" dirty="0" smtClean="0">
                <a:solidFill>
                  <a:srgbClr val="1A2D68"/>
                </a:solidFill>
              </a:rPr>
              <a:t> a sus clientes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200" b="1" dirty="0" smtClean="0">
                <a:solidFill>
                  <a:srgbClr val="1A2D68"/>
                </a:solidFill>
              </a:rPr>
              <a:t>Casos: </a:t>
            </a:r>
            <a:r>
              <a:rPr lang="es-ES_tradnl" sz="3200" dirty="0" smtClean="0">
                <a:solidFill>
                  <a:srgbClr val="1A2D68"/>
                </a:solidFill>
              </a:rPr>
              <a:t>Aerolíneas, Banco Santiago, </a:t>
            </a:r>
            <a:r>
              <a:rPr lang="es-ES_tradnl" sz="3200" dirty="0" err="1" smtClean="0">
                <a:solidFill>
                  <a:srgbClr val="1A2D68"/>
                </a:solidFill>
              </a:rPr>
              <a:t>Falabella</a:t>
            </a:r>
            <a:endParaRPr lang="es-ES_tradnl" sz="32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Flujo de Productos: </a:t>
            </a:r>
            <a:r>
              <a:rPr lang="es-MX" sz="45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Push</a:t>
            </a:r>
            <a:r>
              <a:rPr lang="es-MX" sz="45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vs </a:t>
            </a:r>
            <a:r>
              <a:rPr lang="es-MX" sz="45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Pull</a:t>
            </a:r>
            <a:endParaRPr lang="es-CL" sz="5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428736"/>
            <a:ext cx="828680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La estrategia orientada tradicional de los fabricantes ha sido de tipo </a:t>
            </a:r>
            <a:r>
              <a:rPr lang="es-ES_tradnl" sz="3500" b="1" dirty="0" err="1" smtClean="0">
                <a:solidFill>
                  <a:srgbClr val="1A2D68"/>
                </a:solidFill>
              </a:rPr>
              <a:t>Pull</a:t>
            </a:r>
            <a:r>
              <a:rPr lang="es-ES_tradnl" sz="3500" b="1" dirty="0" smtClean="0">
                <a:solidFill>
                  <a:srgbClr val="1A2D68"/>
                </a:solidFill>
              </a:rPr>
              <a:t>:</a:t>
            </a:r>
            <a:endParaRPr lang="es-ES_tradnl" sz="3500" dirty="0" smtClean="0">
              <a:solidFill>
                <a:srgbClr val="1A2D68"/>
              </a:solidFill>
            </a:endParaRPr>
          </a:p>
          <a:p>
            <a:pPr marL="1657350" lvl="2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Publicidad orientada a promocionar la venta del producto</a:t>
            </a:r>
          </a:p>
          <a:p>
            <a:pPr marL="742950" indent="-742950" algn="just">
              <a:buClr>
                <a:srgbClr val="1A2D68"/>
              </a:buClr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Empresa hace publicidad masiva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Consumidor va al Supermercado y “pide” el producto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</a:t>
            </a:r>
            <a:r>
              <a:rPr lang="es-ES_tradnl" sz="3000" dirty="0" err="1" smtClean="0">
                <a:solidFill>
                  <a:srgbClr val="1A2D68"/>
                </a:solidFill>
              </a:rPr>
              <a:t>supermercadista</a:t>
            </a:r>
            <a:r>
              <a:rPr lang="es-ES_tradnl" sz="3000" dirty="0" smtClean="0">
                <a:solidFill>
                  <a:srgbClr val="1A2D68"/>
                </a:solidFill>
              </a:rPr>
              <a:t> “pide” el producto al fabricante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Precio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2714620"/>
            <a:ext cx="8286808" cy="359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b="1" dirty="0" smtClean="0">
                <a:solidFill>
                  <a:srgbClr val="1A2D68"/>
                </a:solidFill>
              </a:rPr>
              <a:t>Mayor eficiencia en operaciones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2600" dirty="0" smtClean="0">
                <a:solidFill>
                  <a:srgbClr val="1A2D68"/>
                </a:solidFill>
              </a:rPr>
              <a:t>	Esto es cada vez más difícil pues estas capacidades      son copiables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b="1" dirty="0" smtClean="0">
                <a:solidFill>
                  <a:srgbClr val="1A2D68"/>
                </a:solidFill>
              </a:rPr>
              <a:t>Menores servicios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2600" dirty="0" smtClean="0">
                <a:solidFill>
                  <a:srgbClr val="1A2D68"/>
                </a:solidFill>
              </a:rPr>
              <a:t>	Lo más común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b="1" dirty="0" smtClean="0">
                <a:solidFill>
                  <a:srgbClr val="1A2D68"/>
                </a:solidFill>
              </a:rPr>
              <a:t>Menos variedad o menor surtido</a:t>
            </a:r>
          </a:p>
          <a:p>
            <a:pPr marL="514350" indent="-514350" algn="just">
              <a:lnSpc>
                <a:spcPct val="90000"/>
              </a:lnSpc>
            </a:pPr>
            <a:r>
              <a:rPr lang="es-ES_tradnl" sz="2600" dirty="0" smtClean="0">
                <a:solidFill>
                  <a:srgbClr val="1A2D68"/>
                </a:solidFill>
              </a:rPr>
              <a:t>	Esta es la diferencia entre un Jumbo y un Líder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Se ha definido una categoría como </a:t>
            </a:r>
            <a:r>
              <a:rPr lang="es-ES_tradnl" sz="2600" b="1" i="1" dirty="0" err="1" smtClean="0">
                <a:solidFill>
                  <a:srgbClr val="1A2D68"/>
                </a:solidFill>
              </a:rPr>
              <a:t>Loss</a:t>
            </a:r>
            <a:r>
              <a:rPr lang="es-ES_tradnl" sz="2600" b="1" i="1" dirty="0" smtClean="0">
                <a:solidFill>
                  <a:srgbClr val="1A2D68"/>
                </a:solidFill>
              </a:rPr>
              <a:t> Leader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57158" y="1237292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2800" dirty="0" smtClean="0">
                <a:solidFill>
                  <a:srgbClr val="1A2D68"/>
                </a:solidFill>
              </a:rPr>
              <a:t>Algunos </a:t>
            </a:r>
            <a:r>
              <a:rPr lang="es-MX" sz="2800" i="1" dirty="0" err="1" smtClean="0">
                <a:solidFill>
                  <a:srgbClr val="1A2D68"/>
                </a:solidFill>
              </a:rPr>
              <a:t>retailers</a:t>
            </a:r>
            <a:r>
              <a:rPr lang="es-MX" sz="2800" dirty="0" smtClean="0">
                <a:solidFill>
                  <a:srgbClr val="1A2D68"/>
                </a:solidFill>
              </a:rPr>
              <a:t> pueden ofrecer precios más baratos que su competencia. Esto, en un mundo competitivo se puede deber a: 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Orientación de Mercado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La siguiente es una clasificación típica de la industria de los supermercados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Clasificación adicional de los </a:t>
            </a:r>
            <a:r>
              <a:rPr lang="es-ES_tradnl" sz="3000" i="1" dirty="0" smtClean="0">
                <a:solidFill>
                  <a:srgbClr val="1A2D68"/>
                </a:solidFill>
              </a:rPr>
              <a:t>Grand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000" dirty="0" smtClean="0">
                <a:solidFill>
                  <a:srgbClr val="1A2D68"/>
                </a:solidFill>
              </a:rPr>
              <a:t>, según los mercados que atienden es:</a:t>
            </a:r>
            <a:r>
              <a:rPr lang="es-ES_tradnl" sz="3000" i="1" dirty="0" smtClean="0">
                <a:solidFill>
                  <a:srgbClr val="1A2D68"/>
                </a:solidFill>
              </a:rPr>
              <a:t>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00232" y="3429000"/>
            <a:ext cx="4857784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i="1" dirty="0" err="1" smtClean="0"/>
              <a:t>Mass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Retailer</a:t>
            </a:r>
            <a:endParaRPr lang="es-CL" sz="4000" i="1" dirty="0"/>
          </a:p>
        </p:txBody>
      </p:sp>
      <p:sp>
        <p:nvSpPr>
          <p:cNvPr id="13" name="Rounded Rectangle 12"/>
          <p:cNvSpPr/>
          <p:nvPr/>
        </p:nvSpPr>
        <p:spPr>
          <a:xfrm>
            <a:off x="2000232" y="5214950"/>
            <a:ext cx="4857784" cy="107157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i="1" dirty="0" err="1" smtClean="0"/>
              <a:t>Brand</a:t>
            </a:r>
            <a:r>
              <a:rPr lang="es-MX" sz="4000" i="1" dirty="0" smtClean="0"/>
              <a:t> </a:t>
            </a:r>
            <a:r>
              <a:rPr lang="es-MX" sz="4000" i="1" dirty="0" err="1" smtClean="0"/>
              <a:t>Retailer</a:t>
            </a:r>
            <a:endParaRPr lang="es-CL" sz="4000" i="1" dirty="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4000496" y="4572008"/>
            <a:ext cx="7143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000" dirty="0" smtClean="0">
                <a:solidFill>
                  <a:srgbClr val="1A2D68"/>
                </a:solidFill>
              </a:rPr>
              <a:t>vs</a:t>
            </a:r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Brand</a:t>
            </a:r>
            <a:r>
              <a:rPr lang="es-MX" sz="4500" b="1" i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Retailers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Orientación a </a:t>
            </a:r>
            <a:r>
              <a:rPr lang="es-ES_tradnl" sz="3000" b="1" dirty="0" smtClean="0">
                <a:solidFill>
                  <a:srgbClr val="1A2D68"/>
                </a:solidFill>
              </a:rPr>
              <a:t>segmento específico</a:t>
            </a: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Importancia de la </a:t>
            </a:r>
            <a:r>
              <a:rPr lang="es-ES_tradnl" sz="3000" b="1" dirty="0" smtClean="0">
                <a:solidFill>
                  <a:srgbClr val="1A2D68"/>
                </a:solidFill>
              </a:rPr>
              <a:t>Marca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Alcance se logra con la expansión geográfica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Importancia del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Franchising</a:t>
            </a:r>
            <a:r>
              <a:rPr lang="es-ES_tradnl" sz="3000" dirty="0" smtClean="0">
                <a:solidFill>
                  <a:srgbClr val="1A2D68"/>
                </a:solidFill>
              </a:rPr>
              <a:t> como herramienta de expansión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57224" y="4357694"/>
            <a:ext cx="1928826" cy="2143140"/>
            <a:chOff x="857224" y="4357694"/>
            <a:chExt cx="1928826" cy="2143140"/>
          </a:xfrm>
        </p:grpSpPr>
        <p:grpSp>
          <p:nvGrpSpPr>
            <p:cNvPr id="23" name="Group 22"/>
            <p:cNvGrpSpPr/>
            <p:nvPr/>
          </p:nvGrpSpPr>
          <p:grpSpPr>
            <a:xfrm>
              <a:off x="857224" y="4357694"/>
              <a:ext cx="1785950" cy="2143140"/>
              <a:chOff x="857224" y="4357694"/>
              <a:chExt cx="1785950" cy="214314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857224" y="4357694"/>
                <a:ext cx="1785950" cy="214314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pic>
            <p:nvPicPr>
              <p:cNvPr id="96258" name="Picture 2" descr="http://alliedow.files.wordpress.com/2009/08/mcdonalds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71538" y="4643446"/>
                <a:ext cx="1428760" cy="1071571"/>
              </a:xfrm>
              <a:prstGeom prst="roundRect">
                <a:avLst/>
              </a:prstGeom>
              <a:noFill/>
            </p:spPr>
          </p:pic>
        </p:grpSp>
        <p:sp>
          <p:nvSpPr>
            <p:cNvPr id="12" name="TextBox 11"/>
            <p:cNvSpPr txBox="1"/>
            <p:nvPr/>
          </p:nvSpPr>
          <p:spPr bwMode="auto">
            <a:xfrm>
              <a:off x="928662" y="5896293"/>
              <a:ext cx="1857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400" dirty="0" err="1" smtClean="0">
                  <a:solidFill>
                    <a:srgbClr val="1A2D68"/>
                  </a:solidFill>
                </a:rPr>
                <a:t>McDonalds</a:t>
              </a:r>
              <a:endParaRPr lang="es-CL" sz="24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86050" y="4357694"/>
            <a:ext cx="1857388" cy="2143140"/>
            <a:chOff x="2786050" y="4357694"/>
            <a:chExt cx="1857388" cy="2143140"/>
          </a:xfrm>
        </p:grpSpPr>
        <p:sp>
          <p:nvSpPr>
            <p:cNvPr id="26" name="Rounded Rectangle 25"/>
            <p:cNvSpPr/>
            <p:nvPr/>
          </p:nvSpPr>
          <p:spPr>
            <a:xfrm>
              <a:off x="2857488" y="4357694"/>
              <a:ext cx="1785950" cy="214314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2786050" y="5896293"/>
              <a:ext cx="1857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400" dirty="0" smtClean="0">
                  <a:solidFill>
                    <a:srgbClr val="1A2D68"/>
                  </a:solidFill>
                </a:rPr>
                <a:t>Gucci</a:t>
              </a:r>
              <a:endParaRPr lang="es-CL" sz="2400" dirty="0">
                <a:solidFill>
                  <a:srgbClr val="1A2D68"/>
                </a:solidFill>
              </a:endParaRPr>
            </a:p>
          </p:txBody>
        </p:sp>
        <p:pic>
          <p:nvPicPr>
            <p:cNvPr id="96260" name="Picture 4" descr="http://www.butterboom.com/wp-content/uploads/mar08/Gucci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00364" y="4643446"/>
              <a:ext cx="1555504" cy="1071570"/>
            </a:xfrm>
            <a:prstGeom prst="roundRect">
              <a:avLst/>
            </a:prstGeom>
            <a:noFill/>
          </p:spPr>
        </p:pic>
      </p:grpSp>
      <p:grpSp>
        <p:nvGrpSpPr>
          <p:cNvPr id="25" name="Group 24"/>
          <p:cNvGrpSpPr/>
          <p:nvPr/>
        </p:nvGrpSpPr>
        <p:grpSpPr>
          <a:xfrm>
            <a:off x="4857752" y="4357694"/>
            <a:ext cx="1857388" cy="2143140"/>
            <a:chOff x="4857752" y="4357694"/>
            <a:chExt cx="1857388" cy="2143140"/>
          </a:xfrm>
        </p:grpSpPr>
        <p:sp>
          <p:nvSpPr>
            <p:cNvPr id="29" name="Rounded Rectangle 28"/>
            <p:cNvSpPr/>
            <p:nvPr/>
          </p:nvSpPr>
          <p:spPr>
            <a:xfrm>
              <a:off x="4857752" y="4357694"/>
              <a:ext cx="1785950" cy="214314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4857752" y="5896293"/>
              <a:ext cx="1857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400" dirty="0" smtClean="0">
                  <a:solidFill>
                    <a:srgbClr val="1A2D68"/>
                  </a:solidFill>
                </a:rPr>
                <a:t>Benetton</a:t>
              </a:r>
              <a:endParaRPr lang="es-CL" sz="2400" dirty="0">
                <a:solidFill>
                  <a:srgbClr val="1A2D68"/>
                </a:solidFill>
              </a:endParaRPr>
            </a:p>
          </p:txBody>
        </p:sp>
        <p:pic>
          <p:nvPicPr>
            <p:cNvPr id="96262" name="Picture 6" descr="http://farm1.static.flickr.com/8/6402865_cd277da24b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99730" y="4714884"/>
              <a:ext cx="1572534" cy="1000132"/>
            </a:xfrm>
            <a:prstGeom prst="roundRect">
              <a:avLst/>
            </a:prstGeom>
            <a:noFill/>
          </p:spPr>
        </p:pic>
      </p:grpSp>
      <p:grpSp>
        <p:nvGrpSpPr>
          <p:cNvPr id="28" name="Group 27"/>
          <p:cNvGrpSpPr/>
          <p:nvPr/>
        </p:nvGrpSpPr>
        <p:grpSpPr>
          <a:xfrm>
            <a:off x="6858016" y="4357694"/>
            <a:ext cx="1928826" cy="2143140"/>
            <a:chOff x="6858016" y="4357694"/>
            <a:chExt cx="1928826" cy="2143140"/>
          </a:xfrm>
        </p:grpSpPr>
        <p:sp>
          <p:nvSpPr>
            <p:cNvPr id="32" name="Rounded Rectangle 31"/>
            <p:cNvSpPr/>
            <p:nvPr/>
          </p:nvSpPr>
          <p:spPr>
            <a:xfrm>
              <a:off x="6858016" y="4357694"/>
              <a:ext cx="1785950" cy="214314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6929454" y="5896293"/>
              <a:ext cx="185738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s-MX" sz="2400" dirty="0" smtClean="0">
                  <a:solidFill>
                    <a:srgbClr val="1A2D68"/>
                  </a:solidFill>
                </a:rPr>
                <a:t>Laura Ashley</a:t>
              </a:r>
              <a:endParaRPr lang="es-CL" sz="2400" dirty="0">
                <a:solidFill>
                  <a:srgbClr val="1A2D68"/>
                </a:solidFill>
              </a:endParaRPr>
            </a:p>
          </p:txBody>
        </p:sp>
        <p:pic>
          <p:nvPicPr>
            <p:cNvPr id="96264" name="Picture 8" descr="http://static.guim.co.uk/sys-images/Business/Pix/pictures/2008/05/28/laura460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00892" y="4714884"/>
              <a:ext cx="1547824" cy="928694"/>
            </a:xfrm>
            <a:prstGeom prst="roundRect">
              <a:avLst/>
            </a:prstGeom>
            <a:noFill/>
          </p:spPr>
        </p:pic>
      </p:grpSp>
      <p:sp>
        <p:nvSpPr>
          <p:cNvPr id="20" name="Rectangle 1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Mass</a:t>
            </a:r>
            <a:r>
              <a:rPr lang="es-MX" sz="4500" b="1" i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es-MX" sz="45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Retailers</a:t>
            </a:r>
            <a:endParaRPr lang="es-CL" sz="50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14422"/>
            <a:ext cx="8001056" cy="5036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Orientación a </a:t>
            </a:r>
            <a:r>
              <a:rPr lang="es-ES_tradnl" sz="2700" b="1" dirty="0" smtClean="0">
                <a:solidFill>
                  <a:srgbClr val="1A2D68"/>
                </a:solidFill>
              </a:rPr>
              <a:t>todos los segmentos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El</a:t>
            </a:r>
            <a:r>
              <a:rPr lang="es-ES_tradnl" sz="2700" b="1" dirty="0" smtClean="0">
                <a:solidFill>
                  <a:srgbClr val="1A2D68"/>
                </a:solidFill>
              </a:rPr>
              <a:t> Alcance </a:t>
            </a:r>
            <a:r>
              <a:rPr lang="es-ES_tradnl" sz="2700" dirty="0" smtClean="0">
                <a:solidFill>
                  <a:srgbClr val="1A2D68"/>
                </a:solidFill>
              </a:rPr>
              <a:t>se logra con: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Variedad de productos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Tamaño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Cierta Imagen de Precio (nunca Alto)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Los </a:t>
            </a:r>
            <a:r>
              <a:rPr lang="es-ES_tradnl" sz="2700" dirty="0" err="1" smtClean="0">
                <a:solidFill>
                  <a:srgbClr val="1A2D68"/>
                </a:solidFill>
              </a:rPr>
              <a:t>Mass</a:t>
            </a:r>
            <a:r>
              <a:rPr lang="es-ES_tradnl" sz="2700" dirty="0" smtClean="0">
                <a:solidFill>
                  <a:srgbClr val="1A2D68"/>
                </a:solidFill>
              </a:rPr>
              <a:t> </a:t>
            </a:r>
            <a:r>
              <a:rPr lang="es-ES_tradnl" sz="2700" dirty="0" err="1" smtClean="0">
                <a:solidFill>
                  <a:srgbClr val="1A2D68"/>
                </a:solidFill>
              </a:rPr>
              <a:t>Retailers</a:t>
            </a:r>
            <a:r>
              <a:rPr lang="es-ES_tradnl" sz="2700" dirty="0" smtClean="0">
                <a:solidFill>
                  <a:srgbClr val="1A2D68"/>
                </a:solidFill>
              </a:rPr>
              <a:t> en el área de Supermercados están tratando de </a:t>
            </a:r>
            <a:r>
              <a:rPr lang="es-ES_tradnl" sz="2700" b="1" dirty="0" smtClean="0">
                <a:solidFill>
                  <a:srgbClr val="1A2D68"/>
                </a:solidFill>
              </a:rPr>
              <a:t>crear Marca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¿Podrán llegar a hacer </a:t>
            </a:r>
            <a:r>
              <a:rPr lang="es-ES_tradnl" sz="2700" i="1" dirty="0" err="1" smtClean="0">
                <a:solidFill>
                  <a:srgbClr val="1A2D68"/>
                </a:solidFill>
              </a:rPr>
              <a:t>Franchising</a:t>
            </a:r>
            <a:r>
              <a:rPr lang="es-ES_tradnl" sz="2700" dirty="0" smtClean="0">
                <a:solidFill>
                  <a:srgbClr val="1A2D68"/>
                </a:solidFill>
              </a:rPr>
              <a:t>?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dirty="0" smtClean="0">
                <a:solidFill>
                  <a:srgbClr val="1A2D68"/>
                </a:solidFill>
              </a:rPr>
              <a:t>Es difícil crear una </a:t>
            </a:r>
            <a:r>
              <a:rPr lang="es-ES_tradnl" sz="2700" b="1" dirty="0" smtClean="0">
                <a:solidFill>
                  <a:srgbClr val="1A2D68"/>
                </a:solidFill>
              </a:rPr>
              <a:t>marca significativa sin segmentar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700" b="1" dirty="0" smtClean="0">
                <a:solidFill>
                  <a:srgbClr val="1A2D68"/>
                </a:solidFill>
              </a:rPr>
              <a:t>Casos: </a:t>
            </a:r>
            <a:r>
              <a:rPr lang="es-ES_tradnl" sz="2700" dirty="0" smtClean="0">
                <a:solidFill>
                  <a:srgbClr val="1A2D68"/>
                </a:solidFill>
              </a:rPr>
              <a:t>Líder, </a:t>
            </a:r>
            <a:r>
              <a:rPr lang="es-ES_tradnl" sz="2700" dirty="0" err="1" smtClean="0">
                <a:solidFill>
                  <a:srgbClr val="1A2D68"/>
                </a:solidFill>
              </a:rPr>
              <a:t>Sodimac</a:t>
            </a:r>
            <a:r>
              <a:rPr lang="es-ES_tradnl" sz="2700" dirty="0" smtClean="0">
                <a:solidFill>
                  <a:srgbClr val="1A2D68"/>
                </a:solidFill>
              </a:rPr>
              <a:t>, </a:t>
            </a:r>
            <a:r>
              <a:rPr lang="es-ES_tradnl" sz="2700" dirty="0" err="1" smtClean="0">
                <a:solidFill>
                  <a:srgbClr val="1A2D68"/>
                </a:solidFill>
              </a:rPr>
              <a:t>Falabella</a:t>
            </a:r>
            <a:endParaRPr lang="es-ES_tradnl" sz="2700" b="1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Orientación al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561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La única forma de salirse de la competencia por precio es </a:t>
            </a:r>
            <a:r>
              <a:rPr lang="es-ES_tradnl" sz="3300" b="1" dirty="0" err="1" smtClean="0">
                <a:solidFill>
                  <a:srgbClr val="FF0000"/>
                </a:solidFill>
              </a:rPr>
              <a:t>fidelizar</a:t>
            </a:r>
            <a:endParaRPr lang="es-ES_tradnl" sz="3300" b="1" dirty="0" smtClean="0">
              <a:solidFill>
                <a:srgbClr val="FF0000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Necesito elementos efectivos </a:t>
            </a:r>
            <a:r>
              <a:rPr lang="es-ES_tradnl" sz="3000" b="1" dirty="0" smtClean="0">
                <a:solidFill>
                  <a:srgbClr val="1A2D68"/>
                </a:solidFill>
              </a:rPr>
              <a:t>no copiables </a:t>
            </a:r>
            <a:r>
              <a:rPr lang="es-ES_tradnl" sz="2800" dirty="0" smtClean="0">
                <a:solidFill>
                  <a:srgbClr val="1A2D68"/>
                </a:solidFill>
              </a:rPr>
              <a:t>para </a:t>
            </a:r>
            <a:r>
              <a:rPr lang="es-ES_tradnl" sz="2800" dirty="0" err="1" smtClean="0">
                <a:solidFill>
                  <a:srgbClr val="1A2D68"/>
                </a:solidFill>
              </a:rPr>
              <a:t>fidelizar</a:t>
            </a:r>
            <a:r>
              <a:rPr lang="es-ES_tradnl" sz="2800" dirty="0" smtClean="0">
                <a:solidFill>
                  <a:srgbClr val="1A2D68"/>
                </a:solidFill>
              </a:rPr>
              <a:t> a mis clientes</a:t>
            </a:r>
            <a:endParaRPr lang="es-ES_tradnl" sz="30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rgbClr val="1A2D68"/>
                </a:solidFill>
              </a:rPr>
              <a:t>Las marcas propias juegan un nuevo rol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Veremos declinar la Administración por Categorías para pasar a la </a:t>
            </a:r>
            <a:r>
              <a:rPr lang="es-ES_tradnl" sz="2800" b="1" dirty="0" smtClean="0">
                <a:solidFill>
                  <a:srgbClr val="1A2D68"/>
                </a:solidFill>
              </a:rPr>
              <a:t>Administración de Clientes </a:t>
            </a:r>
            <a:r>
              <a:rPr lang="es-ES_tradnl" sz="2800" dirty="0" smtClean="0">
                <a:solidFill>
                  <a:srgbClr val="1A2D68"/>
                </a:solidFill>
              </a:rPr>
              <a:t>(o Negocios)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28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arch-engine-marketing-search-engine-optimiz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19527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2071678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Estrategia del Negocio de </a:t>
            </a:r>
            <a:r>
              <a:rPr lang="es-MX" sz="7500" i="1" dirty="0" err="1" smtClean="0">
                <a:solidFill>
                  <a:srgbClr val="1A2D68"/>
                </a:solidFill>
                <a:latin typeface="Cambria" pitchFamily="18" charset="0"/>
              </a:rPr>
              <a:t>Retail</a:t>
            </a:r>
            <a:endParaRPr lang="es-MX" sz="7500" b="1" i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Formato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941506"/>
            <a:ext cx="8001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En el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Retailing</a:t>
            </a:r>
            <a:r>
              <a:rPr lang="es-ES_tradnl" sz="3000" dirty="0" smtClean="0">
                <a:solidFill>
                  <a:srgbClr val="1A2D68"/>
                </a:solidFill>
              </a:rPr>
              <a:t> la tecnología se llama</a:t>
            </a:r>
            <a:r>
              <a:rPr lang="es-ES_tradnl" sz="3000" b="1" dirty="0" smtClean="0">
                <a:solidFill>
                  <a:srgbClr val="1A2D68"/>
                </a:solidFill>
              </a:rPr>
              <a:t> formato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3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formato es el </a:t>
            </a:r>
            <a:r>
              <a:rPr lang="es-ES_tradnl" sz="3000" b="1" dirty="0" smtClean="0">
                <a:solidFill>
                  <a:srgbClr val="1A2D68"/>
                </a:solidFill>
              </a:rPr>
              <a:t>tipo de local </a:t>
            </a:r>
            <a:r>
              <a:rPr lang="es-ES_tradnl" sz="3000" dirty="0" smtClean="0">
                <a:solidFill>
                  <a:srgbClr val="1A2D68"/>
                </a:solidFill>
              </a:rPr>
              <a:t>con que la empresa se va a instalar en una localización determinada</a:t>
            </a:r>
            <a:endParaRPr lang="es-ES_tradnl" sz="30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</a:pPr>
            <a:endParaRPr lang="es-ES_tradnl" sz="3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smtClean="0">
                <a:solidFill>
                  <a:srgbClr val="1A2D68"/>
                </a:solidFill>
              </a:rPr>
              <a:t>Ejemplo: </a:t>
            </a:r>
            <a:r>
              <a:rPr lang="es-ES_tradnl" sz="3000" dirty="0" smtClean="0">
                <a:solidFill>
                  <a:srgbClr val="1A2D68"/>
                </a:solidFill>
              </a:rPr>
              <a:t>En el caso de </a:t>
            </a:r>
            <a:r>
              <a:rPr lang="es-ES_tradnl" sz="3000" dirty="0" err="1" smtClean="0">
                <a:solidFill>
                  <a:srgbClr val="1A2D68"/>
                </a:solidFill>
              </a:rPr>
              <a:t>Poupariña</a:t>
            </a:r>
            <a:r>
              <a:rPr lang="es-ES_tradnl" sz="3000" dirty="0" smtClean="0">
                <a:solidFill>
                  <a:srgbClr val="1A2D68"/>
                </a:solidFill>
              </a:rPr>
              <a:t>, la tienda de flores con arreglo </a:t>
            </a:r>
            <a:r>
              <a:rPr lang="es-ES_tradnl" sz="3000" dirty="0" err="1" smtClean="0">
                <a:solidFill>
                  <a:srgbClr val="1A2D68"/>
                </a:solidFill>
              </a:rPr>
              <a:t>prehechos</a:t>
            </a:r>
            <a:endParaRPr lang="es-ES_tradnl" sz="30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Formato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291752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No olvidar que el </a:t>
            </a:r>
            <a:r>
              <a:rPr lang="es-ES_tradnl" sz="3000" b="1" dirty="0" smtClean="0">
                <a:solidFill>
                  <a:srgbClr val="1A2D68"/>
                </a:solidFill>
              </a:rPr>
              <a:t>Mercado </a:t>
            </a:r>
            <a:r>
              <a:rPr lang="es-ES_tradnl" sz="3000" dirty="0" smtClean="0">
                <a:solidFill>
                  <a:srgbClr val="1A2D68"/>
                </a:solidFill>
              </a:rPr>
              <a:t>es un conjunto de personas con una necesidad común</a:t>
            </a:r>
            <a:endParaRPr lang="es-ES_tradnl" sz="3000" b="1" dirty="0" smtClean="0">
              <a:solidFill>
                <a:srgbClr val="1A2D68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85852" y="1142984"/>
            <a:ext cx="5500726" cy="3929090"/>
            <a:chOff x="1285852" y="1142984"/>
            <a:chExt cx="5500726" cy="3929090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>
              <a:off x="2519378" y="1276361"/>
              <a:ext cx="0" cy="3048000"/>
            </a:xfrm>
            <a:prstGeom prst="line">
              <a:avLst/>
            </a:prstGeom>
            <a:noFill/>
            <a:ln w="57150">
              <a:solidFill>
                <a:schemeClr val="tx2">
                  <a:lumMod val="75000"/>
                </a:schemeClr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2519378" y="4324361"/>
              <a:ext cx="4191000" cy="0"/>
            </a:xfrm>
            <a:prstGeom prst="line">
              <a:avLst/>
            </a:prstGeom>
            <a:noFill/>
            <a:ln w="5715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285852" y="1142984"/>
              <a:ext cx="1295400" cy="61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 dirty="0">
                  <a:solidFill>
                    <a:srgbClr val="1A2D68"/>
                  </a:solidFill>
                </a:rPr>
                <a:t>               </a:t>
              </a:r>
              <a:r>
                <a:rPr lang="es-ES_tradnl" sz="1800" dirty="0">
                  <a:solidFill>
                    <a:srgbClr val="1A2D68"/>
                  </a:solidFill>
                </a:rPr>
                <a:t>Mercado</a:t>
              </a:r>
              <a:endParaRPr lang="es-ES_tradnl" sz="1400" dirty="0">
                <a:solidFill>
                  <a:srgbClr val="1A2D68"/>
                </a:solidFill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5719778" y="4705361"/>
              <a:ext cx="1066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 dirty="0">
                  <a:solidFill>
                    <a:srgbClr val="1A2D68"/>
                  </a:solidFill>
                </a:rPr>
                <a:t>Formato</a:t>
              </a:r>
              <a:endParaRPr lang="es-ES_tradnl" dirty="0">
                <a:solidFill>
                  <a:srgbClr val="1A2D68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del Negocio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La definición del Negocio de un </a:t>
            </a:r>
            <a:r>
              <a:rPr lang="es-ES_tradnl" sz="2800" i="1" dirty="0" err="1" smtClean="0">
                <a:solidFill>
                  <a:srgbClr val="1A2D68"/>
                </a:solidFill>
              </a:rPr>
              <a:t>Retailer</a:t>
            </a:r>
            <a:r>
              <a:rPr lang="es-ES_tradnl" sz="2800" dirty="0" smtClean="0">
                <a:solidFill>
                  <a:srgbClr val="1A2D68"/>
                </a:solidFill>
              </a:rPr>
              <a:t> consiste entonces en definir: 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43042" y="2357430"/>
            <a:ext cx="6072230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¿Qué mercado(s) vamos a atender?</a:t>
            </a:r>
            <a:endParaRPr lang="es-CL" sz="2800" dirty="0"/>
          </a:p>
        </p:txBody>
      </p:sp>
      <p:sp>
        <p:nvSpPr>
          <p:cNvPr id="11" name="Rounded Rectangle 10"/>
          <p:cNvSpPr/>
          <p:nvPr/>
        </p:nvSpPr>
        <p:spPr>
          <a:xfrm>
            <a:off x="1643042" y="4786322"/>
            <a:ext cx="6072230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¿Qué formato vamos a usar?</a:t>
            </a:r>
            <a:endParaRPr lang="es-CL" sz="2800" dirty="0"/>
          </a:p>
        </p:txBody>
      </p:sp>
      <p:sp>
        <p:nvSpPr>
          <p:cNvPr id="12" name="TextBox 11"/>
          <p:cNvSpPr txBox="1"/>
          <p:nvPr/>
        </p:nvSpPr>
        <p:spPr bwMode="auto">
          <a:xfrm>
            <a:off x="4214810" y="3857628"/>
            <a:ext cx="18573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000" dirty="0" smtClean="0">
                <a:solidFill>
                  <a:srgbClr val="1A2D68"/>
                </a:solidFill>
              </a:rPr>
              <a:t>y</a:t>
            </a:r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La estrategia se compone de 2 partes principales: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71604" y="2285992"/>
            <a:ext cx="6072230" cy="12858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Estrategia General </a:t>
            </a:r>
          </a:p>
          <a:p>
            <a:pPr algn="ctr"/>
            <a:r>
              <a:rPr lang="es-MX" sz="3200" dirty="0" smtClean="0"/>
              <a:t>[o Definición del Negocio] </a:t>
            </a:r>
            <a:endParaRPr lang="es-CL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1643042" y="4714884"/>
            <a:ext cx="6072230" cy="128588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/>
              <a:t>Estrategia Comercial</a:t>
            </a:r>
            <a:endParaRPr lang="es-CL" sz="3200" dirty="0"/>
          </a:p>
        </p:txBody>
      </p:sp>
      <p:sp>
        <p:nvSpPr>
          <p:cNvPr id="13" name="TextBox 12"/>
          <p:cNvSpPr txBox="1"/>
          <p:nvPr/>
        </p:nvSpPr>
        <p:spPr bwMode="auto">
          <a:xfrm>
            <a:off x="4214810" y="3857628"/>
            <a:ext cx="18573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MX" sz="3000" dirty="0" smtClean="0">
                <a:solidFill>
                  <a:srgbClr val="1A2D68"/>
                </a:solidFill>
              </a:rPr>
              <a:t>y</a:t>
            </a:r>
            <a:endParaRPr lang="es-CL" sz="3000" dirty="0">
              <a:solidFill>
                <a:srgbClr val="1A2D68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Flujo de Productos: </a:t>
            </a:r>
            <a:r>
              <a:rPr lang="es-MX" sz="45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Push</a:t>
            </a:r>
            <a:r>
              <a:rPr lang="es-MX" sz="45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vs </a:t>
            </a:r>
            <a:r>
              <a:rPr lang="es-MX" sz="45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Pull</a:t>
            </a:r>
            <a:endParaRPr lang="es-CL" sz="5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428736"/>
            <a:ext cx="828680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La estrategia actual de los fabricantes tiende a ser de tipo </a:t>
            </a:r>
            <a:r>
              <a:rPr lang="es-ES_tradnl" sz="3500" b="1" dirty="0" err="1" smtClean="0">
                <a:solidFill>
                  <a:srgbClr val="1A2D68"/>
                </a:solidFill>
              </a:rPr>
              <a:t>Push</a:t>
            </a:r>
            <a:r>
              <a:rPr lang="es-ES_tradnl" sz="3500" b="1" dirty="0" smtClean="0">
                <a:solidFill>
                  <a:srgbClr val="1A2D68"/>
                </a:solidFill>
              </a:rPr>
              <a:t>:</a:t>
            </a:r>
          </a:p>
          <a:p>
            <a:pPr marL="1657350" lvl="2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500" dirty="0" smtClean="0">
              <a:solidFill>
                <a:srgbClr val="1A2D68"/>
              </a:solidFill>
            </a:endParaRPr>
          </a:p>
          <a:p>
            <a:pPr marL="1657350" lvl="2" indent="-36000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Promociones en la góndola de la sala para competir con restantes Marcas</a:t>
            </a:r>
          </a:p>
          <a:p>
            <a:pPr marL="1657350" lvl="2" indent="-36000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1657350" lvl="2" indent="-36000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Publicidad menos ligada al producto y más énfasis en la Marca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El </a:t>
            </a:r>
            <a:r>
              <a:rPr lang="es-ES_tradnl" sz="3000" b="1" dirty="0" smtClean="0">
                <a:solidFill>
                  <a:srgbClr val="1A2D68"/>
                </a:solidFill>
              </a:rPr>
              <a:t>60% del presupuesto </a:t>
            </a:r>
            <a:r>
              <a:rPr lang="es-ES_tradnl" sz="3000" dirty="0" smtClean="0">
                <a:solidFill>
                  <a:srgbClr val="1A2D68"/>
                </a:solidFill>
              </a:rPr>
              <a:t>de marketing va a </a:t>
            </a:r>
            <a:r>
              <a:rPr lang="es-ES_tradnl" sz="3000" b="1" dirty="0" smtClean="0">
                <a:solidFill>
                  <a:srgbClr val="1A2D68"/>
                </a:solidFill>
              </a:rPr>
              <a:t>promociones de canal </a:t>
            </a:r>
            <a:r>
              <a:rPr lang="es-ES_tradnl" sz="3000" dirty="0" smtClean="0">
                <a:solidFill>
                  <a:srgbClr val="1A2D68"/>
                </a:solidFill>
              </a:rPr>
              <a:t>(</a:t>
            </a:r>
            <a:r>
              <a:rPr lang="es-ES_tradnl" sz="3000" dirty="0" err="1" smtClean="0">
                <a:solidFill>
                  <a:srgbClr val="1A2D68"/>
                </a:solidFill>
              </a:rPr>
              <a:t>Cannondale</a:t>
            </a:r>
            <a:r>
              <a:rPr lang="es-ES_tradnl" sz="3000" dirty="0" smtClean="0">
                <a:solidFill>
                  <a:srgbClr val="1A2D68"/>
                </a:solidFill>
              </a:rPr>
              <a:t> </a:t>
            </a:r>
            <a:r>
              <a:rPr lang="es-ES_tradnl" sz="3000" dirty="0" err="1" smtClean="0">
                <a:solidFill>
                  <a:srgbClr val="1A2D68"/>
                </a:solidFill>
              </a:rPr>
              <a:t>Assoc</a:t>
            </a:r>
            <a:r>
              <a:rPr lang="es-ES_tradnl" sz="3000" dirty="0" smtClean="0">
                <a:solidFill>
                  <a:srgbClr val="1A2D68"/>
                </a:solidFill>
              </a:rPr>
              <a:t>, 2001)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Componentes de la Estrategia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559552"/>
            <a:ext cx="8001056" cy="444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smtClean="0">
                <a:solidFill>
                  <a:srgbClr val="1A2D68"/>
                </a:solidFill>
              </a:rPr>
              <a:t>Estrategia General: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Macrosegmento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Localización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Formato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2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b="1" dirty="0" smtClean="0">
                <a:solidFill>
                  <a:srgbClr val="1A2D68"/>
                </a:solidFill>
              </a:rPr>
              <a:t>Estrategia Comercial: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Segmentación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i="1" dirty="0" err="1" smtClean="0">
                <a:solidFill>
                  <a:srgbClr val="1A2D68"/>
                </a:solidFill>
              </a:rPr>
              <a:t>Targeting</a:t>
            </a:r>
            <a:r>
              <a:rPr lang="es-ES_tradnl" sz="2800" i="1" dirty="0" smtClean="0">
                <a:solidFill>
                  <a:srgbClr val="1A2D68"/>
                </a:solidFill>
              </a:rPr>
              <a:t> </a:t>
            </a:r>
            <a:r>
              <a:rPr lang="es-ES_tradnl" sz="2800" dirty="0" smtClean="0">
                <a:solidFill>
                  <a:srgbClr val="1A2D68"/>
                </a:solidFill>
              </a:rPr>
              <a:t>(Definición de Mercado(s) Objetivo(s)</a:t>
            </a:r>
          </a:p>
          <a:p>
            <a:pPr marL="971550" lvl="1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Posicionamiento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Componentes de la Estrategia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85860"/>
            <a:ext cx="8001056" cy="5507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La definición de formato incluye una dimensión cada vez más importante: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Formato no es sólo cómo se ve mi tienda, sino también de quién obtengo los productos, cómo los llevo a disposición del comprador (p.ej. Góndolas) 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800" dirty="0" smtClean="0">
                <a:solidFill>
                  <a:srgbClr val="1A2D68"/>
                </a:solidFill>
              </a:rPr>
              <a:t>Ejemplo: Piense nuevamente en</a:t>
            </a:r>
            <a:r>
              <a:rPr lang="es-ES_tradnl" sz="2800" b="1" dirty="0" smtClean="0">
                <a:solidFill>
                  <a:srgbClr val="1A2D68"/>
                </a:solidFill>
              </a:rPr>
              <a:t> ZARA </a:t>
            </a:r>
            <a:endParaRPr lang="es-ES_tradnl" sz="30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800" dirty="0" smtClean="0">
              <a:solidFill>
                <a:srgbClr val="1A2D68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643042" y="2500306"/>
            <a:ext cx="6072230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Estructura de la Cadena de Abastecimiento</a:t>
            </a:r>
            <a:endParaRPr lang="es-CL" sz="3000" dirty="0"/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Instrumentos para la Estrategia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452694" y="1285860"/>
          <a:ext cx="3905256" cy="5103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6"/>
              </a:tblGrid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Instrumentos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err="1" smtClean="0"/>
                        <a:t>Mix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Ambientación de local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Precios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Marcas Propias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Abastecimiento</a:t>
                      </a:r>
                      <a:r>
                        <a:rPr lang="es-MX" sz="2500" baseline="0" dirty="0" smtClean="0"/>
                        <a:t> (logística)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Servicios Complementarios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Promociones al interior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Comunicaciones</a:t>
                      </a:r>
                      <a:endParaRPr lang="es-CL" sz="2500" dirty="0"/>
                    </a:p>
                  </a:txBody>
                  <a:tcPr/>
                </a:tc>
              </a:tr>
              <a:tr h="510383">
                <a:tc>
                  <a:txBody>
                    <a:bodyPr/>
                    <a:lstStyle/>
                    <a:p>
                      <a:pPr algn="ctr"/>
                      <a:r>
                        <a:rPr lang="es-MX" sz="2500" dirty="0" smtClean="0"/>
                        <a:t>Rol</a:t>
                      </a:r>
                      <a:r>
                        <a:rPr lang="es-MX" sz="2500" baseline="0" dirty="0" smtClean="0"/>
                        <a:t> de las </a:t>
                      </a:r>
                      <a:r>
                        <a:rPr lang="es-MX" sz="2500" baseline="0" dirty="0" err="1" smtClean="0"/>
                        <a:t>TICs</a:t>
                      </a:r>
                      <a:endParaRPr lang="es-CL" sz="2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2D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357430"/>
            <a:ext cx="9144032" cy="142876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chemeClr val="bg1"/>
                </a:solidFill>
                <a:latin typeface="Cambria" pitchFamily="18" charset="0"/>
              </a:rPr>
              <a:t>Segmentación</a:t>
            </a:r>
            <a:endParaRPr lang="es-MX" sz="6000" b="1" i="1" dirty="0" smtClean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Brand</a:t>
            </a:r>
            <a:r>
              <a:rPr lang="es-MX" sz="4200" b="1" i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es-MX" sz="42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Retailers</a:t>
            </a:r>
            <a:endParaRPr lang="es-CL" sz="42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857307"/>
            <a:ext cx="800105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Segmentación </a:t>
            </a:r>
            <a:r>
              <a:rPr lang="es-ES_tradnl" sz="3200" b="1" dirty="0" smtClean="0">
                <a:solidFill>
                  <a:srgbClr val="1A2D68"/>
                </a:solidFill>
              </a:rPr>
              <a:t>fuera de la tienda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Fundamentalmente a través de variables </a:t>
            </a:r>
            <a:r>
              <a:rPr lang="es-ES_tradnl" sz="3000" dirty="0" err="1" smtClean="0">
                <a:solidFill>
                  <a:srgbClr val="1A2D68"/>
                </a:solidFill>
              </a:rPr>
              <a:t>psicográficas</a:t>
            </a:r>
            <a:r>
              <a:rPr lang="es-ES_tradnl" sz="3000" dirty="0" smtClean="0">
                <a:solidFill>
                  <a:srgbClr val="1A2D68"/>
                </a:solidFill>
              </a:rPr>
              <a:t>: </a:t>
            </a:r>
            <a:r>
              <a:rPr lang="es-ES_tradnl" sz="3000" b="1" dirty="0" smtClean="0">
                <a:solidFill>
                  <a:srgbClr val="1A2D68"/>
                </a:solidFill>
              </a:rPr>
              <a:t>Estilos de Vida</a:t>
            </a:r>
          </a:p>
        </p:txBody>
      </p:sp>
      <p:sp>
        <p:nvSpPr>
          <p:cNvPr id="2050" name="AutoShape 2" descr="http://nibblebit.com/wp-admin/user_content/07dd4ba68b081eb620b623528eae12db.jpg"/>
          <p:cNvSpPr>
            <a:spLocks noChangeAspect="1" noChangeArrowheads="1"/>
          </p:cNvSpPr>
          <p:nvPr/>
        </p:nvSpPr>
        <p:spPr bwMode="auto">
          <a:xfrm>
            <a:off x="63500" y="-136525"/>
            <a:ext cx="10496550" cy="6715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2052" name="Picture 4" descr="http://nibblebit.com/wp-admin/user_content/07dd4ba68b081eb620b623528eae12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214422"/>
            <a:ext cx="5471644" cy="350046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upermar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099" y="4000504"/>
            <a:ext cx="3605068" cy="234748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Mass</a:t>
            </a:r>
            <a:r>
              <a:rPr lang="es-MX" sz="4200" b="1" i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es-MX" sz="4200" b="1" i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Retailers</a:t>
            </a:r>
            <a:endParaRPr lang="es-CL" sz="4200" b="1" i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14422"/>
            <a:ext cx="8001056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Segmentación </a:t>
            </a:r>
            <a:r>
              <a:rPr lang="es-ES_tradnl" sz="3200" b="1" dirty="0" smtClean="0">
                <a:solidFill>
                  <a:srgbClr val="1A2D68"/>
                </a:solidFill>
              </a:rPr>
              <a:t>dentro de la tienda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P.O.S. proporciona información respecto del comportamiento de clientes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b="1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Oportunidad de segmentar de acuerdo a tipo de canastas, frecuencia de compra, entre otros</a:t>
            </a:r>
          </a:p>
        </p:txBody>
      </p:sp>
      <p:pic>
        <p:nvPicPr>
          <p:cNvPr id="12" name="Picture 11" descr="sh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4025004"/>
            <a:ext cx="3500462" cy="233295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4"/>
          <p:cNvSpPr>
            <a:spLocks noChangeShapeType="1"/>
          </p:cNvSpPr>
          <p:nvPr/>
        </p:nvSpPr>
        <p:spPr bwMode="auto">
          <a:xfrm>
            <a:off x="428596" y="214290"/>
            <a:ext cx="0" cy="585791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>
              <a:solidFill>
                <a:srgbClr val="1A2D68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71472" y="214290"/>
            <a:ext cx="8001055" cy="738664"/>
            <a:chOff x="571473" y="214290"/>
            <a:chExt cx="8001055" cy="738664"/>
          </a:xfrm>
        </p:grpSpPr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3857620" y="238574"/>
              <a:ext cx="4714908" cy="7016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dirty="0">
                  <a:solidFill>
                    <a:srgbClr val="1A2D68"/>
                  </a:solidFill>
                  <a:latin typeface="+mj-lt"/>
                </a:rPr>
                <a:t>Demográficas, </a:t>
              </a:r>
              <a:r>
                <a:rPr lang="es-ES" sz="2000" dirty="0" err="1">
                  <a:solidFill>
                    <a:srgbClr val="1A2D68"/>
                  </a:solidFill>
                  <a:latin typeface="+mj-lt"/>
                </a:rPr>
                <a:t>Geo</a:t>
              </a:r>
              <a:r>
                <a:rPr lang="es-ES" sz="2000" dirty="0" smtClean="0">
                  <a:solidFill>
                    <a:srgbClr val="1A2D68"/>
                  </a:solidFill>
                  <a:latin typeface="+mj-lt"/>
                </a:rPr>
                <a:t>, Socio </a:t>
              </a:r>
              <a:r>
                <a:rPr lang="es-ES" sz="2000" dirty="0">
                  <a:solidFill>
                    <a:srgbClr val="1A2D68"/>
                  </a:solidFill>
                  <a:latin typeface="+mj-lt"/>
                </a:rPr>
                <a:t>Económicas, Tipo de Familia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1473" y="214290"/>
              <a:ext cx="250033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100" b="1" dirty="0" smtClean="0">
                  <a:solidFill>
                    <a:srgbClr val="1A2D68"/>
                  </a:solidFill>
                </a:rPr>
                <a:t>Tipología amplia de los Cliente</a:t>
              </a:r>
              <a:endParaRPr lang="es-ES" sz="21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2910" y="1167268"/>
            <a:ext cx="8358214" cy="923330"/>
            <a:chOff x="642910" y="1167268"/>
            <a:chExt cx="8358214" cy="923330"/>
          </a:xfrm>
        </p:grpSpPr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3857620" y="1167268"/>
              <a:ext cx="5143504" cy="9233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1A2D68"/>
                  </a:solidFill>
                  <a:latin typeface="+mj-lt"/>
                </a:rPr>
                <a:t>Actividades</a:t>
              </a:r>
              <a:r>
                <a:rPr lang="es-ES" b="1" dirty="0" smtClean="0">
                  <a:solidFill>
                    <a:srgbClr val="1A2D68"/>
                  </a:solidFill>
                  <a:latin typeface="+mj-lt"/>
                </a:rPr>
                <a:t>: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trabajo, familia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,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ocio.                     </a:t>
              </a:r>
              <a:r>
                <a:rPr lang="es-ES" b="1" dirty="0" smtClean="0">
                  <a:solidFill>
                    <a:srgbClr val="1A2D68"/>
                  </a:solidFill>
                  <a:latin typeface="+mj-lt"/>
                </a:rPr>
                <a:t>Intereses</a:t>
              </a:r>
              <a:r>
                <a:rPr lang="es-ES" b="1" dirty="0">
                  <a:solidFill>
                    <a:srgbClr val="1A2D68"/>
                  </a:solidFill>
                  <a:latin typeface="+mj-lt"/>
                </a:rPr>
                <a:t>: 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Hogar, moda,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comida.                     </a:t>
              </a:r>
              <a:r>
                <a:rPr lang="es-ES" b="1" dirty="0" smtClean="0">
                  <a:solidFill>
                    <a:srgbClr val="1A2D68"/>
                  </a:solidFill>
                  <a:latin typeface="+mj-lt"/>
                </a:rPr>
                <a:t>Opiniones</a:t>
              </a:r>
              <a:r>
                <a:rPr lang="es-ES" b="1" dirty="0">
                  <a:solidFill>
                    <a:srgbClr val="1A2D68"/>
                  </a:solidFill>
                  <a:latin typeface="+mj-lt"/>
                </a:rPr>
                <a:t>: 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Sí mismo, Tiendas, Productos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2910" y="1381582"/>
              <a:ext cx="2500330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100" b="1" dirty="0" smtClean="0">
                  <a:solidFill>
                    <a:srgbClr val="1A2D68"/>
                  </a:solidFill>
                </a:rPr>
                <a:t>Estilo de Vida</a:t>
              </a:r>
              <a:endParaRPr lang="es-ES" sz="21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42910" y="2344159"/>
            <a:ext cx="8286808" cy="1200329"/>
            <a:chOff x="642910" y="2344159"/>
            <a:chExt cx="8286808" cy="1200329"/>
          </a:xfrm>
        </p:grpSpPr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857620" y="2344159"/>
              <a:ext cx="5072098" cy="120032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>
                  <a:solidFill>
                    <a:srgbClr val="1A2D68"/>
                  </a:solidFill>
                  <a:latin typeface="+mj-lt"/>
                </a:rPr>
                <a:t>Actividades: 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Frecuencia de Compra,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Lealtad. </a:t>
              </a:r>
              <a:r>
                <a:rPr lang="es-ES" b="1" dirty="0">
                  <a:solidFill>
                    <a:srgbClr val="1A2D68"/>
                  </a:solidFill>
                  <a:latin typeface="+mj-lt"/>
                </a:rPr>
                <a:t>Intereses: 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Importancia de la compra, </a:t>
              </a:r>
              <a:r>
                <a:rPr lang="es-ES" dirty="0" err="1">
                  <a:solidFill>
                    <a:srgbClr val="1A2D68"/>
                  </a:solidFill>
                  <a:latin typeface="+mj-lt"/>
                </a:rPr>
                <a:t>Conoc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. de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alternativas                                                            </a:t>
              </a:r>
              <a:r>
                <a:rPr lang="es-ES" b="1" dirty="0" smtClean="0">
                  <a:solidFill>
                    <a:srgbClr val="1A2D68"/>
                  </a:solidFill>
                  <a:latin typeface="+mj-lt"/>
                </a:rPr>
                <a:t>Opiniones: </a:t>
              </a:r>
              <a:r>
                <a:rPr lang="es-ES" dirty="0" smtClean="0">
                  <a:solidFill>
                    <a:srgbClr val="1A2D68"/>
                  </a:solidFill>
                  <a:latin typeface="+mj-lt"/>
                </a:rPr>
                <a:t>Expectativas </a:t>
              </a:r>
              <a:r>
                <a:rPr lang="es-ES" dirty="0">
                  <a:solidFill>
                    <a:srgbClr val="1A2D68"/>
                  </a:solidFill>
                  <a:latin typeface="+mj-lt"/>
                </a:rPr>
                <a:t>de Valor, Percepciones.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42910" y="2381714"/>
              <a:ext cx="250033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100" b="1" dirty="0" smtClean="0">
                  <a:solidFill>
                    <a:srgbClr val="1A2D68"/>
                  </a:solidFill>
                </a:rPr>
                <a:t>Estilos de Vida relacionados con la compra</a:t>
              </a:r>
              <a:endParaRPr lang="es-ES" sz="21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4348" y="3810474"/>
            <a:ext cx="8143932" cy="738664"/>
            <a:chOff x="714348" y="3810474"/>
            <a:chExt cx="8143932" cy="738664"/>
          </a:xfrm>
        </p:grpSpPr>
        <p:sp>
          <p:nvSpPr>
            <p:cNvPr id="19" name="Text Box 8"/>
            <p:cNvSpPr txBox="1">
              <a:spLocks noChangeArrowheads="1"/>
            </p:cNvSpPr>
            <p:nvPr/>
          </p:nvSpPr>
          <p:spPr bwMode="auto">
            <a:xfrm>
              <a:off x="3857620" y="3810474"/>
              <a:ext cx="5000660" cy="7078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dirty="0">
                  <a:solidFill>
                    <a:srgbClr val="1A2D68"/>
                  </a:solidFill>
                  <a:latin typeface="+mj-lt"/>
                </a:rPr>
                <a:t>Conocimiento; Interés, Confianza, </a:t>
              </a:r>
              <a:r>
                <a:rPr lang="es-ES" sz="2000" dirty="0" smtClean="0">
                  <a:solidFill>
                    <a:srgbClr val="1A2D68"/>
                  </a:solidFill>
                  <a:latin typeface="+mj-lt"/>
                </a:rPr>
                <a:t>              </a:t>
              </a:r>
              <a:r>
                <a:rPr lang="es-ES" sz="2000" i="1" dirty="0" err="1" smtClean="0">
                  <a:solidFill>
                    <a:srgbClr val="1A2D68"/>
                  </a:solidFill>
                  <a:latin typeface="+mj-lt"/>
                </a:rPr>
                <a:t>Readiness</a:t>
              </a:r>
              <a:r>
                <a:rPr lang="es-ES" sz="2000" i="1" dirty="0" smtClean="0">
                  <a:solidFill>
                    <a:srgbClr val="1A2D68"/>
                  </a:solidFill>
                  <a:latin typeface="+mj-lt"/>
                </a:rPr>
                <a:t> </a:t>
              </a:r>
              <a:r>
                <a:rPr lang="es-ES" sz="2000" i="1" dirty="0" err="1">
                  <a:solidFill>
                    <a:srgbClr val="1A2D68"/>
                  </a:solidFill>
                  <a:latin typeface="+mj-lt"/>
                </a:rPr>
                <a:t>to</a:t>
              </a:r>
              <a:r>
                <a:rPr lang="es-ES" sz="2000" i="1" dirty="0">
                  <a:solidFill>
                    <a:srgbClr val="1A2D68"/>
                  </a:solidFill>
                  <a:latin typeface="+mj-lt"/>
                </a:rPr>
                <a:t> </a:t>
              </a:r>
              <a:r>
                <a:rPr lang="es-ES" sz="2000" i="1" dirty="0" err="1">
                  <a:solidFill>
                    <a:srgbClr val="1A2D68"/>
                  </a:solidFill>
                  <a:latin typeface="+mj-lt"/>
                </a:rPr>
                <a:t>purchase</a:t>
              </a:r>
              <a:endParaRPr lang="es-ES" sz="2000" i="1" dirty="0">
                <a:solidFill>
                  <a:srgbClr val="1A2D68"/>
                </a:solidFill>
                <a:latin typeface="+mj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14348" y="3810474"/>
              <a:ext cx="250033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100" b="1" dirty="0" smtClean="0">
                  <a:solidFill>
                    <a:srgbClr val="1A2D68"/>
                  </a:solidFill>
                </a:rPr>
                <a:t>Cualidades del cliente</a:t>
              </a:r>
              <a:endParaRPr lang="es-ES" sz="21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14348" y="4882044"/>
            <a:ext cx="8001056" cy="923330"/>
            <a:chOff x="714348" y="4882044"/>
            <a:chExt cx="8001056" cy="923330"/>
          </a:xfrm>
        </p:grpSpPr>
        <p:sp>
          <p:nvSpPr>
            <p:cNvPr id="28" name="Rectangle 27"/>
            <p:cNvSpPr/>
            <p:nvPr/>
          </p:nvSpPr>
          <p:spPr>
            <a:xfrm>
              <a:off x="714348" y="5109488"/>
              <a:ext cx="2500330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100" b="1" dirty="0" smtClean="0">
                  <a:solidFill>
                    <a:srgbClr val="1A2D68"/>
                  </a:solidFill>
                </a:rPr>
                <a:t>Misiones del Cliente</a:t>
              </a:r>
              <a:endParaRPr lang="es-ES" sz="2100" b="1" dirty="0">
                <a:solidFill>
                  <a:srgbClr val="1A2D68"/>
                </a:solidFill>
              </a:endParaRPr>
            </a:p>
          </p:txBody>
        </p:sp>
        <p:sp>
          <p:nvSpPr>
            <p:cNvPr id="29" name="Text Box 9"/>
            <p:cNvSpPr txBox="1">
              <a:spLocks noChangeArrowheads="1"/>
            </p:cNvSpPr>
            <p:nvPr/>
          </p:nvSpPr>
          <p:spPr bwMode="auto">
            <a:xfrm>
              <a:off x="3857620" y="4882044"/>
              <a:ext cx="4857784" cy="9233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800" dirty="0">
                  <a:solidFill>
                    <a:srgbClr val="1A2D68"/>
                  </a:solidFill>
                </a:rPr>
                <a:t>Compra de Destino; Compra Regular Planificada; Visita Comparativa Planeada; Visita planeada de </a:t>
              </a:r>
              <a:r>
                <a:rPr lang="es-ES" sz="1800" dirty="0" err="1">
                  <a:solidFill>
                    <a:srgbClr val="1A2D68"/>
                  </a:solidFill>
                </a:rPr>
                <a:t>vitrineo</a:t>
              </a:r>
              <a:r>
                <a:rPr lang="es-ES" sz="1800" dirty="0">
                  <a:solidFill>
                    <a:srgbClr val="1A2D68"/>
                  </a:solidFill>
                </a:rPr>
                <a:t>; Compra Impulsiva;</a:t>
              </a:r>
              <a:r>
                <a:rPr lang="es-ES" dirty="0">
                  <a:solidFill>
                    <a:srgbClr val="1A2D68"/>
                  </a:solidFill>
                </a:rPr>
                <a:t> </a:t>
              </a:r>
            </a:p>
          </p:txBody>
        </p:sp>
      </p:grp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5643570" y="6044179"/>
            <a:ext cx="3429000" cy="52809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r">
              <a:lnSpc>
                <a:spcPct val="60000"/>
              </a:lnSpc>
              <a:spcBef>
                <a:spcPct val="50000"/>
              </a:spcBef>
            </a:pPr>
            <a:r>
              <a:rPr lang="es-ES" sz="1600" i="1" dirty="0" smtClean="0">
                <a:solidFill>
                  <a:srgbClr val="1A2D68"/>
                </a:solidFill>
              </a:rPr>
              <a:t>Extraído de: </a:t>
            </a:r>
            <a:r>
              <a:rPr lang="es-ES" sz="1600" b="1" i="1" dirty="0" err="1">
                <a:solidFill>
                  <a:srgbClr val="1A2D68"/>
                </a:solidFill>
              </a:rPr>
              <a:t>Retail</a:t>
            </a:r>
            <a:r>
              <a:rPr lang="es-ES" sz="1600" b="1" i="1" dirty="0">
                <a:solidFill>
                  <a:srgbClr val="1A2D68"/>
                </a:solidFill>
              </a:rPr>
              <a:t> </a:t>
            </a:r>
            <a:r>
              <a:rPr lang="es-ES" sz="1600" b="1" i="1" dirty="0" err="1">
                <a:solidFill>
                  <a:srgbClr val="1A2D68"/>
                </a:solidFill>
              </a:rPr>
              <a:t>Strategy</a:t>
            </a:r>
            <a:r>
              <a:rPr lang="es-ES" sz="1600" i="1" dirty="0">
                <a:solidFill>
                  <a:srgbClr val="1A2D68"/>
                </a:solidFill>
              </a:rPr>
              <a:t>, </a:t>
            </a:r>
          </a:p>
          <a:p>
            <a:pPr algn="r">
              <a:lnSpc>
                <a:spcPct val="60000"/>
              </a:lnSpc>
              <a:spcBef>
                <a:spcPct val="50000"/>
              </a:spcBef>
            </a:pPr>
            <a:r>
              <a:rPr lang="es-ES" sz="1600" i="1" dirty="0" err="1">
                <a:solidFill>
                  <a:srgbClr val="1A2D68"/>
                </a:solidFill>
              </a:rPr>
              <a:t>Walters</a:t>
            </a:r>
            <a:r>
              <a:rPr lang="es-ES" sz="1600" i="1" dirty="0">
                <a:solidFill>
                  <a:srgbClr val="1A2D68"/>
                </a:solidFill>
              </a:rPr>
              <a:t> &amp;Hanrahan,p.150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642910" y="214290"/>
            <a:ext cx="8001056" cy="5643602"/>
            <a:chOff x="642910" y="214290"/>
            <a:chExt cx="8001056" cy="5643602"/>
          </a:xfrm>
        </p:grpSpPr>
        <p:cxnSp>
          <p:nvCxnSpPr>
            <p:cNvPr id="33" name="Straight Connector 32"/>
            <p:cNvCxnSpPr/>
            <p:nvPr/>
          </p:nvCxnSpPr>
          <p:spPr>
            <a:xfrm rot="5400000">
              <a:off x="678628" y="3036091"/>
              <a:ext cx="56436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42910" y="1000108"/>
              <a:ext cx="7929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42910" y="2214554"/>
              <a:ext cx="7929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14348" y="3714752"/>
              <a:ext cx="7929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14348" y="4857760"/>
              <a:ext cx="7929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14348" y="5857892"/>
              <a:ext cx="79296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2D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143116"/>
            <a:ext cx="9144032" cy="20002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chemeClr val="bg1"/>
                </a:solidFill>
                <a:latin typeface="Cambria" pitchFamily="18" charset="0"/>
              </a:rPr>
              <a:t>Posicionamiento </a:t>
            </a:r>
          </a:p>
          <a:p>
            <a:pPr algn="ctr"/>
            <a:r>
              <a:rPr lang="es-MX" sz="6000" dirty="0" smtClean="0">
                <a:solidFill>
                  <a:schemeClr val="bg1"/>
                </a:solidFill>
                <a:latin typeface="Cambria" pitchFamily="18" charset="0"/>
              </a:rPr>
              <a:t>Proposición de Valor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La Proposición de Valor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214422"/>
            <a:ext cx="8001056" cy="5396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La proposición de Valor es una declaración explícita de los </a:t>
            </a:r>
            <a:r>
              <a:rPr lang="es-ES_tradnl" sz="2600" b="1" dirty="0" smtClean="0">
                <a:solidFill>
                  <a:srgbClr val="1A2D68"/>
                </a:solidFill>
              </a:rPr>
              <a:t>resultados tangibles </a:t>
            </a:r>
            <a:r>
              <a:rPr lang="es-ES_tradnl" sz="2600" dirty="0" smtClean="0">
                <a:solidFill>
                  <a:srgbClr val="1A2D68"/>
                </a:solidFill>
              </a:rPr>
              <a:t>(palpables) que recibirán los consumidores/clientes cuando compran en nuestro local/cadena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La Proposición de Valor se basa en una </a:t>
            </a:r>
            <a:r>
              <a:rPr lang="es-ES_tradnl" sz="2600" b="1" dirty="0" smtClean="0">
                <a:solidFill>
                  <a:srgbClr val="1A2D68"/>
                </a:solidFill>
              </a:rPr>
              <a:t>mezcla específica</a:t>
            </a:r>
            <a:r>
              <a:rPr lang="es-ES_tradnl" sz="2600" dirty="0" smtClean="0">
                <a:solidFill>
                  <a:srgbClr val="1A2D68"/>
                </a:solidFill>
              </a:rPr>
              <a:t> de: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1A2D68"/>
                </a:solidFill>
              </a:rPr>
              <a:t>Variedad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1A2D68"/>
                </a:solidFill>
              </a:rPr>
              <a:t>Surtido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1A2D68"/>
                </a:solidFill>
              </a:rPr>
              <a:t>Servicios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1A2D68"/>
                </a:solidFill>
              </a:rPr>
              <a:t>Precio</a:t>
            </a:r>
          </a:p>
          <a:p>
            <a:pPr marL="1428750" lvl="2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400" dirty="0" smtClean="0">
                <a:solidFill>
                  <a:srgbClr val="1A2D68"/>
                </a:solidFill>
              </a:rPr>
              <a:t>Entretención </a:t>
            </a:r>
          </a:p>
          <a:p>
            <a:pPr marL="514350" indent="-514350" algn="just">
              <a:lnSpc>
                <a:spcPct val="90000"/>
              </a:lnSpc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2600" dirty="0" smtClean="0">
                <a:solidFill>
                  <a:srgbClr val="1A2D68"/>
                </a:solidFill>
              </a:rPr>
              <a:t>Sin embargo, se refiere a los </a:t>
            </a:r>
            <a:r>
              <a:rPr lang="es-ES_tradnl" sz="2600" b="1" dirty="0" smtClean="0">
                <a:solidFill>
                  <a:srgbClr val="1A2D68"/>
                </a:solidFill>
              </a:rPr>
              <a:t>efectos de esa mezcla </a:t>
            </a:r>
            <a:r>
              <a:rPr lang="es-ES_tradnl" sz="2600" dirty="0" smtClean="0">
                <a:solidFill>
                  <a:srgbClr val="1A2D68"/>
                </a:solidFill>
              </a:rPr>
              <a:t>en el </a:t>
            </a:r>
            <a:r>
              <a:rPr lang="es-ES_tradnl" sz="2600" dirty="0" err="1" smtClean="0">
                <a:solidFill>
                  <a:srgbClr val="1A2D68"/>
                </a:solidFill>
              </a:rPr>
              <a:t>consmidor</a:t>
            </a:r>
            <a:r>
              <a:rPr lang="es-ES_tradnl" sz="2600" dirty="0" smtClean="0">
                <a:solidFill>
                  <a:srgbClr val="1A2D68"/>
                </a:solidFill>
              </a:rPr>
              <a:t>/cliente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1500" dirty="0" smtClean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¿Qué es la Proposición de Valor?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85786" y="4729001"/>
            <a:ext cx="4714908" cy="1200329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>
                <a:solidFill>
                  <a:srgbClr val="1A2D68"/>
                </a:solidFill>
              </a:rPr>
              <a:t>El consumidor satisface actualmente su necesidad, por lo que obtiene este “VALOR”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85786" y="1428736"/>
            <a:ext cx="4714908" cy="1200329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>
                <a:solidFill>
                  <a:srgbClr val="1A2D68"/>
                </a:solidFill>
              </a:rPr>
              <a:t>Nueva tienda mejora el nivel de satisfacción de la necesidad. </a:t>
            </a:r>
            <a:r>
              <a:rPr lang="es-ES" sz="2400" dirty="0" smtClean="0">
                <a:solidFill>
                  <a:srgbClr val="1A2D68"/>
                </a:solidFill>
              </a:rPr>
              <a:t>             </a:t>
            </a:r>
            <a:r>
              <a:rPr lang="es-ES" sz="2400" b="1" dirty="0" smtClean="0">
                <a:solidFill>
                  <a:srgbClr val="1A2D68"/>
                </a:solidFill>
              </a:rPr>
              <a:t>Nueva </a:t>
            </a:r>
            <a:r>
              <a:rPr lang="es-ES" sz="2400" b="1" dirty="0">
                <a:solidFill>
                  <a:srgbClr val="1A2D68"/>
                </a:solidFill>
              </a:rPr>
              <a:t>“Proposición de Valor”</a:t>
            </a:r>
          </a:p>
        </p:txBody>
      </p:sp>
      <p:sp>
        <p:nvSpPr>
          <p:cNvPr id="14" name="AutoShape 7"/>
          <p:cNvSpPr>
            <a:spLocks/>
          </p:cNvSpPr>
          <p:nvPr/>
        </p:nvSpPr>
        <p:spPr bwMode="auto">
          <a:xfrm>
            <a:off x="5715008" y="1857364"/>
            <a:ext cx="457200" cy="3786214"/>
          </a:xfrm>
          <a:prstGeom prst="rightBrace">
            <a:avLst>
              <a:gd name="adj1" fmla="val 48611"/>
              <a:gd name="adj2" fmla="val 50000"/>
            </a:avLst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s-ES" b="1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500826" y="3214686"/>
            <a:ext cx="1785950" cy="1015663"/>
          </a:xfrm>
          <a:prstGeom prst="rect">
            <a:avLst/>
          </a:prstGeom>
          <a:solidFill>
            <a:srgbClr val="00B050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 dirty="0" smtClean="0">
                <a:solidFill>
                  <a:schemeClr val="bg1"/>
                </a:solidFill>
              </a:rPr>
              <a:t>DELTA VALOR</a:t>
            </a:r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 autoUpdateAnimBg="0"/>
      <p:bldP spid="14" grpId="0" animBg="1" autoUpdateAnimBg="0"/>
      <p:bldP spid="1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Flujo de Información</a:t>
            </a:r>
            <a:endParaRPr lang="es-CL" sz="50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571612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Compromisos Comerciales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Conocimiento del Consumidor (antes IM hoy datos del POS y tarjetas de clubes)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Rol de las TICS</a:t>
            </a:r>
          </a:p>
          <a:p>
            <a:pPr marL="742950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3500" b="1" dirty="0" smtClean="0">
              <a:solidFill>
                <a:srgbClr val="1A2D68"/>
              </a:solidFill>
            </a:endParaRPr>
          </a:p>
          <a:p>
            <a:pPr marL="1657350" lvl="2" indent="-742950" algn="just">
              <a:buClr>
                <a:srgbClr val="1A2D68"/>
              </a:buClr>
              <a:buFont typeface="Arial" pitchFamily="34" charset="0"/>
              <a:buChar char="•"/>
            </a:pPr>
            <a:endParaRPr lang="es-ES_tradnl" sz="500" dirty="0" smtClean="0">
              <a:solidFill>
                <a:srgbClr val="1A2D68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85786" y="4572008"/>
            <a:ext cx="7572428" cy="12858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>
                <a:solidFill>
                  <a:schemeClr val="bg1"/>
                </a:solidFill>
              </a:rPr>
              <a:t>“del comprador de productos al comprador de canastas”</a:t>
            </a:r>
            <a:endParaRPr lang="es-CL" sz="3500" dirty="0"/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solidFill>
                  <a:srgbClr val="CC3300"/>
                </a:solidFill>
              </a:rPr>
              <a:t>Máximo Bosch</a:t>
            </a:r>
            <a:endParaRPr lang="es-ES" sz="2400" b="1">
              <a:solidFill>
                <a:srgbClr val="CC3300"/>
              </a:solidFill>
              <a:latin typeface="Arial" charset="0"/>
            </a:endParaRPr>
          </a:p>
          <a:p>
            <a:endParaRPr lang="en-US" sz="1400"/>
          </a:p>
        </p:txBody>
      </p:sp>
      <p:sp>
        <p:nvSpPr>
          <p:cNvPr id="717826" name="Rectangle 2"/>
          <p:cNvSpPr>
            <a:spLocks noChangeArrowheads="1"/>
          </p:cNvSpPr>
          <p:nvPr/>
        </p:nvSpPr>
        <p:spPr bwMode="auto">
          <a:xfrm>
            <a:off x="779463" y="0"/>
            <a:ext cx="7908925" cy="16684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343" tIns="44379" rIns="90343" bIns="44379" anchor="ctr"/>
          <a:lstStyle/>
          <a:p>
            <a:pPr defTabSz="912813"/>
            <a:endParaRPr lang="en-GB" sz="36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7178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9700" y="4606925"/>
            <a:ext cx="5746750" cy="1069975"/>
          </a:xfrm>
        </p:spPr>
        <p:txBody>
          <a:bodyPr/>
          <a:lstStyle/>
          <a:p>
            <a:r>
              <a:rPr lang="en-US" sz="1800"/>
              <a:t>Unilever Customer Development Masterclass </a:t>
            </a:r>
          </a:p>
          <a:p>
            <a:r>
              <a:rPr lang="en-US" sz="1800"/>
              <a:t>Four Acres, October 15, 2002</a:t>
            </a:r>
          </a:p>
          <a:p>
            <a:endParaRPr lang="en-US" sz="1800"/>
          </a:p>
        </p:txBody>
      </p:sp>
      <p:sp>
        <p:nvSpPr>
          <p:cNvPr id="717829" name="Text Box 5"/>
          <p:cNvSpPr txBox="1">
            <a:spLocks noChangeArrowheads="1"/>
          </p:cNvSpPr>
          <p:nvPr/>
        </p:nvSpPr>
        <p:spPr bwMode="auto">
          <a:xfrm>
            <a:off x="1387475" y="2376488"/>
            <a:ext cx="6792913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200" b="1">
                <a:latin typeface="Arial" charset="0"/>
              </a:rPr>
              <a:t>Imagining Tomorrow’s Consumer:</a:t>
            </a:r>
          </a:p>
          <a:p>
            <a:pPr eaLnBrk="1" hangingPunct="1"/>
            <a:endParaRPr lang="en-US" sz="3200" b="1" i="1">
              <a:latin typeface="Arial" charset="0"/>
            </a:endParaRPr>
          </a:p>
        </p:txBody>
      </p:sp>
      <p:sp>
        <p:nvSpPr>
          <p:cNvPr id="717830" name="Rectangle 6"/>
          <p:cNvSpPr>
            <a:spLocks noChangeArrowheads="1"/>
          </p:cNvSpPr>
          <p:nvPr/>
        </p:nvSpPr>
        <p:spPr bwMode="auto">
          <a:xfrm>
            <a:off x="1409700" y="3435350"/>
            <a:ext cx="53117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0"/>
          <a:lstStyle/>
          <a:p>
            <a:r>
              <a:rPr lang="en-US" b="1">
                <a:latin typeface="Arial" charset="0"/>
              </a:rPr>
              <a:t>Bob  Hall: CGEY</a:t>
            </a:r>
          </a:p>
          <a:p>
            <a:r>
              <a:rPr lang="en-US" b="1">
                <a:latin typeface="Arial" charset="0"/>
              </a:rPr>
              <a:t>Watts Wacker: Firstmatter, Inc.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75997" y="6298297"/>
            <a:ext cx="2214804" cy="423179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Máximo Bosch</a:t>
            </a:r>
            <a:endParaRPr lang="es-ES" sz="2400" b="1">
              <a:solidFill>
                <a:schemeClr val="tx1"/>
              </a:solidFill>
              <a:latin typeface="Arial" charset="0"/>
            </a:endParaRPr>
          </a:p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 </a:t>
            </a:r>
            <a:r>
              <a:rPr lang="en-US" dirty="0" err="1"/>
              <a:t>Modelo</a:t>
            </a:r>
            <a:r>
              <a:rPr lang="en-US" dirty="0"/>
              <a:t> Conceptual de Consumer Relevancy</a:t>
            </a:r>
          </a:p>
        </p:txBody>
      </p:sp>
      <p:sp>
        <p:nvSpPr>
          <p:cNvPr id="719875" name="Rectangle 3"/>
          <p:cNvSpPr>
            <a:spLocks noChangeArrowheads="1"/>
          </p:cNvSpPr>
          <p:nvPr/>
        </p:nvSpPr>
        <p:spPr bwMode="auto">
          <a:xfrm>
            <a:off x="0" y="1628800"/>
            <a:ext cx="7626573" cy="3655893"/>
          </a:xfrm>
          <a:prstGeom prst="rect">
            <a:avLst/>
          </a:prstGeom>
          <a:solidFill>
            <a:srgbClr val="FFFF99">
              <a:alpha val="50000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719876" name="Line 4"/>
          <p:cNvSpPr>
            <a:spLocks noChangeShapeType="1"/>
          </p:cNvSpPr>
          <p:nvPr/>
        </p:nvSpPr>
        <p:spPr bwMode="auto">
          <a:xfrm>
            <a:off x="3014663" y="1684058"/>
            <a:ext cx="0" cy="363565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877" name="Line 5"/>
          <p:cNvSpPr>
            <a:spLocks noChangeShapeType="1"/>
          </p:cNvSpPr>
          <p:nvPr/>
        </p:nvSpPr>
        <p:spPr bwMode="auto">
          <a:xfrm>
            <a:off x="4454525" y="1684058"/>
            <a:ext cx="0" cy="363565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878" name="Line 6"/>
          <p:cNvSpPr>
            <a:spLocks noChangeShapeType="1"/>
          </p:cNvSpPr>
          <p:nvPr/>
        </p:nvSpPr>
        <p:spPr bwMode="auto">
          <a:xfrm flipV="1">
            <a:off x="-78311" y="2782382"/>
            <a:ext cx="7634812" cy="368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879" name="Rectangle 7"/>
          <p:cNvSpPr>
            <a:spLocks noChangeArrowheads="1"/>
          </p:cNvSpPr>
          <p:nvPr/>
        </p:nvSpPr>
        <p:spPr bwMode="auto">
          <a:xfrm>
            <a:off x="1599936" y="2281670"/>
            <a:ext cx="1522678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Experiencia</a:t>
            </a:r>
          </a:p>
        </p:txBody>
      </p:sp>
      <p:sp>
        <p:nvSpPr>
          <p:cNvPr id="719880" name="Rectangle 8"/>
          <p:cNvSpPr>
            <a:spLocks noChangeArrowheads="1"/>
          </p:cNvSpPr>
          <p:nvPr/>
        </p:nvSpPr>
        <p:spPr bwMode="auto">
          <a:xfrm>
            <a:off x="3347782" y="2283258"/>
            <a:ext cx="916243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Precio</a:t>
            </a:r>
          </a:p>
        </p:txBody>
      </p:sp>
      <p:sp>
        <p:nvSpPr>
          <p:cNvPr id="719881" name="Rectangle 9"/>
          <p:cNvSpPr>
            <a:spLocks noChangeArrowheads="1"/>
          </p:cNvSpPr>
          <p:nvPr/>
        </p:nvSpPr>
        <p:spPr bwMode="auto">
          <a:xfrm>
            <a:off x="4498231" y="2283258"/>
            <a:ext cx="123264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Producto</a:t>
            </a:r>
          </a:p>
        </p:txBody>
      </p:sp>
      <p:sp>
        <p:nvSpPr>
          <p:cNvPr id="719882" name="Rectangle 10"/>
          <p:cNvSpPr>
            <a:spLocks noChangeArrowheads="1"/>
          </p:cNvSpPr>
          <p:nvPr/>
        </p:nvSpPr>
        <p:spPr bwMode="auto">
          <a:xfrm>
            <a:off x="6064682" y="2283258"/>
            <a:ext cx="1113993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Servicio</a:t>
            </a:r>
          </a:p>
        </p:txBody>
      </p:sp>
      <p:sp>
        <p:nvSpPr>
          <p:cNvPr id="719883" name="Rectangle 11"/>
          <p:cNvSpPr>
            <a:spLocks noChangeArrowheads="1"/>
          </p:cNvSpPr>
          <p:nvPr/>
        </p:nvSpPr>
        <p:spPr bwMode="auto">
          <a:xfrm>
            <a:off x="212882" y="2291195"/>
            <a:ext cx="103489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Acceso</a:t>
            </a:r>
          </a:p>
        </p:txBody>
      </p:sp>
      <p:sp>
        <p:nvSpPr>
          <p:cNvPr id="719884" name="Rectangle 12"/>
          <p:cNvSpPr>
            <a:spLocks noChangeArrowheads="1"/>
          </p:cNvSpPr>
          <p:nvPr/>
        </p:nvSpPr>
        <p:spPr bwMode="auto">
          <a:xfrm>
            <a:off x="4737487" y="4622335"/>
            <a:ext cx="205989" cy="48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719885" name="Rectangle 13"/>
          <p:cNvSpPr>
            <a:spLocks noChangeArrowheads="1"/>
          </p:cNvSpPr>
          <p:nvPr/>
        </p:nvSpPr>
        <p:spPr bwMode="auto">
          <a:xfrm>
            <a:off x="7979975" y="4517654"/>
            <a:ext cx="573476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US" sz="1800" b="1">
                <a:latin typeface="Arial" charset="0"/>
              </a:rPr>
              <a:t>Par</a:t>
            </a:r>
          </a:p>
          <a:p>
            <a:pPr algn="ctr"/>
            <a:r>
              <a:rPr lang="en-US" sz="1800" b="1">
                <a:latin typeface="Arial" charset="0"/>
              </a:rPr>
              <a:t>(3)</a:t>
            </a:r>
          </a:p>
        </p:txBody>
      </p:sp>
      <p:sp>
        <p:nvSpPr>
          <p:cNvPr id="719886" name="Rectangle 14"/>
          <p:cNvSpPr>
            <a:spLocks noChangeArrowheads="1"/>
          </p:cNvSpPr>
          <p:nvPr/>
        </p:nvSpPr>
        <p:spPr bwMode="auto">
          <a:xfrm>
            <a:off x="560549" y="4731183"/>
            <a:ext cx="731676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Fácil</a:t>
            </a:r>
          </a:p>
        </p:txBody>
      </p:sp>
      <p:sp>
        <p:nvSpPr>
          <p:cNvPr id="719887" name="Rectangle 15"/>
          <p:cNvSpPr>
            <a:spLocks noChangeArrowheads="1"/>
          </p:cNvSpPr>
          <p:nvPr/>
        </p:nvSpPr>
        <p:spPr bwMode="auto">
          <a:xfrm>
            <a:off x="1779536" y="4729595"/>
            <a:ext cx="1127177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Respeto</a:t>
            </a:r>
          </a:p>
        </p:txBody>
      </p:sp>
      <p:sp>
        <p:nvSpPr>
          <p:cNvPr id="719888" name="Rectangle 16"/>
          <p:cNvSpPr>
            <a:spLocks noChangeArrowheads="1"/>
          </p:cNvSpPr>
          <p:nvPr/>
        </p:nvSpPr>
        <p:spPr bwMode="auto">
          <a:xfrm>
            <a:off x="3004736" y="4739120"/>
            <a:ext cx="1483128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Honestidad</a:t>
            </a:r>
          </a:p>
        </p:txBody>
      </p:sp>
      <p:sp>
        <p:nvSpPr>
          <p:cNvPr id="719889" name="Rectangle 17"/>
          <p:cNvSpPr>
            <a:spLocks noChangeArrowheads="1"/>
          </p:cNvSpPr>
          <p:nvPr/>
        </p:nvSpPr>
        <p:spPr bwMode="auto">
          <a:xfrm>
            <a:off x="4224969" y="4739120"/>
            <a:ext cx="1628144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 Credibilidad</a:t>
            </a:r>
          </a:p>
        </p:txBody>
      </p:sp>
      <p:sp>
        <p:nvSpPr>
          <p:cNvPr id="719890" name="Rectangle 18"/>
          <p:cNvSpPr>
            <a:spLocks noChangeArrowheads="1"/>
          </p:cNvSpPr>
          <p:nvPr/>
        </p:nvSpPr>
        <p:spPr bwMode="auto">
          <a:xfrm>
            <a:off x="5546384" y="4737533"/>
            <a:ext cx="1957729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>
                <a:latin typeface="Arial" charset="0"/>
              </a:rPr>
              <a:t>   Acomodación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2780931"/>
            <a:ext cx="8818019" cy="791160"/>
            <a:chOff x="204" y="1816"/>
            <a:chExt cx="5351" cy="430"/>
          </a:xfrm>
        </p:grpSpPr>
        <p:sp>
          <p:nvSpPr>
            <p:cNvPr id="719892" name="Rectangle 20"/>
            <p:cNvSpPr>
              <a:spLocks noChangeArrowheads="1"/>
            </p:cNvSpPr>
            <p:nvPr/>
          </p:nvSpPr>
          <p:spPr bwMode="auto">
            <a:xfrm>
              <a:off x="4874" y="1816"/>
              <a:ext cx="681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n-US" sz="1800" b="1">
                  <a:latin typeface="Arial" charset="0"/>
                </a:rPr>
                <a:t>Dominar</a:t>
              </a:r>
            </a:p>
            <a:p>
              <a:pPr algn="ctr"/>
              <a:r>
                <a:rPr lang="en-US" sz="1800" b="1">
                  <a:latin typeface="Arial" charset="0"/>
                </a:rPr>
                <a:t>(5)</a:t>
              </a:r>
            </a:p>
          </p:txBody>
        </p:sp>
        <p:sp>
          <p:nvSpPr>
            <p:cNvPr id="719893" name="Rectangle 21"/>
            <p:cNvSpPr>
              <a:spLocks noChangeArrowheads="1"/>
            </p:cNvSpPr>
            <p:nvPr/>
          </p:nvSpPr>
          <p:spPr bwMode="auto">
            <a:xfrm>
              <a:off x="204" y="1842"/>
              <a:ext cx="77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Solución</a:t>
              </a:r>
              <a:endParaRPr lang="en-US" sz="1800" b="1" dirty="0">
                <a:latin typeface="Arial" charset="0"/>
              </a:endParaRPr>
            </a:p>
          </p:txBody>
        </p:sp>
        <p:sp>
          <p:nvSpPr>
            <p:cNvPr id="719894" name="Rectangle 22"/>
            <p:cNvSpPr>
              <a:spLocks noChangeArrowheads="1"/>
            </p:cNvSpPr>
            <p:nvPr/>
          </p:nvSpPr>
          <p:spPr bwMode="auto">
            <a:xfrm>
              <a:off x="1274" y="1894"/>
              <a:ext cx="735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Intimidad</a:t>
              </a:r>
              <a:endParaRPr lang="en-US" sz="1800" b="1" dirty="0">
                <a:latin typeface="Arial" charset="0"/>
              </a:endParaRPr>
            </a:p>
          </p:txBody>
        </p:sp>
        <p:sp>
          <p:nvSpPr>
            <p:cNvPr id="719895" name="Rectangle 23"/>
            <p:cNvSpPr>
              <a:spLocks noChangeArrowheads="1"/>
            </p:cNvSpPr>
            <p:nvPr/>
          </p:nvSpPr>
          <p:spPr bwMode="auto">
            <a:xfrm>
              <a:off x="2102" y="1880"/>
              <a:ext cx="588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>
                  <a:latin typeface="Arial" charset="0"/>
                </a:rPr>
                <a:t>Agente</a:t>
              </a:r>
            </a:p>
          </p:txBody>
        </p:sp>
        <p:sp>
          <p:nvSpPr>
            <p:cNvPr id="719896" name="Rectangle 24"/>
            <p:cNvSpPr>
              <a:spLocks noChangeArrowheads="1"/>
            </p:cNvSpPr>
            <p:nvPr/>
          </p:nvSpPr>
          <p:spPr bwMode="auto">
            <a:xfrm>
              <a:off x="2935" y="1894"/>
              <a:ext cx="691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Inspiración</a:t>
              </a:r>
              <a:endParaRPr lang="en-US" sz="1800" b="1" dirty="0">
                <a:latin typeface="Arial" charset="0"/>
              </a:endParaRPr>
            </a:p>
          </p:txBody>
        </p:sp>
        <p:sp>
          <p:nvSpPr>
            <p:cNvPr id="719897" name="Rectangle 25"/>
            <p:cNvSpPr>
              <a:spLocks noChangeArrowheads="1"/>
            </p:cNvSpPr>
            <p:nvPr/>
          </p:nvSpPr>
          <p:spPr bwMode="auto">
            <a:xfrm>
              <a:off x="3852" y="1894"/>
              <a:ext cx="866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Customisación</a:t>
              </a:r>
              <a:endParaRPr lang="en-US" sz="1800" b="1" dirty="0">
                <a:latin typeface="Arial" charset="0"/>
              </a:endParaRPr>
            </a:p>
          </p:txBody>
        </p:sp>
      </p:grpSp>
      <p:sp>
        <p:nvSpPr>
          <p:cNvPr id="719898" name="Line 26"/>
          <p:cNvSpPr>
            <a:spLocks noChangeShapeType="1"/>
          </p:cNvSpPr>
          <p:nvPr/>
        </p:nvSpPr>
        <p:spPr bwMode="auto">
          <a:xfrm flipV="1">
            <a:off x="-61529" y="3630360"/>
            <a:ext cx="7610093" cy="184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899" name="Line 27"/>
          <p:cNvSpPr>
            <a:spLocks noChangeShapeType="1"/>
          </p:cNvSpPr>
          <p:nvPr/>
        </p:nvSpPr>
        <p:spPr bwMode="auto">
          <a:xfrm flipH="1">
            <a:off x="5795963" y="1701235"/>
            <a:ext cx="0" cy="367245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900" name="Line 28"/>
          <p:cNvSpPr>
            <a:spLocks noChangeShapeType="1"/>
          </p:cNvSpPr>
          <p:nvPr/>
        </p:nvSpPr>
        <p:spPr bwMode="auto">
          <a:xfrm flipH="1">
            <a:off x="1712913" y="1664323"/>
            <a:ext cx="0" cy="365221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9" y="3633412"/>
            <a:ext cx="9068503" cy="875794"/>
            <a:chOff x="210" y="2353"/>
            <a:chExt cx="5503" cy="476"/>
          </a:xfrm>
        </p:grpSpPr>
        <p:sp>
          <p:nvSpPr>
            <p:cNvPr id="719902" name="Rectangle 30"/>
            <p:cNvSpPr>
              <a:spLocks noChangeArrowheads="1"/>
            </p:cNvSpPr>
            <p:nvPr/>
          </p:nvSpPr>
          <p:spPr bwMode="auto">
            <a:xfrm>
              <a:off x="4713" y="2353"/>
              <a:ext cx="1000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n-US" sz="1800" b="1">
                  <a:latin typeface="Arial" charset="0"/>
                </a:rPr>
                <a:t>Diferenciarse</a:t>
              </a:r>
            </a:p>
            <a:p>
              <a:pPr algn="ctr"/>
              <a:r>
                <a:rPr lang="en-US" sz="1800" b="1">
                  <a:latin typeface="Arial" charset="0"/>
                </a:rPr>
                <a:t>(4)</a:t>
              </a:r>
            </a:p>
          </p:txBody>
        </p:sp>
        <p:sp>
          <p:nvSpPr>
            <p:cNvPr id="719903" name="Rectangle 31"/>
            <p:cNvSpPr>
              <a:spLocks noChangeArrowheads="1"/>
            </p:cNvSpPr>
            <p:nvPr/>
          </p:nvSpPr>
          <p:spPr bwMode="auto">
            <a:xfrm>
              <a:off x="210" y="2477"/>
              <a:ext cx="1027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Conveniencia</a:t>
              </a:r>
              <a:endParaRPr lang="en-US" sz="1800" b="1" dirty="0">
                <a:latin typeface="Arial" charset="0"/>
              </a:endParaRPr>
            </a:p>
          </p:txBody>
        </p:sp>
        <p:sp>
          <p:nvSpPr>
            <p:cNvPr id="719904" name="Rectangle 32"/>
            <p:cNvSpPr>
              <a:spLocks noChangeArrowheads="1"/>
            </p:cNvSpPr>
            <p:nvPr/>
          </p:nvSpPr>
          <p:spPr bwMode="auto">
            <a:xfrm>
              <a:off x="1267" y="2466"/>
              <a:ext cx="673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>
                  <a:latin typeface="Arial" charset="0"/>
                </a:rPr>
                <a:t>Cuidado</a:t>
              </a:r>
            </a:p>
          </p:txBody>
        </p:sp>
        <p:sp>
          <p:nvSpPr>
            <p:cNvPr id="719905" name="Rectangle 33"/>
            <p:cNvSpPr>
              <a:spLocks noChangeArrowheads="1"/>
            </p:cNvSpPr>
            <p:nvPr/>
          </p:nvSpPr>
          <p:spPr bwMode="auto">
            <a:xfrm>
              <a:off x="2067" y="2477"/>
              <a:ext cx="788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800" b="1" dirty="0" err="1">
                  <a:latin typeface="Arial" charset="0"/>
                </a:rPr>
                <a:t>Consistencia</a:t>
              </a:r>
              <a:endParaRPr lang="en-US" sz="1800" b="1" dirty="0">
                <a:latin typeface="Arial" charset="0"/>
              </a:endParaRPr>
            </a:p>
          </p:txBody>
        </p:sp>
        <p:sp>
          <p:nvSpPr>
            <p:cNvPr id="719906" name="Rectangle 34"/>
            <p:cNvSpPr>
              <a:spLocks noChangeArrowheads="1"/>
            </p:cNvSpPr>
            <p:nvPr/>
          </p:nvSpPr>
          <p:spPr bwMode="auto">
            <a:xfrm>
              <a:off x="2794" y="2479"/>
              <a:ext cx="782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>
                  <a:latin typeface="Arial" charset="0"/>
                </a:rPr>
                <a:t>Confianza</a:t>
              </a:r>
            </a:p>
          </p:txBody>
        </p:sp>
        <p:sp>
          <p:nvSpPr>
            <p:cNvPr id="719907" name="Rectangle 35"/>
            <p:cNvSpPr>
              <a:spLocks noChangeArrowheads="1"/>
            </p:cNvSpPr>
            <p:nvPr/>
          </p:nvSpPr>
          <p:spPr bwMode="auto">
            <a:xfrm>
              <a:off x="3754" y="2477"/>
              <a:ext cx="821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>
                  <a:latin typeface="Arial" charset="0"/>
                </a:rPr>
                <a:t>Educación</a:t>
              </a:r>
            </a:p>
          </p:txBody>
        </p:sp>
      </p:grpSp>
      <p:sp>
        <p:nvSpPr>
          <p:cNvPr id="719908" name="Line 36"/>
          <p:cNvSpPr>
            <a:spLocks noChangeShapeType="1"/>
          </p:cNvSpPr>
          <p:nvPr/>
        </p:nvSpPr>
        <p:spPr bwMode="auto">
          <a:xfrm flipV="1">
            <a:off x="-62075" y="4587621"/>
            <a:ext cx="7624925" cy="184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719909" name="Rectangle 37"/>
          <p:cNvSpPr>
            <a:spLocks noChangeArrowheads="1"/>
          </p:cNvSpPr>
          <p:nvPr/>
        </p:nvSpPr>
        <p:spPr bwMode="auto">
          <a:xfrm>
            <a:off x="193661" y="5327611"/>
            <a:ext cx="7534289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en-GB" sz="1800" b="1">
              <a:latin typeface="Arial" charset="0"/>
            </a:endParaRPr>
          </a:p>
        </p:txBody>
      </p:sp>
      <p:sp>
        <p:nvSpPr>
          <p:cNvPr id="719910" name="Rectangle 38"/>
          <p:cNvSpPr>
            <a:spLocks noChangeArrowheads="1"/>
          </p:cNvSpPr>
          <p:nvPr/>
        </p:nvSpPr>
        <p:spPr bwMode="auto">
          <a:xfrm>
            <a:off x="44450" y="1470025"/>
            <a:ext cx="87503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n-GB" sz="26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73550" y="6331782"/>
            <a:ext cx="2184542" cy="428525"/>
          </a:xfrm>
        </p:spPr>
        <p:txBody>
          <a:bodyPr/>
          <a:lstStyle/>
          <a:p>
            <a:r>
              <a:rPr lang="en-US" b="1">
                <a:solidFill>
                  <a:schemeClr val="tx1"/>
                </a:solidFill>
              </a:rPr>
              <a:t>Máximo Bosch</a:t>
            </a:r>
            <a:endParaRPr lang="es-ES" sz="2400" b="1">
              <a:solidFill>
                <a:schemeClr val="tx1"/>
              </a:solidFill>
              <a:latin typeface="Arial" charset="0"/>
            </a:endParaRPr>
          </a:p>
          <a:p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60350"/>
            <a:ext cx="8991600" cy="838200"/>
          </a:xfrm>
        </p:spPr>
        <p:txBody>
          <a:bodyPr>
            <a:normAutofit fontScale="90000"/>
          </a:bodyPr>
          <a:lstStyle/>
          <a:p>
            <a:r>
              <a:rPr lang="en-US" dirty="0"/>
              <a:t>Mito de la </a:t>
            </a:r>
            <a:r>
              <a:rPr lang="en-US" dirty="0" err="1"/>
              <a:t>Excelencia</a:t>
            </a:r>
            <a:r>
              <a:rPr lang="en-US" dirty="0"/>
              <a:t>:  </a:t>
            </a:r>
            <a:r>
              <a:rPr lang="en-US" sz="3600" dirty="0" err="1"/>
              <a:t>Una</a:t>
            </a:r>
            <a:r>
              <a:rPr lang="en-US" sz="3600" dirty="0"/>
              <a:t> </a:t>
            </a:r>
            <a:r>
              <a:rPr lang="en-US" sz="3600" dirty="0" err="1"/>
              <a:t>empresa</a:t>
            </a:r>
            <a:r>
              <a:rPr lang="en-US" sz="3600" dirty="0"/>
              <a:t> </a:t>
            </a:r>
            <a:r>
              <a:rPr lang="en-US" sz="3600" dirty="0" err="1"/>
              <a:t>debe</a:t>
            </a:r>
            <a:r>
              <a:rPr lang="en-US" sz="3600" dirty="0"/>
              <a:t> </a:t>
            </a:r>
            <a:r>
              <a:rPr lang="en-US" sz="3600" dirty="0" err="1" smtClean="0"/>
              <a:t>sobresalir</a:t>
            </a:r>
            <a:r>
              <a:rPr lang="en-US" sz="3600" dirty="0" smtClean="0"/>
              <a:t> </a:t>
            </a:r>
            <a:r>
              <a:rPr lang="en-US" sz="3600" dirty="0"/>
              <a:t>en </a:t>
            </a:r>
            <a:r>
              <a:rPr lang="en-US" sz="3600" dirty="0" err="1" smtClean="0"/>
              <a:t>todos</a:t>
            </a:r>
            <a:r>
              <a:rPr lang="en-US" sz="3600" dirty="0" smtClean="0"/>
              <a:t> </a:t>
            </a:r>
            <a:r>
              <a:rPr lang="en-US" sz="3600" dirty="0"/>
              <a:t>los </a:t>
            </a:r>
            <a:r>
              <a:rPr lang="en-US" sz="3600" dirty="0" err="1"/>
              <a:t>aspectos</a:t>
            </a:r>
            <a:endParaRPr lang="en-US" sz="3200" dirty="0"/>
          </a:p>
        </p:txBody>
      </p:sp>
      <p:sp>
        <p:nvSpPr>
          <p:cNvPr id="721923" name="Rectangle 3"/>
          <p:cNvSpPr>
            <a:spLocks noChangeArrowheads="1"/>
          </p:cNvSpPr>
          <p:nvPr/>
        </p:nvSpPr>
        <p:spPr bwMode="auto">
          <a:xfrm>
            <a:off x="3779912" y="5755310"/>
            <a:ext cx="4434100" cy="626018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Un perfil 5,4,3,3,3 es óptimo. </a:t>
            </a:r>
          </a:p>
        </p:txBody>
      </p:sp>
      <p:sp>
        <p:nvSpPr>
          <p:cNvPr id="721924" name="Rectangle 4"/>
          <p:cNvSpPr>
            <a:spLocks noChangeArrowheads="1"/>
          </p:cNvSpPr>
          <p:nvPr/>
        </p:nvSpPr>
        <p:spPr bwMode="auto">
          <a:xfrm>
            <a:off x="1811574" y="1947294"/>
            <a:ext cx="5051753" cy="369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25" name="Line 5"/>
          <p:cNvSpPr>
            <a:spLocks noChangeShapeType="1"/>
          </p:cNvSpPr>
          <p:nvPr/>
        </p:nvSpPr>
        <p:spPr bwMode="auto">
          <a:xfrm>
            <a:off x="1811574" y="2158893"/>
            <a:ext cx="5051753" cy="18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26" name="Rectangle 6"/>
          <p:cNvSpPr>
            <a:spLocks noChangeArrowheads="1"/>
          </p:cNvSpPr>
          <p:nvPr/>
        </p:nvSpPr>
        <p:spPr bwMode="auto">
          <a:xfrm>
            <a:off x="2051720" y="5661248"/>
            <a:ext cx="9264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sz="2000" b="1" dirty="0" err="1">
                <a:latin typeface="Arial" charset="0"/>
              </a:rPr>
              <a:t>Acceso</a:t>
            </a:r>
            <a:endParaRPr lang="en-US" sz="2000" b="1" dirty="0">
              <a:latin typeface="Arial" charset="0"/>
            </a:endParaRPr>
          </a:p>
        </p:txBody>
      </p:sp>
      <p:sp>
        <p:nvSpPr>
          <p:cNvPr id="721927" name="Rectangle 7"/>
          <p:cNvSpPr>
            <a:spLocks noChangeArrowheads="1"/>
          </p:cNvSpPr>
          <p:nvPr/>
        </p:nvSpPr>
        <p:spPr bwMode="auto">
          <a:xfrm>
            <a:off x="3059832" y="5589240"/>
            <a:ext cx="14596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sz="2000" b="1" dirty="0" err="1">
                <a:latin typeface="Arial" charset="0"/>
              </a:rPr>
              <a:t>Experiencia</a:t>
            </a:r>
            <a:endParaRPr lang="en-US" sz="2000" b="1" dirty="0">
              <a:latin typeface="Arial" charset="0"/>
            </a:endParaRPr>
          </a:p>
        </p:txBody>
      </p:sp>
      <p:sp>
        <p:nvSpPr>
          <p:cNvPr id="721928" name="Rectangle 8"/>
          <p:cNvSpPr>
            <a:spLocks noChangeArrowheads="1"/>
          </p:cNvSpPr>
          <p:nvPr/>
        </p:nvSpPr>
        <p:spPr bwMode="auto">
          <a:xfrm>
            <a:off x="4572000" y="5661248"/>
            <a:ext cx="8663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sz="2000" b="1" dirty="0" err="1">
                <a:latin typeface="Arial" charset="0"/>
              </a:rPr>
              <a:t>Precio</a:t>
            </a:r>
            <a:r>
              <a:rPr lang="en-US" sz="2000" b="1" dirty="0">
                <a:latin typeface="Arial" charset="0"/>
              </a:rPr>
              <a:t> </a:t>
            </a:r>
          </a:p>
        </p:txBody>
      </p:sp>
      <p:sp>
        <p:nvSpPr>
          <p:cNvPr id="721929" name="Rectangle 9"/>
          <p:cNvSpPr>
            <a:spLocks noChangeArrowheads="1"/>
          </p:cNvSpPr>
          <p:nvPr/>
        </p:nvSpPr>
        <p:spPr bwMode="auto">
          <a:xfrm>
            <a:off x="5579608" y="5569495"/>
            <a:ext cx="12141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sz="2000" b="1" dirty="0" err="1">
                <a:latin typeface="Arial" charset="0"/>
              </a:rPr>
              <a:t>Producto</a:t>
            </a:r>
            <a:r>
              <a:rPr lang="en-US" sz="2000" b="1" dirty="0">
                <a:latin typeface="Arial" charset="0"/>
              </a:rPr>
              <a:t> </a:t>
            </a:r>
          </a:p>
        </p:txBody>
      </p:sp>
      <p:sp>
        <p:nvSpPr>
          <p:cNvPr id="721930" name="Rectangle 10"/>
          <p:cNvSpPr>
            <a:spLocks noChangeArrowheads="1"/>
          </p:cNvSpPr>
          <p:nvPr/>
        </p:nvSpPr>
        <p:spPr bwMode="auto">
          <a:xfrm>
            <a:off x="6820878" y="5569495"/>
            <a:ext cx="1011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sz="2000" b="1" dirty="0" err="1">
                <a:latin typeface="Arial" charset="0"/>
              </a:rPr>
              <a:t>Servicio</a:t>
            </a:r>
            <a:endParaRPr lang="en-US" sz="2000" b="1" dirty="0">
              <a:latin typeface="Arial" charset="0"/>
            </a:endParaRPr>
          </a:p>
        </p:txBody>
      </p:sp>
      <p:sp>
        <p:nvSpPr>
          <p:cNvPr id="721931" name="Text Box 11"/>
          <p:cNvSpPr txBox="1">
            <a:spLocks noChangeArrowheads="1"/>
          </p:cNvSpPr>
          <p:nvPr/>
        </p:nvSpPr>
        <p:spPr bwMode="auto">
          <a:xfrm>
            <a:off x="317360" y="2204863"/>
            <a:ext cx="1454735" cy="3414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285" tIns="45642" rIns="91285" bIns="45642">
            <a:spAutoFit/>
          </a:bodyPr>
          <a:lstStyle/>
          <a:p>
            <a:pPr algn="ctr" defTabSz="912813">
              <a:lnSpc>
                <a:spcPct val="90000"/>
              </a:lnSpc>
              <a:tabLst>
                <a:tab pos="6451600" algn="r"/>
              </a:tabLst>
            </a:pPr>
            <a:r>
              <a:rPr lang="en-US" b="1" dirty="0" err="1">
                <a:latin typeface="Arial" charset="0"/>
              </a:rPr>
              <a:t>Dominar</a:t>
            </a:r>
            <a:endParaRPr lang="en-US" b="1" dirty="0">
              <a:latin typeface="Arial" charset="0"/>
            </a:endParaRPr>
          </a:p>
        </p:txBody>
      </p:sp>
      <p:sp>
        <p:nvSpPr>
          <p:cNvPr id="721932" name="Text Box 12"/>
          <p:cNvSpPr txBox="1">
            <a:spLocks noChangeArrowheads="1"/>
          </p:cNvSpPr>
          <p:nvPr/>
        </p:nvSpPr>
        <p:spPr bwMode="auto">
          <a:xfrm>
            <a:off x="-56038" y="2852563"/>
            <a:ext cx="2168288" cy="3414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285" tIns="45642" rIns="91285" bIns="45642">
            <a:spAutoFit/>
          </a:bodyPr>
          <a:lstStyle/>
          <a:p>
            <a:pPr algn="ctr" defTabSz="912813">
              <a:lnSpc>
                <a:spcPct val="90000"/>
              </a:lnSpc>
              <a:tabLst>
                <a:tab pos="6451600" algn="r"/>
              </a:tabLst>
            </a:pPr>
            <a:r>
              <a:rPr lang="en-US" b="1">
                <a:latin typeface="Arial" charset="0"/>
              </a:rPr>
              <a:t>Diferenciarse</a:t>
            </a:r>
          </a:p>
        </p:txBody>
      </p:sp>
      <p:sp>
        <p:nvSpPr>
          <p:cNvPr id="721933" name="Text Box 13"/>
          <p:cNvSpPr txBox="1">
            <a:spLocks noChangeArrowheads="1"/>
          </p:cNvSpPr>
          <p:nvPr/>
        </p:nvSpPr>
        <p:spPr bwMode="auto">
          <a:xfrm>
            <a:off x="667101" y="3454224"/>
            <a:ext cx="778568" cy="3414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285" tIns="45642" rIns="91285" bIns="45642">
            <a:spAutoFit/>
          </a:bodyPr>
          <a:lstStyle/>
          <a:p>
            <a:pPr algn="ctr" defTabSz="912813">
              <a:lnSpc>
                <a:spcPct val="90000"/>
              </a:lnSpc>
              <a:tabLst>
                <a:tab pos="6451600" algn="r"/>
              </a:tabLst>
            </a:pPr>
            <a:r>
              <a:rPr lang="en-US" b="1">
                <a:latin typeface="Arial" charset="0"/>
              </a:rPr>
              <a:t> Par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95676" y="2617922"/>
            <a:ext cx="1565263" cy="2960546"/>
            <a:chOff x="2753" y="1351"/>
            <a:chExt cx="658" cy="1230"/>
          </a:xfrm>
        </p:grpSpPr>
        <p:sp>
          <p:nvSpPr>
            <p:cNvPr id="721935" name="Line 15"/>
            <p:cNvSpPr>
              <a:spLocks noChangeShapeType="1"/>
            </p:cNvSpPr>
            <p:nvPr/>
          </p:nvSpPr>
          <p:spPr bwMode="auto">
            <a:xfrm>
              <a:off x="2753" y="1958"/>
              <a:ext cx="6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1936" name="Line 16"/>
            <p:cNvSpPr>
              <a:spLocks noChangeShapeType="1"/>
            </p:cNvSpPr>
            <p:nvPr/>
          </p:nvSpPr>
          <p:spPr bwMode="auto">
            <a:xfrm>
              <a:off x="2753" y="2269"/>
              <a:ext cx="6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1937" name="Line 17"/>
            <p:cNvSpPr>
              <a:spLocks noChangeShapeType="1"/>
            </p:cNvSpPr>
            <p:nvPr/>
          </p:nvSpPr>
          <p:spPr bwMode="auto">
            <a:xfrm>
              <a:off x="2753" y="2581"/>
              <a:ext cx="6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1938" name="Line 18"/>
            <p:cNvSpPr>
              <a:spLocks noChangeShapeType="1"/>
            </p:cNvSpPr>
            <p:nvPr/>
          </p:nvSpPr>
          <p:spPr bwMode="auto">
            <a:xfrm>
              <a:off x="2753" y="1351"/>
              <a:ext cx="6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1939" name="Line 19"/>
            <p:cNvSpPr>
              <a:spLocks noChangeShapeType="1"/>
            </p:cNvSpPr>
            <p:nvPr/>
          </p:nvSpPr>
          <p:spPr bwMode="auto">
            <a:xfrm>
              <a:off x="2753" y="1654"/>
              <a:ext cx="6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721940" name="Text Box 20"/>
          <p:cNvSpPr txBox="1">
            <a:spLocks noChangeArrowheads="1"/>
          </p:cNvSpPr>
          <p:nvPr/>
        </p:nvSpPr>
        <p:spPr bwMode="auto">
          <a:xfrm>
            <a:off x="320535" y="4092399"/>
            <a:ext cx="1454735" cy="3414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285" tIns="45642" rIns="91285" bIns="45642">
            <a:spAutoFit/>
          </a:bodyPr>
          <a:lstStyle/>
          <a:p>
            <a:pPr algn="ctr" defTabSz="912813">
              <a:lnSpc>
                <a:spcPct val="90000"/>
              </a:lnSpc>
              <a:tabLst>
                <a:tab pos="6451600" algn="r"/>
              </a:tabLst>
            </a:pPr>
            <a:r>
              <a:rPr lang="en-US" b="1">
                <a:latin typeface="Arial" charset="0"/>
              </a:rPr>
              <a:t>Bajo Par</a:t>
            </a:r>
          </a:p>
        </p:txBody>
      </p:sp>
      <p:sp>
        <p:nvSpPr>
          <p:cNvPr id="721941" name="Text Box 21"/>
          <p:cNvSpPr txBox="1">
            <a:spLocks noChangeArrowheads="1"/>
          </p:cNvSpPr>
          <p:nvPr/>
        </p:nvSpPr>
        <p:spPr bwMode="auto">
          <a:xfrm>
            <a:off x="131968" y="4613099"/>
            <a:ext cx="1818826" cy="3414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1285" tIns="45642" rIns="91285" bIns="45642">
            <a:spAutoFit/>
          </a:bodyPr>
          <a:lstStyle/>
          <a:p>
            <a:pPr algn="ctr" defTabSz="912813">
              <a:lnSpc>
                <a:spcPct val="90000"/>
              </a:lnSpc>
              <a:tabLst>
                <a:tab pos="6451600" algn="r"/>
              </a:tabLst>
            </a:pPr>
            <a:r>
              <a:rPr lang="en-US" b="1">
                <a:latin typeface="Arial" charset="0"/>
              </a:rPr>
              <a:t>Inaceptabe</a:t>
            </a:r>
          </a:p>
        </p:txBody>
      </p:sp>
      <p:sp>
        <p:nvSpPr>
          <p:cNvPr id="721942" name="Line 22"/>
          <p:cNvSpPr>
            <a:spLocks noChangeShapeType="1"/>
          </p:cNvSpPr>
          <p:nvPr/>
        </p:nvSpPr>
        <p:spPr bwMode="auto">
          <a:xfrm>
            <a:off x="1775723" y="4675082"/>
            <a:ext cx="5987986" cy="186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3" name="Line 23"/>
          <p:cNvSpPr>
            <a:spLocks noChangeShapeType="1"/>
          </p:cNvSpPr>
          <p:nvPr/>
        </p:nvSpPr>
        <p:spPr bwMode="auto">
          <a:xfrm>
            <a:off x="1775723" y="4043257"/>
            <a:ext cx="5987986" cy="186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4" name="Line 24"/>
          <p:cNvSpPr>
            <a:spLocks noChangeShapeType="1"/>
          </p:cNvSpPr>
          <p:nvPr/>
        </p:nvSpPr>
        <p:spPr bwMode="auto">
          <a:xfrm flipV="1">
            <a:off x="1807068" y="3385494"/>
            <a:ext cx="5957104" cy="11179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5" name="Line 25"/>
          <p:cNvSpPr>
            <a:spLocks noChangeShapeType="1"/>
          </p:cNvSpPr>
          <p:nvPr/>
        </p:nvSpPr>
        <p:spPr bwMode="auto">
          <a:xfrm>
            <a:off x="1775723" y="2790718"/>
            <a:ext cx="5987986" cy="18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6" name="Rectangle 26"/>
          <p:cNvSpPr>
            <a:spLocks noChangeArrowheads="1"/>
          </p:cNvSpPr>
          <p:nvPr/>
        </p:nvSpPr>
        <p:spPr bwMode="auto">
          <a:xfrm>
            <a:off x="1775723" y="1947294"/>
            <a:ext cx="5987986" cy="3692765"/>
          </a:xfrm>
          <a:prstGeom prst="rect">
            <a:avLst/>
          </a:prstGeom>
          <a:noFill/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7" name="Rectangle 27"/>
          <p:cNvSpPr>
            <a:spLocks noChangeArrowheads="1"/>
          </p:cNvSpPr>
          <p:nvPr/>
        </p:nvSpPr>
        <p:spPr bwMode="auto">
          <a:xfrm>
            <a:off x="2195736" y="2636912"/>
            <a:ext cx="807826" cy="2956818"/>
          </a:xfrm>
          <a:prstGeom prst="rect">
            <a:avLst/>
          </a:prstGeom>
          <a:solidFill>
            <a:srgbClr val="FFCC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8" name="Rectangle 28"/>
          <p:cNvSpPr>
            <a:spLocks noChangeArrowheads="1"/>
          </p:cNvSpPr>
          <p:nvPr/>
        </p:nvSpPr>
        <p:spPr bwMode="auto">
          <a:xfrm>
            <a:off x="3419872" y="4094993"/>
            <a:ext cx="791572" cy="1494247"/>
          </a:xfrm>
          <a:prstGeom prst="rect">
            <a:avLst/>
          </a:prstGeom>
          <a:solidFill>
            <a:srgbClr val="FFCC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49" name="Rectangle 29"/>
          <p:cNvSpPr>
            <a:spLocks noChangeArrowheads="1"/>
          </p:cNvSpPr>
          <p:nvPr/>
        </p:nvSpPr>
        <p:spPr bwMode="auto">
          <a:xfrm>
            <a:off x="4427984" y="3314334"/>
            <a:ext cx="807826" cy="2274906"/>
          </a:xfrm>
          <a:prstGeom prst="rect">
            <a:avLst/>
          </a:prstGeom>
          <a:solidFill>
            <a:srgbClr val="FFCC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50" name="Rectangle 30"/>
          <p:cNvSpPr>
            <a:spLocks noChangeArrowheads="1"/>
          </p:cNvSpPr>
          <p:nvPr/>
        </p:nvSpPr>
        <p:spPr bwMode="auto">
          <a:xfrm>
            <a:off x="5679927" y="1896475"/>
            <a:ext cx="791571" cy="3692765"/>
          </a:xfrm>
          <a:prstGeom prst="rect">
            <a:avLst/>
          </a:prstGeom>
          <a:solidFill>
            <a:srgbClr val="FFCC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51" name="Rectangle 31"/>
          <p:cNvSpPr>
            <a:spLocks noChangeArrowheads="1"/>
          </p:cNvSpPr>
          <p:nvPr/>
        </p:nvSpPr>
        <p:spPr bwMode="auto">
          <a:xfrm>
            <a:off x="6838181" y="3319922"/>
            <a:ext cx="807825" cy="2269318"/>
          </a:xfrm>
          <a:prstGeom prst="rect">
            <a:avLst/>
          </a:prstGeom>
          <a:solidFill>
            <a:srgbClr val="FFCC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21952" name="Rectangle 32"/>
          <p:cNvSpPr>
            <a:spLocks noChangeArrowheads="1"/>
          </p:cNvSpPr>
          <p:nvPr/>
        </p:nvSpPr>
        <p:spPr bwMode="auto">
          <a:xfrm>
            <a:off x="2506353" y="2863407"/>
            <a:ext cx="173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4</a:t>
            </a:r>
          </a:p>
        </p:txBody>
      </p:sp>
      <p:sp>
        <p:nvSpPr>
          <p:cNvPr id="721953" name="Rectangle 33"/>
          <p:cNvSpPr>
            <a:spLocks noChangeArrowheads="1"/>
          </p:cNvSpPr>
          <p:nvPr/>
        </p:nvSpPr>
        <p:spPr bwMode="auto">
          <a:xfrm>
            <a:off x="7175190" y="3473007"/>
            <a:ext cx="1739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3</a:t>
            </a:r>
          </a:p>
        </p:txBody>
      </p:sp>
      <p:sp>
        <p:nvSpPr>
          <p:cNvPr id="721954" name="Rectangle 34"/>
          <p:cNvSpPr>
            <a:spLocks noChangeArrowheads="1"/>
          </p:cNvSpPr>
          <p:nvPr/>
        </p:nvSpPr>
        <p:spPr bwMode="auto">
          <a:xfrm>
            <a:off x="4839978" y="3460307"/>
            <a:ext cx="173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3</a:t>
            </a:r>
          </a:p>
        </p:txBody>
      </p:sp>
      <p:sp>
        <p:nvSpPr>
          <p:cNvPr id="721955" name="Rectangle 35"/>
          <p:cNvSpPr>
            <a:spLocks noChangeArrowheads="1"/>
          </p:cNvSpPr>
          <p:nvPr/>
        </p:nvSpPr>
        <p:spPr bwMode="auto">
          <a:xfrm>
            <a:off x="3681103" y="4095307"/>
            <a:ext cx="173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2</a:t>
            </a:r>
          </a:p>
        </p:txBody>
      </p:sp>
      <p:sp>
        <p:nvSpPr>
          <p:cNvPr id="721956" name="Rectangle 36"/>
          <p:cNvSpPr>
            <a:spLocks noChangeArrowheads="1"/>
          </p:cNvSpPr>
          <p:nvPr/>
        </p:nvSpPr>
        <p:spPr bwMode="auto">
          <a:xfrm>
            <a:off x="6016315" y="2225232"/>
            <a:ext cx="1739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6464300" algn="r"/>
              </a:tabLst>
            </a:pPr>
            <a:r>
              <a:rPr lang="en-US" b="1">
                <a:latin typeface="Arial" charset="0"/>
              </a:rPr>
              <a:t>5</a:t>
            </a:r>
          </a:p>
        </p:txBody>
      </p:sp>
      <p:sp>
        <p:nvSpPr>
          <p:cNvPr id="721957" name="Rectangle 37"/>
          <p:cNvSpPr>
            <a:spLocks noChangeArrowheads="1"/>
          </p:cNvSpPr>
          <p:nvPr/>
        </p:nvSpPr>
        <p:spPr bwMode="auto">
          <a:xfrm>
            <a:off x="3350599" y="3333337"/>
            <a:ext cx="762313" cy="782523"/>
          </a:xfrm>
          <a:prstGeom prst="rect">
            <a:avLst/>
          </a:prstGeom>
          <a:solidFill>
            <a:schemeClr val="accent2">
              <a:alpha val="50000"/>
            </a:schemeClr>
          </a:solidFill>
          <a:ln w="28575" cap="rnd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721958" name="AutoShape 38"/>
          <p:cNvSpPr>
            <a:spLocks noChangeArrowheads="1"/>
          </p:cNvSpPr>
          <p:nvPr/>
        </p:nvSpPr>
        <p:spPr bwMode="auto">
          <a:xfrm>
            <a:off x="4156593" y="4093327"/>
            <a:ext cx="1976490" cy="983744"/>
          </a:xfrm>
          <a:prstGeom prst="wedgeRectCallout">
            <a:avLst>
              <a:gd name="adj1" fmla="val -73685"/>
              <a:gd name="adj2" fmla="val -103597"/>
            </a:avLst>
          </a:prstGeom>
          <a:solidFill>
            <a:srgbClr val="FFE37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tabLst>
                <a:tab pos="6464300" algn="r"/>
              </a:tabLst>
            </a:pPr>
            <a:r>
              <a:rPr lang="en-US" sz="1800" b="1" i="1">
                <a:latin typeface="Arial" charset="0"/>
              </a:rPr>
              <a:t>3. Mantener paridad en los otros</a:t>
            </a:r>
          </a:p>
        </p:txBody>
      </p:sp>
      <p:sp>
        <p:nvSpPr>
          <p:cNvPr id="721959" name="AutoShape 39"/>
          <p:cNvSpPr>
            <a:spLocks noChangeArrowheads="1"/>
          </p:cNvSpPr>
          <p:nvPr/>
        </p:nvSpPr>
        <p:spPr bwMode="auto">
          <a:xfrm>
            <a:off x="6913048" y="1912225"/>
            <a:ext cx="1547384" cy="1147701"/>
          </a:xfrm>
          <a:prstGeom prst="wedgeRectCallout">
            <a:avLst>
              <a:gd name="adj1" fmla="val -96847"/>
              <a:gd name="adj2" fmla="val -5032"/>
            </a:avLst>
          </a:prstGeom>
          <a:solidFill>
            <a:srgbClr val="FFE37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tabLst>
                <a:tab pos="6464300" algn="r"/>
              </a:tabLst>
            </a:pPr>
            <a:r>
              <a:rPr lang="en-US" sz="1800" b="1" i="1">
                <a:latin typeface="Arial" charset="0"/>
              </a:rPr>
              <a:t>1. Domine en un atributo</a:t>
            </a:r>
          </a:p>
        </p:txBody>
      </p:sp>
      <p:sp>
        <p:nvSpPr>
          <p:cNvPr id="721960" name="AutoShape 40"/>
          <p:cNvSpPr>
            <a:spLocks noChangeArrowheads="1"/>
          </p:cNvSpPr>
          <p:nvPr/>
        </p:nvSpPr>
        <p:spPr bwMode="auto">
          <a:xfrm>
            <a:off x="3130137" y="1879135"/>
            <a:ext cx="2249558" cy="1281847"/>
          </a:xfrm>
          <a:prstGeom prst="wedgeRectCallout">
            <a:avLst>
              <a:gd name="adj1" fmla="val -71389"/>
              <a:gd name="adj2" fmla="val 47236"/>
            </a:avLst>
          </a:prstGeom>
          <a:solidFill>
            <a:srgbClr val="FFE376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tabLst>
                <a:tab pos="6464300" algn="r"/>
              </a:tabLst>
            </a:pPr>
            <a:r>
              <a:rPr lang="en-US" sz="1800" b="1" i="1">
                <a:latin typeface="Arial" charset="0"/>
              </a:rPr>
              <a:t>2. Diferenciarse en un atributo comatible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1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1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1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1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1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1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958" grpId="0" animBg="1" autoUpdateAnimBg="0"/>
      <p:bldP spid="721959" grpId="0" animBg="1" autoUpdateAnimBg="0"/>
      <p:bldP spid="721960" grpId="0" animBg="1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Máximo Bosch</a:t>
            </a:r>
            <a:endParaRPr lang="es-ES" sz="2400" b="1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533400"/>
          </a:xfrm>
        </p:spPr>
        <p:txBody>
          <a:bodyPr>
            <a:normAutofit fontScale="90000"/>
          </a:bodyPr>
          <a:lstStyle/>
          <a:p>
            <a:r>
              <a:rPr lang="en-US" sz="2400"/>
              <a:t>Domination/Differentiation Strategies in Practice - </a:t>
            </a:r>
            <a:r>
              <a:rPr lang="en-US" sz="1800"/>
              <a:t>Europe</a:t>
            </a:r>
            <a:r>
              <a:rPr lang="en-US" sz="3600"/>
              <a:t> </a:t>
            </a:r>
          </a:p>
        </p:txBody>
      </p:sp>
      <p:sp>
        <p:nvSpPr>
          <p:cNvPr id="723971" name="Rectangle 3"/>
          <p:cNvSpPr>
            <a:spLocks noChangeArrowheads="1"/>
          </p:cNvSpPr>
          <p:nvPr/>
        </p:nvSpPr>
        <p:spPr bwMode="auto">
          <a:xfrm>
            <a:off x="539750" y="908050"/>
            <a:ext cx="8188325" cy="36671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8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Primary Attribute</a:t>
            </a:r>
          </a:p>
        </p:txBody>
      </p:sp>
      <p:sp>
        <p:nvSpPr>
          <p:cNvPr id="723972" name="Rectangle 4"/>
          <p:cNvSpPr>
            <a:spLocks noChangeArrowheads="1"/>
          </p:cNvSpPr>
          <p:nvPr/>
        </p:nvSpPr>
        <p:spPr bwMode="auto">
          <a:xfrm>
            <a:off x="7315200" y="5548313"/>
            <a:ext cx="1435100" cy="73183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3" name="Rectangle 5"/>
          <p:cNvSpPr>
            <a:spLocks noChangeArrowheads="1"/>
          </p:cNvSpPr>
          <p:nvPr/>
        </p:nvSpPr>
        <p:spPr bwMode="auto">
          <a:xfrm>
            <a:off x="6019800" y="5548313"/>
            <a:ext cx="1295400" cy="73183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4" name="Rectangle 6"/>
          <p:cNvSpPr>
            <a:spLocks noChangeArrowheads="1"/>
          </p:cNvSpPr>
          <p:nvPr/>
        </p:nvSpPr>
        <p:spPr bwMode="auto">
          <a:xfrm>
            <a:off x="7315200" y="4883150"/>
            <a:ext cx="1435100" cy="665163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5" name="Rectangle 7"/>
          <p:cNvSpPr>
            <a:spLocks noChangeArrowheads="1"/>
          </p:cNvSpPr>
          <p:nvPr/>
        </p:nvSpPr>
        <p:spPr bwMode="auto">
          <a:xfrm>
            <a:off x="6019800" y="4883150"/>
            <a:ext cx="1295400" cy="665163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6" name="Rectangle 8"/>
          <p:cNvSpPr>
            <a:spLocks noChangeArrowheads="1"/>
          </p:cNvSpPr>
          <p:nvPr/>
        </p:nvSpPr>
        <p:spPr bwMode="auto">
          <a:xfrm>
            <a:off x="4330700" y="4883150"/>
            <a:ext cx="1689100" cy="665163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7" name="Rectangle 9"/>
          <p:cNvSpPr>
            <a:spLocks noChangeArrowheads="1"/>
          </p:cNvSpPr>
          <p:nvPr/>
        </p:nvSpPr>
        <p:spPr bwMode="auto">
          <a:xfrm>
            <a:off x="3035300" y="4883150"/>
            <a:ext cx="1295400" cy="665163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8" name="Rectangle 10"/>
          <p:cNvSpPr>
            <a:spLocks noChangeArrowheads="1"/>
          </p:cNvSpPr>
          <p:nvPr/>
        </p:nvSpPr>
        <p:spPr bwMode="auto">
          <a:xfrm>
            <a:off x="1765300" y="4883150"/>
            <a:ext cx="1371600" cy="665163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79" name="Rectangle 11"/>
          <p:cNvSpPr>
            <a:spLocks noChangeArrowheads="1"/>
          </p:cNvSpPr>
          <p:nvPr/>
        </p:nvSpPr>
        <p:spPr bwMode="auto">
          <a:xfrm>
            <a:off x="4330700" y="3729038"/>
            <a:ext cx="1689100" cy="1154112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80" name="Rectangle 12"/>
          <p:cNvSpPr>
            <a:spLocks noChangeArrowheads="1"/>
          </p:cNvSpPr>
          <p:nvPr/>
        </p:nvSpPr>
        <p:spPr bwMode="auto">
          <a:xfrm>
            <a:off x="3035300" y="2362200"/>
            <a:ext cx="1295400" cy="1366838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714500" y="1503363"/>
            <a:ext cx="7180263" cy="4776787"/>
            <a:chOff x="1080" y="947"/>
            <a:chExt cx="4523" cy="3009"/>
          </a:xfrm>
        </p:grpSpPr>
        <p:sp>
          <p:nvSpPr>
            <p:cNvPr id="723982" name="Rectangle 14"/>
            <p:cNvSpPr>
              <a:spLocks noChangeArrowheads="1"/>
            </p:cNvSpPr>
            <p:nvPr/>
          </p:nvSpPr>
          <p:spPr bwMode="auto">
            <a:xfrm>
              <a:off x="3792" y="2333"/>
              <a:ext cx="904" cy="727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Albert Heijn, Harrods, Bewley’s, BMW</a:t>
              </a:r>
            </a:p>
          </p:txBody>
        </p:sp>
        <p:sp>
          <p:nvSpPr>
            <p:cNvPr id="723983" name="Rectangle 15"/>
            <p:cNvSpPr>
              <a:spLocks noChangeArrowheads="1"/>
            </p:cNvSpPr>
            <p:nvPr/>
          </p:nvSpPr>
          <p:spPr bwMode="auto">
            <a:xfrm>
              <a:off x="2728" y="947"/>
              <a:ext cx="1184" cy="54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Yves Rocher, B&amp;Q, Next, Décathlon, Boots </a:t>
              </a:r>
            </a:p>
          </p:txBody>
        </p:sp>
        <p:sp>
          <p:nvSpPr>
            <p:cNvPr id="723984" name="Rectangle 16"/>
            <p:cNvSpPr>
              <a:spLocks noChangeArrowheads="1"/>
            </p:cNvSpPr>
            <p:nvPr/>
          </p:nvSpPr>
          <p:spPr bwMode="auto">
            <a:xfrm>
              <a:off x="1080" y="2333"/>
              <a:ext cx="952" cy="727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Aldi, Lidl, Deichmann/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Roland, Leader Price, Prisma, H&amp;M</a:t>
              </a:r>
            </a:p>
          </p:txBody>
        </p:sp>
        <p:sp>
          <p:nvSpPr>
            <p:cNvPr id="723985" name="Rectangle 17"/>
            <p:cNvSpPr>
              <a:spLocks noChangeArrowheads="1"/>
            </p:cNvSpPr>
            <p:nvPr/>
          </p:nvSpPr>
          <p:spPr bwMode="auto">
            <a:xfrm>
              <a:off x="2728" y="3495"/>
              <a:ext cx="1064" cy="4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Åhléns, Hema </a:t>
              </a:r>
            </a:p>
          </p:txBody>
        </p:sp>
        <p:sp>
          <p:nvSpPr>
            <p:cNvPr id="723986" name="Rectangle 18"/>
            <p:cNvSpPr>
              <a:spLocks noChangeArrowheads="1"/>
            </p:cNvSpPr>
            <p:nvPr/>
          </p:nvSpPr>
          <p:spPr bwMode="auto">
            <a:xfrm>
              <a:off x="1912" y="3495"/>
              <a:ext cx="816" cy="4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K-rauta</a:t>
              </a:r>
            </a:p>
          </p:txBody>
        </p:sp>
        <p:sp>
          <p:nvSpPr>
            <p:cNvPr id="723987" name="Rectangle 19"/>
            <p:cNvSpPr>
              <a:spLocks noChangeArrowheads="1"/>
            </p:cNvSpPr>
            <p:nvPr/>
          </p:nvSpPr>
          <p:spPr bwMode="auto">
            <a:xfrm>
              <a:off x="1080" y="3495"/>
              <a:ext cx="864" cy="4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Rema 1000,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C&amp;A</a:t>
              </a:r>
            </a:p>
            <a:p>
              <a:pPr eaLnBrk="1" hangingPunct="1"/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3988" name="Rectangle 20"/>
            <p:cNvSpPr>
              <a:spLocks noChangeArrowheads="1"/>
            </p:cNvSpPr>
            <p:nvPr/>
          </p:nvSpPr>
          <p:spPr bwMode="auto">
            <a:xfrm>
              <a:off x="4587" y="2333"/>
              <a:ext cx="1016" cy="727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Real, Casino, Carrefour,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Coop (Italy), 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Divani &amp; Divani</a:t>
              </a:r>
            </a:p>
          </p:txBody>
        </p:sp>
        <p:sp>
          <p:nvSpPr>
            <p:cNvPr id="723989" name="Rectangle 21"/>
            <p:cNvSpPr>
              <a:spLocks noChangeArrowheads="1"/>
            </p:cNvSpPr>
            <p:nvPr/>
          </p:nvSpPr>
          <p:spPr bwMode="auto">
            <a:xfrm>
              <a:off x="1912" y="2333"/>
              <a:ext cx="816" cy="727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Superquinn </a:t>
              </a:r>
            </a:p>
            <a:p>
              <a:pPr eaLnBrk="1" hangingPunct="1"/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3990" name="Rectangle 22"/>
            <p:cNvSpPr>
              <a:spLocks noChangeArrowheads="1"/>
            </p:cNvSpPr>
            <p:nvPr/>
          </p:nvSpPr>
          <p:spPr bwMode="auto">
            <a:xfrm>
              <a:off x="4608" y="1472"/>
              <a:ext cx="904" cy="8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Statoil 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Detaljhandel</a:t>
              </a:r>
            </a:p>
          </p:txBody>
        </p:sp>
        <p:sp>
          <p:nvSpPr>
            <p:cNvPr id="723991" name="Rectangle 23"/>
            <p:cNvSpPr>
              <a:spLocks noChangeArrowheads="1"/>
            </p:cNvSpPr>
            <p:nvPr/>
          </p:nvSpPr>
          <p:spPr bwMode="auto">
            <a:xfrm>
              <a:off x="3792" y="1472"/>
              <a:ext cx="816" cy="8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Peapod (Ahold), Virgin</a:t>
              </a:r>
            </a:p>
          </p:txBody>
        </p:sp>
        <p:sp>
          <p:nvSpPr>
            <p:cNvPr id="723992" name="Rectangle 24"/>
            <p:cNvSpPr>
              <a:spLocks noChangeArrowheads="1"/>
            </p:cNvSpPr>
            <p:nvPr/>
          </p:nvSpPr>
          <p:spPr bwMode="auto">
            <a:xfrm>
              <a:off x="2696" y="1456"/>
              <a:ext cx="1392" cy="8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El Corte Ingl</a:t>
              </a:r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cs typeface="Arial" charset="0"/>
                </a:rPr>
                <a:t>és, </a:t>
              </a:r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Sephora, Galeries Lafayette, FNAC,</a:t>
              </a:r>
            </a:p>
            <a:p>
              <a:pPr eaLnBrk="1" hangingPunct="1"/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M&amp;S (food), </a:t>
              </a:r>
            </a:p>
            <a:p>
              <a:pPr eaLnBrk="1" hangingPunct="1"/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Gruppo </a:t>
              </a:r>
            </a:p>
            <a:p>
              <a:pPr eaLnBrk="1" hangingPunct="1"/>
              <a:r>
                <a:rPr lang="it-IT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Lombardini</a:t>
              </a:r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3993" name="Rectangle 25"/>
            <p:cNvSpPr>
              <a:spLocks noChangeArrowheads="1"/>
            </p:cNvSpPr>
            <p:nvPr/>
          </p:nvSpPr>
          <p:spPr bwMode="auto">
            <a:xfrm>
              <a:off x="1080" y="1472"/>
              <a:ext cx="864" cy="86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Tesco</a:t>
              </a:r>
            </a:p>
          </p:txBody>
        </p:sp>
        <p:sp>
          <p:nvSpPr>
            <p:cNvPr id="723994" name="Rectangle 26"/>
            <p:cNvSpPr>
              <a:spLocks noChangeArrowheads="1"/>
            </p:cNvSpPr>
            <p:nvPr/>
          </p:nvSpPr>
          <p:spPr bwMode="auto">
            <a:xfrm>
              <a:off x="4608" y="947"/>
              <a:ext cx="904" cy="54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Intermarché,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Aldeasa</a:t>
              </a:r>
            </a:p>
          </p:txBody>
        </p:sp>
        <p:sp>
          <p:nvSpPr>
            <p:cNvPr id="723995" name="Rectangle 27"/>
            <p:cNvSpPr>
              <a:spLocks noChangeArrowheads="1"/>
            </p:cNvSpPr>
            <p:nvPr/>
          </p:nvSpPr>
          <p:spPr bwMode="auto">
            <a:xfrm>
              <a:off x="3792" y="947"/>
              <a:ext cx="816" cy="54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Club Med</a:t>
              </a:r>
            </a:p>
          </p:txBody>
        </p:sp>
      </p:grpSp>
      <p:sp>
        <p:nvSpPr>
          <p:cNvPr id="723996" name="Rectangle 28"/>
          <p:cNvSpPr>
            <a:spLocks noChangeArrowheads="1"/>
          </p:cNvSpPr>
          <p:nvPr/>
        </p:nvSpPr>
        <p:spPr bwMode="auto">
          <a:xfrm>
            <a:off x="3035300" y="1503363"/>
            <a:ext cx="1295400" cy="85883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3997" name="Rectangle 29"/>
          <p:cNvSpPr>
            <a:spLocks noChangeArrowheads="1"/>
          </p:cNvSpPr>
          <p:nvPr/>
        </p:nvSpPr>
        <p:spPr bwMode="auto">
          <a:xfrm>
            <a:off x="1663700" y="1503363"/>
            <a:ext cx="1371600" cy="85883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539750" y="1125538"/>
            <a:ext cx="8255000" cy="5111750"/>
            <a:chOff x="324" y="736"/>
            <a:chExt cx="5200" cy="3220"/>
          </a:xfrm>
        </p:grpSpPr>
        <p:sp>
          <p:nvSpPr>
            <p:cNvPr id="723999" name="Line 31"/>
            <p:cNvSpPr>
              <a:spLocks noChangeShapeType="1"/>
            </p:cNvSpPr>
            <p:nvPr/>
          </p:nvSpPr>
          <p:spPr bwMode="auto">
            <a:xfrm>
              <a:off x="368" y="3495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0" name="Line 32"/>
            <p:cNvSpPr>
              <a:spLocks noChangeShapeType="1"/>
            </p:cNvSpPr>
            <p:nvPr/>
          </p:nvSpPr>
          <p:spPr bwMode="auto">
            <a:xfrm>
              <a:off x="368" y="1488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1" name="Line 33"/>
            <p:cNvSpPr>
              <a:spLocks noChangeShapeType="1"/>
            </p:cNvSpPr>
            <p:nvPr/>
          </p:nvSpPr>
          <p:spPr bwMode="auto">
            <a:xfrm>
              <a:off x="368" y="2349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2" name="Line 34"/>
            <p:cNvSpPr>
              <a:spLocks noChangeShapeType="1"/>
            </p:cNvSpPr>
            <p:nvPr/>
          </p:nvSpPr>
          <p:spPr bwMode="auto">
            <a:xfrm>
              <a:off x="368" y="3076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3" name="Line 35"/>
            <p:cNvSpPr>
              <a:spLocks noChangeShapeType="1"/>
            </p:cNvSpPr>
            <p:nvPr/>
          </p:nvSpPr>
          <p:spPr bwMode="auto">
            <a:xfrm>
              <a:off x="1088" y="736"/>
              <a:ext cx="0" cy="3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4" name="Line 36"/>
            <p:cNvSpPr>
              <a:spLocks noChangeShapeType="1"/>
            </p:cNvSpPr>
            <p:nvPr/>
          </p:nvSpPr>
          <p:spPr bwMode="auto">
            <a:xfrm>
              <a:off x="1920" y="736"/>
              <a:ext cx="0" cy="3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5" name="Line 37"/>
            <p:cNvSpPr>
              <a:spLocks noChangeShapeType="1"/>
            </p:cNvSpPr>
            <p:nvPr/>
          </p:nvSpPr>
          <p:spPr bwMode="auto">
            <a:xfrm>
              <a:off x="2736" y="736"/>
              <a:ext cx="0" cy="3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6" name="Line 38"/>
            <p:cNvSpPr>
              <a:spLocks noChangeShapeType="1"/>
            </p:cNvSpPr>
            <p:nvPr/>
          </p:nvSpPr>
          <p:spPr bwMode="auto">
            <a:xfrm>
              <a:off x="3800" y="736"/>
              <a:ext cx="0" cy="3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7" name="Line 39"/>
            <p:cNvSpPr>
              <a:spLocks noChangeShapeType="1"/>
            </p:cNvSpPr>
            <p:nvPr/>
          </p:nvSpPr>
          <p:spPr bwMode="auto">
            <a:xfrm>
              <a:off x="4616" y="736"/>
              <a:ext cx="0" cy="3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8" name="Line 40"/>
            <p:cNvSpPr>
              <a:spLocks noChangeShapeType="1"/>
            </p:cNvSpPr>
            <p:nvPr/>
          </p:nvSpPr>
          <p:spPr bwMode="auto">
            <a:xfrm flipV="1">
              <a:off x="1089" y="944"/>
              <a:ext cx="832" cy="5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09" name="Line 41"/>
            <p:cNvSpPr>
              <a:spLocks noChangeShapeType="1"/>
            </p:cNvSpPr>
            <p:nvPr/>
          </p:nvSpPr>
          <p:spPr bwMode="auto">
            <a:xfrm flipV="1">
              <a:off x="1923" y="1485"/>
              <a:ext cx="811" cy="8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10" name="Line 42"/>
            <p:cNvSpPr>
              <a:spLocks noChangeShapeType="1"/>
            </p:cNvSpPr>
            <p:nvPr/>
          </p:nvSpPr>
          <p:spPr bwMode="auto">
            <a:xfrm flipV="1">
              <a:off x="2739" y="2353"/>
              <a:ext cx="1058" cy="72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11" name="Line 43"/>
            <p:cNvSpPr>
              <a:spLocks noChangeShapeType="1"/>
            </p:cNvSpPr>
            <p:nvPr/>
          </p:nvSpPr>
          <p:spPr bwMode="auto">
            <a:xfrm flipV="1">
              <a:off x="3800" y="3078"/>
              <a:ext cx="819" cy="4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4012" name="Line 44"/>
            <p:cNvSpPr>
              <a:spLocks noChangeShapeType="1"/>
            </p:cNvSpPr>
            <p:nvPr/>
          </p:nvSpPr>
          <p:spPr bwMode="auto">
            <a:xfrm flipV="1">
              <a:off x="4619" y="3498"/>
              <a:ext cx="901" cy="4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" name="Group 45"/>
            <p:cNvGrpSpPr>
              <a:grpSpLocks/>
            </p:cNvGrpSpPr>
            <p:nvPr/>
          </p:nvGrpSpPr>
          <p:grpSpPr bwMode="auto">
            <a:xfrm>
              <a:off x="324" y="736"/>
              <a:ext cx="5200" cy="3220"/>
              <a:chOff x="312" y="736"/>
              <a:chExt cx="5200" cy="3220"/>
            </a:xfrm>
          </p:grpSpPr>
          <p:grpSp>
            <p:nvGrpSpPr>
              <p:cNvPr id="5" name="Group 46"/>
              <p:cNvGrpSpPr>
                <a:grpSpLocks/>
              </p:cNvGrpSpPr>
              <p:nvPr/>
            </p:nvGrpSpPr>
            <p:grpSpPr bwMode="auto">
              <a:xfrm>
                <a:off x="312" y="736"/>
                <a:ext cx="5200" cy="3220"/>
                <a:chOff x="312" y="736"/>
                <a:chExt cx="5200" cy="3220"/>
              </a:xfrm>
            </p:grpSpPr>
            <p:sp>
              <p:nvSpPr>
                <p:cNvPr id="724015" name="Rectangle 47"/>
                <p:cNvSpPr>
                  <a:spLocks noChangeArrowheads="1"/>
                </p:cNvSpPr>
                <p:nvPr/>
              </p:nvSpPr>
              <p:spPr bwMode="auto">
                <a:xfrm>
                  <a:off x="4608" y="736"/>
                  <a:ext cx="904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Access</a:t>
                  </a:r>
                </a:p>
              </p:txBody>
            </p:sp>
            <p:sp>
              <p:nvSpPr>
                <p:cNvPr id="724016" name="Rectangle 48"/>
                <p:cNvSpPr>
                  <a:spLocks noChangeArrowheads="1"/>
                </p:cNvSpPr>
                <p:nvPr/>
              </p:nvSpPr>
              <p:spPr bwMode="auto">
                <a:xfrm>
                  <a:off x="312" y="3076"/>
                  <a:ext cx="832" cy="419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Experience</a:t>
                  </a:r>
                </a:p>
              </p:txBody>
            </p:sp>
            <p:sp>
              <p:nvSpPr>
                <p:cNvPr id="724017" name="Rectangle 49"/>
                <p:cNvSpPr>
                  <a:spLocks noChangeArrowheads="1"/>
                </p:cNvSpPr>
                <p:nvPr/>
              </p:nvSpPr>
              <p:spPr bwMode="auto">
                <a:xfrm>
                  <a:off x="360" y="3495"/>
                  <a:ext cx="688" cy="46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Access</a:t>
                  </a:r>
                </a:p>
              </p:txBody>
            </p:sp>
            <p:sp>
              <p:nvSpPr>
                <p:cNvPr id="724018" name="Rectangle 50"/>
                <p:cNvSpPr>
                  <a:spLocks noChangeArrowheads="1"/>
                </p:cNvSpPr>
                <p:nvPr/>
              </p:nvSpPr>
              <p:spPr bwMode="auto">
                <a:xfrm>
                  <a:off x="360" y="2349"/>
                  <a:ext cx="688" cy="727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Product</a:t>
                  </a:r>
                </a:p>
              </p:txBody>
            </p:sp>
            <p:sp>
              <p:nvSpPr>
                <p:cNvPr id="724019" name="Rectangle 51"/>
                <p:cNvSpPr>
                  <a:spLocks noChangeArrowheads="1"/>
                </p:cNvSpPr>
                <p:nvPr/>
              </p:nvSpPr>
              <p:spPr bwMode="auto">
                <a:xfrm>
                  <a:off x="360" y="1488"/>
                  <a:ext cx="688" cy="86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Service</a:t>
                  </a:r>
                </a:p>
              </p:txBody>
            </p:sp>
            <p:sp>
              <p:nvSpPr>
                <p:cNvPr id="724020" name="Rectangle 52"/>
                <p:cNvSpPr>
                  <a:spLocks noChangeArrowheads="1"/>
                </p:cNvSpPr>
                <p:nvPr/>
              </p:nvSpPr>
              <p:spPr bwMode="auto">
                <a:xfrm>
                  <a:off x="360" y="947"/>
                  <a:ext cx="688" cy="54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Price</a:t>
                  </a:r>
                </a:p>
              </p:txBody>
            </p:sp>
            <p:sp>
              <p:nvSpPr>
                <p:cNvPr id="724021" name="Rectangle 53"/>
                <p:cNvSpPr>
                  <a:spLocks noChangeArrowheads="1"/>
                </p:cNvSpPr>
                <p:nvPr/>
              </p:nvSpPr>
              <p:spPr bwMode="auto">
                <a:xfrm>
                  <a:off x="3792" y="736"/>
                  <a:ext cx="816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Experience</a:t>
                  </a:r>
                </a:p>
              </p:txBody>
            </p:sp>
            <p:sp>
              <p:nvSpPr>
                <p:cNvPr id="724022" name="Rectangle 54"/>
                <p:cNvSpPr>
                  <a:spLocks noChangeArrowheads="1"/>
                </p:cNvSpPr>
                <p:nvPr/>
              </p:nvSpPr>
              <p:spPr bwMode="auto">
                <a:xfrm>
                  <a:off x="2728" y="736"/>
                  <a:ext cx="1064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Product</a:t>
                  </a:r>
                </a:p>
              </p:txBody>
            </p:sp>
            <p:sp>
              <p:nvSpPr>
                <p:cNvPr id="724023" name="Rectangle 55"/>
                <p:cNvSpPr>
                  <a:spLocks noChangeArrowheads="1"/>
                </p:cNvSpPr>
                <p:nvPr/>
              </p:nvSpPr>
              <p:spPr bwMode="auto">
                <a:xfrm>
                  <a:off x="1912" y="736"/>
                  <a:ext cx="816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Service</a:t>
                  </a:r>
                </a:p>
              </p:txBody>
            </p:sp>
            <p:sp>
              <p:nvSpPr>
                <p:cNvPr id="724024" name="Rectangle 56"/>
                <p:cNvSpPr>
                  <a:spLocks noChangeArrowheads="1"/>
                </p:cNvSpPr>
                <p:nvPr/>
              </p:nvSpPr>
              <p:spPr bwMode="auto">
                <a:xfrm>
                  <a:off x="1048" y="736"/>
                  <a:ext cx="864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Price</a:t>
                  </a:r>
                </a:p>
              </p:txBody>
            </p:sp>
            <p:sp>
              <p:nvSpPr>
                <p:cNvPr id="724025" name="Rectangle 57"/>
                <p:cNvSpPr>
                  <a:spLocks noChangeArrowheads="1"/>
                </p:cNvSpPr>
                <p:nvPr/>
              </p:nvSpPr>
              <p:spPr bwMode="auto">
                <a:xfrm>
                  <a:off x="360" y="736"/>
                  <a:ext cx="752" cy="211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eaLnBrk="1" hangingPunct="1"/>
                  <a:r>
                    <a:rPr lang="en-US" sz="2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itchFamily="34" charset="0"/>
                    </a:rPr>
                    <a:t>Attributes</a:t>
                  </a:r>
                </a:p>
              </p:txBody>
            </p:sp>
          </p:grpSp>
          <p:sp>
            <p:nvSpPr>
              <p:cNvPr id="724026" name="Line 58"/>
              <p:cNvSpPr>
                <a:spLocks noChangeShapeType="1"/>
              </p:cNvSpPr>
              <p:nvPr/>
            </p:nvSpPr>
            <p:spPr bwMode="auto">
              <a:xfrm>
                <a:off x="5512" y="736"/>
                <a:ext cx="0" cy="322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s-CL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24027" name="Line 59"/>
              <p:cNvSpPr>
                <a:spLocks noChangeShapeType="1"/>
              </p:cNvSpPr>
              <p:nvPr/>
            </p:nvSpPr>
            <p:spPr bwMode="auto">
              <a:xfrm>
                <a:off x="360" y="736"/>
                <a:ext cx="5152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s-CL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24028" name="Line 60"/>
              <p:cNvSpPr>
                <a:spLocks noChangeShapeType="1"/>
              </p:cNvSpPr>
              <p:nvPr/>
            </p:nvSpPr>
            <p:spPr bwMode="auto">
              <a:xfrm>
                <a:off x="360" y="3956"/>
                <a:ext cx="5152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s-CL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24029" name="Line 61"/>
              <p:cNvSpPr>
                <a:spLocks noChangeShapeType="1"/>
              </p:cNvSpPr>
              <p:nvPr/>
            </p:nvSpPr>
            <p:spPr bwMode="auto">
              <a:xfrm>
                <a:off x="352" y="736"/>
                <a:ext cx="0" cy="322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s-CL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24030" name="Line 62"/>
            <p:cNvSpPr>
              <a:spLocks noChangeShapeType="1"/>
            </p:cNvSpPr>
            <p:nvPr/>
          </p:nvSpPr>
          <p:spPr bwMode="auto">
            <a:xfrm>
              <a:off x="368" y="947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4031" name="Rectangle 63"/>
          <p:cNvSpPr>
            <a:spLocks noChangeArrowheads="1"/>
          </p:cNvSpPr>
          <p:nvPr/>
        </p:nvSpPr>
        <p:spPr bwMode="auto">
          <a:xfrm rot="16200000">
            <a:off x="-2187575" y="3565401"/>
            <a:ext cx="5111750" cy="314574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Secondary Attribute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Máximo Bosch</a:t>
            </a:r>
            <a:endParaRPr lang="es-ES" sz="2400" b="1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  <a:p>
            <a:endParaRPr lang="en-US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533400"/>
          </a:xfrm>
        </p:spPr>
        <p:txBody>
          <a:bodyPr>
            <a:normAutofit fontScale="90000"/>
          </a:bodyPr>
          <a:lstStyle/>
          <a:p>
            <a:r>
              <a:rPr lang="en-US" sz="2400"/>
              <a:t>Domination/Differentiation Strategies in Practice - U.S.</a:t>
            </a:r>
            <a:r>
              <a:rPr lang="en-US" sz="3600"/>
              <a:t> </a:t>
            </a:r>
          </a:p>
        </p:txBody>
      </p:sp>
      <p:sp>
        <p:nvSpPr>
          <p:cNvPr id="726019" name="Rectangle 3"/>
          <p:cNvSpPr>
            <a:spLocks noChangeArrowheads="1"/>
          </p:cNvSpPr>
          <p:nvPr/>
        </p:nvSpPr>
        <p:spPr bwMode="auto">
          <a:xfrm rot="16200000">
            <a:off x="-2187575" y="3590801"/>
            <a:ext cx="5111750" cy="314574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8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Secondary Attribute</a:t>
            </a:r>
          </a:p>
        </p:txBody>
      </p:sp>
      <p:sp>
        <p:nvSpPr>
          <p:cNvPr id="726020" name="Rectangle 4"/>
          <p:cNvSpPr>
            <a:spLocks noChangeArrowheads="1"/>
          </p:cNvSpPr>
          <p:nvPr/>
        </p:nvSpPr>
        <p:spPr bwMode="auto">
          <a:xfrm>
            <a:off x="568325" y="787400"/>
            <a:ext cx="8188325" cy="36671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n-US" sz="1800" b="1">
                <a:solidFill>
                  <a:schemeClr val="accent2"/>
                </a:solidFill>
                <a:latin typeface="Arial" charset="0"/>
              </a:rPr>
              <a:t>Primary Attribute</a:t>
            </a:r>
          </a:p>
        </p:txBody>
      </p:sp>
      <p:sp>
        <p:nvSpPr>
          <p:cNvPr id="726021" name="Rectangle 5"/>
          <p:cNvSpPr>
            <a:spLocks noChangeArrowheads="1"/>
          </p:cNvSpPr>
          <p:nvPr/>
        </p:nvSpPr>
        <p:spPr bwMode="auto">
          <a:xfrm>
            <a:off x="7378700" y="5319713"/>
            <a:ext cx="1371600" cy="100488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6022" name="Rectangle 6"/>
          <p:cNvSpPr>
            <a:spLocks noChangeArrowheads="1"/>
          </p:cNvSpPr>
          <p:nvPr/>
        </p:nvSpPr>
        <p:spPr bwMode="auto">
          <a:xfrm>
            <a:off x="6019800" y="4543425"/>
            <a:ext cx="1358900" cy="776288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6023" name="Rectangle 7"/>
          <p:cNvSpPr>
            <a:spLocks noChangeArrowheads="1"/>
          </p:cNvSpPr>
          <p:nvPr/>
        </p:nvSpPr>
        <p:spPr bwMode="auto">
          <a:xfrm>
            <a:off x="4521200" y="3538538"/>
            <a:ext cx="1498600" cy="100488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6024" name="Rectangle 8"/>
          <p:cNvSpPr>
            <a:spLocks noChangeArrowheads="1"/>
          </p:cNvSpPr>
          <p:nvPr/>
        </p:nvSpPr>
        <p:spPr bwMode="auto">
          <a:xfrm>
            <a:off x="3086100" y="2533650"/>
            <a:ext cx="1435100" cy="1004888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6025" name="Rectangle 9"/>
          <p:cNvSpPr>
            <a:spLocks noChangeArrowheads="1"/>
          </p:cNvSpPr>
          <p:nvPr/>
        </p:nvSpPr>
        <p:spPr bwMode="auto">
          <a:xfrm>
            <a:off x="1646238" y="1528763"/>
            <a:ext cx="1439862" cy="1004887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1" hangingPunct="1"/>
            <a:endParaRPr lang="en-GB" sz="15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09738" y="1528763"/>
            <a:ext cx="7040562" cy="4795837"/>
            <a:chOff x="1077" y="963"/>
            <a:chExt cx="4435" cy="3021"/>
          </a:xfrm>
        </p:grpSpPr>
        <p:sp>
          <p:nvSpPr>
            <p:cNvPr id="726027" name="Rectangle 11"/>
            <p:cNvSpPr>
              <a:spLocks noChangeArrowheads="1"/>
            </p:cNvSpPr>
            <p:nvPr/>
          </p:nvSpPr>
          <p:spPr bwMode="auto">
            <a:xfrm>
              <a:off x="1077" y="2862"/>
              <a:ext cx="907" cy="489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Honda Goldwing Motorcycles</a:t>
              </a:r>
            </a:p>
          </p:txBody>
        </p:sp>
        <p:sp>
          <p:nvSpPr>
            <p:cNvPr id="726028" name="Rectangle 12"/>
            <p:cNvSpPr>
              <a:spLocks noChangeArrowheads="1"/>
            </p:cNvSpPr>
            <p:nvPr/>
          </p:nvSpPr>
          <p:spPr bwMode="auto">
            <a:xfrm>
              <a:off x="3792" y="3351"/>
              <a:ext cx="856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Starbucks, Marlboro</a:t>
              </a:r>
            </a:p>
          </p:txBody>
        </p:sp>
        <p:sp>
          <p:nvSpPr>
            <p:cNvPr id="726029" name="Rectangle 13"/>
            <p:cNvSpPr>
              <a:spLocks noChangeArrowheads="1"/>
            </p:cNvSpPr>
            <p:nvPr/>
          </p:nvSpPr>
          <p:spPr bwMode="auto">
            <a:xfrm>
              <a:off x="2848" y="3351"/>
              <a:ext cx="94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Pepsi, 3M, Frito-Lay, Whirlpool, Lowe’s</a:t>
              </a:r>
            </a:p>
          </p:txBody>
        </p:sp>
        <p:sp>
          <p:nvSpPr>
            <p:cNvPr id="726030" name="Rectangle 14"/>
            <p:cNvSpPr>
              <a:spLocks noChangeArrowheads="1"/>
            </p:cNvSpPr>
            <p:nvPr/>
          </p:nvSpPr>
          <p:spPr bwMode="auto">
            <a:xfrm>
              <a:off x="1944" y="3351"/>
              <a:ext cx="90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Dell, American Express</a:t>
              </a:r>
            </a:p>
            <a:p>
              <a:pPr eaLnBrk="1" hangingPunct="1"/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6031" name="Rectangle 15"/>
            <p:cNvSpPr>
              <a:spLocks noChangeArrowheads="1"/>
            </p:cNvSpPr>
            <p:nvPr/>
          </p:nvSpPr>
          <p:spPr bwMode="auto">
            <a:xfrm>
              <a:off x="1077" y="3351"/>
              <a:ext cx="90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Dollar General, Visa</a:t>
              </a:r>
            </a:p>
            <a:p>
              <a:pPr eaLnBrk="1" hangingPunct="1"/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6032" name="Rectangle 16"/>
            <p:cNvSpPr>
              <a:spLocks noChangeArrowheads="1"/>
            </p:cNvSpPr>
            <p:nvPr/>
          </p:nvSpPr>
          <p:spPr bwMode="auto">
            <a:xfrm>
              <a:off x="4648" y="2862"/>
              <a:ext cx="864" cy="489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AOL, Hallmark</a:t>
              </a:r>
            </a:p>
          </p:txBody>
        </p:sp>
        <p:sp>
          <p:nvSpPr>
            <p:cNvPr id="726033" name="Rectangle 17"/>
            <p:cNvSpPr>
              <a:spLocks noChangeArrowheads="1"/>
            </p:cNvSpPr>
            <p:nvPr/>
          </p:nvSpPr>
          <p:spPr bwMode="auto">
            <a:xfrm>
              <a:off x="2848" y="2862"/>
              <a:ext cx="944" cy="489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Best Buy, </a:t>
              </a:r>
            </a:p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Pier 1, Bose, Tylenol</a:t>
              </a:r>
            </a:p>
          </p:txBody>
        </p:sp>
        <p:sp>
          <p:nvSpPr>
            <p:cNvPr id="726034" name="Rectangle 18"/>
            <p:cNvSpPr>
              <a:spLocks noChangeArrowheads="1"/>
            </p:cNvSpPr>
            <p:nvPr/>
          </p:nvSpPr>
          <p:spPr bwMode="auto">
            <a:xfrm>
              <a:off x="1944" y="2862"/>
              <a:ext cx="904" cy="489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Nordstrom</a:t>
              </a:r>
            </a:p>
          </p:txBody>
        </p:sp>
        <p:sp>
          <p:nvSpPr>
            <p:cNvPr id="726035" name="Rectangle 19"/>
            <p:cNvSpPr>
              <a:spLocks noChangeArrowheads="1"/>
            </p:cNvSpPr>
            <p:nvPr/>
          </p:nvSpPr>
          <p:spPr bwMode="auto">
            <a:xfrm>
              <a:off x="4648" y="2229"/>
              <a:ext cx="86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Coke, Amazon.com</a:t>
              </a:r>
            </a:p>
          </p:txBody>
        </p:sp>
        <p:sp>
          <p:nvSpPr>
            <p:cNvPr id="726036" name="Rectangle 20"/>
            <p:cNvSpPr>
              <a:spLocks noChangeArrowheads="1"/>
            </p:cNvSpPr>
            <p:nvPr/>
          </p:nvSpPr>
          <p:spPr bwMode="auto">
            <a:xfrm>
              <a:off x="3792" y="2229"/>
              <a:ext cx="856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Nike Stores</a:t>
              </a:r>
            </a:p>
          </p:txBody>
        </p:sp>
        <p:sp>
          <p:nvSpPr>
            <p:cNvPr id="726037" name="Rectangle 21"/>
            <p:cNvSpPr>
              <a:spLocks noChangeArrowheads="1"/>
            </p:cNvSpPr>
            <p:nvPr/>
          </p:nvSpPr>
          <p:spPr bwMode="auto">
            <a:xfrm>
              <a:off x="1944" y="2229"/>
              <a:ext cx="90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Citibank, Chevy Truck, Continental Airlines</a:t>
              </a:r>
            </a:p>
          </p:txBody>
        </p:sp>
        <p:sp>
          <p:nvSpPr>
            <p:cNvPr id="726038" name="Rectangle 22"/>
            <p:cNvSpPr>
              <a:spLocks noChangeArrowheads="1"/>
            </p:cNvSpPr>
            <p:nvPr/>
          </p:nvSpPr>
          <p:spPr bwMode="auto">
            <a:xfrm>
              <a:off x="1077" y="2229"/>
              <a:ext cx="90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Wal*Mart</a:t>
              </a:r>
            </a:p>
          </p:txBody>
        </p:sp>
        <p:sp>
          <p:nvSpPr>
            <p:cNvPr id="726039" name="Rectangle 23"/>
            <p:cNvSpPr>
              <a:spLocks noChangeArrowheads="1"/>
            </p:cNvSpPr>
            <p:nvPr/>
          </p:nvSpPr>
          <p:spPr bwMode="auto">
            <a:xfrm>
              <a:off x="4648" y="1596"/>
              <a:ext cx="86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McDonald’s, Gerber</a:t>
              </a:r>
            </a:p>
          </p:txBody>
        </p:sp>
        <p:sp>
          <p:nvSpPr>
            <p:cNvPr id="726040" name="Rectangle 24"/>
            <p:cNvSpPr>
              <a:spLocks noChangeArrowheads="1"/>
            </p:cNvSpPr>
            <p:nvPr/>
          </p:nvSpPr>
          <p:spPr bwMode="auto">
            <a:xfrm>
              <a:off x="3792" y="1596"/>
              <a:ext cx="856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Four Seasons, Kraft</a:t>
              </a:r>
            </a:p>
          </p:txBody>
        </p:sp>
        <p:sp>
          <p:nvSpPr>
            <p:cNvPr id="726041" name="Rectangle 25"/>
            <p:cNvSpPr>
              <a:spLocks noChangeArrowheads="1"/>
            </p:cNvSpPr>
            <p:nvPr/>
          </p:nvSpPr>
          <p:spPr bwMode="auto">
            <a:xfrm>
              <a:off x="2848" y="1596"/>
              <a:ext cx="94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The Home Depot</a:t>
              </a:r>
            </a:p>
          </p:txBody>
        </p:sp>
        <p:sp>
          <p:nvSpPr>
            <p:cNvPr id="726042" name="Rectangle 26"/>
            <p:cNvSpPr>
              <a:spLocks noChangeArrowheads="1"/>
            </p:cNvSpPr>
            <p:nvPr/>
          </p:nvSpPr>
          <p:spPr bwMode="auto">
            <a:xfrm>
              <a:off x="1077" y="1596"/>
              <a:ext cx="90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AutoZone, Craftsman Tools, Saturn</a:t>
              </a:r>
            </a:p>
            <a:p>
              <a:pPr eaLnBrk="1" hangingPunct="1"/>
              <a:endParaRPr lang="en-US" sz="1500" b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sp>
          <p:nvSpPr>
            <p:cNvPr id="726043" name="Rectangle 27"/>
            <p:cNvSpPr>
              <a:spLocks noChangeArrowheads="1"/>
            </p:cNvSpPr>
            <p:nvPr/>
          </p:nvSpPr>
          <p:spPr bwMode="auto">
            <a:xfrm>
              <a:off x="4648" y="963"/>
              <a:ext cx="86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Avon, E*Trade, Tide</a:t>
              </a:r>
            </a:p>
          </p:txBody>
        </p:sp>
        <p:sp>
          <p:nvSpPr>
            <p:cNvPr id="726044" name="Rectangle 28"/>
            <p:cNvSpPr>
              <a:spLocks noChangeArrowheads="1"/>
            </p:cNvSpPr>
            <p:nvPr/>
          </p:nvSpPr>
          <p:spPr bwMode="auto">
            <a:xfrm>
              <a:off x="3792" y="963"/>
              <a:ext cx="856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Southwest Airlines, Gateway</a:t>
              </a:r>
            </a:p>
          </p:txBody>
        </p:sp>
        <p:sp>
          <p:nvSpPr>
            <p:cNvPr id="726045" name="Rectangle 29"/>
            <p:cNvSpPr>
              <a:spLocks noChangeArrowheads="1"/>
            </p:cNvSpPr>
            <p:nvPr/>
          </p:nvSpPr>
          <p:spPr bwMode="auto">
            <a:xfrm>
              <a:off x="2848" y="963"/>
              <a:ext cx="94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Target</a:t>
              </a:r>
            </a:p>
          </p:txBody>
        </p:sp>
        <p:sp>
          <p:nvSpPr>
            <p:cNvPr id="726046" name="Rectangle 30"/>
            <p:cNvSpPr>
              <a:spLocks noChangeArrowheads="1"/>
            </p:cNvSpPr>
            <p:nvPr/>
          </p:nvSpPr>
          <p:spPr bwMode="auto">
            <a:xfrm>
              <a:off x="1944" y="963"/>
              <a:ext cx="904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Lands’ End, Geico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520700" y="1193800"/>
            <a:ext cx="8229600" cy="5130800"/>
            <a:chOff x="328" y="752"/>
            <a:chExt cx="5184" cy="3232"/>
          </a:xfrm>
        </p:grpSpPr>
        <p:sp>
          <p:nvSpPr>
            <p:cNvPr id="726048" name="Line 32"/>
            <p:cNvSpPr>
              <a:spLocks noChangeShapeType="1"/>
            </p:cNvSpPr>
            <p:nvPr/>
          </p:nvSpPr>
          <p:spPr bwMode="auto">
            <a:xfrm>
              <a:off x="360" y="752"/>
              <a:ext cx="515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49" name="Line 33"/>
            <p:cNvSpPr>
              <a:spLocks noChangeShapeType="1"/>
            </p:cNvSpPr>
            <p:nvPr/>
          </p:nvSpPr>
          <p:spPr bwMode="auto">
            <a:xfrm>
              <a:off x="360" y="963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0" name="Line 34"/>
            <p:cNvSpPr>
              <a:spLocks noChangeShapeType="1"/>
            </p:cNvSpPr>
            <p:nvPr/>
          </p:nvSpPr>
          <p:spPr bwMode="auto">
            <a:xfrm>
              <a:off x="360" y="3351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1" name="Line 35"/>
            <p:cNvSpPr>
              <a:spLocks noChangeShapeType="1"/>
            </p:cNvSpPr>
            <p:nvPr/>
          </p:nvSpPr>
          <p:spPr bwMode="auto">
            <a:xfrm>
              <a:off x="360" y="752"/>
              <a:ext cx="0" cy="323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2" name="Line 36"/>
            <p:cNvSpPr>
              <a:spLocks noChangeShapeType="1"/>
            </p:cNvSpPr>
            <p:nvPr/>
          </p:nvSpPr>
          <p:spPr bwMode="auto">
            <a:xfrm>
              <a:off x="1944" y="752"/>
              <a:ext cx="0" cy="3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3" name="Line 37"/>
            <p:cNvSpPr>
              <a:spLocks noChangeShapeType="1"/>
            </p:cNvSpPr>
            <p:nvPr/>
          </p:nvSpPr>
          <p:spPr bwMode="auto">
            <a:xfrm>
              <a:off x="2848" y="752"/>
              <a:ext cx="0" cy="3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4" name="Line 38"/>
            <p:cNvSpPr>
              <a:spLocks noChangeShapeType="1"/>
            </p:cNvSpPr>
            <p:nvPr/>
          </p:nvSpPr>
          <p:spPr bwMode="auto">
            <a:xfrm>
              <a:off x="3792" y="752"/>
              <a:ext cx="0" cy="3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5" name="Line 39"/>
            <p:cNvSpPr>
              <a:spLocks noChangeShapeType="1"/>
            </p:cNvSpPr>
            <p:nvPr/>
          </p:nvSpPr>
          <p:spPr bwMode="auto">
            <a:xfrm>
              <a:off x="4648" y="752"/>
              <a:ext cx="0" cy="3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6" name="Line 40"/>
            <p:cNvSpPr>
              <a:spLocks noChangeShapeType="1"/>
            </p:cNvSpPr>
            <p:nvPr/>
          </p:nvSpPr>
          <p:spPr bwMode="auto">
            <a:xfrm>
              <a:off x="360" y="3984"/>
              <a:ext cx="515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7" name="Line 41"/>
            <p:cNvSpPr>
              <a:spLocks noChangeShapeType="1"/>
            </p:cNvSpPr>
            <p:nvPr/>
          </p:nvSpPr>
          <p:spPr bwMode="auto">
            <a:xfrm>
              <a:off x="1084" y="752"/>
              <a:ext cx="0" cy="3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8" name="Line 42"/>
            <p:cNvSpPr>
              <a:spLocks noChangeShapeType="1"/>
            </p:cNvSpPr>
            <p:nvPr/>
          </p:nvSpPr>
          <p:spPr bwMode="auto">
            <a:xfrm>
              <a:off x="5512" y="752"/>
              <a:ext cx="0" cy="323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59" name="Rectangle 43"/>
            <p:cNvSpPr>
              <a:spLocks noChangeArrowheads="1"/>
            </p:cNvSpPr>
            <p:nvPr/>
          </p:nvSpPr>
          <p:spPr bwMode="auto">
            <a:xfrm>
              <a:off x="328" y="2862"/>
              <a:ext cx="829" cy="489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Experience</a:t>
              </a:r>
            </a:p>
          </p:txBody>
        </p:sp>
        <p:sp>
          <p:nvSpPr>
            <p:cNvPr id="726060" name="Rectangle 44"/>
            <p:cNvSpPr>
              <a:spLocks noChangeArrowheads="1"/>
            </p:cNvSpPr>
            <p:nvPr/>
          </p:nvSpPr>
          <p:spPr bwMode="auto">
            <a:xfrm>
              <a:off x="328" y="3351"/>
              <a:ext cx="67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Access</a:t>
              </a:r>
            </a:p>
          </p:txBody>
        </p:sp>
        <p:sp>
          <p:nvSpPr>
            <p:cNvPr id="726061" name="Rectangle 45"/>
            <p:cNvSpPr>
              <a:spLocks noChangeArrowheads="1"/>
            </p:cNvSpPr>
            <p:nvPr/>
          </p:nvSpPr>
          <p:spPr bwMode="auto">
            <a:xfrm>
              <a:off x="328" y="2229"/>
              <a:ext cx="67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Product</a:t>
              </a:r>
            </a:p>
          </p:txBody>
        </p:sp>
        <p:sp>
          <p:nvSpPr>
            <p:cNvPr id="726062" name="Rectangle 46"/>
            <p:cNvSpPr>
              <a:spLocks noChangeArrowheads="1"/>
            </p:cNvSpPr>
            <p:nvPr/>
          </p:nvSpPr>
          <p:spPr bwMode="auto">
            <a:xfrm>
              <a:off x="328" y="1596"/>
              <a:ext cx="67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Service</a:t>
              </a:r>
            </a:p>
          </p:txBody>
        </p:sp>
        <p:sp>
          <p:nvSpPr>
            <p:cNvPr id="726063" name="Rectangle 47"/>
            <p:cNvSpPr>
              <a:spLocks noChangeArrowheads="1"/>
            </p:cNvSpPr>
            <p:nvPr/>
          </p:nvSpPr>
          <p:spPr bwMode="auto">
            <a:xfrm>
              <a:off x="328" y="963"/>
              <a:ext cx="677" cy="633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Price</a:t>
              </a:r>
            </a:p>
          </p:txBody>
        </p:sp>
        <p:sp>
          <p:nvSpPr>
            <p:cNvPr id="726064" name="Rectangle 48"/>
            <p:cNvSpPr>
              <a:spLocks noChangeArrowheads="1"/>
            </p:cNvSpPr>
            <p:nvPr/>
          </p:nvSpPr>
          <p:spPr bwMode="auto">
            <a:xfrm>
              <a:off x="4648" y="752"/>
              <a:ext cx="864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Access</a:t>
              </a:r>
            </a:p>
          </p:txBody>
        </p:sp>
        <p:sp>
          <p:nvSpPr>
            <p:cNvPr id="726065" name="Rectangle 49"/>
            <p:cNvSpPr>
              <a:spLocks noChangeArrowheads="1"/>
            </p:cNvSpPr>
            <p:nvPr/>
          </p:nvSpPr>
          <p:spPr bwMode="auto">
            <a:xfrm>
              <a:off x="3792" y="752"/>
              <a:ext cx="856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Experience</a:t>
              </a:r>
            </a:p>
          </p:txBody>
        </p:sp>
        <p:sp>
          <p:nvSpPr>
            <p:cNvPr id="726066" name="Rectangle 50"/>
            <p:cNvSpPr>
              <a:spLocks noChangeArrowheads="1"/>
            </p:cNvSpPr>
            <p:nvPr/>
          </p:nvSpPr>
          <p:spPr bwMode="auto">
            <a:xfrm>
              <a:off x="2848" y="752"/>
              <a:ext cx="944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Product</a:t>
              </a:r>
            </a:p>
          </p:txBody>
        </p:sp>
        <p:sp>
          <p:nvSpPr>
            <p:cNvPr id="726067" name="Rectangle 51"/>
            <p:cNvSpPr>
              <a:spLocks noChangeArrowheads="1"/>
            </p:cNvSpPr>
            <p:nvPr/>
          </p:nvSpPr>
          <p:spPr bwMode="auto">
            <a:xfrm>
              <a:off x="1944" y="752"/>
              <a:ext cx="904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Service</a:t>
              </a:r>
            </a:p>
          </p:txBody>
        </p:sp>
        <p:sp>
          <p:nvSpPr>
            <p:cNvPr id="726068" name="Rectangle 52"/>
            <p:cNvSpPr>
              <a:spLocks noChangeArrowheads="1"/>
            </p:cNvSpPr>
            <p:nvPr/>
          </p:nvSpPr>
          <p:spPr bwMode="auto">
            <a:xfrm>
              <a:off x="1037" y="752"/>
              <a:ext cx="907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Price</a:t>
              </a:r>
            </a:p>
          </p:txBody>
        </p:sp>
        <p:sp>
          <p:nvSpPr>
            <p:cNvPr id="726069" name="Rectangle 53"/>
            <p:cNvSpPr>
              <a:spLocks noChangeArrowheads="1"/>
            </p:cNvSpPr>
            <p:nvPr/>
          </p:nvSpPr>
          <p:spPr bwMode="auto">
            <a:xfrm>
              <a:off x="328" y="752"/>
              <a:ext cx="773" cy="211"/>
            </a:xfrm>
            <a:prstGeom prst="rect">
              <a:avLst/>
            </a:prstGeom>
            <a:noFill/>
            <a:ln w="190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1" hangingPunct="1"/>
              <a:r>
                <a:rPr 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Narrow" pitchFamily="34" charset="0"/>
                </a:rPr>
                <a:t>Attributes</a:t>
              </a:r>
            </a:p>
          </p:txBody>
        </p:sp>
        <p:sp>
          <p:nvSpPr>
            <p:cNvPr id="726070" name="Line 54"/>
            <p:cNvSpPr>
              <a:spLocks noChangeShapeType="1"/>
            </p:cNvSpPr>
            <p:nvPr/>
          </p:nvSpPr>
          <p:spPr bwMode="auto">
            <a:xfrm>
              <a:off x="360" y="1596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1" name="Line 55"/>
            <p:cNvSpPr>
              <a:spLocks noChangeShapeType="1"/>
            </p:cNvSpPr>
            <p:nvPr/>
          </p:nvSpPr>
          <p:spPr bwMode="auto">
            <a:xfrm>
              <a:off x="360" y="2229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2" name="Line 56"/>
            <p:cNvSpPr>
              <a:spLocks noChangeShapeType="1"/>
            </p:cNvSpPr>
            <p:nvPr/>
          </p:nvSpPr>
          <p:spPr bwMode="auto">
            <a:xfrm>
              <a:off x="360" y="2862"/>
              <a:ext cx="5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3" name="Line 57"/>
            <p:cNvSpPr>
              <a:spLocks noChangeShapeType="1"/>
            </p:cNvSpPr>
            <p:nvPr/>
          </p:nvSpPr>
          <p:spPr bwMode="auto">
            <a:xfrm flipV="1">
              <a:off x="1087" y="960"/>
              <a:ext cx="856" cy="63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4" name="Line 58"/>
            <p:cNvSpPr>
              <a:spLocks noChangeShapeType="1"/>
            </p:cNvSpPr>
            <p:nvPr/>
          </p:nvSpPr>
          <p:spPr bwMode="auto">
            <a:xfrm flipV="1">
              <a:off x="1948" y="1597"/>
              <a:ext cx="904" cy="6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5" name="Line 59"/>
            <p:cNvSpPr>
              <a:spLocks noChangeShapeType="1"/>
            </p:cNvSpPr>
            <p:nvPr/>
          </p:nvSpPr>
          <p:spPr bwMode="auto">
            <a:xfrm flipV="1">
              <a:off x="2848" y="2228"/>
              <a:ext cx="947" cy="6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6" name="Line 60"/>
            <p:cNvSpPr>
              <a:spLocks noChangeShapeType="1"/>
            </p:cNvSpPr>
            <p:nvPr/>
          </p:nvSpPr>
          <p:spPr bwMode="auto">
            <a:xfrm flipV="1">
              <a:off x="3795" y="2863"/>
              <a:ext cx="858" cy="4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26077" name="Line 61"/>
            <p:cNvSpPr>
              <a:spLocks noChangeShapeType="1"/>
            </p:cNvSpPr>
            <p:nvPr/>
          </p:nvSpPr>
          <p:spPr bwMode="auto">
            <a:xfrm flipV="1">
              <a:off x="4647" y="3355"/>
              <a:ext cx="865" cy="6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CL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solidFill>
                  <a:srgbClr val="CC3300"/>
                </a:solidFill>
              </a:rPr>
              <a:t>Máximo Bosch</a:t>
            </a:r>
            <a:endParaRPr lang="es-ES" sz="2400" b="1">
              <a:solidFill>
                <a:srgbClr val="CC3300"/>
              </a:solidFill>
              <a:latin typeface="Arial" charset="0"/>
            </a:endParaRPr>
          </a:p>
          <a:p>
            <a:endParaRPr lang="en-US" sz="1400"/>
          </a:p>
        </p:txBody>
      </p:sp>
      <p:sp>
        <p:nvSpPr>
          <p:cNvPr id="77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Y en Chile…….????</a:t>
            </a:r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CasaIdeas</a:t>
            </a:r>
          </a:p>
          <a:p>
            <a:r>
              <a:rPr lang="en-US"/>
              <a:t>Falabella</a:t>
            </a:r>
          </a:p>
          <a:p>
            <a:r>
              <a:rPr lang="en-US"/>
              <a:t>Homecenter</a:t>
            </a:r>
          </a:p>
          <a:p>
            <a:r>
              <a:rPr lang="en-US"/>
              <a:t>Jumbo</a:t>
            </a:r>
          </a:p>
          <a:p>
            <a:r>
              <a:rPr lang="en-US"/>
              <a:t>Ekono</a:t>
            </a:r>
          </a:p>
          <a:p>
            <a:r>
              <a:rPr lang="en-US"/>
              <a:t>FASA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solidFill>
                  <a:srgbClr val="CC3300"/>
                </a:solidFill>
              </a:rPr>
              <a:t>Máximo Bosch</a:t>
            </a:r>
            <a:endParaRPr lang="es-ES" sz="2400" b="1">
              <a:solidFill>
                <a:srgbClr val="CC3300"/>
              </a:solidFill>
              <a:latin typeface="Arial" charset="0"/>
            </a:endParaRPr>
          </a:p>
          <a:p>
            <a:endParaRPr lang="en-US" sz="1400"/>
          </a:p>
        </p:txBody>
      </p:sp>
      <p:sp>
        <p:nvSpPr>
          <p:cNvPr id="730114" name="Text Box 2"/>
          <p:cNvSpPr txBox="1">
            <a:spLocks noChangeArrowheads="1"/>
          </p:cNvSpPr>
          <p:nvPr/>
        </p:nvSpPr>
        <p:spPr bwMode="auto">
          <a:xfrm>
            <a:off x="609600" y="5441950"/>
            <a:ext cx="8172450" cy="746125"/>
          </a:xfrm>
          <a:prstGeom prst="rect">
            <a:avLst/>
          </a:prstGeom>
          <a:solidFill>
            <a:srgbClr val="CC6600"/>
          </a:solidFill>
          <a:ln w="1905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>
                <a:solidFill>
                  <a:schemeClr val="bg1"/>
                </a:solidFill>
                <a:latin typeface="Arial" charset="0"/>
              </a:rPr>
              <a:t>“Arquitectura Técnica”</a:t>
            </a:r>
          </a:p>
          <a:p>
            <a:pPr algn="ctr">
              <a:spcBef>
                <a:spcPct val="20000"/>
              </a:spcBef>
            </a:pPr>
            <a:r>
              <a:rPr lang="it-IT" sz="1800" b="1">
                <a:solidFill>
                  <a:schemeClr val="bg1"/>
                </a:solidFill>
                <a:latin typeface="Arial" charset="0"/>
              </a:rPr>
              <a:t>Infraestructura, Aplicaciones, Organización, Procesos</a:t>
            </a:r>
            <a:endParaRPr lang="en-GB" sz="18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4546600"/>
            <a:ext cx="8172450" cy="908050"/>
            <a:chOff x="384" y="2752"/>
            <a:chExt cx="5148" cy="572"/>
          </a:xfrm>
        </p:grpSpPr>
        <p:sp>
          <p:nvSpPr>
            <p:cNvPr id="730116" name="Line 4"/>
            <p:cNvSpPr>
              <a:spLocks noChangeShapeType="1"/>
            </p:cNvSpPr>
            <p:nvPr/>
          </p:nvSpPr>
          <p:spPr bwMode="auto">
            <a:xfrm>
              <a:off x="680" y="2996"/>
              <a:ext cx="0" cy="3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17" name="Line 5"/>
            <p:cNvSpPr>
              <a:spLocks noChangeShapeType="1"/>
            </p:cNvSpPr>
            <p:nvPr/>
          </p:nvSpPr>
          <p:spPr bwMode="auto">
            <a:xfrm>
              <a:off x="852" y="3004"/>
              <a:ext cx="0" cy="3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18" name="Line 6"/>
            <p:cNvSpPr>
              <a:spLocks noChangeShapeType="1"/>
            </p:cNvSpPr>
            <p:nvPr/>
          </p:nvSpPr>
          <p:spPr bwMode="auto">
            <a:xfrm>
              <a:off x="936" y="3004"/>
              <a:ext cx="0" cy="3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19" name="Line 7"/>
            <p:cNvSpPr>
              <a:spLocks noChangeShapeType="1"/>
            </p:cNvSpPr>
            <p:nvPr/>
          </p:nvSpPr>
          <p:spPr bwMode="auto">
            <a:xfrm>
              <a:off x="1196" y="3012"/>
              <a:ext cx="0" cy="3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0" name="Line 8"/>
            <p:cNvSpPr>
              <a:spLocks noChangeShapeType="1"/>
            </p:cNvSpPr>
            <p:nvPr/>
          </p:nvSpPr>
          <p:spPr bwMode="auto">
            <a:xfrm>
              <a:off x="1312" y="3004"/>
              <a:ext cx="0" cy="3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1" name="Line 9"/>
            <p:cNvSpPr>
              <a:spLocks noChangeShapeType="1"/>
            </p:cNvSpPr>
            <p:nvPr/>
          </p:nvSpPr>
          <p:spPr bwMode="auto">
            <a:xfrm>
              <a:off x="2308" y="3004"/>
              <a:ext cx="0" cy="31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2" name="Line 10"/>
            <p:cNvSpPr>
              <a:spLocks noChangeShapeType="1"/>
            </p:cNvSpPr>
            <p:nvPr/>
          </p:nvSpPr>
          <p:spPr bwMode="auto">
            <a:xfrm>
              <a:off x="2408" y="3004"/>
              <a:ext cx="0" cy="31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3" name="Line 11"/>
            <p:cNvSpPr>
              <a:spLocks noChangeShapeType="1"/>
            </p:cNvSpPr>
            <p:nvPr/>
          </p:nvSpPr>
          <p:spPr bwMode="auto">
            <a:xfrm>
              <a:off x="2524" y="3004"/>
              <a:ext cx="0" cy="31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4" name="Line 12"/>
            <p:cNvSpPr>
              <a:spLocks noChangeShapeType="1"/>
            </p:cNvSpPr>
            <p:nvPr/>
          </p:nvSpPr>
          <p:spPr bwMode="auto">
            <a:xfrm>
              <a:off x="2808" y="3004"/>
              <a:ext cx="0" cy="31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5" name="Line 13"/>
            <p:cNvSpPr>
              <a:spLocks noChangeShapeType="1"/>
            </p:cNvSpPr>
            <p:nvPr/>
          </p:nvSpPr>
          <p:spPr bwMode="auto">
            <a:xfrm>
              <a:off x="3276" y="2996"/>
              <a:ext cx="0" cy="31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6" name="Line 14"/>
            <p:cNvSpPr>
              <a:spLocks noChangeShapeType="1"/>
            </p:cNvSpPr>
            <p:nvPr/>
          </p:nvSpPr>
          <p:spPr bwMode="auto">
            <a:xfrm>
              <a:off x="4232" y="2992"/>
              <a:ext cx="0" cy="312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7" name="Line 15"/>
            <p:cNvSpPr>
              <a:spLocks noChangeShapeType="1"/>
            </p:cNvSpPr>
            <p:nvPr/>
          </p:nvSpPr>
          <p:spPr bwMode="auto">
            <a:xfrm>
              <a:off x="4396" y="2992"/>
              <a:ext cx="0" cy="312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8" name="Line 16"/>
            <p:cNvSpPr>
              <a:spLocks noChangeShapeType="1"/>
            </p:cNvSpPr>
            <p:nvPr/>
          </p:nvSpPr>
          <p:spPr bwMode="auto">
            <a:xfrm>
              <a:off x="4728" y="2992"/>
              <a:ext cx="0" cy="312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29" name="Line 17"/>
            <p:cNvSpPr>
              <a:spLocks noChangeShapeType="1"/>
            </p:cNvSpPr>
            <p:nvPr/>
          </p:nvSpPr>
          <p:spPr bwMode="auto">
            <a:xfrm>
              <a:off x="5140" y="2992"/>
              <a:ext cx="0" cy="312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30" name="Line 18"/>
            <p:cNvSpPr>
              <a:spLocks noChangeShapeType="1"/>
            </p:cNvSpPr>
            <p:nvPr/>
          </p:nvSpPr>
          <p:spPr bwMode="auto">
            <a:xfrm>
              <a:off x="5264" y="2984"/>
              <a:ext cx="0" cy="312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31" name="Text Box 19"/>
            <p:cNvSpPr txBox="1">
              <a:spLocks noChangeArrowheads="1"/>
            </p:cNvSpPr>
            <p:nvPr/>
          </p:nvSpPr>
          <p:spPr bwMode="auto">
            <a:xfrm>
              <a:off x="384" y="2752"/>
              <a:ext cx="5148" cy="262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rgbClr val="993366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000" b="1">
                  <a:solidFill>
                    <a:schemeClr val="bg1"/>
                  </a:solidFill>
                  <a:latin typeface="Arial" charset="0"/>
                </a:rPr>
                <a:t>Proceso/Areas de Apalancamiento Tecnológico</a:t>
              </a:r>
              <a:endParaRPr lang="en-GB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61975" y="1428750"/>
            <a:ext cx="8226425" cy="2165350"/>
            <a:chOff x="354" y="788"/>
            <a:chExt cx="5182" cy="1364"/>
          </a:xfrm>
        </p:grpSpPr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354" y="788"/>
              <a:ext cx="5182" cy="1119"/>
              <a:chOff x="354" y="788"/>
              <a:chExt cx="5182" cy="1119"/>
            </a:xfrm>
          </p:grpSpPr>
          <p:sp>
            <p:nvSpPr>
              <p:cNvPr id="730134" name="Rectangle 22"/>
              <p:cNvSpPr>
                <a:spLocks noChangeArrowheads="1"/>
              </p:cNvSpPr>
              <p:nvPr/>
            </p:nvSpPr>
            <p:spPr bwMode="auto">
              <a:xfrm>
                <a:off x="354" y="1452"/>
                <a:ext cx="1230" cy="449"/>
              </a:xfrm>
              <a:prstGeom prst="rect">
                <a:avLst/>
              </a:prstGeom>
              <a:solidFill>
                <a:srgbClr val="FF330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pPr algn="ctr" eaLnBrk="1" hangingPunct="1"/>
                <a:r>
                  <a:rPr lang="en-US" sz="2200" b="1">
                    <a:solidFill>
                      <a:schemeClr val="bg1"/>
                    </a:solidFill>
                    <a:latin typeface="Arial" charset="0"/>
                  </a:rPr>
                  <a:t>Dominar</a:t>
                </a:r>
              </a:p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Arial" charset="0"/>
                  </a:rPr>
                  <a:t>(ej. Producto)</a:t>
                </a:r>
              </a:p>
            </p:txBody>
          </p:sp>
          <p:sp>
            <p:nvSpPr>
              <p:cNvPr id="730135" name="Rectangle 23"/>
              <p:cNvSpPr>
                <a:spLocks noChangeArrowheads="1"/>
              </p:cNvSpPr>
              <p:nvPr/>
            </p:nvSpPr>
            <p:spPr bwMode="auto">
              <a:xfrm>
                <a:off x="2111" y="1446"/>
                <a:ext cx="1438" cy="449"/>
              </a:xfrm>
              <a:prstGeom prst="rect">
                <a:avLst/>
              </a:prstGeom>
              <a:solidFill>
                <a:schemeClr val="accent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pPr algn="ctr" eaLnBrk="1" hangingPunct="1"/>
                <a:r>
                  <a:rPr lang="en-US" sz="2200" b="1">
                    <a:solidFill>
                      <a:schemeClr val="bg1"/>
                    </a:solidFill>
                    <a:latin typeface="Arial" charset="0"/>
                  </a:rPr>
                  <a:t>Diferenciarse</a:t>
                </a:r>
              </a:p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Arial" charset="0"/>
                  </a:rPr>
                  <a:t>(ej. Experiencia)</a:t>
                </a:r>
              </a:p>
            </p:txBody>
          </p:sp>
          <p:sp>
            <p:nvSpPr>
              <p:cNvPr id="730136" name="Rectangle 24"/>
              <p:cNvSpPr>
                <a:spLocks noChangeArrowheads="1"/>
              </p:cNvSpPr>
              <p:nvPr/>
            </p:nvSpPr>
            <p:spPr bwMode="auto">
              <a:xfrm>
                <a:off x="3918" y="1458"/>
                <a:ext cx="1618" cy="449"/>
              </a:xfrm>
              <a:prstGeom prst="rect">
                <a:avLst/>
              </a:prstGeom>
              <a:solidFill>
                <a:srgbClr val="339933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2075" tIns="46038" rIns="92075" bIns="46038"/>
              <a:lstStyle/>
              <a:p>
                <a:pPr algn="ctr" eaLnBrk="1" hangingPunct="1"/>
                <a:r>
                  <a:rPr lang="en-US" sz="2200" b="1">
                    <a:solidFill>
                      <a:schemeClr val="bg1"/>
                    </a:solidFill>
                    <a:latin typeface="Arial" charset="0"/>
                  </a:rPr>
                  <a:t>Par</a:t>
                </a:r>
              </a:p>
              <a:p>
                <a:pPr algn="ctr" eaLnBrk="1" hangingPunct="1"/>
                <a:r>
                  <a:rPr lang="en-US" sz="1400" b="1">
                    <a:solidFill>
                      <a:schemeClr val="bg1"/>
                    </a:solidFill>
                    <a:latin typeface="Arial" charset="0"/>
                  </a:rPr>
                  <a:t>(ej. Acceso, Precio,Servicio)</a:t>
                </a:r>
              </a:p>
            </p:txBody>
          </p:sp>
          <p:sp>
            <p:nvSpPr>
              <p:cNvPr id="730137" name="Line 25"/>
              <p:cNvSpPr>
                <a:spLocks noChangeShapeType="1"/>
              </p:cNvSpPr>
              <p:nvPr/>
            </p:nvSpPr>
            <p:spPr bwMode="auto">
              <a:xfrm flipH="1">
                <a:off x="936" y="1148"/>
                <a:ext cx="1868" cy="236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30138" name="Line 26"/>
              <p:cNvSpPr>
                <a:spLocks noChangeShapeType="1"/>
              </p:cNvSpPr>
              <p:nvPr/>
            </p:nvSpPr>
            <p:spPr bwMode="auto">
              <a:xfrm>
                <a:off x="2796" y="1044"/>
                <a:ext cx="0" cy="328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30139" name="Line 27"/>
              <p:cNvSpPr>
                <a:spLocks noChangeShapeType="1"/>
              </p:cNvSpPr>
              <p:nvPr/>
            </p:nvSpPr>
            <p:spPr bwMode="auto">
              <a:xfrm>
                <a:off x="2788" y="1148"/>
                <a:ext cx="1880" cy="248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30140" name="Text Box 28"/>
              <p:cNvSpPr txBox="1">
                <a:spLocks noChangeArrowheads="1"/>
              </p:cNvSpPr>
              <p:nvPr/>
            </p:nvSpPr>
            <p:spPr bwMode="auto">
              <a:xfrm>
                <a:off x="2208" y="788"/>
                <a:ext cx="1248" cy="288"/>
              </a:xfrm>
              <a:prstGeom prst="rect">
                <a:avLst/>
              </a:prstGeom>
              <a:solidFill>
                <a:srgbClr val="FF99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it-IT" b="1">
                    <a:solidFill>
                      <a:srgbClr val="FFFFCC"/>
                    </a:solidFill>
                    <a:latin typeface="Arial" charset="0"/>
                  </a:rPr>
                  <a:t>Visión CR </a:t>
                </a:r>
                <a:endParaRPr lang="en-GB" b="1">
                  <a:solidFill>
                    <a:srgbClr val="FFFFCC"/>
                  </a:solidFill>
                  <a:latin typeface="Arial" charset="0"/>
                </a:endParaRPr>
              </a:p>
            </p:txBody>
          </p:sp>
        </p:grpSp>
        <p:sp>
          <p:nvSpPr>
            <p:cNvPr id="730141" name="Line 29"/>
            <p:cNvSpPr>
              <a:spLocks noChangeShapeType="1"/>
            </p:cNvSpPr>
            <p:nvPr/>
          </p:nvSpPr>
          <p:spPr bwMode="auto">
            <a:xfrm>
              <a:off x="2808" y="1876"/>
              <a:ext cx="0" cy="276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2" name="Line 30"/>
            <p:cNvSpPr>
              <a:spLocks noChangeShapeType="1"/>
            </p:cNvSpPr>
            <p:nvPr/>
          </p:nvSpPr>
          <p:spPr bwMode="auto">
            <a:xfrm>
              <a:off x="4692" y="1892"/>
              <a:ext cx="0" cy="260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3" name="Line 31"/>
            <p:cNvSpPr>
              <a:spLocks noChangeShapeType="1"/>
            </p:cNvSpPr>
            <p:nvPr/>
          </p:nvSpPr>
          <p:spPr bwMode="auto">
            <a:xfrm>
              <a:off x="948" y="1876"/>
              <a:ext cx="0" cy="27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90550" y="3594100"/>
            <a:ext cx="8172450" cy="952500"/>
            <a:chOff x="372" y="2152"/>
            <a:chExt cx="5148" cy="600"/>
          </a:xfrm>
        </p:grpSpPr>
        <p:sp>
          <p:nvSpPr>
            <p:cNvPr id="730145" name="Line 33"/>
            <p:cNvSpPr>
              <a:spLocks noChangeShapeType="1"/>
            </p:cNvSpPr>
            <p:nvPr/>
          </p:nvSpPr>
          <p:spPr bwMode="auto">
            <a:xfrm>
              <a:off x="684" y="2404"/>
              <a:ext cx="0" cy="34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6" name="Line 34"/>
            <p:cNvSpPr>
              <a:spLocks noChangeShapeType="1"/>
            </p:cNvSpPr>
            <p:nvPr/>
          </p:nvSpPr>
          <p:spPr bwMode="auto">
            <a:xfrm>
              <a:off x="936" y="2404"/>
              <a:ext cx="0" cy="34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7" name="Line 35"/>
            <p:cNvSpPr>
              <a:spLocks noChangeShapeType="1"/>
            </p:cNvSpPr>
            <p:nvPr/>
          </p:nvSpPr>
          <p:spPr bwMode="auto">
            <a:xfrm>
              <a:off x="1236" y="2404"/>
              <a:ext cx="0" cy="34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8" name="Line 36"/>
            <p:cNvSpPr>
              <a:spLocks noChangeShapeType="1"/>
            </p:cNvSpPr>
            <p:nvPr/>
          </p:nvSpPr>
          <p:spPr bwMode="auto">
            <a:xfrm>
              <a:off x="2436" y="2404"/>
              <a:ext cx="0" cy="34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49" name="Line 37"/>
            <p:cNvSpPr>
              <a:spLocks noChangeShapeType="1"/>
            </p:cNvSpPr>
            <p:nvPr/>
          </p:nvSpPr>
          <p:spPr bwMode="auto">
            <a:xfrm>
              <a:off x="2808" y="2404"/>
              <a:ext cx="0" cy="34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50" name="Line 38"/>
            <p:cNvSpPr>
              <a:spLocks noChangeShapeType="1"/>
            </p:cNvSpPr>
            <p:nvPr/>
          </p:nvSpPr>
          <p:spPr bwMode="auto">
            <a:xfrm>
              <a:off x="3268" y="2404"/>
              <a:ext cx="0" cy="34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51" name="Line 39"/>
            <p:cNvSpPr>
              <a:spLocks noChangeShapeType="1"/>
            </p:cNvSpPr>
            <p:nvPr/>
          </p:nvSpPr>
          <p:spPr bwMode="auto">
            <a:xfrm>
              <a:off x="4352" y="2404"/>
              <a:ext cx="0" cy="348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52" name="Line 40"/>
            <p:cNvSpPr>
              <a:spLocks noChangeShapeType="1"/>
            </p:cNvSpPr>
            <p:nvPr/>
          </p:nvSpPr>
          <p:spPr bwMode="auto">
            <a:xfrm>
              <a:off x="4716" y="2404"/>
              <a:ext cx="0" cy="348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53" name="Line 41"/>
            <p:cNvSpPr>
              <a:spLocks noChangeShapeType="1"/>
            </p:cNvSpPr>
            <p:nvPr/>
          </p:nvSpPr>
          <p:spPr bwMode="auto">
            <a:xfrm>
              <a:off x="5128" y="2404"/>
              <a:ext cx="0" cy="348"/>
            </a:xfrm>
            <a:prstGeom prst="line">
              <a:avLst/>
            </a:prstGeom>
            <a:noFill/>
            <a:ln w="19050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30154" name="Text Box 42"/>
            <p:cNvSpPr txBox="1">
              <a:spLocks noChangeArrowheads="1"/>
            </p:cNvSpPr>
            <p:nvPr/>
          </p:nvSpPr>
          <p:spPr bwMode="auto">
            <a:xfrm>
              <a:off x="372" y="2152"/>
              <a:ext cx="5148" cy="26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rgbClr val="666699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2000" b="1">
                  <a:solidFill>
                    <a:schemeClr val="bg1"/>
                  </a:solidFill>
                  <a:latin typeface="Arial" charset="0"/>
                </a:rPr>
                <a:t>Imperativos Esratégicos/Capacidades Críticas</a:t>
              </a:r>
              <a:endParaRPr lang="en-GB" sz="2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3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114" grpId="0" animBg="1" autoUpdateAnimBg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Evaluación de la Proposición de Valor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71472" y="1500174"/>
            <a:ext cx="8072494" cy="857256"/>
            <a:chOff x="571472" y="1500174"/>
            <a:chExt cx="8072494" cy="857256"/>
          </a:xfrm>
        </p:grpSpPr>
        <p:sp>
          <p:nvSpPr>
            <p:cNvPr id="8" name="Rectangle 7"/>
            <p:cNvSpPr/>
            <p:nvPr/>
          </p:nvSpPr>
          <p:spPr>
            <a:xfrm>
              <a:off x="571472" y="1500174"/>
              <a:ext cx="2643206" cy="857256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Visibilidad </a:t>
              </a:r>
              <a:endParaRPr lang="es-CL" sz="3000" dirty="0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3357554" y="1714488"/>
              <a:ext cx="428628" cy="35719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3929058" y="1516551"/>
              <a:ext cx="471490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200" dirty="0" smtClean="0">
                  <a:solidFill>
                    <a:srgbClr val="1A2D68"/>
                  </a:solidFill>
                </a:rPr>
                <a:t>¿Es la actual Proposición de Valor claramente reconocible por el cliente?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1472" y="2714620"/>
            <a:ext cx="8072494" cy="857256"/>
            <a:chOff x="571472" y="2714620"/>
            <a:chExt cx="8072494" cy="857256"/>
          </a:xfrm>
        </p:grpSpPr>
        <p:sp>
          <p:nvSpPr>
            <p:cNvPr id="11" name="Rectangle 10"/>
            <p:cNvSpPr/>
            <p:nvPr/>
          </p:nvSpPr>
          <p:spPr>
            <a:xfrm>
              <a:off x="571472" y="2714620"/>
              <a:ext cx="2643206" cy="857256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Relevancia</a:t>
              </a:r>
              <a:endParaRPr lang="es-CL" sz="3000" dirty="0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3357554" y="2983995"/>
              <a:ext cx="428628" cy="35719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929058" y="2714620"/>
              <a:ext cx="471490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200" dirty="0" smtClean="0">
                  <a:solidFill>
                    <a:srgbClr val="1A2D68"/>
                  </a:solidFill>
                </a:rPr>
                <a:t>¿Es la Proposición de Valor relevante para el cliente?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1472" y="3945443"/>
            <a:ext cx="8072494" cy="912317"/>
            <a:chOff x="571472" y="3945443"/>
            <a:chExt cx="8072494" cy="912317"/>
          </a:xfrm>
        </p:grpSpPr>
        <p:sp>
          <p:nvSpPr>
            <p:cNvPr id="12" name="Rectangle 11"/>
            <p:cNvSpPr/>
            <p:nvPr/>
          </p:nvSpPr>
          <p:spPr>
            <a:xfrm>
              <a:off x="571472" y="4000504"/>
              <a:ext cx="2643206" cy="857256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err="1" smtClean="0"/>
                <a:t>Distintividad</a:t>
              </a:r>
              <a:endParaRPr lang="es-CL" sz="3000" dirty="0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3357554" y="4214818"/>
              <a:ext cx="428628" cy="35719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3929058" y="3945443"/>
              <a:ext cx="471490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200" dirty="0" smtClean="0">
                  <a:solidFill>
                    <a:srgbClr val="1A2D68"/>
                  </a:solidFill>
                </a:rPr>
                <a:t>¿Es la Proposición de Valor distinta a la de los competidores del negocio?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1472" y="5357826"/>
            <a:ext cx="8072494" cy="857256"/>
            <a:chOff x="571472" y="5357826"/>
            <a:chExt cx="8072494" cy="857256"/>
          </a:xfrm>
        </p:grpSpPr>
        <p:sp>
          <p:nvSpPr>
            <p:cNvPr id="13" name="Rectangle 12"/>
            <p:cNvSpPr/>
            <p:nvPr/>
          </p:nvSpPr>
          <p:spPr>
            <a:xfrm>
              <a:off x="571472" y="5357826"/>
              <a:ext cx="2643206" cy="857256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000" dirty="0" smtClean="0"/>
                <a:t>Rentabilidad</a:t>
              </a:r>
              <a:endParaRPr lang="es-CL" sz="3000" dirty="0"/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3357554" y="5627201"/>
              <a:ext cx="428628" cy="35719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929058" y="5357826"/>
              <a:ext cx="4714908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s-MX" sz="2200" dirty="0" smtClean="0">
                  <a:solidFill>
                    <a:srgbClr val="1A2D68"/>
                  </a:solidFill>
                </a:rPr>
                <a:t>La rentabilidad del Formato es claramente demostrable</a:t>
              </a:r>
              <a:endParaRPr lang="es-CL" sz="2200" dirty="0">
                <a:solidFill>
                  <a:srgbClr val="1A2D68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2D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143116"/>
            <a:ext cx="9144032" cy="200026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chemeClr val="bg1"/>
                </a:solidFill>
                <a:latin typeface="Cambria" pitchFamily="18" charset="0"/>
              </a:rPr>
              <a:t>Marcas Propias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Tipos de Marcas Propias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57158" y="1428736"/>
          <a:ext cx="842968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05B913A-CC24-48A4-82C6-89F2CA5B6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B05B913A-CC24-48A4-82C6-89F2CA5B68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B16AA20-5EAE-41FC-A217-BAD74175F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graphicEl>
                                              <a:dgm id="{4B16AA20-5EAE-41FC-A217-BAD74175FB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FB27D55-6E44-4D2A-B117-948A1590F5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graphicEl>
                                              <a:dgm id="{DFB27D55-6E44-4D2A-B117-948A1590F5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09787E-53EC-4741-8207-E3FE8F6FF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9709787E-53EC-4741-8207-E3FE8F6FF1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9060B8D-F3A5-498E-934A-EF8C60D6D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graphicEl>
                                              <a:dgm id="{39060B8D-F3A5-498E-934A-EF8C60D6D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452FC80-365C-4E4B-883C-4935A47966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graphicEl>
                                              <a:dgm id="{D452FC80-365C-4E4B-883C-4935A47966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>
                <a:solidFill>
                  <a:srgbClr val="CC3300"/>
                </a:solidFill>
              </a:rPr>
              <a:t>Máximo Bosch</a:t>
            </a:r>
            <a:endParaRPr lang="es-ES" sz="2400" b="1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/>
          </a:p>
        </p:txBody>
      </p:sp>
      <p:sp>
        <p:nvSpPr>
          <p:cNvPr id="24579" name="1 Título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 anchor="ctr"/>
          <a:lstStyle/>
          <a:p>
            <a:pPr eaLnBrk="1" hangingPunct="1"/>
            <a:r>
              <a:rPr lang="es-ES" smtClean="0"/>
              <a:t>Esquema de la cadena</a:t>
            </a:r>
          </a:p>
        </p:txBody>
      </p:sp>
      <p:sp>
        <p:nvSpPr>
          <p:cNvPr id="24580" name="2 Marcador de contenido"/>
          <p:cNvSpPr>
            <a:spLocks noGrp="1"/>
          </p:cNvSpPr>
          <p:nvPr>
            <p:ph idx="4294967295"/>
          </p:nvPr>
        </p:nvSpPr>
        <p:spPr>
          <a:xfrm>
            <a:off x="428625" y="1285875"/>
            <a:ext cx="8229600" cy="714375"/>
          </a:xfrm>
        </p:spPr>
        <p:txBody>
          <a:bodyPr lIns="91440" tIns="45720" rIns="91440" bIns="45720"/>
          <a:lstStyle/>
          <a:p>
            <a:pPr marL="342900" indent="-342900" eaLnBrk="1" hangingPunct="1"/>
            <a:r>
              <a:rPr lang="es-ES" smtClean="0"/>
              <a:t>Tiempo entre diseño,  producción y venta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357158" y="3714752"/>
          <a:ext cx="8429684" cy="1420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285720" y="1714488"/>
          <a:ext cx="1357322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583" name="25 CuadroTexto"/>
          <p:cNvSpPr txBox="1">
            <a:spLocks noChangeArrowheads="1"/>
          </p:cNvSpPr>
          <p:nvPr/>
        </p:nvSpPr>
        <p:spPr bwMode="auto">
          <a:xfrm>
            <a:off x="7885113" y="2205038"/>
            <a:ext cx="785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s-MX" sz="1800">
                <a:latin typeface="Arial" charset="0"/>
              </a:rPr>
              <a:t>POS</a:t>
            </a:r>
            <a:endParaRPr lang="es-ES" sz="1800">
              <a:latin typeface="Arial" charset="0"/>
            </a:endParaRPr>
          </a:p>
        </p:txBody>
      </p:sp>
      <p:cxnSp>
        <p:nvCxnSpPr>
          <p:cNvPr id="41" name="40 Conector angular"/>
          <p:cNvCxnSpPr/>
          <p:nvPr/>
        </p:nvCxnSpPr>
        <p:spPr>
          <a:xfrm rot="10800000">
            <a:off x="1619250" y="2928938"/>
            <a:ext cx="1357313" cy="1143000"/>
          </a:xfrm>
          <a:prstGeom prst="bentConnector3">
            <a:avLst>
              <a:gd name="adj1" fmla="val 100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angular"/>
          <p:cNvCxnSpPr>
            <a:cxnSpLocks noChangeShapeType="1"/>
          </p:cNvCxnSpPr>
          <p:nvPr/>
        </p:nvCxnSpPr>
        <p:spPr bwMode="auto">
          <a:xfrm rot="10800000">
            <a:off x="2820988" y="2924175"/>
            <a:ext cx="1643062" cy="1143000"/>
          </a:xfrm>
          <a:prstGeom prst="bentConnector3">
            <a:avLst>
              <a:gd name="adj1" fmla="val 250"/>
            </a:avLst>
          </a:prstGeom>
          <a:noFill/>
          <a:ln w="9525" algn="ctr">
            <a:solidFill>
              <a:srgbClr val="4A7EBB"/>
            </a:solidFill>
            <a:miter lim="800000"/>
            <a:headEnd/>
            <a:tailEnd/>
          </a:ln>
        </p:spPr>
      </p:cxnSp>
      <p:cxnSp>
        <p:nvCxnSpPr>
          <p:cNvPr id="47" name="46 Conector angular"/>
          <p:cNvCxnSpPr/>
          <p:nvPr/>
        </p:nvCxnSpPr>
        <p:spPr>
          <a:xfrm rot="10800000">
            <a:off x="1643063" y="2071688"/>
            <a:ext cx="5929312" cy="1928812"/>
          </a:xfrm>
          <a:prstGeom prst="bentConnector3">
            <a:avLst>
              <a:gd name="adj1" fmla="val -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7" name="AutoShape 10"/>
          <p:cNvSpPr>
            <a:spLocks noChangeArrowheads="1"/>
          </p:cNvSpPr>
          <p:nvPr/>
        </p:nvSpPr>
        <p:spPr bwMode="auto">
          <a:xfrm>
            <a:off x="900113" y="3068638"/>
            <a:ext cx="71437" cy="936625"/>
          </a:xfrm>
          <a:prstGeom prst="downArrow">
            <a:avLst>
              <a:gd name="adj1" fmla="val 50000"/>
              <a:gd name="adj2" fmla="val 327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19250" y="2636838"/>
            <a:ext cx="4392613" cy="1655762"/>
            <a:chOff x="1020" y="1661"/>
            <a:chExt cx="2767" cy="1043"/>
          </a:xfrm>
        </p:grpSpPr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 flipV="1">
              <a:off x="3787" y="1661"/>
              <a:ext cx="0" cy="1043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4590" name="Line 13"/>
            <p:cNvSpPr>
              <a:spLocks noChangeShapeType="1"/>
            </p:cNvSpPr>
            <p:nvPr/>
          </p:nvSpPr>
          <p:spPr bwMode="auto">
            <a:xfrm flipH="1" flipV="1">
              <a:off x="1020" y="1661"/>
              <a:ext cx="2767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Tipos de Marcas Propias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428596" y="1357298"/>
          <a:ext cx="835824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A2D6EBC-B57F-42DE-B1B2-46746F394B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CA2D6EBC-B57F-42DE-B1B2-46746F394B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9A55D84-10FD-4D99-A2DE-D9D3431430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graphicEl>
                                              <a:dgm id="{39A55D84-10FD-4D99-A2DE-D9D3431430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F45961-11A1-45A6-BD80-ABA8E0D11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graphicEl>
                                              <a:dgm id="{4AF45961-11A1-45A6-BD80-ABA8E0D111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D042C7-B2B8-422D-ADE5-FF2C51B9DA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graphicEl>
                                              <a:dgm id="{05D042C7-B2B8-422D-ADE5-FF2C51B9DA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03CBC44-BF4F-4860-8605-2246FD9B6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403CBC44-BF4F-4860-8605-2246FD9B67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BA700DA-3FC2-4D13-826A-1BB4D8B8CF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graphicEl>
                                              <a:dgm id="{6BA700DA-3FC2-4D13-826A-1BB4D8B8CF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lvlAtOnce"/>
        </p:bldSub>
      </p:bldGraphic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71546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86716"/>
            <a:ext cx="87154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Marcas Propias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509489"/>
            <a:ext cx="80010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s-ES_tradnl" sz="3000" dirty="0" smtClean="0">
                <a:solidFill>
                  <a:srgbClr val="1A2D68"/>
                </a:solidFill>
              </a:rPr>
              <a:t>Hay básicamente 4 razones para que los </a:t>
            </a:r>
            <a:r>
              <a:rPr lang="es-ES_tradnl" sz="3000" i="1" dirty="0" err="1" smtClean="0">
                <a:solidFill>
                  <a:srgbClr val="1A2D68"/>
                </a:solidFill>
              </a:rPr>
              <a:t>Retailers</a:t>
            </a:r>
            <a:r>
              <a:rPr lang="es-ES_tradnl" sz="3000" dirty="0" smtClean="0">
                <a:solidFill>
                  <a:srgbClr val="1A2D68"/>
                </a:solidFill>
              </a:rPr>
              <a:t> desarrollen Marcas propias:</a:t>
            </a: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514350" indent="-514350" algn="just">
              <a:lnSpc>
                <a:spcPct val="90000"/>
              </a:lnSpc>
              <a:buFont typeface="Arial" pitchFamily="34" charset="0"/>
              <a:buChar char="•"/>
            </a:pPr>
            <a:endParaRPr lang="es-ES_tradnl" sz="2000" dirty="0" smtClean="0">
              <a:solidFill>
                <a:srgbClr val="1A2D68"/>
              </a:solidFill>
            </a:endParaRP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Mejorar su imagen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Aumentar el poder dentro del canal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Aumentar la Utilidad de la categoría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_tradnl" sz="2800" dirty="0" smtClean="0">
                <a:solidFill>
                  <a:srgbClr val="1A2D68"/>
                </a:solidFill>
              </a:rPr>
              <a:t>Imagen y Lealtad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76" y="928670"/>
          <a:ext cx="892971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Distribución &amp; </a:t>
            </a:r>
            <a:r>
              <a:rPr lang="es-MX" sz="1200" i="1" dirty="0" err="1" smtClean="0">
                <a:solidFill>
                  <a:schemeClr val="tx2">
                    <a:lumMod val="75000"/>
                  </a:schemeClr>
                </a:solidFill>
              </a:rPr>
              <a:t>Retail</a:t>
            </a:r>
            <a:endParaRPr lang="es-CL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762000"/>
            <a:r>
              <a:rPr lang="en-US" b="1" smtClean="0">
                <a:solidFill>
                  <a:srgbClr val="CC3300"/>
                </a:solidFill>
              </a:rPr>
              <a:t>Máximo Bosch</a:t>
            </a:r>
            <a:endParaRPr lang="es-ES" sz="2400" b="1" smtClean="0">
              <a:solidFill>
                <a:srgbClr val="CC3300"/>
              </a:solidFill>
              <a:latin typeface="Arial" charset="0"/>
            </a:endParaRPr>
          </a:p>
          <a:p>
            <a:pPr defTabSz="762000"/>
            <a:endParaRPr lang="en-US" sz="1400" smtClean="0"/>
          </a:p>
        </p:txBody>
      </p:sp>
      <p:sp>
        <p:nvSpPr>
          <p:cNvPr id="22531" name="1 Título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 anchor="ctr"/>
          <a:lstStyle/>
          <a:p>
            <a:pPr eaLnBrk="1" hangingPunct="1"/>
            <a:r>
              <a:rPr lang="es-MX" smtClean="0"/>
              <a:t>Tres Casos Emblemáticos</a:t>
            </a:r>
            <a:endParaRPr lang="es-ES" smtClean="0"/>
          </a:p>
        </p:txBody>
      </p:sp>
      <p:sp>
        <p:nvSpPr>
          <p:cNvPr id="22532" name="2 Marcador de contenido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marL="342900" indent="-342900" eaLnBrk="1" hangingPunct="1">
              <a:lnSpc>
                <a:spcPct val="80000"/>
              </a:lnSpc>
            </a:pPr>
            <a:r>
              <a:rPr lang="es-ES" sz="3400" smtClean="0"/>
              <a:t>Wal Mart</a:t>
            </a:r>
          </a:p>
          <a:p>
            <a:pPr marL="342900" indent="-342900" eaLnBrk="1" hangingPunct="1">
              <a:lnSpc>
                <a:spcPct val="80000"/>
              </a:lnSpc>
            </a:pPr>
            <a:r>
              <a:rPr lang="es-ES" sz="3400" smtClean="0"/>
              <a:t>Zara</a:t>
            </a:r>
          </a:p>
          <a:p>
            <a:pPr marL="342900" indent="-342900" eaLnBrk="1" hangingPunct="1">
              <a:lnSpc>
                <a:spcPct val="80000"/>
              </a:lnSpc>
            </a:pPr>
            <a:r>
              <a:rPr lang="es-ES" sz="3400" smtClean="0"/>
              <a:t>TESCO</a:t>
            </a:r>
            <a:endParaRPr lang="es-ES" sz="3600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900113" y="4508500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2800">
                <a:latin typeface="Arial" charset="0"/>
              </a:rPr>
              <a:t>Miremos algunos datos de ellos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 eaLnBrk="1" hangingPunct="1">
          <a:spcBef>
            <a:spcPct val="50000"/>
          </a:spcBef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7152</TotalTime>
  <Words>3547</Words>
  <Application>Microsoft Office PowerPoint</Application>
  <PresentationFormat>Presentación en pantalla (4:3)</PresentationFormat>
  <Paragraphs>914</Paragraphs>
  <Slides>82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82</vt:i4>
      </vt:variant>
    </vt:vector>
  </HeadingPairs>
  <TitlesOfParts>
    <vt:vector size="83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Esquema de la cadena</vt:lpstr>
      <vt:lpstr>Tres Casos Emblemáticos</vt:lpstr>
      <vt:lpstr>Walmart</vt:lpstr>
      <vt:lpstr>Diapositiva 11</vt:lpstr>
      <vt:lpstr>Diapositiva 12</vt:lpstr>
      <vt:lpstr>Diapositiva 13</vt:lpstr>
      <vt:lpstr>Retail Link</vt:lpstr>
      <vt:lpstr>Retail Link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 </vt:lpstr>
      <vt:lpstr>El Modelo Conceptual de Consumer Relevancy</vt:lpstr>
      <vt:lpstr>Mito de la Excelencia:  Una empresa debe sobresalir en todos los aspectos</vt:lpstr>
      <vt:lpstr>Domination/Differentiation Strategies in Practice - Europe </vt:lpstr>
      <vt:lpstr>Domination/Differentiation Strategies in Practice - U.S. </vt:lpstr>
      <vt:lpstr>Y en Chile…….????</vt:lpstr>
      <vt:lpstr>Diapositiva 76</vt:lpstr>
      <vt:lpstr>Diapositiva 77</vt:lpstr>
      <vt:lpstr>Diapositiva 78</vt:lpstr>
      <vt:lpstr>Diapositiva 79</vt:lpstr>
      <vt:lpstr>Diapositiva 80</vt:lpstr>
      <vt:lpstr>Diapositiva 81</vt:lpstr>
      <vt:lpstr>Diapositiva 82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Usuario</cp:lastModifiedBy>
  <cp:revision>763</cp:revision>
  <dcterms:created xsi:type="dcterms:W3CDTF">2009-10-22T17:22:15Z</dcterms:created>
  <dcterms:modified xsi:type="dcterms:W3CDTF">2011-12-14T03:19:43Z</dcterms:modified>
</cp:coreProperties>
</file>