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3066" autoAdjust="0"/>
  </p:normalViewPr>
  <p:slideViewPr>
    <p:cSldViewPr>
      <p:cViewPr>
        <p:scale>
          <a:sx n="70" d="100"/>
          <a:sy n="70" d="100"/>
        </p:scale>
        <p:origin x="-1302" y="-12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_rels/viewProps.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slide" Target="slides/slide1.xml"/></Relationships>
</file>

<file path=ppt/diagrams/_rels/data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 Id="rId5" Type="http://schemas.openxmlformats.org/officeDocument/2006/relationships/image" Target="../media/image13.jpeg"/><Relationship Id="rId4" Type="http://schemas.openxmlformats.org/officeDocument/2006/relationships/image" Target="../media/image12.jpeg"/></Relationships>
</file>

<file path=ppt/diagrams/_rels/data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diagrams/_rels/data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 Id="rId5" Type="http://schemas.openxmlformats.org/officeDocument/2006/relationships/image" Target="../media/image13.jpeg"/><Relationship Id="rId4" Type="http://schemas.openxmlformats.org/officeDocument/2006/relationships/image" Target="../media/image12.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E00B40-9F91-4758-9FD9-C7C093FEAE8B}"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n-US"/>
        </a:p>
      </dgm:t>
    </dgm:pt>
    <dgm:pt modelId="{C4F41909-4A09-4123-ADBF-F048FF528DE9}">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Solteros</a:t>
          </a:r>
          <a:r>
            <a:rPr lang="en-US" sz="2800" b="1" dirty="0" smtClean="0"/>
            <a:t> (So)</a:t>
          </a:r>
        </a:p>
      </dgm:t>
    </dgm:pt>
    <dgm:pt modelId="{6DE2A0EC-708F-44D2-848A-4F113BA7AD16}" type="parTrans" cxnId="{6BE07A66-CAD3-475B-AB22-CABA6A412E5A}">
      <dgm:prSet/>
      <dgm:spPr/>
      <dgm:t>
        <a:bodyPr/>
        <a:lstStyle/>
        <a:p>
          <a:endParaRPr lang="en-US" sz="1400" b="1"/>
        </a:p>
      </dgm:t>
    </dgm:pt>
    <dgm:pt modelId="{3B5EA56E-D472-42E8-921E-8D5F9F27E72C}" type="sibTrans" cxnId="{6BE07A66-CAD3-475B-AB22-CABA6A412E5A}">
      <dgm:prSet/>
      <dgm:spPr/>
      <dgm:t>
        <a:bodyPr/>
        <a:lstStyle/>
        <a:p>
          <a:endParaRPr lang="en-US" sz="1400" b="1"/>
        </a:p>
      </dgm:t>
    </dgm:pt>
    <dgm:pt modelId="{0991F6AE-8F60-4FAE-8AE3-5EB623D7AFC3}">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Profesionales</a:t>
          </a:r>
          <a:r>
            <a:rPr lang="en-US" sz="2800" b="1" dirty="0" smtClean="0"/>
            <a:t> (</a:t>
          </a:r>
          <a:r>
            <a:rPr lang="en-US" sz="2800" b="1" dirty="0" err="1" smtClean="0"/>
            <a:t>Pr</a:t>
          </a:r>
          <a:r>
            <a:rPr lang="en-US" sz="2800" b="1" dirty="0" smtClean="0"/>
            <a:t>)</a:t>
          </a:r>
          <a:endParaRPr lang="en-US" sz="2800" b="1" dirty="0"/>
        </a:p>
      </dgm:t>
    </dgm:pt>
    <dgm:pt modelId="{F24D5608-04BA-4B12-8042-27005959808C}" type="parTrans" cxnId="{98B86B33-BA5D-4CF7-AAB3-81E54681880B}">
      <dgm:prSet/>
      <dgm:spPr/>
      <dgm:t>
        <a:bodyPr/>
        <a:lstStyle/>
        <a:p>
          <a:endParaRPr lang="en-US" sz="1400" b="1"/>
        </a:p>
      </dgm:t>
    </dgm:pt>
    <dgm:pt modelId="{510BEFFF-4098-4BEF-A605-6432733B1E79}" type="sibTrans" cxnId="{98B86B33-BA5D-4CF7-AAB3-81E54681880B}">
      <dgm:prSet/>
      <dgm:spPr/>
      <dgm:t>
        <a:bodyPr/>
        <a:lstStyle/>
        <a:p>
          <a:endParaRPr lang="en-US" sz="1400" b="1"/>
        </a:p>
      </dgm:t>
    </dgm:pt>
    <dgm:pt modelId="{9CD219D1-2013-41AA-BBAF-23D790D52E9C}">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Conocedores</a:t>
          </a:r>
          <a:r>
            <a:rPr lang="en-US" sz="2800" b="1" dirty="0" smtClean="0"/>
            <a:t> (Co)</a:t>
          </a:r>
          <a:endParaRPr lang="en-US" sz="2800" b="1" dirty="0"/>
        </a:p>
      </dgm:t>
    </dgm:pt>
    <dgm:pt modelId="{A502D5B9-3D3B-4822-B2A7-E7496429D7D2}" type="parTrans" cxnId="{102D7DCD-3617-4353-92AF-39B2C3756C92}">
      <dgm:prSet/>
      <dgm:spPr/>
      <dgm:t>
        <a:bodyPr/>
        <a:lstStyle/>
        <a:p>
          <a:endParaRPr lang="en-US" sz="1400" b="1"/>
        </a:p>
      </dgm:t>
    </dgm:pt>
    <dgm:pt modelId="{CB4908F6-083B-4AB5-B7BC-1E9904CE807B}" type="sibTrans" cxnId="{102D7DCD-3617-4353-92AF-39B2C3756C92}">
      <dgm:prSet/>
      <dgm:spPr/>
      <dgm:t>
        <a:bodyPr/>
        <a:lstStyle/>
        <a:p>
          <a:endParaRPr lang="en-US" sz="1400" b="1"/>
        </a:p>
      </dgm:t>
    </dgm:pt>
    <dgm:pt modelId="{09C0BFF9-C9F9-4020-8DC1-321AA4B6F4F1}">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smtClean="0"/>
            <a:t>Altos </a:t>
          </a:r>
          <a:r>
            <a:rPr lang="en-US" sz="2800" b="1" dirty="0" err="1" smtClean="0"/>
            <a:t>ingresos</a:t>
          </a:r>
          <a:r>
            <a:rPr lang="en-US" sz="2800" b="1" dirty="0" smtClean="0"/>
            <a:t> (AI)</a:t>
          </a:r>
        </a:p>
      </dgm:t>
    </dgm:pt>
    <dgm:pt modelId="{0E521E30-A6BC-4E7A-88C9-3C952166CA0F}" type="parTrans" cxnId="{C8006363-4D45-42C2-BF0B-262AC872CD38}">
      <dgm:prSet/>
      <dgm:spPr/>
      <dgm:t>
        <a:bodyPr/>
        <a:lstStyle/>
        <a:p>
          <a:endParaRPr lang="en-US" sz="1400" b="1"/>
        </a:p>
      </dgm:t>
    </dgm:pt>
    <dgm:pt modelId="{0445920D-8F79-470D-968F-99B1D4F3A59B}" type="sibTrans" cxnId="{C8006363-4D45-42C2-BF0B-262AC872CD38}">
      <dgm:prSet/>
      <dgm:spPr/>
      <dgm:t>
        <a:bodyPr/>
        <a:lstStyle/>
        <a:p>
          <a:endParaRPr lang="en-US" sz="1400" b="1"/>
        </a:p>
      </dgm:t>
    </dgm:pt>
    <dgm:pt modelId="{25E82E31-71AA-4ACA-A8C7-26214F9A9BBC}">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Otros</a:t>
          </a:r>
          <a:r>
            <a:rPr lang="en-US" sz="2800" b="1" dirty="0" smtClean="0"/>
            <a:t> (</a:t>
          </a:r>
          <a:r>
            <a:rPr lang="en-US" sz="2800" b="1" dirty="0" err="1" smtClean="0"/>
            <a:t>Ot</a:t>
          </a:r>
          <a:r>
            <a:rPr lang="en-US" sz="2800" b="1" dirty="0" smtClean="0"/>
            <a:t>)</a:t>
          </a:r>
        </a:p>
      </dgm:t>
    </dgm:pt>
    <dgm:pt modelId="{E832C8CC-2ACF-4702-B311-3FFE9CDAEB7E}" type="parTrans" cxnId="{89F5F28D-50E2-45CD-BD19-3D70E4A96498}">
      <dgm:prSet/>
      <dgm:spPr/>
      <dgm:t>
        <a:bodyPr/>
        <a:lstStyle/>
        <a:p>
          <a:endParaRPr lang="en-US" sz="1400" b="1"/>
        </a:p>
      </dgm:t>
    </dgm:pt>
    <dgm:pt modelId="{E23682A5-D608-4F1B-8C60-64BAF399C5CC}" type="sibTrans" cxnId="{89F5F28D-50E2-45CD-BD19-3D70E4A96498}">
      <dgm:prSet/>
      <dgm:spPr/>
      <dgm:t>
        <a:bodyPr/>
        <a:lstStyle/>
        <a:p>
          <a:endParaRPr lang="en-US" sz="1400" b="1"/>
        </a:p>
      </dgm:t>
    </dgm:pt>
    <dgm:pt modelId="{96D9E256-61A9-4E8A-8A85-EDE4F936D8E1}" type="pres">
      <dgm:prSet presAssocID="{86E00B40-9F91-4758-9FD9-C7C093FEAE8B}" presName="linearFlow" presStyleCnt="0">
        <dgm:presLayoutVars>
          <dgm:dir/>
          <dgm:resizeHandles val="exact"/>
        </dgm:presLayoutVars>
      </dgm:prSet>
      <dgm:spPr/>
      <dgm:t>
        <a:bodyPr/>
        <a:lstStyle/>
        <a:p>
          <a:endParaRPr lang="fr-FR"/>
        </a:p>
      </dgm:t>
    </dgm:pt>
    <dgm:pt modelId="{79305AE3-91B7-460E-9EE7-86D0EC27A5D4}" type="pres">
      <dgm:prSet presAssocID="{C4F41909-4A09-4123-ADBF-F048FF528DE9}" presName="composite" presStyleCnt="0"/>
      <dgm:spPr/>
    </dgm:pt>
    <dgm:pt modelId="{75166681-8BE3-4D01-9730-66E3BBBD3987}" type="pres">
      <dgm:prSet presAssocID="{C4F41909-4A09-4123-ADBF-F048FF528DE9}" presName="imgShp" presStyleLbl="fgImgPlace1" presStyleIdx="0" presStyleCnt="5"/>
      <dgm:spPr>
        <a:blipFill rotWithShape="0">
          <a:blip xmlns:r="http://schemas.openxmlformats.org/officeDocument/2006/relationships" r:embed="rId1"/>
          <a:stretch>
            <a:fillRect/>
          </a:stretch>
        </a:blipFill>
      </dgm:spPr>
    </dgm:pt>
    <dgm:pt modelId="{22996A48-1F73-43BC-B418-311C68B642D1}" type="pres">
      <dgm:prSet presAssocID="{C4F41909-4A09-4123-ADBF-F048FF528DE9}" presName="txShp" presStyleLbl="node1" presStyleIdx="0" presStyleCnt="5">
        <dgm:presLayoutVars>
          <dgm:bulletEnabled val="1"/>
        </dgm:presLayoutVars>
      </dgm:prSet>
      <dgm:spPr>
        <a:prstGeom prst="roundRect">
          <a:avLst/>
        </a:prstGeom>
      </dgm:spPr>
      <dgm:t>
        <a:bodyPr/>
        <a:lstStyle/>
        <a:p>
          <a:endParaRPr lang="en-US"/>
        </a:p>
      </dgm:t>
    </dgm:pt>
    <dgm:pt modelId="{6D80E656-276A-4EC0-A3B2-39111985276F}" type="pres">
      <dgm:prSet presAssocID="{3B5EA56E-D472-42E8-921E-8D5F9F27E72C}" presName="spacing" presStyleCnt="0"/>
      <dgm:spPr/>
    </dgm:pt>
    <dgm:pt modelId="{344846AB-1232-4E10-B6BF-03B37D79D9AF}" type="pres">
      <dgm:prSet presAssocID="{0991F6AE-8F60-4FAE-8AE3-5EB623D7AFC3}" presName="composite" presStyleCnt="0"/>
      <dgm:spPr/>
    </dgm:pt>
    <dgm:pt modelId="{9FF6568E-80F8-45BA-90F4-0183DCDA45B4}" type="pres">
      <dgm:prSet presAssocID="{0991F6AE-8F60-4FAE-8AE3-5EB623D7AFC3}" presName="imgShp" presStyleLbl="fgImgPlace1" presStyleIdx="1" presStyleCnt="5"/>
      <dgm:spPr>
        <a:blipFill rotWithShape="0">
          <a:blip xmlns:r="http://schemas.openxmlformats.org/officeDocument/2006/relationships" r:embed="rId2"/>
          <a:stretch>
            <a:fillRect/>
          </a:stretch>
        </a:blipFill>
      </dgm:spPr>
    </dgm:pt>
    <dgm:pt modelId="{19818846-B8A3-496B-ACBE-A087AC41831B}" type="pres">
      <dgm:prSet presAssocID="{0991F6AE-8F60-4FAE-8AE3-5EB623D7AFC3}" presName="txShp" presStyleLbl="node1" presStyleIdx="1" presStyleCnt="5">
        <dgm:presLayoutVars>
          <dgm:bulletEnabled val="1"/>
        </dgm:presLayoutVars>
      </dgm:prSet>
      <dgm:spPr>
        <a:prstGeom prst="roundRect">
          <a:avLst/>
        </a:prstGeom>
      </dgm:spPr>
      <dgm:t>
        <a:bodyPr/>
        <a:lstStyle/>
        <a:p>
          <a:endParaRPr lang="en-US"/>
        </a:p>
      </dgm:t>
    </dgm:pt>
    <dgm:pt modelId="{ACB22A31-6036-422A-AA84-33889BE6AB3D}" type="pres">
      <dgm:prSet presAssocID="{510BEFFF-4098-4BEF-A605-6432733B1E79}" presName="spacing" presStyleCnt="0"/>
      <dgm:spPr/>
    </dgm:pt>
    <dgm:pt modelId="{67902E7B-D5CB-4F52-8157-FD5635AE8354}" type="pres">
      <dgm:prSet presAssocID="{9CD219D1-2013-41AA-BBAF-23D790D52E9C}" presName="composite" presStyleCnt="0"/>
      <dgm:spPr/>
    </dgm:pt>
    <dgm:pt modelId="{C36E7EF6-B7A0-4919-AC5A-4E95788E8410}" type="pres">
      <dgm:prSet presAssocID="{9CD219D1-2013-41AA-BBAF-23D790D52E9C}" presName="imgShp" presStyleLbl="fgImgPlace1" presStyleIdx="2" presStyleCnt="5"/>
      <dgm:spPr>
        <a:blipFill rotWithShape="0">
          <a:blip xmlns:r="http://schemas.openxmlformats.org/officeDocument/2006/relationships" r:embed="rId3"/>
          <a:stretch>
            <a:fillRect/>
          </a:stretch>
        </a:blipFill>
      </dgm:spPr>
    </dgm:pt>
    <dgm:pt modelId="{BCC78777-A78B-478F-8347-08DEEBB742BF}" type="pres">
      <dgm:prSet presAssocID="{9CD219D1-2013-41AA-BBAF-23D790D52E9C}" presName="txShp" presStyleLbl="node1" presStyleIdx="2" presStyleCnt="5">
        <dgm:presLayoutVars>
          <dgm:bulletEnabled val="1"/>
        </dgm:presLayoutVars>
      </dgm:prSet>
      <dgm:spPr>
        <a:prstGeom prst="roundRect">
          <a:avLst/>
        </a:prstGeom>
      </dgm:spPr>
      <dgm:t>
        <a:bodyPr/>
        <a:lstStyle/>
        <a:p>
          <a:endParaRPr lang="en-US"/>
        </a:p>
      </dgm:t>
    </dgm:pt>
    <dgm:pt modelId="{73793C2C-D286-4C21-9A5D-58B7B493CFD5}" type="pres">
      <dgm:prSet presAssocID="{CB4908F6-083B-4AB5-B7BC-1E9904CE807B}" presName="spacing" presStyleCnt="0"/>
      <dgm:spPr/>
    </dgm:pt>
    <dgm:pt modelId="{439F02C4-B080-41BE-A2F8-2816A4F88986}" type="pres">
      <dgm:prSet presAssocID="{09C0BFF9-C9F9-4020-8DC1-321AA4B6F4F1}" presName="composite" presStyleCnt="0"/>
      <dgm:spPr/>
    </dgm:pt>
    <dgm:pt modelId="{A98C5CDB-6971-4BBA-B9ED-9BA6F7DEFA61}" type="pres">
      <dgm:prSet presAssocID="{09C0BFF9-C9F9-4020-8DC1-321AA4B6F4F1}" presName="imgShp" presStyleLbl="fgImgPlace1" presStyleIdx="3" presStyleCnt="5"/>
      <dgm:spPr>
        <a:blipFill rotWithShape="0">
          <a:blip xmlns:r="http://schemas.openxmlformats.org/officeDocument/2006/relationships" r:embed="rId4"/>
          <a:stretch>
            <a:fillRect/>
          </a:stretch>
        </a:blipFill>
      </dgm:spPr>
    </dgm:pt>
    <dgm:pt modelId="{9A0DA33C-7716-4852-9FCE-D9C1DF2A2253}" type="pres">
      <dgm:prSet presAssocID="{09C0BFF9-C9F9-4020-8DC1-321AA4B6F4F1}" presName="txShp" presStyleLbl="node1" presStyleIdx="3" presStyleCnt="5">
        <dgm:presLayoutVars>
          <dgm:bulletEnabled val="1"/>
        </dgm:presLayoutVars>
      </dgm:prSet>
      <dgm:spPr>
        <a:prstGeom prst="roundRect">
          <a:avLst/>
        </a:prstGeom>
      </dgm:spPr>
      <dgm:t>
        <a:bodyPr/>
        <a:lstStyle/>
        <a:p>
          <a:endParaRPr lang="en-US"/>
        </a:p>
      </dgm:t>
    </dgm:pt>
    <dgm:pt modelId="{BD5A2C5B-8A46-4D38-BEDC-B40DC5CCA2F9}" type="pres">
      <dgm:prSet presAssocID="{0445920D-8F79-470D-968F-99B1D4F3A59B}" presName="spacing" presStyleCnt="0"/>
      <dgm:spPr/>
    </dgm:pt>
    <dgm:pt modelId="{70C6F0A5-6334-41C8-9A2B-BFBD0017ACF3}" type="pres">
      <dgm:prSet presAssocID="{25E82E31-71AA-4ACA-A8C7-26214F9A9BBC}" presName="composite" presStyleCnt="0"/>
      <dgm:spPr/>
    </dgm:pt>
    <dgm:pt modelId="{BB35AC52-EBA9-4081-81F7-EB932179E6EC}" type="pres">
      <dgm:prSet presAssocID="{25E82E31-71AA-4ACA-A8C7-26214F9A9BBC}" presName="imgShp" presStyleLbl="fgImgPlace1" presStyleIdx="4" presStyleCnt="5"/>
      <dgm:spPr>
        <a:blipFill rotWithShape="0">
          <a:blip xmlns:r="http://schemas.openxmlformats.org/officeDocument/2006/relationships" r:embed="rId5"/>
          <a:stretch>
            <a:fillRect/>
          </a:stretch>
        </a:blipFill>
      </dgm:spPr>
    </dgm:pt>
    <dgm:pt modelId="{A6945FB3-C196-4C21-B880-D056D3CE9B7E}" type="pres">
      <dgm:prSet presAssocID="{25E82E31-71AA-4ACA-A8C7-26214F9A9BBC}" presName="txShp" presStyleLbl="node1" presStyleIdx="4" presStyleCnt="5">
        <dgm:presLayoutVars>
          <dgm:bulletEnabled val="1"/>
        </dgm:presLayoutVars>
      </dgm:prSet>
      <dgm:spPr>
        <a:prstGeom prst="roundRect">
          <a:avLst/>
        </a:prstGeom>
      </dgm:spPr>
      <dgm:t>
        <a:bodyPr/>
        <a:lstStyle/>
        <a:p>
          <a:endParaRPr lang="en-US"/>
        </a:p>
      </dgm:t>
    </dgm:pt>
  </dgm:ptLst>
  <dgm:cxnLst>
    <dgm:cxn modelId="{98B86B33-BA5D-4CF7-AAB3-81E54681880B}" srcId="{86E00B40-9F91-4758-9FD9-C7C093FEAE8B}" destId="{0991F6AE-8F60-4FAE-8AE3-5EB623D7AFC3}" srcOrd="1" destOrd="0" parTransId="{F24D5608-04BA-4B12-8042-27005959808C}" sibTransId="{510BEFFF-4098-4BEF-A605-6432733B1E79}"/>
    <dgm:cxn modelId="{871FA178-D446-47DF-A94C-850BE4B13361}" type="presOf" srcId="{0991F6AE-8F60-4FAE-8AE3-5EB623D7AFC3}" destId="{19818846-B8A3-496B-ACBE-A087AC41831B}" srcOrd="0" destOrd="0" presId="urn:microsoft.com/office/officeart/2005/8/layout/vList3#1"/>
    <dgm:cxn modelId="{102D7DCD-3617-4353-92AF-39B2C3756C92}" srcId="{86E00B40-9F91-4758-9FD9-C7C093FEAE8B}" destId="{9CD219D1-2013-41AA-BBAF-23D790D52E9C}" srcOrd="2" destOrd="0" parTransId="{A502D5B9-3D3B-4822-B2A7-E7496429D7D2}" sibTransId="{CB4908F6-083B-4AB5-B7BC-1E9904CE807B}"/>
    <dgm:cxn modelId="{89F5F28D-50E2-45CD-BD19-3D70E4A96498}" srcId="{86E00B40-9F91-4758-9FD9-C7C093FEAE8B}" destId="{25E82E31-71AA-4ACA-A8C7-26214F9A9BBC}" srcOrd="4" destOrd="0" parTransId="{E832C8CC-2ACF-4702-B311-3FFE9CDAEB7E}" sibTransId="{E23682A5-D608-4F1B-8C60-64BAF399C5CC}"/>
    <dgm:cxn modelId="{6FE0048F-5CA2-4FAD-A658-7B1B8C0BCF57}" type="presOf" srcId="{09C0BFF9-C9F9-4020-8DC1-321AA4B6F4F1}" destId="{9A0DA33C-7716-4852-9FCE-D9C1DF2A2253}" srcOrd="0" destOrd="0" presId="urn:microsoft.com/office/officeart/2005/8/layout/vList3#1"/>
    <dgm:cxn modelId="{C8006363-4D45-42C2-BF0B-262AC872CD38}" srcId="{86E00B40-9F91-4758-9FD9-C7C093FEAE8B}" destId="{09C0BFF9-C9F9-4020-8DC1-321AA4B6F4F1}" srcOrd="3" destOrd="0" parTransId="{0E521E30-A6BC-4E7A-88C9-3C952166CA0F}" sibTransId="{0445920D-8F79-470D-968F-99B1D4F3A59B}"/>
    <dgm:cxn modelId="{2C09DD32-4C8A-4F32-A980-47DA5D9AAC4F}" type="presOf" srcId="{9CD219D1-2013-41AA-BBAF-23D790D52E9C}" destId="{BCC78777-A78B-478F-8347-08DEEBB742BF}" srcOrd="0" destOrd="0" presId="urn:microsoft.com/office/officeart/2005/8/layout/vList3#1"/>
    <dgm:cxn modelId="{5E5B43F6-7924-4819-AE7A-B612801C4E25}" type="presOf" srcId="{86E00B40-9F91-4758-9FD9-C7C093FEAE8B}" destId="{96D9E256-61A9-4E8A-8A85-EDE4F936D8E1}" srcOrd="0" destOrd="0" presId="urn:microsoft.com/office/officeart/2005/8/layout/vList3#1"/>
    <dgm:cxn modelId="{6BE07A66-CAD3-475B-AB22-CABA6A412E5A}" srcId="{86E00B40-9F91-4758-9FD9-C7C093FEAE8B}" destId="{C4F41909-4A09-4123-ADBF-F048FF528DE9}" srcOrd="0" destOrd="0" parTransId="{6DE2A0EC-708F-44D2-848A-4F113BA7AD16}" sibTransId="{3B5EA56E-D472-42E8-921E-8D5F9F27E72C}"/>
    <dgm:cxn modelId="{3CFDA991-6E7B-49C5-AE10-6E60C42321B9}" type="presOf" srcId="{C4F41909-4A09-4123-ADBF-F048FF528DE9}" destId="{22996A48-1F73-43BC-B418-311C68B642D1}" srcOrd="0" destOrd="0" presId="urn:microsoft.com/office/officeart/2005/8/layout/vList3#1"/>
    <dgm:cxn modelId="{38EF562E-A631-4F0E-BB29-49AAE66B1800}" type="presOf" srcId="{25E82E31-71AA-4ACA-A8C7-26214F9A9BBC}" destId="{A6945FB3-C196-4C21-B880-D056D3CE9B7E}" srcOrd="0" destOrd="0" presId="urn:microsoft.com/office/officeart/2005/8/layout/vList3#1"/>
    <dgm:cxn modelId="{1E06D246-F616-491B-BBBA-C2E44C58B674}" type="presParOf" srcId="{96D9E256-61A9-4E8A-8A85-EDE4F936D8E1}" destId="{79305AE3-91B7-460E-9EE7-86D0EC27A5D4}" srcOrd="0" destOrd="0" presId="urn:microsoft.com/office/officeart/2005/8/layout/vList3#1"/>
    <dgm:cxn modelId="{92E5711A-59D8-4F84-A16D-FCDE65077D73}" type="presParOf" srcId="{79305AE3-91B7-460E-9EE7-86D0EC27A5D4}" destId="{75166681-8BE3-4D01-9730-66E3BBBD3987}" srcOrd="0" destOrd="0" presId="urn:microsoft.com/office/officeart/2005/8/layout/vList3#1"/>
    <dgm:cxn modelId="{C6F3EB3F-A616-4006-94E2-DBF3EAD9EF39}" type="presParOf" srcId="{79305AE3-91B7-460E-9EE7-86D0EC27A5D4}" destId="{22996A48-1F73-43BC-B418-311C68B642D1}" srcOrd="1" destOrd="0" presId="urn:microsoft.com/office/officeart/2005/8/layout/vList3#1"/>
    <dgm:cxn modelId="{E06AA3E1-2E4C-476A-986F-E264A7B0F830}" type="presParOf" srcId="{96D9E256-61A9-4E8A-8A85-EDE4F936D8E1}" destId="{6D80E656-276A-4EC0-A3B2-39111985276F}" srcOrd="1" destOrd="0" presId="urn:microsoft.com/office/officeart/2005/8/layout/vList3#1"/>
    <dgm:cxn modelId="{916F8922-07DF-43A5-8E76-B91682E7122B}" type="presParOf" srcId="{96D9E256-61A9-4E8A-8A85-EDE4F936D8E1}" destId="{344846AB-1232-4E10-B6BF-03B37D79D9AF}" srcOrd="2" destOrd="0" presId="urn:microsoft.com/office/officeart/2005/8/layout/vList3#1"/>
    <dgm:cxn modelId="{FF4AB190-A3D5-4700-924B-6651D28A8073}" type="presParOf" srcId="{344846AB-1232-4E10-B6BF-03B37D79D9AF}" destId="{9FF6568E-80F8-45BA-90F4-0183DCDA45B4}" srcOrd="0" destOrd="0" presId="urn:microsoft.com/office/officeart/2005/8/layout/vList3#1"/>
    <dgm:cxn modelId="{386989EF-FB45-4223-871E-49D84CE0557D}" type="presParOf" srcId="{344846AB-1232-4E10-B6BF-03B37D79D9AF}" destId="{19818846-B8A3-496B-ACBE-A087AC41831B}" srcOrd="1" destOrd="0" presId="urn:microsoft.com/office/officeart/2005/8/layout/vList3#1"/>
    <dgm:cxn modelId="{6EA602F4-098A-423C-A68C-760F35954525}" type="presParOf" srcId="{96D9E256-61A9-4E8A-8A85-EDE4F936D8E1}" destId="{ACB22A31-6036-422A-AA84-33889BE6AB3D}" srcOrd="3" destOrd="0" presId="urn:microsoft.com/office/officeart/2005/8/layout/vList3#1"/>
    <dgm:cxn modelId="{952C164F-A95C-4DE1-BC78-5D1252A0EF70}" type="presParOf" srcId="{96D9E256-61A9-4E8A-8A85-EDE4F936D8E1}" destId="{67902E7B-D5CB-4F52-8157-FD5635AE8354}" srcOrd="4" destOrd="0" presId="urn:microsoft.com/office/officeart/2005/8/layout/vList3#1"/>
    <dgm:cxn modelId="{CB9F73EB-A1E2-499B-A2A4-2EE87D3D568E}" type="presParOf" srcId="{67902E7B-D5CB-4F52-8157-FD5635AE8354}" destId="{C36E7EF6-B7A0-4919-AC5A-4E95788E8410}" srcOrd="0" destOrd="0" presId="urn:microsoft.com/office/officeart/2005/8/layout/vList3#1"/>
    <dgm:cxn modelId="{39C2C046-4DD8-4FA9-BD23-57B7C170DC15}" type="presParOf" srcId="{67902E7B-D5CB-4F52-8157-FD5635AE8354}" destId="{BCC78777-A78B-478F-8347-08DEEBB742BF}" srcOrd="1" destOrd="0" presId="urn:microsoft.com/office/officeart/2005/8/layout/vList3#1"/>
    <dgm:cxn modelId="{18EAD4E7-8B4E-4AB5-8F47-AF216A87E005}" type="presParOf" srcId="{96D9E256-61A9-4E8A-8A85-EDE4F936D8E1}" destId="{73793C2C-D286-4C21-9A5D-58B7B493CFD5}" srcOrd="5" destOrd="0" presId="urn:microsoft.com/office/officeart/2005/8/layout/vList3#1"/>
    <dgm:cxn modelId="{CBDF24D4-E02E-43D3-A396-8B5024D744FB}" type="presParOf" srcId="{96D9E256-61A9-4E8A-8A85-EDE4F936D8E1}" destId="{439F02C4-B080-41BE-A2F8-2816A4F88986}" srcOrd="6" destOrd="0" presId="urn:microsoft.com/office/officeart/2005/8/layout/vList3#1"/>
    <dgm:cxn modelId="{69314A04-E831-4988-B432-09187E730336}" type="presParOf" srcId="{439F02C4-B080-41BE-A2F8-2816A4F88986}" destId="{A98C5CDB-6971-4BBA-B9ED-9BA6F7DEFA61}" srcOrd="0" destOrd="0" presId="urn:microsoft.com/office/officeart/2005/8/layout/vList3#1"/>
    <dgm:cxn modelId="{B31D1439-44B2-4CD6-8052-65E60A2F4C12}" type="presParOf" srcId="{439F02C4-B080-41BE-A2F8-2816A4F88986}" destId="{9A0DA33C-7716-4852-9FCE-D9C1DF2A2253}" srcOrd="1" destOrd="0" presId="urn:microsoft.com/office/officeart/2005/8/layout/vList3#1"/>
    <dgm:cxn modelId="{D3A02B02-30AF-48A8-ADFD-E57F451DA857}" type="presParOf" srcId="{96D9E256-61A9-4E8A-8A85-EDE4F936D8E1}" destId="{BD5A2C5B-8A46-4D38-BEDC-B40DC5CCA2F9}" srcOrd="7" destOrd="0" presId="urn:microsoft.com/office/officeart/2005/8/layout/vList3#1"/>
    <dgm:cxn modelId="{EB3B8609-29A5-4371-8FF1-B678EC3BE528}" type="presParOf" srcId="{96D9E256-61A9-4E8A-8A85-EDE4F936D8E1}" destId="{70C6F0A5-6334-41C8-9A2B-BFBD0017ACF3}" srcOrd="8" destOrd="0" presId="urn:microsoft.com/office/officeart/2005/8/layout/vList3#1"/>
    <dgm:cxn modelId="{1A6F2D70-4EB5-4A00-A783-67614F8BECEA}" type="presParOf" srcId="{70C6F0A5-6334-41C8-9A2B-BFBD0017ACF3}" destId="{BB35AC52-EBA9-4081-81F7-EB932179E6EC}" srcOrd="0" destOrd="0" presId="urn:microsoft.com/office/officeart/2005/8/layout/vList3#1"/>
    <dgm:cxn modelId="{6C6503FE-6F35-4075-9284-3AF3E566A775}" type="presParOf" srcId="{70C6F0A5-6334-41C8-9A2B-BFBD0017ACF3}" destId="{A6945FB3-C196-4C21-B880-D056D3CE9B7E}"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295075-2AB3-4A61-92D7-E24925182D4D}" type="doc">
      <dgm:prSet loTypeId="urn:microsoft.com/office/officeart/2005/8/layout/vList3#2" loCatId="list" qsTypeId="urn:microsoft.com/office/officeart/2005/8/quickstyle/3d3" qsCatId="3D" csTypeId="urn:microsoft.com/office/officeart/2005/8/colors/accent1_2" csCatId="accent1" phldr="1"/>
      <dgm:spPr/>
    </dgm:pt>
    <dgm:pt modelId="{3DF82F3C-F925-4AFF-AA8D-034A50D08B5F}">
      <dgm:prSet phldrT="[Text]"/>
      <dgm:spPr>
        <a:solidFill>
          <a:schemeClr val="tx2">
            <a:lumMod val="90000"/>
            <a:lumOff val="10000"/>
          </a:schemeClr>
        </a:solidFill>
      </dgm:spPr>
      <dgm:t>
        <a:bodyPr/>
        <a:lstStyle/>
        <a:p>
          <a:r>
            <a:rPr lang="en-US" dirty="0" err="1" smtClean="0"/>
            <a:t>Seguidores</a:t>
          </a:r>
          <a:endParaRPr lang="en-US" dirty="0"/>
        </a:p>
      </dgm:t>
    </dgm:pt>
    <dgm:pt modelId="{CCA186DB-82BA-461D-B68B-3DF1EB45F668}" type="parTrans" cxnId="{580B80AB-1D27-4FBE-B6BB-A56F8B2EC797}">
      <dgm:prSet/>
      <dgm:spPr/>
      <dgm:t>
        <a:bodyPr/>
        <a:lstStyle/>
        <a:p>
          <a:endParaRPr lang="en-US"/>
        </a:p>
      </dgm:t>
    </dgm:pt>
    <dgm:pt modelId="{52A1A0E4-981D-4B57-B321-5EFE15C66C17}" type="sibTrans" cxnId="{580B80AB-1D27-4FBE-B6BB-A56F8B2EC797}">
      <dgm:prSet/>
      <dgm:spPr/>
      <dgm:t>
        <a:bodyPr/>
        <a:lstStyle/>
        <a:p>
          <a:endParaRPr lang="en-US"/>
        </a:p>
      </dgm:t>
    </dgm:pt>
    <dgm:pt modelId="{BBB5AC89-A431-4ABA-9D12-749CF4B979BB}">
      <dgm:prSet phldrT="[Text]"/>
      <dgm:spPr>
        <a:solidFill>
          <a:schemeClr val="tx2">
            <a:lumMod val="90000"/>
            <a:lumOff val="10000"/>
          </a:schemeClr>
        </a:solidFill>
      </dgm:spPr>
      <dgm:t>
        <a:bodyPr/>
        <a:lstStyle/>
        <a:p>
          <a:r>
            <a:rPr lang="en-US" dirty="0" err="1" smtClean="0"/>
            <a:t>Adoptadores</a:t>
          </a:r>
          <a:endParaRPr lang="en-US" dirty="0"/>
        </a:p>
      </dgm:t>
    </dgm:pt>
    <dgm:pt modelId="{221F1DDA-B784-4C02-973B-B5BB10A7E4E2}" type="parTrans" cxnId="{BEEA47CC-E807-4B8E-BABF-C43C15F1AB5D}">
      <dgm:prSet/>
      <dgm:spPr/>
      <dgm:t>
        <a:bodyPr/>
        <a:lstStyle/>
        <a:p>
          <a:endParaRPr lang="en-US"/>
        </a:p>
      </dgm:t>
    </dgm:pt>
    <dgm:pt modelId="{BCE63EF6-9480-44D5-A577-63283EAB6A24}" type="sibTrans" cxnId="{BEEA47CC-E807-4B8E-BABF-C43C15F1AB5D}">
      <dgm:prSet/>
      <dgm:spPr/>
      <dgm:t>
        <a:bodyPr/>
        <a:lstStyle/>
        <a:p>
          <a:endParaRPr lang="en-US"/>
        </a:p>
      </dgm:t>
    </dgm:pt>
    <dgm:pt modelId="{B75BFE9D-8952-4640-86C0-ABFFD448B696}">
      <dgm:prSet phldrT="[Text]"/>
      <dgm:spPr>
        <a:solidFill>
          <a:schemeClr val="tx2">
            <a:lumMod val="90000"/>
            <a:lumOff val="10000"/>
          </a:schemeClr>
        </a:solidFill>
      </dgm:spPr>
      <dgm:t>
        <a:bodyPr/>
        <a:lstStyle/>
        <a:p>
          <a:r>
            <a:rPr lang="en-US" dirty="0" err="1" smtClean="0"/>
            <a:t>Innovadores</a:t>
          </a:r>
          <a:endParaRPr lang="en-US" dirty="0"/>
        </a:p>
      </dgm:t>
    </dgm:pt>
    <dgm:pt modelId="{8163CC9B-55EA-46CB-913E-47C77CB2349D}" type="parTrans" cxnId="{F11434EC-AEEB-4A02-AD3D-74152ED97679}">
      <dgm:prSet/>
      <dgm:spPr/>
      <dgm:t>
        <a:bodyPr/>
        <a:lstStyle/>
        <a:p>
          <a:endParaRPr lang="en-US"/>
        </a:p>
      </dgm:t>
    </dgm:pt>
    <dgm:pt modelId="{6E1EB7B7-D8E0-442A-B32C-45CC5C192780}" type="sibTrans" cxnId="{F11434EC-AEEB-4A02-AD3D-74152ED97679}">
      <dgm:prSet/>
      <dgm:spPr/>
      <dgm:t>
        <a:bodyPr/>
        <a:lstStyle/>
        <a:p>
          <a:endParaRPr lang="en-US"/>
        </a:p>
      </dgm:t>
    </dgm:pt>
    <dgm:pt modelId="{E0B30362-B613-4EAD-8275-3EC930783B4A}" type="pres">
      <dgm:prSet presAssocID="{06295075-2AB3-4A61-92D7-E24925182D4D}" presName="linearFlow" presStyleCnt="0">
        <dgm:presLayoutVars>
          <dgm:dir/>
          <dgm:resizeHandles val="exact"/>
        </dgm:presLayoutVars>
      </dgm:prSet>
      <dgm:spPr/>
    </dgm:pt>
    <dgm:pt modelId="{D74E7EC8-9EED-4244-A20A-511DEC516056}" type="pres">
      <dgm:prSet presAssocID="{3DF82F3C-F925-4AFF-AA8D-034A50D08B5F}" presName="composite" presStyleCnt="0"/>
      <dgm:spPr/>
    </dgm:pt>
    <dgm:pt modelId="{24372407-E19B-4583-9A04-7638586A4601}" type="pres">
      <dgm:prSet presAssocID="{3DF82F3C-F925-4AFF-AA8D-034A50D08B5F}" presName="imgShp" presStyleLbl="fgImgPlace1" presStyleIdx="0" presStyleCnt="3"/>
      <dgm:spPr>
        <a:solidFill>
          <a:srgbClr val="FFFF99"/>
        </a:solidFill>
        <a:ln>
          <a:solidFill>
            <a:srgbClr val="FFFF99"/>
          </a:solidFill>
        </a:ln>
      </dgm:spPr>
    </dgm:pt>
    <dgm:pt modelId="{110D4CAA-DB9E-4CAB-A2F8-53590B94E34D}" type="pres">
      <dgm:prSet presAssocID="{3DF82F3C-F925-4AFF-AA8D-034A50D08B5F}" presName="txShp" presStyleLbl="node1" presStyleIdx="0" presStyleCnt="3">
        <dgm:presLayoutVars>
          <dgm:bulletEnabled val="1"/>
        </dgm:presLayoutVars>
      </dgm:prSet>
      <dgm:spPr/>
      <dgm:t>
        <a:bodyPr/>
        <a:lstStyle/>
        <a:p>
          <a:endParaRPr lang="en-US"/>
        </a:p>
      </dgm:t>
    </dgm:pt>
    <dgm:pt modelId="{CB34F2EE-ABB1-42F6-BF12-273C280CB0C8}" type="pres">
      <dgm:prSet presAssocID="{52A1A0E4-981D-4B57-B321-5EFE15C66C17}" presName="spacing" presStyleCnt="0"/>
      <dgm:spPr/>
    </dgm:pt>
    <dgm:pt modelId="{26207323-214F-42E4-9C43-4D1DCCBCE97C}" type="pres">
      <dgm:prSet presAssocID="{BBB5AC89-A431-4ABA-9D12-749CF4B979BB}" presName="composite" presStyleCnt="0"/>
      <dgm:spPr/>
    </dgm:pt>
    <dgm:pt modelId="{0C12164B-D2D8-49E7-B627-92EF5559E740}" type="pres">
      <dgm:prSet presAssocID="{BBB5AC89-A431-4ABA-9D12-749CF4B979BB}" presName="imgShp" presStyleLbl="fgImgPlace1" presStyleIdx="1" presStyleCnt="3"/>
      <dgm:spPr>
        <a:solidFill>
          <a:srgbClr val="672144"/>
        </a:solidFill>
      </dgm:spPr>
    </dgm:pt>
    <dgm:pt modelId="{04FC6E53-5B2C-4CB4-B16A-11728284B563}" type="pres">
      <dgm:prSet presAssocID="{BBB5AC89-A431-4ABA-9D12-749CF4B979BB}" presName="txShp" presStyleLbl="node1" presStyleIdx="1" presStyleCnt="3">
        <dgm:presLayoutVars>
          <dgm:bulletEnabled val="1"/>
        </dgm:presLayoutVars>
      </dgm:prSet>
      <dgm:spPr/>
      <dgm:t>
        <a:bodyPr/>
        <a:lstStyle/>
        <a:p>
          <a:endParaRPr lang="en-US"/>
        </a:p>
      </dgm:t>
    </dgm:pt>
    <dgm:pt modelId="{E305D3A5-8A5F-4F05-A40E-260D7BEC42B6}" type="pres">
      <dgm:prSet presAssocID="{BCE63EF6-9480-44D5-A577-63283EAB6A24}" presName="spacing" presStyleCnt="0"/>
      <dgm:spPr/>
    </dgm:pt>
    <dgm:pt modelId="{0B50578D-472C-46A0-A724-FA1546D5217A}" type="pres">
      <dgm:prSet presAssocID="{B75BFE9D-8952-4640-86C0-ABFFD448B696}" presName="composite" presStyleCnt="0"/>
      <dgm:spPr/>
    </dgm:pt>
    <dgm:pt modelId="{8F7A736B-E2DC-4502-A983-AAA45F8A8E0B}" type="pres">
      <dgm:prSet presAssocID="{B75BFE9D-8952-4640-86C0-ABFFD448B696}" presName="imgShp" presStyleLbl="fgImgPlace1" presStyleIdx="2" presStyleCnt="3"/>
      <dgm:spPr>
        <a:solidFill>
          <a:schemeClr val="accent2">
            <a:lumMod val="60000"/>
            <a:lumOff val="40000"/>
          </a:schemeClr>
        </a:solidFill>
      </dgm:spPr>
    </dgm:pt>
    <dgm:pt modelId="{34011D22-B3EB-47B3-8909-44A3C88C2A00}" type="pres">
      <dgm:prSet presAssocID="{B75BFE9D-8952-4640-86C0-ABFFD448B696}" presName="txShp" presStyleLbl="node1" presStyleIdx="2" presStyleCnt="3">
        <dgm:presLayoutVars>
          <dgm:bulletEnabled val="1"/>
        </dgm:presLayoutVars>
      </dgm:prSet>
      <dgm:spPr/>
      <dgm:t>
        <a:bodyPr/>
        <a:lstStyle/>
        <a:p>
          <a:endParaRPr lang="en-US"/>
        </a:p>
      </dgm:t>
    </dgm:pt>
  </dgm:ptLst>
  <dgm:cxnLst>
    <dgm:cxn modelId="{580B80AB-1D27-4FBE-B6BB-A56F8B2EC797}" srcId="{06295075-2AB3-4A61-92D7-E24925182D4D}" destId="{3DF82F3C-F925-4AFF-AA8D-034A50D08B5F}" srcOrd="0" destOrd="0" parTransId="{CCA186DB-82BA-461D-B68B-3DF1EB45F668}" sibTransId="{52A1A0E4-981D-4B57-B321-5EFE15C66C17}"/>
    <dgm:cxn modelId="{C0E32EA9-4E91-4813-93DE-96DD79E235DF}" type="presOf" srcId="{BBB5AC89-A431-4ABA-9D12-749CF4B979BB}" destId="{04FC6E53-5B2C-4CB4-B16A-11728284B563}" srcOrd="0" destOrd="0" presId="urn:microsoft.com/office/officeart/2005/8/layout/vList3#2"/>
    <dgm:cxn modelId="{C024C5FB-1797-41B4-B98F-0B8EDCC7DEC3}" type="presOf" srcId="{B75BFE9D-8952-4640-86C0-ABFFD448B696}" destId="{34011D22-B3EB-47B3-8909-44A3C88C2A00}" srcOrd="0" destOrd="0" presId="urn:microsoft.com/office/officeart/2005/8/layout/vList3#2"/>
    <dgm:cxn modelId="{BEEA47CC-E807-4B8E-BABF-C43C15F1AB5D}" srcId="{06295075-2AB3-4A61-92D7-E24925182D4D}" destId="{BBB5AC89-A431-4ABA-9D12-749CF4B979BB}" srcOrd="1" destOrd="0" parTransId="{221F1DDA-B784-4C02-973B-B5BB10A7E4E2}" sibTransId="{BCE63EF6-9480-44D5-A577-63283EAB6A24}"/>
    <dgm:cxn modelId="{77F0F5AB-23FC-4EE1-A941-A312B8E73C52}" type="presOf" srcId="{06295075-2AB3-4A61-92D7-E24925182D4D}" destId="{E0B30362-B613-4EAD-8275-3EC930783B4A}" srcOrd="0" destOrd="0" presId="urn:microsoft.com/office/officeart/2005/8/layout/vList3#2"/>
    <dgm:cxn modelId="{F11434EC-AEEB-4A02-AD3D-74152ED97679}" srcId="{06295075-2AB3-4A61-92D7-E24925182D4D}" destId="{B75BFE9D-8952-4640-86C0-ABFFD448B696}" srcOrd="2" destOrd="0" parTransId="{8163CC9B-55EA-46CB-913E-47C77CB2349D}" sibTransId="{6E1EB7B7-D8E0-442A-B32C-45CC5C192780}"/>
    <dgm:cxn modelId="{06FCB56D-F234-4FB9-8F88-927C05A85D2C}" type="presOf" srcId="{3DF82F3C-F925-4AFF-AA8D-034A50D08B5F}" destId="{110D4CAA-DB9E-4CAB-A2F8-53590B94E34D}" srcOrd="0" destOrd="0" presId="urn:microsoft.com/office/officeart/2005/8/layout/vList3#2"/>
    <dgm:cxn modelId="{72618C2A-85A4-4D52-9A2C-B2E4B066DB40}" type="presParOf" srcId="{E0B30362-B613-4EAD-8275-3EC930783B4A}" destId="{D74E7EC8-9EED-4244-A20A-511DEC516056}" srcOrd="0" destOrd="0" presId="urn:microsoft.com/office/officeart/2005/8/layout/vList3#2"/>
    <dgm:cxn modelId="{874D51C8-FD84-4844-AADD-39BC12E71AF5}" type="presParOf" srcId="{D74E7EC8-9EED-4244-A20A-511DEC516056}" destId="{24372407-E19B-4583-9A04-7638586A4601}" srcOrd="0" destOrd="0" presId="urn:microsoft.com/office/officeart/2005/8/layout/vList3#2"/>
    <dgm:cxn modelId="{A25AF366-A57E-4EDA-9D37-EDEC4396DC81}" type="presParOf" srcId="{D74E7EC8-9EED-4244-A20A-511DEC516056}" destId="{110D4CAA-DB9E-4CAB-A2F8-53590B94E34D}" srcOrd="1" destOrd="0" presId="urn:microsoft.com/office/officeart/2005/8/layout/vList3#2"/>
    <dgm:cxn modelId="{91508F8A-A982-4FCF-B499-968BDCE80648}" type="presParOf" srcId="{E0B30362-B613-4EAD-8275-3EC930783B4A}" destId="{CB34F2EE-ABB1-42F6-BF12-273C280CB0C8}" srcOrd="1" destOrd="0" presId="urn:microsoft.com/office/officeart/2005/8/layout/vList3#2"/>
    <dgm:cxn modelId="{254FB70C-90B9-4D78-9238-8C18AD7427B0}" type="presParOf" srcId="{E0B30362-B613-4EAD-8275-3EC930783B4A}" destId="{26207323-214F-42E4-9C43-4D1DCCBCE97C}" srcOrd="2" destOrd="0" presId="urn:microsoft.com/office/officeart/2005/8/layout/vList3#2"/>
    <dgm:cxn modelId="{3601AF67-804A-46B7-9E0F-7C5C4ABC1211}" type="presParOf" srcId="{26207323-214F-42E4-9C43-4D1DCCBCE97C}" destId="{0C12164B-D2D8-49E7-B627-92EF5559E740}" srcOrd="0" destOrd="0" presId="urn:microsoft.com/office/officeart/2005/8/layout/vList3#2"/>
    <dgm:cxn modelId="{681A2C70-8904-4656-B703-4F54C3083501}" type="presParOf" srcId="{26207323-214F-42E4-9C43-4D1DCCBCE97C}" destId="{04FC6E53-5B2C-4CB4-B16A-11728284B563}" srcOrd="1" destOrd="0" presId="urn:microsoft.com/office/officeart/2005/8/layout/vList3#2"/>
    <dgm:cxn modelId="{D55953E8-3422-4222-BC2B-D1A3229B6BFF}" type="presParOf" srcId="{E0B30362-B613-4EAD-8275-3EC930783B4A}" destId="{E305D3A5-8A5F-4F05-A40E-260D7BEC42B6}" srcOrd="3" destOrd="0" presId="urn:microsoft.com/office/officeart/2005/8/layout/vList3#2"/>
    <dgm:cxn modelId="{99BE8C74-D57E-407C-830C-0244DE5B5C58}" type="presParOf" srcId="{E0B30362-B613-4EAD-8275-3EC930783B4A}" destId="{0B50578D-472C-46A0-A724-FA1546D5217A}" srcOrd="4" destOrd="0" presId="urn:microsoft.com/office/officeart/2005/8/layout/vList3#2"/>
    <dgm:cxn modelId="{C128781D-F483-476D-BCD0-D779D8E244C9}" type="presParOf" srcId="{0B50578D-472C-46A0-A724-FA1546D5217A}" destId="{8F7A736B-E2DC-4502-A983-AAA45F8A8E0B}" srcOrd="0" destOrd="0" presId="urn:microsoft.com/office/officeart/2005/8/layout/vList3#2"/>
    <dgm:cxn modelId="{61B1A2E7-A85B-4AD2-AAF0-A9B7C5ADBE76}" type="presParOf" srcId="{0B50578D-472C-46A0-A724-FA1546D5217A}" destId="{34011D22-B3EB-47B3-8909-44A3C88C2A00}" srcOrd="1" destOrd="0" presId="urn:microsoft.com/office/officeart/2005/8/layout/vList3#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0CCCA01-DFFA-417B-8236-4FDE53471E87}" type="doc">
      <dgm:prSet loTypeId="urn:microsoft.com/office/officeart/2005/8/layout/hList7#1" loCatId="list" qsTypeId="urn:microsoft.com/office/officeart/2005/8/quickstyle/simple1" qsCatId="simple" csTypeId="urn:microsoft.com/office/officeart/2005/8/colors/accent3_2" csCatId="accent3" phldr="1"/>
      <dgm:spPr/>
    </dgm:pt>
    <dgm:pt modelId="{8ADC4863-C572-4851-A624-17F0D5364242}">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Tiendas</a:t>
          </a:r>
          <a:r>
            <a:rPr lang="en-US" sz="2800" b="1" dirty="0" smtClean="0"/>
            <a:t> </a:t>
          </a:r>
          <a:r>
            <a:rPr lang="en-US" sz="2800" b="1" dirty="0" err="1" smtClean="0"/>
            <a:t>especializadas</a:t>
          </a:r>
          <a:endParaRPr lang="en-US" sz="2800" b="1" dirty="0"/>
        </a:p>
      </dgm:t>
    </dgm:pt>
    <dgm:pt modelId="{A96F1117-BC3D-4349-9DEF-924502702024}" type="parTrans" cxnId="{9884A237-D851-4D55-8473-3D60EC001970}">
      <dgm:prSet/>
      <dgm:spPr/>
      <dgm:t>
        <a:bodyPr/>
        <a:lstStyle/>
        <a:p>
          <a:endParaRPr lang="en-US" sz="1800" b="1"/>
        </a:p>
      </dgm:t>
    </dgm:pt>
    <dgm:pt modelId="{678528E9-E996-42FC-A25A-0198FF624C8A}" type="sibTrans" cxnId="{9884A237-D851-4D55-8473-3D60EC001970}">
      <dgm:prSet/>
      <dgm:spPr/>
      <dgm:t>
        <a:bodyPr/>
        <a:lstStyle/>
        <a:p>
          <a:endParaRPr lang="en-US" sz="1800" b="1"/>
        </a:p>
      </dgm:t>
    </dgm:pt>
    <dgm:pt modelId="{FE801EB4-BF96-4718-8F33-B286A2A3D282}">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Tiendas</a:t>
          </a:r>
          <a:r>
            <a:rPr lang="en-US" sz="2800" b="1" dirty="0" smtClean="0"/>
            <a:t> </a:t>
          </a:r>
          <a:r>
            <a:rPr lang="en-US" sz="2800" b="1" dirty="0" err="1" smtClean="0"/>
            <a:t>por</a:t>
          </a:r>
          <a:r>
            <a:rPr lang="en-US" sz="2800" b="1" dirty="0" smtClean="0"/>
            <a:t> </a:t>
          </a:r>
          <a:r>
            <a:rPr lang="en-US" sz="2800" b="1" dirty="0" err="1" smtClean="0"/>
            <a:t>departamento</a:t>
          </a:r>
          <a:endParaRPr lang="en-US" sz="2800" b="1" dirty="0"/>
        </a:p>
      </dgm:t>
    </dgm:pt>
    <dgm:pt modelId="{2E6015A7-CB4A-4FD3-9C65-96CF352573AB}" type="parTrans" cxnId="{E3269352-F7BA-4B22-B6B0-F689CC486C8E}">
      <dgm:prSet/>
      <dgm:spPr/>
      <dgm:t>
        <a:bodyPr/>
        <a:lstStyle/>
        <a:p>
          <a:endParaRPr lang="en-US" sz="1800" b="1"/>
        </a:p>
      </dgm:t>
    </dgm:pt>
    <dgm:pt modelId="{4CEAE670-E38D-44D6-A99C-04FD4C9DCACA}" type="sibTrans" cxnId="{E3269352-F7BA-4B22-B6B0-F689CC486C8E}">
      <dgm:prSet/>
      <dgm:spPr/>
      <dgm:t>
        <a:bodyPr/>
        <a:lstStyle/>
        <a:p>
          <a:endParaRPr lang="en-US" sz="1800" b="1"/>
        </a:p>
      </dgm:t>
    </dgm:pt>
    <dgm:pt modelId="{F44C9ACD-3C01-471D-897D-618F9E2544D5}">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800" b="1" dirty="0" err="1" smtClean="0"/>
            <a:t>Cadenas</a:t>
          </a:r>
          <a:endParaRPr lang="en-US" sz="2800" b="1" dirty="0"/>
        </a:p>
      </dgm:t>
    </dgm:pt>
    <dgm:pt modelId="{1503EACF-A052-4499-8AD1-8DC8762196D8}" type="parTrans" cxnId="{3AA8BB3E-8D1D-4801-B28D-6719C0FC4B3C}">
      <dgm:prSet/>
      <dgm:spPr/>
      <dgm:t>
        <a:bodyPr/>
        <a:lstStyle/>
        <a:p>
          <a:endParaRPr lang="en-US" sz="1800" b="1"/>
        </a:p>
      </dgm:t>
    </dgm:pt>
    <dgm:pt modelId="{1C5F6C1E-DB66-4E34-A8B0-3316D738D497}" type="sibTrans" cxnId="{3AA8BB3E-8D1D-4801-B28D-6719C0FC4B3C}">
      <dgm:prSet/>
      <dgm:spPr/>
      <dgm:t>
        <a:bodyPr/>
        <a:lstStyle/>
        <a:p>
          <a:endParaRPr lang="en-US" sz="1800" b="1"/>
        </a:p>
      </dgm:t>
    </dgm:pt>
    <dgm:pt modelId="{44873050-C894-428A-B30E-04571D77DC23}" type="pres">
      <dgm:prSet presAssocID="{30CCCA01-DFFA-417B-8236-4FDE53471E87}" presName="Name0" presStyleCnt="0">
        <dgm:presLayoutVars>
          <dgm:dir/>
          <dgm:resizeHandles val="exact"/>
        </dgm:presLayoutVars>
      </dgm:prSet>
      <dgm:spPr/>
    </dgm:pt>
    <dgm:pt modelId="{1FD3241E-CACC-41B7-A6E4-1A0627A5E19F}" type="pres">
      <dgm:prSet presAssocID="{30CCCA01-DFFA-417B-8236-4FDE53471E87}" presName="fgShape" presStyleLbl="fgShp" presStyleIdx="0" presStyleCnt="1"/>
      <dgm:spPr/>
    </dgm:pt>
    <dgm:pt modelId="{A13E5AC7-0B66-48EC-ABD7-EAA74D5AA308}" type="pres">
      <dgm:prSet presAssocID="{30CCCA01-DFFA-417B-8236-4FDE53471E87}" presName="linComp" presStyleCnt="0"/>
      <dgm:spPr/>
    </dgm:pt>
    <dgm:pt modelId="{B9057232-0EF7-47F7-B110-87FCDA943094}" type="pres">
      <dgm:prSet presAssocID="{8ADC4863-C572-4851-A624-17F0D5364242}" presName="compNode" presStyleCnt="0"/>
      <dgm:spPr/>
    </dgm:pt>
    <dgm:pt modelId="{5C81474E-0CCA-4924-8907-4DE8E625BADD}" type="pres">
      <dgm:prSet presAssocID="{8ADC4863-C572-4851-A624-17F0D5364242}" presName="bkgdShape" presStyleLbl="node1" presStyleIdx="0" presStyleCnt="3"/>
      <dgm:spPr/>
      <dgm:t>
        <a:bodyPr/>
        <a:lstStyle/>
        <a:p>
          <a:endParaRPr lang="fr-FR"/>
        </a:p>
      </dgm:t>
    </dgm:pt>
    <dgm:pt modelId="{0BC786FF-61DD-490B-B2C2-846C7CF0EFBF}" type="pres">
      <dgm:prSet presAssocID="{8ADC4863-C572-4851-A624-17F0D5364242}" presName="nodeTx" presStyleLbl="node1" presStyleIdx="0" presStyleCnt="3">
        <dgm:presLayoutVars>
          <dgm:bulletEnabled val="1"/>
        </dgm:presLayoutVars>
      </dgm:prSet>
      <dgm:spPr/>
      <dgm:t>
        <a:bodyPr/>
        <a:lstStyle/>
        <a:p>
          <a:endParaRPr lang="fr-FR"/>
        </a:p>
      </dgm:t>
    </dgm:pt>
    <dgm:pt modelId="{A84BCCAB-C63C-4812-A054-A4A89D769FB1}" type="pres">
      <dgm:prSet presAssocID="{8ADC4863-C572-4851-A624-17F0D5364242}" presName="invisiNode" presStyleLbl="node1" presStyleIdx="0" presStyleCnt="3"/>
      <dgm:spPr/>
    </dgm:pt>
    <dgm:pt modelId="{21E7061B-975C-4811-8058-6D4E4EFF3513}" type="pres">
      <dgm:prSet presAssocID="{8ADC4863-C572-4851-A624-17F0D5364242}" presName="imagNode" presStyleLbl="fgImgPlace1" presStyleIdx="0" presStyleCnt="3"/>
      <dgm:spPr>
        <a:blipFill rotWithShape="0">
          <a:blip xmlns:r="http://schemas.openxmlformats.org/officeDocument/2006/relationships" r:embed="rId1"/>
          <a:stretch>
            <a:fillRect/>
          </a:stretch>
        </a:blipFill>
      </dgm:spPr>
    </dgm:pt>
    <dgm:pt modelId="{9B6DDC11-6346-4BE5-8017-3EDB214542A1}" type="pres">
      <dgm:prSet presAssocID="{678528E9-E996-42FC-A25A-0198FF624C8A}" presName="sibTrans" presStyleLbl="sibTrans2D1" presStyleIdx="0" presStyleCnt="0"/>
      <dgm:spPr/>
      <dgm:t>
        <a:bodyPr/>
        <a:lstStyle/>
        <a:p>
          <a:endParaRPr lang="fr-FR"/>
        </a:p>
      </dgm:t>
    </dgm:pt>
    <dgm:pt modelId="{4CC52F5B-32C5-4727-B5EC-E71189036727}" type="pres">
      <dgm:prSet presAssocID="{FE801EB4-BF96-4718-8F33-B286A2A3D282}" presName="compNode" presStyleCnt="0"/>
      <dgm:spPr/>
    </dgm:pt>
    <dgm:pt modelId="{C8607CBC-ABE8-4862-A968-C998E01AD214}" type="pres">
      <dgm:prSet presAssocID="{FE801EB4-BF96-4718-8F33-B286A2A3D282}" presName="bkgdShape" presStyleLbl="node1" presStyleIdx="1" presStyleCnt="3"/>
      <dgm:spPr/>
      <dgm:t>
        <a:bodyPr/>
        <a:lstStyle/>
        <a:p>
          <a:endParaRPr lang="en-US"/>
        </a:p>
      </dgm:t>
    </dgm:pt>
    <dgm:pt modelId="{B47AC3CB-3745-4BD4-9FBC-9198D9C036A8}" type="pres">
      <dgm:prSet presAssocID="{FE801EB4-BF96-4718-8F33-B286A2A3D282}" presName="nodeTx" presStyleLbl="node1" presStyleIdx="1" presStyleCnt="3">
        <dgm:presLayoutVars>
          <dgm:bulletEnabled val="1"/>
        </dgm:presLayoutVars>
      </dgm:prSet>
      <dgm:spPr/>
      <dgm:t>
        <a:bodyPr/>
        <a:lstStyle/>
        <a:p>
          <a:endParaRPr lang="en-US"/>
        </a:p>
      </dgm:t>
    </dgm:pt>
    <dgm:pt modelId="{B52CB73D-2771-4D93-A960-D319F56D1DB9}" type="pres">
      <dgm:prSet presAssocID="{FE801EB4-BF96-4718-8F33-B286A2A3D282}" presName="invisiNode" presStyleLbl="node1" presStyleIdx="1" presStyleCnt="3"/>
      <dgm:spPr/>
    </dgm:pt>
    <dgm:pt modelId="{6669B238-9B42-4F24-9DCF-5AD48F2B66C3}" type="pres">
      <dgm:prSet presAssocID="{FE801EB4-BF96-4718-8F33-B286A2A3D282}" presName="imagNode" presStyleLbl="fgImgPlace1" presStyleIdx="1" presStyleCnt="3"/>
      <dgm:spPr>
        <a:blipFill rotWithShape="0">
          <a:blip xmlns:r="http://schemas.openxmlformats.org/officeDocument/2006/relationships" r:embed="rId2"/>
          <a:stretch>
            <a:fillRect/>
          </a:stretch>
        </a:blipFill>
      </dgm:spPr>
    </dgm:pt>
    <dgm:pt modelId="{844EE157-7624-4FA7-977E-44D0BD1D1986}" type="pres">
      <dgm:prSet presAssocID="{4CEAE670-E38D-44D6-A99C-04FD4C9DCACA}" presName="sibTrans" presStyleLbl="sibTrans2D1" presStyleIdx="0" presStyleCnt="0"/>
      <dgm:spPr/>
      <dgm:t>
        <a:bodyPr/>
        <a:lstStyle/>
        <a:p>
          <a:endParaRPr lang="fr-FR"/>
        </a:p>
      </dgm:t>
    </dgm:pt>
    <dgm:pt modelId="{070D905E-6B6F-4F49-8107-5B16BD3CC28B}" type="pres">
      <dgm:prSet presAssocID="{F44C9ACD-3C01-471D-897D-618F9E2544D5}" presName="compNode" presStyleCnt="0"/>
      <dgm:spPr/>
    </dgm:pt>
    <dgm:pt modelId="{00906811-F11F-4AFD-9809-342336D36B29}" type="pres">
      <dgm:prSet presAssocID="{F44C9ACD-3C01-471D-897D-618F9E2544D5}" presName="bkgdShape" presStyleLbl="node1" presStyleIdx="2" presStyleCnt="3"/>
      <dgm:spPr/>
      <dgm:t>
        <a:bodyPr/>
        <a:lstStyle/>
        <a:p>
          <a:endParaRPr lang="en-US"/>
        </a:p>
      </dgm:t>
    </dgm:pt>
    <dgm:pt modelId="{FB32A4C5-CCC8-4799-A432-4EF616085410}" type="pres">
      <dgm:prSet presAssocID="{F44C9ACD-3C01-471D-897D-618F9E2544D5}" presName="nodeTx" presStyleLbl="node1" presStyleIdx="2" presStyleCnt="3">
        <dgm:presLayoutVars>
          <dgm:bulletEnabled val="1"/>
        </dgm:presLayoutVars>
      </dgm:prSet>
      <dgm:spPr/>
      <dgm:t>
        <a:bodyPr/>
        <a:lstStyle/>
        <a:p>
          <a:endParaRPr lang="en-US"/>
        </a:p>
      </dgm:t>
    </dgm:pt>
    <dgm:pt modelId="{12323CDE-4780-4362-95E9-3684B10F2180}" type="pres">
      <dgm:prSet presAssocID="{F44C9ACD-3C01-471D-897D-618F9E2544D5}" presName="invisiNode" presStyleLbl="node1" presStyleIdx="2" presStyleCnt="3"/>
      <dgm:spPr/>
    </dgm:pt>
    <dgm:pt modelId="{A48ADA7C-B657-472C-A3A8-954D7DAC5479}" type="pres">
      <dgm:prSet presAssocID="{F44C9ACD-3C01-471D-897D-618F9E2544D5}" presName="imagNode" presStyleLbl="fgImgPlace1" presStyleIdx="2" presStyleCnt="3"/>
      <dgm:spPr>
        <a:blipFill rotWithShape="0">
          <a:blip xmlns:r="http://schemas.openxmlformats.org/officeDocument/2006/relationships" r:embed="rId3"/>
          <a:stretch>
            <a:fillRect/>
          </a:stretch>
        </a:blipFill>
      </dgm:spPr>
    </dgm:pt>
  </dgm:ptLst>
  <dgm:cxnLst>
    <dgm:cxn modelId="{E3269352-F7BA-4B22-B6B0-F689CC486C8E}" srcId="{30CCCA01-DFFA-417B-8236-4FDE53471E87}" destId="{FE801EB4-BF96-4718-8F33-B286A2A3D282}" srcOrd="1" destOrd="0" parTransId="{2E6015A7-CB4A-4FD3-9C65-96CF352573AB}" sibTransId="{4CEAE670-E38D-44D6-A99C-04FD4C9DCACA}"/>
    <dgm:cxn modelId="{14CCFA21-8234-4235-9113-FEC721E060E9}" type="presOf" srcId="{4CEAE670-E38D-44D6-A99C-04FD4C9DCACA}" destId="{844EE157-7624-4FA7-977E-44D0BD1D1986}" srcOrd="0" destOrd="0" presId="urn:microsoft.com/office/officeart/2005/8/layout/hList7#1"/>
    <dgm:cxn modelId="{ED74BE1B-D7A6-4C1E-B527-312FDF566DF6}" type="presOf" srcId="{8ADC4863-C572-4851-A624-17F0D5364242}" destId="{0BC786FF-61DD-490B-B2C2-846C7CF0EFBF}" srcOrd="1" destOrd="0" presId="urn:microsoft.com/office/officeart/2005/8/layout/hList7#1"/>
    <dgm:cxn modelId="{6098C363-9C3C-48A8-BD37-BCF95671B289}" type="presOf" srcId="{F44C9ACD-3C01-471D-897D-618F9E2544D5}" destId="{00906811-F11F-4AFD-9809-342336D36B29}" srcOrd="0" destOrd="0" presId="urn:microsoft.com/office/officeart/2005/8/layout/hList7#1"/>
    <dgm:cxn modelId="{EEAB2BA7-FE15-4376-A9C5-612AD29814A8}" type="presOf" srcId="{F44C9ACD-3C01-471D-897D-618F9E2544D5}" destId="{FB32A4C5-CCC8-4799-A432-4EF616085410}" srcOrd="1" destOrd="0" presId="urn:microsoft.com/office/officeart/2005/8/layout/hList7#1"/>
    <dgm:cxn modelId="{8559D1A0-3A62-4420-B9F8-CCB90A662F6B}" type="presOf" srcId="{FE801EB4-BF96-4718-8F33-B286A2A3D282}" destId="{B47AC3CB-3745-4BD4-9FBC-9198D9C036A8}" srcOrd="1" destOrd="0" presId="urn:microsoft.com/office/officeart/2005/8/layout/hList7#1"/>
    <dgm:cxn modelId="{3AA8BB3E-8D1D-4801-B28D-6719C0FC4B3C}" srcId="{30CCCA01-DFFA-417B-8236-4FDE53471E87}" destId="{F44C9ACD-3C01-471D-897D-618F9E2544D5}" srcOrd="2" destOrd="0" parTransId="{1503EACF-A052-4499-8AD1-8DC8762196D8}" sibTransId="{1C5F6C1E-DB66-4E34-A8B0-3316D738D497}"/>
    <dgm:cxn modelId="{486E1E5D-821F-43DC-9E75-D46159780FA9}" type="presOf" srcId="{FE801EB4-BF96-4718-8F33-B286A2A3D282}" destId="{C8607CBC-ABE8-4862-A968-C998E01AD214}" srcOrd="0" destOrd="0" presId="urn:microsoft.com/office/officeart/2005/8/layout/hList7#1"/>
    <dgm:cxn modelId="{2E5A2DD2-6CEC-4F99-80B9-0C3F360F2AB4}" type="presOf" srcId="{8ADC4863-C572-4851-A624-17F0D5364242}" destId="{5C81474E-0CCA-4924-8907-4DE8E625BADD}" srcOrd="0" destOrd="0" presId="urn:microsoft.com/office/officeart/2005/8/layout/hList7#1"/>
    <dgm:cxn modelId="{7336DC8A-4B23-4F27-A98F-8FCC33B49F89}" type="presOf" srcId="{30CCCA01-DFFA-417B-8236-4FDE53471E87}" destId="{44873050-C894-428A-B30E-04571D77DC23}" srcOrd="0" destOrd="0" presId="urn:microsoft.com/office/officeart/2005/8/layout/hList7#1"/>
    <dgm:cxn modelId="{9884A237-D851-4D55-8473-3D60EC001970}" srcId="{30CCCA01-DFFA-417B-8236-4FDE53471E87}" destId="{8ADC4863-C572-4851-A624-17F0D5364242}" srcOrd="0" destOrd="0" parTransId="{A96F1117-BC3D-4349-9DEF-924502702024}" sibTransId="{678528E9-E996-42FC-A25A-0198FF624C8A}"/>
    <dgm:cxn modelId="{DED98B15-A443-4CDF-805C-AA48AC655F96}" type="presOf" srcId="{678528E9-E996-42FC-A25A-0198FF624C8A}" destId="{9B6DDC11-6346-4BE5-8017-3EDB214542A1}" srcOrd="0" destOrd="0" presId="urn:microsoft.com/office/officeart/2005/8/layout/hList7#1"/>
    <dgm:cxn modelId="{6C64EE52-DC6F-49BF-B991-8032DD632391}" type="presParOf" srcId="{44873050-C894-428A-B30E-04571D77DC23}" destId="{1FD3241E-CACC-41B7-A6E4-1A0627A5E19F}" srcOrd="0" destOrd="0" presId="urn:microsoft.com/office/officeart/2005/8/layout/hList7#1"/>
    <dgm:cxn modelId="{FAA1D512-6A79-4085-8324-7BBA1C6B47BA}" type="presParOf" srcId="{44873050-C894-428A-B30E-04571D77DC23}" destId="{A13E5AC7-0B66-48EC-ABD7-EAA74D5AA308}" srcOrd="1" destOrd="0" presId="urn:microsoft.com/office/officeart/2005/8/layout/hList7#1"/>
    <dgm:cxn modelId="{2A72AC76-D281-47FE-B5B9-C0BBC5C624C2}" type="presParOf" srcId="{A13E5AC7-0B66-48EC-ABD7-EAA74D5AA308}" destId="{B9057232-0EF7-47F7-B110-87FCDA943094}" srcOrd="0" destOrd="0" presId="urn:microsoft.com/office/officeart/2005/8/layout/hList7#1"/>
    <dgm:cxn modelId="{D7428FAB-8C86-4907-9881-1806DAD3BE7C}" type="presParOf" srcId="{B9057232-0EF7-47F7-B110-87FCDA943094}" destId="{5C81474E-0CCA-4924-8907-4DE8E625BADD}" srcOrd="0" destOrd="0" presId="urn:microsoft.com/office/officeart/2005/8/layout/hList7#1"/>
    <dgm:cxn modelId="{483F5308-01EE-4116-99C7-F5C1DA3D0719}" type="presParOf" srcId="{B9057232-0EF7-47F7-B110-87FCDA943094}" destId="{0BC786FF-61DD-490B-B2C2-846C7CF0EFBF}" srcOrd="1" destOrd="0" presId="urn:microsoft.com/office/officeart/2005/8/layout/hList7#1"/>
    <dgm:cxn modelId="{0E4F9B5D-31E6-44B5-AB5C-FCF030898700}" type="presParOf" srcId="{B9057232-0EF7-47F7-B110-87FCDA943094}" destId="{A84BCCAB-C63C-4812-A054-A4A89D769FB1}" srcOrd="2" destOrd="0" presId="urn:microsoft.com/office/officeart/2005/8/layout/hList7#1"/>
    <dgm:cxn modelId="{F97E27B0-BE8C-4032-A91D-EBF333733366}" type="presParOf" srcId="{B9057232-0EF7-47F7-B110-87FCDA943094}" destId="{21E7061B-975C-4811-8058-6D4E4EFF3513}" srcOrd="3" destOrd="0" presId="urn:microsoft.com/office/officeart/2005/8/layout/hList7#1"/>
    <dgm:cxn modelId="{E4686CE7-E2F0-4BB4-8CCA-0DD17EB1339C}" type="presParOf" srcId="{A13E5AC7-0B66-48EC-ABD7-EAA74D5AA308}" destId="{9B6DDC11-6346-4BE5-8017-3EDB214542A1}" srcOrd="1" destOrd="0" presId="urn:microsoft.com/office/officeart/2005/8/layout/hList7#1"/>
    <dgm:cxn modelId="{BC3B03DF-108E-451F-AF7E-666DA9F22098}" type="presParOf" srcId="{A13E5AC7-0B66-48EC-ABD7-EAA74D5AA308}" destId="{4CC52F5B-32C5-4727-B5EC-E71189036727}" srcOrd="2" destOrd="0" presId="urn:microsoft.com/office/officeart/2005/8/layout/hList7#1"/>
    <dgm:cxn modelId="{15B3D209-0B07-45B4-8D31-FD45CCD8F695}" type="presParOf" srcId="{4CC52F5B-32C5-4727-B5EC-E71189036727}" destId="{C8607CBC-ABE8-4862-A968-C998E01AD214}" srcOrd="0" destOrd="0" presId="urn:microsoft.com/office/officeart/2005/8/layout/hList7#1"/>
    <dgm:cxn modelId="{5A5A55A0-6B50-4D92-8F3B-A046049CF1D4}" type="presParOf" srcId="{4CC52F5B-32C5-4727-B5EC-E71189036727}" destId="{B47AC3CB-3745-4BD4-9FBC-9198D9C036A8}" srcOrd="1" destOrd="0" presId="urn:microsoft.com/office/officeart/2005/8/layout/hList7#1"/>
    <dgm:cxn modelId="{B0FBE7CB-033A-40C8-8F86-87F300EB56A6}" type="presParOf" srcId="{4CC52F5B-32C5-4727-B5EC-E71189036727}" destId="{B52CB73D-2771-4D93-A960-D319F56D1DB9}" srcOrd="2" destOrd="0" presId="urn:microsoft.com/office/officeart/2005/8/layout/hList7#1"/>
    <dgm:cxn modelId="{22C1DF9B-E05A-460E-89FA-0468972C2C0D}" type="presParOf" srcId="{4CC52F5B-32C5-4727-B5EC-E71189036727}" destId="{6669B238-9B42-4F24-9DCF-5AD48F2B66C3}" srcOrd="3" destOrd="0" presId="urn:microsoft.com/office/officeart/2005/8/layout/hList7#1"/>
    <dgm:cxn modelId="{77286B36-C1CD-49DB-8D01-6AEFF056FDCE}" type="presParOf" srcId="{A13E5AC7-0B66-48EC-ABD7-EAA74D5AA308}" destId="{844EE157-7624-4FA7-977E-44D0BD1D1986}" srcOrd="3" destOrd="0" presId="urn:microsoft.com/office/officeart/2005/8/layout/hList7#1"/>
    <dgm:cxn modelId="{59CDBDE8-3D3E-4858-BF2F-E0134AFB5DD2}" type="presParOf" srcId="{A13E5AC7-0B66-48EC-ABD7-EAA74D5AA308}" destId="{070D905E-6B6F-4F49-8107-5B16BD3CC28B}" srcOrd="4" destOrd="0" presId="urn:microsoft.com/office/officeart/2005/8/layout/hList7#1"/>
    <dgm:cxn modelId="{A873B0E1-E7B0-4410-A116-15A6DE8F7978}" type="presParOf" srcId="{070D905E-6B6F-4F49-8107-5B16BD3CC28B}" destId="{00906811-F11F-4AFD-9809-342336D36B29}" srcOrd="0" destOrd="0" presId="urn:microsoft.com/office/officeart/2005/8/layout/hList7#1"/>
    <dgm:cxn modelId="{9150BF00-FFFF-4FC5-B149-4B612CBFE1B0}" type="presParOf" srcId="{070D905E-6B6F-4F49-8107-5B16BD3CC28B}" destId="{FB32A4C5-CCC8-4799-A432-4EF616085410}" srcOrd="1" destOrd="0" presId="urn:microsoft.com/office/officeart/2005/8/layout/hList7#1"/>
    <dgm:cxn modelId="{A594BECB-45BE-4B8E-B027-8EF6104EA624}" type="presParOf" srcId="{070D905E-6B6F-4F49-8107-5B16BD3CC28B}" destId="{12323CDE-4780-4362-95E9-3684B10F2180}" srcOrd="2" destOrd="0" presId="urn:microsoft.com/office/officeart/2005/8/layout/hList7#1"/>
    <dgm:cxn modelId="{251BC9B6-CC01-4EF1-81BE-A1B8E1A84BC7}" type="presParOf" srcId="{070D905E-6B6F-4F49-8107-5B16BD3CC28B}" destId="{A48ADA7C-B657-472C-A3A8-954D7DAC5479}"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7CE5B26-F0D9-4BFF-BD0A-55245FAC2B3C}" type="doc">
      <dgm:prSet loTypeId="urn:microsoft.com/office/officeart/2005/8/layout/bList2#1" loCatId="list" qsTypeId="urn:microsoft.com/office/officeart/2005/8/quickstyle/simple1" qsCatId="simple" csTypeId="urn:microsoft.com/office/officeart/2005/8/colors/accent1_2" csCatId="accent1" phldr="1"/>
      <dgm:spPr/>
    </dgm:pt>
    <dgm:pt modelId="{C4F19ADE-8FBB-4CFA-8A99-3232E35E4D46}">
      <dgm:prSet phldrT="[Text]">
        <dgm:style>
          <a:lnRef idx="0">
            <a:schemeClr val="accent4"/>
          </a:lnRef>
          <a:fillRef idx="3">
            <a:schemeClr val="accent4"/>
          </a:fillRef>
          <a:effectRef idx="3">
            <a:schemeClr val="accent4"/>
          </a:effectRef>
          <a:fontRef idx="minor">
            <a:schemeClr val="lt1"/>
          </a:fontRef>
        </dgm:style>
      </dgm:prSet>
      <dgm:spPr/>
      <dgm:t>
        <a:bodyPr/>
        <a:lstStyle/>
        <a:p>
          <a:r>
            <a:rPr lang="en-US" smtClean="0"/>
            <a:t>Tecnología</a:t>
          </a:r>
          <a:endParaRPr lang="en-US" dirty="0"/>
        </a:p>
      </dgm:t>
    </dgm:pt>
    <dgm:pt modelId="{DDA13695-DD09-4BBB-AA30-B31E21E9ED4A}" type="parTrans" cxnId="{B2346606-FFA0-46EE-8E6A-E125E25307A4}">
      <dgm:prSet/>
      <dgm:spPr/>
      <dgm:t>
        <a:bodyPr/>
        <a:lstStyle/>
        <a:p>
          <a:endParaRPr lang="en-US"/>
        </a:p>
      </dgm:t>
    </dgm:pt>
    <dgm:pt modelId="{FBA8F2D7-C346-4DCB-B3EF-4925FA855736}" type="sibTrans" cxnId="{B2346606-FFA0-46EE-8E6A-E125E25307A4}">
      <dgm:prSet/>
      <dgm:spPr/>
      <dgm:t>
        <a:bodyPr/>
        <a:lstStyle/>
        <a:p>
          <a:endParaRPr lang="en-US"/>
        </a:p>
      </dgm:t>
    </dgm:pt>
    <dgm:pt modelId="{38FFC2F6-C358-4A3D-B3EF-236A0CD394E1}">
      <dgm:prSet phldrT="[Text]">
        <dgm:style>
          <a:lnRef idx="0">
            <a:schemeClr val="accent4"/>
          </a:lnRef>
          <a:fillRef idx="3">
            <a:schemeClr val="accent4"/>
          </a:fillRef>
          <a:effectRef idx="3">
            <a:schemeClr val="accent4"/>
          </a:effectRef>
          <a:fontRef idx="minor">
            <a:schemeClr val="lt1"/>
          </a:fontRef>
        </dgm:style>
      </dgm:prSet>
      <dgm:spPr/>
      <dgm:t>
        <a:bodyPr/>
        <a:lstStyle/>
        <a:p>
          <a:r>
            <a:rPr lang="en-US" dirty="0" err="1" smtClean="0"/>
            <a:t>Crecimiento</a:t>
          </a:r>
          <a:r>
            <a:rPr lang="en-US" dirty="0" smtClean="0"/>
            <a:t> de </a:t>
          </a:r>
          <a:r>
            <a:rPr lang="en-US" dirty="0" err="1" smtClean="0"/>
            <a:t>mercado</a:t>
          </a:r>
          <a:endParaRPr lang="en-US" dirty="0"/>
        </a:p>
      </dgm:t>
    </dgm:pt>
    <dgm:pt modelId="{52602326-5948-48C7-A856-8EB1C2B59D01}" type="parTrans" cxnId="{A5DE17EC-4A6B-46B0-8B5D-F759B433ED0F}">
      <dgm:prSet/>
      <dgm:spPr/>
      <dgm:t>
        <a:bodyPr/>
        <a:lstStyle/>
        <a:p>
          <a:endParaRPr lang="en-US"/>
        </a:p>
      </dgm:t>
    </dgm:pt>
    <dgm:pt modelId="{DEE64BAC-E6E9-4030-8BB8-91F215459603}" type="sibTrans" cxnId="{A5DE17EC-4A6B-46B0-8B5D-F759B433ED0F}">
      <dgm:prSet/>
      <dgm:spPr/>
      <dgm:t>
        <a:bodyPr/>
        <a:lstStyle/>
        <a:p>
          <a:endParaRPr lang="en-US"/>
        </a:p>
      </dgm:t>
    </dgm:pt>
    <dgm:pt modelId="{399AFB6A-D385-4A16-A11A-418CF5E9E0F8}">
      <dgm:prSet phldrT="[Text]">
        <dgm:style>
          <a:lnRef idx="0">
            <a:schemeClr val="accent4"/>
          </a:lnRef>
          <a:fillRef idx="3">
            <a:schemeClr val="accent4"/>
          </a:fillRef>
          <a:effectRef idx="3">
            <a:schemeClr val="accent4"/>
          </a:effectRef>
          <a:fontRef idx="minor">
            <a:schemeClr val="lt1"/>
          </a:fontRef>
        </dgm:style>
      </dgm:prSet>
      <dgm:spPr/>
      <dgm:t>
        <a:bodyPr/>
        <a:lstStyle/>
        <a:p>
          <a:r>
            <a:rPr lang="en-US" dirty="0" err="1" smtClean="0"/>
            <a:t>Entorno</a:t>
          </a:r>
          <a:r>
            <a:rPr lang="en-US" dirty="0" smtClean="0"/>
            <a:t> </a:t>
          </a:r>
          <a:r>
            <a:rPr lang="en-US" dirty="0" err="1" smtClean="0"/>
            <a:t>económico</a:t>
          </a:r>
          <a:endParaRPr lang="en-US" dirty="0"/>
        </a:p>
      </dgm:t>
    </dgm:pt>
    <dgm:pt modelId="{A94DC3BA-2E58-4F89-85F3-263B693CD422}" type="parTrans" cxnId="{A9946341-E6D6-4D31-8C8F-202C08A4D8F7}">
      <dgm:prSet/>
      <dgm:spPr/>
      <dgm:t>
        <a:bodyPr/>
        <a:lstStyle/>
        <a:p>
          <a:endParaRPr lang="en-US"/>
        </a:p>
      </dgm:t>
    </dgm:pt>
    <dgm:pt modelId="{28627651-B532-4A48-BBF3-03616AE09DEB}" type="sibTrans" cxnId="{A9946341-E6D6-4D31-8C8F-202C08A4D8F7}">
      <dgm:prSet/>
      <dgm:spPr/>
      <dgm:t>
        <a:bodyPr/>
        <a:lstStyle/>
        <a:p>
          <a:endParaRPr lang="en-US"/>
        </a:p>
      </dgm:t>
    </dgm:pt>
    <dgm:pt modelId="{8C5FD7FF-71EF-44A2-95D8-96CD93A3F2E1}" type="pres">
      <dgm:prSet presAssocID="{97CE5B26-F0D9-4BFF-BD0A-55245FAC2B3C}" presName="diagram" presStyleCnt="0">
        <dgm:presLayoutVars>
          <dgm:dir/>
          <dgm:animLvl val="lvl"/>
          <dgm:resizeHandles val="exact"/>
        </dgm:presLayoutVars>
      </dgm:prSet>
      <dgm:spPr/>
    </dgm:pt>
    <dgm:pt modelId="{D13ECC93-BC01-453D-94EF-20756216F4C7}" type="pres">
      <dgm:prSet presAssocID="{C4F19ADE-8FBB-4CFA-8A99-3232E35E4D46}" presName="compNode" presStyleCnt="0"/>
      <dgm:spPr/>
    </dgm:pt>
    <dgm:pt modelId="{758B1572-3836-4156-9AB0-B8CE253B802D}" type="pres">
      <dgm:prSet presAssocID="{C4F19ADE-8FBB-4CFA-8A99-3232E35E4D46}" presName="childRect" presStyleLbl="bgAcc1" presStyleIdx="0" presStyleCnt="3">
        <dgm:presLayoutVars>
          <dgm:bulletEnabled val="1"/>
        </dgm:presLayoutVars>
        <dgm:style>
          <a:lnRef idx="2">
            <a:schemeClr val="accent4"/>
          </a:lnRef>
          <a:fillRef idx="1">
            <a:schemeClr val="lt1"/>
          </a:fillRef>
          <a:effectRef idx="0">
            <a:schemeClr val="accent4"/>
          </a:effectRef>
          <a:fontRef idx="minor">
            <a:schemeClr val="dk1"/>
          </a:fontRef>
        </dgm:style>
      </dgm:prSet>
      <dgm:spPr/>
    </dgm:pt>
    <dgm:pt modelId="{D010402D-D671-4795-829B-6FDA24A2ADA6}" type="pres">
      <dgm:prSet presAssocID="{C4F19ADE-8FBB-4CFA-8A99-3232E35E4D46}" presName="parentText" presStyleLbl="node1" presStyleIdx="0" presStyleCnt="0">
        <dgm:presLayoutVars>
          <dgm:chMax val="0"/>
          <dgm:bulletEnabled val="1"/>
        </dgm:presLayoutVars>
      </dgm:prSet>
      <dgm:spPr/>
      <dgm:t>
        <a:bodyPr/>
        <a:lstStyle/>
        <a:p>
          <a:endParaRPr lang="en-US"/>
        </a:p>
      </dgm:t>
    </dgm:pt>
    <dgm:pt modelId="{0F269816-E396-4D3A-AE4F-BC10A67AB6DD}" type="pres">
      <dgm:prSet presAssocID="{C4F19ADE-8FBB-4CFA-8A99-3232E35E4D46}" presName="parentRect" presStyleLbl="alignNode1" presStyleIdx="0" presStyleCnt="3"/>
      <dgm:spPr/>
      <dgm:t>
        <a:bodyPr/>
        <a:lstStyle/>
        <a:p>
          <a:endParaRPr lang="en-US"/>
        </a:p>
      </dgm:t>
    </dgm:pt>
    <dgm:pt modelId="{255C8742-50C7-4C1A-817D-7F8644821B51}" type="pres">
      <dgm:prSet presAssocID="{C4F19ADE-8FBB-4CFA-8A99-3232E35E4D46}" presName="adorn" presStyleLbl="fgAccFollowNode1" presStyleIdx="0" presStyleCnt="3">
        <dgm:style>
          <a:lnRef idx="0">
            <a:schemeClr val="accent2"/>
          </a:lnRef>
          <a:fillRef idx="3">
            <a:schemeClr val="accent2"/>
          </a:fillRef>
          <a:effectRef idx="3">
            <a:schemeClr val="accent2"/>
          </a:effectRef>
          <a:fontRef idx="minor">
            <a:schemeClr val="lt1"/>
          </a:fontRef>
        </dgm:style>
      </dgm:prSet>
      <dgm:spPr>
        <a:blipFill rotWithShape="0">
          <a:blip xmlns:r="http://schemas.openxmlformats.org/officeDocument/2006/relationships" r:embed="rId1"/>
          <a:stretch>
            <a:fillRect/>
          </a:stretch>
        </a:blipFill>
      </dgm:spPr>
    </dgm:pt>
    <dgm:pt modelId="{051D7F08-ED66-4D47-9D7C-2BFA08AC3492}" type="pres">
      <dgm:prSet presAssocID="{FBA8F2D7-C346-4DCB-B3EF-4925FA855736}" presName="sibTrans" presStyleLbl="sibTrans2D1" presStyleIdx="0" presStyleCnt="0"/>
      <dgm:spPr/>
      <dgm:t>
        <a:bodyPr/>
        <a:lstStyle/>
        <a:p>
          <a:endParaRPr lang="en-US"/>
        </a:p>
      </dgm:t>
    </dgm:pt>
    <dgm:pt modelId="{35C9DD90-D06C-4527-9741-D946DC2E9040}" type="pres">
      <dgm:prSet presAssocID="{38FFC2F6-C358-4A3D-B3EF-236A0CD394E1}" presName="compNode" presStyleCnt="0"/>
      <dgm:spPr/>
    </dgm:pt>
    <dgm:pt modelId="{2CDEAF1C-3BEB-4936-B311-627421B59E38}" type="pres">
      <dgm:prSet presAssocID="{38FFC2F6-C358-4A3D-B3EF-236A0CD394E1}" presName="childRect" presStyleLbl="bgAcc1" presStyleIdx="1" presStyleCnt="3">
        <dgm:presLayoutVars>
          <dgm:bulletEnabled val="1"/>
        </dgm:presLayoutVars>
        <dgm:style>
          <a:lnRef idx="2">
            <a:schemeClr val="accent4"/>
          </a:lnRef>
          <a:fillRef idx="1">
            <a:schemeClr val="lt1"/>
          </a:fillRef>
          <a:effectRef idx="0">
            <a:schemeClr val="accent4"/>
          </a:effectRef>
          <a:fontRef idx="minor">
            <a:schemeClr val="dk1"/>
          </a:fontRef>
        </dgm:style>
      </dgm:prSet>
      <dgm:spPr/>
    </dgm:pt>
    <dgm:pt modelId="{5F9F5026-FE3F-442A-8A00-84D650490C3A}" type="pres">
      <dgm:prSet presAssocID="{38FFC2F6-C358-4A3D-B3EF-236A0CD394E1}" presName="parentText" presStyleLbl="node1" presStyleIdx="0" presStyleCnt="0">
        <dgm:presLayoutVars>
          <dgm:chMax val="0"/>
          <dgm:bulletEnabled val="1"/>
        </dgm:presLayoutVars>
      </dgm:prSet>
      <dgm:spPr/>
      <dgm:t>
        <a:bodyPr/>
        <a:lstStyle/>
        <a:p>
          <a:endParaRPr lang="en-US"/>
        </a:p>
      </dgm:t>
    </dgm:pt>
    <dgm:pt modelId="{9DFF3210-B000-4117-A93C-80911A547131}" type="pres">
      <dgm:prSet presAssocID="{38FFC2F6-C358-4A3D-B3EF-236A0CD394E1}" presName="parentRect" presStyleLbl="alignNode1" presStyleIdx="1" presStyleCnt="3"/>
      <dgm:spPr/>
      <dgm:t>
        <a:bodyPr/>
        <a:lstStyle/>
        <a:p>
          <a:endParaRPr lang="en-US"/>
        </a:p>
      </dgm:t>
    </dgm:pt>
    <dgm:pt modelId="{2434E802-1907-4524-81CC-DD3E87C9A2AA}" type="pres">
      <dgm:prSet presAssocID="{38FFC2F6-C358-4A3D-B3EF-236A0CD394E1}" presName="adorn" presStyleLbl="fgAccFollowNode1" presStyleIdx="1" presStyleCnt="3">
        <dgm:style>
          <a:lnRef idx="0">
            <a:schemeClr val="accent2"/>
          </a:lnRef>
          <a:fillRef idx="3">
            <a:schemeClr val="accent2"/>
          </a:fillRef>
          <a:effectRef idx="3">
            <a:schemeClr val="accent2"/>
          </a:effectRef>
          <a:fontRef idx="minor">
            <a:schemeClr val="lt1"/>
          </a:fontRef>
        </dgm:style>
      </dgm:prSet>
      <dgm:spPr>
        <a:blipFill rotWithShape="0">
          <a:blip xmlns:r="http://schemas.openxmlformats.org/officeDocument/2006/relationships" r:embed="rId2"/>
          <a:stretch>
            <a:fillRect/>
          </a:stretch>
        </a:blipFill>
      </dgm:spPr>
    </dgm:pt>
    <dgm:pt modelId="{C156439B-EAA4-4717-B7DD-DC65C0F87572}" type="pres">
      <dgm:prSet presAssocID="{DEE64BAC-E6E9-4030-8BB8-91F215459603}" presName="sibTrans" presStyleLbl="sibTrans2D1" presStyleIdx="0" presStyleCnt="0"/>
      <dgm:spPr/>
      <dgm:t>
        <a:bodyPr/>
        <a:lstStyle/>
        <a:p>
          <a:endParaRPr lang="en-US"/>
        </a:p>
      </dgm:t>
    </dgm:pt>
    <dgm:pt modelId="{646CDDDD-58F3-418D-9843-0814F997261A}" type="pres">
      <dgm:prSet presAssocID="{399AFB6A-D385-4A16-A11A-418CF5E9E0F8}" presName="compNode" presStyleCnt="0"/>
      <dgm:spPr/>
    </dgm:pt>
    <dgm:pt modelId="{30D7B0D9-3FBC-475E-8255-17EFD39317AF}" type="pres">
      <dgm:prSet presAssocID="{399AFB6A-D385-4A16-A11A-418CF5E9E0F8}" presName="childRect" presStyleLbl="bgAcc1" presStyleIdx="2" presStyleCnt="3">
        <dgm:presLayoutVars>
          <dgm:bulletEnabled val="1"/>
        </dgm:presLayoutVars>
        <dgm:style>
          <a:lnRef idx="2">
            <a:schemeClr val="accent4"/>
          </a:lnRef>
          <a:fillRef idx="1">
            <a:schemeClr val="lt1"/>
          </a:fillRef>
          <a:effectRef idx="0">
            <a:schemeClr val="accent4"/>
          </a:effectRef>
          <a:fontRef idx="minor">
            <a:schemeClr val="dk1"/>
          </a:fontRef>
        </dgm:style>
      </dgm:prSet>
      <dgm:spPr/>
    </dgm:pt>
    <dgm:pt modelId="{A24051B6-7B87-49DC-B1AC-8530E7B32EFD}" type="pres">
      <dgm:prSet presAssocID="{399AFB6A-D385-4A16-A11A-418CF5E9E0F8}" presName="parentText" presStyleLbl="node1" presStyleIdx="0" presStyleCnt="0">
        <dgm:presLayoutVars>
          <dgm:chMax val="0"/>
          <dgm:bulletEnabled val="1"/>
        </dgm:presLayoutVars>
      </dgm:prSet>
      <dgm:spPr/>
      <dgm:t>
        <a:bodyPr/>
        <a:lstStyle/>
        <a:p>
          <a:endParaRPr lang="en-US"/>
        </a:p>
      </dgm:t>
    </dgm:pt>
    <dgm:pt modelId="{CE2FF016-5064-495D-84B3-B85E8FF95E8B}" type="pres">
      <dgm:prSet presAssocID="{399AFB6A-D385-4A16-A11A-418CF5E9E0F8}" presName="parentRect" presStyleLbl="alignNode1" presStyleIdx="2" presStyleCnt="3"/>
      <dgm:spPr/>
      <dgm:t>
        <a:bodyPr/>
        <a:lstStyle/>
        <a:p>
          <a:endParaRPr lang="en-US"/>
        </a:p>
      </dgm:t>
    </dgm:pt>
    <dgm:pt modelId="{4A746F95-4AE8-4D95-9AED-850F38AF7CBF}" type="pres">
      <dgm:prSet presAssocID="{399AFB6A-D385-4A16-A11A-418CF5E9E0F8}" presName="adorn" presStyleLbl="fgAccFollowNode1" presStyleIdx="2" presStyleCnt="3">
        <dgm:style>
          <a:lnRef idx="0">
            <a:schemeClr val="accent2"/>
          </a:lnRef>
          <a:fillRef idx="3">
            <a:schemeClr val="accent2"/>
          </a:fillRef>
          <a:effectRef idx="3">
            <a:schemeClr val="accent2"/>
          </a:effectRef>
          <a:fontRef idx="minor">
            <a:schemeClr val="lt1"/>
          </a:fontRef>
        </dgm:style>
      </dgm:prSet>
      <dgm:spPr>
        <a:blipFill rotWithShape="0">
          <a:blip xmlns:r="http://schemas.openxmlformats.org/officeDocument/2006/relationships" r:embed="rId3"/>
          <a:stretch>
            <a:fillRect/>
          </a:stretch>
        </a:blipFill>
      </dgm:spPr>
    </dgm:pt>
  </dgm:ptLst>
  <dgm:cxnLst>
    <dgm:cxn modelId="{8D7C19A8-7848-4453-9749-CE43254FB805}" type="presOf" srcId="{97CE5B26-F0D9-4BFF-BD0A-55245FAC2B3C}" destId="{8C5FD7FF-71EF-44A2-95D8-96CD93A3F2E1}" srcOrd="0" destOrd="0" presId="urn:microsoft.com/office/officeart/2005/8/layout/bList2#1"/>
    <dgm:cxn modelId="{B2346606-FFA0-46EE-8E6A-E125E25307A4}" srcId="{97CE5B26-F0D9-4BFF-BD0A-55245FAC2B3C}" destId="{C4F19ADE-8FBB-4CFA-8A99-3232E35E4D46}" srcOrd="0" destOrd="0" parTransId="{DDA13695-DD09-4BBB-AA30-B31E21E9ED4A}" sibTransId="{FBA8F2D7-C346-4DCB-B3EF-4925FA855736}"/>
    <dgm:cxn modelId="{A9946341-E6D6-4D31-8C8F-202C08A4D8F7}" srcId="{97CE5B26-F0D9-4BFF-BD0A-55245FAC2B3C}" destId="{399AFB6A-D385-4A16-A11A-418CF5E9E0F8}" srcOrd="2" destOrd="0" parTransId="{A94DC3BA-2E58-4F89-85F3-263B693CD422}" sibTransId="{28627651-B532-4A48-BBF3-03616AE09DEB}"/>
    <dgm:cxn modelId="{D1287681-8031-46CF-96A1-367B8B213F0B}" type="presOf" srcId="{C4F19ADE-8FBB-4CFA-8A99-3232E35E4D46}" destId="{0F269816-E396-4D3A-AE4F-BC10A67AB6DD}" srcOrd="1" destOrd="0" presId="urn:microsoft.com/office/officeart/2005/8/layout/bList2#1"/>
    <dgm:cxn modelId="{A5DE17EC-4A6B-46B0-8B5D-F759B433ED0F}" srcId="{97CE5B26-F0D9-4BFF-BD0A-55245FAC2B3C}" destId="{38FFC2F6-C358-4A3D-B3EF-236A0CD394E1}" srcOrd="1" destOrd="0" parTransId="{52602326-5948-48C7-A856-8EB1C2B59D01}" sibTransId="{DEE64BAC-E6E9-4030-8BB8-91F215459603}"/>
    <dgm:cxn modelId="{C2792788-322F-4013-9F45-6F1A5DE21588}" type="presOf" srcId="{C4F19ADE-8FBB-4CFA-8A99-3232E35E4D46}" destId="{D010402D-D671-4795-829B-6FDA24A2ADA6}" srcOrd="0" destOrd="0" presId="urn:microsoft.com/office/officeart/2005/8/layout/bList2#1"/>
    <dgm:cxn modelId="{884739D6-F467-47D5-9A23-D3D51AF1EB8A}" type="presOf" srcId="{DEE64BAC-E6E9-4030-8BB8-91F215459603}" destId="{C156439B-EAA4-4717-B7DD-DC65C0F87572}" srcOrd="0" destOrd="0" presId="urn:microsoft.com/office/officeart/2005/8/layout/bList2#1"/>
    <dgm:cxn modelId="{EC6969F4-586C-46AA-A981-1D3DEEFDC68F}" type="presOf" srcId="{38FFC2F6-C358-4A3D-B3EF-236A0CD394E1}" destId="{5F9F5026-FE3F-442A-8A00-84D650490C3A}" srcOrd="0" destOrd="0" presId="urn:microsoft.com/office/officeart/2005/8/layout/bList2#1"/>
    <dgm:cxn modelId="{5D69741B-50ED-4281-9BF7-77C65648CF01}" type="presOf" srcId="{FBA8F2D7-C346-4DCB-B3EF-4925FA855736}" destId="{051D7F08-ED66-4D47-9D7C-2BFA08AC3492}" srcOrd="0" destOrd="0" presId="urn:microsoft.com/office/officeart/2005/8/layout/bList2#1"/>
    <dgm:cxn modelId="{4371E614-7114-4B74-901D-841ED6445B4A}" type="presOf" srcId="{38FFC2F6-C358-4A3D-B3EF-236A0CD394E1}" destId="{9DFF3210-B000-4117-A93C-80911A547131}" srcOrd="1" destOrd="0" presId="urn:microsoft.com/office/officeart/2005/8/layout/bList2#1"/>
    <dgm:cxn modelId="{0B8B2273-015F-421E-B6E9-F8A7AFFBBB94}" type="presOf" srcId="{399AFB6A-D385-4A16-A11A-418CF5E9E0F8}" destId="{A24051B6-7B87-49DC-B1AC-8530E7B32EFD}" srcOrd="0" destOrd="0" presId="urn:microsoft.com/office/officeart/2005/8/layout/bList2#1"/>
    <dgm:cxn modelId="{72A5CBE3-2B38-4941-A5F9-3574077FDDE7}" type="presOf" srcId="{399AFB6A-D385-4A16-A11A-418CF5E9E0F8}" destId="{CE2FF016-5064-495D-84B3-B85E8FF95E8B}" srcOrd="1" destOrd="0" presId="urn:microsoft.com/office/officeart/2005/8/layout/bList2#1"/>
    <dgm:cxn modelId="{79668E03-B602-48B3-9EF0-2C215D351AB5}" type="presParOf" srcId="{8C5FD7FF-71EF-44A2-95D8-96CD93A3F2E1}" destId="{D13ECC93-BC01-453D-94EF-20756216F4C7}" srcOrd="0" destOrd="0" presId="urn:microsoft.com/office/officeart/2005/8/layout/bList2#1"/>
    <dgm:cxn modelId="{F1A540C2-5C1A-4E0E-BEE3-487AEC35D12C}" type="presParOf" srcId="{D13ECC93-BC01-453D-94EF-20756216F4C7}" destId="{758B1572-3836-4156-9AB0-B8CE253B802D}" srcOrd="0" destOrd="0" presId="urn:microsoft.com/office/officeart/2005/8/layout/bList2#1"/>
    <dgm:cxn modelId="{E8C9E75E-4A49-4D65-855E-E813C36F5E50}" type="presParOf" srcId="{D13ECC93-BC01-453D-94EF-20756216F4C7}" destId="{D010402D-D671-4795-829B-6FDA24A2ADA6}" srcOrd="1" destOrd="0" presId="urn:microsoft.com/office/officeart/2005/8/layout/bList2#1"/>
    <dgm:cxn modelId="{766FB6C8-EB19-4524-91B7-E46D9BD25B7D}" type="presParOf" srcId="{D13ECC93-BC01-453D-94EF-20756216F4C7}" destId="{0F269816-E396-4D3A-AE4F-BC10A67AB6DD}" srcOrd="2" destOrd="0" presId="urn:microsoft.com/office/officeart/2005/8/layout/bList2#1"/>
    <dgm:cxn modelId="{A59162E3-AA2B-4239-9A25-DA6E2236EBED}" type="presParOf" srcId="{D13ECC93-BC01-453D-94EF-20756216F4C7}" destId="{255C8742-50C7-4C1A-817D-7F8644821B51}" srcOrd="3" destOrd="0" presId="urn:microsoft.com/office/officeart/2005/8/layout/bList2#1"/>
    <dgm:cxn modelId="{2A2027DF-B4BB-4E75-BA39-1BD0408D9DB7}" type="presParOf" srcId="{8C5FD7FF-71EF-44A2-95D8-96CD93A3F2E1}" destId="{051D7F08-ED66-4D47-9D7C-2BFA08AC3492}" srcOrd="1" destOrd="0" presId="urn:microsoft.com/office/officeart/2005/8/layout/bList2#1"/>
    <dgm:cxn modelId="{7AEE36D4-564A-4B31-B426-25865F768788}" type="presParOf" srcId="{8C5FD7FF-71EF-44A2-95D8-96CD93A3F2E1}" destId="{35C9DD90-D06C-4527-9741-D946DC2E9040}" srcOrd="2" destOrd="0" presId="urn:microsoft.com/office/officeart/2005/8/layout/bList2#1"/>
    <dgm:cxn modelId="{AB29EB03-11F1-4E9F-9288-E9AD6549DFDF}" type="presParOf" srcId="{35C9DD90-D06C-4527-9741-D946DC2E9040}" destId="{2CDEAF1C-3BEB-4936-B311-627421B59E38}" srcOrd="0" destOrd="0" presId="urn:microsoft.com/office/officeart/2005/8/layout/bList2#1"/>
    <dgm:cxn modelId="{8EB5CEE8-9F40-470B-B1A6-9300E8B5230B}" type="presParOf" srcId="{35C9DD90-D06C-4527-9741-D946DC2E9040}" destId="{5F9F5026-FE3F-442A-8A00-84D650490C3A}" srcOrd="1" destOrd="0" presId="urn:microsoft.com/office/officeart/2005/8/layout/bList2#1"/>
    <dgm:cxn modelId="{961FED1E-AEB3-4925-AABC-0215F560BA15}" type="presParOf" srcId="{35C9DD90-D06C-4527-9741-D946DC2E9040}" destId="{9DFF3210-B000-4117-A93C-80911A547131}" srcOrd="2" destOrd="0" presId="urn:microsoft.com/office/officeart/2005/8/layout/bList2#1"/>
    <dgm:cxn modelId="{DF131DBA-EE2C-47AB-9503-A07FF48F8C67}" type="presParOf" srcId="{35C9DD90-D06C-4527-9741-D946DC2E9040}" destId="{2434E802-1907-4524-81CC-DD3E87C9A2AA}" srcOrd="3" destOrd="0" presId="urn:microsoft.com/office/officeart/2005/8/layout/bList2#1"/>
    <dgm:cxn modelId="{9E741736-96DE-4FD6-B2C7-6F24F78E51DB}" type="presParOf" srcId="{8C5FD7FF-71EF-44A2-95D8-96CD93A3F2E1}" destId="{C156439B-EAA4-4717-B7DD-DC65C0F87572}" srcOrd="3" destOrd="0" presId="urn:microsoft.com/office/officeart/2005/8/layout/bList2#1"/>
    <dgm:cxn modelId="{CE1E70C2-47C5-445F-A7FD-5AE8D8000AAA}" type="presParOf" srcId="{8C5FD7FF-71EF-44A2-95D8-96CD93A3F2E1}" destId="{646CDDDD-58F3-418D-9843-0814F997261A}" srcOrd="4" destOrd="0" presId="urn:microsoft.com/office/officeart/2005/8/layout/bList2#1"/>
    <dgm:cxn modelId="{CA6FFB05-3D84-4525-A2D7-4EFC0B5515E4}" type="presParOf" srcId="{646CDDDD-58F3-418D-9843-0814F997261A}" destId="{30D7B0D9-3FBC-475E-8255-17EFD39317AF}" srcOrd="0" destOrd="0" presId="urn:microsoft.com/office/officeart/2005/8/layout/bList2#1"/>
    <dgm:cxn modelId="{512FE5C0-8AFA-4ED0-9A43-7C105F906654}" type="presParOf" srcId="{646CDDDD-58F3-418D-9843-0814F997261A}" destId="{A24051B6-7B87-49DC-B1AC-8530E7B32EFD}" srcOrd="1" destOrd="0" presId="urn:microsoft.com/office/officeart/2005/8/layout/bList2#1"/>
    <dgm:cxn modelId="{91AF6078-BE50-43F8-9F9C-89295A3528B9}" type="presParOf" srcId="{646CDDDD-58F3-418D-9843-0814F997261A}" destId="{CE2FF016-5064-495D-84B3-B85E8FF95E8B}" srcOrd="2" destOrd="0" presId="urn:microsoft.com/office/officeart/2005/8/layout/bList2#1"/>
    <dgm:cxn modelId="{F7369A33-3B9C-4741-83A6-48CE591D9C89}" type="presParOf" srcId="{646CDDDD-58F3-418D-9843-0814F997261A}" destId="{4A746F95-4AE8-4D95-9AED-850F38AF7CBF}" srcOrd="3" destOrd="0" presId="urn:microsoft.com/office/officeart/2005/8/layout/b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CD5E9C1-F181-4717-834B-35AB5D8F34BA}" type="doc">
      <dgm:prSet loTypeId="urn:microsoft.com/office/officeart/2005/8/layout/cycle6" loCatId="cycle" qsTypeId="urn:microsoft.com/office/officeart/2005/8/quickstyle/simple5" qsCatId="simple" csTypeId="urn:microsoft.com/office/officeart/2005/8/colors/accent1_2" csCatId="accent1" phldr="1"/>
      <dgm:spPr/>
      <dgm:t>
        <a:bodyPr/>
        <a:lstStyle/>
        <a:p>
          <a:endParaRPr lang="en-US"/>
        </a:p>
      </dgm:t>
    </dgm:pt>
    <dgm:pt modelId="{EAE7152A-5621-48F9-A3CE-9C48BA2B9995}">
      <dgm:prSet phldrT="[Text]">
        <dgm:style>
          <a:lnRef idx="0">
            <a:schemeClr val="accent4"/>
          </a:lnRef>
          <a:fillRef idx="3">
            <a:schemeClr val="accent4"/>
          </a:fillRef>
          <a:effectRef idx="3">
            <a:schemeClr val="accent4"/>
          </a:effectRef>
          <a:fontRef idx="minor">
            <a:schemeClr val="lt1"/>
          </a:fontRef>
        </dgm:style>
      </dgm:prSet>
      <dgm:spPr/>
      <dgm:t>
        <a:bodyPr/>
        <a:lstStyle/>
        <a:p>
          <a:r>
            <a:rPr lang="en-US" dirty="0" err="1" smtClean="0"/>
            <a:t>Información</a:t>
          </a:r>
          <a:endParaRPr lang="en-US" dirty="0"/>
        </a:p>
      </dgm:t>
    </dgm:pt>
    <dgm:pt modelId="{0EBB4CE0-B548-4012-B710-4D3E493FA099}" type="parTrans" cxnId="{5F69C3C7-72BD-4EF9-87B4-07F0DD204ECA}">
      <dgm:prSet/>
      <dgm:spPr/>
      <dgm:t>
        <a:bodyPr/>
        <a:lstStyle/>
        <a:p>
          <a:endParaRPr lang="en-US"/>
        </a:p>
      </dgm:t>
    </dgm:pt>
    <dgm:pt modelId="{590C71AC-83C9-4B97-A038-8DFAC8CAC311}" type="sibTrans" cxnId="{5F69C3C7-72BD-4EF9-87B4-07F0DD204ECA}">
      <dgm:prSet/>
      <dgm:spPr/>
      <dgm:t>
        <a:bodyPr/>
        <a:lstStyle/>
        <a:p>
          <a:endParaRPr lang="en-US" dirty="0"/>
        </a:p>
      </dgm:t>
    </dgm:pt>
    <dgm:pt modelId="{E389E3C0-CD2D-4DF3-A8E6-6A7F87F1AD0A}">
      <dgm:prSet phldrT="[Text]">
        <dgm:style>
          <a:lnRef idx="0">
            <a:schemeClr val="accent4"/>
          </a:lnRef>
          <a:fillRef idx="3">
            <a:schemeClr val="accent4"/>
          </a:fillRef>
          <a:effectRef idx="3">
            <a:schemeClr val="accent4"/>
          </a:effectRef>
          <a:fontRef idx="minor">
            <a:schemeClr val="lt1"/>
          </a:fontRef>
        </dgm:style>
      </dgm:prSet>
      <dgm:spPr/>
      <dgm:t>
        <a:bodyPr/>
        <a:lstStyle/>
        <a:p>
          <a:r>
            <a:rPr lang="en-US" dirty="0" err="1" smtClean="0"/>
            <a:t>Opciones</a:t>
          </a:r>
          <a:r>
            <a:rPr lang="en-US" dirty="0" smtClean="0"/>
            <a:t> </a:t>
          </a:r>
          <a:r>
            <a:rPr lang="en-US" dirty="0" err="1" smtClean="0"/>
            <a:t>estratégicas</a:t>
          </a:r>
          <a:endParaRPr lang="en-US" dirty="0"/>
        </a:p>
      </dgm:t>
    </dgm:pt>
    <dgm:pt modelId="{3F183845-FAB2-4CEA-8E11-878989D3A39A}" type="parTrans" cxnId="{FA287278-3CFD-4F1F-9BF7-D2783DD4A3F8}">
      <dgm:prSet/>
      <dgm:spPr/>
      <dgm:t>
        <a:bodyPr/>
        <a:lstStyle/>
        <a:p>
          <a:endParaRPr lang="en-US"/>
        </a:p>
      </dgm:t>
    </dgm:pt>
    <dgm:pt modelId="{D81DDDA7-5037-4BB3-B4B6-23FB487E8AE9}" type="sibTrans" cxnId="{FA287278-3CFD-4F1F-9BF7-D2783DD4A3F8}">
      <dgm:prSet/>
      <dgm:spPr/>
      <dgm:t>
        <a:bodyPr/>
        <a:lstStyle/>
        <a:p>
          <a:endParaRPr lang="en-US" dirty="0"/>
        </a:p>
      </dgm:t>
    </dgm:pt>
    <dgm:pt modelId="{1DD7D038-ED76-4F15-9FFB-4D9AF5E44464}">
      <dgm:prSet phldrT="[Text]">
        <dgm:style>
          <a:lnRef idx="0">
            <a:schemeClr val="accent4"/>
          </a:lnRef>
          <a:fillRef idx="3">
            <a:schemeClr val="accent4"/>
          </a:fillRef>
          <a:effectRef idx="3">
            <a:schemeClr val="accent4"/>
          </a:effectRef>
          <a:fontRef idx="minor">
            <a:schemeClr val="lt1"/>
          </a:fontRef>
        </dgm:style>
      </dgm:prSet>
      <dgm:spPr/>
      <dgm:t>
        <a:bodyPr/>
        <a:lstStyle/>
        <a:p>
          <a:r>
            <a:rPr lang="en-US" dirty="0" err="1" smtClean="0"/>
            <a:t>Datos</a:t>
          </a:r>
          <a:endParaRPr lang="en-US" dirty="0"/>
        </a:p>
      </dgm:t>
    </dgm:pt>
    <dgm:pt modelId="{A2A907E1-58BB-45F7-BF88-66A45436B66D}" type="sibTrans" cxnId="{CDF45AA3-8393-4B33-ABFD-68C81F0BEE4A}">
      <dgm:prSet>
        <dgm:style>
          <a:lnRef idx="1">
            <a:schemeClr val="accent1"/>
          </a:lnRef>
          <a:fillRef idx="0">
            <a:schemeClr val="accent1"/>
          </a:fillRef>
          <a:effectRef idx="0">
            <a:schemeClr val="accent1"/>
          </a:effectRef>
          <a:fontRef idx="minor">
            <a:schemeClr val="tx1"/>
          </a:fontRef>
        </dgm:style>
      </dgm:prSet>
      <dgm:spPr/>
      <dgm:t>
        <a:bodyPr/>
        <a:lstStyle/>
        <a:p>
          <a:endParaRPr lang="en-US" dirty="0"/>
        </a:p>
      </dgm:t>
    </dgm:pt>
    <dgm:pt modelId="{57C5C30E-D15C-451C-BB75-EC07CB5E7105}" type="parTrans" cxnId="{CDF45AA3-8393-4B33-ABFD-68C81F0BEE4A}">
      <dgm:prSet/>
      <dgm:spPr/>
      <dgm:t>
        <a:bodyPr/>
        <a:lstStyle/>
        <a:p>
          <a:endParaRPr lang="en-US"/>
        </a:p>
      </dgm:t>
    </dgm:pt>
    <dgm:pt modelId="{17C49E9B-AA03-4503-929C-479706C11BBD}" type="pres">
      <dgm:prSet presAssocID="{ECD5E9C1-F181-4717-834B-35AB5D8F34BA}" presName="cycle" presStyleCnt="0">
        <dgm:presLayoutVars>
          <dgm:dir/>
          <dgm:resizeHandles val="exact"/>
        </dgm:presLayoutVars>
      </dgm:prSet>
      <dgm:spPr/>
      <dgm:t>
        <a:bodyPr/>
        <a:lstStyle/>
        <a:p>
          <a:endParaRPr lang="en-US"/>
        </a:p>
      </dgm:t>
    </dgm:pt>
    <dgm:pt modelId="{501F709C-330B-493D-9215-EF99AF4C4AF5}" type="pres">
      <dgm:prSet presAssocID="{1DD7D038-ED76-4F15-9FFB-4D9AF5E44464}" presName="node" presStyleLbl="node1" presStyleIdx="0" presStyleCnt="3">
        <dgm:presLayoutVars>
          <dgm:bulletEnabled val="1"/>
        </dgm:presLayoutVars>
      </dgm:prSet>
      <dgm:spPr/>
      <dgm:t>
        <a:bodyPr/>
        <a:lstStyle/>
        <a:p>
          <a:endParaRPr lang="en-US"/>
        </a:p>
      </dgm:t>
    </dgm:pt>
    <dgm:pt modelId="{4085A4BB-37D9-4887-964B-4BA25F7FE697}" type="pres">
      <dgm:prSet presAssocID="{1DD7D038-ED76-4F15-9FFB-4D9AF5E44464}" presName="spNode" presStyleCnt="0"/>
      <dgm:spPr/>
    </dgm:pt>
    <dgm:pt modelId="{91FA8FC7-71DE-4112-B719-B72A328AB59A}" type="pres">
      <dgm:prSet presAssocID="{A2A907E1-58BB-45F7-BF88-66A45436B66D}" presName="sibTrans" presStyleLbl="sibTrans1D1" presStyleIdx="0" presStyleCnt="3"/>
      <dgm:spPr/>
      <dgm:t>
        <a:bodyPr/>
        <a:lstStyle/>
        <a:p>
          <a:endParaRPr lang="en-US"/>
        </a:p>
      </dgm:t>
    </dgm:pt>
    <dgm:pt modelId="{3F818796-4E5B-4EDA-8813-A041D465AA14}" type="pres">
      <dgm:prSet presAssocID="{EAE7152A-5621-48F9-A3CE-9C48BA2B9995}" presName="node" presStyleLbl="node1" presStyleIdx="1" presStyleCnt="3">
        <dgm:presLayoutVars>
          <dgm:bulletEnabled val="1"/>
        </dgm:presLayoutVars>
      </dgm:prSet>
      <dgm:spPr/>
      <dgm:t>
        <a:bodyPr/>
        <a:lstStyle/>
        <a:p>
          <a:endParaRPr lang="en-US"/>
        </a:p>
      </dgm:t>
    </dgm:pt>
    <dgm:pt modelId="{7A7A3360-66B2-40D2-8EA0-AA3A5474EF9F}" type="pres">
      <dgm:prSet presAssocID="{EAE7152A-5621-48F9-A3CE-9C48BA2B9995}" presName="spNode" presStyleCnt="0"/>
      <dgm:spPr/>
    </dgm:pt>
    <dgm:pt modelId="{BF97D244-CA61-4421-B054-DE9F2AB796B4}" type="pres">
      <dgm:prSet presAssocID="{590C71AC-83C9-4B97-A038-8DFAC8CAC311}" presName="sibTrans" presStyleLbl="sibTrans1D1" presStyleIdx="1" presStyleCnt="3"/>
      <dgm:spPr/>
      <dgm:t>
        <a:bodyPr/>
        <a:lstStyle/>
        <a:p>
          <a:endParaRPr lang="en-US"/>
        </a:p>
      </dgm:t>
    </dgm:pt>
    <dgm:pt modelId="{F291F837-9350-4D58-AB99-4BCFF406BE10}" type="pres">
      <dgm:prSet presAssocID="{E389E3C0-CD2D-4DF3-A8E6-6A7F87F1AD0A}" presName="node" presStyleLbl="node1" presStyleIdx="2" presStyleCnt="3">
        <dgm:presLayoutVars>
          <dgm:bulletEnabled val="1"/>
        </dgm:presLayoutVars>
      </dgm:prSet>
      <dgm:spPr/>
      <dgm:t>
        <a:bodyPr/>
        <a:lstStyle/>
        <a:p>
          <a:endParaRPr lang="en-US"/>
        </a:p>
      </dgm:t>
    </dgm:pt>
    <dgm:pt modelId="{160C3092-CD71-4802-8272-4FD6CD51DC87}" type="pres">
      <dgm:prSet presAssocID="{E389E3C0-CD2D-4DF3-A8E6-6A7F87F1AD0A}" presName="spNode" presStyleCnt="0"/>
      <dgm:spPr/>
    </dgm:pt>
    <dgm:pt modelId="{71C364F6-34A0-4C2B-9C00-954FFD345205}" type="pres">
      <dgm:prSet presAssocID="{D81DDDA7-5037-4BB3-B4B6-23FB487E8AE9}" presName="sibTrans" presStyleLbl="sibTrans1D1" presStyleIdx="2" presStyleCnt="3"/>
      <dgm:spPr/>
      <dgm:t>
        <a:bodyPr/>
        <a:lstStyle/>
        <a:p>
          <a:endParaRPr lang="en-US"/>
        </a:p>
      </dgm:t>
    </dgm:pt>
  </dgm:ptLst>
  <dgm:cxnLst>
    <dgm:cxn modelId="{FED3F817-7D1F-4334-A356-95159152A2CC}" type="presOf" srcId="{A2A907E1-58BB-45F7-BF88-66A45436B66D}" destId="{91FA8FC7-71DE-4112-B719-B72A328AB59A}" srcOrd="0" destOrd="0" presId="urn:microsoft.com/office/officeart/2005/8/layout/cycle6"/>
    <dgm:cxn modelId="{58C15671-A66F-4098-BD08-78D4D28E92B6}" type="presOf" srcId="{E389E3C0-CD2D-4DF3-A8E6-6A7F87F1AD0A}" destId="{F291F837-9350-4D58-AB99-4BCFF406BE10}" srcOrd="0" destOrd="0" presId="urn:microsoft.com/office/officeart/2005/8/layout/cycle6"/>
    <dgm:cxn modelId="{B197DE40-C1CE-4EFC-AD32-5AC2DBE148BA}" type="presOf" srcId="{EAE7152A-5621-48F9-A3CE-9C48BA2B9995}" destId="{3F818796-4E5B-4EDA-8813-A041D465AA14}" srcOrd="0" destOrd="0" presId="urn:microsoft.com/office/officeart/2005/8/layout/cycle6"/>
    <dgm:cxn modelId="{5F69C3C7-72BD-4EF9-87B4-07F0DD204ECA}" srcId="{ECD5E9C1-F181-4717-834B-35AB5D8F34BA}" destId="{EAE7152A-5621-48F9-A3CE-9C48BA2B9995}" srcOrd="1" destOrd="0" parTransId="{0EBB4CE0-B548-4012-B710-4D3E493FA099}" sibTransId="{590C71AC-83C9-4B97-A038-8DFAC8CAC311}"/>
    <dgm:cxn modelId="{FA287278-3CFD-4F1F-9BF7-D2783DD4A3F8}" srcId="{ECD5E9C1-F181-4717-834B-35AB5D8F34BA}" destId="{E389E3C0-CD2D-4DF3-A8E6-6A7F87F1AD0A}" srcOrd="2" destOrd="0" parTransId="{3F183845-FAB2-4CEA-8E11-878989D3A39A}" sibTransId="{D81DDDA7-5037-4BB3-B4B6-23FB487E8AE9}"/>
    <dgm:cxn modelId="{B906E55C-ADD4-4429-AC58-DDA2431BEEF4}" type="presOf" srcId="{D81DDDA7-5037-4BB3-B4B6-23FB487E8AE9}" destId="{71C364F6-34A0-4C2B-9C00-954FFD345205}" srcOrd="0" destOrd="0" presId="urn:microsoft.com/office/officeart/2005/8/layout/cycle6"/>
    <dgm:cxn modelId="{F71F22D3-0E08-44EE-83CA-C6E3D37C8180}" type="presOf" srcId="{590C71AC-83C9-4B97-A038-8DFAC8CAC311}" destId="{BF97D244-CA61-4421-B054-DE9F2AB796B4}" srcOrd="0" destOrd="0" presId="urn:microsoft.com/office/officeart/2005/8/layout/cycle6"/>
    <dgm:cxn modelId="{55535286-5DDF-4CB6-94DD-095961451875}" type="presOf" srcId="{1DD7D038-ED76-4F15-9FFB-4D9AF5E44464}" destId="{501F709C-330B-493D-9215-EF99AF4C4AF5}" srcOrd="0" destOrd="0" presId="urn:microsoft.com/office/officeart/2005/8/layout/cycle6"/>
    <dgm:cxn modelId="{CDF45AA3-8393-4B33-ABFD-68C81F0BEE4A}" srcId="{ECD5E9C1-F181-4717-834B-35AB5D8F34BA}" destId="{1DD7D038-ED76-4F15-9FFB-4D9AF5E44464}" srcOrd="0" destOrd="0" parTransId="{57C5C30E-D15C-451C-BB75-EC07CB5E7105}" sibTransId="{A2A907E1-58BB-45F7-BF88-66A45436B66D}"/>
    <dgm:cxn modelId="{295848D0-65BE-4FCE-B470-02064552FBEE}" type="presOf" srcId="{ECD5E9C1-F181-4717-834B-35AB5D8F34BA}" destId="{17C49E9B-AA03-4503-929C-479706C11BBD}" srcOrd="0" destOrd="0" presId="urn:microsoft.com/office/officeart/2005/8/layout/cycle6"/>
    <dgm:cxn modelId="{5CEB80F0-818D-4BA3-A268-078C73AF632C}" type="presParOf" srcId="{17C49E9B-AA03-4503-929C-479706C11BBD}" destId="{501F709C-330B-493D-9215-EF99AF4C4AF5}" srcOrd="0" destOrd="0" presId="urn:microsoft.com/office/officeart/2005/8/layout/cycle6"/>
    <dgm:cxn modelId="{F78B8EBD-9C65-47E5-8E9A-4A4342C5389F}" type="presParOf" srcId="{17C49E9B-AA03-4503-929C-479706C11BBD}" destId="{4085A4BB-37D9-4887-964B-4BA25F7FE697}" srcOrd="1" destOrd="0" presId="urn:microsoft.com/office/officeart/2005/8/layout/cycle6"/>
    <dgm:cxn modelId="{6D51A734-E420-4406-9DDF-10ADE328AAA2}" type="presParOf" srcId="{17C49E9B-AA03-4503-929C-479706C11BBD}" destId="{91FA8FC7-71DE-4112-B719-B72A328AB59A}" srcOrd="2" destOrd="0" presId="urn:microsoft.com/office/officeart/2005/8/layout/cycle6"/>
    <dgm:cxn modelId="{DBEC8093-2E2E-4C3B-8A0E-A03AADE5DE33}" type="presParOf" srcId="{17C49E9B-AA03-4503-929C-479706C11BBD}" destId="{3F818796-4E5B-4EDA-8813-A041D465AA14}" srcOrd="3" destOrd="0" presId="urn:microsoft.com/office/officeart/2005/8/layout/cycle6"/>
    <dgm:cxn modelId="{5F7051FB-D8D6-45A2-92C6-957E5F60941C}" type="presParOf" srcId="{17C49E9B-AA03-4503-929C-479706C11BBD}" destId="{7A7A3360-66B2-40D2-8EA0-AA3A5474EF9F}" srcOrd="4" destOrd="0" presId="urn:microsoft.com/office/officeart/2005/8/layout/cycle6"/>
    <dgm:cxn modelId="{4B64F1D6-8CA5-42E9-BEB9-9C3AC9C8A09D}" type="presParOf" srcId="{17C49E9B-AA03-4503-929C-479706C11BBD}" destId="{BF97D244-CA61-4421-B054-DE9F2AB796B4}" srcOrd="5" destOrd="0" presId="urn:microsoft.com/office/officeart/2005/8/layout/cycle6"/>
    <dgm:cxn modelId="{59E08FF6-77A7-400D-8C62-81C33BD9C917}" type="presParOf" srcId="{17C49E9B-AA03-4503-929C-479706C11BBD}" destId="{F291F837-9350-4D58-AB99-4BCFF406BE10}" srcOrd="6" destOrd="0" presId="urn:microsoft.com/office/officeart/2005/8/layout/cycle6"/>
    <dgm:cxn modelId="{63E26BF1-202A-4557-9420-68248885F5B3}" type="presParOf" srcId="{17C49E9B-AA03-4503-929C-479706C11BBD}" destId="{160C3092-CD71-4802-8272-4FD6CD51DC87}" srcOrd="7" destOrd="0" presId="urn:microsoft.com/office/officeart/2005/8/layout/cycle6"/>
    <dgm:cxn modelId="{98A6AE15-14A0-41C9-9451-7F6CA39B7D1F}" type="presParOf" srcId="{17C49E9B-AA03-4503-929C-479706C11BBD}" destId="{71C364F6-34A0-4C2B-9C00-954FFD345205}" srcOrd="8"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96A48-1F73-43BC-B418-311C68B642D1}">
      <dsp:nvSpPr>
        <dsp:cNvPr id="0" name=""/>
        <dsp:cNvSpPr/>
      </dsp:nvSpPr>
      <dsp:spPr>
        <a:xfrm rot="10800000">
          <a:off x="1338447" y="353"/>
          <a:ext cx="4459224" cy="86103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79694" tIns="106680" rIns="199136" bIns="106680" numCol="1" spcCol="1270" anchor="ctr" anchorCtr="0">
          <a:noAutofit/>
        </a:bodyPr>
        <a:lstStyle/>
        <a:p>
          <a:pPr lvl="0" algn="ctr" defTabSz="1244600">
            <a:lnSpc>
              <a:spcPct val="90000"/>
            </a:lnSpc>
            <a:spcBef>
              <a:spcPct val="0"/>
            </a:spcBef>
            <a:spcAft>
              <a:spcPct val="35000"/>
            </a:spcAft>
          </a:pPr>
          <a:r>
            <a:rPr lang="en-US" sz="2800" b="1" kern="1200" dirty="0" err="1" smtClean="0"/>
            <a:t>Solteros</a:t>
          </a:r>
          <a:r>
            <a:rPr lang="en-US" sz="2800" b="1" kern="1200" dirty="0" smtClean="0"/>
            <a:t> (So)</a:t>
          </a:r>
        </a:p>
      </dsp:txBody>
      <dsp:txXfrm rot="10800000">
        <a:off x="1380479" y="42385"/>
        <a:ext cx="4375160" cy="776973"/>
      </dsp:txXfrm>
    </dsp:sp>
    <dsp:sp modelId="{75166681-8BE3-4D01-9730-66E3BBBD3987}">
      <dsp:nvSpPr>
        <dsp:cNvPr id="0" name=""/>
        <dsp:cNvSpPr/>
      </dsp:nvSpPr>
      <dsp:spPr>
        <a:xfrm>
          <a:off x="907928" y="353"/>
          <a:ext cx="861037" cy="861037"/>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818846-B8A3-496B-ACBE-A087AC41831B}">
      <dsp:nvSpPr>
        <dsp:cNvPr id="0" name=""/>
        <dsp:cNvSpPr/>
      </dsp:nvSpPr>
      <dsp:spPr>
        <a:xfrm rot="10800000">
          <a:off x="1338447" y="1118417"/>
          <a:ext cx="4459224" cy="86103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79694" tIns="106680" rIns="199136" bIns="106680" numCol="1" spcCol="1270" anchor="ctr" anchorCtr="0">
          <a:noAutofit/>
        </a:bodyPr>
        <a:lstStyle/>
        <a:p>
          <a:pPr lvl="0" algn="ctr" defTabSz="1244600">
            <a:lnSpc>
              <a:spcPct val="90000"/>
            </a:lnSpc>
            <a:spcBef>
              <a:spcPct val="0"/>
            </a:spcBef>
            <a:spcAft>
              <a:spcPct val="35000"/>
            </a:spcAft>
          </a:pPr>
          <a:r>
            <a:rPr lang="en-US" sz="2800" b="1" kern="1200" dirty="0" err="1" smtClean="0"/>
            <a:t>Profesionales</a:t>
          </a:r>
          <a:r>
            <a:rPr lang="en-US" sz="2800" b="1" kern="1200" dirty="0" smtClean="0"/>
            <a:t> (</a:t>
          </a:r>
          <a:r>
            <a:rPr lang="en-US" sz="2800" b="1" kern="1200" dirty="0" err="1" smtClean="0"/>
            <a:t>Pr</a:t>
          </a:r>
          <a:r>
            <a:rPr lang="en-US" sz="2800" b="1" kern="1200" dirty="0" smtClean="0"/>
            <a:t>)</a:t>
          </a:r>
          <a:endParaRPr lang="en-US" sz="2800" b="1" kern="1200" dirty="0"/>
        </a:p>
      </dsp:txBody>
      <dsp:txXfrm rot="10800000">
        <a:off x="1380479" y="1160449"/>
        <a:ext cx="4375160" cy="776973"/>
      </dsp:txXfrm>
    </dsp:sp>
    <dsp:sp modelId="{9FF6568E-80F8-45BA-90F4-0183DCDA45B4}">
      <dsp:nvSpPr>
        <dsp:cNvPr id="0" name=""/>
        <dsp:cNvSpPr/>
      </dsp:nvSpPr>
      <dsp:spPr>
        <a:xfrm>
          <a:off x="907928" y="1118417"/>
          <a:ext cx="861037" cy="861037"/>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C78777-A78B-478F-8347-08DEEBB742BF}">
      <dsp:nvSpPr>
        <dsp:cNvPr id="0" name=""/>
        <dsp:cNvSpPr/>
      </dsp:nvSpPr>
      <dsp:spPr>
        <a:xfrm rot="10800000">
          <a:off x="1338447" y="2236481"/>
          <a:ext cx="4459224" cy="86103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79694" tIns="106680" rIns="199136" bIns="106680" numCol="1" spcCol="1270" anchor="ctr" anchorCtr="0">
          <a:noAutofit/>
        </a:bodyPr>
        <a:lstStyle/>
        <a:p>
          <a:pPr lvl="0" algn="ctr" defTabSz="1244600">
            <a:lnSpc>
              <a:spcPct val="90000"/>
            </a:lnSpc>
            <a:spcBef>
              <a:spcPct val="0"/>
            </a:spcBef>
            <a:spcAft>
              <a:spcPct val="35000"/>
            </a:spcAft>
          </a:pPr>
          <a:r>
            <a:rPr lang="en-US" sz="2800" b="1" kern="1200" dirty="0" err="1" smtClean="0"/>
            <a:t>Conocedores</a:t>
          </a:r>
          <a:r>
            <a:rPr lang="en-US" sz="2800" b="1" kern="1200" dirty="0" smtClean="0"/>
            <a:t> (Co)</a:t>
          </a:r>
          <a:endParaRPr lang="en-US" sz="2800" b="1" kern="1200" dirty="0"/>
        </a:p>
      </dsp:txBody>
      <dsp:txXfrm rot="10800000">
        <a:off x="1380479" y="2278513"/>
        <a:ext cx="4375160" cy="776973"/>
      </dsp:txXfrm>
    </dsp:sp>
    <dsp:sp modelId="{C36E7EF6-B7A0-4919-AC5A-4E95788E8410}">
      <dsp:nvSpPr>
        <dsp:cNvPr id="0" name=""/>
        <dsp:cNvSpPr/>
      </dsp:nvSpPr>
      <dsp:spPr>
        <a:xfrm>
          <a:off x="907928" y="2236481"/>
          <a:ext cx="861037" cy="861037"/>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0DA33C-7716-4852-9FCE-D9C1DF2A2253}">
      <dsp:nvSpPr>
        <dsp:cNvPr id="0" name=""/>
        <dsp:cNvSpPr/>
      </dsp:nvSpPr>
      <dsp:spPr>
        <a:xfrm rot="10800000">
          <a:off x="1338447" y="3354545"/>
          <a:ext cx="4459224" cy="86103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79694" tIns="106680" rIns="199136" bIns="106680" numCol="1" spcCol="1270" anchor="ctr" anchorCtr="0">
          <a:noAutofit/>
        </a:bodyPr>
        <a:lstStyle/>
        <a:p>
          <a:pPr lvl="0" algn="ctr" defTabSz="1244600">
            <a:lnSpc>
              <a:spcPct val="90000"/>
            </a:lnSpc>
            <a:spcBef>
              <a:spcPct val="0"/>
            </a:spcBef>
            <a:spcAft>
              <a:spcPct val="35000"/>
            </a:spcAft>
          </a:pPr>
          <a:r>
            <a:rPr lang="en-US" sz="2800" b="1" kern="1200" dirty="0" smtClean="0"/>
            <a:t>Altos </a:t>
          </a:r>
          <a:r>
            <a:rPr lang="en-US" sz="2800" b="1" kern="1200" dirty="0" err="1" smtClean="0"/>
            <a:t>ingresos</a:t>
          </a:r>
          <a:r>
            <a:rPr lang="en-US" sz="2800" b="1" kern="1200" dirty="0" smtClean="0"/>
            <a:t> (AI)</a:t>
          </a:r>
        </a:p>
      </dsp:txBody>
      <dsp:txXfrm rot="10800000">
        <a:off x="1380479" y="3396577"/>
        <a:ext cx="4375160" cy="776973"/>
      </dsp:txXfrm>
    </dsp:sp>
    <dsp:sp modelId="{A98C5CDB-6971-4BBA-B9ED-9BA6F7DEFA61}">
      <dsp:nvSpPr>
        <dsp:cNvPr id="0" name=""/>
        <dsp:cNvSpPr/>
      </dsp:nvSpPr>
      <dsp:spPr>
        <a:xfrm>
          <a:off x="907928" y="3354545"/>
          <a:ext cx="861037" cy="861037"/>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945FB3-C196-4C21-B880-D056D3CE9B7E}">
      <dsp:nvSpPr>
        <dsp:cNvPr id="0" name=""/>
        <dsp:cNvSpPr/>
      </dsp:nvSpPr>
      <dsp:spPr>
        <a:xfrm rot="10800000">
          <a:off x="1338447" y="4472608"/>
          <a:ext cx="4459224" cy="86103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79694" tIns="106680" rIns="199136" bIns="106680" numCol="1" spcCol="1270" anchor="ctr" anchorCtr="0">
          <a:noAutofit/>
        </a:bodyPr>
        <a:lstStyle/>
        <a:p>
          <a:pPr lvl="0" algn="ctr" defTabSz="1244600">
            <a:lnSpc>
              <a:spcPct val="90000"/>
            </a:lnSpc>
            <a:spcBef>
              <a:spcPct val="0"/>
            </a:spcBef>
            <a:spcAft>
              <a:spcPct val="35000"/>
            </a:spcAft>
          </a:pPr>
          <a:r>
            <a:rPr lang="en-US" sz="2800" b="1" kern="1200" dirty="0" err="1" smtClean="0"/>
            <a:t>Otros</a:t>
          </a:r>
          <a:r>
            <a:rPr lang="en-US" sz="2800" b="1" kern="1200" dirty="0" smtClean="0"/>
            <a:t> (</a:t>
          </a:r>
          <a:r>
            <a:rPr lang="en-US" sz="2800" b="1" kern="1200" dirty="0" err="1" smtClean="0"/>
            <a:t>Ot</a:t>
          </a:r>
          <a:r>
            <a:rPr lang="en-US" sz="2800" b="1" kern="1200" dirty="0" smtClean="0"/>
            <a:t>)</a:t>
          </a:r>
        </a:p>
      </dsp:txBody>
      <dsp:txXfrm rot="10800000">
        <a:off x="1380479" y="4514640"/>
        <a:ext cx="4375160" cy="776973"/>
      </dsp:txXfrm>
    </dsp:sp>
    <dsp:sp modelId="{BB35AC52-EBA9-4081-81F7-EB932179E6EC}">
      <dsp:nvSpPr>
        <dsp:cNvPr id="0" name=""/>
        <dsp:cNvSpPr/>
      </dsp:nvSpPr>
      <dsp:spPr>
        <a:xfrm>
          <a:off x="907928" y="4472608"/>
          <a:ext cx="861037" cy="861037"/>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0D4CAA-DB9E-4CAB-A2F8-53590B94E34D}">
      <dsp:nvSpPr>
        <dsp:cNvPr id="0" name=""/>
        <dsp:cNvSpPr/>
      </dsp:nvSpPr>
      <dsp:spPr>
        <a:xfrm rot="10800000">
          <a:off x="451758" y="984"/>
          <a:ext cx="1317498" cy="479628"/>
        </a:xfrm>
        <a:prstGeom prst="homePlate">
          <a:avLst/>
        </a:prstGeom>
        <a:solidFill>
          <a:schemeClr val="tx2">
            <a:lumMod val="90000"/>
            <a:lumOff val="1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1503" tIns="38100" rIns="71120" bIns="38100" numCol="1" spcCol="1270" anchor="ctr" anchorCtr="0">
          <a:noAutofit/>
        </a:bodyPr>
        <a:lstStyle/>
        <a:p>
          <a:pPr lvl="0" algn="ctr" defTabSz="444500">
            <a:lnSpc>
              <a:spcPct val="90000"/>
            </a:lnSpc>
            <a:spcBef>
              <a:spcPct val="0"/>
            </a:spcBef>
            <a:spcAft>
              <a:spcPct val="35000"/>
            </a:spcAft>
          </a:pPr>
          <a:r>
            <a:rPr lang="en-US" sz="1000" kern="1200" dirty="0" err="1" smtClean="0"/>
            <a:t>Seguidores</a:t>
          </a:r>
          <a:endParaRPr lang="en-US" sz="1000" kern="1200" dirty="0"/>
        </a:p>
      </dsp:txBody>
      <dsp:txXfrm rot="10800000">
        <a:off x="571665" y="984"/>
        <a:ext cx="1197591" cy="479628"/>
      </dsp:txXfrm>
    </dsp:sp>
    <dsp:sp modelId="{24372407-E19B-4583-9A04-7638586A4601}">
      <dsp:nvSpPr>
        <dsp:cNvPr id="0" name=""/>
        <dsp:cNvSpPr/>
      </dsp:nvSpPr>
      <dsp:spPr>
        <a:xfrm>
          <a:off x="211943" y="984"/>
          <a:ext cx="479628" cy="479628"/>
        </a:xfrm>
        <a:prstGeom prst="ellipse">
          <a:avLst/>
        </a:prstGeom>
        <a:solidFill>
          <a:srgbClr val="FFFF99"/>
        </a:solidFill>
        <a:ln>
          <a:solidFill>
            <a:srgbClr val="FFFF99"/>
          </a:solid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04FC6E53-5B2C-4CB4-B16A-11728284B563}">
      <dsp:nvSpPr>
        <dsp:cNvPr id="0" name=""/>
        <dsp:cNvSpPr/>
      </dsp:nvSpPr>
      <dsp:spPr>
        <a:xfrm rot="10800000">
          <a:off x="451758" y="623785"/>
          <a:ext cx="1317498" cy="479628"/>
        </a:xfrm>
        <a:prstGeom prst="homePlate">
          <a:avLst/>
        </a:prstGeom>
        <a:solidFill>
          <a:schemeClr val="tx2">
            <a:lumMod val="90000"/>
            <a:lumOff val="1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1503" tIns="38100" rIns="71120" bIns="38100" numCol="1" spcCol="1270" anchor="ctr" anchorCtr="0">
          <a:noAutofit/>
        </a:bodyPr>
        <a:lstStyle/>
        <a:p>
          <a:pPr lvl="0" algn="ctr" defTabSz="444500">
            <a:lnSpc>
              <a:spcPct val="90000"/>
            </a:lnSpc>
            <a:spcBef>
              <a:spcPct val="0"/>
            </a:spcBef>
            <a:spcAft>
              <a:spcPct val="35000"/>
            </a:spcAft>
          </a:pPr>
          <a:r>
            <a:rPr lang="en-US" sz="1000" kern="1200" dirty="0" err="1" smtClean="0"/>
            <a:t>Adoptadores</a:t>
          </a:r>
          <a:endParaRPr lang="en-US" sz="1000" kern="1200" dirty="0"/>
        </a:p>
      </dsp:txBody>
      <dsp:txXfrm rot="10800000">
        <a:off x="571665" y="623785"/>
        <a:ext cx="1197591" cy="479628"/>
      </dsp:txXfrm>
    </dsp:sp>
    <dsp:sp modelId="{0C12164B-D2D8-49E7-B627-92EF5559E740}">
      <dsp:nvSpPr>
        <dsp:cNvPr id="0" name=""/>
        <dsp:cNvSpPr/>
      </dsp:nvSpPr>
      <dsp:spPr>
        <a:xfrm>
          <a:off x="211943" y="623785"/>
          <a:ext cx="479628" cy="479628"/>
        </a:xfrm>
        <a:prstGeom prst="ellipse">
          <a:avLst/>
        </a:prstGeom>
        <a:solidFill>
          <a:srgbClr val="672144"/>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34011D22-B3EB-47B3-8909-44A3C88C2A00}">
      <dsp:nvSpPr>
        <dsp:cNvPr id="0" name=""/>
        <dsp:cNvSpPr/>
      </dsp:nvSpPr>
      <dsp:spPr>
        <a:xfrm rot="10800000">
          <a:off x="451758" y="1246586"/>
          <a:ext cx="1317498" cy="479628"/>
        </a:xfrm>
        <a:prstGeom prst="homePlate">
          <a:avLst/>
        </a:prstGeom>
        <a:solidFill>
          <a:schemeClr val="tx2">
            <a:lumMod val="90000"/>
            <a:lumOff val="1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1503" tIns="38100" rIns="71120" bIns="38100" numCol="1" spcCol="1270" anchor="ctr" anchorCtr="0">
          <a:noAutofit/>
        </a:bodyPr>
        <a:lstStyle/>
        <a:p>
          <a:pPr lvl="0" algn="ctr" defTabSz="444500">
            <a:lnSpc>
              <a:spcPct val="90000"/>
            </a:lnSpc>
            <a:spcBef>
              <a:spcPct val="0"/>
            </a:spcBef>
            <a:spcAft>
              <a:spcPct val="35000"/>
            </a:spcAft>
          </a:pPr>
          <a:r>
            <a:rPr lang="en-US" sz="1000" kern="1200" dirty="0" err="1" smtClean="0"/>
            <a:t>Innovadores</a:t>
          </a:r>
          <a:endParaRPr lang="en-US" sz="1000" kern="1200" dirty="0"/>
        </a:p>
      </dsp:txBody>
      <dsp:txXfrm rot="10800000">
        <a:off x="571665" y="1246586"/>
        <a:ext cx="1197591" cy="479628"/>
      </dsp:txXfrm>
    </dsp:sp>
    <dsp:sp modelId="{8F7A736B-E2DC-4502-A983-AAA45F8A8E0B}">
      <dsp:nvSpPr>
        <dsp:cNvPr id="0" name=""/>
        <dsp:cNvSpPr/>
      </dsp:nvSpPr>
      <dsp:spPr>
        <a:xfrm>
          <a:off x="211943" y="1246586"/>
          <a:ext cx="479628" cy="479628"/>
        </a:xfrm>
        <a:prstGeom prst="ellipse">
          <a:avLst/>
        </a:prstGeom>
        <a:solidFill>
          <a:schemeClr val="accent2">
            <a:lumMod val="60000"/>
            <a:lumOff val="4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81474E-0CCA-4924-8907-4DE8E625BADD}">
      <dsp:nvSpPr>
        <dsp:cNvPr id="0" name=""/>
        <dsp:cNvSpPr/>
      </dsp:nvSpPr>
      <dsp:spPr>
        <a:xfrm>
          <a:off x="1887" y="0"/>
          <a:ext cx="2937197" cy="4114800"/>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err="1" smtClean="0"/>
            <a:t>Tiendas</a:t>
          </a:r>
          <a:r>
            <a:rPr lang="en-US" sz="2800" b="1" kern="1200" dirty="0" smtClean="0"/>
            <a:t> </a:t>
          </a:r>
          <a:r>
            <a:rPr lang="en-US" sz="2800" b="1" kern="1200" dirty="0" err="1" smtClean="0"/>
            <a:t>especializadas</a:t>
          </a:r>
          <a:endParaRPr lang="en-US" sz="2800" b="1" kern="1200" dirty="0"/>
        </a:p>
      </dsp:txBody>
      <dsp:txXfrm>
        <a:off x="1887" y="1645920"/>
        <a:ext cx="2937197" cy="1645920"/>
      </dsp:txXfrm>
    </dsp:sp>
    <dsp:sp modelId="{21E7061B-975C-4811-8058-6D4E4EFF3513}">
      <dsp:nvSpPr>
        <dsp:cNvPr id="0" name=""/>
        <dsp:cNvSpPr/>
      </dsp:nvSpPr>
      <dsp:spPr>
        <a:xfrm>
          <a:off x="785372" y="246888"/>
          <a:ext cx="1370228" cy="1370228"/>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607CBC-ABE8-4862-A968-C998E01AD214}">
      <dsp:nvSpPr>
        <dsp:cNvPr id="0" name=""/>
        <dsp:cNvSpPr/>
      </dsp:nvSpPr>
      <dsp:spPr>
        <a:xfrm>
          <a:off x="3027201" y="0"/>
          <a:ext cx="2937197" cy="4114800"/>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err="1" smtClean="0"/>
            <a:t>Tiendas</a:t>
          </a:r>
          <a:r>
            <a:rPr lang="en-US" sz="2800" b="1" kern="1200" dirty="0" smtClean="0"/>
            <a:t> </a:t>
          </a:r>
          <a:r>
            <a:rPr lang="en-US" sz="2800" b="1" kern="1200" dirty="0" err="1" smtClean="0"/>
            <a:t>por</a:t>
          </a:r>
          <a:r>
            <a:rPr lang="en-US" sz="2800" b="1" kern="1200" dirty="0" smtClean="0"/>
            <a:t> </a:t>
          </a:r>
          <a:r>
            <a:rPr lang="en-US" sz="2800" b="1" kern="1200" dirty="0" err="1" smtClean="0"/>
            <a:t>departamento</a:t>
          </a:r>
          <a:endParaRPr lang="en-US" sz="2800" b="1" kern="1200" dirty="0"/>
        </a:p>
      </dsp:txBody>
      <dsp:txXfrm>
        <a:off x="3027201" y="1645920"/>
        <a:ext cx="2937197" cy="1645920"/>
      </dsp:txXfrm>
    </dsp:sp>
    <dsp:sp modelId="{6669B238-9B42-4F24-9DCF-5AD48F2B66C3}">
      <dsp:nvSpPr>
        <dsp:cNvPr id="0" name=""/>
        <dsp:cNvSpPr/>
      </dsp:nvSpPr>
      <dsp:spPr>
        <a:xfrm>
          <a:off x="3810685" y="246888"/>
          <a:ext cx="1370228" cy="1370228"/>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0906811-F11F-4AFD-9809-342336D36B29}">
      <dsp:nvSpPr>
        <dsp:cNvPr id="0" name=""/>
        <dsp:cNvSpPr/>
      </dsp:nvSpPr>
      <dsp:spPr>
        <a:xfrm>
          <a:off x="6052514" y="0"/>
          <a:ext cx="2937197" cy="4114800"/>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err="1" smtClean="0"/>
            <a:t>Cadenas</a:t>
          </a:r>
          <a:endParaRPr lang="en-US" sz="2800" b="1" kern="1200" dirty="0"/>
        </a:p>
      </dsp:txBody>
      <dsp:txXfrm>
        <a:off x="6052514" y="1645920"/>
        <a:ext cx="2937197" cy="1645920"/>
      </dsp:txXfrm>
    </dsp:sp>
    <dsp:sp modelId="{A48ADA7C-B657-472C-A3A8-954D7DAC5479}">
      <dsp:nvSpPr>
        <dsp:cNvPr id="0" name=""/>
        <dsp:cNvSpPr/>
      </dsp:nvSpPr>
      <dsp:spPr>
        <a:xfrm>
          <a:off x="6835999" y="246888"/>
          <a:ext cx="1370228" cy="1370228"/>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D3241E-CACC-41B7-A6E4-1A0627A5E19F}">
      <dsp:nvSpPr>
        <dsp:cNvPr id="0" name=""/>
        <dsp:cNvSpPr/>
      </dsp:nvSpPr>
      <dsp:spPr>
        <a:xfrm>
          <a:off x="359663" y="3291840"/>
          <a:ext cx="8272272" cy="617220"/>
        </a:xfrm>
        <a:prstGeom prst="leftRightArrow">
          <a:avLst/>
        </a:prstGeom>
        <a:solidFill>
          <a:schemeClr val="accent3">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B1572-3836-4156-9AB0-B8CE253B802D}">
      <dsp:nvSpPr>
        <dsp:cNvPr id="0" name=""/>
        <dsp:cNvSpPr/>
      </dsp:nvSpPr>
      <dsp:spPr>
        <a:xfrm>
          <a:off x="5871" y="856499"/>
          <a:ext cx="2535853" cy="1892960"/>
        </a:xfrm>
        <a:prstGeom prst="round2SameRect">
          <a:avLst>
            <a:gd name="adj1" fmla="val 8000"/>
            <a:gd name="adj2" fmla="val 0"/>
          </a:avLst>
        </a:prstGeom>
        <a:solidFill>
          <a:schemeClr val="lt1"/>
        </a:solidFill>
        <a:ln w="254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sp>
    <dsp:sp modelId="{0F269816-E396-4D3A-AE4F-BC10A67AB6DD}">
      <dsp:nvSpPr>
        <dsp:cNvPr id="0" name=""/>
        <dsp:cNvSpPr/>
      </dsp:nvSpPr>
      <dsp:spPr>
        <a:xfrm>
          <a:off x="5871" y="2749460"/>
          <a:ext cx="2535853" cy="813973"/>
        </a:xfrm>
        <a:prstGeom prst="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en-US" sz="2400" kern="1200" smtClean="0"/>
            <a:t>Tecnología</a:t>
          </a:r>
          <a:endParaRPr lang="en-US" sz="2400" kern="1200" dirty="0"/>
        </a:p>
      </dsp:txBody>
      <dsp:txXfrm>
        <a:off x="5871" y="2749460"/>
        <a:ext cx="1785812" cy="813973"/>
      </dsp:txXfrm>
    </dsp:sp>
    <dsp:sp modelId="{255C8742-50C7-4C1A-817D-7F8644821B51}">
      <dsp:nvSpPr>
        <dsp:cNvPr id="0" name=""/>
        <dsp:cNvSpPr/>
      </dsp:nvSpPr>
      <dsp:spPr>
        <a:xfrm>
          <a:off x="1863418" y="2878752"/>
          <a:ext cx="887548" cy="887548"/>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sp>
    <dsp:sp modelId="{2CDEAF1C-3BEB-4936-B311-627421B59E38}">
      <dsp:nvSpPr>
        <dsp:cNvPr id="0" name=""/>
        <dsp:cNvSpPr/>
      </dsp:nvSpPr>
      <dsp:spPr>
        <a:xfrm>
          <a:off x="2970851" y="856499"/>
          <a:ext cx="2535853" cy="1892960"/>
        </a:xfrm>
        <a:prstGeom prst="round2SameRect">
          <a:avLst>
            <a:gd name="adj1" fmla="val 8000"/>
            <a:gd name="adj2" fmla="val 0"/>
          </a:avLst>
        </a:prstGeom>
        <a:solidFill>
          <a:schemeClr val="lt1"/>
        </a:solidFill>
        <a:ln w="254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sp>
    <dsp:sp modelId="{9DFF3210-B000-4117-A93C-80911A547131}">
      <dsp:nvSpPr>
        <dsp:cNvPr id="0" name=""/>
        <dsp:cNvSpPr/>
      </dsp:nvSpPr>
      <dsp:spPr>
        <a:xfrm>
          <a:off x="2970851" y="2749460"/>
          <a:ext cx="2535853" cy="813973"/>
        </a:xfrm>
        <a:prstGeom prst="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en-US" sz="2400" kern="1200" dirty="0" err="1" smtClean="0"/>
            <a:t>Crecimiento</a:t>
          </a:r>
          <a:r>
            <a:rPr lang="en-US" sz="2400" kern="1200" dirty="0" smtClean="0"/>
            <a:t> de </a:t>
          </a:r>
          <a:r>
            <a:rPr lang="en-US" sz="2400" kern="1200" dirty="0" err="1" smtClean="0"/>
            <a:t>mercado</a:t>
          </a:r>
          <a:endParaRPr lang="en-US" sz="2400" kern="1200" dirty="0"/>
        </a:p>
      </dsp:txBody>
      <dsp:txXfrm>
        <a:off x="2970851" y="2749460"/>
        <a:ext cx="1785812" cy="813973"/>
      </dsp:txXfrm>
    </dsp:sp>
    <dsp:sp modelId="{2434E802-1907-4524-81CC-DD3E87C9A2AA}">
      <dsp:nvSpPr>
        <dsp:cNvPr id="0" name=""/>
        <dsp:cNvSpPr/>
      </dsp:nvSpPr>
      <dsp:spPr>
        <a:xfrm>
          <a:off x="4828399" y="2878752"/>
          <a:ext cx="887548" cy="887548"/>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sp>
    <dsp:sp modelId="{30D7B0D9-3FBC-475E-8255-17EFD39317AF}">
      <dsp:nvSpPr>
        <dsp:cNvPr id="0" name=""/>
        <dsp:cNvSpPr/>
      </dsp:nvSpPr>
      <dsp:spPr>
        <a:xfrm>
          <a:off x="5935832" y="856499"/>
          <a:ext cx="2535853" cy="1892960"/>
        </a:xfrm>
        <a:prstGeom prst="round2SameRect">
          <a:avLst>
            <a:gd name="adj1" fmla="val 8000"/>
            <a:gd name="adj2" fmla="val 0"/>
          </a:avLst>
        </a:prstGeom>
        <a:solidFill>
          <a:schemeClr val="lt1"/>
        </a:solidFill>
        <a:ln w="254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sp>
    <dsp:sp modelId="{CE2FF016-5064-495D-84B3-B85E8FF95E8B}">
      <dsp:nvSpPr>
        <dsp:cNvPr id="0" name=""/>
        <dsp:cNvSpPr/>
      </dsp:nvSpPr>
      <dsp:spPr>
        <a:xfrm>
          <a:off x="5935832" y="2749460"/>
          <a:ext cx="2535853" cy="813973"/>
        </a:xfrm>
        <a:prstGeom prst="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en-US" sz="2400" kern="1200" dirty="0" err="1" smtClean="0"/>
            <a:t>Entorno</a:t>
          </a:r>
          <a:r>
            <a:rPr lang="en-US" sz="2400" kern="1200" dirty="0" smtClean="0"/>
            <a:t> </a:t>
          </a:r>
          <a:r>
            <a:rPr lang="en-US" sz="2400" kern="1200" dirty="0" err="1" smtClean="0"/>
            <a:t>económico</a:t>
          </a:r>
          <a:endParaRPr lang="en-US" sz="2400" kern="1200" dirty="0"/>
        </a:p>
      </dsp:txBody>
      <dsp:txXfrm>
        <a:off x="5935832" y="2749460"/>
        <a:ext cx="1785812" cy="813973"/>
      </dsp:txXfrm>
    </dsp:sp>
    <dsp:sp modelId="{4A746F95-4AE8-4D95-9AED-850F38AF7CBF}">
      <dsp:nvSpPr>
        <dsp:cNvPr id="0" name=""/>
        <dsp:cNvSpPr/>
      </dsp:nvSpPr>
      <dsp:spPr>
        <a:xfrm>
          <a:off x="7793380" y="2878752"/>
          <a:ext cx="887548" cy="887548"/>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1F709C-330B-493D-9215-EF99AF4C4AF5}">
      <dsp:nvSpPr>
        <dsp:cNvPr id="0" name=""/>
        <dsp:cNvSpPr/>
      </dsp:nvSpPr>
      <dsp:spPr>
        <a:xfrm>
          <a:off x="2553797" y="2217"/>
          <a:ext cx="2131404" cy="1385413"/>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err="1" smtClean="0"/>
            <a:t>Datos</a:t>
          </a:r>
          <a:endParaRPr lang="en-US" sz="2600" kern="1200" dirty="0"/>
        </a:p>
      </dsp:txBody>
      <dsp:txXfrm>
        <a:off x="2621427" y="69847"/>
        <a:ext cx="1996144" cy="1250153"/>
      </dsp:txXfrm>
    </dsp:sp>
    <dsp:sp modelId="{91FA8FC7-71DE-4112-B719-B72A328AB59A}">
      <dsp:nvSpPr>
        <dsp:cNvPr id="0" name=""/>
        <dsp:cNvSpPr/>
      </dsp:nvSpPr>
      <dsp:spPr>
        <a:xfrm>
          <a:off x="1771854" y="694923"/>
          <a:ext cx="3695290" cy="3695290"/>
        </a:xfrm>
        <a:custGeom>
          <a:avLst/>
          <a:gdLst/>
          <a:ahLst/>
          <a:cxnLst/>
          <a:rect l="0" t="0" r="0" b="0"/>
          <a:pathLst>
            <a:path>
              <a:moveTo>
                <a:pt x="2928829" y="349368"/>
              </a:moveTo>
              <a:arcTo wR="1847645" hR="1847645" stAng="18348894" swAng="3646861"/>
            </a:path>
          </a:pathLst>
        </a:custGeom>
        <a:noFill/>
        <a:ln w="9525" cap="flat" cmpd="sng" algn="ctr">
          <a:solidFill>
            <a:schemeClr val="accent1">
              <a:shade val="95000"/>
              <a:satMod val="105000"/>
            </a:schemeClr>
          </a:solidFill>
          <a:prstDash val="solid"/>
        </a:ln>
        <a:effectLst/>
      </dsp:spPr>
      <dsp:style>
        <a:lnRef idx="1">
          <a:schemeClr val="accent1"/>
        </a:lnRef>
        <a:fillRef idx="0">
          <a:schemeClr val="accent1"/>
        </a:fillRef>
        <a:effectRef idx="0">
          <a:schemeClr val="accent1"/>
        </a:effectRef>
        <a:fontRef idx="minor">
          <a:schemeClr val="tx1"/>
        </a:fontRef>
      </dsp:style>
    </dsp:sp>
    <dsp:sp modelId="{3F818796-4E5B-4EDA-8813-A041D465AA14}">
      <dsp:nvSpPr>
        <dsp:cNvPr id="0" name=""/>
        <dsp:cNvSpPr/>
      </dsp:nvSpPr>
      <dsp:spPr>
        <a:xfrm>
          <a:off x="4153905" y="2773684"/>
          <a:ext cx="2131404" cy="1385413"/>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err="1" smtClean="0"/>
            <a:t>Información</a:t>
          </a:r>
          <a:endParaRPr lang="en-US" sz="2600" kern="1200" dirty="0"/>
        </a:p>
      </dsp:txBody>
      <dsp:txXfrm>
        <a:off x="4221535" y="2841314"/>
        <a:ext cx="1996144" cy="1250153"/>
      </dsp:txXfrm>
    </dsp:sp>
    <dsp:sp modelId="{BF97D244-CA61-4421-B054-DE9F2AB796B4}">
      <dsp:nvSpPr>
        <dsp:cNvPr id="0" name=""/>
        <dsp:cNvSpPr/>
      </dsp:nvSpPr>
      <dsp:spPr>
        <a:xfrm>
          <a:off x="1771854" y="694923"/>
          <a:ext cx="3695290" cy="3695290"/>
        </a:xfrm>
        <a:custGeom>
          <a:avLst/>
          <a:gdLst/>
          <a:ahLst/>
          <a:cxnLst/>
          <a:rect l="0" t="0" r="0" b="0"/>
          <a:pathLst>
            <a:path>
              <a:moveTo>
                <a:pt x="2726723" y="3472764"/>
              </a:moveTo>
              <a:arcTo wR="1847645" hR="1847645" stAng="3695379" swAng="340924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291F837-9350-4D58-AB99-4BCFF406BE10}">
      <dsp:nvSpPr>
        <dsp:cNvPr id="0" name=""/>
        <dsp:cNvSpPr/>
      </dsp:nvSpPr>
      <dsp:spPr>
        <a:xfrm>
          <a:off x="953690" y="2773684"/>
          <a:ext cx="2131404" cy="1385413"/>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err="1" smtClean="0"/>
            <a:t>Opciones</a:t>
          </a:r>
          <a:r>
            <a:rPr lang="en-US" sz="2600" kern="1200" dirty="0" smtClean="0"/>
            <a:t> </a:t>
          </a:r>
          <a:r>
            <a:rPr lang="en-US" sz="2600" kern="1200" dirty="0" err="1" smtClean="0"/>
            <a:t>estratégicas</a:t>
          </a:r>
          <a:endParaRPr lang="en-US" sz="2600" kern="1200" dirty="0"/>
        </a:p>
      </dsp:txBody>
      <dsp:txXfrm>
        <a:off x="1021320" y="2841314"/>
        <a:ext cx="1996144" cy="1250153"/>
      </dsp:txXfrm>
    </dsp:sp>
    <dsp:sp modelId="{71C364F6-34A0-4C2B-9C00-954FFD345205}">
      <dsp:nvSpPr>
        <dsp:cNvPr id="0" name=""/>
        <dsp:cNvSpPr/>
      </dsp:nvSpPr>
      <dsp:spPr>
        <a:xfrm>
          <a:off x="1771854" y="694923"/>
          <a:ext cx="3695290" cy="3695290"/>
        </a:xfrm>
        <a:custGeom>
          <a:avLst/>
          <a:gdLst/>
          <a:ahLst/>
          <a:cxnLst/>
          <a:rect l="0" t="0" r="0" b="0"/>
          <a:pathLst>
            <a:path>
              <a:moveTo>
                <a:pt x="12229" y="2059877"/>
              </a:moveTo>
              <a:arcTo wR="1847645" hR="1847645" stAng="10404245" swAng="364686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A4A3AAEA-F2B0-4CB4-A61C-FF6C53EDD73E}" type="datetimeFigureOut">
              <a:rPr lang="fr-FR"/>
              <a:pPr>
                <a:defRPr/>
              </a:pPr>
              <a:t>29/07/2011</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fr-FR"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FAAB52BE-9CCC-4DF4-A7FB-9B68FD2EFF43}" type="slidenum">
              <a:rPr lang="fr-FR"/>
              <a:pPr>
                <a:defRPr/>
              </a:pPr>
              <a:t>‹Nº›</a:t>
            </a:fld>
            <a:endParaRPr lang="fr-FR"/>
          </a:p>
        </p:txBody>
      </p:sp>
    </p:spTree>
    <p:extLst>
      <p:ext uri="{BB962C8B-B14F-4D97-AF65-F5344CB8AC3E}">
        <p14:creationId xmlns:p14="http://schemas.microsoft.com/office/powerpoint/2010/main" val="21380215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Rectangle 4"/>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Market segments (Sonites)</a:t>
            </a:r>
          </a:p>
          <a:p>
            <a:pPr lvl="1">
              <a:spcBef>
                <a:spcPct val="0"/>
              </a:spcBef>
              <a:spcAft>
                <a:spcPct val="50000"/>
              </a:spcAft>
            </a:pPr>
            <a:r>
              <a:rPr lang="en-US" smtClean="0"/>
              <a:t>The target markets in Markstrat are households and individuals over 18 years of age. The opinion of experts, confirmed by several studies undertaken by the firms, is that one can distinguish five segments in the Sonite market with different characteristics and significantly different purchasing behavior:</a:t>
            </a:r>
          </a:p>
          <a:p>
            <a:pPr lvl="1">
              <a:spcBef>
                <a:spcPct val="0"/>
              </a:spcBef>
              <a:spcAft>
                <a:spcPct val="50000"/>
              </a:spcAft>
            </a:pPr>
            <a:r>
              <a:rPr lang="en-US" b="1" i="1" smtClean="0"/>
              <a:t>Buffs (Bu) </a:t>
            </a:r>
            <a:r>
              <a:rPr lang="en-US" smtClean="0"/>
              <a:t>- People who are enthusiastic and very knowledgeable about the products.  They are primarily concerned with quality and technical features.</a:t>
            </a:r>
          </a:p>
          <a:p>
            <a:pPr lvl="1">
              <a:spcBef>
                <a:spcPct val="0"/>
              </a:spcBef>
              <a:spcAft>
                <a:spcPct val="50000"/>
              </a:spcAft>
            </a:pPr>
            <a:r>
              <a:rPr lang="en-US" b="1" i="1" smtClean="0"/>
              <a:t>Singles (Si) </a:t>
            </a:r>
            <a:r>
              <a:rPr lang="en-US" smtClean="0"/>
              <a:t>- People in this segment live alone.  Although they are less technically competent than Buffs, they demand good performance from a product that they may use more than the average consumer.</a:t>
            </a:r>
          </a:p>
          <a:p>
            <a:pPr lvl="1">
              <a:spcBef>
                <a:spcPct val="0"/>
              </a:spcBef>
              <a:spcAft>
                <a:spcPct val="50000"/>
              </a:spcAft>
            </a:pPr>
            <a:r>
              <a:rPr lang="en-US" b="1" i="1" smtClean="0"/>
              <a:t>Professionals (Pr) </a:t>
            </a:r>
            <a:r>
              <a:rPr lang="en-US" smtClean="0"/>
              <a:t>- Persons who have a higher level of education and income. They tend to be more independent in their occupations and to engage in many social activities. Their purchase of the product is partially motivated by social status needs.</a:t>
            </a:r>
          </a:p>
          <a:p>
            <a:pPr lvl="1">
              <a:spcBef>
                <a:spcPct val="0"/>
              </a:spcBef>
              <a:spcAft>
                <a:spcPct val="50000"/>
              </a:spcAft>
            </a:pPr>
            <a:r>
              <a:rPr lang="en-US" b="1" i="1" smtClean="0"/>
              <a:t>High earners (Hi) </a:t>
            </a:r>
            <a:r>
              <a:rPr lang="en-US" smtClean="0"/>
              <a:t>- People who have high incomes but do not possess the higher level of education or occupational independence of the individuals in the Professionals segment.</a:t>
            </a:r>
          </a:p>
          <a:p>
            <a:pPr lvl="1">
              <a:spcBef>
                <a:spcPct val="0"/>
              </a:spcBef>
              <a:spcAft>
                <a:spcPct val="50000"/>
              </a:spcAft>
            </a:pPr>
            <a:r>
              <a:rPr lang="en-US" b="1" i="1" smtClean="0"/>
              <a:t>Others (Ot) </a:t>
            </a:r>
            <a:r>
              <a:rPr lang="en-US" smtClean="0"/>
              <a:t>- Consumers who do not belong to any of the above groups. This segment represents the largest proportion of the population. However, in the past it has known a significantly lower penetration of Sonite products than other segments.</a:t>
            </a:r>
          </a:p>
          <a:p>
            <a:pPr lvl="1">
              <a:spcBef>
                <a:spcPct val="0"/>
              </a:spcBef>
              <a:spcAft>
                <a:spcPct val="50000"/>
              </a:spcAft>
            </a:pPr>
            <a:r>
              <a:rPr lang="en-US" smtClean="0"/>
              <a:t>The five segments are at different stages in their development as far as Sonite sales are concerned. Current segment sizes and growth trends will be communicated to you when you take up your new job.</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Market segments (Vodites)</a:t>
            </a:r>
          </a:p>
          <a:p>
            <a:pPr lvl="1">
              <a:spcBef>
                <a:spcPct val="0"/>
              </a:spcBef>
            </a:pPr>
            <a:r>
              <a:rPr lang="en-US" smtClean="0"/>
              <a:t>While potential consumers for Vodites are the same individuals who buy Sonites, a different segmentation scheme is likely to be valid for Vodites. Analysts believe that it will be most effective to consider three segments for this new technology:</a:t>
            </a:r>
          </a:p>
          <a:p>
            <a:pPr lvl="1">
              <a:spcBef>
                <a:spcPct val="0"/>
              </a:spcBef>
            </a:pPr>
            <a:r>
              <a:rPr lang="en-US" b="1" i="1" smtClean="0"/>
              <a:t>Innovators (In) </a:t>
            </a:r>
            <a:r>
              <a:rPr lang="en-US" smtClean="0"/>
              <a:t>- People in this segment tend to be adventurous, more cosmopolitan in their social relationships, and wealthier than those who adopt later. They are willing to try new ideas at some risk.</a:t>
            </a:r>
          </a:p>
          <a:p>
            <a:pPr lvl="1">
              <a:spcBef>
                <a:spcPct val="0"/>
              </a:spcBef>
            </a:pPr>
            <a:r>
              <a:rPr lang="en-US" b="1" i="1" smtClean="0"/>
              <a:t>Early adopters (Ad) </a:t>
            </a:r>
            <a:r>
              <a:rPr lang="en-US" smtClean="0"/>
              <a:t>- They usually adopt new ideas early but carefully. They are among the most influential people in their communities. They represent a critical group in the adoption process. They tend to be opinion leaders and helpful in 'advertising' the new product to other potential buyers.</a:t>
            </a:r>
          </a:p>
          <a:p>
            <a:pPr lvl="1">
              <a:spcBef>
                <a:spcPct val="0"/>
              </a:spcBef>
            </a:pPr>
            <a:r>
              <a:rPr lang="en-US" b="1" i="1" smtClean="0"/>
              <a:t>Followers (Fo) </a:t>
            </a:r>
            <a:r>
              <a:rPr lang="en-US" smtClean="0"/>
              <a:t>- These people represent the bulk of customers.  They adopt an innovation only after a large number of people have tried it, and are thus often highly influenced by early adopters.</a:t>
            </a:r>
          </a:p>
          <a:p>
            <a:pPr lvl="1">
              <a:spcBef>
                <a:spcPct val="0"/>
              </a:spcBef>
            </a:pPr>
            <a:endParaRPr lang="en-US" smtClean="0"/>
          </a:p>
          <a:p>
            <a:pPr lvl="1">
              <a:spcBef>
                <a:spcPct val="0"/>
              </a:spcBef>
            </a:pPr>
            <a:endParaRPr lang="en-US" smtClean="0"/>
          </a:p>
          <a:p>
            <a:pPr>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4"/>
          <p:cNvSpPr>
            <a:spLocks noGrp="1" noChangeArrowheads="1"/>
          </p:cNvSpPr>
          <p:nvPr>
            <p:ph type="body" idx="1"/>
          </p:nvPr>
        </p:nvSpPr>
        <p:spPr>
          <a:ln/>
        </p:spPr>
        <p:txBody>
          <a:bodyPr>
            <a:normAutofit lnSpcReduction="10000"/>
          </a:bodyPr>
          <a:lstStyle/>
          <a:p>
            <a:pPr fontAlgn="auto">
              <a:spcBef>
                <a:spcPct val="0"/>
              </a:spcBef>
              <a:spcAft>
                <a:spcPts val="0"/>
              </a:spcAft>
              <a:defRPr/>
            </a:pPr>
            <a:r>
              <a:rPr lang="en-US" dirty="0" smtClean="0"/>
              <a:t>Distribution</a:t>
            </a:r>
          </a:p>
          <a:p>
            <a:pPr marL="188405" lvl="1" fontAlgn="auto">
              <a:spcBef>
                <a:spcPts val="0"/>
              </a:spcBef>
              <a:spcAft>
                <a:spcPct val="50000"/>
              </a:spcAft>
              <a:defRPr/>
            </a:pPr>
            <a:r>
              <a:rPr lang="en-US" dirty="0" smtClean="0"/>
              <a:t>All products may be distributed through three distribution channels, each of which is visited by the supplier's sales force.</a:t>
            </a:r>
          </a:p>
          <a:p>
            <a:pPr marL="188405" lvl="1" fontAlgn="auto">
              <a:spcBef>
                <a:spcPts val="0"/>
              </a:spcBef>
              <a:spcAft>
                <a:spcPct val="50000"/>
              </a:spcAft>
              <a:defRPr/>
            </a:pPr>
            <a:r>
              <a:rPr lang="en-US" b="1" i="1" dirty="0" smtClean="0"/>
              <a:t>Specialty stores </a:t>
            </a:r>
            <a:r>
              <a:rPr lang="en-US" dirty="0" smtClean="0"/>
              <a:t>- They make an important proportion of their sales from Sonite-type products and provide specialized services.</a:t>
            </a:r>
          </a:p>
          <a:p>
            <a:pPr marL="188405" lvl="1" fontAlgn="auto">
              <a:spcBef>
                <a:spcPts val="0"/>
              </a:spcBef>
              <a:spcAft>
                <a:spcPct val="50000"/>
              </a:spcAft>
              <a:defRPr/>
            </a:pPr>
            <a:r>
              <a:rPr lang="en-US" b="1" i="1" dirty="0" smtClean="0"/>
              <a:t>Department stores </a:t>
            </a:r>
            <a:r>
              <a:rPr lang="en-US" dirty="0" smtClean="0"/>
              <a:t>-These handle a wide variety of merchandise and may have a department carrying Sonites.</a:t>
            </a:r>
          </a:p>
          <a:p>
            <a:pPr marL="188405" lvl="1" fontAlgn="auto">
              <a:spcBef>
                <a:spcPts val="0"/>
              </a:spcBef>
              <a:spcAft>
                <a:spcPct val="50000"/>
              </a:spcAft>
              <a:defRPr/>
            </a:pPr>
            <a:r>
              <a:rPr lang="en-US" b="1" i="1" dirty="0" smtClean="0"/>
              <a:t>Mass merchandisers </a:t>
            </a:r>
            <a:r>
              <a:rPr lang="en-US" dirty="0" smtClean="0"/>
              <a:t>- These carry Sonites only as one of the many product categories they distribute.</a:t>
            </a:r>
          </a:p>
          <a:p>
            <a:pPr marL="188405" lvl="1" fontAlgn="auto">
              <a:spcBef>
                <a:spcPts val="0"/>
              </a:spcBef>
              <a:spcAft>
                <a:spcPct val="50000"/>
              </a:spcAft>
              <a:defRPr/>
            </a:pPr>
            <a:r>
              <a:rPr lang="en-US" dirty="0" smtClean="0"/>
              <a:t>It is estimated that there are at the outset some 30,000 specialty stores, 7,000 department stores belonging to 15 different chains, and 10,000 mass merchandisers belonging to 8 different chains, all of which can potentially distribute the various Sonite and Vodite brands.</a:t>
            </a:r>
          </a:p>
          <a:p>
            <a:pPr marL="188405" lvl="1" fontAlgn="auto">
              <a:spcBef>
                <a:spcPts val="0"/>
              </a:spcBef>
              <a:spcAft>
                <a:spcPct val="50000"/>
              </a:spcAft>
              <a:defRPr/>
            </a:pPr>
            <a:r>
              <a:rPr lang="en-US" dirty="0" smtClean="0"/>
              <a:t>Differences between margins obtained by the stores in each of the three channels are mainly due to differences in the service level and the quantities purchased. These margins, expressed as a </a:t>
            </a:r>
            <a:r>
              <a:rPr lang="en-US" u="sng" dirty="0" smtClean="0"/>
              <a:t>percentage of their retail price</a:t>
            </a:r>
            <a:r>
              <a:rPr lang="en-US" dirty="0" smtClean="0"/>
              <a:t>, are approximately constant across brands for a given channel type. Their values are:</a:t>
            </a:r>
          </a:p>
          <a:p>
            <a:pPr marL="565214" lvl="2" indent="-188405" fontAlgn="auto">
              <a:spcBef>
                <a:spcPts val="0"/>
              </a:spcBef>
              <a:spcAft>
                <a:spcPct val="30000"/>
              </a:spcAft>
              <a:buClr>
                <a:schemeClr val="bg2"/>
              </a:buClr>
              <a:buSzPct val="80000"/>
              <a:buFont typeface="Arial" pitchFamily="34" charset="0"/>
              <a:buChar char="•"/>
              <a:defRPr/>
            </a:pPr>
            <a:r>
              <a:rPr lang="en-US" dirty="0" smtClean="0"/>
              <a:t>40% for specialty stores</a:t>
            </a:r>
          </a:p>
          <a:p>
            <a:pPr marL="565214" lvl="2" indent="-188405" fontAlgn="auto">
              <a:spcBef>
                <a:spcPts val="0"/>
              </a:spcBef>
              <a:spcAft>
                <a:spcPct val="30000"/>
              </a:spcAft>
              <a:buClr>
                <a:schemeClr val="bg2"/>
              </a:buClr>
              <a:buSzPct val="80000"/>
              <a:buFont typeface="Arial" pitchFamily="34" charset="0"/>
              <a:buChar char="•"/>
              <a:defRPr/>
            </a:pPr>
            <a:r>
              <a:rPr lang="en-US" dirty="0" smtClean="0"/>
              <a:t>30% for department stores</a:t>
            </a:r>
          </a:p>
          <a:p>
            <a:pPr marL="565214" lvl="2" indent="-188405" fontAlgn="auto">
              <a:spcBef>
                <a:spcPts val="0"/>
              </a:spcBef>
              <a:spcAft>
                <a:spcPct val="30000"/>
              </a:spcAft>
              <a:buClr>
                <a:schemeClr val="bg2"/>
              </a:buClr>
              <a:buSzPct val="80000"/>
              <a:buFont typeface="Arial" pitchFamily="34" charset="0"/>
              <a:buChar char="•"/>
              <a:defRPr/>
            </a:pPr>
            <a:r>
              <a:rPr lang="en-US" dirty="0" smtClean="0"/>
              <a:t>30% for mass merchandisers  </a:t>
            </a:r>
          </a:p>
          <a:p>
            <a:pPr marL="188405" lvl="1" fontAlgn="auto">
              <a:spcBef>
                <a:spcPts val="0"/>
              </a:spcBef>
              <a:spcAft>
                <a:spcPct val="50000"/>
              </a:spcAft>
              <a:defRPr/>
            </a:pP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4"/>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Technology</a:t>
            </a:r>
          </a:p>
          <a:p>
            <a:pPr marL="338138" lvl="1" indent="-149225">
              <a:spcBef>
                <a:spcPct val="0"/>
              </a:spcBef>
              <a:spcAft>
                <a:spcPct val="50000"/>
              </a:spcAft>
              <a:buClr>
                <a:schemeClr val="bg2"/>
              </a:buClr>
              <a:buFontTx/>
              <a:buChar char="•"/>
            </a:pPr>
            <a:r>
              <a:rPr lang="en-US" smtClean="0"/>
              <a:t>R&amp;D for new product development, existing product improvement, and for base cost reduction</a:t>
            </a:r>
          </a:p>
          <a:p>
            <a:pPr marL="338138" lvl="1" indent="-149225">
              <a:spcBef>
                <a:spcPct val="0"/>
              </a:spcBef>
              <a:spcAft>
                <a:spcPct val="50000"/>
              </a:spcAft>
              <a:buClr>
                <a:schemeClr val="bg2"/>
              </a:buClr>
              <a:buFontTx/>
              <a:buChar char="•"/>
            </a:pPr>
            <a:r>
              <a:rPr lang="en-US" smtClean="0"/>
              <a:t>Introduction of Vodites</a:t>
            </a:r>
          </a:p>
          <a:p>
            <a:pPr marL="338138" lvl="1" indent="-149225">
              <a:spcBef>
                <a:spcPct val="0"/>
              </a:spcBef>
              <a:buClr>
                <a:schemeClr val="bg2"/>
              </a:buClr>
              <a:buFontTx/>
              <a:buChar char="•"/>
            </a:pPr>
            <a:r>
              <a:rPr lang="en-US" smtClean="0"/>
              <a:t>No major innovations expected that would make Sonites or Vodites obsolete</a:t>
            </a:r>
          </a:p>
          <a:p>
            <a:pPr marL="338138" lvl="1" indent="-149225">
              <a:spcBef>
                <a:spcPct val="0"/>
              </a:spcBef>
              <a:buClr>
                <a:schemeClr val="bg2"/>
              </a:buClr>
              <a:buSzPct val="80000"/>
              <a:buFont typeface="Wingdings" pitchFamily="2" charset="2"/>
              <a:buChar char="n"/>
            </a:pPr>
            <a:endParaRPr lang="en-US" smtClean="0"/>
          </a:p>
          <a:p>
            <a:pPr>
              <a:spcBef>
                <a:spcPct val="0"/>
              </a:spcBef>
            </a:pPr>
            <a:r>
              <a:rPr lang="en-US" smtClean="0"/>
              <a:t>Market Growth</a:t>
            </a:r>
          </a:p>
          <a:p>
            <a:pPr marL="338138" lvl="1" indent="-149225">
              <a:spcBef>
                <a:spcPct val="0"/>
              </a:spcBef>
              <a:buClr>
                <a:schemeClr val="bg2"/>
              </a:buClr>
              <a:buSzPct val="80000"/>
              <a:buFontTx/>
              <a:buChar char="•"/>
            </a:pPr>
            <a:r>
              <a:rPr lang="en-US" smtClean="0"/>
              <a:t>The overall Sonite market growth has seen relatively high growth over the last three years. However, the five segments are growing at different rates</a:t>
            </a:r>
          </a:p>
          <a:p>
            <a:pPr marL="338138" lvl="1" indent="-149225">
              <a:spcBef>
                <a:spcPct val="0"/>
              </a:spcBef>
              <a:buClr>
                <a:schemeClr val="bg2"/>
              </a:buClr>
              <a:buSzPct val="80000"/>
              <a:buFontTx/>
              <a:buChar char="•"/>
            </a:pPr>
            <a:r>
              <a:rPr lang="en-US" smtClean="0"/>
              <a:t>Short-term and long-term forecasted growth rates will be available in the Market Research Studies</a:t>
            </a:r>
          </a:p>
          <a:p>
            <a:pPr>
              <a:spcBef>
                <a:spcPct val="0"/>
              </a:spcBef>
            </a:pPr>
            <a:r>
              <a:rPr lang="en-US" smtClean="0"/>
              <a:t>Economic Environment			</a:t>
            </a:r>
          </a:p>
          <a:p>
            <a:pPr marL="338138" lvl="1" indent="-149225">
              <a:spcBef>
                <a:spcPct val="0"/>
              </a:spcBef>
              <a:spcAft>
                <a:spcPct val="50000"/>
              </a:spcAft>
              <a:buClr>
                <a:schemeClr val="bg2"/>
              </a:buClr>
              <a:buSzPct val="80000"/>
              <a:buFontTx/>
              <a:buChar char="•"/>
            </a:pPr>
            <a:r>
              <a:rPr lang="en-US" smtClean="0"/>
              <a:t>Information concerning the macro-economic environment (inflation rate, growth in GNP, etc.) will be available in the Newsletter and updated each period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4"/>
          <p:cNvSpPr>
            <a:spLocks noGrp="1" noChangeArrowheads="1"/>
          </p:cNvSpPr>
          <p:nvPr>
            <p:ph type="body" idx="1"/>
          </p:nvPr>
        </p:nvSpPr>
        <p:spPr bwMode="auto">
          <a:xfrm>
            <a:off x="465138" y="4343400"/>
            <a:ext cx="5672137"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Marketing</a:t>
            </a:r>
          </a:p>
          <a:p>
            <a:pPr lvl="1">
              <a:spcBef>
                <a:spcPct val="0"/>
              </a:spcBef>
            </a:pPr>
            <a:r>
              <a:rPr lang="en-US" smtClean="0"/>
              <a:t>The Marketing department that you and your team will be responsible for is a profit center in charge of the design and implementation of marketing strategy as well as for marketing operations.</a:t>
            </a:r>
          </a:p>
          <a:p>
            <a:pPr lvl="1">
              <a:spcBef>
                <a:spcPct val="0"/>
              </a:spcBef>
            </a:pPr>
            <a:r>
              <a:rPr lang="en-US" smtClean="0"/>
              <a:t>In this privileged situation, the marketing department is responsible for the overall orientation of the company to it’s markets and it must interact with other departments of the firm.  </a:t>
            </a:r>
          </a:p>
          <a:p>
            <a:pPr lvl="1">
              <a:spcBef>
                <a:spcPct val="0"/>
              </a:spcBef>
            </a:pPr>
            <a:r>
              <a:rPr lang="en-US" smtClean="0"/>
              <a:t>The performance of the marketing department as a profit center is measured by the</a:t>
            </a:r>
            <a:r>
              <a:rPr lang="en-US" i="1" smtClean="0"/>
              <a:t> net contribution</a:t>
            </a:r>
            <a:r>
              <a:rPr lang="en-US" smtClean="0"/>
              <a:t> it generates, as well as it’s market share position and ability to grow and maintain brand equity.</a:t>
            </a:r>
          </a:p>
          <a:p>
            <a:pPr lvl="1">
              <a:spcBef>
                <a:spcPct val="0"/>
              </a:spcBef>
            </a:pPr>
            <a:r>
              <a:rPr lang="en-US" smtClean="0"/>
              <a:t>At the end of the day, the best measure of your company's performance will be it’s Stock Price Index.</a:t>
            </a:r>
          </a:p>
          <a:p>
            <a:pPr lvl="1">
              <a:spcBef>
                <a:spcPct val="0"/>
              </a:spcBef>
            </a:pPr>
            <a:r>
              <a:rPr lang="en-US" smtClean="0"/>
              <a:t>Movements in your SPI will be affected by a number of factors, notably: your company's market share, sales growth, net contribution, cumulative net contribution and your investments in R&amp;D.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Some pitfalls to avoid</a:t>
            </a:r>
          </a:p>
          <a:p>
            <a:pPr lvl="1">
              <a:spcBef>
                <a:spcPct val="0"/>
              </a:spcBef>
            </a:pPr>
            <a:r>
              <a:rPr lang="en-US" smtClean="0"/>
              <a:t>Before making dramatic decisions, try to get a good feeling for the behavior of the market. </a:t>
            </a:r>
          </a:p>
          <a:p>
            <a:pPr lvl="1">
              <a:spcBef>
                <a:spcPct val="0"/>
              </a:spcBef>
            </a:pPr>
            <a:r>
              <a:rPr lang="en-US" smtClean="0"/>
              <a:t>Do not jump to the first explanation, or conclusion, that you may have reached when faced with a problem: it may be incomplete. </a:t>
            </a:r>
          </a:p>
          <a:p>
            <a:pPr lvl="1">
              <a:spcBef>
                <a:spcPct val="0"/>
              </a:spcBef>
            </a:pPr>
            <a:r>
              <a:rPr lang="en-US" smtClean="0"/>
              <a:t>Analysis of key information from market research studies, of your own situation and of past competitive behavior should help you reach more robust decisions.</a:t>
            </a:r>
          </a:p>
          <a:p>
            <a:pPr lvl="1">
              <a:spcBef>
                <a:spcPct val="0"/>
              </a:spcBef>
            </a:pPr>
            <a:endParaRPr lang="en-US" smtClean="0"/>
          </a:p>
        </p:txBody>
      </p:sp>
      <p:sp>
        <p:nvSpPr>
          <p:cNvPr id="66563"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bwMode="auto">
          <a:xfrm>
            <a:off x="620713" y="4343400"/>
            <a:ext cx="58166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marL="187325" indent="-187325">
              <a:spcBef>
                <a:spcPct val="0"/>
              </a:spcBef>
            </a:pPr>
            <a:r>
              <a:rPr lang="en-US" smtClean="0"/>
              <a:t>You can buy up to 21 market research studies</a:t>
            </a:r>
          </a:p>
          <a:p>
            <a:pPr marL="187325" indent="-187325">
              <a:spcBef>
                <a:spcPct val="0"/>
              </a:spcBef>
            </a:pPr>
            <a:r>
              <a:rPr lang="en-US" sz="1000" smtClean="0"/>
              <a:t>All studies bought will be available on paper and on screen.</a:t>
            </a:r>
          </a:p>
          <a:p>
            <a:pPr marL="187325" indent="-187325">
              <a:spcBef>
                <a:spcPct val="0"/>
              </a:spcBef>
            </a:pPr>
            <a:r>
              <a:rPr lang="en-US" sz="1000" i="1" smtClean="0"/>
              <a:t>Consumer survey: </a:t>
            </a:r>
            <a:r>
              <a:rPr lang="en-US" sz="1000" smtClean="0"/>
              <a:t>administered to 3,000 individuals at the end of the simulated period. It gives:</a:t>
            </a:r>
          </a:p>
          <a:p>
            <a:pPr marL="376238" lvl="1">
              <a:spcBef>
                <a:spcPct val="0"/>
              </a:spcBef>
              <a:spcAft>
                <a:spcPct val="30000"/>
              </a:spcAft>
            </a:pPr>
            <a:r>
              <a:rPr lang="en-US" sz="1000" i="1" smtClean="0"/>
              <a:t>Brand awareness </a:t>
            </a:r>
            <a:r>
              <a:rPr lang="en-US" sz="1000" smtClean="0"/>
              <a:t>(unaided recall of the brand's name)</a:t>
            </a:r>
          </a:p>
          <a:p>
            <a:pPr marL="376238" lvl="1">
              <a:spcBef>
                <a:spcPct val="0"/>
              </a:spcBef>
              <a:spcAft>
                <a:spcPct val="30000"/>
              </a:spcAft>
            </a:pPr>
            <a:r>
              <a:rPr lang="en-US" sz="1000" i="1" smtClean="0"/>
              <a:t>Shopping habit </a:t>
            </a:r>
            <a:r>
              <a:rPr lang="en-US" sz="1000" smtClean="0"/>
              <a:t>data (for each channel: proportion of individuals who would choose this channel when shopping for a Sonite or a Vodite)</a:t>
            </a:r>
          </a:p>
          <a:p>
            <a:pPr marL="376238" lvl="1">
              <a:spcBef>
                <a:spcPct val="0"/>
              </a:spcBef>
            </a:pPr>
            <a:r>
              <a:rPr lang="en-US" sz="1000" i="1" smtClean="0"/>
              <a:t>Purchase intentions </a:t>
            </a:r>
            <a:r>
              <a:rPr lang="en-US" sz="1000" smtClean="0"/>
              <a:t>(proportion of individuals, among those familiar with the various brands, who would select a given brand as their first choice)</a:t>
            </a:r>
          </a:p>
          <a:p>
            <a:pPr marL="376238" lvl="1">
              <a:spcBef>
                <a:spcPct val="0"/>
              </a:spcBef>
            </a:pPr>
            <a:endParaRPr lang="en-US" sz="1000" smtClean="0"/>
          </a:p>
          <a:p>
            <a:pPr marL="187325" indent="-187325">
              <a:spcBef>
                <a:spcPct val="0"/>
              </a:spcBef>
              <a:spcAft>
                <a:spcPct val="100000"/>
              </a:spcAft>
            </a:pPr>
            <a:r>
              <a:rPr lang="en-US" sz="1000" i="1" smtClean="0"/>
              <a:t>Consumer panel: </a:t>
            </a:r>
            <a:r>
              <a:rPr lang="en-US" sz="1000" smtClean="0"/>
              <a:t>Market shares, based on units sold, for each brand in the category in each segment. Also provides the total sales in units by segment.</a:t>
            </a:r>
          </a:p>
          <a:p>
            <a:pPr marL="187325" indent="-187325">
              <a:spcBef>
                <a:spcPct val="0"/>
              </a:spcBef>
              <a:spcAft>
                <a:spcPct val="100000"/>
              </a:spcAft>
            </a:pPr>
            <a:r>
              <a:rPr lang="en-US" sz="1000" i="1" smtClean="0"/>
              <a:t>Distribution panel: </a:t>
            </a:r>
            <a:r>
              <a:rPr lang="en-US" sz="1000" smtClean="0"/>
              <a:t>Market shares, based on units sold, for each brand in the category in each channel. Also provides the total sales in units by channel.</a:t>
            </a:r>
          </a:p>
          <a:p>
            <a:pPr marL="187325" indent="-187325">
              <a:spcBef>
                <a:spcPct val="0"/>
              </a:spcBef>
              <a:spcAft>
                <a:spcPct val="100000"/>
              </a:spcAft>
            </a:pPr>
            <a:r>
              <a:rPr lang="en-US" sz="1000" i="1" smtClean="0"/>
              <a:t>Semantic scales: </a:t>
            </a:r>
            <a:r>
              <a:rPr lang="en-US" sz="1000" smtClean="0"/>
              <a:t>Provides a map of brands based on a semantic differential questionnaire administered to a sample of 600 individuals. Respondents are asked to rate each characteristic of each brand on a scale from 1 to 7 according to the way they perceive the brand. The study also provides the 'ideal' point on each characteristic for each segment. </a:t>
            </a:r>
          </a:p>
          <a:p>
            <a:pPr marL="187325" indent="-187325">
              <a:spcBef>
                <a:spcPct val="0"/>
              </a:spcBef>
              <a:spcAft>
                <a:spcPct val="100000"/>
              </a:spcAft>
            </a:pPr>
            <a:r>
              <a:rPr lang="en-US" sz="1000" i="1" smtClean="0"/>
              <a:t>Multidimensional scaling of brands similarities and preferences: </a:t>
            </a:r>
            <a:r>
              <a:rPr lang="en-US" sz="1000" smtClean="0"/>
              <a:t>This study provides a joint space configuration obtained by non-metric multidimensional scaling. It relies on similarity and preference data on the complete set of brands available in the market. Further details on such a perceptual map and on it’s interpretation will be given in the second part of this presentation.</a:t>
            </a:r>
          </a:p>
        </p:txBody>
      </p:sp>
      <p:sp>
        <p:nvSpPr>
          <p:cNvPr id="67587"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bwMode="auto">
          <a:xfrm>
            <a:off x="465138" y="4343400"/>
            <a:ext cx="582295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spcAft>
                <a:spcPct val="50000"/>
              </a:spcAft>
            </a:pPr>
            <a:r>
              <a:rPr lang="en-US" sz="1000" i="1" smtClean="0"/>
              <a:t>Production</a:t>
            </a:r>
            <a:r>
              <a:rPr lang="en-US" sz="1000" smtClean="0"/>
              <a:t> </a:t>
            </a:r>
            <a:r>
              <a:rPr lang="en-US" sz="1000" i="1" smtClean="0"/>
              <a:t>planning: </a:t>
            </a:r>
            <a:r>
              <a:rPr lang="en-US" sz="1000" smtClean="0"/>
              <a:t>You set a planned production level for each brand, which is adhered to by manufacturing with a degree of flexibility</a:t>
            </a:r>
            <a:r>
              <a:rPr lang="en-US" sz="1000" i="1" smtClean="0"/>
              <a:t> </a:t>
            </a:r>
          </a:p>
          <a:p>
            <a:pPr>
              <a:spcBef>
                <a:spcPct val="0"/>
              </a:spcBef>
              <a:spcAft>
                <a:spcPct val="50000"/>
              </a:spcAft>
            </a:pPr>
            <a:r>
              <a:rPr lang="en-US" sz="1000" i="1" smtClean="0"/>
              <a:t>Inventory disposal:</a:t>
            </a:r>
            <a:r>
              <a:rPr lang="en-US" sz="1000" smtClean="0"/>
              <a:t> You may decide to reduce your inventory by selling all or part to a trading company at a given percentage of the transfer cost (usually between 50 and 90%)</a:t>
            </a:r>
          </a:p>
          <a:p>
            <a:pPr>
              <a:spcBef>
                <a:spcPct val="0"/>
              </a:spcBef>
              <a:spcAft>
                <a:spcPct val="50000"/>
              </a:spcAft>
            </a:pPr>
            <a:r>
              <a:rPr lang="en-US" sz="1000" i="1" smtClean="0"/>
              <a:t>Pricing:</a:t>
            </a:r>
            <a:r>
              <a:rPr lang="en-US" sz="1000" smtClean="0"/>
              <a:t>  You set the recommended retail price for each marketed brand</a:t>
            </a:r>
          </a:p>
          <a:p>
            <a:pPr>
              <a:spcBef>
                <a:spcPct val="0"/>
              </a:spcBef>
              <a:spcAft>
                <a:spcPct val="50000"/>
              </a:spcAft>
            </a:pPr>
            <a:r>
              <a:rPr lang="en-US" sz="1000" i="1" smtClean="0"/>
              <a:t>Mass communication:</a:t>
            </a:r>
            <a:r>
              <a:rPr lang="en-US" sz="1000" smtClean="0"/>
              <a:t> You determine expenditure for each brand on two dimensions:</a:t>
            </a:r>
            <a:br>
              <a:rPr lang="en-US" sz="1000" smtClean="0"/>
            </a:br>
            <a:endParaRPr lang="en-US" sz="1000" smtClean="0"/>
          </a:p>
          <a:p>
            <a:pPr>
              <a:spcBef>
                <a:spcPct val="0"/>
              </a:spcBef>
              <a:spcAft>
                <a:spcPct val="50000"/>
              </a:spcAft>
            </a:pPr>
            <a:r>
              <a:rPr lang="en-US" sz="1000" smtClean="0"/>
              <a:t>	</a:t>
            </a:r>
            <a:r>
              <a:rPr lang="en-US" sz="1000" i="1" smtClean="0"/>
              <a:t>Quantity: </a:t>
            </a:r>
            <a:r>
              <a:rPr lang="en-US" sz="1000" smtClean="0"/>
              <a:t>Purchase of media space &amp; time</a:t>
            </a:r>
            <a:br>
              <a:rPr lang="en-US" sz="1000" smtClean="0"/>
            </a:br>
            <a:r>
              <a:rPr lang="en-US" sz="1000" smtClean="0"/>
              <a:t>	</a:t>
            </a:r>
            <a:r>
              <a:rPr lang="en-US" sz="1000" i="1" smtClean="0"/>
              <a:t>Quality:</a:t>
            </a:r>
            <a:r>
              <a:rPr lang="en-US" sz="1000" smtClean="0"/>
              <a:t>   Advertising research for copy tests, media selection,</a:t>
            </a:r>
            <a:br>
              <a:rPr lang="en-US" sz="1000" smtClean="0"/>
            </a:br>
            <a:r>
              <a:rPr lang="en-US" sz="1000" smtClean="0"/>
              <a:t>	                and creative work performed by advertising agencies</a:t>
            </a:r>
          </a:p>
          <a:p>
            <a:pPr>
              <a:spcBef>
                <a:spcPct val="0"/>
              </a:spcBef>
              <a:spcAft>
                <a:spcPct val="50000"/>
              </a:spcAft>
            </a:pPr>
            <a:r>
              <a:rPr lang="en-US" sz="1000" i="1" smtClean="0"/>
              <a:t>Targeted segments: </a:t>
            </a:r>
            <a:r>
              <a:rPr lang="en-US" sz="1000" smtClean="0"/>
              <a:t>You specify which segments should be targeted by advertising. Target selection only affects the media vehicle selected to communicate the message, but does not impact the message itself.</a:t>
            </a:r>
          </a:p>
          <a:p>
            <a:pPr>
              <a:spcBef>
                <a:spcPct val="0"/>
              </a:spcBef>
              <a:spcAft>
                <a:spcPct val="50000"/>
              </a:spcAft>
            </a:pPr>
            <a:r>
              <a:rPr lang="en-US" sz="1000" i="1" smtClean="0"/>
              <a:t>Perceptual objectives: </a:t>
            </a:r>
            <a:r>
              <a:rPr lang="en-US" sz="1000" smtClean="0"/>
              <a:t>You determine the perceptual "message" that is to be conveyed (dimensions and objectives)</a:t>
            </a:r>
          </a:p>
          <a:p>
            <a:pPr>
              <a:spcBef>
                <a:spcPct val="0"/>
              </a:spcBef>
              <a:spcAft>
                <a:spcPct val="50000"/>
              </a:spcAft>
            </a:pPr>
            <a:r>
              <a:rPr lang="en-US" sz="1000" i="1" smtClean="0"/>
              <a:t>Sales force:</a:t>
            </a:r>
            <a:r>
              <a:rPr lang="en-US" sz="1000" smtClean="0"/>
              <a:t> You determine the number of salespeople and structure them by distribution channel. You instruct your sales force on how to allocate their efforts across the various brands that they carry.</a:t>
            </a:r>
          </a:p>
          <a:p>
            <a:pPr>
              <a:spcBef>
                <a:spcPct val="0"/>
              </a:spcBef>
              <a:spcAft>
                <a:spcPct val="50000"/>
              </a:spcAft>
            </a:pPr>
            <a:r>
              <a:rPr lang="en-US" sz="1000" i="1" smtClean="0"/>
              <a:t>Market research:</a:t>
            </a:r>
            <a:r>
              <a:rPr lang="en-US" sz="1000" smtClean="0"/>
              <a:t>  You can purchase any number from a range of different studies each year</a:t>
            </a:r>
          </a:p>
        </p:txBody>
      </p:sp>
      <p:sp>
        <p:nvSpPr>
          <p:cNvPr id="68611" name="Rectangle 3"/>
          <p:cNvSpPr>
            <a:spLocks noGrp="1" noRot="1" noChangeAspect="1" noChangeArrowheads="1" noTextEdit="1"/>
          </p:cNvSpPr>
          <p:nvPr>
            <p:ph type="sldImg"/>
          </p:nvPr>
        </p:nvSpPr>
        <p:spPr bwMode="auto">
          <a:xfrm>
            <a:off x="1076325" y="681038"/>
            <a:ext cx="4568825" cy="3427412"/>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bwMode="auto">
          <a:xfrm>
            <a:off x="914400" y="4343400"/>
            <a:ext cx="5437188"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Production</a:t>
            </a:r>
          </a:p>
          <a:p>
            <a:pPr>
              <a:spcBef>
                <a:spcPct val="0"/>
              </a:spcBef>
            </a:pPr>
            <a:r>
              <a:rPr lang="en-US" sz="1100" smtClean="0"/>
              <a:t>The production department also operates as a profit center. Each period, the Marketing department specifies a production plan for each product. The Production department then proceeds to manufacture the required quantities in the best possible conditions. The following rules guide the interface between the Marketing and the Production departments</a:t>
            </a:r>
            <a:r>
              <a:rPr lang="en-US" sz="1000" smtClean="0"/>
              <a:t>:</a:t>
            </a:r>
          </a:p>
          <a:p>
            <a:pPr marL="338138" lvl="1" indent="-149225">
              <a:spcBef>
                <a:spcPct val="0"/>
              </a:spcBef>
              <a:spcAft>
                <a:spcPct val="80000"/>
              </a:spcAft>
              <a:buClr>
                <a:schemeClr val="bg2"/>
              </a:buClr>
              <a:buSzPct val="80000"/>
              <a:buFontTx/>
              <a:buChar char="•"/>
            </a:pPr>
            <a:r>
              <a:rPr lang="en-US" smtClean="0"/>
              <a:t>In a given period, the actual production level for each product is automatically adjusted in response to actual demand for that product, within plus or minus 20% of the production plan submitted by Marketing</a:t>
            </a:r>
          </a:p>
          <a:p>
            <a:pPr marL="338138" lvl="1" indent="-149225">
              <a:spcBef>
                <a:spcPct val="0"/>
              </a:spcBef>
              <a:spcAft>
                <a:spcPct val="80000"/>
              </a:spcAft>
              <a:buClr>
                <a:schemeClr val="bg2"/>
              </a:buClr>
              <a:buSzPct val="80000"/>
              <a:buFontTx/>
              <a:buChar char="•"/>
            </a:pPr>
            <a:r>
              <a:rPr lang="en-US" smtClean="0"/>
              <a:t>From one period to the next, Marketing is completely free to increase or decrease production plan of a given product, without any penalty. The production department is treated as a highly flexible external supplier, so Marketing is not concerned about manufacturing investments, fixed costs or capacity utilization. The</a:t>
            </a:r>
            <a:r>
              <a:rPr lang="en-US" i="1" smtClean="0"/>
              <a:t> transfer cost </a:t>
            </a:r>
            <a:r>
              <a:rPr lang="en-US" smtClean="0"/>
              <a:t>for each product incorporates all costs associated with this high level of manufacturing flexibility, including depreciation and fixed costs</a:t>
            </a:r>
          </a:p>
          <a:p>
            <a:pPr marL="338138" lvl="1" indent="-149225">
              <a:spcBef>
                <a:spcPct val="0"/>
              </a:spcBef>
              <a:spcAft>
                <a:spcPct val="80000"/>
              </a:spcAft>
              <a:buClr>
                <a:schemeClr val="bg2"/>
              </a:buClr>
              <a:buSzPct val="80000"/>
              <a:buFontTx/>
              <a:buChar char="•"/>
            </a:pPr>
            <a:r>
              <a:rPr lang="en-US" smtClean="0"/>
              <a:t>Marketing pays the Production department only when goods are actually sold </a:t>
            </a:r>
          </a:p>
          <a:p>
            <a:pPr marL="338138" lvl="1" indent="-149225">
              <a:spcBef>
                <a:spcPct val="0"/>
              </a:spcBef>
              <a:spcAft>
                <a:spcPct val="30000"/>
              </a:spcAft>
              <a:buClr>
                <a:schemeClr val="bg2"/>
              </a:buClr>
              <a:buSzPct val="80000"/>
              <a:buFontTx/>
              <a:buChar char="•"/>
            </a:pPr>
            <a:r>
              <a:rPr lang="en-US" smtClean="0"/>
              <a:t>The</a:t>
            </a:r>
            <a:r>
              <a:rPr lang="en-US" i="1" smtClean="0"/>
              <a:t> transfer cost </a:t>
            </a:r>
            <a:r>
              <a:rPr lang="en-US" smtClean="0"/>
              <a:t>of a given product will evolve over time under two main forces:</a:t>
            </a:r>
          </a:p>
          <a:p>
            <a:pPr marL="565150" lvl="2" indent="-149225">
              <a:spcBef>
                <a:spcPct val="0"/>
              </a:spcBef>
              <a:spcAft>
                <a:spcPct val="30000"/>
              </a:spcAft>
              <a:buClr>
                <a:schemeClr val="bg2"/>
              </a:buClr>
              <a:buSzPct val="80000"/>
              <a:buFontTx/>
              <a:buChar char="•"/>
            </a:pPr>
            <a:r>
              <a:rPr lang="en-US" smtClean="0"/>
              <a:t>inflation (which increases it)</a:t>
            </a:r>
          </a:p>
          <a:p>
            <a:pPr marL="565150" lvl="2" indent="-149225">
              <a:spcBef>
                <a:spcPct val="0"/>
              </a:spcBef>
              <a:spcAft>
                <a:spcPct val="30000"/>
              </a:spcAft>
              <a:buClr>
                <a:schemeClr val="bg2"/>
              </a:buClr>
              <a:buSzPct val="80000"/>
              <a:buFontTx/>
              <a:buChar char="•"/>
            </a:pPr>
            <a:r>
              <a:rPr lang="en-US" smtClean="0"/>
              <a:t>experience effects and economies of scale (which reduce it)</a:t>
            </a:r>
          </a:p>
        </p:txBody>
      </p:sp>
      <p:sp>
        <p:nvSpPr>
          <p:cNvPr id="69635"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The Learning Process and the Markstrat Simulation</a:t>
            </a:r>
          </a:p>
          <a:p>
            <a:pPr lvl="1">
              <a:spcBef>
                <a:spcPct val="0"/>
              </a:spcBef>
            </a:pPr>
            <a:r>
              <a:rPr lang="en-US" smtClean="0"/>
              <a:t>Welcome to the Markstrat simulation.  </a:t>
            </a:r>
          </a:p>
          <a:p>
            <a:pPr lvl="1">
              <a:spcBef>
                <a:spcPct val="0"/>
              </a:spcBef>
            </a:pPr>
            <a:r>
              <a:rPr lang="en-US" smtClean="0"/>
              <a:t>The Markstrat simulation has proven its effectiveness as a learning tool.  This is due to the following reasons:</a:t>
            </a:r>
          </a:p>
          <a:p>
            <a:pPr lvl="1">
              <a:spcBef>
                <a:spcPct val="0"/>
              </a:spcBef>
            </a:pPr>
            <a:r>
              <a:rPr lang="en-US" b="1" smtClean="0"/>
              <a:t>Extensive treatment of market competition</a:t>
            </a:r>
            <a:r>
              <a:rPr lang="en-US" smtClean="0"/>
              <a:t>  -  Most simulations concentrate on the internal accounting/finance/manufacturing aspects of a firm and have a very simplistic representation of market competition.  This is indeed the most difficult component to model, but also the most important one.</a:t>
            </a:r>
          </a:p>
          <a:p>
            <a:pPr lvl="1">
              <a:spcBef>
                <a:spcPct val="0"/>
              </a:spcBef>
            </a:pPr>
            <a:r>
              <a:rPr lang="en-US" b="1" smtClean="0"/>
              <a:t>Strategic perspective</a:t>
            </a:r>
            <a:r>
              <a:rPr lang="en-US" smtClean="0"/>
              <a:t>  -  In the Markstrat simulation, learning of strategic concepts prevails over 'gaming' behavior.  It becomes clear that tactical decisions such as pricing, distribution, selling or communications cannot be effective without first defining explicit portfolio, market segmentation, and brand positioning strategies.  This is reinforced by the long term perspective provided by the simulation as it usually runs over periods of six to twelve simulated years.</a:t>
            </a:r>
          </a:p>
          <a:p>
            <a:pPr lvl="1">
              <a:spcBef>
                <a:spcPct val="0"/>
              </a:spcBef>
            </a:pPr>
            <a:r>
              <a:rPr lang="en-US" b="1" smtClean="0"/>
              <a:t>Solid theoretical foundations</a:t>
            </a:r>
            <a:r>
              <a:rPr lang="en-US" smtClean="0"/>
              <a:t>  -  The Markstrat model incorporates theories of market and competitive behavior which have been tested empirically in a variety of situations. </a:t>
            </a:r>
          </a:p>
          <a:p>
            <a:pPr lvl="1">
              <a:spcBef>
                <a:spcPct val="0"/>
              </a:spcBef>
            </a:pPr>
            <a:endParaRPr lang="en-US" smtClean="0"/>
          </a:p>
          <a:p>
            <a:pPr lvl="1">
              <a:spcBef>
                <a:spcPct val="0"/>
              </a:spcBef>
            </a:pPr>
            <a:endParaRPr lang="en-US" smtClean="0"/>
          </a:p>
          <a:p>
            <a:pPr lvl="1">
              <a:spcBef>
                <a:spcPct val="0"/>
              </a:spcBef>
            </a:pPr>
            <a:r>
              <a:rPr lang="en-US" smtClean="0"/>
              <a:t>	</a:t>
            </a:r>
          </a:p>
        </p:txBody>
      </p:sp>
      <p:sp>
        <p:nvSpPr>
          <p:cNvPr id="52227"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Production</a:t>
            </a:r>
          </a:p>
          <a:p>
            <a:pPr lvl="1">
              <a:spcBef>
                <a:spcPct val="0"/>
              </a:spcBef>
            </a:pPr>
            <a:r>
              <a:rPr lang="en-US" i="1" smtClean="0"/>
              <a:t>Transfer cost</a:t>
            </a:r>
            <a:r>
              <a:rPr lang="en-US" smtClean="0"/>
              <a:t>: The ‘</a:t>
            </a:r>
            <a:r>
              <a:rPr lang="en-US" i="1" smtClean="0"/>
              <a:t>transfer cost’ </a:t>
            </a:r>
            <a:r>
              <a:rPr lang="en-US" smtClean="0"/>
              <a:t>may be above the base cost specified in the successful R&amp;D project (6th characteristic) in the case of a production level below 100,000 units.  Indeed, until accumulated production reaches 100,000 units, fixed costs have to be allocated to fewer units.</a:t>
            </a:r>
          </a:p>
          <a:p>
            <a:pPr lvl="1">
              <a:spcBef>
                <a:spcPct val="0"/>
              </a:spcBef>
            </a:pPr>
            <a:r>
              <a:rPr lang="en-US" i="1" smtClean="0"/>
              <a:t>Inventory: </a:t>
            </a:r>
            <a:r>
              <a:rPr lang="en-US" smtClean="0"/>
              <a:t>In cases of over-production leading to inventories, Marketing is charged inventory holding costs corresponding to warehousing and working capital expenses. The inventory is valued at transfer cost and holding costs are computed as a percentage of its value, according to the rate given each year in the Newsletter.</a:t>
            </a:r>
          </a:p>
          <a:p>
            <a:pPr lvl="1">
              <a:spcBef>
                <a:spcPct val="0"/>
              </a:spcBef>
            </a:pPr>
            <a:r>
              <a:rPr lang="en-US" i="1" smtClean="0"/>
              <a:t>Lost sales: </a:t>
            </a:r>
            <a:r>
              <a:rPr lang="en-US" smtClean="0"/>
              <a:t>In case of under-production, there is no exact calculation of the level of lost sales.  However, to get a good feel for the amount of lost sales, one can compare the purchase intentions (consumer survey) with the actual market share (consumer panel) for a given product.  Sales can be lost to competition, in which case, consumers who had the intention to buy your brand and cannot find it will transfer their buying to a competitive brand. This competitive brand would then probably reach a higher market share than its initial purchase intentions. Sales can also be completely lost to the industry, in which case, the market does not develop as much as it could have, or alternatively, customers can decide to postpone their purchase decision until the following period. </a:t>
            </a:r>
          </a:p>
        </p:txBody>
      </p:sp>
      <p:sp>
        <p:nvSpPr>
          <p:cNvPr id="70659" name="Rectangle 3"/>
          <p:cNvSpPr>
            <a:spLocks noGrp="1" noRot="1" noChangeAspect="1" noChangeArrowheads="1" noTextEdit="1"/>
          </p:cNvSpPr>
          <p:nvPr>
            <p:ph type="sldImg"/>
          </p:nvPr>
        </p:nvSpPr>
        <p:spPr bwMode="auto">
          <a:xfrm>
            <a:off x="1079500" y="698500"/>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Pricing</a:t>
            </a:r>
          </a:p>
          <a:p>
            <a:pPr lvl="1">
              <a:spcBef>
                <a:spcPct val="0"/>
              </a:spcBef>
            </a:pPr>
            <a:r>
              <a:rPr lang="en-US" smtClean="0"/>
              <a:t>Markstrat companies provide recommended retail prices for each of their brands. This is the list price for consumers.</a:t>
            </a:r>
          </a:p>
          <a:p>
            <a:pPr lvl="1">
              <a:spcBef>
                <a:spcPct val="0"/>
              </a:spcBef>
            </a:pPr>
            <a:r>
              <a:rPr lang="en-US" smtClean="0"/>
              <a:t>Specialty and department stores respect recommended retail prices provided by Markstrat companies. Mass merchandisers typically sell all brands at a similar discount rate of 10% off the list price. Note that this implies that mass merchandisers' margins are typically lower than those of the other channels because the percentage margin applies to this discounted price.</a:t>
            </a:r>
          </a:p>
          <a:p>
            <a:pPr lvl="1">
              <a:spcBef>
                <a:spcPct val="0"/>
              </a:spcBef>
            </a:pPr>
            <a:r>
              <a:rPr lang="en-US" smtClean="0"/>
              <a:t>The recommended retail price cannot be set so low that the company's Average Selling Price is under transfer cost (i.e. dumping is strictly forbidden).</a:t>
            </a:r>
          </a:p>
          <a:p>
            <a:pPr lvl="1">
              <a:spcBef>
                <a:spcPct val="0"/>
              </a:spcBef>
            </a:pPr>
            <a:r>
              <a:rPr lang="en-US" smtClean="0"/>
              <a:t>In addition, price increases or decreases of greater than 30% in one period are highly discouraged as they often result in adverse market reactions. While consumers may react strongly in case of excessive price increases, distributors may react as strongly when their margins are about to be cut because of a significant decrease in the price of a brand. This applies whether or not the product marketed under that brand name is modified. A message would warn the team when such decisions are made. If the team ignores the warning, the recommended retail price is likely to be automatically adjusted to limit the negative effect of the adverse reaction.</a:t>
            </a:r>
          </a:p>
        </p:txBody>
      </p:sp>
      <p:sp>
        <p:nvSpPr>
          <p:cNvPr id="71683"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bwMode="auto">
          <a:xfrm>
            <a:off x="914400" y="4343400"/>
            <a:ext cx="5148263"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Budget</a:t>
            </a:r>
          </a:p>
          <a:p>
            <a:pPr lvl="1">
              <a:spcBef>
                <a:spcPct val="0"/>
              </a:spcBef>
            </a:pPr>
            <a:r>
              <a:rPr lang="en-US" smtClean="0"/>
              <a:t>The Marketing department of each firm is allocated a budget for the following period to cover advertising, sales force, research &amp; development, and market research expenditures. You will have to work within this given budget!</a:t>
            </a:r>
          </a:p>
          <a:p>
            <a:pPr lvl="1">
              <a:spcBef>
                <a:spcPct val="0"/>
              </a:spcBef>
            </a:pPr>
            <a:r>
              <a:rPr lang="en-US" smtClean="0"/>
              <a:t>The budget shows the funds available to spend in the next year. If total spending exceeds the allocated budget for a period, expenses will be automatically cut, starting with advertising expenditures.</a:t>
            </a:r>
          </a:p>
          <a:p>
            <a:pPr lvl="1">
              <a:spcBef>
                <a:spcPct val="0"/>
              </a:spcBef>
            </a:pPr>
            <a:r>
              <a:rPr lang="en-US" smtClean="0"/>
              <a:t>The budget allocated to the Marketing department is linked to the success of the department: it is a straight 40% of the net contribution achieved in the previous period. Above a maximum level, however, resources are re-allocated to other businesses of the company under a different management organization. A minimum budget is always provided in case of insufficient performance.</a:t>
            </a:r>
          </a:p>
          <a:p>
            <a:pPr lvl="1">
              <a:spcBef>
                <a:spcPct val="0"/>
              </a:spcBef>
            </a:pPr>
            <a:r>
              <a:rPr lang="en-US" smtClean="0"/>
              <a:t>Because of these resource allocation decision rules, a firm may be given a much larger budget than would really be needed to maximize the firm's performance. In such a situation, the firm should certainly not automatically spend its entire allocated budget.</a:t>
            </a:r>
          </a:p>
        </p:txBody>
      </p:sp>
      <p:sp>
        <p:nvSpPr>
          <p:cNvPr id="72707"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914400" y="4343400"/>
            <a:ext cx="5297488" cy="4430713"/>
          </a:xfrm>
          <a:ln/>
        </p:spPr>
        <p:txBody>
          <a:bodyPr lIns="89450" tIns="43940" rIns="89450" bIns="43940">
            <a:normAutofit lnSpcReduction="10000"/>
          </a:bodyPr>
          <a:lstStyle/>
          <a:p>
            <a:pPr marL="565214" indent="-565214" fontAlgn="auto">
              <a:spcBef>
                <a:spcPct val="0"/>
              </a:spcBef>
              <a:spcAft>
                <a:spcPct val="30000"/>
              </a:spcAft>
              <a:defRPr/>
            </a:pPr>
            <a:r>
              <a:rPr lang="en-US" dirty="0" smtClean="0"/>
              <a:t>Brand Contribution calculation</a:t>
            </a:r>
          </a:p>
          <a:p>
            <a:pPr marL="565214" indent="-565214" fontAlgn="auto">
              <a:lnSpc>
                <a:spcPct val="150000"/>
              </a:lnSpc>
              <a:spcBef>
                <a:spcPct val="0"/>
              </a:spcBef>
              <a:spcAft>
                <a:spcPts val="0"/>
              </a:spcAft>
              <a:defRPr/>
            </a:pPr>
            <a:r>
              <a:rPr lang="en-US" sz="1000" i="1" dirty="0" smtClean="0"/>
              <a:t>Average retail price </a:t>
            </a:r>
            <a:r>
              <a:rPr lang="en-US" sz="1000" dirty="0" smtClean="0"/>
              <a:t>= Average prices paid by consumers, depending on the channels used</a:t>
            </a:r>
          </a:p>
          <a:p>
            <a:pPr marL="565214" indent="-565214" fontAlgn="auto">
              <a:lnSpc>
                <a:spcPct val="150000"/>
              </a:lnSpc>
              <a:spcBef>
                <a:spcPct val="0"/>
              </a:spcBef>
              <a:spcAft>
                <a:spcPts val="0"/>
              </a:spcAft>
              <a:defRPr/>
            </a:pPr>
            <a:r>
              <a:rPr lang="en-US" sz="1000" i="1" dirty="0" smtClean="0"/>
              <a:t>Average selling price </a:t>
            </a:r>
            <a:r>
              <a:rPr lang="en-US" sz="1000" dirty="0" smtClean="0"/>
              <a:t>= Average retail price - distributors' margins. Depends on the split among the three different distribution channels, since retail prices and margins are different</a:t>
            </a:r>
          </a:p>
          <a:p>
            <a:pPr marL="565214" indent="-565214" fontAlgn="auto">
              <a:lnSpc>
                <a:spcPct val="150000"/>
              </a:lnSpc>
              <a:spcBef>
                <a:spcPct val="0"/>
              </a:spcBef>
              <a:spcAft>
                <a:spcPts val="0"/>
              </a:spcAft>
              <a:defRPr/>
            </a:pPr>
            <a:r>
              <a:rPr lang="en-US" sz="1000" i="1" dirty="0" smtClean="0"/>
              <a:t>Revenues</a:t>
            </a:r>
            <a:r>
              <a:rPr lang="en-US" sz="1000" dirty="0" smtClean="0"/>
              <a:t> = Number of units sold x Average selling price</a:t>
            </a:r>
          </a:p>
          <a:p>
            <a:pPr marL="565214" indent="-565214" fontAlgn="auto">
              <a:lnSpc>
                <a:spcPct val="150000"/>
              </a:lnSpc>
              <a:spcBef>
                <a:spcPct val="0"/>
              </a:spcBef>
              <a:spcAft>
                <a:spcPts val="0"/>
              </a:spcAft>
              <a:defRPr/>
            </a:pPr>
            <a:r>
              <a:rPr lang="en-US" sz="1000" i="1" dirty="0" smtClean="0"/>
              <a:t>Current unit transfer cost </a:t>
            </a:r>
            <a:r>
              <a:rPr lang="en-US" sz="1000" dirty="0" smtClean="0"/>
              <a:t>= Unit price charged by Production department to Marketing department for the production batch of current period (for units sold only)</a:t>
            </a:r>
          </a:p>
          <a:p>
            <a:pPr marL="565214" indent="-565214" fontAlgn="auto">
              <a:lnSpc>
                <a:spcPct val="150000"/>
              </a:lnSpc>
              <a:spcBef>
                <a:spcPct val="0"/>
              </a:spcBef>
              <a:spcAft>
                <a:spcPts val="0"/>
              </a:spcAft>
              <a:defRPr/>
            </a:pPr>
            <a:r>
              <a:rPr lang="en-US" sz="1000" i="1" dirty="0" smtClean="0"/>
              <a:t>Average unit transfer cost </a:t>
            </a:r>
            <a:r>
              <a:rPr lang="en-US" sz="1000" dirty="0" smtClean="0"/>
              <a:t>= Computed on the basis of first-in, first-out. Likely to be different from the current unit transfer cost when inventories were left at the end of the previous period</a:t>
            </a:r>
          </a:p>
          <a:p>
            <a:pPr marL="565214" indent="-565214" fontAlgn="auto">
              <a:lnSpc>
                <a:spcPct val="150000"/>
              </a:lnSpc>
              <a:spcBef>
                <a:spcPct val="0"/>
              </a:spcBef>
              <a:spcAft>
                <a:spcPts val="0"/>
              </a:spcAft>
              <a:defRPr/>
            </a:pPr>
            <a:r>
              <a:rPr lang="en-US" sz="1000" i="1" dirty="0" smtClean="0"/>
              <a:t>Cost of goods sold </a:t>
            </a:r>
            <a:r>
              <a:rPr lang="en-US" sz="1000" dirty="0" smtClean="0"/>
              <a:t>= Number of units sold x  Average unit transfer cost</a:t>
            </a:r>
          </a:p>
          <a:p>
            <a:pPr marL="565214" indent="-565214" fontAlgn="auto">
              <a:lnSpc>
                <a:spcPct val="150000"/>
              </a:lnSpc>
              <a:spcBef>
                <a:spcPct val="0"/>
              </a:spcBef>
              <a:spcAft>
                <a:spcPts val="0"/>
              </a:spcAft>
              <a:defRPr/>
            </a:pPr>
            <a:r>
              <a:rPr lang="en-US" sz="1000" i="1" dirty="0" smtClean="0"/>
              <a:t>Inventory holding cost </a:t>
            </a:r>
            <a:r>
              <a:rPr lang="en-US" sz="1000" dirty="0" smtClean="0"/>
              <a:t>= Inventory value x Inventory holding cost per annum rate</a:t>
            </a:r>
            <a:br>
              <a:rPr lang="en-US" sz="1000" dirty="0" smtClean="0"/>
            </a:br>
            <a:r>
              <a:rPr lang="en-US" sz="1000" dirty="0" smtClean="0"/>
              <a:t>(% rate given each year in the Industry Newsletter)</a:t>
            </a:r>
          </a:p>
          <a:p>
            <a:pPr marL="565214" indent="-565214" fontAlgn="auto">
              <a:lnSpc>
                <a:spcPct val="150000"/>
              </a:lnSpc>
              <a:spcBef>
                <a:spcPct val="0"/>
              </a:spcBef>
              <a:spcAft>
                <a:spcPts val="0"/>
              </a:spcAft>
              <a:defRPr/>
            </a:pPr>
            <a:r>
              <a:rPr lang="en-US" sz="1000" i="1" dirty="0" smtClean="0"/>
              <a:t>Inventory disposal loss </a:t>
            </a:r>
            <a:r>
              <a:rPr lang="en-US" sz="1000" dirty="0" smtClean="0"/>
              <a:t>= Inventory sold to a trading company at a given % of transfer cost -&gt; leads to a loss of (1 - the given %) of transfer cost per unit</a:t>
            </a:r>
          </a:p>
          <a:p>
            <a:pPr marL="565214" indent="-565214" fontAlgn="auto">
              <a:lnSpc>
                <a:spcPct val="150000"/>
              </a:lnSpc>
              <a:spcBef>
                <a:spcPct val="0"/>
              </a:spcBef>
              <a:spcAft>
                <a:spcPts val="0"/>
              </a:spcAft>
              <a:defRPr/>
            </a:pPr>
            <a:r>
              <a:rPr lang="en-US" sz="1000" i="1" dirty="0" smtClean="0"/>
              <a:t>Contribution before marketing </a:t>
            </a:r>
            <a:r>
              <a:rPr lang="en-US" sz="1000" dirty="0" smtClean="0"/>
              <a:t>= Revenues - (cost of goods sold + inventory holding cost + inventory disposal loss)</a:t>
            </a:r>
          </a:p>
          <a:p>
            <a:pPr marL="565214" indent="-565214" fontAlgn="auto">
              <a:lnSpc>
                <a:spcPct val="150000"/>
              </a:lnSpc>
              <a:spcBef>
                <a:spcPct val="0"/>
              </a:spcBef>
              <a:spcAft>
                <a:spcPts val="0"/>
              </a:spcAft>
              <a:defRPr/>
            </a:pPr>
            <a:r>
              <a:rPr lang="en-US" sz="1000" i="1" dirty="0" smtClean="0"/>
              <a:t>Contribution after marketing </a:t>
            </a:r>
            <a:r>
              <a:rPr lang="en-US" sz="1000" dirty="0" smtClean="0"/>
              <a:t>= CBM - (advertising + advertising research + sales force)</a:t>
            </a:r>
          </a:p>
          <a:p>
            <a:pPr marL="565214" indent="-565214" fontAlgn="auto">
              <a:spcBef>
                <a:spcPct val="0"/>
              </a:spcBef>
              <a:spcAft>
                <a:spcPct val="30000"/>
              </a:spcAft>
              <a:defRPr/>
            </a:pPr>
            <a:endParaRPr lang="en-US" sz="1000" dirty="0" smtClean="0"/>
          </a:p>
          <a:p>
            <a:pPr marL="565214" indent="-565214" fontAlgn="auto">
              <a:spcBef>
                <a:spcPct val="0"/>
              </a:spcBef>
              <a:spcAft>
                <a:spcPct val="30000"/>
              </a:spcAft>
              <a:defRPr/>
            </a:pPr>
            <a:r>
              <a:rPr lang="en-US" sz="1000" dirty="0" smtClean="0"/>
              <a:t>	</a:t>
            </a:r>
          </a:p>
        </p:txBody>
      </p:sp>
      <p:sp>
        <p:nvSpPr>
          <p:cNvPr id="73731"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Company results</a:t>
            </a:r>
          </a:p>
          <a:p>
            <a:pPr lvl="1">
              <a:spcBef>
                <a:spcPct val="0"/>
              </a:spcBef>
            </a:pPr>
            <a:r>
              <a:rPr lang="en-US" smtClean="0"/>
              <a:t>The </a:t>
            </a:r>
            <a:r>
              <a:rPr lang="en-US" i="1" smtClean="0"/>
              <a:t>company performance </a:t>
            </a:r>
            <a:r>
              <a:rPr lang="en-US" smtClean="0"/>
              <a:t>screen</a:t>
            </a:r>
            <a:r>
              <a:rPr lang="en-US" i="1" smtClean="0"/>
              <a:t> </a:t>
            </a:r>
            <a:r>
              <a:rPr lang="en-US" smtClean="0"/>
              <a:t>is a general summary of the firm's overall performance with a comparison with the prior year's results.</a:t>
            </a:r>
          </a:p>
          <a:p>
            <a:pPr lvl="1">
              <a:spcBef>
                <a:spcPct val="0"/>
              </a:spcBef>
            </a:pPr>
            <a:r>
              <a:rPr lang="en-US" smtClean="0"/>
              <a:t>Four overall measures of performance are reported: market share, retail sales, firm contribution and a stock price index.</a:t>
            </a:r>
          </a:p>
          <a:p>
            <a:pPr lvl="1">
              <a:spcBef>
                <a:spcPct val="0"/>
              </a:spcBef>
            </a:pPr>
            <a:r>
              <a:rPr lang="en-US" smtClean="0"/>
              <a:t>The stock price index is based on multiple measures of the performance of the firm in its industry. The return on investment is the ratio of the net contribution with the expenditures (marketing, market research and R&amp;D).</a:t>
            </a:r>
          </a:p>
          <a:p>
            <a:pPr lvl="1">
              <a:spcBef>
                <a:spcPct val="0"/>
              </a:spcBef>
            </a:pPr>
            <a:r>
              <a:rPr lang="en-US" smtClean="0"/>
              <a:t>The </a:t>
            </a:r>
            <a:r>
              <a:rPr lang="en-US" i="1" smtClean="0"/>
              <a:t>company performance </a:t>
            </a:r>
            <a:r>
              <a:rPr lang="en-US" smtClean="0"/>
              <a:t>table consolidates all brands' contributions. </a:t>
            </a:r>
          </a:p>
          <a:p>
            <a:pPr lvl="1">
              <a:spcBef>
                <a:spcPct val="0"/>
              </a:spcBef>
            </a:pPr>
            <a:r>
              <a:rPr lang="en-US" smtClean="0"/>
              <a:t>The firm's net contribution is the total Contribution after marketing - (market research studies + research and development + interest + exceptional cost or profit).</a:t>
            </a:r>
          </a:p>
        </p:txBody>
      </p:sp>
      <p:sp>
        <p:nvSpPr>
          <p:cNvPr id="74755"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Simulation process</a:t>
            </a:r>
          </a:p>
          <a:p>
            <a:pPr lvl="1">
              <a:spcBef>
                <a:spcPct val="0"/>
              </a:spcBef>
            </a:pPr>
            <a:r>
              <a:rPr lang="en-US" smtClean="0"/>
              <a:t>At the beginning of the simulation, you will be given the current annual </a:t>
            </a:r>
            <a:r>
              <a:rPr lang="en-US" i="1" smtClean="0"/>
              <a:t>company report</a:t>
            </a:r>
            <a:r>
              <a:rPr lang="en-US" smtClean="0"/>
              <a:t> of your firm, as well as the </a:t>
            </a:r>
            <a:r>
              <a:rPr lang="en-US" i="1" smtClean="0"/>
              <a:t>industry newsletter</a:t>
            </a:r>
            <a:r>
              <a:rPr lang="en-US" smtClean="0"/>
              <a:t> and some </a:t>
            </a:r>
            <a:r>
              <a:rPr lang="en-US" i="1" smtClean="0"/>
              <a:t>market research studies</a:t>
            </a:r>
            <a:r>
              <a:rPr lang="en-US" smtClean="0"/>
              <a:t>. You will start analyzing this information. Once the team has agreed on objectives and has set a strategy for the company, you will make decisions for the first simulated period of one year. </a:t>
            </a:r>
          </a:p>
          <a:p>
            <a:pPr lvl="1">
              <a:spcBef>
                <a:spcPct val="0"/>
              </a:spcBef>
            </a:pPr>
            <a:r>
              <a:rPr lang="en-US" smtClean="0"/>
              <a:t>Your decisions will then be submitted, together with the decisions of your competitors, to the Markstrat Online software model which will generate the results of that period.  </a:t>
            </a:r>
          </a:p>
          <a:p>
            <a:pPr lvl="1">
              <a:spcBef>
                <a:spcPct val="0"/>
              </a:spcBef>
            </a:pPr>
            <a:r>
              <a:rPr lang="en-US" smtClean="0"/>
              <a:t>You will receive these results in the form of your next </a:t>
            </a:r>
            <a:r>
              <a:rPr lang="en-US" i="1" smtClean="0"/>
              <a:t>company report</a:t>
            </a:r>
            <a:r>
              <a:rPr lang="en-US" smtClean="0"/>
              <a:t> and </a:t>
            </a:r>
            <a:r>
              <a:rPr lang="en-US" i="1" smtClean="0"/>
              <a:t>industry newsletter</a:t>
            </a:r>
            <a:r>
              <a:rPr lang="en-US" smtClean="0"/>
              <a:t>. At the same time, you will also receive the </a:t>
            </a:r>
            <a:r>
              <a:rPr lang="en-US" i="1" smtClean="0"/>
              <a:t>market research studies</a:t>
            </a:r>
            <a:r>
              <a:rPr lang="en-US" smtClean="0"/>
              <a:t> that you ordered which provide more detailed information about the market and your competitors.</a:t>
            </a:r>
          </a:p>
          <a:p>
            <a:pPr lvl="1">
              <a:spcBef>
                <a:spcPct val="0"/>
              </a:spcBef>
            </a:pPr>
            <a:r>
              <a:rPr lang="en-US" smtClean="0"/>
              <a:t>After analyzing this new set of information, the team will check objectives and decide to follow or adapt the strategy. You will then make decisions for the next period and follow this cycle of decisions and results for between six and twelve simulated years.</a:t>
            </a:r>
          </a:p>
        </p:txBody>
      </p:sp>
      <p:sp>
        <p:nvSpPr>
          <p:cNvPr id="75779"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lvl="1">
              <a:spcBef>
                <a:spcPct val="0"/>
              </a:spcBef>
            </a:pPr>
            <a:r>
              <a:rPr lang="en-US" smtClean="0"/>
              <a:t>You and your team have been assigned one of the Markstrat firms and you will soon receive your </a:t>
            </a:r>
            <a:r>
              <a:rPr lang="en-US" i="1" smtClean="0"/>
              <a:t>company report</a:t>
            </a:r>
            <a:r>
              <a:rPr lang="en-US" smtClean="0"/>
              <a:t> and </a:t>
            </a:r>
            <a:r>
              <a:rPr lang="en-US" i="1" smtClean="0"/>
              <a:t>industry newsletter</a:t>
            </a:r>
            <a:r>
              <a:rPr lang="en-US" smtClean="0"/>
              <a:t> representing the situation of your company and the market you are active in, at the time you are taking over the firm's marketing management. You are able, from the </a:t>
            </a:r>
            <a:r>
              <a:rPr lang="en-US" i="1" smtClean="0"/>
              <a:t>company report</a:t>
            </a:r>
            <a:r>
              <a:rPr lang="en-US" smtClean="0"/>
              <a:t> information and the information in this document, to evaluate the relative market strength of your firm compared to your competition. Even though you might have a fair amount of information, there are still many uncertainties, which will decrease when you acquire more specific market research data and when you make the decisions and your competitors make their moves. Consequently, you should not take risks for your first decision.</a:t>
            </a:r>
          </a:p>
          <a:p>
            <a:pPr lvl="1">
              <a:spcBef>
                <a:spcPct val="0"/>
              </a:spcBef>
            </a:pPr>
            <a:r>
              <a:rPr lang="en-US" smtClean="0"/>
              <a:t>For your first decision, you should concentrate on the management of your two existing brands. In the process of reaching your decisions for that first period, you should analyze the actions of your firm's previous management team. It is not wise at this stage to </a:t>
            </a:r>
            <a:r>
              <a:rPr lang="en-US" i="1" smtClean="0"/>
              <a:t>drastically </a:t>
            </a:r>
            <a:r>
              <a:rPr lang="en-US" smtClean="0"/>
              <a:t>change their advertising, pricing, sales force, and production policies since you probably cannot yet make a sound decision about the direction and the degree of the change. On the other hand, you may consider purchasing </a:t>
            </a:r>
            <a:r>
              <a:rPr lang="en-US" i="1" smtClean="0"/>
              <a:t>market research studies</a:t>
            </a:r>
            <a:r>
              <a:rPr lang="en-US" smtClean="0"/>
              <a:t>, which will be made available for your next set of decisions.</a:t>
            </a:r>
          </a:p>
        </p:txBody>
      </p:sp>
      <p:sp>
        <p:nvSpPr>
          <p:cNvPr id="76803"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endParaRPr lang="en-US" smtClean="0"/>
          </a:p>
          <a:p>
            <a:pPr lvl="1">
              <a:spcBef>
                <a:spcPct val="0"/>
              </a:spcBef>
            </a:pPr>
            <a:r>
              <a:rPr lang="en-US" smtClean="0"/>
              <a:t>During the first set of decisions, it is essential that you rapidly develop good working relationships in your group. It is important that each member of your group should be involved in the discussion of all issues and should develop a grasp of the total situation. Therefore, it is important to avoid the natural tendency for each member to concentrate in his or her area of expertise.</a:t>
            </a:r>
          </a:p>
          <a:p>
            <a:pPr lvl="1">
              <a:spcBef>
                <a:spcPct val="0"/>
              </a:spcBef>
            </a:pPr>
            <a:r>
              <a:rPr lang="en-US" smtClean="0"/>
              <a:t>Later in the simulation - when everybody has a common understanding of the strategic issues and the management of the firm becomes more complex in terms of the number of brands, the R&amp;D interface, the market developments, and the intensity of competition - some specific problem areas can be delegated to individuals. In this way, the group should learn to work efficiently, and each of its members should benefit equally from the Markstrat experience.</a:t>
            </a:r>
          </a:p>
        </p:txBody>
      </p:sp>
      <p:sp>
        <p:nvSpPr>
          <p:cNvPr id="77827"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lvl="1">
              <a:spcBef>
                <a:spcPct val="0"/>
              </a:spcBef>
            </a:pPr>
            <a:r>
              <a:rPr lang="en-US" smtClean="0"/>
              <a:t>Each period, you will receive print-outs of the following documents:</a:t>
            </a:r>
          </a:p>
          <a:p>
            <a:pPr lvl="1">
              <a:spcBef>
                <a:spcPct val="0"/>
              </a:spcBef>
            </a:pPr>
            <a:r>
              <a:rPr lang="en-US" smtClean="0"/>
              <a:t>The</a:t>
            </a:r>
            <a:r>
              <a:rPr lang="en-US" i="1" smtClean="0"/>
              <a:t> company report</a:t>
            </a:r>
            <a:r>
              <a:rPr lang="en-US" smtClean="0"/>
              <a:t>: summary of the firm decisions, messages, results of the firm overall as well as by product category (Sonite and Vodite markets) for the period, results for each brand marketed by the firm, feedback from the R&amp;D department, and cumulative results since the beginning of the simulation.</a:t>
            </a:r>
          </a:p>
          <a:p>
            <a:pPr lvl="1">
              <a:spcBef>
                <a:spcPct val="0"/>
              </a:spcBef>
            </a:pPr>
            <a:r>
              <a:rPr lang="en-US" smtClean="0"/>
              <a:t>The </a:t>
            </a:r>
            <a:r>
              <a:rPr lang="en-US" i="1" smtClean="0"/>
              <a:t>newsletter</a:t>
            </a:r>
            <a:r>
              <a:rPr lang="en-US" smtClean="0"/>
              <a:t>  contains general market information.</a:t>
            </a:r>
          </a:p>
          <a:p>
            <a:pPr lvl="1">
              <a:spcBef>
                <a:spcPct val="0"/>
              </a:spcBef>
            </a:pPr>
            <a:r>
              <a:rPr lang="en-US" i="1" smtClean="0"/>
              <a:t>The market research studies</a:t>
            </a:r>
            <a:r>
              <a:rPr lang="en-US" smtClean="0"/>
              <a:t>: market research information bought from outside marketing service firms.</a:t>
            </a:r>
          </a:p>
          <a:p>
            <a:pPr lvl="1">
              <a:spcBef>
                <a:spcPct val="0"/>
              </a:spcBef>
            </a:pPr>
            <a:r>
              <a:rPr lang="en-US" smtClean="0"/>
              <a:t>Each of these components can be accessed in the software in the main menu bar. </a:t>
            </a:r>
          </a:p>
          <a:p>
            <a:pPr lvl="1">
              <a:spcBef>
                <a:spcPct val="0"/>
              </a:spcBef>
            </a:pPr>
            <a:r>
              <a:rPr lang="en-US" smtClean="0"/>
              <a:t>By clicking on a decision form link  at the top of the main screen to open each decision screen.</a:t>
            </a:r>
          </a:p>
          <a:p>
            <a:pPr>
              <a:spcBef>
                <a:spcPct val="0"/>
              </a:spcBef>
            </a:pPr>
            <a:endParaRPr lang="en-US" sz="1000" smtClean="0"/>
          </a:p>
        </p:txBody>
      </p:sp>
      <p:sp>
        <p:nvSpPr>
          <p:cNvPr id="79875"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lvl="1">
              <a:spcBef>
                <a:spcPct val="0"/>
              </a:spcBef>
            </a:pPr>
            <a:r>
              <a:rPr lang="en-US" smtClean="0"/>
              <a:t>You have been recruited as a Marketing vice-president for a division of a large, diversified firm. You come with your own team from a different industry and have no experience in the Markstrat world. </a:t>
            </a:r>
          </a:p>
          <a:p>
            <a:pPr lvl="1">
              <a:spcBef>
                <a:spcPct val="0"/>
              </a:spcBef>
            </a:pPr>
            <a:r>
              <a:rPr lang="en-US" smtClean="0"/>
              <a:t>You will be facing several other firms in a highly competitive environment. Marketing strategy is your main area of responsibility, but you will also be concerned with financial matters, production planning, and R&amp;D. You will have to integrate these various dimensions of business strategy into a long-term perspective in order to gain an edge on the competition.</a:t>
            </a:r>
          </a:p>
        </p:txBody>
      </p:sp>
      <p:sp>
        <p:nvSpPr>
          <p:cNvPr id="53251"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spcAft>
                <a:spcPct val="100000"/>
              </a:spcAft>
            </a:pPr>
            <a:r>
              <a:rPr lang="en-US" sz="1100" smtClean="0"/>
              <a:t>The '</a:t>
            </a:r>
            <a:r>
              <a:rPr lang="en-US" sz="1100" i="1" smtClean="0"/>
              <a:t>decisions</a:t>
            </a:r>
            <a:r>
              <a:rPr lang="en-US" sz="1100" smtClean="0"/>
              <a:t>' component in Markstrat is composed of five main sections:</a:t>
            </a:r>
          </a:p>
          <a:p>
            <a:pPr marL="450850" lvl="1" indent="-200025">
              <a:spcBef>
                <a:spcPct val="0"/>
              </a:spcBef>
              <a:buClr>
                <a:schemeClr val="bg2"/>
              </a:buClr>
              <a:buSzPct val="80000"/>
              <a:buFontTx/>
              <a:buChar char="•"/>
            </a:pPr>
            <a:r>
              <a:rPr lang="en-US" i="1" smtClean="0"/>
              <a:t>Brand portfolio</a:t>
            </a:r>
          </a:p>
          <a:p>
            <a:pPr marL="450850" lvl="1" indent="-200025">
              <a:spcBef>
                <a:spcPct val="0"/>
              </a:spcBef>
              <a:buClr>
                <a:schemeClr val="bg2"/>
              </a:buClr>
              <a:buSzPct val="80000"/>
              <a:buFontTx/>
              <a:buChar char="•"/>
            </a:pPr>
            <a:r>
              <a:rPr lang="en-US" i="1" smtClean="0"/>
              <a:t>Production, Price &amp; Advertising</a:t>
            </a:r>
          </a:p>
          <a:p>
            <a:pPr marL="450850" lvl="1" indent="-200025">
              <a:spcBef>
                <a:spcPct val="0"/>
              </a:spcBef>
              <a:buClr>
                <a:schemeClr val="bg2"/>
              </a:buClr>
              <a:buSzPct val="80000"/>
              <a:buFontTx/>
              <a:buChar char="•"/>
            </a:pPr>
            <a:r>
              <a:rPr lang="en-US" i="1" smtClean="0"/>
              <a:t>Sales force &amp; Distribution</a:t>
            </a:r>
          </a:p>
          <a:p>
            <a:pPr marL="450850" lvl="1" indent="-200025">
              <a:spcBef>
                <a:spcPct val="0"/>
              </a:spcBef>
              <a:buClr>
                <a:schemeClr val="bg2"/>
              </a:buClr>
              <a:buSzPct val="80000"/>
              <a:buFontTx/>
              <a:buChar char="•"/>
            </a:pPr>
            <a:r>
              <a:rPr lang="en-US" i="1" smtClean="0"/>
              <a:t>Market research studies</a:t>
            </a:r>
          </a:p>
          <a:p>
            <a:pPr marL="450850" lvl="1" indent="-200025">
              <a:spcBef>
                <a:spcPct val="0"/>
              </a:spcBef>
              <a:buClr>
                <a:schemeClr val="bg2"/>
              </a:buClr>
              <a:buSzPct val="80000"/>
              <a:buFontTx/>
              <a:buChar char="•"/>
            </a:pPr>
            <a:r>
              <a:rPr lang="en-US" i="1" smtClean="0"/>
              <a:t>Research &amp; Development</a:t>
            </a:r>
          </a:p>
          <a:p>
            <a:pPr>
              <a:spcBef>
                <a:spcPct val="0"/>
              </a:spcBef>
            </a:pPr>
            <a:endParaRPr lang="en-US" sz="1100" smtClean="0"/>
          </a:p>
          <a:p>
            <a:pPr>
              <a:spcBef>
                <a:spcPct val="0"/>
              </a:spcBef>
            </a:pPr>
            <a:r>
              <a:rPr lang="en-US" sz="1100" smtClean="0"/>
              <a:t>As decisions for Period 1 are limited in scope, the </a:t>
            </a:r>
            <a:r>
              <a:rPr lang="en-US" sz="1100" i="1" smtClean="0"/>
              <a:t>'brand portfolio' </a:t>
            </a:r>
            <a:r>
              <a:rPr lang="en-US" sz="1100" smtClean="0"/>
              <a:t>and</a:t>
            </a:r>
            <a:r>
              <a:rPr lang="en-US" sz="1100" i="1" smtClean="0"/>
              <a:t> 'research and development'  </a:t>
            </a:r>
            <a:r>
              <a:rPr lang="en-US" sz="1100" smtClean="0"/>
              <a:t>buttons have not been released at this stage and remain gray to indicate that you cannot access them.</a:t>
            </a:r>
          </a:p>
        </p:txBody>
      </p:sp>
      <p:sp>
        <p:nvSpPr>
          <p:cNvPr id="80899"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bwMode="auto">
          <a:xfrm>
            <a:off x="914400" y="4343400"/>
            <a:ext cx="5514975"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Production, Price and Advertising</a:t>
            </a:r>
          </a:p>
          <a:p>
            <a:pPr>
              <a:spcBef>
                <a:spcPct val="0"/>
              </a:spcBef>
            </a:pPr>
            <a:r>
              <a:rPr lang="en-US" sz="1100" smtClean="0"/>
              <a:t>The brands you have chosen to market next period are listed on the tabs at the top of the screen. The tab of the brand to be displayed should be clicked. Decisions on production, price, and Advertising can be entered for each brand.</a:t>
            </a:r>
          </a:p>
          <a:p>
            <a:pPr marL="376238" lvl="1" indent="-187325">
              <a:spcBef>
                <a:spcPct val="0"/>
              </a:spcBef>
            </a:pPr>
            <a:r>
              <a:rPr lang="en-US" i="1" smtClean="0"/>
              <a:t>Production - </a:t>
            </a:r>
            <a:r>
              <a:rPr lang="en-US" smtClean="0"/>
              <a:t>Enter a production level based on your expectations of the sales in the coming period, taking into account the units left in inventory if any.  The production department will adjust up to a limit of 20% (+ or -) to respond to the real demand. You can decide to sell all or part of your inventory to a trading company which will buy it at given percentage of its value (this percentage can be found in the Newsletter). This operation will generate a loss of (1 - the given percentage) of the value of the stock sold to the trading company.</a:t>
            </a:r>
          </a:p>
          <a:p>
            <a:pPr marL="376238" lvl="1" indent="-187325">
              <a:spcBef>
                <a:spcPct val="0"/>
              </a:spcBef>
            </a:pPr>
            <a:r>
              <a:rPr lang="en-US" i="1" smtClean="0"/>
              <a:t>Price</a:t>
            </a:r>
            <a:r>
              <a:rPr lang="en-US" smtClean="0"/>
              <a:t> - Enter the recommended retail price in Markstrat Dollars ($). It is the list price for the consumer. This corresponds to the price usually paid by consumers, except in the mass merchandiser channel (10% discount)</a:t>
            </a:r>
          </a:p>
          <a:p>
            <a:pPr marL="376238" lvl="1" indent="-187325">
              <a:spcBef>
                <a:spcPct val="0"/>
              </a:spcBef>
            </a:pPr>
            <a:r>
              <a:rPr lang="en-US" i="1" smtClean="0"/>
              <a:t>Advertising</a:t>
            </a:r>
            <a:r>
              <a:rPr lang="en-US" smtClean="0"/>
              <a:t> - Enter the advertising media budget and the advertising research budget in thousands of Markstrat Dollars (K$). Allocate your advertising budget to the various market segments. The entry on the </a:t>
            </a:r>
            <a:r>
              <a:rPr lang="en-US" i="1" smtClean="0"/>
              <a:t>'targeted segments'</a:t>
            </a:r>
            <a:r>
              <a:rPr lang="en-US" smtClean="0"/>
              <a:t> line corresponds respectively to the proportion of the budget targeted to each of the segments. The percentages must add to 100%.</a:t>
            </a:r>
          </a:p>
          <a:p>
            <a:pPr marL="376238" lvl="1" indent="-187325">
              <a:spcBef>
                <a:spcPct val="0"/>
              </a:spcBef>
            </a:pPr>
            <a:r>
              <a:rPr lang="en-US" i="1" smtClean="0"/>
              <a:t>Perceptual Objectives</a:t>
            </a:r>
            <a:r>
              <a:rPr lang="en-US" smtClean="0"/>
              <a:t>  - Do not set any perceptual objective for your communication in this initial period as you do not have enough information yet to do so. </a:t>
            </a:r>
          </a:p>
        </p:txBody>
      </p:sp>
      <p:sp>
        <p:nvSpPr>
          <p:cNvPr id="81923"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Sales force and Distribution</a:t>
            </a:r>
          </a:p>
          <a:p>
            <a:pPr>
              <a:spcBef>
                <a:spcPct val="0"/>
              </a:spcBef>
            </a:pPr>
            <a:r>
              <a:rPr lang="en-US" sz="1100" smtClean="0"/>
              <a:t>Your company's sales force is organized by channel of distribution.</a:t>
            </a:r>
          </a:p>
          <a:p>
            <a:pPr marL="376238" lvl="1" indent="-187325">
              <a:spcBef>
                <a:spcPct val="0"/>
              </a:spcBef>
            </a:pPr>
            <a:r>
              <a:rPr lang="en-US" i="1" smtClean="0"/>
              <a:t>Number of sales persons </a:t>
            </a:r>
            <a:r>
              <a:rPr lang="en-US" smtClean="0"/>
              <a:t>- Your primary decision will be to assign a number of sales people to each of the three distribution channels.  Changes in the number of salespersons are expected to have an influence on the distribution coverage of your brands. Your sales force is knowledgeable about all your products, you can therefore modify the allocation of salespeople to specific distribution channels without any expenditure.</a:t>
            </a:r>
          </a:p>
          <a:p>
            <a:pPr>
              <a:spcBef>
                <a:spcPct val="0"/>
              </a:spcBef>
            </a:pPr>
            <a:r>
              <a:rPr lang="en-US" sz="1100" smtClean="0"/>
              <a:t>The </a:t>
            </a:r>
            <a:r>
              <a:rPr lang="en-US" sz="1100" i="1" smtClean="0"/>
              <a:t>'assistant' </a:t>
            </a:r>
            <a:r>
              <a:rPr lang="en-US" sz="1100" smtClean="0"/>
              <a:t>button generates automatic allocation options through a dialog box which provides help on the time allocation decision.  Four assistant options are proposed. The first option </a:t>
            </a:r>
            <a:r>
              <a:rPr lang="en-US" sz="1100" i="1" smtClean="0"/>
              <a:t>'equal allocation on all brands'</a:t>
            </a:r>
            <a:r>
              <a:rPr lang="en-US" sz="1100" smtClean="0"/>
              <a:t> allocates an equal amount of effort to each brand within a channel. The three following options are based on the previous period's results. In these cases, no effort will be allocated to new brands introduced during the current period. You will need to enter some figures so that some effort is devoted to new brands. </a:t>
            </a:r>
          </a:p>
        </p:txBody>
      </p:sp>
      <p:sp>
        <p:nvSpPr>
          <p:cNvPr id="82947"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Market Research Studies</a:t>
            </a:r>
          </a:p>
          <a:p>
            <a:pPr>
              <a:spcBef>
                <a:spcPct val="0"/>
              </a:spcBef>
            </a:pPr>
            <a:r>
              <a:rPr lang="en-US" sz="1100" i="1" smtClean="0"/>
              <a:t>Market research studies</a:t>
            </a:r>
            <a:r>
              <a:rPr lang="en-US" sz="1100" smtClean="0"/>
              <a:t> may be requested simply by checking the boxes corresponding to each of the studies desired. The cost of these studies appears as the boxes are checked.</a:t>
            </a:r>
          </a:p>
          <a:p>
            <a:pPr>
              <a:spcBef>
                <a:spcPct val="0"/>
              </a:spcBef>
            </a:pPr>
            <a:r>
              <a:rPr lang="en-US" sz="1100" smtClean="0"/>
              <a:t>When you order a study, the study is performed during the simulated period and the results are made available at the end of the period, providing information for the next period's decisions. </a:t>
            </a:r>
          </a:p>
          <a:p>
            <a:pPr>
              <a:spcBef>
                <a:spcPct val="0"/>
              </a:spcBef>
            </a:pPr>
            <a:r>
              <a:rPr lang="en-US" sz="1100" smtClean="0"/>
              <a:t>Some of the studies may apply only if there are brands marketed during the period (e.g., the consumer panel for the Vodite market). It may be difficult to anticipate whether the competition will launch new brands ahead of time. You can nevertheless order these studies in anticipation that the study will contain relevant information. If this is not the case, you will not be charged for this study.</a:t>
            </a:r>
          </a:p>
          <a:p>
            <a:pPr>
              <a:spcBef>
                <a:spcPct val="0"/>
              </a:spcBef>
            </a:pPr>
            <a:endParaRPr lang="en-US" sz="1100" smtClean="0"/>
          </a:p>
        </p:txBody>
      </p:sp>
      <p:sp>
        <p:nvSpPr>
          <p:cNvPr id="83971"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Decision Tools</a:t>
            </a:r>
          </a:p>
          <a:p>
            <a:pPr>
              <a:spcBef>
                <a:spcPct val="0"/>
              </a:spcBef>
            </a:pPr>
            <a:endParaRPr lang="en-US" smtClean="0"/>
          </a:p>
          <a:p>
            <a:pPr marL="376238" lvl="1" indent="-187325">
              <a:spcBef>
                <a:spcPct val="0"/>
              </a:spcBef>
            </a:pPr>
            <a:r>
              <a:rPr lang="en-US" i="1" smtClean="0"/>
              <a:t>Check your Budget</a:t>
            </a:r>
            <a:r>
              <a:rPr lang="en-US" smtClean="0"/>
              <a:t> - The </a:t>
            </a:r>
            <a:r>
              <a:rPr lang="en-US" i="1" smtClean="0"/>
              <a:t>overall budget section</a:t>
            </a:r>
            <a:r>
              <a:rPr lang="en-US" smtClean="0"/>
              <a:t> displays expenditures by market. The allocation of advertising and sales force expenditure by brand can be found in the </a:t>
            </a:r>
            <a:r>
              <a:rPr lang="en-US" i="1" smtClean="0"/>
              <a:t>brand details</a:t>
            </a:r>
            <a:r>
              <a:rPr lang="en-US" smtClean="0"/>
              <a:t> section. The </a:t>
            </a:r>
            <a:r>
              <a:rPr lang="en-US" i="1" smtClean="0"/>
              <a:t>R&amp;D</a:t>
            </a:r>
            <a:r>
              <a:rPr lang="en-US" smtClean="0"/>
              <a:t> </a:t>
            </a:r>
            <a:r>
              <a:rPr lang="en-US" i="1" smtClean="0"/>
              <a:t>details</a:t>
            </a:r>
            <a:r>
              <a:rPr lang="en-US" smtClean="0"/>
              <a:t> section lists the R&amp;D projects requested for the next period with the corresponding budgets assigned to each of them.  These three parts can be found in the tabs at the top of the screen. At any time you can check your expenditures against your allocated budget. A warning message will appear when the budget is exceeded.</a:t>
            </a:r>
          </a:p>
          <a:p>
            <a:pPr marL="376238" lvl="1" indent="-187325">
              <a:spcBef>
                <a:spcPct val="0"/>
              </a:spcBef>
            </a:pPr>
            <a:r>
              <a:rPr lang="en-US" i="1" smtClean="0"/>
              <a:t>Review your decisions</a:t>
            </a:r>
            <a:r>
              <a:rPr lang="en-US" smtClean="0"/>
              <a:t>- This link gives access to five tables which provide a detailed description of all decisions. Each of these tables can be reviewed by clicking on the corresponding tab at the bottom of the screen. </a:t>
            </a:r>
          </a:p>
          <a:p>
            <a:pPr marL="376238" lvl="1" indent="-187325">
              <a:spcBef>
                <a:spcPct val="0"/>
              </a:spcBef>
            </a:pPr>
            <a:r>
              <a:rPr lang="en-US" i="1" smtClean="0"/>
              <a:t>Check your Decisions</a:t>
            </a:r>
            <a:r>
              <a:rPr lang="en-US" smtClean="0"/>
              <a:t>- Errors indicate corrections that should be made because of inconsistent decisions, while warnings draw attention to possible problems detected by the software that need to be checked carefully to make sure that the entry is correct. </a:t>
            </a:r>
          </a:p>
          <a:p>
            <a:pPr marL="376238" lvl="1" indent="-187325">
              <a:spcBef>
                <a:spcPct val="0"/>
              </a:spcBef>
            </a:pPr>
            <a:endParaRPr lang="en-US" smtClean="0"/>
          </a:p>
        </p:txBody>
      </p:sp>
      <p:sp>
        <p:nvSpPr>
          <p:cNvPr id="84995"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z="1100" smtClean="0"/>
              <a:t>Once the team has come to a consensus on the decisions for the coming period, click on the </a:t>
            </a:r>
            <a:r>
              <a:rPr lang="en-US" sz="1100" i="1" smtClean="0"/>
              <a:t>‘interface' </a:t>
            </a:r>
            <a:r>
              <a:rPr lang="en-US" sz="1100" smtClean="0"/>
              <a:t>button and select the </a:t>
            </a:r>
            <a:r>
              <a:rPr lang="en-US" sz="1100" i="1" smtClean="0"/>
              <a:t>close session' </a:t>
            </a:r>
            <a:r>
              <a:rPr lang="en-US" sz="1100" smtClean="0"/>
              <a:t>option in the menu to save your set of decisions on your data disk before handing it over to the administrator.</a:t>
            </a:r>
          </a:p>
          <a:p>
            <a:pPr>
              <a:spcBef>
                <a:spcPct val="0"/>
              </a:spcBef>
            </a:pPr>
            <a:endParaRPr lang="en-US" sz="1100" smtClean="0"/>
          </a:p>
        </p:txBody>
      </p:sp>
      <p:sp>
        <p:nvSpPr>
          <p:cNvPr id="86019"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An overview of the Markstrat World</a:t>
            </a:r>
          </a:p>
          <a:p>
            <a:pPr lvl="1">
              <a:spcBef>
                <a:spcPct val="0"/>
              </a:spcBef>
            </a:pPr>
            <a:r>
              <a:rPr lang="en-US" smtClean="0"/>
              <a:t>The Markstrat simulation does not claim to accurately represent a particular industry or market.  It relates to an artificial community of approximately 250 million inhabitants whose monetary unit is the Markstrat Dollar, symbolized by the $ sign.</a:t>
            </a:r>
          </a:p>
          <a:p>
            <a:pPr lvl="1">
              <a:spcBef>
                <a:spcPct val="0"/>
              </a:spcBef>
            </a:pPr>
            <a:r>
              <a:rPr lang="en-US" smtClean="0"/>
              <a:t>This Markstrat world behaves globally like most markets, and all general marketing principles accumulated either through experience or from marketing textbooks are relevant. However, Markstrat, like any country, market or industry also has its own traits. </a:t>
            </a:r>
          </a:p>
        </p:txBody>
      </p:sp>
      <p:sp>
        <p:nvSpPr>
          <p:cNvPr id="54275"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The Industry</a:t>
            </a:r>
          </a:p>
          <a:p>
            <a:pPr lvl="1">
              <a:spcBef>
                <a:spcPct val="0"/>
              </a:spcBef>
            </a:pPr>
            <a:r>
              <a:rPr lang="en-US" smtClean="0"/>
              <a:t>The Markstrat world consists of a handful of competing companies that manufacture and market consumer durable goods comparable to electronic entertainment products.</a:t>
            </a:r>
          </a:p>
          <a:p>
            <a:pPr lvl="1">
              <a:spcBef>
                <a:spcPct val="0"/>
              </a:spcBef>
            </a:pPr>
            <a:r>
              <a:rPr lang="en-US" smtClean="0"/>
              <a:t>At the beginning, each firm markets two brands which can be modified or withdrawn from the market.  Each firm can also introduce new brands as the simulation evolves.  Each firm starts in different initial situations in terms of many criteria, including market share, customer awareness levels, distribution coverage and profitability.</a:t>
            </a:r>
          </a:p>
          <a:p>
            <a:pPr lvl="1">
              <a:spcBef>
                <a:spcPct val="0"/>
              </a:spcBef>
            </a:pPr>
            <a:r>
              <a:rPr lang="en-US" smtClean="0"/>
              <a:t>The marketing strategy of each firm should consequently be adapted to it’s particular situation within the industry.</a:t>
            </a:r>
          </a:p>
          <a:p>
            <a:pPr lvl="1">
              <a:spcBef>
                <a:spcPct val="0"/>
              </a:spcBef>
            </a:pPr>
            <a:r>
              <a:rPr lang="en-US" smtClean="0"/>
              <a:t>In spite of these differences in the characteristics, no firm has a systematic advantage over the others.  Each company has an equal opportunity to develop an appropriate strategy, which, although different for each competitor, will lead to  successful performance. </a:t>
            </a:r>
          </a:p>
        </p:txBody>
      </p:sp>
      <p:sp>
        <p:nvSpPr>
          <p:cNvPr id="55299"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Products</a:t>
            </a:r>
          </a:p>
          <a:p>
            <a:pPr lvl="1">
              <a:spcBef>
                <a:spcPct val="0"/>
              </a:spcBef>
            </a:pPr>
            <a:r>
              <a:rPr lang="en-US" smtClean="0"/>
              <a:t>Your company manufactures and markets consumer durable goods comparable to electronic entertainment products, known as </a:t>
            </a:r>
            <a:r>
              <a:rPr lang="en-US" b="1" smtClean="0"/>
              <a:t>Sonites</a:t>
            </a:r>
            <a:r>
              <a:rPr lang="en-US" smtClean="0"/>
              <a:t>.  The Sonite market has grown quite consistently over the past 20 years.  The products have increasingly appealed to a wider audience, and the market has recently achieved an even greater rate of growth.  It is now a well structured market.</a:t>
            </a:r>
          </a:p>
          <a:p>
            <a:pPr lvl="1">
              <a:spcBef>
                <a:spcPct val="0"/>
              </a:spcBef>
            </a:pPr>
            <a:r>
              <a:rPr lang="en-US" smtClean="0"/>
              <a:t>It is also widely accepted in the industry that a new market is likely to emerge for a second product type, the </a:t>
            </a:r>
            <a:r>
              <a:rPr lang="en-US" b="1" smtClean="0"/>
              <a:t>Vodite</a:t>
            </a:r>
            <a:r>
              <a:rPr lang="en-US" smtClean="0"/>
              <a:t>.  The idea of the product comes from a basic technological breakthrough made in the space industry under government contracts. Your company and your competitors in Markstrat are the most likely suppliers of Vodites because of their technological and marketing expertise.</a:t>
            </a:r>
          </a:p>
          <a:p>
            <a:pPr lvl="1">
              <a:spcBef>
                <a:spcPct val="0"/>
              </a:spcBef>
            </a:pPr>
            <a:r>
              <a:rPr lang="en-US" smtClean="0"/>
              <a:t>The Sonite and Vodite markets will be completely independent in terms of demand, technology and manufacturing.  They are not complementary in any way and there will not be any substitution from one to the other.</a:t>
            </a:r>
          </a:p>
          <a:p>
            <a:pPr lvl="1">
              <a:spcBef>
                <a:spcPct val="0"/>
              </a:spcBef>
            </a:pPr>
            <a:r>
              <a:rPr lang="en-US" smtClean="0"/>
              <a:t>Each firm currently distributes two Sonite brands. All initial brands, which are available at the start of the simulation, along with their characteristics will be listed in your first Newsletter.</a:t>
            </a:r>
          </a:p>
        </p:txBody>
      </p:sp>
      <p:sp>
        <p:nvSpPr>
          <p:cNvPr id="56323"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bwMode="auto">
          <a:xfrm>
            <a:off x="620713" y="4343400"/>
            <a:ext cx="596265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tabLst>
                <a:tab pos="2447925" algn="l"/>
              </a:tabLst>
            </a:pPr>
            <a:r>
              <a:rPr lang="en-US" smtClean="0"/>
              <a:t>Existing products: Sonites</a:t>
            </a:r>
          </a:p>
          <a:p>
            <a:pPr marL="187325" lvl="1">
              <a:spcBef>
                <a:spcPct val="0"/>
              </a:spcBef>
              <a:tabLst>
                <a:tab pos="2447925" algn="l"/>
              </a:tabLst>
            </a:pPr>
            <a:r>
              <a:rPr lang="en-US" smtClean="0"/>
              <a:t>The Sonite is the only product type currently marketed by your company.  Sonite brands are differentiated mainly in terms of five physical characteristics as well as base cost. Only these principal characteristics will be considered in the course of the simulation. They are:</a:t>
            </a:r>
          </a:p>
          <a:p>
            <a:pPr marL="187325" lvl="1">
              <a:spcBef>
                <a:spcPct val="0"/>
              </a:spcBef>
              <a:spcAft>
                <a:spcPct val="50000"/>
              </a:spcAft>
              <a:tabLst>
                <a:tab pos="2447925" algn="l"/>
              </a:tabLst>
            </a:pPr>
            <a:r>
              <a:rPr lang="en-US" sz="1300" b="1" smtClean="0"/>
              <a:t>Characteristics	Feasible range</a:t>
            </a:r>
          </a:p>
          <a:p>
            <a:pPr marL="187325" lvl="1">
              <a:spcBef>
                <a:spcPct val="5000"/>
              </a:spcBef>
              <a:spcAft>
                <a:spcPct val="50000"/>
              </a:spcAft>
              <a:tabLst>
                <a:tab pos="2447925" algn="l"/>
              </a:tabLst>
            </a:pPr>
            <a:r>
              <a:rPr lang="en-US" smtClean="0"/>
              <a:t>1. Weight (Kg)	10-20</a:t>
            </a:r>
          </a:p>
          <a:p>
            <a:pPr marL="187325" lvl="1">
              <a:spcBef>
                <a:spcPct val="5000"/>
              </a:spcBef>
              <a:spcAft>
                <a:spcPct val="50000"/>
              </a:spcAft>
              <a:tabLst>
                <a:tab pos="2447925" algn="l"/>
              </a:tabLst>
            </a:pPr>
            <a:r>
              <a:rPr lang="en-US" smtClean="0"/>
              <a:t>2. Design (index)	3-10</a:t>
            </a:r>
          </a:p>
          <a:p>
            <a:pPr marL="187325" lvl="1">
              <a:spcBef>
                <a:spcPct val="5000"/>
              </a:spcBef>
              <a:spcAft>
                <a:spcPct val="50000"/>
              </a:spcAft>
              <a:tabLst>
                <a:tab pos="2447925" algn="l"/>
              </a:tabLst>
            </a:pPr>
            <a:r>
              <a:rPr lang="en-US" smtClean="0"/>
              <a:t>3. Volume (dm ³)	20-100</a:t>
            </a:r>
          </a:p>
          <a:p>
            <a:pPr marL="187325" lvl="1">
              <a:spcBef>
                <a:spcPct val="5000"/>
              </a:spcBef>
              <a:spcAft>
                <a:spcPct val="50000"/>
              </a:spcAft>
              <a:tabLst>
                <a:tab pos="2447925" algn="l"/>
              </a:tabLst>
            </a:pPr>
            <a:r>
              <a:rPr lang="en-US" smtClean="0"/>
              <a:t>4. Maximum frequency (KHz)	5-50	</a:t>
            </a:r>
          </a:p>
          <a:p>
            <a:pPr marL="187325" lvl="1">
              <a:spcBef>
                <a:spcPct val="5000"/>
              </a:spcBef>
              <a:spcAft>
                <a:spcPct val="50000"/>
              </a:spcAft>
              <a:tabLst>
                <a:tab pos="2447925" algn="l"/>
              </a:tabLst>
            </a:pPr>
            <a:r>
              <a:rPr lang="en-US" smtClean="0"/>
              <a:t>5. Power (W)	5-100</a:t>
            </a:r>
          </a:p>
          <a:p>
            <a:pPr marL="187325" lvl="1">
              <a:spcBef>
                <a:spcPct val="5000"/>
              </a:spcBef>
              <a:spcAft>
                <a:spcPct val="50000"/>
              </a:spcAft>
              <a:tabLst>
                <a:tab pos="2447925" algn="l"/>
              </a:tabLst>
            </a:pPr>
            <a:r>
              <a:rPr lang="en-US" smtClean="0"/>
              <a:t>6. Base cost ($)	minimum 10</a:t>
            </a:r>
            <a:br>
              <a:rPr lang="en-US" smtClean="0"/>
            </a:br>
            <a:r>
              <a:rPr lang="en-US" smtClean="0"/>
              <a:t>    (</a:t>
            </a:r>
            <a:r>
              <a:rPr lang="en-US" i="1" smtClean="0"/>
              <a:t>for a production batch of 100,000 units</a:t>
            </a:r>
            <a:r>
              <a:rPr lang="en-US" smtClean="0"/>
              <a:t>)</a:t>
            </a:r>
          </a:p>
          <a:p>
            <a:pPr marL="187325" lvl="1">
              <a:spcBef>
                <a:spcPct val="0"/>
              </a:spcBef>
              <a:tabLst>
                <a:tab pos="2447925" algn="l"/>
              </a:tabLst>
            </a:pPr>
            <a:r>
              <a:rPr lang="en-US" smtClean="0"/>
              <a:t>It is generally thought that the Markstrat firms will modify their brands and introduce new ones in the coming years in order to better meet the needs of the market segments.  These changes will represent variations on the six main characteristics described above. Brand improvements and new brand introductions naturally depend upon the willingness and ability of the firms to launch and complete R&amp;D projects.</a:t>
            </a:r>
          </a:p>
          <a:p>
            <a:pPr marL="187325" lvl="1">
              <a:spcBef>
                <a:spcPct val="0"/>
              </a:spcBef>
              <a:tabLst>
                <a:tab pos="2447925" algn="l"/>
              </a:tabLst>
            </a:pPr>
            <a:r>
              <a:rPr lang="en-US" smtClean="0"/>
              <a:t>In doing the R&amp;D, the values of the physical characteristics should be specified in whole numbers of the relevant units, and within the feasible technical range for each dimension.</a:t>
            </a:r>
          </a:p>
        </p:txBody>
      </p:sp>
      <p:sp>
        <p:nvSpPr>
          <p:cNvPr id="57347"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tabLst>
                <a:tab pos="2447925" algn="l"/>
              </a:tabLst>
            </a:pPr>
            <a:r>
              <a:rPr lang="en-US" smtClean="0"/>
              <a:t>Products for the future: Vodites</a:t>
            </a:r>
          </a:p>
          <a:p>
            <a:pPr marL="187325" lvl="1">
              <a:spcBef>
                <a:spcPct val="0"/>
              </a:spcBef>
              <a:tabLst>
                <a:tab pos="2447925" algn="l"/>
              </a:tabLst>
            </a:pPr>
            <a:r>
              <a:rPr lang="en-US" smtClean="0"/>
              <a:t>Although the scientific bases are known and available, substantial R&amp;D efforts are likely to be required for the development of a Vodite product.  From preliminary information available, the main physical characteristics of a Vodite will be:</a:t>
            </a:r>
          </a:p>
          <a:p>
            <a:pPr marL="187325" lvl="1">
              <a:spcBef>
                <a:spcPct val="0"/>
              </a:spcBef>
              <a:spcAft>
                <a:spcPct val="50000"/>
              </a:spcAft>
              <a:tabLst>
                <a:tab pos="2447925" algn="l"/>
              </a:tabLst>
            </a:pPr>
            <a:r>
              <a:rPr lang="en-US" sz="1300" b="1" smtClean="0"/>
              <a:t>Characteristics	Feasible range</a:t>
            </a:r>
            <a:endParaRPr lang="en-US" smtClean="0"/>
          </a:p>
          <a:p>
            <a:pPr marL="187325" lvl="1">
              <a:spcBef>
                <a:spcPct val="5000"/>
              </a:spcBef>
              <a:spcAft>
                <a:spcPct val="50000"/>
              </a:spcAft>
              <a:tabLst>
                <a:tab pos="2447925" algn="l"/>
              </a:tabLst>
            </a:pPr>
            <a:r>
              <a:rPr lang="en-US" smtClean="0"/>
              <a:t>1. Autonomy (m)	5-100</a:t>
            </a:r>
          </a:p>
          <a:p>
            <a:pPr marL="187325" lvl="1">
              <a:spcBef>
                <a:spcPct val="5000"/>
              </a:spcBef>
              <a:spcAft>
                <a:spcPct val="50000"/>
              </a:spcAft>
              <a:tabLst>
                <a:tab pos="2447925" algn="l"/>
              </a:tabLst>
            </a:pPr>
            <a:r>
              <a:rPr lang="en-US" smtClean="0"/>
              <a:t>2. Maximum frequency (KHz)	5-20</a:t>
            </a:r>
          </a:p>
          <a:p>
            <a:pPr marL="187325" lvl="1">
              <a:spcBef>
                <a:spcPct val="5000"/>
              </a:spcBef>
              <a:spcAft>
                <a:spcPct val="50000"/>
              </a:spcAft>
              <a:tabLst>
                <a:tab pos="2447925" algn="l"/>
              </a:tabLst>
            </a:pPr>
            <a:r>
              <a:rPr lang="en-US" smtClean="0"/>
              <a:t>3. Diameter (mm)	10-100</a:t>
            </a:r>
          </a:p>
          <a:p>
            <a:pPr marL="187325" lvl="1">
              <a:spcBef>
                <a:spcPct val="5000"/>
              </a:spcBef>
              <a:spcAft>
                <a:spcPct val="50000"/>
              </a:spcAft>
              <a:tabLst>
                <a:tab pos="2447925" algn="l"/>
              </a:tabLst>
            </a:pPr>
            <a:r>
              <a:rPr lang="en-US" smtClean="0"/>
              <a:t>4. Design (index)	3-10</a:t>
            </a:r>
          </a:p>
          <a:p>
            <a:pPr marL="187325" lvl="1">
              <a:spcBef>
                <a:spcPct val="5000"/>
              </a:spcBef>
              <a:spcAft>
                <a:spcPct val="50000"/>
              </a:spcAft>
              <a:tabLst>
                <a:tab pos="2447925" algn="l"/>
              </a:tabLst>
            </a:pPr>
            <a:r>
              <a:rPr lang="en-US" smtClean="0"/>
              <a:t>5. Weight (Kg)	10-100</a:t>
            </a:r>
          </a:p>
          <a:p>
            <a:pPr marL="187325" lvl="1">
              <a:spcBef>
                <a:spcPct val="5000"/>
              </a:spcBef>
              <a:spcAft>
                <a:spcPct val="50000"/>
              </a:spcAft>
              <a:tabLst>
                <a:tab pos="2447925" algn="l"/>
              </a:tabLst>
            </a:pPr>
            <a:r>
              <a:rPr lang="en-US" smtClean="0"/>
              <a:t>6. Base cost ($)	minimum 10 </a:t>
            </a:r>
            <a:br>
              <a:rPr lang="en-US" smtClean="0"/>
            </a:br>
            <a:r>
              <a:rPr lang="en-US" smtClean="0"/>
              <a:t>    (</a:t>
            </a:r>
            <a:r>
              <a:rPr lang="en-US" i="1" smtClean="0"/>
              <a:t>for a production batch of 100,000 units</a:t>
            </a:r>
            <a:r>
              <a:rPr lang="en-US" smtClean="0"/>
              <a:t>)</a:t>
            </a:r>
          </a:p>
          <a:p>
            <a:pPr marL="187325" lvl="1">
              <a:spcBef>
                <a:spcPct val="0"/>
              </a:spcBef>
              <a:tabLst>
                <a:tab pos="2447925" algn="l"/>
              </a:tabLst>
            </a:pPr>
            <a:r>
              <a:rPr lang="en-US" smtClean="0"/>
              <a:t>If developed, Vodites would satisfy a totally different need to that of Sonites, and there would be no interaction between the two types of products at the sales level. </a:t>
            </a:r>
          </a:p>
          <a:p>
            <a:pPr marL="187325" lvl="1">
              <a:spcBef>
                <a:spcPct val="0"/>
              </a:spcBef>
              <a:tabLst>
                <a:tab pos="2447925" algn="l"/>
              </a:tabLst>
            </a:pPr>
            <a:r>
              <a:rPr lang="en-US" smtClean="0"/>
              <a:t>There is little reliable information today about the potential size of the Vodite market.  Experts tend to agree, however, that it could be quite attractive if the right products were made available at the right price.</a:t>
            </a:r>
          </a:p>
          <a:p>
            <a:pPr marL="187325" lvl="1">
              <a:spcBef>
                <a:spcPct val="0"/>
              </a:spcBef>
              <a:tabLst>
                <a:tab pos="2447925" algn="l"/>
              </a:tabLst>
            </a:pPr>
            <a:endParaRPr lang="en-US" smtClean="0"/>
          </a:p>
        </p:txBody>
      </p:sp>
      <p:sp>
        <p:nvSpPr>
          <p:cNvPr id="58371"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bwMode="auto">
          <a:xfrm>
            <a:off x="914400" y="4343400"/>
            <a:ext cx="5029200" cy="443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450" tIns="43940" rIns="89450" bIns="43940" numCol="1" anchor="t" anchorCtr="0" compatLnSpc="1">
            <a:prstTxWarp prst="textNoShape">
              <a:avLst/>
            </a:prstTxWarp>
          </a:bodyPr>
          <a:lstStyle/>
          <a:p>
            <a:pPr>
              <a:spcBef>
                <a:spcPct val="0"/>
              </a:spcBef>
            </a:pPr>
            <a:r>
              <a:rPr lang="en-US" smtClean="0"/>
              <a:t>Brand name conventions</a:t>
            </a:r>
          </a:p>
          <a:p>
            <a:pPr lvl="1">
              <a:spcBef>
                <a:spcPct val="0"/>
              </a:spcBef>
            </a:pPr>
            <a:r>
              <a:rPr lang="en-US" smtClean="0"/>
              <a:t>Each brand name is made up of four characters.</a:t>
            </a:r>
          </a:p>
          <a:p>
            <a:pPr lvl="1">
              <a:spcBef>
                <a:spcPct val="0"/>
              </a:spcBef>
            </a:pPr>
            <a:r>
              <a:rPr lang="en-US" smtClean="0"/>
              <a:t>The first letter being an 'S' for a Sonite, or a 'V' for a Vodite.</a:t>
            </a:r>
          </a:p>
          <a:p>
            <a:pPr lvl="1">
              <a:spcBef>
                <a:spcPct val="0"/>
              </a:spcBef>
            </a:pPr>
            <a:r>
              <a:rPr lang="en-US" smtClean="0"/>
              <a:t>The second letter of the brand name identifies the company marketing the brand (A, E, I, ...).</a:t>
            </a:r>
          </a:p>
          <a:p>
            <a:pPr lvl="1">
              <a:spcBef>
                <a:spcPct val="0"/>
              </a:spcBef>
            </a:pPr>
            <a:r>
              <a:rPr lang="en-US" smtClean="0"/>
              <a:t>The last two characters (letters or numbers) are freely chosen by each firm to generate different brand names.</a:t>
            </a:r>
          </a:p>
          <a:p>
            <a:pPr lvl="1">
              <a:spcBef>
                <a:spcPct val="0"/>
              </a:spcBef>
            </a:pPr>
            <a:r>
              <a:rPr lang="en-US" smtClean="0"/>
              <a:t>For instance, brands SIBI and SIRO would be Sonites belonging to company I, and brand VAIN would be a Vodite marketed by company A.</a:t>
            </a:r>
          </a:p>
          <a:p>
            <a:pPr lvl="1">
              <a:spcBef>
                <a:spcPct val="0"/>
              </a:spcBef>
            </a:pPr>
            <a:r>
              <a:rPr lang="en-US" smtClean="0"/>
              <a:t>All new brands should follow these conventions.  All brands should have different names, but the selected name has no influence on the market response to the brand.</a:t>
            </a:r>
          </a:p>
          <a:p>
            <a:pPr lvl="1">
              <a:spcBef>
                <a:spcPct val="0"/>
              </a:spcBef>
            </a:pPr>
            <a:endParaRPr lang="en-US" smtClean="0"/>
          </a:p>
        </p:txBody>
      </p:sp>
      <p:sp>
        <p:nvSpPr>
          <p:cNvPr id="59395" name="Rectangle 3"/>
          <p:cNvSpPr>
            <a:spLocks noGrp="1" noRot="1" noChangeAspect="1" noChangeArrowheads="1" noTextEdit="1"/>
          </p:cNvSpPr>
          <p:nvPr>
            <p:ph type="sldImg"/>
          </p:nvPr>
        </p:nvSpPr>
        <p:spPr bwMode="auto">
          <a:xfrm>
            <a:off x="1081088" y="687388"/>
            <a:ext cx="4565650" cy="3425825"/>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descr="bullet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30188" y="2071688"/>
            <a:ext cx="484187"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2"/>
          <p:cNvSpPr txBox="1">
            <a:spLocks/>
          </p:cNvSpPr>
          <p:nvPr userDrawn="1"/>
        </p:nvSpPr>
        <p:spPr>
          <a:xfrm>
            <a:off x="5386388" y="6143625"/>
            <a:ext cx="3328987" cy="466725"/>
          </a:xfrm>
          <a:prstGeom prst="rect">
            <a:avLst/>
          </a:prstGeom>
        </p:spPr>
        <p:txBody>
          <a:bodyPr>
            <a:normAutofit/>
          </a:bodyPr>
          <a:lstStyle>
            <a:lvl1pPr marL="0" indent="0" algn="l">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fontAlgn="auto">
              <a:spcBef>
                <a:spcPct val="20000"/>
              </a:spcBef>
              <a:spcAft>
                <a:spcPts val="0"/>
              </a:spcAft>
              <a:buClr>
                <a:schemeClr val="accent1"/>
              </a:buClr>
              <a:buFont typeface="Arial" pitchFamily="34" charset="0"/>
              <a:buNone/>
              <a:defRPr/>
            </a:pPr>
            <a:r>
              <a:rPr lang="fr-FR" sz="1000" dirty="0" smtClean="0">
                <a:solidFill>
                  <a:schemeClr val="bg1"/>
                </a:solidFill>
                <a:latin typeface="+mn-lt"/>
              </a:rPr>
              <a:t>PARIS – BOSTON</a:t>
            </a:r>
          </a:p>
          <a:p>
            <a:pPr algn="r" fontAlgn="auto">
              <a:spcBef>
                <a:spcPct val="20000"/>
              </a:spcBef>
              <a:spcAft>
                <a:spcPts val="0"/>
              </a:spcAft>
              <a:buClr>
                <a:schemeClr val="accent1"/>
              </a:buClr>
              <a:buFont typeface="Arial" pitchFamily="34" charset="0"/>
              <a:buNone/>
              <a:defRPr/>
            </a:pPr>
            <a:r>
              <a:rPr lang="fr-FR" sz="1000" u="sng" dirty="0" smtClean="0">
                <a:solidFill>
                  <a:schemeClr val="bg1"/>
                </a:solidFill>
                <a:latin typeface="+mn-lt"/>
              </a:rPr>
              <a:t>www.stratxsimulations.com</a:t>
            </a:r>
          </a:p>
        </p:txBody>
      </p:sp>
      <p:cxnSp>
        <p:nvCxnSpPr>
          <p:cNvPr id="6" name="Straight Connector 8"/>
          <p:cNvCxnSpPr/>
          <p:nvPr userDrawn="1"/>
        </p:nvCxnSpPr>
        <p:spPr>
          <a:xfrm rot="5400000">
            <a:off x="8358981" y="6071394"/>
            <a:ext cx="714375"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2130425"/>
            <a:ext cx="7772400" cy="1470025"/>
          </a:xfrm>
        </p:spPr>
        <p:txBody>
          <a:bodyPr>
            <a:normAutofit/>
          </a:bodyPr>
          <a:lstStyle>
            <a:lvl1pPr algn="l">
              <a:defRPr sz="3200" b="1">
                <a:solidFill>
                  <a:schemeClr val="tx2"/>
                </a:solidFill>
              </a:defRPr>
            </a:lvl1pPr>
          </a:lstStyle>
          <a:p>
            <a:r>
              <a:rPr lang="en-US" smtClean="0"/>
              <a:t>Click to edit Master title style</a:t>
            </a:r>
            <a:endParaRPr lang="fr-FR" dirty="0"/>
          </a:p>
        </p:txBody>
      </p:sp>
      <p:sp>
        <p:nvSpPr>
          <p:cNvPr id="3" name="Subtitle 2"/>
          <p:cNvSpPr>
            <a:spLocks noGrp="1"/>
          </p:cNvSpPr>
          <p:nvPr>
            <p:ph type="subTitle" idx="1"/>
          </p:nvPr>
        </p:nvSpPr>
        <p:spPr>
          <a:xfrm>
            <a:off x="714348" y="3643314"/>
            <a:ext cx="6400800" cy="1752600"/>
          </a:xfrm>
        </p:spPr>
        <p:txBody>
          <a:bodyPr>
            <a:normAutofit/>
          </a:bodyPr>
          <a:lstStyle>
            <a:lvl1pPr marL="0" indent="0" algn="l">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dirty="0"/>
          </a:p>
        </p:txBody>
      </p:sp>
      <p:sp>
        <p:nvSpPr>
          <p:cNvPr id="7" name="Date Placeholder 3"/>
          <p:cNvSpPr>
            <a:spLocks noGrp="1"/>
          </p:cNvSpPr>
          <p:nvPr>
            <p:ph type="dt" sz="half" idx="10"/>
          </p:nvPr>
        </p:nvSpPr>
        <p:spPr/>
        <p:txBody>
          <a:bodyPr/>
          <a:lstStyle>
            <a:lvl1pPr>
              <a:defRPr/>
            </a:lvl1pPr>
          </a:lstStyle>
          <a:p>
            <a:pPr>
              <a:defRPr/>
            </a:pPr>
            <a:fld id="{C1F7E2FC-5C7B-46F3-97C3-AE2FD9D616EB}" type="datetimeFigureOut">
              <a:rPr lang="fr-FR"/>
              <a:pPr>
                <a:defRPr/>
              </a:pPr>
              <a:t>29/07/2011</a:t>
            </a:fld>
            <a:endParaRPr lang="fr-FR"/>
          </a:p>
        </p:txBody>
      </p:sp>
    </p:spTree>
    <p:extLst>
      <p:ext uri="{BB962C8B-B14F-4D97-AF65-F5344CB8AC3E}">
        <p14:creationId xmlns:p14="http://schemas.microsoft.com/office/powerpoint/2010/main" val="1584113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rot="5400000">
            <a:off x="6607971" y="1821657"/>
            <a:ext cx="4143404" cy="785794"/>
          </a:xfrm>
        </p:spPr>
        <p:txBody>
          <a:bodyPr/>
          <a:lstStyle>
            <a:lvl1pPr>
              <a:defRPr/>
            </a:lvl1pPr>
          </a:lstStyle>
          <a:p>
            <a:r>
              <a:rPr lang="en-US" smtClean="0"/>
              <a:t>Click to edit Master title style</a:t>
            </a:r>
            <a:endParaRPr lang="fr-FR" dirty="0"/>
          </a:p>
        </p:txBody>
      </p:sp>
      <p:sp>
        <p:nvSpPr>
          <p:cNvPr id="8" name="Vertical Text Placeholder 2"/>
          <p:cNvSpPr>
            <a:spLocks noGrp="1"/>
          </p:cNvSpPr>
          <p:nvPr>
            <p:ph type="body" orient="vert" idx="1"/>
          </p:nvPr>
        </p:nvSpPr>
        <p:spPr>
          <a:xfrm>
            <a:off x="1409720" y="50004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2"/>
          <p:cNvSpPr>
            <a:spLocks noGrp="1"/>
          </p:cNvSpPr>
          <p:nvPr>
            <p:ph type="dt" sz="half" idx="10"/>
          </p:nvPr>
        </p:nvSpPr>
        <p:spPr>
          <a:xfrm rot="5400000">
            <a:off x="-353218" y="710406"/>
            <a:ext cx="1500188" cy="365125"/>
          </a:xfrm>
        </p:spPr>
        <p:txBody>
          <a:bodyPr/>
          <a:lstStyle>
            <a:lvl1pPr>
              <a:defRPr/>
            </a:lvl1pPr>
          </a:lstStyle>
          <a:p>
            <a:pPr>
              <a:defRPr/>
            </a:pPr>
            <a:fld id="{FF6D91F1-299E-4F8A-B642-596D665CB5BE}" type="datetimeFigureOut">
              <a:rPr lang="fr-FR"/>
              <a:pPr>
                <a:defRPr/>
              </a:pPr>
              <a:t>29/07/2011</a:t>
            </a:fld>
            <a:endParaRPr lang="fr-FR" dirty="0"/>
          </a:p>
        </p:txBody>
      </p:sp>
      <p:sp>
        <p:nvSpPr>
          <p:cNvPr id="5" name="Footer Placeholder 3"/>
          <p:cNvSpPr>
            <a:spLocks noGrp="1"/>
          </p:cNvSpPr>
          <p:nvPr>
            <p:ph type="ftr" sz="quarter" idx="11"/>
          </p:nvPr>
        </p:nvSpPr>
        <p:spPr>
          <a:xfrm rot="5400000">
            <a:off x="-872331" y="3048794"/>
            <a:ext cx="2538413" cy="365125"/>
          </a:xfrm>
        </p:spPr>
        <p:txBody>
          <a:bodyPr/>
          <a:lstStyle>
            <a:lvl1pPr>
              <a:defRPr dirty="0"/>
            </a:lvl1pPr>
          </a:lstStyle>
          <a:p>
            <a:pPr>
              <a:defRPr/>
            </a:pPr>
            <a:endParaRPr lang="fr-FR"/>
          </a:p>
        </p:txBody>
      </p:sp>
      <p:sp>
        <p:nvSpPr>
          <p:cNvPr id="7" name="Slide Number Placeholder 4"/>
          <p:cNvSpPr>
            <a:spLocks noGrp="1"/>
          </p:cNvSpPr>
          <p:nvPr>
            <p:ph type="sldNum" sz="quarter" idx="12"/>
          </p:nvPr>
        </p:nvSpPr>
        <p:spPr>
          <a:xfrm rot="5400000">
            <a:off x="-527049" y="5527675"/>
            <a:ext cx="1847850" cy="365125"/>
          </a:xfrm>
        </p:spPr>
        <p:txBody>
          <a:bodyPr/>
          <a:lstStyle>
            <a:lvl1pPr>
              <a:defRPr/>
            </a:lvl1pPr>
          </a:lstStyle>
          <a:p>
            <a:pPr>
              <a:defRPr/>
            </a:pPr>
            <a:fld id="{84F5457C-915F-4713-87F6-C2F43316018B}" type="slidenum">
              <a:rPr lang="fr-FR"/>
              <a:pPr>
                <a:defRPr/>
              </a:pPr>
              <a:t>‹Nº›</a:t>
            </a:fld>
            <a:endParaRPr lang="fr-FR" dirty="0"/>
          </a:p>
        </p:txBody>
      </p:sp>
    </p:spTree>
    <p:extLst>
      <p:ext uri="{BB962C8B-B14F-4D97-AF65-F5344CB8AC3E}">
        <p14:creationId xmlns:p14="http://schemas.microsoft.com/office/powerpoint/2010/main" val="2704608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81000" y="295275"/>
            <a:ext cx="8335963" cy="77628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81000" y="1524000"/>
            <a:ext cx="41148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24000"/>
            <a:ext cx="41148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81000" y="3886200"/>
            <a:ext cx="41148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886200"/>
            <a:ext cx="41148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2938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295275"/>
            <a:ext cx="8335963" cy="77628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81000" y="1524000"/>
            <a:ext cx="8382000" cy="4572000"/>
          </a:xfrm>
        </p:spPr>
        <p:txBody>
          <a:bodyPr rtlCol="0">
            <a:normAutofit/>
          </a:bodyPr>
          <a:lstStyle/>
          <a:p>
            <a:pPr lvl="0"/>
            <a:endParaRPr lang="en-US" noProof="0" dirty="0"/>
          </a:p>
        </p:txBody>
      </p:sp>
    </p:spTree>
    <p:extLst>
      <p:ext uri="{BB962C8B-B14F-4D97-AF65-F5344CB8AC3E}">
        <p14:creationId xmlns:p14="http://schemas.microsoft.com/office/powerpoint/2010/main" val="527834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95275"/>
            <a:ext cx="8335963" cy="7762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524000"/>
            <a:ext cx="41148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1148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7411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95275"/>
            <a:ext cx="8335963" cy="7762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524000"/>
            <a:ext cx="41148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24000"/>
            <a:ext cx="41148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886200"/>
            <a:ext cx="41148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8609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6"/>
          <p:cNvCxnSpPr/>
          <p:nvPr userDrawn="1"/>
        </p:nvCxnSpPr>
        <p:spPr>
          <a:xfrm rot="10800000">
            <a:off x="500063" y="6484938"/>
            <a:ext cx="8215312" cy="1587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fr-FR"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3"/>
          <p:cNvSpPr>
            <a:spLocks noGrp="1"/>
          </p:cNvSpPr>
          <p:nvPr>
            <p:ph type="dt" sz="half" idx="10"/>
          </p:nvPr>
        </p:nvSpPr>
        <p:spPr/>
        <p:txBody>
          <a:bodyPr/>
          <a:lstStyle>
            <a:lvl1pPr>
              <a:defRPr/>
            </a:lvl1pPr>
          </a:lstStyle>
          <a:p>
            <a:pPr>
              <a:defRPr/>
            </a:pPr>
            <a:fld id="{611149B2-38B7-4C87-ACA3-89913763C1EB}" type="datetimeFigureOut">
              <a:rPr lang="fr-FR"/>
              <a:pPr>
                <a:defRPr/>
              </a:pPr>
              <a:t>29/07/2011</a:t>
            </a:fld>
            <a:endParaRPr lang="fr-FR"/>
          </a:p>
        </p:txBody>
      </p:sp>
      <p:sp>
        <p:nvSpPr>
          <p:cNvPr id="6" name="Footer Placeholder 4"/>
          <p:cNvSpPr>
            <a:spLocks noGrp="1"/>
          </p:cNvSpPr>
          <p:nvPr>
            <p:ph type="ftr" sz="quarter" idx="11"/>
          </p:nvPr>
        </p:nvSpPr>
        <p:spPr/>
        <p:txBody>
          <a:bodyPr/>
          <a:lstStyle>
            <a:lvl1pPr>
              <a:defRPr/>
            </a:lvl1pPr>
          </a:lstStyle>
          <a:p>
            <a:pPr>
              <a:defRPr/>
            </a:pPr>
            <a:endParaRPr lang="fr-FR"/>
          </a:p>
        </p:txBody>
      </p:sp>
      <p:sp>
        <p:nvSpPr>
          <p:cNvPr id="7" name="Slide Number Placeholder 5"/>
          <p:cNvSpPr>
            <a:spLocks noGrp="1"/>
          </p:cNvSpPr>
          <p:nvPr>
            <p:ph type="sldNum" sz="quarter" idx="12"/>
          </p:nvPr>
        </p:nvSpPr>
        <p:spPr/>
        <p:txBody>
          <a:bodyPr/>
          <a:lstStyle>
            <a:lvl1pPr>
              <a:defRPr/>
            </a:lvl1pPr>
          </a:lstStyle>
          <a:p>
            <a:pPr>
              <a:defRPr/>
            </a:pPr>
            <a:fld id="{A874D210-0806-4D78-A862-4C1B8E5E883A}" type="slidenum">
              <a:rPr lang="fr-FR"/>
              <a:pPr>
                <a:defRPr/>
              </a:pPr>
              <a:t>‹Nº›</a:t>
            </a:fld>
            <a:endParaRPr lang="fr-FR"/>
          </a:p>
        </p:txBody>
      </p:sp>
    </p:spTree>
    <p:extLst>
      <p:ext uri="{BB962C8B-B14F-4D97-AF65-F5344CB8AC3E}">
        <p14:creationId xmlns:p14="http://schemas.microsoft.com/office/powerpoint/2010/main" val="19554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descr="bullet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30188" y="3016250"/>
            <a:ext cx="484187"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p:nvPr userDrawn="1"/>
        </p:nvSpPr>
        <p:spPr>
          <a:xfrm>
            <a:off x="5143500" y="6143625"/>
            <a:ext cx="3571875" cy="430213"/>
          </a:xfrm>
          <a:prstGeom prst="rect">
            <a:avLst/>
          </a:prstGeom>
        </p:spPr>
        <p:txBody>
          <a:bodyPr>
            <a:spAutoFit/>
          </a:bodyPr>
          <a:lstStyle/>
          <a:p>
            <a:pPr algn="r" fontAlgn="auto">
              <a:spcBef>
                <a:spcPct val="20000"/>
              </a:spcBef>
              <a:spcAft>
                <a:spcPts val="0"/>
              </a:spcAft>
              <a:buClr>
                <a:schemeClr val="accent1"/>
              </a:buClr>
              <a:buFont typeface="Arial" pitchFamily="34" charset="0"/>
              <a:buNone/>
              <a:defRPr/>
            </a:pPr>
            <a:r>
              <a:rPr lang="fr-FR" sz="1000" dirty="0">
                <a:solidFill>
                  <a:schemeClr val="bg1"/>
                </a:solidFill>
                <a:latin typeface="+mn-lt"/>
              </a:rPr>
              <a:t>PARIS – BOSTON</a:t>
            </a:r>
          </a:p>
          <a:p>
            <a:pPr algn="r" fontAlgn="auto">
              <a:spcBef>
                <a:spcPct val="20000"/>
              </a:spcBef>
              <a:spcAft>
                <a:spcPts val="0"/>
              </a:spcAft>
              <a:buClr>
                <a:schemeClr val="accent1"/>
              </a:buClr>
              <a:buFont typeface="Arial" pitchFamily="34" charset="0"/>
              <a:buNone/>
              <a:defRPr/>
            </a:pPr>
            <a:r>
              <a:rPr lang="fr-FR" sz="1000" u="sng" dirty="0">
                <a:solidFill>
                  <a:schemeClr val="bg1"/>
                </a:solidFill>
                <a:latin typeface="+mn-lt"/>
              </a:rPr>
              <a:t>www.stratxsimulations.com</a:t>
            </a:r>
          </a:p>
        </p:txBody>
      </p:sp>
      <p:cxnSp>
        <p:nvCxnSpPr>
          <p:cNvPr id="6" name="Straight Connector 8"/>
          <p:cNvCxnSpPr/>
          <p:nvPr userDrawn="1"/>
        </p:nvCxnSpPr>
        <p:spPr>
          <a:xfrm rot="5400000">
            <a:off x="8358981" y="6071394"/>
            <a:ext cx="714375"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14348" y="3500438"/>
            <a:ext cx="5857916" cy="2214578"/>
          </a:xfrm>
        </p:spPr>
        <p:txBody>
          <a:bodyPr anchor="t">
            <a:normAutofit/>
          </a:bodyPr>
          <a:lstStyle>
            <a:lvl1pPr algn="l">
              <a:defRPr sz="3200" b="1" cap="all">
                <a:solidFill>
                  <a:schemeClr val="tx2"/>
                </a:solidFill>
              </a:defRPr>
            </a:lvl1pPr>
          </a:lstStyle>
          <a:p>
            <a:r>
              <a:rPr lang="en-US" smtClean="0"/>
              <a:t>Click to edit Master title style</a:t>
            </a:r>
            <a:endParaRPr lang="fr-FR" dirty="0"/>
          </a:p>
        </p:txBody>
      </p:sp>
      <p:sp>
        <p:nvSpPr>
          <p:cNvPr id="3" name="Text Placeholder 2"/>
          <p:cNvSpPr>
            <a:spLocks noGrp="1"/>
          </p:cNvSpPr>
          <p:nvPr>
            <p:ph type="body" idx="1"/>
          </p:nvPr>
        </p:nvSpPr>
        <p:spPr>
          <a:xfrm>
            <a:off x="714348" y="2714620"/>
            <a:ext cx="7772400" cy="71436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lstStyle>
          <a:p>
            <a:pPr>
              <a:defRPr/>
            </a:pPr>
            <a:fld id="{382EC0A7-F022-499F-BF15-40D2F302FD31}" type="datetimeFigureOut">
              <a:rPr lang="fr-FR"/>
              <a:pPr>
                <a:defRPr/>
              </a:pPr>
              <a:t>29/07/2011</a:t>
            </a:fld>
            <a:endParaRPr lang="fr-FR"/>
          </a:p>
        </p:txBody>
      </p:sp>
    </p:spTree>
    <p:extLst>
      <p:ext uri="{BB962C8B-B14F-4D97-AF65-F5344CB8AC3E}">
        <p14:creationId xmlns:p14="http://schemas.microsoft.com/office/powerpoint/2010/main" val="594246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5" name="Straight Connector 6"/>
          <p:cNvCxnSpPr/>
          <p:nvPr userDrawn="1"/>
        </p:nvCxnSpPr>
        <p:spPr>
          <a:xfrm rot="10800000">
            <a:off x="500063" y="6484938"/>
            <a:ext cx="8215312" cy="1587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fr-FR"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9" name="Content Placeholder 2"/>
          <p:cNvSpPr>
            <a:spLocks noGrp="1"/>
          </p:cNvSpPr>
          <p:nvPr>
            <p:ph sz="half" idx="13"/>
          </p:nvPr>
        </p:nvSpPr>
        <p:spPr>
          <a:xfrm>
            <a:off x="4605366" y="1617681"/>
            <a:ext cx="4038600" cy="4525963"/>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6" name="Date Placeholder 4"/>
          <p:cNvSpPr>
            <a:spLocks noGrp="1"/>
          </p:cNvSpPr>
          <p:nvPr>
            <p:ph type="dt" sz="half" idx="14"/>
          </p:nvPr>
        </p:nvSpPr>
        <p:spPr/>
        <p:txBody>
          <a:bodyPr/>
          <a:lstStyle>
            <a:lvl1pPr>
              <a:defRPr/>
            </a:lvl1pPr>
          </a:lstStyle>
          <a:p>
            <a:pPr>
              <a:defRPr/>
            </a:pPr>
            <a:fld id="{D72F6C03-1F40-4972-B3FD-39080EC2FEEA}" type="datetimeFigureOut">
              <a:rPr lang="fr-FR"/>
              <a:pPr>
                <a:defRPr/>
              </a:pPr>
              <a:t>29/07/2011</a:t>
            </a:fld>
            <a:endParaRPr lang="fr-FR"/>
          </a:p>
        </p:txBody>
      </p:sp>
      <p:sp>
        <p:nvSpPr>
          <p:cNvPr id="7" name="Footer Placeholder 5"/>
          <p:cNvSpPr>
            <a:spLocks noGrp="1"/>
          </p:cNvSpPr>
          <p:nvPr>
            <p:ph type="ftr" sz="quarter" idx="15"/>
          </p:nvPr>
        </p:nvSpPr>
        <p:spPr/>
        <p:txBody>
          <a:bodyPr/>
          <a:lstStyle>
            <a:lvl1pPr>
              <a:defRPr/>
            </a:lvl1pPr>
          </a:lstStyle>
          <a:p>
            <a:pPr>
              <a:defRPr/>
            </a:pPr>
            <a:endParaRPr lang="fr-FR"/>
          </a:p>
        </p:txBody>
      </p:sp>
      <p:sp>
        <p:nvSpPr>
          <p:cNvPr id="8" name="Slide Number Placeholder 6"/>
          <p:cNvSpPr>
            <a:spLocks noGrp="1"/>
          </p:cNvSpPr>
          <p:nvPr>
            <p:ph type="sldNum" sz="quarter" idx="16"/>
          </p:nvPr>
        </p:nvSpPr>
        <p:spPr/>
        <p:txBody>
          <a:bodyPr/>
          <a:lstStyle>
            <a:lvl1pPr>
              <a:defRPr/>
            </a:lvl1pPr>
          </a:lstStyle>
          <a:p>
            <a:pPr>
              <a:defRPr/>
            </a:pPr>
            <a:fld id="{B5B1A305-86F5-4D09-AE81-38D3ECD6B19F}" type="slidenum">
              <a:rPr lang="fr-FR"/>
              <a:pPr>
                <a:defRPr/>
              </a:pPr>
              <a:t>‹Nº›</a:t>
            </a:fld>
            <a:endParaRPr lang="fr-FR"/>
          </a:p>
        </p:txBody>
      </p:sp>
    </p:spTree>
    <p:extLst>
      <p:ext uri="{BB962C8B-B14F-4D97-AF65-F5344CB8AC3E}">
        <p14:creationId xmlns:p14="http://schemas.microsoft.com/office/powerpoint/2010/main" val="329491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7" name="Straight Connector 6"/>
          <p:cNvCxnSpPr/>
          <p:nvPr userDrawn="1"/>
        </p:nvCxnSpPr>
        <p:spPr>
          <a:xfrm rot="10800000">
            <a:off x="500063" y="6484938"/>
            <a:ext cx="8215312" cy="1587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fr-FR"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atin typeface="Calibri"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atin typeface="Calibri"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1" name="Content Placeholder 2"/>
          <p:cNvSpPr>
            <a:spLocks noGrp="1"/>
          </p:cNvSpPr>
          <p:nvPr>
            <p:ph sz="half" idx="13"/>
          </p:nvPr>
        </p:nvSpPr>
        <p:spPr>
          <a:xfrm>
            <a:off x="457200" y="2243142"/>
            <a:ext cx="4038600" cy="3883021"/>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12" name="Content Placeholder 2"/>
          <p:cNvSpPr>
            <a:spLocks noGrp="1"/>
          </p:cNvSpPr>
          <p:nvPr>
            <p:ph sz="half" idx="14"/>
          </p:nvPr>
        </p:nvSpPr>
        <p:spPr>
          <a:xfrm>
            <a:off x="4605366" y="2260623"/>
            <a:ext cx="4038600" cy="3883021"/>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Date Placeholder 6"/>
          <p:cNvSpPr>
            <a:spLocks noGrp="1"/>
          </p:cNvSpPr>
          <p:nvPr>
            <p:ph type="dt" sz="half" idx="15"/>
          </p:nvPr>
        </p:nvSpPr>
        <p:spPr/>
        <p:txBody>
          <a:bodyPr/>
          <a:lstStyle>
            <a:lvl1pPr>
              <a:defRPr/>
            </a:lvl1pPr>
          </a:lstStyle>
          <a:p>
            <a:pPr>
              <a:defRPr/>
            </a:pPr>
            <a:fld id="{92BCF05D-6FE7-4E52-A96A-10411822A4E9}" type="datetimeFigureOut">
              <a:rPr lang="fr-FR"/>
              <a:pPr>
                <a:defRPr/>
              </a:pPr>
              <a:t>29/07/2011</a:t>
            </a:fld>
            <a:endParaRPr lang="fr-FR"/>
          </a:p>
        </p:txBody>
      </p:sp>
      <p:sp>
        <p:nvSpPr>
          <p:cNvPr id="9" name="Footer Placeholder 7"/>
          <p:cNvSpPr>
            <a:spLocks noGrp="1"/>
          </p:cNvSpPr>
          <p:nvPr>
            <p:ph type="ftr" sz="quarter" idx="16"/>
          </p:nvPr>
        </p:nvSpPr>
        <p:spPr/>
        <p:txBody>
          <a:bodyPr/>
          <a:lstStyle>
            <a:lvl1pPr>
              <a:defRPr/>
            </a:lvl1pPr>
          </a:lstStyle>
          <a:p>
            <a:pPr>
              <a:defRPr/>
            </a:pPr>
            <a:endParaRPr lang="fr-FR"/>
          </a:p>
        </p:txBody>
      </p:sp>
      <p:sp>
        <p:nvSpPr>
          <p:cNvPr id="10" name="Slide Number Placeholder 8"/>
          <p:cNvSpPr>
            <a:spLocks noGrp="1"/>
          </p:cNvSpPr>
          <p:nvPr>
            <p:ph type="sldNum" sz="quarter" idx="17"/>
          </p:nvPr>
        </p:nvSpPr>
        <p:spPr/>
        <p:txBody>
          <a:bodyPr/>
          <a:lstStyle>
            <a:lvl1pPr>
              <a:defRPr/>
            </a:lvl1pPr>
          </a:lstStyle>
          <a:p>
            <a:pPr>
              <a:defRPr/>
            </a:pPr>
            <a:fld id="{0506C780-1A14-4EC9-8653-3C45BAD7A29D}" type="slidenum">
              <a:rPr lang="fr-FR"/>
              <a:pPr>
                <a:defRPr/>
              </a:pPr>
              <a:t>‹Nº›</a:t>
            </a:fld>
            <a:endParaRPr lang="fr-FR"/>
          </a:p>
        </p:txBody>
      </p:sp>
    </p:spTree>
    <p:extLst>
      <p:ext uri="{BB962C8B-B14F-4D97-AF65-F5344CB8AC3E}">
        <p14:creationId xmlns:p14="http://schemas.microsoft.com/office/powerpoint/2010/main" val="1968112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dirty="0"/>
          </a:p>
        </p:txBody>
      </p:sp>
      <p:sp>
        <p:nvSpPr>
          <p:cNvPr id="3" name="Date Placeholder 3"/>
          <p:cNvSpPr>
            <a:spLocks noGrp="1"/>
          </p:cNvSpPr>
          <p:nvPr>
            <p:ph type="dt" sz="half" idx="10"/>
          </p:nvPr>
        </p:nvSpPr>
        <p:spPr/>
        <p:txBody>
          <a:bodyPr/>
          <a:lstStyle>
            <a:lvl1pPr>
              <a:defRPr/>
            </a:lvl1pPr>
          </a:lstStyle>
          <a:p>
            <a:pPr>
              <a:defRPr/>
            </a:pPr>
            <a:fld id="{A5B667AB-8269-4341-93DA-78FFD808E7F1}" type="datetimeFigureOut">
              <a:rPr lang="fr-FR"/>
              <a:pPr>
                <a:defRPr/>
              </a:pPr>
              <a:t>29/07/2011</a:t>
            </a:fld>
            <a:endParaRPr lang="fr-FR" dirty="0"/>
          </a:p>
        </p:txBody>
      </p:sp>
      <p:sp>
        <p:nvSpPr>
          <p:cNvPr id="4" name="Footer Placeholder 4"/>
          <p:cNvSpPr>
            <a:spLocks noGrp="1"/>
          </p:cNvSpPr>
          <p:nvPr>
            <p:ph type="ftr" sz="quarter" idx="11"/>
          </p:nvPr>
        </p:nvSpPr>
        <p:spPr/>
        <p:txBody>
          <a:bodyPr/>
          <a:lstStyle>
            <a:lvl1pPr>
              <a:defRPr/>
            </a:lvl1pPr>
          </a:lstStyle>
          <a:p>
            <a:pPr>
              <a:defRPr/>
            </a:pPr>
            <a:endParaRPr lang="fr-FR"/>
          </a:p>
        </p:txBody>
      </p:sp>
      <p:sp>
        <p:nvSpPr>
          <p:cNvPr id="5" name="Slide Number Placeholder 5"/>
          <p:cNvSpPr>
            <a:spLocks noGrp="1"/>
          </p:cNvSpPr>
          <p:nvPr>
            <p:ph type="sldNum" sz="quarter" idx="12"/>
          </p:nvPr>
        </p:nvSpPr>
        <p:spPr/>
        <p:txBody>
          <a:bodyPr/>
          <a:lstStyle>
            <a:lvl1pPr>
              <a:defRPr/>
            </a:lvl1pPr>
          </a:lstStyle>
          <a:p>
            <a:pPr>
              <a:defRPr/>
            </a:pPr>
            <a:fld id="{FAB1F8B3-B395-44F2-95B7-2A3ED6E57457}" type="slidenum">
              <a:rPr lang="fr-FR"/>
              <a:pPr>
                <a:defRPr/>
              </a:pPr>
              <a:t>‹Nº›</a:t>
            </a:fld>
            <a:endParaRPr lang="fr-FR" dirty="0"/>
          </a:p>
        </p:txBody>
      </p:sp>
    </p:spTree>
    <p:extLst>
      <p:ext uri="{BB962C8B-B14F-4D97-AF65-F5344CB8AC3E}">
        <p14:creationId xmlns:p14="http://schemas.microsoft.com/office/powerpoint/2010/main" val="1087281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A12B4E2-F42F-4BE6-99D8-78EB926BC1A0}" type="datetimeFigureOut">
              <a:rPr lang="fr-FR"/>
              <a:pPr>
                <a:defRPr/>
              </a:pPr>
              <a:t>29/07/2011</a:t>
            </a:fld>
            <a:endParaRPr lang="fr-FR" dirty="0"/>
          </a:p>
        </p:txBody>
      </p:sp>
      <p:sp>
        <p:nvSpPr>
          <p:cNvPr id="3" name="Footer Placeholder 4"/>
          <p:cNvSpPr>
            <a:spLocks noGrp="1"/>
          </p:cNvSpPr>
          <p:nvPr>
            <p:ph type="ftr" sz="quarter" idx="11"/>
          </p:nvPr>
        </p:nvSpPr>
        <p:spPr/>
        <p:txBody>
          <a:bodyPr/>
          <a:lstStyle>
            <a:lvl1pPr>
              <a:defRPr/>
            </a:lvl1pPr>
          </a:lstStyle>
          <a:p>
            <a:pPr>
              <a:defRPr/>
            </a:pPr>
            <a:endParaRPr lang="fr-FR"/>
          </a:p>
        </p:txBody>
      </p:sp>
      <p:sp>
        <p:nvSpPr>
          <p:cNvPr id="4" name="Slide Number Placeholder 5"/>
          <p:cNvSpPr>
            <a:spLocks noGrp="1"/>
          </p:cNvSpPr>
          <p:nvPr>
            <p:ph type="sldNum" sz="quarter" idx="12"/>
          </p:nvPr>
        </p:nvSpPr>
        <p:spPr/>
        <p:txBody>
          <a:bodyPr/>
          <a:lstStyle>
            <a:lvl1pPr>
              <a:defRPr/>
            </a:lvl1pPr>
          </a:lstStyle>
          <a:p>
            <a:pPr>
              <a:defRPr/>
            </a:pPr>
            <a:fld id="{C8C0CA3A-9064-4DA7-A4F4-759465AC8B33}" type="slidenum">
              <a:rPr lang="fr-FR"/>
              <a:pPr>
                <a:defRPr/>
              </a:pPr>
              <a:t>‹Nº›</a:t>
            </a:fld>
            <a:endParaRPr lang="fr-FR" dirty="0"/>
          </a:p>
        </p:txBody>
      </p:sp>
    </p:spTree>
    <p:extLst>
      <p:ext uri="{BB962C8B-B14F-4D97-AF65-F5344CB8AC3E}">
        <p14:creationId xmlns:p14="http://schemas.microsoft.com/office/powerpoint/2010/main" val="706200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792288" y="1071545"/>
            <a:ext cx="5486400" cy="365602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7FFD00-6C28-4474-A59D-59BFE251BB5D}" type="datetimeFigureOut">
              <a:rPr lang="fr-FR"/>
              <a:pPr>
                <a:defRPr/>
              </a:pPr>
              <a:t>29/07/2011</a:t>
            </a:fld>
            <a:endParaRPr lang="fr-FR" dirty="0"/>
          </a:p>
        </p:txBody>
      </p:sp>
      <p:sp>
        <p:nvSpPr>
          <p:cNvPr id="6" name="Footer Placeholder 4"/>
          <p:cNvSpPr>
            <a:spLocks noGrp="1"/>
          </p:cNvSpPr>
          <p:nvPr>
            <p:ph type="ftr" sz="quarter" idx="11"/>
          </p:nvPr>
        </p:nvSpPr>
        <p:spPr/>
        <p:txBody>
          <a:bodyPr/>
          <a:lstStyle>
            <a:lvl1pPr>
              <a:defRPr/>
            </a:lvl1pPr>
          </a:lstStyle>
          <a:p>
            <a:pPr>
              <a:defRPr/>
            </a:pPr>
            <a:endParaRPr lang="fr-FR"/>
          </a:p>
        </p:txBody>
      </p:sp>
      <p:sp>
        <p:nvSpPr>
          <p:cNvPr id="7" name="Slide Number Placeholder 5"/>
          <p:cNvSpPr>
            <a:spLocks noGrp="1"/>
          </p:cNvSpPr>
          <p:nvPr>
            <p:ph type="sldNum" sz="quarter" idx="12"/>
          </p:nvPr>
        </p:nvSpPr>
        <p:spPr/>
        <p:txBody>
          <a:bodyPr/>
          <a:lstStyle>
            <a:lvl1pPr>
              <a:defRPr/>
            </a:lvl1pPr>
          </a:lstStyle>
          <a:p>
            <a:pPr>
              <a:defRPr/>
            </a:pPr>
            <a:fld id="{BAEB1C5C-E56F-4325-B285-C60CC99ACE2A}" type="slidenum">
              <a:rPr lang="fr-FR"/>
              <a:pPr>
                <a:defRPr/>
              </a:pPr>
              <a:t>‹Nº›</a:t>
            </a:fld>
            <a:endParaRPr lang="fr-FR" dirty="0"/>
          </a:p>
        </p:txBody>
      </p:sp>
    </p:spTree>
    <p:extLst>
      <p:ext uri="{BB962C8B-B14F-4D97-AF65-F5344CB8AC3E}">
        <p14:creationId xmlns:p14="http://schemas.microsoft.com/office/powerpoint/2010/main" val="2157061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descr="bullet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071938" y="214313"/>
            <a:ext cx="484187"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p:nvPr userDrawn="1"/>
        </p:nvSpPr>
        <p:spPr>
          <a:xfrm rot="5400000">
            <a:off x="-1443038" y="4570413"/>
            <a:ext cx="3571875" cy="431800"/>
          </a:xfrm>
          <a:prstGeom prst="rect">
            <a:avLst/>
          </a:prstGeom>
        </p:spPr>
        <p:txBody>
          <a:bodyPr>
            <a:spAutoFit/>
          </a:bodyPr>
          <a:lstStyle/>
          <a:p>
            <a:pPr algn="r" fontAlgn="auto">
              <a:spcBef>
                <a:spcPct val="20000"/>
              </a:spcBef>
              <a:spcAft>
                <a:spcPts val="0"/>
              </a:spcAft>
              <a:buClr>
                <a:schemeClr val="accent1"/>
              </a:buClr>
              <a:buFont typeface="Arial" pitchFamily="34" charset="0"/>
              <a:buNone/>
              <a:defRPr/>
            </a:pPr>
            <a:r>
              <a:rPr lang="fr-FR" sz="1000" dirty="0">
                <a:solidFill>
                  <a:schemeClr val="bg1"/>
                </a:solidFill>
                <a:latin typeface="+mn-lt"/>
              </a:rPr>
              <a:t>PARIS – BOSTON</a:t>
            </a:r>
          </a:p>
          <a:p>
            <a:pPr algn="r" fontAlgn="auto">
              <a:spcBef>
                <a:spcPct val="20000"/>
              </a:spcBef>
              <a:spcAft>
                <a:spcPts val="0"/>
              </a:spcAft>
              <a:buClr>
                <a:schemeClr val="accent1"/>
              </a:buClr>
              <a:buFont typeface="Arial" pitchFamily="34" charset="0"/>
              <a:buNone/>
              <a:defRPr/>
            </a:pPr>
            <a:r>
              <a:rPr lang="fr-FR" sz="1000" u="sng" dirty="0">
                <a:solidFill>
                  <a:schemeClr val="bg1"/>
                </a:solidFill>
                <a:latin typeface="+mn-lt"/>
              </a:rPr>
              <a:t>www.stratxsimulations.com</a:t>
            </a:r>
          </a:p>
        </p:txBody>
      </p:sp>
      <p:cxnSp>
        <p:nvCxnSpPr>
          <p:cNvPr id="6" name="Straight Connector 8"/>
          <p:cNvCxnSpPr/>
          <p:nvPr userDrawn="1"/>
        </p:nvCxnSpPr>
        <p:spPr>
          <a:xfrm rot="10800000">
            <a:off x="214313" y="6500813"/>
            <a:ext cx="714375" cy="158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rot="5400000">
            <a:off x="357158" y="2500306"/>
            <a:ext cx="5357850" cy="2214578"/>
          </a:xfrm>
        </p:spPr>
        <p:txBody>
          <a:bodyPr anchor="t">
            <a:normAutofit/>
          </a:bodyPr>
          <a:lstStyle>
            <a:lvl1pPr algn="l">
              <a:defRPr sz="3200" b="1" cap="all">
                <a:solidFill>
                  <a:schemeClr val="tx2"/>
                </a:solidFill>
              </a:defRPr>
            </a:lvl1pPr>
          </a:lstStyle>
          <a:p>
            <a:r>
              <a:rPr lang="en-US" smtClean="0"/>
              <a:t>Click to edit Master title style</a:t>
            </a:r>
            <a:endParaRPr lang="fr-FR" dirty="0"/>
          </a:p>
        </p:txBody>
      </p:sp>
      <p:sp>
        <p:nvSpPr>
          <p:cNvPr id="8" name="Text Placeholder 2"/>
          <p:cNvSpPr>
            <a:spLocks noGrp="1"/>
          </p:cNvSpPr>
          <p:nvPr>
            <p:ph type="body" idx="1"/>
          </p:nvPr>
        </p:nvSpPr>
        <p:spPr>
          <a:xfrm rot="5400000">
            <a:off x="1893068" y="3250412"/>
            <a:ext cx="5357851" cy="71436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3"/>
          <p:cNvSpPr>
            <a:spLocks noGrp="1"/>
          </p:cNvSpPr>
          <p:nvPr>
            <p:ph type="dt" sz="half" idx="10"/>
          </p:nvPr>
        </p:nvSpPr>
        <p:spPr>
          <a:xfrm rot="5400000">
            <a:off x="-669924" y="1027112"/>
            <a:ext cx="2133600" cy="365125"/>
          </a:xfrm>
        </p:spPr>
        <p:txBody>
          <a:bodyPr/>
          <a:lstStyle>
            <a:lvl1pPr>
              <a:defRPr/>
            </a:lvl1pPr>
          </a:lstStyle>
          <a:p>
            <a:pPr>
              <a:defRPr/>
            </a:pPr>
            <a:fld id="{EFE515DF-8F8D-4B36-B5E1-2A348521AA01}" type="datetimeFigureOut">
              <a:rPr lang="fr-FR"/>
              <a:pPr>
                <a:defRPr/>
              </a:pPr>
              <a:t>29/07/2011</a:t>
            </a:fld>
            <a:endParaRPr lang="fr-FR"/>
          </a:p>
        </p:txBody>
      </p:sp>
    </p:spTree>
    <p:extLst>
      <p:ext uri="{BB962C8B-B14F-4D97-AF65-F5344CB8AC3E}">
        <p14:creationId xmlns:p14="http://schemas.microsoft.com/office/powerpoint/2010/main" val="2696617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14313" y="0"/>
            <a:ext cx="5715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a:t>
            </a:r>
            <a:br>
              <a:rPr lang="en-US" smtClean="0"/>
            </a:br>
            <a:r>
              <a:rPr lang="en-US" smtClean="0"/>
              <a:t>MASTER TITLE STYLE</a:t>
            </a:r>
            <a:endParaRPr lang="fr-FR"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smtClean="0"/>
          </a:p>
        </p:txBody>
      </p:sp>
      <p:sp>
        <p:nvSpPr>
          <p:cNvPr id="4" name="Date Placeholder 3"/>
          <p:cNvSpPr>
            <a:spLocks noGrp="1"/>
          </p:cNvSpPr>
          <p:nvPr>
            <p:ph type="dt" sz="half" idx="2"/>
          </p:nvPr>
        </p:nvSpPr>
        <p:spPr>
          <a:xfrm>
            <a:off x="457200" y="6492875"/>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accent1"/>
                </a:solidFill>
                <a:latin typeface="+mn-lt"/>
              </a:defRPr>
            </a:lvl1pPr>
          </a:lstStyle>
          <a:p>
            <a:pPr>
              <a:defRPr/>
            </a:pPr>
            <a:fld id="{1DAD823F-6316-4C09-96F7-8B3ED51204AD}" type="datetimeFigureOut">
              <a:rPr lang="fr-FR"/>
              <a:pPr>
                <a:defRPr/>
              </a:pPr>
              <a:t>29/07/2011</a:t>
            </a:fld>
            <a:endParaRPr lang="fr-FR" dirty="0"/>
          </a:p>
        </p:txBody>
      </p:sp>
      <p:sp>
        <p:nvSpPr>
          <p:cNvPr id="5" name="Footer Placeholder 4"/>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7D63E1F3-5E5D-4685-83B3-E23B680F3D68}" type="slidenum">
              <a:rPr lang="fr-FR"/>
              <a:pPr>
                <a:defRPr/>
              </a:pPr>
              <a:t>‹Nº›</a:t>
            </a:fld>
            <a:endParaRPr lang="fr-FR" dirty="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37" r:id="rId6"/>
    <p:sldLayoutId id="2147483738" r:id="rId7"/>
    <p:sldLayoutId id="2147483739" r:id="rId8"/>
    <p:sldLayoutId id="2147483745" r:id="rId9"/>
    <p:sldLayoutId id="2147483746" r:id="rId10"/>
    <p:sldLayoutId id="2147483747" r:id="rId11"/>
    <p:sldLayoutId id="2147483748" r:id="rId12"/>
    <p:sldLayoutId id="2147483749" r:id="rId13"/>
    <p:sldLayoutId id="2147483750" r:id="rId14"/>
  </p:sldLayoutIdLst>
  <p:txStyles>
    <p:titleStyle>
      <a:lvl1pPr algn="l" rtl="0" fontAlgn="base">
        <a:spcBef>
          <a:spcPct val="0"/>
        </a:spcBef>
        <a:spcAft>
          <a:spcPct val="0"/>
        </a:spcAft>
        <a:defRPr sz="2400" kern="1200">
          <a:solidFill>
            <a:schemeClr val="bg1"/>
          </a:solidFill>
          <a:latin typeface="Calibri" pitchFamily="34" charset="0"/>
          <a:ea typeface="+mj-ea"/>
          <a:cs typeface="+mj-cs"/>
        </a:defRPr>
      </a:lvl1pPr>
      <a:lvl2pPr algn="l" rtl="0" fontAlgn="base">
        <a:spcBef>
          <a:spcPct val="0"/>
        </a:spcBef>
        <a:spcAft>
          <a:spcPct val="0"/>
        </a:spcAft>
        <a:defRPr sz="2400">
          <a:solidFill>
            <a:schemeClr val="bg1"/>
          </a:solidFill>
          <a:latin typeface="Calibri" pitchFamily="34" charset="0"/>
        </a:defRPr>
      </a:lvl2pPr>
      <a:lvl3pPr algn="l" rtl="0" fontAlgn="base">
        <a:spcBef>
          <a:spcPct val="0"/>
        </a:spcBef>
        <a:spcAft>
          <a:spcPct val="0"/>
        </a:spcAft>
        <a:defRPr sz="2400">
          <a:solidFill>
            <a:schemeClr val="bg1"/>
          </a:solidFill>
          <a:latin typeface="Calibri" pitchFamily="34" charset="0"/>
        </a:defRPr>
      </a:lvl3pPr>
      <a:lvl4pPr algn="l" rtl="0" fontAlgn="base">
        <a:spcBef>
          <a:spcPct val="0"/>
        </a:spcBef>
        <a:spcAft>
          <a:spcPct val="0"/>
        </a:spcAft>
        <a:defRPr sz="2400">
          <a:solidFill>
            <a:schemeClr val="bg1"/>
          </a:solidFill>
          <a:latin typeface="Calibri" pitchFamily="34" charset="0"/>
        </a:defRPr>
      </a:lvl4pPr>
      <a:lvl5pPr algn="l" rtl="0" fontAlgn="base">
        <a:spcBef>
          <a:spcPct val="0"/>
        </a:spcBef>
        <a:spcAft>
          <a:spcPct val="0"/>
        </a:spcAft>
        <a:defRPr sz="2400">
          <a:solidFill>
            <a:schemeClr val="bg1"/>
          </a:solidFill>
          <a:latin typeface="Calibri" pitchFamily="34" charset="0"/>
        </a:defRPr>
      </a:lvl5pPr>
      <a:lvl6pPr marL="457200" algn="l" rtl="0" fontAlgn="base">
        <a:spcBef>
          <a:spcPct val="0"/>
        </a:spcBef>
        <a:spcAft>
          <a:spcPct val="0"/>
        </a:spcAft>
        <a:defRPr sz="2400">
          <a:solidFill>
            <a:schemeClr val="bg1"/>
          </a:solidFill>
          <a:latin typeface="Calibri" pitchFamily="34" charset="0"/>
        </a:defRPr>
      </a:lvl6pPr>
      <a:lvl7pPr marL="914400" algn="l" rtl="0" fontAlgn="base">
        <a:spcBef>
          <a:spcPct val="0"/>
        </a:spcBef>
        <a:spcAft>
          <a:spcPct val="0"/>
        </a:spcAft>
        <a:defRPr sz="2400">
          <a:solidFill>
            <a:schemeClr val="bg1"/>
          </a:solidFill>
          <a:latin typeface="Calibri" pitchFamily="34" charset="0"/>
        </a:defRPr>
      </a:lvl7pPr>
      <a:lvl8pPr marL="1371600" algn="l" rtl="0" fontAlgn="base">
        <a:spcBef>
          <a:spcPct val="0"/>
        </a:spcBef>
        <a:spcAft>
          <a:spcPct val="0"/>
        </a:spcAft>
        <a:defRPr sz="2400">
          <a:solidFill>
            <a:schemeClr val="bg1"/>
          </a:solidFill>
          <a:latin typeface="Calibri" pitchFamily="34" charset="0"/>
        </a:defRPr>
      </a:lvl8pPr>
      <a:lvl9pPr marL="1828800" algn="l" rtl="0" fontAlgn="base">
        <a:spcBef>
          <a:spcPct val="0"/>
        </a:spcBef>
        <a:spcAft>
          <a:spcPct val="0"/>
        </a:spcAft>
        <a:defRPr sz="2400">
          <a:solidFill>
            <a:schemeClr val="bg1"/>
          </a:solidFill>
          <a:latin typeface="Calibri" pitchFamily="34" charset="0"/>
        </a:defRPr>
      </a:lvl9pPr>
    </p:titleStyle>
    <p:bodyStyle>
      <a:lvl1pPr marL="342900" indent="-342900" algn="l" rtl="0" fontAlgn="base">
        <a:spcBef>
          <a:spcPct val="20000"/>
        </a:spcBef>
        <a:spcAft>
          <a:spcPct val="0"/>
        </a:spcAft>
        <a:buClr>
          <a:schemeClr val="accent1"/>
        </a:buClr>
        <a:buBlip>
          <a:blip r:embed="rId17"/>
        </a:buBlip>
        <a:defRPr sz="24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Font typeface="Arial" charset="0"/>
        <a:buChar char="•"/>
        <a:defRPr sz="2000" kern="1200">
          <a:solidFill>
            <a:srgbClr val="595959"/>
          </a:solidFill>
          <a:latin typeface="+mn-lt"/>
          <a:ea typeface="+mn-ea"/>
          <a:cs typeface="+mn-cs"/>
        </a:defRPr>
      </a:lvl2pPr>
      <a:lvl3pPr marL="1143000" indent="-228600" algn="l" rtl="0" fontAlgn="base">
        <a:spcBef>
          <a:spcPct val="20000"/>
        </a:spcBef>
        <a:spcAft>
          <a:spcPct val="0"/>
        </a:spcAft>
        <a:buClr>
          <a:srgbClr val="7F7F7F"/>
        </a:buClr>
        <a:buFont typeface="Arial" charset="0"/>
        <a:buChar char="•"/>
        <a:defRPr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notesSlide" Target="../notesSlides/notesSlide11.xml"/><Relationship Id="rId7" Type="http://schemas.openxmlformats.org/officeDocument/2006/relationships/diagramLayout" Target="../diagrams/layout2.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diagramData" Target="../diagrams/data2.xml"/><Relationship Id="rId5" Type="http://schemas.openxmlformats.org/officeDocument/2006/relationships/image" Target="../media/image14.png"/><Relationship Id="rId10" Type="http://schemas.microsoft.com/office/2007/relationships/diagramDrawing" Target="../diagrams/drawing2.xml"/><Relationship Id="rId4" Type="http://schemas.openxmlformats.org/officeDocument/2006/relationships/oleObject" Target="../embeddings/oleObject1.bin"/><Relationship Id="rId9" Type="http://schemas.openxmlformats.org/officeDocument/2006/relationships/diagramColors" Target="../diagrams/colors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23.jpeg"/><Relationship Id="rId4" Type="http://schemas.openxmlformats.org/officeDocument/2006/relationships/diagramLayout" Target="../diagrams/layout4.xml"/><Relationship Id="rId9"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2130425"/>
            <a:ext cx="6100763" cy="2670175"/>
          </a:xfrm>
        </p:spPr>
        <p:txBody>
          <a:bodyPr>
            <a:normAutofit/>
          </a:bodyPr>
          <a:lstStyle/>
          <a:p>
            <a:r>
              <a:rPr lang="en-US" dirty="0" smtClean="0"/>
              <a:t>El </a:t>
            </a:r>
            <a:r>
              <a:rPr lang="en-US" dirty="0" err="1" smtClean="0"/>
              <a:t>Desafío</a:t>
            </a:r>
            <a:r>
              <a:rPr lang="en-US" dirty="0"/>
              <a:t> </a:t>
            </a:r>
            <a:r>
              <a:rPr lang="en-US" dirty="0" err="1" smtClean="0"/>
              <a:t>Markstrat</a:t>
            </a:r>
            <a:r>
              <a:rPr lang="en-US" dirty="0" smtClean="0"/>
              <a:t> I</a:t>
            </a:r>
            <a:br>
              <a:rPr lang="en-US" dirty="0" smtClean="0"/>
            </a:br>
            <a:r>
              <a:rPr lang="en-US" dirty="0"/>
              <a:t/>
            </a:r>
            <a:br>
              <a:rPr lang="en-US" dirty="0"/>
            </a:br>
            <a:r>
              <a:rPr lang="en-US" sz="2400" dirty="0" smtClean="0"/>
              <a:t>Christian </a:t>
            </a:r>
            <a:r>
              <a:rPr lang="en-US" sz="2400" dirty="0" err="1" smtClean="0"/>
              <a:t>Diez</a:t>
            </a:r>
            <a:r>
              <a:rPr lang="en-US" sz="2400" dirty="0" smtClean="0"/>
              <a:t/>
            </a:r>
            <a:br>
              <a:rPr lang="en-US" sz="2400" dirty="0" smtClean="0"/>
            </a:br>
            <a:endParaRPr lang="en-US" sz="2400" dirty="0" smtClean="0"/>
          </a:p>
        </p:txBody>
      </p:sp>
      <p:pic>
        <p:nvPicPr>
          <p:cNvPr id="1331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5334000"/>
            <a:ext cx="32385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sz="quarter"/>
          </p:nvPr>
        </p:nvSpPr>
        <p:spPr>
          <a:xfrm>
            <a:off x="76200" y="61913"/>
            <a:ext cx="5715000" cy="776287"/>
          </a:xfrm>
        </p:spPr>
        <p:txBody>
          <a:bodyPr/>
          <a:lstStyle/>
          <a:p>
            <a:r>
              <a:rPr lang="en-US" dirty="0" smtClean="0"/>
              <a:t>Los </a:t>
            </a:r>
            <a:r>
              <a:rPr lang="en-US" dirty="0" err="1" smtClean="0"/>
              <a:t>clientes</a:t>
            </a:r>
            <a:r>
              <a:rPr lang="en-US" dirty="0" smtClean="0"/>
              <a:t> </a:t>
            </a:r>
            <a:r>
              <a:rPr lang="en-US" dirty="0" err="1" smtClean="0"/>
              <a:t>Sonite</a:t>
            </a:r>
            <a:r>
              <a:rPr lang="en-US" dirty="0" smtClean="0"/>
              <a:t> son </a:t>
            </a:r>
            <a:r>
              <a:rPr lang="en-US" dirty="0" err="1" smtClean="0"/>
              <a:t>clasificados</a:t>
            </a:r>
            <a:r>
              <a:rPr lang="en-US" dirty="0" smtClean="0"/>
              <a:t> en 5 </a:t>
            </a:r>
            <a:r>
              <a:rPr lang="en-US" dirty="0" err="1" smtClean="0"/>
              <a:t>segmentos</a:t>
            </a:r>
            <a:r>
              <a:rPr lang="en-US" dirty="0" smtClean="0"/>
              <a:t>…… </a:t>
            </a:r>
          </a:p>
        </p:txBody>
      </p:sp>
      <p:graphicFrame>
        <p:nvGraphicFramePr>
          <p:cNvPr id="10" name="Diagram 9"/>
          <p:cNvGraphicFramePr/>
          <p:nvPr>
            <p:extLst>
              <p:ext uri="{D42A27DB-BD31-4B8C-83A1-F6EECF244321}">
                <p14:modId xmlns:p14="http://schemas.microsoft.com/office/powerpoint/2010/main" val="2125692069"/>
              </p:ext>
            </p:extLst>
          </p:nvPr>
        </p:nvGraphicFramePr>
        <p:xfrm>
          <a:off x="1447800" y="1219200"/>
          <a:ext cx="67056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4" name="Chart Placeholder 3"/>
          <p:cNvGraphicFramePr>
            <a:graphicFrameLocks noGrp="1"/>
          </p:cNvGraphicFramePr>
          <p:nvPr>
            <p:ph type="chart" idx="1"/>
          </p:nvPr>
        </p:nvGraphicFramePr>
        <p:xfrm>
          <a:off x="990600" y="1752600"/>
          <a:ext cx="6248400" cy="4572000"/>
        </p:xfrm>
        <a:graphic>
          <a:graphicData uri="http://schemas.openxmlformats.org/presentationml/2006/ole">
            <mc:AlternateContent xmlns:mc="http://schemas.openxmlformats.org/markup-compatibility/2006">
              <mc:Choice xmlns:v="urn:schemas-microsoft-com:vml" Requires="v">
                <p:oleObj spid="_x0000_s23580" r:id="rId4" imgW="6248942" imgH="4572396" progId="Excel.Chart.8">
                  <p:embed/>
                </p:oleObj>
              </mc:Choice>
              <mc:Fallback>
                <p:oleObj r:id="rId4" imgW="6248942" imgH="4572396" progId="Excel.Chart.8">
                  <p:embed/>
                  <p:pic>
                    <p:nvPicPr>
                      <p:cNvPr id="0" name="Char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1752600"/>
                        <a:ext cx="6248400" cy="4572000"/>
                      </a:xfrm>
                      <a:prstGeom prst="rect">
                        <a:avLst/>
                      </a:prstGeom>
                    </p:spPr>
                  </p:pic>
                </p:oleObj>
              </mc:Fallback>
            </mc:AlternateContent>
          </a:graphicData>
        </a:graphic>
      </p:graphicFrame>
      <p:sp>
        <p:nvSpPr>
          <p:cNvPr id="23555" name="Title 1"/>
          <p:cNvSpPr>
            <a:spLocks noGrp="1"/>
          </p:cNvSpPr>
          <p:nvPr>
            <p:ph type="title"/>
          </p:nvPr>
        </p:nvSpPr>
        <p:spPr>
          <a:xfrm>
            <a:off x="46038" y="61913"/>
            <a:ext cx="6430962" cy="776287"/>
          </a:xfrm>
        </p:spPr>
        <p:txBody>
          <a:bodyPr/>
          <a:lstStyle/>
          <a:p>
            <a:r>
              <a:rPr lang="en-US" dirty="0" smtClean="0"/>
              <a:t>...en </a:t>
            </a:r>
            <a:r>
              <a:rPr lang="en-US" dirty="0" err="1" smtClean="0"/>
              <a:t>tanto</a:t>
            </a:r>
            <a:r>
              <a:rPr lang="en-US" dirty="0" smtClean="0"/>
              <a:t> </a:t>
            </a:r>
            <a:r>
              <a:rPr lang="en-US" dirty="0" err="1" smtClean="0"/>
              <a:t>que</a:t>
            </a:r>
            <a:r>
              <a:rPr lang="en-US" dirty="0" smtClean="0"/>
              <a:t> los </a:t>
            </a:r>
            <a:r>
              <a:rPr lang="en-US" dirty="0" err="1" smtClean="0"/>
              <a:t>estudios</a:t>
            </a:r>
            <a:r>
              <a:rPr lang="en-US" dirty="0" smtClean="0"/>
              <a:t> en el </a:t>
            </a:r>
            <a:r>
              <a:rPr lang="en-US" dirty="0" err="1" smtClean="0"/>
              <a:t>mercado</a:t>
            </a:r>
            <a:r>
              <a:rPr lang="en-US" dirty="0" smtClean="0"/>
              <a:t> </a:t>
            </a:r>
            <a:r>
              <a:rPr lang="en-US" dirty="0" err="1" smtClean="0"/>
              <a:t>Vodite</a:t>
            </a:r>
            <a:r>
              <a:rPr lang="en-US" dirty="0" smtClean="0"/>
              <a:t> </a:t>
            </a:r>
            <a:r>
              <a:rPr lang="en-US" dirty="0" err="1" smtClean="0"/>
              <a:t>indican</a:t>
            </a:r>
            <a:r>
              <a:rPr lang="en-US" dirty="0" smtClean="0"/>
              <a:t> </a:t>
            </a:r>
            <a:r>
              <a:rPr lang="en-US" dirty="0" err="1" smtClean="0"/>
              <a:t>una</a:t>
            </a:r>
            <a:r>
              <a:rPr lang="en-US" dirty="0" smtClean="0"/>
              <a:t> </a:t>
            </a:r>
            <a:r>
              <a:rPr lang="en-US" dirty="0" err="1" smtClean="0"/>
              <a:t>segmentación</a:t>
            </a:r>
            <a:r>
              <a:rPr lang="en-US" dirty="0" smtClean="0"/>
              <a:t> </a:t>
            </a:r>
            <a:r>
              <a:rPr lang="en-US" dirty="0" err="1" smtClean="0"/>
              <a:t>diferente</a:t>
            </a:r>
            <a:endParaRPr lang="en-US" dirty="0" smtClean="0"/>
          </a:p>
        </p:txBody>
      </p:sp>
      <p:graphicFrame>
        <p:nvGraphicFramePr>
          <p:cNvPr id="5" name="Diagram 4"/>
          <p:cNvGraphicFramePr/>
          <p:nvPr>
            <p:extLst>
              <p:ext uri="{D42A27DB-BD31-4B8C-83A1-F6EECF244321}">
                <p14:modId xmlns:p14="http://schemas.microsoft.com/office/powerpoint/2010/main" val="316005609"/>
              </p:ext>
            </p:extLst>
          </p:nvPr>
        </p:nvGraphicFramePr>
        <p:xfrm>
          <a:off x="7162800" y="2819400"/>
          <a:ext cx="1981200" cy="1727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7" name="Straight Arrow Connector 6"/>
          <p:cNvCxnSpPr/>
          <p:nvPr/>
        </p:nvCxnSpPr>
        <p:spPr>
          <a:xfrm>
            <a:off x="1143000" y="6172200"/>
            <a:ext cx="617220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8" name="Straight Arrow Connector 7"/>
          <p:cNvCxnSpPr/>
          <p:nvPr/>
        </p:nvCxnSpPr>
        <p:spPr>
          <a:xfrm rot="16200000" flipV="1">
            <a:off x="-1143000" y="3886200"/>
            <a:ext cx="4495800" cy="762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23559" name="TextBox 10"/>
          <p:cNvSpPr txBox="1">
            <a:spLocks noChangeArrowheads="1"/>
          </p:cNvSpPr>
          <p:nvPr/>
        </p:nvSpPr>
        <p:spPr bwMode="auto">
          <a:xfrm>
            <a:off x="228600" y="1981200"/>
            <a:ext cx="8900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dirty="0" err="1" smtClean="0"/>
              <a:t>Ventas</a:t>
            </a:r>
            <a:endParaRPr lang="en-US" dirty="0"/>
          </a:p>
        </p:txBody>
      </p:sp>
      <p:sp>
        <p:nvSpPr>
          <p:cNvPr id="23560" name="TextBox 11"/>
          <p:cNvSpPr txBox="1">
            <a:spLocks noChangeArrowheads="1"/>
          </p:cNvSpPr>
          <p:nvPr/>
        </p:nvSpPr>
        <p:spPr bwMode="auto">
          <a:xfrm>
            <a:off x="6477000" y="6248400"/>
            <a:ext cx="945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dirty="0" err="1" smtClean="0"/>
              <a:t>Tiempo</a:t>
            </a:r>
            <a:endParaRPr lang="en-US" dirty="0"/>
          </a:p>
        </p:txBody>
      </p:sp>
      <p:sp>
        <p:nvSpPr>
          <p:cNvPr id="13" name="Rectangle 26"/>
          <p:cNvSpPr>
            <a:spLocks noChangeArrowheads="1"/>
          </p:cNvSpPr>
          <p:nvPr/>
        </p:nvSpPr>
        <p:spPr bwMode="auto">
          <a:xfrm>
            <a:off x="3505200" y="1600200"/>
            <a:ext cx="4384215" cy="397545"/>
          </a:xfrm>
          <a:prstGeom prst="rect">
            <a:avLst/>
          </a:prstGeom>
          <a:noFill/>
          <a:ln w="12700">
            <a:noFill/>
            <a:miter lim="800000"/>
            <a:headEnd/>
            <a:tailEnd/>
          </a:ln>
        </p:spPr>
        <p:txBody>
          <a:bodyPr wrap="none" lIns="90488" tIns="44450" rIns="90488" bIns="44450">
            <a:spAutoFit/>
          </a:bodyPr>
          <a:lstStyle/>
          <a:p>
            <a:pPr eaLnBrk="0" fontAlgn="auto" hangingPunct="0">
              <a:spcBef>
                <a:spcPct val="50000"/>
              </a:spcBef>
              <a:spcAft>
                <a:spcPts val="0"/>
              </a:spcAft>
              <a:defRPr/>
            </a:pPr>
            <a:r>
              <a:rPr lang="en-US" sz="2000" b="1" dirty="0" err="1" smtClean="0">
                <a:solidFill>
                  <a:schemeClr val="tx1">
                    <a:lumMod val="75000"/>
                    <a:lumOff val="25000"/>
                  </a:schemeClr>
                </a:solidFill>
                <a:latin typeface="+mn-lt"/>
              </a:rPr>
              <a:t>Evolución</a:t>
            </a:r>
            <a:r>
              <a:rPr lang="en-US" sz="2000" b="1" dirty="0" smtClean="0">
                <a:solidFill>
                  <a:schemeClr val="tx1">
                    <a:lumMod val="75000"/>
                    <a:lumOff val="25000"/>
                  </a:schemeClr>
                </a:solidFill>
                <a:latin typeface="+mn-lt"/>
              </a:rPr>
              <a:t> </a:t>
            </a:r>
            <a:r>
              <a:rPr lang="en-US" sz="2000" b="1" dirty="0" err="1" smtClean="0">
                <a:solidFill>
                  <a:schemeClr val="tx1">
                    <a:lumMod val="75000"/>
                    <a:lumOff val="25000"/>
                  </a:schemeClr>
                </a:solidFill>
                <a:latin typeface="+mn-lt"/>
              </a:rPr>
              <a:t>típica</a:t>
            </a:r>
            <a:r>
              <a:rPr lang="en-US" sz="2000" b="1" dirty="0" smtClean="0">
                <a:solidFill>
                  <a:schemeClr val="tx1">
                    <a:lumMod val="75000"/>
                    <a:lumOff val="25000"/>
                  </a:schemeClr>
                </a:solidFill>
                <a:latin typeface="+mn-lt"/>
              </a:rPr>
              <a:t> de los </a:t>
            </a:r>
            <a:r>
              <a:rPr lang="en-US" sz="2000" b="1" dirty="0" err="1" smtClean="0">
                <a:solidFill>
                  <a:schemeClr val="tx1">
                    <a:lumMod val="75000"/>
                    <a:lumOff val="25000"/>
                  </a:schemeClr>
                </a:solidFill>
                <a:latin typeface="+mn-lt"/>
              </a:rPr>
              <a:t>segmentos</a:t>
            </a:r>
            <a:endParaRPr lang="en-US" sz="2000" b="1" dirty="0">
              <a:solidFill>
                <a:schemeClr val="tx1">
                  <a:lumMod val="75000"/>
                  <a:lumOff val="25000"/>
                </a:schemeClr>
              </a:solidFill>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1913" y="52388"/>
            <a:ext cx="6262687" cy="785812"/>
          </a:xfrm>
        </p:spPr>
        <p:txBody>
          <a:bodyPr/>
          <a:lstStyle/>
          <a:p>
            <a:r>
              <a:rPr lang="en-US" sz="2300" dirty="0" smtClean="0"/>
              <a:t>Los </a:t>
            </a:r>
            <a:r>
              <a:rPr lang="en-US" sz="2300" dirty="0" err="1" smtClean="0"/>
              <a:t>clientes</a:t>
            </a:r>
            <a:r>
              <a:rPr lang="en-US" sz="2300" dirty="0" smtClean="0"/>
              <a:t> </a:t>
            </a:r>
            <a:r>
              <a:rPr lang="en-US" sz="2300" dirty="0" err="1" smtClean="0"/>
              <a:t>Sonite</a:t>
            </a:r>
            <a:r>
              <a:rPr lang="en-US" sz="2300" dirty="0" smtClean="0"/>
              <a:t> </a:t>
            </a:r>
            <a:r>
              <a:rPr lang="en-US" sz="2300" dirty="0"/>
              <a:t>y</a:t>
            </a:r>
            <a:r>
              <a:rPr lang="en-US" sz="2300" dirty="0" smtClean="0"/>
              <a:t> </a:t>
            </a:r>
            <a:r>
              <a:rPr lang="en-US" sz="2300" dirty="0" err="1" smtClean="0"/>
              <a:t>Vodite</a:t>
            </a:r>
            <a:r>
              <a:rPr lang="en-US" sz="2300" dirty="0" smtClean="0"/>
              <a:t> </a:t>
            </a:r>
            <a:r>
              <a:rPr lang="en-US" sz="2300" dirty="0" err="1" smtClean="0"/>
              <a:t>pueden</a:t>
            </a:r>
            <a:r>
              <a:rPr lang="en-US" sz="2300" dirty="0" smtClean="0"/>
              <a:t> </a:t>
            </a:r>
            <a:r>
              <a:rPr lang="en-US" sz="2300" dirty="0" err="1" smtClean="0"/>
              <a:t>comprar</a:t>
            </a:r>
            <a:r>
              <a:rPr lang="en-US" sz="2300" dirty="0" smtClean="0"/>
              <a:t> en 3 </a:t>
            </a:r>
            <a:r>
              <a:rPr lang="en-US" sz="2300" dirty="0" err="1" smtClean="0"/>
              <a:t>canales</a:t>
            </a:r>
            <a:r>
              <a:rPr lang="en-US" sz="2300" dirty="0" smtClean="0"/>
              <a:t> de </a:t>
            </a:r>
            <a:r>
              <a:rPr lang="en-US" sz="2300" dirty="0" err="1" smtClean="0"/>
              <a:t>distribución</a:t>
            </a:r>
            <a:r>
              <a:rPr lang="en-US" sz="2300" dirty="0" smtClean="0"/>
              <a:t> </a:t>
            </a:r>
            <a:r>
              <a:rPr lang="en-US" sz="2300" dirty="0" err="1" smtClean="0"/>
              <a:t>diferentes</a:t>
            </a:r>
            <a:endParaRPr lang="en-US" sz="2300" dirty="0" smtClean="0"/>
          </a:p>
        </p:txBody>
      </p:sp>
      <p:graphicFrame>
        <p:nvGraphicFramePr>
          <p:cNvPr id="6" name="Diagram 5"/>
          <p:cNvGraphicFramePr/>
          <p:nvPr>
            <p:extLst>
              <p:ext uri="{D42A27DB-BD31-4B8C-83A1-F6EECF244321}">
                <p14:modId xmlns:p14="http://schemas.microsoft.com/office/powerpoint/2010/main" val="1846045979"/>
              </p:ext>
            </p:extLst>
          </p:nvPr>
        </p:nvGraphicFramePr>
        <p:xfrm>
          <a:off x="76200" y="1524000"/>
          <a:ext cx="89916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6"/>
          <p:cNvSpPr>
            <a:spLocks noChangeArrowheads="1"/>
          </p:cNvSpPr>
          <p:nvPr/>
        </p:nvSpPr>
        <p:spPr bwMode="auto">
          <a:xfrm>
            <a:off x="76200" y="61913"/>
            <a:ext cx="5943600" cy="776287"/>
          </a:xfrm>
          <a:prstGeom prst="rect">
            <a:avLst/>
          </a:prstGeom>
          <a:noFill/>
          <a:ln w="9525">
            <a:noFill/>
            <a:miter lim="800000"/>
            <a:headEnd/>
            <a:tailEnd/>
          </a:ln>
        </p:spPr>
        <p:txBody>
          <a:bodyPr/>
          <a:lstStyle/>
          <a:p>
            <a:pPr fontAlgn="auto">
              <a:spcBef>
                <a:spcPts val="0"/>
              </a:spcBef>
              <a:spcAft>
                <a:spcPts val="0"/>
              </a:spcAft>
              <a:defRPr/>
            </a:pPr>
            <a:r>
              <a:rPr lang="en-US" sz="2300" dirty="0" err="1" smtClean="0">
                <a:solidFill>
                  <a:schemeClr val="bg1"/>
                </a:solidFill>
                <a:latin typeface="Calibri" pitchFamily="34" charset="0"/>
                <a:ea typeface="+mj-ea"/>
                <a:cs typeface="+mj-cs"/>
              </a:rPr>
              <a:t>Resumen</a:t>
            </a:r>
            <a:r>
              <a:rPr lang="en-US" sz="2300" dirty="0" smtClean="0">
                <a:solidFill>
                  <a:schemeClr val="bg1"/>
                </a:solidFill>
                <a:latin typeface="Calibri" pitchFamily="34" charset="0"/>
                <a:ea typeface="+mj-ea"/>
                <a:cs typeface="+mj-cs"/>
              </a:rPr>
              <a:t> del </a:t>
            </a:r>
            <a:r>
              <a:rPr lang="en-US" sz="2300" dirty="0" err="1" smtClean="0">
                <a:solidFill>
                  <a:schemeClr val="bg1"/>
                </a:solidFill>
                <a:latin typeface="Calibri" pitchFamily="34" charset="0"/>
                <a:ea typeface="+mj-ea"/>
                <a:cs typeface="+mj-cs"/>
              </a:rPr>
              <a:t>mundo</a:t>
            </a:r>
            <a:r>
              <a:rPr lang="en-US" sz="2300" dirty="0" smtClean="0">
                <a:solidFill>
                  <a:schemeClr val="bg1"/>
                </a:solidFill>
                <a:latin typeface="Calibri" pitchFamily="34" charset="0"/>
                <a:ea typeface="+mj-ea"/>
                <a:cs typeface="+mj-cs"/>
              </a:rPr>
              <a:t> </a:t>
            </a:r>
            <a:r>
              <a:rPr lang="en-US" sz="2300" dirty="0" err="1" smtClean="0">
                <a:solidFill>
                  <a:schemeClr val="bg1"/>
                </a:solidFill>
                <a:latin typeface="Calibri" pitchFamily="34" charset="0"/>
                <a:ea typeface="+mj-ea"/>
                <a:cs typeface="+mj-cs"/>
              </a:rPr>
              <a:t>Markstrat</a:t>
            </a:r>
            <a:endParaRPr lang="en-US" sz="2300" dirty="0">
              <a:solidFill>
                <a:schemeClr val="bg1"/>
              </a:solidFill>
              <a:latin typeface="Calibri" pitchFamily="34" charset="0"/>
              <a:ea typeface="+mj-ea"/>
              <a:cs typeface="+mj-cs"/>
            </a:endParaRPr>
          </a:p>
        </p:txBody>
      </p:sp>
      <p:grpSp>
        <p:nvGrpSpPr>
          <p:cNvPr id="25603" name="Group 13"/>
          <p:cNvGrpSpPr>
            <a:grpSpLocks/>
          </p:cNvGrpSpPr>
          <p:nvPr/>
        </p:nvGrpSpPr>
        <p:grpSpPr bwMode="auto">
          <a:xfrm>
            <a:off x="304800" y="1752600"/>
            <a:ext cx="8686800" cy="4622800"/>
            <a:chOff x="304800" y="1752600"/>
            <a:chExt cx="8686800" cy="4622800"/>
          </a:xfrm>
        </p:grpSpPr>
        <p:graphicFrame>
          <p:nvGraphicFramePr>
            <p:cNvPr id="9" name="Diagram 8"/>
            <p:cNvGraphicFramePr/>
            <p:nvPr>
              <p:extLst>
                <p:ext uri="{D42A27DB-BD31-4B8C-83A1-F6EECF244321}">
                  <p14:modId xmlns:p14="http://schemas.microsoft.com/office/powerpoint/2010/main" val="1491008465"/>
                </p:ext>
              </p:extLst>
            </p:nvPr>
          </p:nvGraphicFramePr>
          <p:xfrm>
            <a:off x="304800" y="1752600"/>
            <a:ext cx="8686800" cy="462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5605" name="Picture 1" descr="C:\Documents and Settings\Lucy Jacobus\My Documents\My Pictures\Microsoft Clip Organizer\j0441051.jpg"/>
            <p:cNvPicPr>
              <a:picLocks noChangeAspect="1" noChangeArrowheads="1"/>
            </p:cNvPicPr>
            <p:nvPr/>
          </p:nvPicPr>
          <p:blipFill>
            <a:blip r:embed="rId8">
              <a:extLst>
                <a:ext uri="{28A0092B-C50C-407E-A947-70E740481C1C}">
                  <a14:useLocalDpi xmlns:a14="http://schemas.microsoft.com/office/drawing/2010/main" val="0"/>
                </a:ext>
              </a:extLst>
            </a:blip>
            <a:srcRect t="30614" r="20703"/>
            <a:stretch>
              <a:fillRect/>
            </a:stretch>
          </p:blipFill>
          <p:spPr bwMode="auto">
            <a:xfrm>
              <a:off x="333375" y="2743200"/>
              <a:ext cx="1977626" cy="1730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25" descr="marketgrowth"/>
            <p:cNvPicPr>
              <a:picLocks noChangeAspect="1" noChangeArrowheads="1"/>
            </p:cNvPicPr>
            <p:nvPr/>
          </p:nvPicPr>
          <p:blipFill>
            <a:blip r:embed="rId9">
              <a:extLst>
                <a:ext uri="{28A0092B-C50C-407E-A947-70E740481C1C}">
                  <a14:useLocalDpi xmlns:a14="http://schemas.microsoft.com/office/drawing/2010/main" val="0"/>
                </a:ext>
              </a:extLst>
            </a:blip>
            <a:srcRect r="5714" b="7097"/>
            <a:stretch>
              <a:fillRect/>
            </a:stretch>
          </p:blipFill>
          <p:spPr bwMode="auto">
            <a:xfrm>
              <a:off x="3733800" y="2619501"/>
              <a:ext cx="1676400" cy="187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24" descr="economic"/>
            <p:cNvPicPr>
              <a:picLocks noChangeAspect="1" noChangeArrowheads="1"/>
            </p:cNvPicPr>
            <p:nvPr/>
          </p:nvPicPr>
          <p:blipFill>
            <a:blip r:embed="rId10">
              <a:extLst>
                <a:ext uri="{28A0092B-C50C-407E-A947-70E740481C1C}">
                  <a14:useLocalDpi xmlns:a14="http://schemas.microsoft.com/office/drawing/2010/main" val="0"/>
                </a:ext>
              </a:extLst>
            </a:blip>
            <a:srcRect l="8888" r="11111"/>
            <a:stretch>
              <a:fillRect/>
            </a:stretch>
          </p:blipFill>
          <p:spPr bwMode="auto">
            <a:xfrm>
              <a:off x="6295900" y="2735262"/>
              <a:ext cx="2427940"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4"/>
          <p:cNvSpPr/>
          <p:nvPr/>
        </p:nvSpPr>
        <p:spPr>
          <a:xfrm>
            <a:off x="5410200" y="4114800"/>
            <a:ext cx="2971800" cy="1752600"/>
          </a:xfrm>
          <a:prstGeom prst="round2DiagRect">
            <a:avLst>
              <a:gd name="adj1" fmla="val 16667"/>
              <a:gd name="adj2" fmla="val 0"/>
            </a:avLst>
          </a:prstGeom>
          <a:solidFill>
            <a:schemeClr val="bg1">
              <a:lumMod val="75000"/>
            </a:schemeClr>
          </a:solidFill>
        </p:spPr>
        <p:style>
          <a:lnRef idx="0">
            <a:schemeClr val="accent6"/>
          </a:lnRef>
          <a:fillRef idx="3">
            <a:schemeClr val="accent6"/>
          </a:fillRef>
          <a:effectRef idx="3">
            <a:schemeClr val="accent6"/>
          </a:effectRef>
          <a:fontRef idx="minor">
            <a:schemeClr val="lt1"/>
          </a:fontRef>
        </p:style>
        <p:txBody>
          <a:bodyPr anchor="ctr"/>
          <a:lstStyle/>
          <a:p>
            <a:pPr algn="ctr" eaLnBrk="0" fontAlgn="auto" hangingPunct="0">
              <a:spcBef>
                <a:spcPts val="0"/>
              </a:spcBef>
              <a:spcAft>
                <a:spcPts val="0"/>
              </a:spcAft>
              <a:defRPr/>
            </a:pPr>
            <a:r>
              <a:rPr lang="en-US" sz="3200" b="1" dirty="0" err="1" smtClean="0">
                <a:solidFill>
                  <a:schemeClr val="bg2"/>
                </a:solidFill>
              </a:rPr>
              <a:t>Primeros</a:t>
            </a:r>
            <a:r>
              <a:rPr lang="en-US" sz="3200" b="1" dirty="0" smtClean="0">
                <a:solidFill>
                  <a:schemeClr val="bg2"/>
                </a:solidFill>
              </a:rPr>
              <a:t> </a:t>
            </a:r>
            <a:r>
              <a:rPr lang="en-US" sz="3200" b="1" dirty="0" err="1" smtClean="0">
                <a:solidFill>
                  <a:schemeClr val="bg2"/>
                </a:solidFill>
              </a:rPr>
              <a:t>pasos</a:t>
            </a:r>
            <a:endParaRPr lang="en-US" sz="3200" b="1" dirty="0">
              <a:solidFill>
                <a:schemeClr val="bg2"/>
              </a:solidFill>
            </a:endParaRPr>
          </a:p>
        </p:txBody>
      </p:sp>
      <p:sp>
        <p:nvSpPr>
          <p:cNvPr id="8" name="Round Diagonal Corner Rectangle 7"/>
          <p:cNvSpPr/>
          <p:nvPr/>
        </p:nvSpPr>
        <p:spPr>
          <a:xfrm>
            <a:off x="914400" y="1447800"/>
            <a:ext cx="2971800" cy="1752600"/>
          </a:xfrm>
          <a:prstGeom prst="round2DiagRect">
            <a:avLst>
              <a:gd name="adj1" fmla="val 16667"/>
              <a:gd name="adj2" fmla="val 0"/>
            </a:avLst>
          </a:prstGeom>
          <a:solidFill>
            <a:schemeClr val="bg1">
              <a:lumMod val="75000"/>
            </a:schemeClr>
          </a:solidFill>
        </p:spPr>
        <p:style>
          <a:lnRef idx="0">
            <a:schemeClr val="accent6"/>
          </a:lnRef>
          <a:fillRef idx="3">
            <a:schemeClr val="accent6"/>
          </a:fillRef>
          <a:effectRef idx="3">
            <a:schemeClr val="accent6"/>
          </a:effectRef>
          <a:fontRef idx="minor">
            <a:schemeClr val="lt1"/>
          </a:fontRef>
        </p:style>
        <p:txBody>
          <a:bodyPr anchor="ctr"/>
          <a:lstStyle/>
          <a:p>
            <a:pPr algn="ctr" eaLnBrk="0" fontAlgn="auto" hangingPunct="0">
              <a:spcBef>
                <a:spcPts val="0"/>
              </a:spcBef>
              <a:spcAft>
                <a:spcPts val="0"/>
              </a:spcAft>
              <a:defRPr/>
            </a:pPr>
            <a:r>
              <a:rPr lang="en-US" sz="3200" b="1" dirty="0" smtClean="0">
                <a:solidFill>
                  <a:schemeClr val="bg2"/>
                </a:solidFill>
              </a:rPr>
              <a:t>El </a:t>
            </a:r>
            <a:r>
              <a:rPr lang="en-US" sz="3200" b="1" dirty="0" err="1" smtClean="0">
                <a:solidFill>
                  <a:schemeClr val="bg2"/>
                </a:solidFill>
              </a:rPr>
              <a:t>mundo</a:t>
            </a:r>
            <a:r>
              <a:rPr lang="en-US" sz="3200" b="1" dirty="0" smtClean="0">
                <a:solidFill>
                  <a:schemeClr val="bg2"/>
                </a:solidFill>
              </a:rPr>
              <a:t> </a:t>
            </a:r>
            <a:r>
              <a:rPr lang="en-US" sz="3200" b="1" dirty="0" err="1" smtClean="0">
                <a:solidFill>
                  <a:schemeClr val="bg2"/>
                </a:solidFill>
              </a:rPr>
              <a:t>Markstrat</a:t>
            </a:r>
            <a:endParaRPr lang="en-US" sz="3200" b="1" dirty="0">
              <a:solidFill>
                <a:schemeClr val="bg2"/>
              </a:solidFill>
            </a:endParaRPr>
          </a:p>
        </p:txBody>
      </p:sp>
      <p:sp>
        <p:nvSpPr>
          <p:cNvPr id="6" name="Round Diagonal Corner Rectangle 5"/>
          <p:cNvSpPr/>
          <p:nvPr/>
        </p:nvSpPr>
        <p:spPr>
          <a:xfrm>
            <a:off x="3200400" y="2819400"/>
            <a:ext cx="2971800" cy="1752600"/>
          </a:xfrm>
          <a:prstGeom prst="round2DiagRect">
            <a:avLst>
              <a:gd name="adj1" fmla="val 16667"/>
              <a:gd name="adj2" fmla="val 0"/>
            </a:avLst>
          </a:prstGeom>
        </p:spPr>
        <p:style>
          <a:lnRef idx="0">
            <a:schemeClr val="accent4"/>
          </a:lnRef>
          <a:fillRef idx="3">
            <a:schemeClr val="accent4"/>
          </a:fillRef>
          <a:effectRef idx="3">
            <a:schemeClr val="accent4"/>
          </a:effectRef>
          <a:fontRef idx="minor">
            <a:schemeClr val="lt1"/>
          </a:fontRef>
        </p:style>
        <p:txBody>
          <a:bodyPr anchor="ctr"/>
          <a:lstStyle/>
          <a:p>
            <a:pPr algn="ctr" eaLnBrk="0" fontAlgn="auto" hangingPunct="0">
              <a:spcBef>
                <a:spcPts val="0"/>
              </a:spcBef>
              <a:spcAft>
                <a:spcPts val="0"/>
              </a:spcAft>
              <a:defRPr/>
            </a:pPr>
            <a:r>
              <a:rPr lang="en-US" sz="3200" b="1" dirty="0" err="1" smtClean="0">
                <a:solidFill>
                  <a:schemeClr val="bg2"/>
                </a:solidFill>
              </a:rPr>
              <a:t>Gestionando</a:t>
            </a:r>
            <a:r>
              <a:rPr lang="en-US" sz="3200" b="1" dirty="0" smtClean="0">
                <a:solidFill>
                  <a:schemeClr val="bg2"/>
                </a:solidFill>
              </a:rPr>
              <a:t> </a:t>
            </a:r>
            <a:r>
              <a:rPr lang="en-US" sz="3200" b="1" dirty="0" err="1" smtClean="0">
                <a:solidFill>
                  <a:schemeClr val="bg2"/>
                </a:solidFill>
              </a:rPr>
              <a:t>tu</a:t>
            </a:r>
            <a:r>
              <a:rPr lang="en-US" sz="3200" b="1" dirty="0" smtClean="0">
                <a:solidFill>
                  <a:schemeClr val="bg2"/>
                </a:solidFill>
              </a:rPr>
              <a:t> </a:t>
            </a:r>
            <a:r>
              <a:rPr lang="en-US" sz="3200" b="1" dirty="0" err="1" smtClean="0">
                <a:solidFill>
                  <a:schemeClr val="bg2"/>
                </a:solidFill>
              </a:rPr>
              <a:t>empresa</a:t>
            </a:r>
            <a:endParaRPr lang="en-US" sz="3200" b="1" dirty="0">
              <a:solidFill>
                <a:schemeClr val="bg2"/>
              </a:solidFill>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7" descr="iStock_000001114851Smal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886200"/>
            <a:ext cx="44608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2"/>
          <p:cNvSpPr>
            <a:spLocks noGrp="1" noChangeArrowheads="1"/>
          </p:cNvSpPr>
          <p:nvPr>
            <p:ph type="title"/>
          </p:nvPr>
        </p:nvSpPr>
        <p:spPr>
          <a:xfrm>
            <a:off x="46038" y="61913"/>
            <a:ext cx="6583362" cy="776287"/>
          </a:xfrm>
        </p:spPr>
        <p:txBody>
          <a:bodyPr/>
          <a:lstStyle/>
          <a:p>
            <a:r>
              <a:rPr lang="en-US" dirty="0" smtClean="0"/>
              <a:t>El </a:t>
            </a:r>
            <a:r>
              <a:rPr lang="en-US" dirty="0" err="1" smtClean="0"/>
              <a:t>objetivo</a:t>
            </a:r>
            <a:r>
              <a:rPr lang="en-US" dirty="0" smtClean="0"/>
              <a:t> </a:t>
            </a:r>
            <a:r>
              <a:rPr lang="en-US" dirty="0" err="1" smtClean="0"/>
              <a:t>es</a:t>
            </a:r>
            <a:r>
              <a:rPr lang="en-US" dirty="0" smtClean="0"/>
              <a:t> </a:t>
            </a:r>
            <a:r>
              <a:rPr lang="en-US" dirty="0" err="1" smtClean="0"/>
              <a:t>gestionar</a:t>
            </a:r>
            <a:r>
              <a:rPr lang="en-US" dirty="0" smtClean="0"/>
              <a:t> la </a:t>
            </a:r>
            <a:r>
              <a:rPr lang="en-US" dirty="0" err="1" smtClean="0"/>
              <a:t>empresa</a:t>
            </a:r>
            <a:r>
              <a:rPr lang="en-US" dirty="0" smtClean="0"/>
              <a:t> </a:t>
            </a:r>
            <a:r>
              <a:rPr lang="en-US" dirty="0" err="1" smtClean="0"/>
              <a:t>para</a:t>
            </a:r>
            <a:r>
              <a:rPr lang="en-US" dirty="0" smtClean="0"/>
              <a:t> </a:t>
            </a:r>
            <a:r>
              <a:rPr lang="en-US" dirty="0" err="1" smtClean="0"/>
              <a:t>maximizar</a:t>
            </a:r>
            <a:r>
              <a:rPr lang="en-US" dirty="0" smtClean="0"/>
              <a:t> </a:t>
            </a:r>
            <a:r>
              <a:rPr lang="en-US" dirty="0" err="1" smtClean="0"/>
              <a:t>su</a:t>
            </a:r>
            <a:r>
              <a:rPr lang="en-US" dirty="0" smtClean="0"/>
              <a:t> </a:t>
            </a:r>
            <a:r>
              <a:rPr lang="en-US" dirty="0" err="1" smtClean="0"/>
              <a:t>índice</a:t>
            </a:r>
            <a:r>
              <a:rPr lang="en-US" dirty="0" smtClean="0"/>
              <a:t> de </a:t>
            </a:r>
            <a:r>
              <a:rPr lang="en-US" dirty="0" err="1" smtClean="0"/>
              <a:t>precio</a:t>
            </a:r>
            <a:r>
              <a:rPr lang="en-US" dirty="0" smtClean="0"/>
              <a:t> de la </a:t>
            </a:r>
            <a:r>
              <a:rPr lang="en-US" dirty="0" err="1" smtClean="0"/>
              <a:t>acción</a:t>
            </a:r>
            <a:endParaRPr lang="en-US" dirty="0" smtClean="0"/>
          </a:p>
        </p:txBody>
      </p:sp>
      <p:sp>
        <p:nvSpPr>
          <p:cNvPr id="27652" name="Rectangle 3"/>
          <p:cNvSpPr>
            <a:spLocks noGrp="1" noChangeArrowheads="1"/>
          </p:cNvSpPr>
          <p:nvPr>
            <p:ph type="body" sz="half" idx="1"/>
          </p:nvPr>
        </p:nvSpPr>
        <p:spPr>
          <a:xfrm>
            <a:off x="380999" y="1524000"/>
            <a:ext cx="6269037" cy="4572000"/>
          </a:xfrm>
        </p:spPr>
        <p:txBody>
          <a:bodyPr/>
          <a:lstStyle/>
          <a:p>
            <a:r>
              <a:rPr lang="en-US" dirty="0" smtClean="0"/>
              <a:t>Hay </a:t>
            </a:r>
            <a:r>
              <a:rPr lang="en-US" dirty="0" err="1" smtClean="0"/>
              <a:t>que</a:t>
            </a:r>
            <a:r>
              <a:rPr lang="en-US" dirty="0" smtClean="0"/>
              <a:t> </a:t>
            </a:r>
            <a:r>
              <a:rPr lang="en-US" dirty="0" err="1" smtClean="0"/>
              <a:t>optimizar</a:t>
            </a:r>
            <a:r>
              <a:rPr lang="en-US" dirty="0" smtClean="0"/>
              <a:t>:</a:t>
            </a:r>
          </a:p>
          <a:p>
            <a:pPr lvl="1"/>
            <a:r>
              <a:rPr lang="en-US" dirty="0" err="1" smtClean="0"/>
              <a:t>Participación</a:t>
            </a:r>
            <a:r>
              <a:rPr lang="en-US" dirty="0" smtClean="0"/>
              <a:t> de </a:t>
            </a:r>
            <a:r>
              <a:rPr lang="en-US" dirty="0" err="1" smtClean="0"/>
              <a:t>mercado</a:t>
            </a:r>
            <a:endParaRPr lang="en-US" dirty="0" smtClean="0"/>
          </a:p>
          <a:p>
            <a:pPr lvl="1"/>
            <a:r>
              <a:rPr lang="en-US" dirty="0" err="1" smtClean="0"/>
              <a:t>Crecimiento</a:t>
            </a:r>
            <a:r>
              <a:rPr lang="en-US" dirty="0" smtClean="0"/>
              <a:t> en </a:t>
            </a:r>
            <a:r>
              <a:rPr lang="en-US" dirty="0" err="1" smtClean="0"/>
              <a:t>ventas</a:t>
            </a:r>
            <a:endParaRPr lang="en-US" dirty="0" smtClean="0"/>
          </a:p>
          <a:p>
            <a:pPr lvl="1"/>
            <a:r>
              <a:rPr lang="en-US" dirty="0" err="1" smtClean="0"/>
              <a:t>Contribución</a:t>
            </a:r>
            <a:r>
              <a:rPr lang="en-US" dirty="0" smtClean="0"/>
              <a:t> </a:t>
            </a:r>
            <a:r>
              <a:rPr lang="en-US" dirty="0" err="1" smtClean="0"/>
              <a:t>neta</a:t>
            </a:r>
            <a:endParaRPr lang="en-US" dirty="0" smtClean="0"/>
          </a:p>
          <a:p>
            <a:pPr lvl="1"/>
            <a:r>
              <a:rPr lang="en-US" dirty="0" err="1" smtClean="0"/>
              <a:t>Contribución</a:t>
            </a:r>
            <a:r>
              <a:rPr lang="en-US" dirty="0" smtClean="0"/>
              <a:t> </a:t>
            </a:r>
            <a:r>
              <a:rPr lang="en-US" dirty="0" err="1" smtClean="0"/>
              <a:t>neta</a:t>
            </a:r>
            <a:r>
              <a:rPr lang="en-US" dirty="0" smtClean="0"/>
              <a:t> </a:t>
            </a:r>
            <a:r>
              <a:rPr lang="en-US" dirty="0" err="1" smtClean="0"/>
              <a:t>acumulada</a:t>
            </a:r>
            <a:endParaRPr lang="en-US" dirty="0" smtClean="0"/>
          </a:p>
          <a:p>
            <a:pPr lvl="1"/>
            <a:r>
              <a:rPr lang="en-US" dirty="0" err="1" smtClean="0"/>
              <a:t>Investigación</a:t>
            </a:r>
            <a:r>
              <a:rPr lang="en-US" dirty="0" smtClean="0"/>
              <a:t> en I+D</a:t>
            </a:r>
          </a:p>
          <a:p>
            <a:pPr>
              <a:buFontTx/>
              <a:buNone/>
            </a:pPr>
            <a:r>
              <a:rPr lang="en-US" dirty="0" smtClean="0"/>
              <a:t>….</a:t>
            </a:r>
            <a:r>
              <a:rPr lang="en-US" dirty="0" err="1" smtClean="0"/>
              <a:t>pero</a:t>
            </a:r>
            <a:r>
              <a:rPr lang="en-US" dirty="0" smtClean="0"/>
              <a:t> el principal </a:t>
            </a:r>
            <a:r>
              <a:rPr lang="en-US" dirty="0" err="1" smtClean="0"/>
              <a:t>objetivo</a:t>
            </a:r>
            <a:r>
              <a:rPr lang="en-US" dirty="0" smtClean="0"/>
              <a:t> </a:t>
            </a:r>
            <a:r>
              <a:rPr lang="en-US" dirty="0" err="1" smtClean="0"/>
              <a:t>es</a:t>
            </a:r>
            <a:r>
              <a:rPr lang="en-US" dirty="0" smtClean="0"/>
              <a:t> APRENDER!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6248400" cy="785813"/>
          </a:xfrm>
        </p:spPr>
        <p:txBody>
          <a:bodyPr/>
          <a:lstStyle/>
          <a:p>
            <a:r>
              <a:rPr lang="en-US" sz="2300" dirty="0" smtClean="0"/>
              <a:t>Antes de </a:t>
            </a:r>
            <a:r>
              <a:rPr lang="en-US" sz="2300" dirty="0" err="1" smtClean="0"/>
              <a:t>definir</a:t>
            </a:r>
            <a:r>
              <a:rPr lang="en-US" sz="2300" dirty="0" smtClean="0"/>
              <a:t> la </a:t>
            </a:r>
            <a:r>
              <a:rPr lang="en-US" sz="2300" dirty="0" err="1" smtClean="0"/>
              <a:t>dirección</a:t>
            </a:r>
            <a:r>
              <a:rPr lang="en-US" sz="2300" dirty="0" smtClean="0"/>
              <a:t> </a:t>
            </a:r>
            <a:r>
              <a:rPr lang="en-US" sz="2300" dirty="0" err="1" smtClean="0"/>
              <a:t>estratégica</a:t>
            </a:r>
            <a:r>
              <a:rPr lang="en-US" sz="2300" dirty="0" smtClean="0"/>
              <a:t> se </a:t>
            </a:r>
            <a:r>
              <a:rPr lang="en-US" sz="2300" dirty="0" err="1" smtClean="0"/>
              <a:t>debe</a:t>
            </a:r>
            <a:r>
              <a:rPr lang="en-US" sz="2300" dirty="0" smtClean="0"/>
              <a:t> </a:t>
            </a:r>
            <a:r>
              <a:rPr lang="en-US" sz="2300" dirty="0" err="1" smtClean="0"/>
              <a:t>analizar</a:t>
            </a:r>
            <a:r>
              <a:rPr lang="en-US" sz="2300" dirty="0" smtClean="0"/>
              <a:t> el </a:t>
            </a:r>
            <a:r>
              <a:rPr lang="en-US" sz="2300" dirty="0" err="1" smtClean="0"/>
              <a:t>contexto</a:t>
            </a:r>
            <a:r>
              <a:rPr lang="en-US" sz="2300" dirty="0" smtClean="0"/>
              <a:t> y </a:t>
            </a:r>
            <a:r>
              <a:rPr lang="en-US" sz="2300" dirty="0" err="1" smtClean="0"/>
              <a:t>las</a:t>
            </a:r>
            <a:r>
              <a:rPr lang="en-US" sz="2300" dirty="0" smtClean="0"/>
              <a:t> </a:t>
            </a:r>
            <a:r>
              <a:rPr lang="en-US" sz="2300" dirty="0" err="1" smtClean="0"/>
              <a:t>opciones</a:t>
            </a:r>
            <a:endParaRPr lang="en-US" sz="2300" dirty="0" smtClean="0"/>
          </a:p>
        </p:txBody>
      </p:sp>
      <p:graphicFrame>
        <p:nvGraphicFramePr>
          <p:cNvPr id="20" name="Diagram 19"/>
          <p:cNvGraphicFramePr/>
          <p:nvPr>
            <p:extLst>
              <p:ext uri="{D42A27DB-BD31-4B8C-83A1-F6EECF244321}">
                <p14:modId xmlns:p14="http://schemas.microsoft.com/office/powerpoint/2010/main" val="792678034"/>
              </p:ext>
            </p:extLst>
          </p:nvPr>
        </p:nvGraphicFramePr>
        <p:xfrm>
          <a:off x="838200" y="1371600"/>
          <a:ext cx="72390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6019800" cy="785813"/>
          </a:xfrm>
        </p:spPr>
        <p:txBody>
          <a:bodyPr/>
          <a:lstStyle/>
          <a:p>
            <a:r>
              <a:rPr lang="en-US" sz="2300" dirty="0" smtClean="0"/>
              <a:t>Los </a:t>
            </a:r>
            <a:r>
              <a:rPr lang="en-US" sz="2300" dirty="0" err="1" smtClean="0"/>
              <a:t>estudios</a:t>
            </a:r>
            <a:r>
              <a:rPr lang="en-US" sz="2300" dirty="0" smtClean="0"/>
              <a:t> </a:t>
            </a:r>
            <a:r>
              <a:rPr lang="en-US" sz="2300" dirty="0" err="1" smtClean="0"/>
              <a:t>entregan</a:t>
            </a:r>
            <a:r>
              <a:rPr lang="en-US" sz="2300" dirty="0" smtClean="0"/>
              <a:t> </a:t>
            </a:r>
            <a:r>
              <a:rPr lang="en-US" sz="2300" dirty="0" err="1" smtClean="0"/>
              <a:t>datos</a:t>
            </a:r>
            <a:r>
              <a:rPr lang="en-US" sz="2300" dirty="0" smtClean="0"/>
              <a:t> del </a:t>
            </a:r>
            <a:r>
              <a:rPr lang="en-US" sz="2300" dirty="0" err="1" smtClean="0"/>
              <a:t>mercado</a:t>
            </a:r>
            <a:r>
              <a:rPr lang="en-US" sz="2300" dirty="0" smtClean="0"/>
              <a:t>, </a:t>
            </a:r>
            <a:r>
              <a:rPr lang="en-US" sz="2300" dirty="0" err="1" smtClean="0"/>
              <a:t>ustedes</a:t>
            </a:r>
            <a:r>
              <a:rPr lang="en-US" sz="2300" dirty="0" smtClean="0"/>
              <a:t> los </a:t>
            </a:r>
            <a:r>
              <a:rPr lang="en-US" sz="2300" dirty="0" err="1" smtClean="0"/>
              <a:t>priorizan</a:t>
            </a:r>
            <a:r>
              <a:rPr lang="en-US" sz="2300" dirty="0" smtClean="0"/>
              <a:t>, </a:t>
            </a:r>
            <a:r>
              <a:rPr lang="en-US" sz="2300" dirty="0" err="1" smtClean="0"/>
              <a:t>digieren</a:t>
            </a:r>
            <a:r>
              <a:rPr lang="en-US" sz="2300" dirty="0" smtClean="0"/>
              <a:t> e </a:t>
            </a:r>
            <a:r>
              <a:rPr lang="en-US" sz="2300" dirty="0" err="1" smtClean="0"/>
              <a:t>interpretan</a:t>
            </a:r>
            <a:endParaRPr lang="en-US" sz="2300" dirty="0" smtClean="0"/>
          </a:p>
        </p:txBody>
      </p:sp>
      <p:sp>
        <p:nvSpPr>
          <p:cNvPr id="57347" name="Rectangle 3"/>
          <p:cNvSpPr>
            <a:spLocks noGrp="1" noChangeArrowheads="1"/>
          </p:cNvSpPr>
          <p:nvPr>
            <p:ph sz="half" idx="1"/>
          </p:nvPr>
        </p:nvSpPr>
        <p:spPr/>
        <p:txBody>
          <a:bodyPr/>
          <a:lstStyle/>
          <a:p>
            <a:r>
              <a:rPr lang="en-US" sz="2800" dirty="0" err="1" smtClean="0"/>
              <a:t>Encuesta</a:t>
            </a:r>
            <a:r>
              <a:rPr lang="en-US" sz="2800" dirty="0" smtClean="0"/>
              <a:t> de </a:t>
            </a:r>
            <a:r>
              <a:rPr lang="en-US" sz="2800" dirty="0" err="1" smtClean="0"/>
              <a:t>consumidores</a:t>
            </a:r>
            <a:endParaRPr lang="en-US" sz="2800" dirty="0" smtClean="0"/>
          </a:p>
          <a:p>
            <a:r>
              <a:rPr lang="en-US" sz="2800" dirty="0" smtClean="0"/>
              <a:t>Panel de </a:t>
            </a:r>
            <a:r>
              <a:rPr lang="en-US" sz="2800" dirty="0" err="1" smtClean="0"/>
              <a:t>consumidores</a:t>
            </a:r>
            <a:endParaRPr lang="en-US" sz="2800" dirty="0" smtClean="0"/>
          </a:p>
          <a:p>
            <a:r>
              <a:rPr lang="en-US" sz="2800" dirty="0" smtClean="0"/>
              <a:t>Panel de </a:t>
            </a:r>
            <a:r>
              <a:rPr lang="en-US" sz="2800" dirty="0" err="1" smtClean="0"/>
              <a:t>distribución</a:t>
            </a:r>
            <a:endParaRPr lang="en-US" sz="2800" dirty="0" smtClean="0"/>
          </a:p>
          <a:p>
            <a:r>
              <a:rPr lang="en-US" sz="2800" dirty="0" err="1" smtClean="0"/>
              <a:t>Escalas</a:t>
            </a:r>
            <a:r>
              <a:rPr lang="en-US" sz="2800" dirty="0" smtClean="0"/>
              <a:t> </a:t>
            </a:r>
            <a:r>
              <a:rPr lang="en-US" sz="2800" dirty="0" err="1" smtClean="0"/>
              <a:t>semánticas</a:t>
            </a:r>
            <a:endParaRPr lang="en-US" sz="2800" dirty="0" smtClean="0"/>
          </a:p>
          <a:p>
            <a:r>
              <a:rPr lang="en-US" sz="2800" dirty="0" err="1" smtClean="0"/>
              <a:t>Escalamiento</a:t>
            </a:r>
            <a:r>
              <a:rPr lang="en-US" sz="2800" dirty="0" smtClean="0"/>
              <a:t> multidimensional</a:t>
            </a:r>
          </a:p>
        </p:txBody>
      </p:sp>
      <p:sp>
        <p:nvSpPr>
          <p:cNvPr id="29700" name="Content Placeholder 7"/>
          <p:cNvSpPr>
            <a:spLocks noGrp="1"/>
          </p:cNvSpPr>
          <p:nvPr>
            <p:ph sz="half" idx="13"/>
          </p:nvPr>
        </p:nvSpPr>
        <p:spPr>
          <a:xfrm>
            <a:off x="4114800" y="1600200"/>
            <a:ext cx="4419600" cy="4525963"/>
          </a:xfrm>
        </p:spPr>
        <p:txBody>
          <a:bodyPr/>
          <a:lstStyle/>
          <a:p>
            <a:r>
              <a:rPr lang="en-US" sz="2800" dirty="0" smtClean="0"/>
              <a:t>Benchmark de la </a:t>
            </a:r>
            <a:r>
              <a:rPr lang="en-US" sz="2800" dirty="0" err="1" smtClean="0"/>
              <a:t>industria</a:t>
            </a:r>
            <a:endParaRPr lang="en-US" sz="2800" dirty="0" smtClean="0"/>
          </a:p>
          <a:p>
            <a:r>
              <a:rPr lang="en-US" sz="2800" dirty="0" err="1" smtClean="0"/>
              <a:t>Estimación</a:t>
            </a:r>
            <a:r>
              <a:rPr lang="en-US" sz="2800" dirty="0" smtClean="0"/>
              <a:t> de </a:t>
            </a:r>
            <a:r>
              <a:rPr lang="en-US" sz="2800" dirty="0" err="1" smtClean="0"/>
              <a:t>mercado</a:t>
            </a:r>
            <a:endParaRPr lang="en-US" sz="2800" dirty="0" smtClean="0"/>
          </a:p>
          <a:p>
            <a:r>
              <a:rPr lang="en-US" sz="2800" dirty="0" err="1" smtClean="0"/>
              <a:t>Publicidad</a:t>
            </a:r>
            <a:r>
              <a:rPr lang="en-US" sz="2800" dirty="0" smtClean="0"/>
              <a:t> </a:t>
            </a:r>
            <a:r>
              <a:rPr lang="en-US" sz="2800" dirty="0" err="1" smtClean="0"/>
              <a:t>competitiva</a:t>
            </a:r>
            <a:endParaRPr lang="en-US" sz="2800" dirty="0" smtClean="0"/>
          </a:p>
          <a:p>
            <a:r>
              <a:rPr lang="en-US" sz="2800" dirty="0" err="1" smtClean="0"/>
              <a:t>Fuerza</a:t>
            </a:r>
            <a:r>
              <a:rPr lang="en-US" sz="2800" dirty="0" smtClean="0"/>
              <a:t> de </a:t>
            </a:r>
            <a:r>
              <a:rPr lang="en-US" sz="2800" dirty="0" err="1" smtClean="0"/>
              <a:t>ventas</a:t>
            </a:r>
            <a:r>
              <a:rPr lang="en-US" sz="2800" dirty="0" smtClean="0"/>
              <a:t> </a:t>
            </a:r>
            <a:r>
              <a:rPr lang="en-US" sz="2800" dirty="0" err="1" smtClean="0"/>
              <a:t>competitiva</a:t>
            </a:r>
            <a:endParaRPr lang="en-US" sz="2800" dirty="0" smtClean="0"/>
          </a:p>
          <a:p>
            <a:r>
              <a:rPr lang="en-US" sz="2800" dirty="0" err="1" smtClean="0"/>
              <a:t>Experimento</a:t>
            </a:r>
            <a:r>
              <a:rPr lang="en-US" sz="2800" dirty="0" smtClean="0"/>
              <a:t> </a:t>
            </a:r>
            <a:r>
              <a:rPr lang="en-US" sz="2800" dirty="0" err="1" smtClean="0"/>
              <a:t>publicitario</a:t>
            </a:r>
            <a:endParaRPr lang="en-US" sz="2800" dirty="0" smtClean="0"/>
          </a:p>
          <a:p>
            <a:r>
              <a:rPr lang="en-US" sz="2800" dirty="0" err="1" smtClean="0"/>
              <a:t>Experimiento</a:t>
            </a:r>
            <a:r>
              <a:rPr lang="en-US" sz="2800" dirty="0" smtClean="0"/>
              <a:t> de </a:t>
            </a:r>
            <a:r>
              <a:rPr lang="en-US" sz="2800" dirty="0" err="1" smtClean="0"/>
              <a:t>ventas</a:t>
            </a:r>
            <a:endParaRPr lang="en-US" sz="2800" dirty="0" smtClean="0"/>
          </a:p>
          <a:p>
            <a:r>
              <a:rPr lang="en-US" sz="2800" dirty="0" err="1" smtClean="0"/>
              <a:t>Análisis</a:t>
            </a:r>
            <a:r>
              <a:rPr lang="en-US" sz="2800" dirty="0" smtClean="0"/>
              <a:t> </a:t>
            </a:r>
            <a:r>
              <a:rPr lang="en-US" sz="2800" dirty="0" err="1" smtClean="0"/>
              <a:t>conjunto</a:t>
            </a:r>
            <a:endParaRPr lang="en-US" sz="2800" dirty="0" smtClean="0"/>
          </a:p>
          <a:p>
            <a:endParaRPr lang="en-US" sz="2800" dirty="0" smtClean="0"/>
          </a:p>
        </p:txBody>
      </p:sp>
      <p:sp>
        <p:nvSpPr>
          <p:cNvPr id="29701" name="Rectangle 5"/>
          <p:cNvSpPr>
            <a:spLocks noChangeArrowheads="1"/>
          </p:cNvSpPr>
          <p:nvPr/>
        </p:nvSpPr>
        <p:spPr bwMode="auto">
          <a:xfrm>
            <a:off x="4572000" y="1543050"/>
            <a:ext cx="457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marL="230188" indent="-230188">
              <a:buFont typeface="Wingdings 2" pitchFamily="18" charset="2"/>
              <a:buChar char="¡"/>
            </a:pPr>
            <a:endParaRPr lang="en-US" sz="2200" b="1"/>
          </a:p>
          <a:p>
            <a:pPr marL="230188" indent="-230188">
              <a:buFont typeface="Wingdings 2" pitchFamily="18" charset="2"/>
              <a:buChar char="¡"/>
            </a:pPr>
            <a:endParaRPr lang="en-US" sz="2200" b="1"/>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 calcmode="lin" valueType="num">
                                      <p:cBhvr additive="base">
                                        <p:cTn id="7" dur="500" fill="hold"/>
                                        <p:tgtEl>
                                          <p:spTgt spid="573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73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7347">
                                            <p:txEl>
                                              <p:pRg st="1" end="1"/>
                                            </p:txEl>
                                          </p:spTgt>
                                        </p:tgtEl>
                                        <p:attrNameLst>
                                          <p:attrName>style.visibility</p:attrName>
                                        </p:attrNameLst>
                                      </p:cBhvr>
                                      <p:to>
                                        <p:strVal val="visible"/>
                                      </p:to>
                                    </p:set>
                                    <p:anim calcmode="lin" valueType="num">
                                      <p:cBhvr additive="base">
                                        <p:cTn id="13" dur="500" fill="hold"/>
                                        <p:tgtEl>
                                          <p:spTgt spid="573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73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7347">
                                            <p:txEl>
                                              <p:pRg st="2" end="2"/>
                                            </p:txEl>
                                          </p:spTgt>
                                        </p:tgtEl>
                                        <p:attrNameLst>
                                          <p:attrName>style.visibility</p:attrName>
                                        </p:attrNameLst>
                                      </p:cBhvr>
                                      <p:to>
                                        <p:strVal val="visible"/>
                                      </p:to>
                                    </p:set>
                                    <p:anim calcmode="lin" valueType="num">
                                      <p:cBhvr additive="base">
                                        <p:cTn id="19" dur="500" fill="hold"/>
                                        <p:tgtEl>
                                          <p:spTgt spid="5734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73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7347">
                                            <p:txEl>
                                              <p:pRg st="3" end="3"/>
                                            </p:txEl>
                                          </p:spTgt>
                                        </p:tgtEl>
                                        <p:attrNameLst>
                                          <p:attrName>style.visibility</p:attrName>
                                        </p:attrNameLst>
                                      </p:cBhvr>
                                      <p:to>
                                        <p:strVal val="visible"/>
                                      </p:to>
                                    </p:set>
                                    <p:anim calcmode="lin" valueType="num">
                                      <p:cBhvr additive="base">
                                        <p:cTn id="25" dur="500" fill="hold"/>
                                        <p:tgtEl>
                                          <p:spTgt spid="5734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73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7347">
                                            <p:txEl>
                                              <p:pRg st="4" end="4"/>
                                            </p:txEl>
                                          </p:spTgt>
                                        </p:tgtEl>
                                        <p:attrNameLst>
                                          <p:attrName>style.visibility</p:attrName>
                                        </p:attrNameLst>
                                      </p:cBhvr>
                                      <p:to>
                                        <p:strVal val="visible"/>
                                      </p:to>
                                    </p:set>
                                    <p:anim calcmode="lin" valueType="num">
                                      <p:cBhvr additive="base">
                                        <p:cTn id="31" dur="500" fill="hold"/>
                                        <p:tgtEl>
                                          <p:spTgt spid="5734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734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876300" y="2309813"/>
            <a:ext cx="749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488" tIns="44450" rIns="90488" bIns="44450">
            <a:spAutoFit/>
          </a:bodyPr>
          <a:lstStyle/>
          <a:p>
            <a:pPr eaLnBrk="0" hangingPunct="0">
              <a:tabLst>
                <a:tab pos="3048000" algn="l"/>
              </a:tabLst>
            </a:pPr>
            <a:r>
              <a:rPr lang="en-US" sz="2400" b="1">
                <a:solidFill>
                  <a:schemeClr val="tx2"/>
                </a:solidFill>
                <a:latin typeface="Times" pitchFamily="18" charset="0"/>
              </a:rPr>
              <a:t>		</a:t>
            </a:r>
            <a:endParaRPr lang="en-US" sz="2400">
              <a:solidFill>
                <a:schemeClr val="tx2"/>
              </a:solidFill>
              <a:latin typeface="Times" pitchFamily="18" charset="0"/>
            </a:endParaRPr>
          </a:p>
          <a:p>
            <a:pPr marL="1905000" lvl="1" eaLnBrk="0" hangingPunct="0">
              <a:tabLst>
                <a:tab pos="3048000" algn="l"/>
              </a:tabLst>
            </a:pPr>
            <a:r>
              <a:rPr lang="en-US" sz="2400">
                <a:solidFill>
                  <a:schemeClr val="tx2"/>
                </a:solidFill>
                <a:latin typeface="Times" pitchFamily="18" charset="0"/>
              </a:rPr>
              <a:t>						</a:t>
            </a:r>
          </a:p>
        </p:txBody>
      </p:sp>
      <p:sp>
        <p:nvSpPr>
          <p:cNvPr id="30723" name="Rectangle 3"/>
          <p:cNvSpPr>
            <a:spLocks noGrp="1" noChangeArrowheads="1"/>
          </p:cNvSpPr>
          <p:nvPr>
            <p:ph type="title"/>
          </p:nvPr>
        </p:nvSpPr>
        <p:spPr>
          <a:xfrm>
            <a:off x="0" y="0"/>
            <a:ext cx="5715000" cy="785813"/>
          </a:xfrm>
        </p:spPr>
        <p:txBody>
          <a:bodyPr/>
          <a:lstStyle/>
          <a:p>
            <a:r>
              <a:rPr lang="en-US" dirty="0" err="1" smtClean="0"/>
              <a:t>Una</a:t>
            </a:r>
            <a:r>
              <a:rPr lang="en-US" dirty="0" smtClean="0"/>
              <a:t> </a:t>
            </a:r>
            <a:r>
              <a:rPr lang="en-US" dirty="0" err="1" smtClean="0"/>
              <a:t>vez</a:t>
            </a:r>
            <a:r>
              <a:rPr lang="en-US" dirty="0" smtClean="0"/>
              <a:t> </a:t>
            </a:r>
            <a:r>
              <a:rPr lang="en-US" dirty="0" err="1" smtClean="0"/>
              <a:t>que</a:t>
            </a:r>
            <a:r>
              <a:rPr lang="en-US" dirty="0" smtClean="0"/>
              <a:t> la </a:t>
            </a:r>
            <a:r>
              <a:rPr lang="en-US" dirty="0" err="1" smtClean="0"/>
              <a:t>estrategia</a:t>
            </a:r>
            <a:r>
              <a:rPr lang="en-US" dirty="0" smtClean="0"/>
              <a:t> </a:t>
            </a:r>
            <a:r>
              <a:rPr lang="en-US" dirty="0" err="1" smtClean="0"/>
              <a:t>está</a:t>
            </a:r>
            <a:r>
              <a:rPr lang="en-US" dirty="0" smtClean="0"/>
              <a:t> </a:t>
            </a:r>
            <a:r>
              <a:rPr lang="en-US" dirty="0" err="1" smtClean="0"/>
              <a:t>clara</a:t>
            </a:r>
            <a:r>
              <a:rPr lang="en-US" dirty="0" smtClean="0"/>
              <a:t>, </a:t>
            </a:r>
            <a:r>
              <a:rPr lang="en-US" dirty="0" err="1" smtClean="0"/>
              <a:t>deberán</a:t>
            </a:r>
            <a:r>
              <a:rPr lang="en-US" dirty="0" smtClean="0"/>
              <a:t> </a:t>
            </a:r>
            <a:r>
              <a:rPr lang="en-US" dirty="0" err="1" smtClean="0"/>
              <a:t>tomar</a:t>
            </a:r>
            <a:r>
              <a:rPr lang="en-US" dirty="0" smtClean="0"/>
              <a:t> </a:t>
            </a:r>
            <a:r>
              <a:rPr lang="en-US" dirty="0" err="1" smtClean="0"/>
              <a:t>una</a:t>
            </a:r>
            <a:r>
              <a:rPr lang="en-US" dirty="0" smtClean="0"/>
              <a:t> </a:t>
            </a:r>
            <a:r>
              <a:rPr lang="en-US" dirty="0" err="1" smtClean="0"/>
              <a:t>serie</a:t>
            </a:r>
            <a:r>
              <a:rPr lang="en-US" dirty="0" smtClean="0"/>
              <a:t> de </a:t>
            </a:r>
            <a:r>
              <a:rPr lang="en-US" dirty="0" err="1" smtClean="0"/>
              <a:t>decisiones</a:t>
            </a:r>
            <a:r>
              <a:rPr lang="en-US" dirty="0" smtClean="0"/>
              <a:t> </a:t>
            </a:r>
            <a:r>
              <a:rPr lang="en-US" dirty="0" err="1" smtClean="0"/>
              <a:t>tácticas</a:t>
            </a:r>
            <a:endParaRPr lang="en-US" dirty="0" smtClean="0"/>
          </a:p>
        </p:txBody>
      </p:sp>
      <p:sp>
        <p:nvSpPr>
          <p:cNvPr id="63492" name="Rectangle 4"/>
          <p:cNvSpPr>
            <a:spLocks noGrp="1" noChangeArrowheads="1"/>
          </p:cNvSpPr>
          <p:nvPr>
            <p:ph idx="1"/>
          </p:nvPr>
        </p:nvSpPr>
        <p:spPr/>
        <p:txBody>
          <a:bodyPr/>
          <a:lstStyle/>
          <a:p>
            <a:r>
              <a:rPr lang="en-US" sz="2800" dirty="0" err="1" smtClean="0"/>
              <a:t>Planificación</a:t>
            </a:r>
            <a:r>
              <a:rPr lang="en-US" sz="2800" dirty="0" smtClean="0"/>
              <a:t> de la </a:t>
            </a:r>
            <a:r>
              <a:rPr lang="en-US" sz="2800" dirty="0" err="1" smtClean="0"/>
              <a:t>producción</a:t>
            </a:r>
            <a:endParaRPr lang="en-US" sz="2800" dirty="0" smtClean="0"/>
          </a:p>
          <a:p>
            <a:r>
              <a:rPr lang="en-US" sz="2800" dirty="0" err="1" smtClean="0"/>
              <a:t>Eiiminación</a:t>
            </a:r>
            <a:r>
              <a:rPr lang="en-US" sz="2800" dirty="0" smtClean="0"/>
              <a:t> de </a:t>
            </a:r>
            <a:r>
              <a:rPr lang="en-US" sz="2800" dirty="0" err="1" smtClean="0"/>
              <a:t>inventario</a:t>
            </a:r>
            <a:endParaRPr lang="en-US" sz="2800" dirty="0" smtClean="0"/>
          </a:p>
          <a:p>
            <a:r>
              <a:rPr lang="en-US" sz="2800" dirty="0" err="1" smtClean="0"/>
              <a:t>Precio</a:t>
            </a:r>
            <a:endParaRPr lang="en-US" sz="2800" dirty="0" smtClean="0"/>
          </a:p>
          <a:p>
            <a:r>
              <a:rPr lang="en-US" sz="2800" dirty="0" err="1" smtClean="0"/>
              <a:t>Comunicación</a:t>
            </a:r>
            <a:r>
              <a:rPr lang="en-US" sz="2800" dirty="0" smtClean="0"/>
              <a:t> </a:t>
            </a:r>
            <a:r>
              <a:rPr lang="en-US" sz="2800" dirty="0" err="1" smtClean="0"/>
              <a:t>masiva</a:t>
            </a:r>
            <a:r>
              <a:rPr lang="en-US" sz="2800" dirty="0" smtClean="0"/>
              <a:t>	</a:t>
            </a:r>
          </a:p>
          <a:p>
            <a:r>
              <a:rPr lang="en-US" sz="2800" dirty="0" err="1" smtClean="0"/>
              <a:t>Fuerza</a:t>
            </a:r>
            <a:r>
              <a:rPr lang="en-US" sz="2800" dirty="0" smtClean="0"/>
              <a:t> de </a:t>
            </a:r>
            <a:r>
              <a:rPr lang="en-US" sz="2800" dirty="0" err="1" smtClean="0"/>
              <a:t>ventas</a:t>
            </a:r>
            <a:r>
              <a:rPr lang="en-US" sz="2800" dirty="0" smtClean="0"/>
              <a:t> y </a:t>
            </a:r>
            <a:r>
              <a:rPr lang="en-US" sz="2800" dirty="0" err="1" smtClean="0"/>
              <a:t>distribución</a:t>
            </a:r>
            <a:endParaRPr lang="en-US" sz="2800" dirty="0" smtClean="0"/>
          </a:p>
          <a:p>
            <a:r>
              <a:rPr lang="en-US" sz="2800" dirty="0" err="1" smtClean="0"/>
              <a:t>Investigación</a:t>
            </a:r>
            <a:r>
              <a:rPr lang="en-US" sz="2800" dirty="0" smtClean="0"/>
              <a:t> de </a:t>
            </a:r>
            <a:r>
              <a:rPr lang="en-US" sz="2800" dirty="0" err="1" smtClean="0"/>
              <a:t>mercado</a:t>
            </a:r>
            <a:endParaRPr lang="en-US" sz="2800" dirty="0" smtClean="0"/>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2">
                                            <p:txEl>
                                              <p:pRg st="0" end="0"/>
                                            </p:txEl>
                                          </p:spTgt>
                                        </p:tgtEl>
                                        <p:attrNameLst>
                                          <p:attrName>style.visibility</p:attrName>
                                        </p:attrNameLst>
                                      </p:cBhvr>
                                      <p:to>
                                        <p:strVal val="visible"/>
                                      </p:to>
                                    </p:set>
                                    <p:anim calcmode="lin" valueType="num">
                                      <p:cBhvr additive="base">
                                        <p:cTn id="7" dur="500" fill="hold"/>
                                        <p:tgtEl>
                                          <p:spTgt spid="6349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34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492">
                                            <p:txEl>
                                              <p:pRg st="1" end="1"/>
                                            </p:txEl>
                                          </p:spTgt>
                                        </p:tgtEl>
                                        <p:attrNameLst>
                                          <p:attrName>style.visibility</p:attrName>
                                        </p:attrNameLst>
                                      </p:cBhvr>
                                      <p:to>
                                        <p:strVal val="visible"/>
                                      </p:to>
                                    </p:set>
                                    <p:anim calcmode="lin" valueType="num">
                                      <p:cBhvr additive="base">
                                        <p:cTn id="13" dur="500" fill="hold"/>
                                        <p:tgtEl>
                                          <p:spTgt spid="6349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349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3492">
                                            <p:txEl>
                                              <p:pRg st="2" end="2"/>
                                            </p:txEl>
                                          </p:spTgt>
                                        </p:tgtEl>
                                        <p:attrNameLst>
                                          <p:attrName>style.visibility</p:attrName>
                                        </p:attrNameLst>
                                      </p:cBhvr>
                                      <p:to>
                                        <p:strVal val="visible"/>
                                      </p:to>
                                    </p:set>
                                    <p:anim calcmode="lin" valueType="num">
                                      <p:cBhvr additive="base">
                                        <p:cTn id="19" dur="500" fill="hold"/>
                                        <p:tgtEl>
                                          <p:spTgt spid="6349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349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3492">
                                            <p:txEl>
                                              <p:pRg st="3" end="3"/>
                                            </p:txEl>
                                          </p:spTgt>
                                        </p:tgtEl>
                                        <p:attrNameLst>
                                          <p:attrName>style.visibility</p:attrName>
                                        </p:attrNameLst>
                                      </p:cBhvr>
                                      <p:to>
                                        <p:strVal val="visible"/>
                                      </p:to>
                                    </p:set>
                                    <p:anim calcmode="lin" valueType="num">
                                      <p:cBhvr additive="base">
                                        <p:cTn id="25" dur="500" fill="hold"/>
                                        <p:tgtEl>
                                          <p:spTgt spid="6349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349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3492">
                                            <p:txEl>
                                              <p:pRg st="4" end="4"/>
                                            </p:txEl>
                                          </p:spTgt>
                                        </p:tgtEl>
                                        <p:attrNameLst>
                                          <p:attrName>style.visibility</p:attrName>
                                        </p:attrNameLst>
                                      </p:cBhvr>
                                      <p:to>
                                        <p:strVal val="visible"/>
                                      </p:to>
                                    </p:set>
                                    <p:anim calcmode="lin" valueType="num">
                                      <p:cBhvr additive="base">
                                        <p:cTn id="31" dur="500" fill="hold"/>
                                        <p:tgtEl>
                                          <p:spTgt spid="6349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349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3492">
                                            <p:txEl>
                                              <p:pRg st="5" end="5"/>
                                            </p:txEl>
                                          </p:spTgt>
                                        </p:tgtEl>
                                        <p:attrNameLst>
                                          <p:attrName>style.visibility</p:attrName>
                                        </p:attrNameLst>
                                      </p:cBhvr>
                                      <p:to>
                                        <p:strVal val="visible"/>
                                      </p:to>
                                    </p:set>
                                    <p:anim calcmode="lin" valueType="num">
                                      <p:cBhvr additive="base">
                                        <p:cTn id="37" dur="500" fill="hold"/>
                                        <p:tgtEl>
                                          <p:spTgt spid="6349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349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Line 2"/>
          <p:cNvSpPr>
            <a:spLocks noChangeShapeType="1"/>
          </p:cNvSpPr>
          <p:nvPr/>
        </p:nvSpPr>
        <p:spPr bwMode="auto">
          <a:xfrm>
            <a:off x="5978525" y="2403475"/>
            <a:ext cx="0" cy="3613150"/>
          </a:xfrm>
          <a:prstGeom prst="line">
            <a:avLst/>
          </a:prstGeom>
          <a:noFill/>
          <a:ln w="25400">
            <a:solidFill>
              <a:schemeClr val="accent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s-CL"/>
          </a:p>
        </p:txBody>
      </p:sp>
      <p:sp>
        <p:nvSpPr>
          <p:cNvPr id="31747" name="Line 3"/>
          <p:cNvSpPr>
            <a:spLocks noChangeShapeType="1"/>
          </p:cNvSpPr>
          <p:nvPr/>
        </p:nvSpPr>
        <p:spPr bwMode="auto">
          <a:xfrm>
            <a:off x="3165475" y="2403475"/>
            <a:ext cx="0" cy="3594100"/>
          </a:xfrm>
          <a:prstGeom prst="line">
            <a:avLst/>
          </a:prstGeom>
          <a:noFill/>
          <a:ln w="25400">
            <a:solidFill>
              <a:schemeClr val="accent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s-CL"/>
          </a:p>
        </p:txBody>
      </p:sp>
      <p:sp>
        <p:nvSpPr>
          <p:cNvPr id="31748" name="Oval 6" descr="Light downward diagonal"/>
          <p:cNvSpPr>
            <a:spLocks noChangeArrowheads="1"/>
          </p:cNvSpPr>
          <p:nvPr/>
        </p:nvSpPr>
        <p:spPr bwMode="auto">
          <a:xfrm>
            <a:off x="4773613" y="3533775"/>
            <a:ext cx="633412" cy="685800"/>
          </a:xfrm>
          <a:prstGeom prst="ellipse">
            <a:avLst/>
          </a:prstGeom>
          <a:pattFill prst="ltDnDiag">
            <a:fgClr>
              <a:schemeClr val="tx1"/>
            </a:fgClr>
            <a:bgClr>
              <a:schemeClr val="bg1"/>
            </a:bgClr>
          </a:patt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31751" name="Line 7"/>
          <p:cNvSpPr>
            <a:spLocks noChangeShapeType="1"/>
          </p:cNvSpPr>
          <p:nvPr/>
        </p:nvSpPr>
        <p:spPr bwMode="auto">
          <a:xfrm>
            <a:off x="1673225" y="3838575"/>
            <a:ext cx="6273800" cy="0"/>
          </a:xfrm>
          <a:prstGeom prst="line">
            <a:avLst/>
          </a:prstGeom>
          <a:ln w="76200">
            <a:headEnd/>
            <a:tailEnd type="triangle" w="med" len="med"/>
          </a:ln>
        </p:spPr>
        <p:style>
          <a:lnRef idx="3">
            <a:schemeClr val="dk1"/>
          </a:lnRef>
          <a:fillRef idx="0">
            <a:schemeClr val="dk1"/>
          </a:fillRef>
          <a:effectRef idx="2">
            <a:schemeClr val="dk1"/>
          </a:effectRef>
          <a:fontRef idx="minor">
            <a:schemeClr val="tx1"/>
          </a:fontRef>
        </p:style>
        <p:txBody>
          <a:bodyPr wrap="none" anchor="ctr"/>
          <a:lstStyle/>
          <a:p>
            <a:pPr fontAlgn="auto">
              <a:spcBef>
                <a:spcPts val="0"/>
              </a:spcBef>
              <a:spcAft>
                <a:spcPts val="0"/>
              </a:spcAft>
              <a:defRPr/>
            </a:pPr>
            <a:endParaRPr lang="en-US" dirty="0"/>
          </a:p>
        </p:txBody>
      </p:sp>
      <p:sp>
        <p:nvSpPr>
          <p:cNvPr id="31750" name="Line 8"/>
          <p:cNvSpPr>
            <a:spLocks noChangeShapeType="1"/>
          </p:cNvSpPr>
          <p:nvPr/>
        </p:nvSpPr>
        <p:spPr bwMode="auto">
          <a:xfrm>
            <a:off x="1960563" y="2797175"/>
            <a:ext cx="0" cy="939800"/>
          </a:xfrm>
          <a:prstGeom prst="line">
            <a:avLst/>
          </a:prstGeom>
          <a:noFill/>
          <a:ln w="508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2" name="Line 9"/>
          <p:cNvSpPr>
            <a:spLocks noChangeShapeType="1"/>
          </p:cNvSpPr>
          <p:nvPr/>
        </p:nvSpPr>
        <p:spPr bwMode="auto">
          <a:xfrm flipV="1">
            <a:off x="3165475" y="3889375"/>
            <a:ext cx="0" cy="10414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2" name="Line 10"/>
          <p:cNvSpPr>
            <a:spLocks noChangeShapeType="1"/>
          </p:cNvSpPr>
          <p:nvPr/>
        </p:nvSpPr>
        <p:spPr bwMode="auto">
          <a:xfrm>
            <a:off x="2052638" y="3152775"/>
            <a:ext cx="1011237" cy="0"/>
          </a:xfrm>
          <a:prstGeom prst="line">
            <a:avLst/>
          </a:prstGeom>
          <a:noFill/>
          <a:ln w="25400">
            <a:solidFill>
              <a:schemeClr val="bg2"/>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3" name="Line 11"/>
          <p:cNvSpPr>
            <a:spLocks noChangeShapeType="1"/>
          </p:cNvSpPr>
          <p:nvPr/>
        </p:nvSpPr>
        <p:spPr bwMode="auto">
          <a:xfrm flipV="1">
            <a:off x="4562475" y="3889375"/>
            <a:ext cx="0" cy="10414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4" name="Line 12"/>
          <p:cNvSpPr>
            <a:spLocks noChangeShapeType="1"/>
          </p:cNvSpPr>
          <p:nvPr/>
        </p:nvSpPr>
        <p:spPr bwMode="auto">
          <a:xfrm flipV="1">
            <a:off x="5091113" y="3889375"/>
            <a:ext cx="0" cy="10414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5" name="Line 13"/>
          <p:cNvSpPr>
            <a:spLocks noChangeShapeType="1"/>
          </p:cNvSpPr>
          <p:nvPr/>
        </p:nvSpPr>
        <p:spPr bwMode="auto">
          <a:xfrm flipV="1">
            <a:off x="5978525" y="3889375"/>
            <a:ext cx="0" cy="10414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6" name="Line 14"/>
          <p:cNvSpPr>
            <a:spLocks noChangeShapeType="1"/>
          </p:cNvSpPr>
          <p:nvPr/>
        </p:nvSpPr>
        <p:spPr bwMode="auto">
          <a:xfrm>
            <a:off x="5091113" y="2797175"/>
            <a:ext cx="0" cy="939800"/>
          </a:xfrm>
          <a:prstGeom prst="line">
            <a:avLst/>
          </a:prstGeom>
          <a:noFill/>
          <a:ln w="508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7" name="Line 15"/>
          <p:cNvSpPr>
            <a:spLocks noChangeShapeType="1"/>
          </p:cNvSpPr>
          <p:nvPr/>
        </p:nvSpPr>
        <p:spPr bwMode="auto">
          <a:xfrm>
            <a:off x="6954838" y="2797175"/>
            <a:ext cx="0" cy="939800"/>
          </a:xfrm>
          <a:prstGeom prst="line">
            <a:avLst/>
          </a:prstGeom>
          <a:noFill/>
          <a:ln w="508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58" name="Rectangle 16"/>
          <p:cNvSpPr>
            <a:spLocks noChangeArrowheads="1"/>
          </p:cNvSpPr>
          <p:nvPr/>
        </p:nvSpPr>
        <p:spPr bwMode="auto">
          <a:xfrm>
            <a:off x="1987270" y="2368550"/>
            <a:ext cx="167033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b="1" dirty="0" err="1" smtClean="0"/>
              <a:t>Construcción</a:t>
            </a:r>
            <a:endParaRPr lang="en-US" b="1" dirty="0"/>
          </a:p>
          <a:p>
            <a:pPr algn="ctr" eaLnBrk="0" hangingPunct="0"/>
            <a:r>
              <a:rPr lang="en-US" b="1" dirty="0"/>
              <a:t>d</a:t>
            </a:r>
            <a:r>
              <a:rPr lang="en-US" b="1" dirty="0" smtClean="0"/>
              <a:t>e </a:t>
            </a:r>
            <a:r>
              <a:rPr lang="en-US" b="1" dirty="0" err="1" smtClean="0"/>
              <a:t>inventario</a:t>
            </a:r>
            <a:endParaRPr lang="en-US" b="1" dirty="0"/>
          </a:p>
        </p:txBody>
      </p:sp>
      <p:sp>
        <p:nvSpPr>
          <p:cNvPr id="31759" name="Rectangle 17"/>
          <p:cNvSpPr>
            <a:spLocks noChangeArrowheads="1"/>
          </p:cNvSpPr>
          <p:nvPr/>
        </p:nvSpPr>
        <p:spPr bwMode="auto">
          <a:xfrm>
            <a:off x="5777728" y="2368550"/>
            <a:ext cx="1144546"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b="1" dirty="0" err="1" smtClean="0"/>
              <a:t>Ventas</a:t>
            </a:r>
            <a:endParaRPr lang="en-US" b="1" dirty="0" smtClean="0"/>
          </a:p>
          <a:p>
            <a:pPr algn="ctr" eaLnBrk="0" hangingPunct="0"/>
            <a:r>
              <a:rPr lang="en-US" b="1" dirty="0" err="1"/>
              <a:t>p</a:t>
            </a:r>
            <a:r>
              <a:rPr lang="en-US" b="1" dirty="0" err="1" smtClean="0"/>
              <a:t>erdidas</a:t>
            </a:r>
            <a:endParaRPr lang="en-US" b="1" dirty="0"/>
          </a:p>
        </p:txBody>
      </p:sp>
      <p:sp>
        <p:nvSpPr>
          <p:cNvPr id="31760" name="Rectangle 18"/>
          <p:cNvSpPr>
            <a:spLocks noChangeArrowheads="1"/>
          </p:cNvSpPr>
          <p:nvPr/>
        </p:nvSpPr>
        <p:spPr bwMode="auto">
          <a:xfrm>
            <a:off x="7185469" y="4067175"/>
            <a:ext cx="1221490"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b="1" dirty="0" err="1" smtClean="0"/>
              <a:t>Unidades</a:t>
            </a:r>
            <a:endParaRPr lang="en-US" b="1" dirty="0"/>
          </a:p>
        </p:txBody>
      </p:sp>
      <p:sp>
        <p:nvSpPr>
          <p:cNvPr id="31761" name="Rectangle 19"/>
          <p:cNvSpPr>
            <a:spLocks noChangeArrowheads="1"/>
          </p:cNvSpPr>
          <p:nvPr/>
        </p:nvSpPr>
        <p:spPr bwMode="auto">
          <a:xfrm>
            <a:off x="2635160" y="4940680"/>
            <a:ext cx="1003481" cy="643766"/>
          </a:xfrm>
          <a:prstGeom prst="rect">
            <a:avLst/>
          </a:prstGeom>
          <a:solidFill>
            <a:schemeClr val="bg1"/>
          </a:solidFill>
          <a:ln w="12700">
            <a:solidFill>
              <a:schemeClr val="bg2"/>
            </a:solidFill>
            <a:miter lim="800000"/>
            <a:headEnd/>
            <a:tailEnd/>
          </a:ln>
        </p:spPr>
        <p:txBody>
          <a:bodyPr wrap="none" lIns="90488" tIns="44450" rIns="90488" bIns="44450" anchor="ctr">
            <a:spAutoFit/>
          </a:bodyPr>
          <a:lstStyle/>
          <a:p>
            <a:pPr algn="ctr" eaLnBrk="0" hangingPunct="0"/>
            <a:r>
              <a:rPr lang="en-US" b="1" dirty="0" smtClean="0"/>
              <a:t>PP</a:t>
            </a:r>
            <a:endParaRPr lang="en-US" b="1" dirty="0"/>
          </a:p>
          <a:p>
            <a:pPr algn="ctr" eaLnBrk="0" hangingPunct="0"/>
            <a:r>
              <a:rPr lang="en-US" b="1" dirty="0"/>
              <a:t>(1-20%)</a:t>
            </a:r>
          </a:p>
        </p:txBody>
      </p:sp>
      <p:sp>
        <p:nvSpPr>
          <p:cNvPr id="31762" name="Rectangle 22"/>
          <p:cNvSpPr>
            <a:spLocks noChangeArrowheads="1"/>
          </p:cNvSpPr>
          <p:nvPr/>
        </p:nvSpPr>
        <p:spPr bwMode="auto">
          <a:xfrm>
            <a:off x="6750050" y="2290763"/>
            <a:ext cx="1405835" cy="73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488" tIns="44450" rIns="90488" bIns="44450">
            <a:spAutoFit/>
          </a:bodyPr>
          <a:lstStyle/>
          <a:p>
            <a:pPr eaLnBrk="0" hangingPunct="0"/>
            <a:r>
              <a:rPr lang="en-US" sz="1400" dirty="0" smtClean="0"/>
              <a:t>(</a:t>
            </a:r>
            <a:r>
              <a:rPr lang="en-US" sz="1400" dirty="0" err="1" smtClean="0"/>
              <a:t>suponiendo</a:t>
            </a:r>
            <a:endParaRPr lang="en-US" sz="1400" dirty="0"/>
          </a:p>
          <a:p>
            <a:pPr eaLnBrk="0" hangingPunct="0"/>
            <a:r>
              <a:rPr lang="en-US" sz="1400" dirty="0" err="1" smtClean="0"/>
              <a:t>inventario</a:t>
            </a:r>
            <a:r>
              <a:rPr lang="en-US" sz="1400" dirty="0" smtClean="0"/>
              <a:t> </a:t>
            </a:r>
            <a:r>
              <a:rPr lang="en-US" sz="1400" dirty="0" err="1" smtClean="0"/>
              <a:t>nulo</a:t>
            </a:r>
            <a:r>
              <a:rPr lang="en-US" sz="1400" dirty="0" smtClean="0"/>
              <a:t>)</a:t>
            </a:r>
          </a:p>
          <a:p>
            <a:pPr eaLnBrk="0" hangingPunct="0"/>
            <a:endParaRPr lang="en-US" sz="1400" dirty="0"/>
          </a:p>
        </p:txBody>
      </p:sp>
      <p:sp>
        <p:nvSpPr>
          <p:cNvPr id="31763" name="Rectangle 23"/>
          <p:cNvSpPr>
            <a:spLocks noChangeArrowheads="1"/>
          </p:cNvSpPr>
          <p:nvPr/>
        </p:nvSpPr>
        <p:spPr bwMode="auto">
          <a:xfrm>
            <a:off x="5468568" y="4940680"/>
            <a:ext cx="1061189" cy="643766"/>
          </a:xfrm>
          <a:prstGeom prst="rect">
            <a:avLst/>
          </a:prstGeom>
          <a:solidFill>
            <a:schemeClr val="bg1"/>
          </a:solidFill>
          <a:ln w="12700">
            <a:solidFill>
              <a:schemeClr val="bg2"/>
            </a:solidFill>
            <a:miter lim="800000"/>
            <a:headEnd/>
            <a:tailEnd/>
          </a:ln>
        </p:spPr>
        <p:txBody>
          <a:bodyPr wrap="none" lIns="90488" tIns="44450" rIns="90488" bIns="44450" anchor="ctr">
            <a:spAutoFit/>
          </a:bodyPr>
          <a:lstStyle/>
          <a:p>
            <a:pPr algn="ctr" eaLnBrk="0" hangingPunct="0"/>
            <a:r>
              <a:rPr lang="en-US" b="1" dirty="0" smtClean="0"/>
              <a:t>PP</a:t>
            </a:r>
            <a:endParaRPr lang="en-US" b="1" dirty="0"/>
          </a:p>
          <a:p>
            <a:pPr algn="ctr" eaLnBrk="0" hangingPunct="0"/>
            <a:r>
              <a:rPr lang="en-US" b="1" dirty="0"/>
              <a:t>(1+20%)</a:t>
            </a:r>
          </a:p>
        </p:txBody>
      </p:sp>
      <p:sp>
        <p:nvSpPr>
          <p:cNvPr id="31764" name="Rectangle 24"/>
          <p:cNvSpPr>
            <a:spLocks noGrp="1" noChangeArrowheads="1"/>
          </p:cNvSpPr>
          <p:nvPr>
            <p:ph type="title"/>
          </p:nvPr>
        </p:nvSpPr>
        <p:spPr>
          <a:xfrm>
            <a:off x="76200" y="52388"/>
            <a:ext cx="6415088" cy="785812"/>
          </a:xfrm>
        </p:spPr>
        <p:txBody>
          <a:bodyPr/>
          <a:lstStyle/>
          <a:p>
            <a:r>
              <a:rPr lang="en-US" sz="2300" dirty="0" err="1" smtClean="0"/>
              <a:t>Ajuste</a:t>
            </a:r>
            <a:r>
              <a:rPr lang="en-US" sz="2300" dirty="0" smtClean="0"/>
              <a:t> del </a:t>
            </a:r>
            <a:r>
              <a:rPr lang="en-US" sz="2300" dirty="0" err="1" smtClean="0"/>
              <a:t>departamento</a:t>
            </a:r>
            <a:r>
              <a:rPr lang="en-US" sz="2300" dirty="0" smtClean="0"/>
              <a:t> de </a:t>
            </a:r>
            <a:r>
              <a:rPr lang="en-US" sz="2300" dirty="0" err="1" smtClean="0"/>
              <a:t>producción</a:t>
            </a:r>
            <a:endParaRPr lang="en-US" sz="2300" dirty="0" smtClean="0"/>
          </a:p>
        </p:txBody>
      </p:sp>
      <p:sp>
        <p:nvSpPr>
          <p:cNvPr id="31765" name="Line 25"/>
          <p:cNvSpPr>
            <a:spLocks noChangeShapeType="1"/>
          </p:cNvSpPr>
          <p:nvPr/>
        </p:nvSpPr>
        <p:spPr bwMode="auto">
          <a:xfrm>
            <a:off x="6026150" y="3190875"/>
            <a:ext cx="814388" cy="4763"/>
          </a:xfrm>
          <a:prstGeom prst="line">
            <a:avLst/>
          </a:prstGeom>
          <a:noFill/>
          <a:ln w="25400">
            <a:solidFill>
              <a:schemeClr val="bg2"/>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66" name="Line 26"/>
          <p:cNvSpPr>
            <a:spLocks noChangeShapeType="1"/>
          </p:cNvSpPr>
          <p:nvPr/>
        </p:nvSpPr>
        <p:spPr bwMode="auto">
          <a:xfrm>
            <a:off x="3279775" y="4587875"/>
            <a:ext cx="1135063"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767" name="Line 27"/>
          <p:cNvSpPr>
            <a:spLocks noChangeShapeType="1"/>
          </p:cNvSpPr>
          <p:nvPr/>
        </p:nvSpPr>
        <p:spPr bwMode="auto">
          <a:xfrm>
            <a:off x="4703763" y="4587875"/>
            <a:ext cx="1135062"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31" name="Rounded Rectangle 30"/>
          <p:cNvSpPr/>
          <p:nvPr/>
        </p:nvSpPr>
        <p:spPr>
          <a:xfrm>
            <a:off x="609600" y="1828800"/>
            <a:ext cx="1295400" cy="83820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b="1" dirty="0" err="1" smtClean="0">
                <a:solidFill>
                  <a:schemeClr val="bg1"/>
                </a:solidFill>
              </a:rPr>
              <a:t>Demandamercado</a:t>
            </a:r>
            <a:endParaRPr lang="en-US" b="1" dirty="0">
              <a:solidFill>
                <a:schemeClr val="bg1"/>
              </a:solidFill>
            </a:endParaRPr>
          </a:p>
        </p:txBody>
      </p:sp>
      <p:sp>
        <p:nvSpPr>
          <p:cNvPr id="32" name="Rounded Rectangle 31"/>
          <p:cNvSpPr/>
          <p:nvPr/>
        </p:nvSpPr>
        <p:spPr>
          <a:xfrm>
            <a:off x="533400" y="5181600"/>
            <a:ext cx="1600200" cy="38100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b="1" dirty="0" err="1" smtClean="0">
                <a:solidFill>
                  <a:schemeClr val="bg1"/>
                </a:solidFill>
              </a:rPr>
              <a:t>Producción</a:t>
            </a:r>
            <a:endParaRPr lang="en-US" b="1" dirty="0">
              <a:solidFill>
                <a:schemeClr val="bg1"/>
              </a:solidFill>
            </a:endParaRPr>
          </a:p>
        </p:txBody>
      </p:sp>
      <p:sp>
        <p:nvSpPr>
          <p:cNvPr id="33" name="Oval 32"/>
          <p:cNvSpPr/>
          <p:nvPr/>
        </p:nvSpPr>
        <p:spPr>
          <a:xfrm>
            <a:off x="4191000" y="5029200"/>
            <a:ext cx="838200" cy="381000"/>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smtClean="0"/>
              <a:t>PP</a:t>
            </a:r>
            <a:endParaRPr lang="en-US" dirty="0"/>
          </a:p>
        </p:txBody>
      </p:sp>
      <p:sp>
        <p:nvSpPr>
          <p:cNvPr id="34" name="Rounded Rectangle 33"/>
          <p:cNvSpPr/>
          <p:nvPr/>
        </p:nvSpPr>
        <p:spPr>
          <a:xfrm>
            <a:off x="3886200" y="5562600"/>
            <a:ext cx="1524000" cy="91440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b="1" dirty="0" smtClean="0">
                <a:solidFill>
                  <a:schemeClr val="bg1"/>
                </a:solidFill>
              </a:rPr>
              <a:t>Plan de </a:t>
            </a:r>
            <a:r>
              <a:rPr lang="en-US" b="1" dirty="0" err="1" smtClean="0">
                <a:solidFill>
                  <a:schemeClr val="bg1"/>
                </a:solidFill>
              </a:rPr>
              <a:t>producción</a:t>
            </a:r>
            <a:r>
              <a:rPr lang="en-US" b="1" dirty="0" smtClean="0">
                <a:solidFill>
                  <a:schemeClr val="bg1"/>
                </a:solidFill>
              </a:rPr>
              <a:t> </a:t>
            </a:r>
            <a:r>
              <a:rPr lang="en-US" b="1" dirty="0" err="1" smtClean="0">
                <a:solidFill>
                  <a:schemeClr val="bg1"/>
                </a:solidFill>
              </a:rPr>
              <a:t>requerido</a:t>
            </a:r>
            <a:endParaRPr lang="en-US" b="1" dirty="0">
              <a:solidFill>
                <a:schemeClr val="bg1"/>
              </a:solidFill>
            </a:endParaRPr>
          </a:p>
        </p:txBody>
      </p:sp>
      <p:sp>
        <p:nvSpPr>
          <p:cNvPr id="35" name="Rounded Rectangle 34"/>
          <p:cNvSpPr/>
          <p:nvPr/>
        </p:nvSpPr>
        <p:spPr>
          <a:xfrm>
            <a:off x="2209800" y="1066800"/>
            <a:ext cx="6705600" cy="7620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dirty="0" smtClean="0"/>
              <a:t>El </a:t>
            </a:r>
            <a:r>
              <a:rPr lang="en-US" dirty="0" err="1" smtClean="0"/>
              <a:t>departamento</a:t>
            </a:r>
            <a:r>
              <a:rPr lang="en-US" dirty="0" smtClean="0"/>
              <a:t> de </a:t>
            </a:r>
            <a:r>
              <a:rPr lang="en-US" dirty="0" err="1" smtClean="0"/>
              <a:t>producción</a:t>
            </a:r>
            <a:r>
              <a:rPr lang="en-US" dirty="0" smtClean="0"/>
              <a:t> </a:t>
            </a:r>
            <a:r>
              <a:rPr lang="en-US" dirty="0" err="1" smtClean="0"/>
              <a:t>ajustará</a:t>
            </a:r>
            <a:r>
              <a:rPr lang="en-US" dirty="0" smtClean="0"/>
              <a:t> </a:t>
            </a:r>
            <a:r>
              <a:rPr lang="en-US" dirty="0" err="1" smtClean="0"/>
              <a:t>automáticamente</a:t>
            </a:r>
            <a:r>
              <a:rPr lang="en-US" dirty="0" smtClean="0"/>
              <a:t> los </a:t>
            </a:r>
            <a:r>
              <a:rPr lang="en-US" dirty="0" err="1" smtClean="0"/>
              <a:t>niveles</a:t>
            </a:r>
            <a:r>
              <a:rPr lang="en-US" dirty="0" smtClean="0"/>
              <a:t> de </a:t>
            </a:r>
            <a:r>
              <a:rPr lang="en-US" dirty="0" err="1" smtClean="0"/>
              <a:t>producción</a:t>
            </a:r>
            <a:r>
              <a:rPr lang="en-US" dirty="0" smtClean="0"/>
              <a:t> en (+ ó </a:t>
            </a:r>
            <a:r>
              <a:rPr lang="en-US" dirty="0"/>
              <a:t>-) 20% </a:t>
            </a:r>
            <a:r>
              <a:rPr lang="en-US" dirty="0" err="1" smtClean="0"/>
              <a:t>respecto</a:t>
            </a:r>
            <a:r>
              <a:rPr lang="en-US" dirty="0" smtClean="0"/>
              <a:t> al plan</a:t>
            </a:r>
            <a:endParaRPr lang="en-US" dirty="0"/>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17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7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76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76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7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76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7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75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75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7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75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75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175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175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176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176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17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p:bldP spid="31748" grpId="0" animBg="1"/>
      <p:bldP spid="31750" grpId="0" animBg="1"/>
      <p:bldP spid="2" grpId="0" animBg="1"/>
      <p:bldP spid="31752" grpId="0" animBg="1"/>
      <p:bldP spid="31753" grpId="0" animBg="1"/>
      <p:bldP spid="31754" grpId="0" animBg="1"/>
      <p:bldP spid="31755" grpId="0" animBg="1"/>
      <p:bldP spid="31756" grpId="0" animBg="1"/>
      <p:bldP spid="31757" grpId="0" animBg="1"/>
      <p:bldP spid="31758" grpId="0"/>
      <p:bldP spid="31759" grpId="0"/>
      <p:bldP spid="31761" grpId="0" animBg="1"/>
      <p:bldP spid="31762" grpId="0"/>
      <p:bldP spid="31763" grpId="0" animBg="1"/>
      <p:bldP spid="31765" grpId="0" animBg="1"/>
      <p:bldP spid="31766" grpId="0" animBg="1"/>
      <p:bldP spid="31767" grpId="0" animBg="1"/>
      <p:bldP spid="31"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err="1" smtClean="0"/>
              <a:t>Markstrat</a:t>
            </a:r>
            <a:r>
              <a:rPr lang="en-US" dirty="0" smtClean="0"/>
              <a:t> </a:t>
            </a:r>
            <a:r>
              <a:rPr lang="en-US" dirty="0" err="1" smtClean="0"/>
              <a:t>es</a:t>
            </a:r>
            <a:r>
              <a:rPr lang="en-US" dirty="0" smtClean="0"/>
              <a:t> </a:t>
            </a:r>
            <a:r>
              <a:rPr lang="en-US" dirty="0" err="1" smtClean="0"/>
              <a:t>una</a:t>
            </a:r>
            <a:r>
              <a:rPr lang="en-US" dirty="0" smtClean="0"/>
              <a:t> </a:t>
            </a:r>
            <a:r>
              <a:rPr lang="en-US" dirty="0" err="1" smtClean="0"/>
              <a:t>simulación</a:t>
            </a:r>
            <a:r>
              <a:rPr lang="en-US" dirty="0" smtClean="0"/>
              <a:t> con </a:t>
            </a:r>
            <a:r>
              <a:rPr lang="en-US" dirty="0" err="1" smtClean="0"/>
              <a:t>foco</a:t>
            </a:r>
            <a:r>
              <a:rPr lang="en-US" dirty="0" smtClean="0"/>
              <a:t> en marketing </a:t>
            </a:r>
            <a:r>
              <a:rPr lang="en-US" dirty="0" err="1" smtClean="0"/>
              <a:t>estratégico</a:t>
            </a:r>
            <a:endParaRPr lang="en-US" dirty="0" smtClean="0"/>
          </a:p>
        </p:txBody>
      </p:sp>
      <p:sp>
        <p:nvSpPr>
          <p:cNvPr id="26627" name="Rectangle 3"/>
          <p:cNvSpPr>
            <a:spLocks noGrp="1" noChangeArrowheads="1"/>
          </p:cNvSpPr>
          <p:nvPr>
            <p:ph idx="1"/>
          </p:nvPr>
        </p:nvSpPr>
        <p:spPr/>
        <p:txBody>
          <a:bodyPr/>
          <a:lstStyle/>
          <a:p>
            <a:r>
              <a:rPr lang="en-US" dirty="0" err="1" smtClean="0"/>
              <a:t>Entendimiento</a:t>
            </a:r>
            <a:r>
              <a:rPr lang="en-US" dirty="0" smtClean="0"/>
              <a:t> de </a:t>
            </a:r>
            <a:r>
              <a:rPr lang="en-US" dirty="0" err="1" smtClean="0"/>
              <a:t>las</a:t>
            </a:r>
            <a:r>
              <a:rPr lang="en-US" dirty="0" smtClean="0"/>
              <a:t> </a:t>
            </a:r>
            <a:r>
              <a:rPr lang="en-US" dirty="0" err="1" smtClean="0"/>
              <a:t>necesidades</a:t>
            </a:r>
            <a:r>
              <a:rPr lang="en-US" dirty="0" smtClean="0"/>
              <a:t> del </a:t>
            </a:r>
            <a:r>
              <a:rPr lang="en-US" dirty="0" err="1" smtClean="0"/>
              <a:t>cliente</a:t>
            </a:r>
            <a:endParaRPr lang="en-US" dirty="0" smtClean="0"/>
          </a:p>
          <a:p>
            <a:r>
              <a:rPr lang="en-US" dirty="0" err="1" smtClean="0"/>
              <a:t>Visión</a:t>
            </a:r>
            <a:r>
              <a:rPr lang="en-US" dirty="0" smtClean="0"/>
              <a:t> de largo </a:t>
            </a:r>
            <a:r>
              <a:rPr lang="en-US" dirty="0" err="1" smtClean="0"/>
              <a:t>plazo</a:t>
            </a:r>
            <a:endParaRPr lang="en-US" dirty="0" smtClean="0"/>
          </a:p>
          <a:p>
            <a:r>
              <a:rPr lang="en-US" dirty="0" smtClean="0"/>
              <a:t>Marketing </a:t>
            </a:r>
            <a:r>
              <a:rPr lang="en-US" dirty="0" err="1" smtClean="0"/>
              <a:t>como</a:t>
            </a:r>
            <a:r>
              <a:rPr lang="en-US" dirty="0" smtClean="0"/>
              <a:t> </a:t>
            </a:r>
            <a:r>
              <a:rPr lang="en-US" dirty="0" err="1" smtClean="0"/>
              <a:t>centro</a:t>
            </a:r>
            <a:r>
              <a:rPr lang="en-US" dirty="0" smtClean="0"/>
              <a:t> de </a:t>
            </a:r>
            <a:r>
              <a:rPr lang="en-US" dirty="0" err="1" smtClean="0"/>
              <a:t>beneficios</a:t>
            </a:r>
            <a:endParaRPr lang="en-US" dirty="0" smtClean="0"/>
          </a:p>
          <a:p>
            <a:r>
              <a:rPr lang="en-US" dirty="0" err="1" smtClean="0"/>
              <a:t>Entorno</a:t>
            </a:r>
            <a:r>
              <a:rPr lang="en-US" dirty="0" smtClean="0"/>
              <a:t> </a:t>
            </a:r>
            <a:r>
              <a:rPr lang="en-US" dirty="0" err="1" smtClean="0"/>
              <a:t>competitivo</a:t>
            </a:r>
            <a:endParaRPr lang="en-US" dirty="0" smtClean="0"/>
          </a:p>
          <a:p>
            <a:r>
              <a:rPr lang="en-US" dirty="0" err="1" smtClean="0"/>
              <a:t>Estrategia</a:t>
            </a:r>
            <a:r>
              <a:rPr lang="en-US" dirty="0" smtClean="0"/>
              <a:t> de marketing </a:t>
            </a:r>
            <a:r>
              <a:rPr lang="en-US" dirty="0" err="1" smtClean="0"/>
              <a:t>basada</a:t>
            </a:r>
            <a:r>
              <a:rPr lang="en-US" dirty="0" smtClean="0"/>
              <a:t> en </a:t>
            </a:r>
            <a:r>
              <a:rPr lang="en-US" dirty="0" err="1" smtClean="0"/>
              <a:t>segmentación</a:t>
            </a:r>
            <a:r>
              <a:rPr lang="en-US" dirty="0" smtClean="0"/>
              <a:t>, </a:t>
            </a:r>
            <a:r>
              <a:rPr lang="en-US" dirty="0" err="1" smtClean="0"/>
              <a:t>posicionamiento</a:t>
            </a:r>
            <a:r>
              <a:rPr lang="en-US" dirty="0" smtClean="0"/>
              <a:t> y </a:t>
            </a:r>
            <a:r>
              <a:rPr lang="en-US" dirty="0" err="1" smtClean="0"/>
              <a:t>asignación</a:t>
            </a:r>
            <a:r>
              <a:rPr lang="en-US" dirty="0" smtClean="0"/>
              <a:t> de </a:t>
            </a:r>
            <a:r>
              <a:rPr lang="en-US" dirty="0" err="1" smtClean="0"/>
              <a:t>recursos</a:t>
            </a:r>
            <a:r>
              <a:rPr lang="en-US" dirty="0" smtClean="0"/>
              <a:t>… </a:t>
            </a:r>
            <a:r>
              <a:rPr lang="en-US" dirty="0" err="1" smtClean="0"/>
              <a:t>decisiones</a:t>
            </a:r>
            <a:r>
              <a:rPr lang="en-US" dirty="0" smtClean="0"/>
              <a:t> de marketing mix </a:t>
            </a:r>
            <a:r>
              <a:rPr lang="en-US" dirty="0" err="1" smtClean="0"/>
              <a:t>tienen</a:t>
            </a:r>
            <a:r>
              <a:rPr lang="en-US" dirty="0" smtClean="0"/>
              <a:t> un </a:t>
            </a:r>
            <a:r>
              <a:rPr lang="en-US" dirty="0" err="1" smtClean="0"/>
              <a:t>rol</a:t>
            </a:r>
            <a:r>
              <a:rPr lang="en-US" dirty="0" smtClean="0"/>
              <a:t> </a:t>
            </a:r>
            <a:r>
              <a:rPr lang="en-US" dirty="0" err="1" smtClean="0"/>
              <a:t>secundario</a:t>
            </a:r>
            <a:endParaRPr lang="en-US" dirty="0" smtClean="0"/>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500" fill="hold"/>
                                        <p:tgtEl>
                                          <p:spTgt spid="2662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66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500" fill="hold"/>
                                        <p:tgtEl>
                                          <p:spTgt spid="2662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662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additive="base">
                                        <p:cTn id="31" dur="500" fill="hold"/>
                                        <p:tgtEl>
                                          <p:spTgt spid="2662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662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Line 2"/>
          <p:cNvSpPr>
            <a:spLocks noChangeShapeType="1"/>
          </p:cNvSpPr>
          <p:nvPr/>
        </p:nvSpPr>
        <p:spPr bwMode="auto">
          <a:xfrm>
            <a:off x="5551488" y="3421063"/>
            <a:ext cx="0" cy="1473200"/>
          </a:xfrm>
          <a:prstGeom prst="line">
            <a:avLst/>
          </a:prstGeom>
          <a:ln>
            <a:headEnd type="triangle" w="med" len="med"/>
            <a:tailEnd/>
          </a:ln>
        </p:spPr>
        <p:style>
          <a:lnRef idx="3">
            <a:schemeClr val="dk1"/>
          </a:lnRef>
          <a:fillRef idx="0">
            <a:schemeClr val="dk1"/>
          </a:fillRef>
          <a:effectRef idx="2">
            <a:schemeClr val="dk1"/>
          </a:effectRef>
          <a:fontRef idx="minor">
            <a:schemeClr val="tx1"/>
          </a:fontRef>
        </p:style>
        <p:txBody>
          <a:bodyPr wrap="none" anchor="ctr"/>
          <a:lstStyle/>
          <a:p>
            <a:pPr fontAlgn="auto">
              <a:spcBef>
                <a:spcPts val="0"/>
              </a:spcBef>
              <a:spcAft>
                <a:spcPts val="0"/>
              </a:spcAft>
              <a:defRPr/>
            </a:pPr>
            <a:endParaRPr lang="en-US"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32771" name="Rectangle 3"/>
          <p:cNvSpPr>
            <a:spLocks noChangeArrowheads="1"/>
          </p:cNvSpPr>
          <p:nvPr/>
        </p:nvSpPr>
        <p:spPr bwMode="auto">
          <a:xfrm>
            <a:off x="5160962" y="4953000"/>
            <a:ext cx="809518" cy="1320874"/>
          </a:xfrm>
          <a:prstGeom prst="rect">
            <a:avLst/>
          </a:prstGeom>
          <a:noFill/>
          <a:ln w="12700">
            <a:noFill/>
            <a:prstDash val="sysDot"/>
            <a:miter lim="800000"/>
            <a:headEnd/>
            <a:tailEnd/>
          </a:ln>
        </p:spPr>
        <p:txBody>
          <a:bodyPr wrap="none" lIns="90488" tIns="44450" rIns="90488" bIns="4445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0" fontAlgn="auto" hangingPunct="0">
              <a:spcBef>
                <a:spcPts val="0"/>
              </a:spcBef>
              <a:spcAft>
                <a:spcPts val="0"/>
              </a:spcAft>
              <a:defRPr/>
            </a:pPr>
            <a:r>
              <a:rPr lang="en-US"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rPr>
              <a:t>?</a:t>
            </a:r>
          </a:p>
        </p:txBody>
      </p:sp>
      <p:sp>
        <p:nvSpPr>
          <p:cNvPr id="32772" name="Rectangle 13"/>
          <p:cNvSpPr>
            <a:spLocks noChangeArrowheads="1"/>
          </p:cNvSpPr>
          <p:nvPr/>
        </p:nvSpPr>
        <p:spPr bwMode="auto">
          <a:xfrm>
            <a:off x="6586538" y="4021138"/>
            <a:ext cx="2252221"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prstDash val="sysDot"/>
                <a:miter lim="800000"/>
                <a:headEnd/>
                <a:tailEnd/>
              </a14:hiddenLine>
            </a:ext>
          </a:extLst>
        </p:spPr>
        <p:txBody>
          <a:bodyPr wrap="none" lIns="90488" tIns="44450" rIns="90488" bIns="44450">
            <a:spAutoFit/>
          </a:bodyPr>
          <a:lstStyle/>
          <a:p>
            <a:pPr eaLnBrk="0" hangingPunct="0"/>
            <a:r>
              <a:rPr lang="en-US" sz="2400" b="1" dirty="0" err="1" smtClean="0">
                <a:solidFill>
                  <a:schemeClr val="tx2"/>
                </a:solidFill>
              </a:rPr>
              <a:t>Competidores</a:t>
            </a:r>
            <a:endParaRPr lang="en-US" sz="2400" b="1" dirty="0">
              <a:solidFill>
                <a:schemeClr val="tx2"/>
              </a:solidFill>
            </a:endParaRPr>
          </a:p>
        </p:txBody>
      </p:sp>
      <p:sp>
        <p:nvSpPr>
          <p:cNvPr id="32773" name="Rectangle 14"/>
          <p:cNvSpPr>
            <a:spLocks noChangeArrowheads="1"/>
          </p:cNvSpPr>
          <p:nvPr/>
        </p:nvSpPr>
        <p:spPr bwMode="auto">
          <a:xfrm>
            <a:off x="6586538" y="4687888"/>
            <a:ext cx="2131995"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prstDash val="sysDot"/>
                <a:miter lim="800000"/>
                <a:headEnd/>
                <a:tailEnd/>
              </a14:hiddenLine>
            </a:ext>
          </a:extLst>
        </p:spPr>
        <p:txBody>
          <a:bodyPr wrap="none" lIns="90488" tIns="44450" rIns="90488" bIns="44450">
            <a:spAutoFit/>
          </a:bodyPr>
          <a:lstStyle/>
          <a:p>
            <a:pPr eaLnBrk="0" hangingPunct="0"/>
            <a:r>
              <a:rPr lang="en-US" sz="2400" b="1" dirty="0" err="1" smtClean="0">
                <a:solidFill>
                  <a:schemeClr val="tx2"/>
                </a:solidFill>
              </a:rPr>
              <a:t>Postergación</a:t>
            </a:r>
            <a:endParaRPr lang="en-US" sz="2400" b="1" dirty="0">
              <a:solidFill>
                <a:schemeClr val="tx2"/>
              </a:solidFill>
            </a:endParaRPr>
          </a:p>
        </p:txBody>
      </p:sp>
      <p:sp>
        <p:nvSpPr>
          <p:cNvPr id="32774" name="Rectangle 15"/>
          <p:cNvSpPr>
            <a:spLocks noChangeArrowheads="1"/>
          </p:cNvSpPr>
          <p:nvPr/>
        </p:nvSpPr>
        <p:spPr bwMode="auto">
          <a:xfrm>
            <a:off x="6586538" y="5354638"/>
            <a:ext cx="269464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prstDash val="sysDot"/>
                <a:miter lim="800000"/>
                <a:headEnd/>
                <a:tailEnd/>
              </a14:hiddenLine>
            </a:ext>
          </a:extLst>
        </p:spPr>
        <p:txBody>
          <a:bodyPr wrap="none" lIns="90488" tIns="44450" rIns="90488" bIns="44450">
            <a:spAutoFit/>
          </a:bodyPr>
          <a:lstStyle/>
          <a:p>
            <a:pPr eaLnBrk="0" hangingPunct="0"/>
            <a:r>
              <a:rPr lang="en-US" sz="2400" b="1" dirty="0" err="1" smtClean="0">
                <a:solidFill>
                  <a:schemeClr val="tx2"/>
                </a:solidFill>
              </a:rPr>
              <a:t>Pérdida</a:t>
            </a:r>
            <a:r>
              <a:rPr lang="en-US" sz="2400" b="1" dirty="0" smtClean="0">
                <a:solidFill>
                  <a:schemeClr val="tx2"/>
                </a:solidFill>
              </a:rPr>
              <a:t> </a:t>
            </a:r>
            <a:r>
              <a:rPr lang="en-US" sz="2400" b="1" dirty="0" err="1" smtClean="0">
                <a:solidFill>
                  <a:schemeClr val="tx2"/>
                </a:solidFill>
              </a:rPr>
              <a:t>industria</a:t>
            </a:r>
            <a:endParaRPr lang="en-US" sz="2400" b="1" dirty="0">
              <a:solidFill>
                <a:schemeClr val="tx2"/>
              </a:solidFill>
            </a:endParaRPr>
          </a:p>
        </p:txBody>
      </p:sp>
      <p:sp>
        <p:nvSpPr>
          <p:cNvPr id="32775" name="Rectangle 16"/>
          <p:cNvSpPr>
            <a:spLocks noGrp="1" noChangeArrowheads="1"/>
          </p:cNvSpPr>
          <p:nvPr>
            <p:ph type="title"/>
          </p:nvPr>
        </p:nvSpPr>
        <p:spPr>
          <a:xfrm>
            <a:off x="0" y="0"/>
            <a:ext cx="5715000" cy="785813"/>
          </a:xfrm>
        </p:spPr>
        <p:txBody>
          <a:bodyPr/>
          <a:lstStyle/>
          <a:p>
            <a:r>
              <a:rPr lang="en-US" sz="2300" dirty="0" smtClean="0"/>
              <a:t>La </a:t>
            </a:r>
            <a:r>
              <a:rPr lang="en-US" sz="2300" dirty="0" err="1" smtClean="0"/>
              <a:t>diferencia</a:t>
            </a:r>
            <a:r>
              <a:rPr lang="en-US" sz="2300" dirty="0" smtClean="0"/>
              <a:t> entre </a:t>
            </a:r>
            <a:r>
              <a:rPr lang="en-US" sz="2300" dirty="0" err="1" smtClean="0"/>
              <a:t>intención</a:t>
            </a:r>
            <a:r>
              <a:rPr lang="en-US" sz="2300" dirty="0" smtClean="0"/>
              <a:t> de </a:t>
            </a:r>
            <a:r>
              <a:rPr lang="en-US" sz="2300" dirty="0" err="1" smtClean="0"/>
              <a:t>compra</a:t>
            </a:r>
            <a:r>
              <a:rPr lang="en-US" sz="2300" dirty="0" smtClean="0"/>
              <a:t> y </a:t>
            </a:r>
            <a:r>
              <a:rPr lang="en-US" sz="2300" dirty="0" err="1" smtClean="0"/>
              <a:t>participación</a:t>
            </a:r>
            <a:r>
              <a:rPr lang="en-US" sz="2300" dirty="0" smtClean="0"/>
              <a:t> </a:t>
            </a:r>
            <a:r>
              <a:rPr lang="en-US" sz="2300" dirty="0" err="1" smtClean="0"/>
              <a:t>aproxima</a:t>
            </a:r>
            <a:r>
              <a:rPr lang="en-US" sz="2300" dirty="0" smtClean="0"/>
              <a:t> </a:t>
            </a:r>
            <a:r>
              <a:rPr lang="en-US" sz="2300" dirty="0" err="1" smtClean="0"/>
              <a:t>las</a:t>
            </a:r>
            <a:r>
              <a:rPr lang="en-US" sz="2300" dirty="0" smtClean="0"/>
              <a:t> </a:t>
            </a:r>
            <a:r>
              <a:rPr lang="en-US" sz="2300" dirty="0" err="1" smtClean="0"/>
              <a:t>ventas</a:t>
            </a:r>
            <a:r>
              <a:rPr lang="en-US" sz="2300" dirty="0" smtClean="0"/>
              <a:t> </a:t>
            </a:r>
            <a:r>
              <a:rPr lang="en-US" sz="2300" dirty="0" err="1" smtClean="0"/>
              <a:t>perdidas</a:t>
            </a:r>
            <a:endParaRPr lang="en-US" sz="2300" dirty="0" smtClean="0"/>
          </a:p>
        </p:txBody>
      </p:sp>
      <p:sp>
        <p:nvSpPr>
          <p:cNvPr id="32782" name="Rectangle 20"/>
          <p:cNvSpPr>
            <a:spLocks noChangeArrowheads="1"/>
          </p:cNvSpPr>
          <p:nvPr/>
        </p:nvSpPr>
        <p:spPr bwMode="auto">
          <a:xfrm>
            <a:off x="2219325" y="2298065"/>
            <a:ext cx="1036320" cy="1105431"/>
          </a:xfrm>
          <a:prstGeom prst="rect">
            <a:avLst/>
          </a:prstGeom>
          <a:noFill/>
          <a:ln w="12700">
            <a:noFill/>
            <a:miter lim="800000"/>
            <a:headEnd/>
            <a:tailEnd/>
          </a:ln>
        </p:spPr>
        <p:txBody>
          <a:bodyPr lIns="90488" tIns="44450" rIns="90488" bIns="44450">
            <a:spAutoFit/>
          </a:bodyPr>
          <a:lstStyle/>
          <a:p>
            <a:pPr algn="ctr" eaLnBrk="0" fontAlgn="auto" hangingPunct="0">
              <a:spcBef>
                <a:spcPts val="0"/>
              </a:spcBef>
              <a:spcAft>
                <a:spcPts val="0"/>
              </a:spcAft>
              <a:defRPr/>
            </a:pPr>
            <a:r>
              <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n-lt"/>
              </a:rPr>
              <a:t>-</a:t>
            </a:r>
          </a:p>
        </p:txBody>
      </p:sp>
      <p:sp>
        <p:nvSpPr>
          <p:cNvPr id="32783" name="Rectangle 21"/>
          <p:cNvSpPr>
            <a:spLocks noChangeArrowheads="1"/>
          </p:cNvSpPr>
          <p:nvPr/>
        </p:nvSpPr>
        <p:spPr bwMode="auto">
          <a:xfrm>
            <a:off x="4994910" y="2298065"/>
            <a:ext cx="1101090" cy="1105431"/>
          </a:xfrm>
          <a:prstGeom prst="rect">
            <a:avLst/>
          </a:prstGeom>
          <a:noFill/>
          <a:ln w="12700">
            <a:noFill/>
            <a:miter lim="800000"/>
            <a:headEnd/>
            <a:tailEnd/>
          </a:ln>
        </p:spPr>
        <p:txBody>
          <a:bodyPr lIns="90488" tIns="44450" rIns="90488" bIns="44450">
            <a:spAutoFit/>
          </a:bodyPr>
          <a:lstStyle/>
          <a:p>
            <a:pPr algn="ctr" eaLnBrk="0" fontAlgn="auto" hangingPunct="0">
              <a:spcBef>
                <a:spcPts val="0"/>
              </a:spcBef>
              <a:spcAft>
                <a:spcPts val="0"/>
              </a:spcAft>
              <a:defRPr/>
            </a:pPr>
            <a:r>
              <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Symbol" pitchFamily="18" charset="2"/>
              </a:rPr>
              <a:t></a:t>
            </a:r>
          </a:p>
        </p:txBody>
      </p:sp>
      <p:sp>
        <p:nvSpPr>
          <p:cNvPr id="35" name="Bent-Up Arrow 34"/>
          <p:cNvSpPr/>
          <p:nvPr/>
        </p:nvSpPr>
        <p:spPr>
          <a:xfrm rot="5400000">
            <a:off x="6113462" y="3924300"/>
            <a:ext cx="381000" cy="457200"/>
          </a:xfrm>
          <a:prstGeom prst="bentUpArrow">
            <a:avLst>
              <a:gd name="adj1" fmla="val 13125"/>
              <a:gd name="adj2" fmla="val 25000"/>
              <a:gd name="adj3" fmla="val 30625"/>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36" name="Bent-Up Arrow 35"/>
          <p:cNvSpPr/>
          <p:nvPr/>
        </p:nvSpPr>
        <p:spPr>
          <a:xfrm rot="5400000">
            <a:off x="6113462" y="4610100"/>
            <a:ext cx="381000" cy="457200"/>
          </a:xfrm>
          <a:prstGeom prst="bentUpArrow">
            <a:avLst>
              <a:gd name="adj1" fmla="val 13125"/>
              <a:gd name="adj2" fmla="val 25000"/>
              <a:gd name="adj3" fmla="val 30625"/>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37" name="Bent-Up Arrow 36"/>
          <p:cNvSpPr/>
          <p:nvPr/>
        </p:nvSpPr>
        <p:spPr>
          <a:xfrm rot="5400000">
            <a:off x="6113462" y="5295900"/>
            <a:ext cx="381000" cy="457200"/>
          </a:xfrm>
          <a:prstGeom prst="bentUpArrow">
            <a:avLst>
              <a:gd name="adj1" fmla="val 13125"/>
              <a:gd name="adj2" fmla="val 25000"/>
              <a:gd name="adj3" fmla="val 30625"/>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16" name="Rounded Rectangle 15"/>
          <p:cNvSpPr/>
          <p:nvPr/>
        </p:nvSpPr>
        <p:spPr>
          <a:xfrm>
            <a:off x="457200" y="2286000"/>
            <a:ext cx="1920240" cy="13716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auto" hangingPunct="0">
              <a:spcBef>
                <a:spcPts val="0"/>
              </a:spcBef>
              <a:spcAft>
                <a:spcPts val="0"/>
              </a:spcAft>
              <a:defRPr/>
            </a:pPr>
            <a:r>
              <a:rPr lang="en-US" sz="2400" b="1" dirty="0" err="1" smtClean="0">
                <a:solidFill>
                  <a:schemeClr val="bg1"/>
                </a:solidFill>
              </a:rPr>
              <a:t>Intención</a:t>
            </a:r>
            <a:r>
              <a:rPr lang="en-US" sz="2400" b="1" dirty="0" smtClean="0">
                <a:solidFill>
                  <a:schemeClr val="bg1"/>
                </a:solidFill>
              </a:rPr>
              <a:t> de </a:t>
            </a:r>
            <a:r>
              <a:rPr lang="en-US" sz="2400" b="1" dirty="0" err="1" smtClean="0">
                <a:solidFill>
                  <a:schemeClr val="bg1"/>
                </a:solidFill>
              </a:rPr>
              <a:t>compra</a:t>
            </a:r>
            <a:endParaRPr lang="en-US" sz="2400" b="1" dirty="0">
              <a:solidFill>
                <a:schemeClr val="bg1"/>
              </a:solidFill>
            </a:endParaRPr>
          </a:p>
        </p:txBody>
      </p:sp>
      <p:sp>
        <p:nvSpPr>
          <p:cNvPr id="17" name="Rounded Rectangle 16"/>
          <p:cNvSpPr/>
          <p:nvPr/>
        </p:nvSpPr>
        <p:spPr>
          <a:xfrm>
            <a:off x="3124200" y="2286000"/>
            <a:ext cx="1920240" cy="13716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auto" hangingPunct="0">
              <a:spcBef>
                <a:spcPts val="0"/>
              </a:spcBef>
              <a:spcAft>
                <a:spcPts val="0"/>
              </a:spcAft>
              <a:defRPr/>
            </a:pPr>
            <a:r>
              <a:rPr lang="en-US" sz="2000" b="1" dirty="0" err="1" smtClean="0">
                <a:solidFill>
                  <a:schemeClr val="bg1"/>
                </a:solidFill>
              </a:rPr>
              <a:t>Participación</a:t>
            </a:r>
            <a:r>
              <a:rPr lang="en-US" sz="2000" b="1" dirty="0" smtClean="0">
                <a:solidFill>
                  <a:schemeClr val="bg1"/>
                </a:solidFill>
              </a:rPr>
              <a:t> de </a:t>
            </a:r>
            <a:r>
              <a:rPr lang="en-US" sz="2000" b="1" dirty="0" err="1" smtClean="0">
                <a:solidFill>
                  <a:schemeClr val="bg1"/>
                </a:solidFill>
              </a:rPr>
              <a:t>mercado</a:t>
            </a:r>
            <a:endParaRPr lang="en-US" sz="2000" b="1" dirty="0">
              <a:solidFill>
                <a:schemeClr val="bg1"/>
              </a:solidFill>
            </a:endParaRPr>
          </a:p>
        </p:txBody>
      </p:sp>
      <p:sp>
        <p:nvSpPr>
          <p:cNvPr id="18" name="Rounded Rectangle 17"/>
          <p:cNvSpPr/>
          <p:nvPr/>
        </p:nvSpPr>
        <p:spPr>
          <a:xfrm>
            <a:off x="6080760" y="2286000"/>
            <a:ext cx="1920240" cy="13716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auto" hangingPunct="0">
              <a:spcBef>
                <a:spcPts val="0"/>
              </a:spcBef>
              <a:spcAft>
                <a:spcPts val="0"/>
              </a:spcAft>
              <a:defRPr/>
            </a:pPr>
            <a:r>
              <a:rPr lang="en-US" sz="2400" b="1" dirty="0" err="1" smtClean="0">
                <a:solidFill>
                  <a:schemeClr val="bg1"/>
                </a:solidFill>
              </a:rPr>
              <a:t>Ventas</a:t>
            </a:r>
            <a:r>
              <a:rPr lang="en-US" sz="2400" b="1" dirty="0" smtClean="0">
                <a:solidFill>
                  <a:schemeClr val="bg1"/>
                </a:solidFill>
              </a:rPr>
              <a:t> </a:t>
            </a:r>
            <a:r>
              <a:rPr lang="en-US" sz="2400" b="1" dirty="0" err="1" smtClean="0">
                <a:solidFill>
                  <a:schemeClr val="bg1"/>
                </a:solidFill>
              </a:rPr>
              <a:t>perdidas</a:t>
            </a:r>
            <a:endParaRPr lang="en-US" sz="2400" b="1" dirty="0">
              <a:solidFill>
                <a:schemeClr val="bg1"/>
              </a:solidFill>
            </a:endParaRPr>
          </a:p>
        </p:txBody>
      </p:sp>
    </p:spTree>
  </p:cSld>
  <p:clrMapOvr>
    <a:masterClrMapping/>
  </p:clrMapOvr>
  <p:transition>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82" descr="cash"/>
          <p:cNvPicPr>
            <a:picLocks noGrp="1" noChangeAspect="1" noChangeArrowheads="1"/>
          </p:cNvPicPr>
          <p:nvPr>
            <p:ph sz="half" idx="13"/>
          </p:nvPr>
        </p:nvPicPr>
        <p:blipFill>
          <a:blip r:embed="rId3">
            <a:extLst>
              <a:ext uri="{28A0092B-C50C-407E-A947-70E740481C1C}">
                <a14:useLocalDpi xmlns:a14="http://schemas.microsoft.com/office/drawing/2010/main" val="0"/>
              </a:ext>
            </a:extLst>
          </a:blip>
          <a:srcRect/>
          <a:stretch>
            <a:fillRect/>
          </a:stretch>
        </p:blipFill>
        <p:spPr>
          <a:xfrm>
            <a:off x="381000" y="1066800"/>
            <a:ext cx="1311275" cy="1638300"/>
          </a:xfrm>
        </p:spPr>
      </p:pic>
      <p:sp>
        <p:nvSpPr>
          <p:cNvPr id="33795" name="Rectangle 2"/>
          <p:cNvSpPr>
            <a:spLocks noGrp="1" noChangeArrowheads="1"/>
          </p:cNvSpPr>
          <p:nvPr>
            <p:ph type="title"/>
          </p:nvPr>
        </p:nvSpPr>
        <p:spPr>
          <a:xfrm>
            <a:off x="117475" y="76200"/>
            <a:ext cx="8335963" cy="776288"/>
          </a:xfrm>
        </p:spPr>
        <p:txBody>
          <a:bodyPr lIns="92075" tIns="190500" rIns="92075" bIns="190500" anchor="b"/>
          <a:lstStyle/>
          <a:p>
            <a:r>
              <a:rPr lang="en-US" dirty="0" smtClean="0"/>
              <a:t>Los </a:t>
            </a:r>
            <a:r>
              <a:rPr lang="en-US" dirty="0" err="1" smtClean="0"/>
              <a:t>precios</a:t>
            </a:r>
            <a:r>
              <a:rPr lang="en-US" dirty="0" smtClean="0"/>
              <a:t> son </a:t>
            </a:r>
            <a:r>
              <a:rPr lang="en-US" dirty="0" err="1" smtClean="0"/>
              <a:t>fijados</a:t>
            </a:r>
            <a:r>
              <a:rPr lang="en-US" dirty="0" smtClean="0"/>
              <a:t> </a:t>
            </a:r>
            <a:r>
              <a:rPr lang="en-US" dirty="0" err="1" smtClean="0"/>
              <a:t>una</a:t>
            </a:r>
            <a:r>
              <a:rPr lang="en-US" dirty="0" smtClean="0"/>
              <a:t> </a:t>
            </a:r>
            <a:r>
              <a:rPr lang="en-US" dirty="0" err="1" smtClean="0"/>
              <a:t>vez</a:t>
            </a:r>
            <a:r>
              <a:rPr lang="en-US" dirty="0" smtClean="0"/>
              <a:t> al </a:t>
            </a:r>
            <a:r>
              <a:rPr lang="en-US" dirty="0" err="1" smtClean="0"/>
              <a:t>año</a:t>
            </a:r>
            <a:endParaRPr lang="en-US" dirty="0" smtClean="0"/>
          </a:p>
        </p:txBody>
      </p:sp>
      <p:graphicFrame>
        <p:nvGraphicFramePr>
          <p:cNvPr id="122003" name="Group 147"/>
          <p:cNvGraphicFramePr>
            <a:graphicFrameLocks noGrp="1"/>
          </p:cNvGraphicFramePr>
          <p:nvPr>
            <p:ph sz="half" idx="1"/>
            <p:extLst>
              <p:ext uri="{D42A27DB-BD31-4B8C-83A1-F6EECF244321}">
                <p14:modId xmlns:p14="http://schemas.microsoft.com/office/powerpoint/2010/main" val="4139096064"/>
              </p:ext>
            </p:extLst>
          </p:nvPr>
        </p:nvGraphicFramePr>
        <p:xfrm>
          <a:off x="381000" y="2743200"/>
          <a:ext cx="8382000" cy="3352800"/>
        </p:xfrm>
        <a:graphic>
          <a:graphicData uri="http://schemas.openxmlformats.org/drawingml/2006/table">
            <a:tbl>
              <a:tblPr firstRow="1">
                <a:effectLst>
                  <a:outerShdw blurRad="50800" dist="38100" algn="l" rotWithShape="0">
                    <a:prstClr val="black">
                      <a:alpha val="40000"/>
                    </a:prstClr>
                  </a:outerShdw>
                </a:effectLst>
                <a:tableStyleId>{1FECB4D8-DB02-4DC6-A0A2-4F2EBAE1DC90}</a:tableStyleId>
              </a:tblPr>
              <a:tblGrid>
                <a:gridCol w="2095500"/>
                <a:gridCol w="2095500"/>
                <a:gridCol w="2095500"/>
                <a:gridCol w="2095500"/>
              </a:tblGrid>
              <a:tr h="838200">
                <a:tc>
                  <a:txBody>
                    <a:bodyPr/>
                    <a:lstStyle/>
                    <a:p>
                      <a:pPr marL="0" marR="0" lvl="0" indent="0" algn="l" defTabSz="914400" rtl="0" eaLnBrk="1" fontAlgn="base" latinLnBrk="0" hangingPunct="1">
                        <a:lnSpc>
                          <a:spcPct val="100000"/>
                        </a:lnSpc>
                        <a:spcBef>
                          <a:spcPct val="10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charset="0"/>
                      </a:endParaRPr>
                    </a:p>
                  </a:txBody>
                  <a:tcP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Tiendas</a:t>
                      </a:r>
                      <a:r>
                        <a:rPr kumimoji="0" lang="en-US" sz="2000" u="none" strike="noStrike" cap="none" normalizeH="0" baseline="0" dirty="0" smtClean="0">
                          <a:ln>
                            <a:noFill/>
                          </a:ln>
                          <a:effectLst/>
                        </a:rPr>
                        <a:t> </a:t>
                      </a:r>
                      <a:r>
                        <a:rPr kumimoji="0" lang="en-US" sz="2000" u="none" strike="noStrike" cap="none" normalizeH="0" baseline="0" dirty="0" err="1" smtClean="0">
                          <a:ln>
                            <a:noFill/>
                          </a:ln>
                          <a:effectLst/>
                        </a:rPr>
                        <a:t>especializadas</a:t>
                      </a:r>
                      <a:endParaRPr kumimoji="0" lang="en-US" sz="2000" b="1" i="0" u="none" strike="noStrike" cap="none" normalizeH="0" baseline="0" dirty="0" smtClean="0">
                        <a:ln>
                          <a:noFill/>
                        </a:ln>
                        <a:solidFill>
                          <a:schemeClr val="tx1"/>
                        </a:solidFill>
                        <a:effectLst/>
                        <a:latin typeface="Arial" charset="0"/>
                      </a:endParaRPr>
                    </a:p>
                  </a:txBody>
                  <a:tcPr horzOverflow="overflow"/>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Tiendas</a:t>
                      </a:r>
                      <a:r>
                        <a:rPr kumimoji="0" lang="en-US" sz="2000" u="none" strike="noStrike" cap="none" normalizeH="0" baseline="0" dirty="0" smtClean="0">
                          <a:ln>
                            <a:noFill/>
                          </a:ln>
                          <a:effectLst/>
                        </a:rPr>
                        <a:t> </a:t>
                      </a:r>
                      <a:r>
                        <a:rPr kumimoji="0" lang="en-US" sz="2000" u="none" strike="noStrike" cap="none" normalizeH="0" baseline="0" dirty="0" err="1" smtClean="0">
                          <a:ln>
                            <a:noFill/>
                          </a:ln>
                          <a:effectLst/>
                        </a:rPr>
                        <a:t>por</a:t>
                      </a:r>
                      <a:r>
                        <a:rPr kumimoji="0" lang="en-US" sz="2000" u="none" strike="noStrike" cap="none" normalizeH="0" baseline="0" dirty="0" smtClean="0">
                          <a:ln>
                            <a:noFill/>
                          </a:ln>
                          <a:effectLst/>
                        </a:rPr>
                        <a:t> </a:t>
                      </a:r>
                      <a:r>
                        <a:rPr kumimoji="0" lang="en-US" sz="2000" u="none" strike="noStrike" cap="none" normalizeH="0" baseline="0" dirty="0" err="1" smtClean="0">
                          <a:ln>
                            <a:noFill/>
                          </a:ln>
                          <a:effectLst/>
                        </a:rPr>
                        <a:t>departamento</a:t>
                      </a:r>
                      <a:endParaRPr kumimoji="0" lang="en-US" sz="2000" b="1" i="0" u="none" strike="noStrike" cap="none" normalizeH="0" baseline="0" dirty="0" smtClean="0">
                        <a:ln>
                          <a:noFill/>
                        </a:ln>
                        <a:solidFill>
                          <a:schemeClr val="tx1"/>
                        </a:solidFill>
                        <a:effectLst/>
                        <a:latin typeface="Arial" charset="0"/>
                      </a:endParaRPr>
                    </a:p>
                  </a:txBody>
                  <a:tcPr horzOverflow="overflow"/>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Cadenas</a:t>
                      </a:r>
                      <a:endParaRPr kumimoji="0" lang="en-US" sz="2000" b="1" i="0" u="none" strike="noStrike" cap="none" normalizeH="0" baseline="0" dirty="0" smtClean="0">
                        <a:ln>
                          <a:noFill/>
                        </a:ln>
                        <a:solidFill>
                          <a:schemeClr val="tx1"/>
                        </a:solidFill>
                        <a:effectLst/>
                        <a:latin typeface="Arial" charset="0"/>
                      </a:endParaRPr>
                    </a:p>
                  </a:txBody>
                  <a:tcPr horzOverflow="overflow"/>
                </a:tc>
              </a:tr>
              <a:tr h="838200">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Precio</a:t>
                      </a:r>
                      <a:r>
                        <a:rPr kumimoji="0" lang="en-US" sz="2000" u="none" strike="noStrike" cap="none" normalizeH="0" baseline="0" dirty="0" smtClean="0">
                          <a:ln>
                            <a:noFill/>
                          </a:ln>
                          <a:effectLst/>
                        </a:rPr>
                        <a:t> al</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detalle</a:t>
                      </a:r>
                      <a:r>
                        <a:rPr kumimoji="0" lang="en-US" sz="2000" u="none" strike="noStrike" cap="none" normalizeH="0" baseline="0" dirty="0" smtClean="0">
                          <a:ln>
                            <a:noFill/>
                          </a:ln>
                          <a:effectLst/>
                        </a:rPr>
                        <a:t> </a:t>
                      </a:r>
                      <a:r>
                        <a:rPr kumimoji="0" lang="en-US" sz="2000" u="none" strike="noStrike" cap="none" normalizeH="0" baseline="0" dirty="0" err="1" smtClean="0">
                          <a:ln>
                            <a:noFill/>
                          </a:ln>
                          <a:effectLst/>
                        </a:rPr>
                        <a:t>promedio</a:t>
                      </a:r>
                      <a:endParaRPr kumimoji="0" lang="en-US" sz="2000" b="1" i="0" u="none" strike="noStrike" cap="none" normalizeH="0" baseline="0" dirty="0" smtClean="0">
                        <a:ln>
                          <a:noFill/>
                        </a:ln>
                        <a:solidFill>
                          <a:schemeClr val="tx1"/>
                        </a:solidFill>
                        <a:effectLst/>
                        <a:latin typeface="Arial" charset="0"/>
                      </a:endParaRPr>
                    </a:p>
                  </a:txBody>
                  <a:tcPr horzOverflow="overflow">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$100</a:t>
                      </a:r>
                      <a:endParaRPr kumimoji="0" lang="en-US" sz="2800" b="1" i="0" u="none" strike="noStrike" cap="none" normalizeH="0" baseline="0" dirty="0" smtClean="0">
                        <a:ln>
                          <a:noFill/>
                        </a:ln>
                        <a:solidFill>
                          <a:schemeClr val="tx1"/>
                        </a:solidFill>
                        <a:effectLst/>
                        <a:latin typeface="Arial" charset="0"/>
                      </a:endParaRPr>
                    </a:p>
                  </a:txBody>
                  <a:tcPr anchor="ctr" horzOverflow="overflow"/>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$100</a:t>
                      </a:r>
                      <a:endParaRPr kumimoji="0" lang="en-US" sz="2800" b="1" i="0" u="none" strike="noStrike" cap="none" normalizeH="0" baseline="0" dirty="0" smtClean="0">
                        <a:ln>
                          <a:noFill/>
                        </a:ln>
                        <a:solidFill>
                          <a:schemeClr val="tx1"/>
                        </a:solidFill>
                        <a:effectLst/>
                        <a:latin typeface="Arial" charset="0"/>
                      </a:endParaRPr>
                    </a:p>
                  </a:txBody>
                  <a:tcPr anchor="ctr" horzOverflow="overflow"/>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$90</a:t>
                      </a:r>
                      <a:endParaRPr kumimoji="0" lang="en-US" sz="2800" b="1" i="0" u="none" strike="noStrike" cap="none" normalizeH="0" baseline="0" dirty="0" smtClean="0">
                        <a:ln>
                          <a:noFill/>
                        </a:ln>
                        <a:solidFill>
                          <a:schemeClr val="tx1"/>
                        </a:solidFill>
                        <a:effectLst/>
                        <a:latin typeface="Arial" charset="0"/>
                      </a:endParaRPr>
                    </a:p>
                  </a:txBody>
                  <a:tcPr anchor="ctr" horzOverflow="overflow"/>
                </a:tc>
              </a:tr>
              <a:tr h="838200">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Margen</a:t>
                      </a:r>
                      <a:r>
                        <a:rPr kumimoji="0" lang="en-US" sz="2000" u="none" strike="noStrike" cap="none" normalizeH="0" baseline="0" dirty="0" smtClean="0">
                          <a:ln>
                            <a:noFill/>
                          </a:ln>
                          <a:effectLst/>
                        </a:rPr>
                        <a:t> de </a:t>
                      </a:r>
                      <a:r>
                        <a:rPr kumimoji="0" lang="en-US" sz="2000" u="none" strike="noStrike" cap="none" normalizeH="0" baseline="0" dirty="0" err="1" smtClean="0">
                          <a:ln>
                            <a:noFill/>
                          </a:ln>
                          <a:effectLst/>
                        </a:rPr>
                        <a:t>distribución</a:t>
                      </a:r>
                      <a:endParaRPr kumimoji="0" lang="en-US" sz="2000" b="1" i="0" u="none" strike="noStrike" cap="none" normalizeH="0" baseline="0" dirty="0" smtClean="0">
                        <a:ln>
                          <a:noFill/>
                        </a:ln>
                        <a:solidFill>
                          <a:schemeClr val="tx1"/>
                        </a:solidFill>
                        <a:effectLst/>
                        <a:latin typeface="Arial" charset="0"/>
                      </a:endParaRPr>
                    </a:p>
                  </a:txBody>
                  <a:tcPr horzOverflow="overflow">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$40</a:t>
                      </a:r>
                      <a:endParaRPr kumimoji="0" lang="en-US" sz="2800" b="1" i="0" u="none" strike="noStrike" cap="none" normalizeH="0" baseline="0" dirty="0" smtClean="0">
                        <a:ln>
                          <a:noFill/>
                        </a:ln>
                        <a:solidFill>
                          <a:schemeClr val="tx1"/>
                        </a:solidFill>
                        <a:effectLst/>
                        <a:latin typeface="Arial" charset="0"/>
                      </a:endParaRPr>
                    </a:p>
                  </a:txBody>
                  <a:tcPr anchor="ctr" horzOverflow="overflow"/>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$ 30</a:t>
                      </a:r>
                      <a:endParaRPr kumimoji="0" lang="en-US" sz="2800" b="1" i="0" u="none" strike="noStrike" cap="none" normalizeH="0" baseline="0" dirty="0" smtClean="0">
                        <a:ln>
                          <a:noFill/>
                        </a:ln>
                        <a:solidFill>
                          <a:srgbClr val="000000"/>
                        </a:solidFill>
                        <a:effectLst/>
                        <a:latin typeface="Arial" charset="0"/>
                      </a:endParaRPr>
                    </a:p>
                  </a:txBody>
                  <a:tcPr anchor="ctr" horzOverflow="overflow"/>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$ 27</a:t>
                      </a:r>
                      <a:endParaRPr kumimoji="0" lang="en-US" sz="2800" b="1" i="0" u="none" strike="noStrike" cap="none" normalizeH="0" baseline="0" dirty="0" smtClean="0">
                        <a:ln>
                          <a:noFill/>
                        </a:ln>
                        <a:solidFill>
                          <a:srgbClr val="000000"/>
                        </a:solidFill>
                        <a:effectLst/>
                        <a:latin typeface="Arial" charset="0"/>
                      </a:endParaRPr>
                    </a:p>
                  </a:txBody>
                  <a:tcPr anchor="ctr" horzOverflow="overflow"/>
                </a:tc>
              </a:tr>
              <a:tr h="838200">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000" u="none" strike="noStrike" cap="none" normalizeH="0" baseline="0" dirty="0" err="1" smtClean="0">
                          <a:ln>
                            <a:noFill/>
                          </a:ln>
                          <a:effectLst/>
                        </a:rPr>
                        <a:t>Precio</a:t>
                      </a:r>
                      <a:r>
                        <a:rPr kumimoji="0" lang="en-US" sz="2000" u="none" strike="noStrike" cap="none" normalizeH="0" baseline="0" dirty="0" smtClean="0">
                          <a:ln>
                            <a:noFill/>
                          </a:ln>
                          <a:effectLst/>
                        </a:rPr>
                        <a:t> </a:t>
                      </a:r>
                      <a:r>
                        <a:rPr kumimoji="0" lang="en-US" sz="2000" u="none" strike="noStrike" cap="none" normalizeH="0" baseline="0" dirty="0" err="1" smtClean="0">
                          <a:ln>
                            <a:noFill/>
                          </a:ln>
                          <a:effectLst/>
                        </a:rPr>
                        <a:t>promedio</a:t>
                      </a:r>
                      <a:r>
                        <a:rPr kumimoji="0" lang="en-US" sz="2000" u="none" strike="noStrike" cap="none" normalizeH="0" baseline="0" dirty="0" smtClean="0">
                          <a:ln>
                            <a:noFill/>
                          </a:ln>
                          <a:effectLst/>
                        </a:rPr>
                        <a:t> de </a:t>
                      </a:r>
                      <a:r>
                        <a:rPr kumimoji="0" lang="en-US" sz="2000" u="none" strike="noStrike" cap="none" normalizeH="0" baseline="0" dirty="0" err="1" smtClean="0">
                          <a:ln>
                            <a:noFill/>
                          </a:ln>
                          <a:effectLst/>
                        </a:rPr>
                        <a:t>compra</a:t>
                      </a:r>
                      <a:endParaRPr kumimoji="0" lang="en-US" sz="2000" b="1" i="0" u="none" strike="noStrike" cap="none" normalizeH="0" baseline="0" dirty="0" smtClean="0">
                        <a:ln>
                          <a:noFill/>
                        </a:ln>
                        <a:solidFill>
                          <a:schemeClr val="tx1"/>
                        </a:solidFill>
                        <a:effectLst/>
                        <a:latin typeface="Arial" charset="0"/>
                      </a:endParaRPr>
                    </a:p>
                  </a:txBody>
                  <a:tcPr horzOverflow="overflow">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100000"/>
                        </a:spcBef>
                        <a:spcAft>
                          <a:spcPct val="0"/>
                        </a:spcAft>
                        <a:buClrTx/>
                        <a:buSzTx/>
                        <a:buFontTx/>
                        <a:buNone/>
                        <a:tabLst/>
                      </a:pPr>
                      <a:r>
                        <a:rPr kumimoji="0" lang="en-US" sz="2800" u="none" strike="noStrike" cap="none" normalizeH="0" baseline="0" dirty="0" smtClean="0">
                          <a:ln>
                            <a:noFill/>
                          </a:ln>
                          <a:effectLst/>
                        </a:rPr>
                        <a:t>$ 60</a:t>
                      </a:r>
                      <a:endParaRPr kumimoji="0" lang="en-US" sz="2800" b="1" i="0" u="none" strike="noStrike" cap="none" normalizeH="0" baseline="0" dirty="0" smtClean="0">
                        <a:ln>
                          <a:noFill/>
                        </a:ln>
                        <a:solidFill>
                          <a:srgbClr val="000000"/>
                        </a:solidFill>
                        <a:effectLst/>
                        <a:latin typeface="Arial" charset="0"/>
                      </a:endParaRPr>
                    </a:p>
                  </a:txBody>
                  <a:tcPr anchor="ctr" horzOverflow="overflow"/>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800" u="none" strike="noStrike" cap="none" normalizeH="0" baseline="0" dirty="0" smtClean="0">
                          <a:ln>
                            <a:noFill/>
                          </a:ln>
                          <a:effectLst/>
                        </a:rPr>
                        <a:t>$ 70</a:t>
                      </a:r>
                      <a:endParaRPr kumimoji="0" lang="en-US" sz="2800" b="1" i="0" u="none" strike="noStrike" cap="none" normalizeH="0" baseline="0" dirty="0" smtClean="0">
                        <a:ln>
                          <a:noFill/>
                        </a:ln>
                        <a:solidFill>
                          <a:schemeClr val="tx1"/>
                        </a:solidFill>
                        <a:effectLst/>
                        <a:latin typeface="Arial" charset="0"/>
                      </a:endParaRPr>
                    </a:p>
                  </a:txBody>
                  <a:tcPr anchor="ctr" horzOverflow="overflow"/>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sz="2800" u="none" strike="noStrike" cap="none" normalizeH="0" baseline="0" dirty="0" smtClean="0">
                          <a:ln>
                            <a:noFill/>
                          </a:ln>
                          <a:effectLst/>
                        </a:rPr>
                        <a:t>$ 63</a:t>
                      </a:r>
                      <a:endParaRPr kumimoji="0" lang="en-US" sz="2800" b="1" i="0" u="none" strike="noStrike" cap="none" normalizeH="0" baseline="0" dirty="0" smtClean="0">
                        <a:ln>
                          <a:noFill/>
                        </a:ln>
                        <a:solidFill>
                          <a:schemeClr val="tx1"/>
                        </a:solidFill>
                        <a:effectLst/>
                        <a:latin typeface="Arial" charset="0"/>
                      </a:endParaRPr>
                    </a:p>
                  </a:txBody>
                  <a:tcPr anchor="ctr" horzOverflow="overflow"/>
                </a:tc>
              </a:tr>
            </a:tbl>
          </a:graphicData>
        </a:graphic>
      </p:graphicFrame>
      <p:sp>
        <p:nvSpPr>
          <p:cNvPr id="6" name="Oval 5"/>
          <p:cNvSpPr/>
          <p:nvPr/>
        </p:nvSpPr>
        <p:spPr>
          <a:xfrm>
            <a:off x="2514600" y="1676400"/>
            <a:ext cx="6096000" cy="8382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0" fontAlgn="auto" hangingPunct="0">
              <a:spcBef>
                <a:spcPts val="0"/>
              </a:spcBef>
              <a:spcAft>
                <a:spcPts val="0"/>
              </a:spcAft>
              <a:defRPr/>
            </a:pPr>
            <a:r>
              <a:rPr lang="en-US" sz="2000" b="1" dirty="0" err="1" smtClean="0">
                <a:solidFill>
                  <a:schemeClr val="bg1"/>
                </a:solidFill>
              </a:rPr>
              <a:t>Precio</a:t>
            </a:r>
            <a:r>
              <a:rPr lang="en-US" sz="2000" b="1" dirty="0" smtClean="0">
                <a:solidFill>
                  <a:schemeClr val="bg1"/>
                </a:solidFill>
              </a:rPr>
              <a:t> al </a:t>
            </a:r>
            <a:r>
              <a:rPr lang="en-US" sz="2000" b="1" dirty="0" err="1" smtClean="0">
                <a:solidFill>
                  <a:schemeClr val="bg1"/>
                </a:solidFill>
              </a:rPr>
              <a:t>detalle</a:t>
            </a:r>
            <a:r>
              <a:rPr lang="en-US" sz="2000" b="1" dirty="0" smtClean="0">
                <a:solidFill>
                  <a:schemeClr val="bg1"/>
                </a:solidFill>
              </a:rPr>
              <a:t> </a:t>
            </a:r>
            <a:r>
              <a:rPr lang="en-US" sz="2000" b="1" dirty="0" err="1" smtClean="0">
                <a:solidFill>
                  <a:schemeClr val="bg1"/>
                </a:solidFill>
              </a:rPr>
              <a:t>recomendado</a:t>
            </a:r>
            <a:r>
              <a:rPr lang="en-US" sz="2000" b="1" dirty="0" smtClean="0">
                <a:solidFill>
                  <a:schemeClr val="bg1"/>
                </a:solidFill>
              </a:rPr>
              <a:t> = </a:t>
            </a:r>
            <a:r>
              <a:rPr lang="en-US" sz="2000" b="1" dirty="0">
                <a:solidFill>
                  <a:schemeClr val="bg1"/>
                </a:solidFill>
              </a:rPr>
              <a:t>$100</a:t>
            </a:r>
          </a:p>
        </p:txBody>
      </p:sp>
    </p:spTree>
  </p:cSld>
  <p:clrMapOvr>
    <a:masterClrMapping/>
  </p:clrMapOvr>
  <p:transition>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0"/>
            <a:ext cx="6096000" cy="785813"/>
          </a:xfrm>
        </p:spPr>
        <p:txBody>
          <a:bodyPr/>
          <a:lstStyle/>
          <a:p>
            <a:r>
              <a:rPr lang="en-US" sz="2300" dirty="0" err="1" smtClean="0"/>
              <a:t>Cada</a:t>
            </a:r>
            <a:r>
              <a:rPr lang="en-US" sz="2300" dirty="0" smtClean="0"/>
              <a:t> </a:t>
            </a:r>
            <a:r>
              <a:rPr lang="en-US" sz="2300" dirty="0" err="1" smtClean="0"/>
              <a:t>empresa</a:t>
            </a:r>
            <a:r>
              <a:rPr lang="en-US" sz="2300" dirty="0" smtClean="0"/>
              <a:t> </a:t>
            </a:r>
            <a:r>
              <a:rPr lang="en-US" sz="2300" dirty="0" err="1" smtClean="0"/>
              <a:t>recibe</a:t>
            </a:r>
            <a:r>
              <a:rPr lang="en-US" sz="2300" dirty="0" smtClean="0"/>
              <a:t> un </a:t>
            </a:r>
            <a:r>
              <a:rPr lang="en-US" sz="2300" dirty="0" err="1" smtClean="0"/>
              <a:t>presupuesto</a:t>
            </a:r>
            <a:r>
              <a:rPr lang="en-US" sz="2300" dirty="0" smtClean="0"/>
              <a:t> de marketing </a:t>
            </a:r>
            <a:r>
              <a:rPr lang="en-US" sz="2300" dirty="0" err="1" smtClean="0"/>
              <a:t>para</a:t>
            </a:r>
            <a:r>
              <a:rPr lang="en-US" sz="2300" dirty="0" smtClean="0"/>
              <a:t> el </a:t>
            </a:r>
            <a:r>
              <a:rPr lang="en-US" sz="2300" dirty="0" err="1" smtClean="0"/>
              <a:t>siguiente</a:t>
            </a:r>
            <a:r>
              <a:rPr lang="en-US" sz="2300" dirty="0" smtClean="0"/>
              <a:t> </a:t>
            </a:r>
            <a:r>
              <a:rPr lang="en-US" sz="2300" dirty="0" err="1" smtClean="0"/>
              <a:t>periodo</a:t>
            </a:r>
            <a:endParaRPr lang="en-US" sz="2300" dirty="0" smtClean="0"/>
          </a:p>
        </p:txBody>
      </p:sp>
      <p:sp>
        <p:nvSpPr>
          <p:cNvPr id="34819" name="TextBox 40"/>
          <p:cNvSpPr txBox="1">
            <a:spLocks noChangeArrowheads="1"/>
          </p:cNvSpPr>
          <p:nvPr/>
        </p:nvSpPr>
        <p:spPr bwMode="auto">
          <a:xfrm>
            <a:off x="871538" y="1066800"/>
            <a:ext cx="6481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dirty="0" smtClean="0"/>
              <a:t>El </a:t>
            </a:r>
            <a:r>
              <a:rPr lang="en-US" dirty="0" err="1" smtClean="0"/>
              <a:t>presupuesto</a:t>
            </a:r>
            <a:r>
              <a:rPr lang="en-US" dirty="0" smtClean="0"/>
              <a:t> se </a:t>
            </a:r>
            <a:r>
              <a:rPr lang="en-US" dirty="0" err="1" smtClean="0"/>
              <a:t>basa</a:t>
            </a:r>
            <a:r>
              <a:rPr lang="en-US" dirty="0" smtClean="0"/>
              <a:t> en el </a:t>
            </a:r>
            <a:r>
              <a:rPr lang="en-US" dirty="0" err="1" smtClean="0"/>
              <a:t>desempeño</a:t>
            </a:r>
            <a:r>
              <a:rPr lang="en-US" dirty="0" smtClean="0"/>
              <a:t> del </a:t>
            </a:r>
            <a:r>
              <a:rPr lang="en-US" dirty="0" err="1" smtClean="0"/>
              <a:t>periodo</a:t>
            </a:r>
            <a:r>
              <a:rPr lang="en-US" dirty="0" smtClean="0"/>
              <a:t> anterior</a:t>
            </a:r>
            <a:endParaRPr lang="en-US" dirty="0"/>
          </a:p>
        </p:txBody>
      </p:sp>
      <p:grpSp>
        <p:nvGrpSpPr>
          <p:cNvPr id="34820" name="Group 69"/>
          <p:cNvGrpSpPr>
            <a:grpSpLocks/>
          </p:cNvGrpSpPr>
          <p:nvPr/>
        </p:nvGrpSpPr>
        <p:grpSpPr bwMode="auto">
          <a:xfrm>
            <a:off x="457200" y="1752600"/>
            <a:ext cx="1198563" cy="4495800"/>
            <a:chOff x="457200" y="1752600"/>
            <a:chExt cx="1198563" cy="4495800"/>
          </a:xfrm>
        </p:grpSpPr>
        <p:sp>
          <p:nvSpPr>
            <p:cNvPr id="34869" name="Rectangle 4"/>
            <p:cNvSpPr>
              <a:spLocks noChangeArrowheads="1"/>
            </p:cNvSpPr>
            <p:nvPr/>
          </p:nvSpPr>
          <p:spPr bwMode="auto">
            <a:xfrm rot="-5400000">
              <a:off x="931939" y="3592809"/>
              <a:ext cx="312585" cy="726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0962" tIns="39688" rIns="80962" bIns="39688">
              <a:spAutoFit/>
            </a:bodyPr>
            <a:lstStyle/>
            <a:p>
              <a:pPr defTabSz="709613" eaLnBrk="0" hangingPunct="0">
                <a:spcBef>
                  <a:spcPct val="50000"/>
                </a:spcBef>
              </a:pPr>
              <a:r>
                <a:rPr lang="en-US" sz="4200" b="1">
                  <a:solidFill>
                    <a:schemeClr val="bg1"/>
                  </a:solidFill>
                </a:rPr>
                <a:t> </a:t>
              </a:r>
            </a:p>
          </p:txBody>
        </p:sp>
        <p:sp>
          <p:nvSpPr>
            <p:cNvPr id="71685" name="AutoShape 5"/>
            <p:cNvSpPr>
              <a:spLocks noChangeArrowheads="1"/>
            </p:cNvSpPr>
            <p:nvPr/>
          </p:nvSpPr>
          <p:spPr bwMode="auto">
            <a:xfrm>
              <a:off x="1295400" y="4430713"/>
              <a:ext cx="360363" cy="314325"/>
            </a:xfrm>
            <a:prstGeom prst="rightArrow">
              <a:avLst>
                <a:gd name="adj1" fmla="val 50000"/>
                <a:gd name="adj2" fmla="val 57329"/>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fontAlgn="auto">
                <a:spcBef>
                  <a:spcPts val="0"/>
                </a:spcBef>
                <a:spcAft>
                  <a:spcPts val="0"/>
                </a:spcAft>
                <a:defRPr/>
              </a:pPr>
              <a:endParaRPr lang="en-US" dirty="0"/>
            </a:p>
          </p:txBody>
        </p:sp>
        <p:sp>
          <p:nvSpPr>
            <p:cNvPr id="71686" name="AutoShape 6"/>
            <p:cNvSpPr>
              <a:spLocks noChangeArrowheads="1"/>
            </p:cNvSpPr>
            <p:nvPr/>
          </p:nvSpPr>
          <p:spPr bwMode="auto">
            <a:xfrm>
              <a:off x="1295400" y="3259138"/>
              <a:ext cx="360363" cy="314325"/>
            </a:xfrm>
            <a:prstGeom prst="rightArrow">
              <a:avLst>
                <a:gd name="adj1" fmla="val 50000"/>
                <a:gd name="adj2" fmla="val 57329"/>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fontAlgn="auto">
                <a:spcBef>
                  <a:spcPts val="0"/>
                </a:spcBef>
                <a:spcAft>
                  <a:spcPts val="0"/>
                </a:spcAft>
                <a:defRPr/>
              </a:pPr>
              <a:endParaRPr lang="en-US" dirty="0"/>
            </a:p>
          </p:txBody>
        </p:sp>
        <p:sp>
          <p:nvSpPr>
            <p:cNvPr id="71687" name="AutoShape 7"/>
            <p:cNvSpPr>
              <a:spLocks noChangeArrowheads="1"/>
            </p:cNvSpPr>
            <p:nvPr/>
          </p:nvSpPr>
          <p:spPr bwMode="auto">
            <a:xfrm>
              <a:off x="1295400" y="2093913"/>
              <a:ext cx="360363" cy="312737"/>
            </a:xfrm>
            <a:prstGeom prst="rightArrow">
              <a:avLst>
                <a:gd name="adj1" fmla="val 50000"/>
                <a:gd name="adj2" fmla="val 57620"/>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fontAlgn="auto">
                <a:spcBef>
                  <a:spcPts val="0"/>
                </a:spcBef>
                <a:spcAft>
                  <a:spcPts val="0"/>
                </a:spcAft>
                <a:defRPr/>
              </a:pPr>
              <a:endParaRPr lang="en-US" dirty="0"/>
            </a:p>
          </p:txBody>
        </p:sp>
        <p:sp>
          <p:nvSpPr>
            <p:cNvPr id="71688" name="AutoShape 8"/>
            <p:cNvSpPr>
              <a:spLocks noChangeArrowheads="1"/>
            </p:cNvSpPr>
            <p:nvPr/>
          </p:nvSpPr>
          <p:spPr bwMode="auto">
            <a:xfrm>
              <a:off x="1295400" y="5610225"/>
              <a:ext cx="360363" cy="312738"/>
            </a:xfrm>
            <a:prstGeom prst="rightArrow">
              <a:avLst>
                <a:gd name="adj1" fmla="val 50000"/>
                <a:gd name="adj2" fmla="val 57620"/>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fontAlgn="auto">
                <a:spcBef>
                  <a:spcPts val="0"/>
                </a:spcBef>
                <a:spcAft>
                  <a:spcPts val="0"/>
                </a:spcAft>
                <a:defRPr/>
              </a:pPr>
              <a:endParaRPr lang="en-US" dirty="0"/>
            </a:p>
          </p:txBody>
        </p:sp>
        <p:sp>
          <p:nvSpPr>
            <p:cNvPr id="42" name="Rounded Rectangle 41"/>
            <p:cNvSpPr/>
            <p:nvPr/>
          </p:nvSpPr>
          <p:spPr>
            <a:xfrm>
              <a:off x="457200" y="1752600"/>
              <a:ext cx="838200" cy="4495800"/>
            </a:xfrm>
            <a:prstGeom prst="roundRect">
              <a:avLst/>
            </a:prstGeom>
          </p:spPr>
          <p:style>
            <a:lnRef idx="0">
              <a:schemeClr val="accent4"/>
            </a:lnRef>
            <a:fillRef idx="3">
              <a:schemeClr val="accent4"/>
            </a:fillRef>
            <a:effectRef idx="3">
              <a:schemeClr val="accent4"/>
            </a:effectRef>
            <a:fontRef idx="minor">
              <a:schemeClr val="lt1"/>
            </a:fontRef>
          </p:style>
          <p:txBody>
            <a:bodyPr vert="vert270" anchor="ctr"/>
            <a:lstStyle/>
            <a:p>
              <a:pPr algn="ctr" fontAlgn="auto">
                <a:spcBef>
                  <a:spcPts val="0"/>
                </a:spcBef>
                <a:spcAft>
                  <a:spcPts val="0"/>
                </a:spcAft>
                <a:defRPr/>
              </a:pPr>
              <a:r>
                <a:rPr lang="en-US" sz="4000" b="1" dirty="0" err="1" smtClean="0">
                  <a:solidFill>
                    <a:schemeClr val="bg1"/>
                  </a:solidFill>
                </a:rPr>
                <a:t>Presupuesto</a:t>
              </a:r>
              <a:endParaRPr lang="en-US" sz="4000" dirty="0"/>
            </a:p>
          </p:txBody>
        </p:sp>
      </p:grpSp>
      <p:grpSp>
        <p:nvGrpSpPr>
          <p:cNvPr id="34821" name="Group 68"/>
          <p:cNvGrpSpPr>
            <a:grpSpLocks/>
          </p:cNvGrpSpPr>
          <p:nvPr/>
        </p:nvGrpSpPr>
        <p:grpSpPr bwMode="auto">
          <a:xfrm>
            <a:off x="1905000" y="5334000"/>
            <a:ext cx="5029200" cy="914400"/>
            <a:chOff x="1905000" y="5334000"/>
            <a:chExt cx="5029200" cy="914400"/>
          </a:xfrm>
        </p:grpSpPr>
        <p:sp>
          <p:nvSpPr>
            <p:cNvPr id="48" name="AutoShape 8"/>
            <p:cNvSpPr>
              <a:spLocks noChangeArrowheads="1"/>
            </p:cNvSpPr>
            <p:nvPr/>
          </p:nvSpPr>
          <p:spPr bwMode="auto">
            <a:xfrm>
              <a:off x="3505200" y="5638800"/>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45" name="Rounded Rectangle 44"/>
            <p:cNvSpPr/>
            <p:nvPr/>
          </p:nvSpPr>
          <p:spPr>
            <a:xfrm>
              <a:off x="1905000" y="5334000"/>
              <a:ext cx="1676400" cy="9144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1600" b="1" dirty="0" err="1" smtClean="0"/>
                <a:t>Investigación</a:t>
              </a:r>
              <a:r>
                <a:rPr lang="en-US" sz="1600" b="1" dirty="0" smtClean="0"/>
                <a:t> de </a:t>
              </a:r>
              <a:r>
                <a:rPr lang="en-US" sz="1600" b="1" dirty="0" err="1" smtClean="0"/>
                <a:t>mercado</a:t>
              </a:r>
              <a:endParaRPr lang="en-US" sz="1400" b="1" dirty="0"/>
            </a:p>
          </p:txBody>
        </p:sp>
        <p:sp>
          <p:nvSpPr>
            <p:cNvPr id="61" name="Rounded Rectangle 60"/>
            <p:cNvSpPr/>
            <p:nvPr/>
          </p:nvSpPr>
          <p:spPr>
            <a:xfrm>
              <a:off x="4419600" y="5562600"/>
              <a:ext cx="2514600" cy="4572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b="1" dirty="0" err="1" smtClean="0">
                  <a:solidFill>
                    <a:schemeClr val="tx2"/>
                  </a:solidFill>
                </a:rPr>
                <a:t>Costo</a:t>
              </a:r>
              <a:r>
                <a:rPr lang="en-US" sz="1400" b="1" dirty="0" smtClean="0">
                  <a:solidFill>
                    <a:schemeClr val="tx2"/>
                  </a:solidFill>
                </a:rPr>
                <a:t> </a:t>
              </a:r>
              <a:r>
                <a:rPr lang="en-US" sz="1400" b="1" dirty="0" err="1" smtClean="0">
                  <a:solidFill>
                    <a:schemeClr val="tx2"/>
                  </a:solidFill>
                </a:rPr>
                <a:t>estudios</a:t>
              </a:r>
              <a:r>
                <a:rPr lang="en-US" sz="1400" b="1" dirty="0" smtClean="0">
                  <a:solidFill>
                    <a:schemeClr val="tx2"/>
                  </a:solidFill>
                </a:rPr>
                <a:t> </a:t>
              </a:r>
              <a:endParaRPr lang="en-US" sz="1400" b="1" dirty="0">
                <a:solidFill>
                  <a:schemeClr val="tx2"/>
                </a:solidFill>
              </a:endParaRPr>
            </a:p>
            <a:p>
              <a:pPr algn="ctr" fontAlgn="auto">
                <a:spcBef>
                  <a:spcPts val="0"/>
                </a:spcBef>
                <a:spcAft>
                  <a:spcPts val="0"/>
                </a:spcAft>
                <a:defRPr/>
              </a:pPr>
              <a:r>
                <a:rPr lang="en-US" sz="1400" b="1" dirty="0" err="1" smtClean="0">
                  <a:solidFill>
                    <a:schemeClr val="tx2"/>
                  </a:solidFill>
                </a:rPr>
                <a:t>Sonite</a:t>
              </a:r>
              <a:r>
                <a:rPr lang="en-US" sz="1400" b="1" dirty="0" smtClean="0">
                  <a:solidFill>
                    <a:schemeClr val="tx2"/>
                  </a:solidFill>
                </a:rPr>
                <a:t> y </a:t>
              </a:r>
              <a:r>
                <a:rPr lang="en-US" sz="1400" b="1" dirty="0" err="1" smtClean="0">
                  <a:solidFill>
                    <a:schemeClr val="tx2"/>
                  </a:solidFill>
                </a:rPr>
                <a:t>Vodite</a:t>
              </a:r>
              <a:endParaRPr lang="en-US" sz="1400" b="1" dirty="0">
                <a:solidFill>
                  <a:schemeClr val="tx2"/>
                </a:solidFill>
              </a:endParaRPr>
            </a:p>
          </p:txBody>
        </p:sp>
      </p:grpSp>
      <p:grpSp>
        <p:nvGrpSpPr>
          <p:cNvPr id="34822" name="Group 67"/>
          <p:cNvGrpSpPr>
            <a:grpSpLocks/>
          </p:cNvGrpSpPr>
          <p:nvPr/>
        </p:nvGrpSpPr>
        <p:grpSpPr bwMode="auto">
          <a:xfrm>
            <a:off x="1905000" y="4114800"/>
            <a:ext cx="6735555" cy="914400"/>
            <a:chOff x="1905000" y="4114800"/>
            <a:chExt cx="6735555" cy="914400"/>
          </a:xfrm>
        </p:grpSpPr>
        <p:sp>
          <p:nvSpPr>
            <p:cNvPr id="49" name="AutoShape 8"/>
            <p:cNvSpPr>
              <a:spLocks noChangeArrowheads="1"/>
            </p:cNvSpPr>
            <p:nvPr/>
          </p:nvSpPr>
          <p:spPr bwMode="auto">
            <a:xfrm>
              <a:off x="3505200" y="4419600"/>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71714" name="AutoShape 34"/>
            <p:cNvSpPr>
              <a:spLocks noChangeArrowheads="1"/>
            </p:cNvSpPr>
            <p:nvPr/>
          </p:nvSpPr>
          <p:spPr bwMode="auto">
            <a:xfrm>
              <a:off x="7626562" y="4319820"/>
              <a:ext cx="1013993" cy="583736"/>
            </a:xfrm>
            <a:prstGeom prst="roundRect">
              <a:avLst>
                <a:gd name="adj" fmla="val 12495"/>
              </a:avLst>
            </a:prstGeom>
            <a:solidFill>
              <a:schemeClr val="bg1"/>
            </a:solidFill>
            <a:ln w="12700">
              <a:solidFill>
                <a:schemeClr val="accent2"/>
              </a:solidFill>
              <a:round/>
              <a:headEnd/>
              <a:tailEnd/>
            </a:ln>
            <a:effectLst>
              <a:outerShdw dist="53882" dir="2700000" algn="ctr" rotWithShape="0">
                <a:schemeClr val="bg2"/>
              </a:outerShdw>
            </a:effectLst>
          </p:spPr>
          <p:txBody>
            <a:bodyPr wrap="none" lIns="80962" tIns="39688" rIns="80962" bIns="39688" anchor="ctr">
              <a:spAutoFit/>
            </a:bodyPr>
            <a:lstStyle/>
            <a:p>
              <a:pPr algn="ctr" defTabSz="709613" eaLnBrk="0" fontAlgn="auto" hangingPunct="0">
                <a:spcBef>
                  <a:spcPts val="0"/>
                </a:spcBef>
                <a:spcAft>
                  <a:spcPts val="0"/>
                </a:spcAft>
                <a:defRPr/>
              </a:pPr>
              <a:r>
                <a:rPr lang="en-US" sz="1500" b="1" dirty="0" err="1" smtClean="0">
                  <a:solidFill>
                    <a:schemeClr val="accent2"/>
                  </a:solidFill>
                  <a:latin typeface="+mn-lt"/>
                </a:rPr>
                <a:t>Por</a:t>
              </a:r>
              <a:endParaRPr lang="en-US" sz="1500" b="1" dirty="0">
                <a:solidFill>
                  <a:schemeClr val="accent2"/>
                </a:solidFill>
                <a:latin typeface="+mn-lt"/>
              </a:endParaRPr>
            </a:p>
            <a:p>
              <a:pPr algn="ctr" defTabSz="709613" eaLnBrk="0" fontAlgn="auto" hangingPunct="0">
                <a:spcBef>
                  <a:spcPts val="0"/>
                </a:spcBef>
                <a:spcAft>
                  <a:spcPts val="0"/>
                </a:spcAft>
                <a:defRPr/>
              </a:pPr>
              <a:r>
                <a:rPr lang="en-US" sz="1500" b="1" dirty="0" err="1" smtClean="0">
                  <a:solidFill>
                    <a:schemeClr val="accent2"/>
                  </a:solidFill>
                  <a:latin typeface="+mn-lt"/>
                </a:rPr>
                <a:t>proyecto</a:t>
              </a:r>
              <a:endParaRPr lang="en-US" sz="1500" b="1" dirty="0">
                <a:solidFill>
                  <a:schemeClr val="accent2"/>
                </a:solidFill>
                <a:latin typeface="+mn-lt"/>
              </a:endParaRPr>
            </a:p>
          </p:txBody>
        </p:sp>
        <p:sp>
          <p:nvSpPr>
            <p:cNvPr id="71715" name="AutoShape 35"/>
            <p:cNvSpPr>
              <a:spLocks noChangeArrowheads="1"/>
            </p:cNvSpPr>
            <p:nvPr/>
          </p:nvSpPr>
          <p:spPr bwMode="auto">
            <a:xfrm>
              <a:off x="6983413" y="4175125"/>
              <a:ext cx="479425" cy="804863"/>
            </a:xfrm>
            <a:prstGeom prst="rightArrow">
              <a:avLst>
                <a:gd name="adj1" fmla="val 50000"/>
                <a:gd name="adj2" fmla="val 48171"/>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fontAlgn="auto">
                <a:spcBef>
                  <a:spcPts val="0"/>
                </a:spcBef>
                <a:spcAft>
                  <a:spcPts val="0"/>
                </a:spcAft>
                <a:defRPr/>
              </a:pPr>
              <a:endParaRPr lang="en-US" dirty="0"/>
            </a:p>
          </p:txBody>
        </p:sp>
        <p:sp>
          <p:nvSpPr>
            <p:cNvPr id="46" name="Rounded Rectangle 45"/>
            <p:cNvSpPr/>
            <p:nvPr/>
          </p:nvSpPr>
          <p:spPr>
            <a:xfrm>
              <a:off x="1905000" y="4114800"/>
              <a:ext cx="1676400" cy="9144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2000" b="1" dirty="0" smtClean="0"/>
                <a:t>I+D</a:t>
              </a:r>
              <a:endParaRPr lang="en-US" b="1" dirty="0"/>
            </a:p>
          </p:txBody>
        </p:sp>
        <p:sp>
          <p:nvSpPr>
            <p:cNvPr id="62" name="Rounded Rectangle 61"/>
            <p:cNvSpPr/>
            <p:nvPr/>
          </p:nvSpPr>
          <p:spPr>
            <a:xfrm>
              <a:off x="4419600" y="4343400"/>
              <a:ext cx="2514600" cy="4572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b="1" dirty="0" err="1" smtClean="0">
                  <a:solidFill>
                    <a:schemeClr val="tx2"/>
                  </a:solidFill>
                </a:rPr>
                <a:t>Inversión</a:t>
              </a:r>
              <a:r>
                <a:rPr lang="en-US" sz="1400" b="1" dirty="0" smtClean="0">
                  <a:solidFill>
                    <a:schemeClr val="tx2"/>
                  </a:solidFill>
                </a:rPr>
                <a:t> en </a:t>
              </a:r>
              <a:r>
                <a:rPr lang="en-US" sz="1400" b="1" dirty="0" err="1" smtClean="0">
                  <a:solidFill>
                    <a:schemeClr val="tx2"/>
                  </a:solidFill>
                </a:rPr>
                <a:t>desarrollo</a:t>
              </a:r>
              <a:endParaRPr lang="en-US" sz="1400" b="1" dirty="0">
                <a:solidFill>
                  <a:schemeClr val="tx2"/>
                </a:solidFill>
              </a:endParaRPr>
            </a:p>
          </p:txBody>
        </p:sp>
      </p:grpSp>
      <p:grpSp>
        <p:nvGrpSpPr>
          <p:cNvPr id="34823" name="Group 66"/>
          <p:cNvGrpSpPr>
            <a:grpSpLocks/>
          </p:cNvGrpSpPr>
          <p:nvPr/>
        </p:nvGrpSpPr>
        <p:grpSpPr bwMode="auto">
          <a:xfrm>
            <a:off x="1905000" y="2916238"/>
            <a:ext cx="5029200" cy="969962"/>
            <a:chOff x="1905000" y="2915920"/>
            <a:chExt cx="5029200" cy="970280"/>
          </a:xfrm>
        </p:grpSpPr>
        <p:sp>
          <p:nvSpPr>
            <p:cNvPr id="50" name="AutoShape 8"/>
            <p:cNvSpPr>
              <a:spLocks noChangeArrowheads="1"/>
            </p:cNvSpPr>
            <p:nvPr/>
          </p:nvSpPr>
          <p:spPr bwMode="auto">
            <a:xfrm>
              <a:off x="3505200" y="3573462"/>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51" name="AutoShape 8"/>
            <p:cNvSpPr>
              <a:spLocks noChangeArrowheads="1"/>
            </p:cNvSpPr>
            <p:nvPr/>
          </p:nvSpPr>
          <p:spPr bwMode="auto">
            <a:xfrm>
              <a:off x="3505200" y="3268662"/>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52" name="AutoShape 8"/>
            <p:cNvSpPr>
              <a:spLocks noChangeArrowheads="1"/>
            </p:cNvSpPr>
            <p:nvPr/>
          </p:nvSpPr>
          <p:spPr bwMode="auto">
            <a:xfrm>
              <a:off x="3505200" y="2963862"/>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47" name="Rounded Rectangle 46"/>
            <p:cNvSpPr/>
            <p:nvPr/>
          </p:nvSpPr>
          <p:spPr>
            <a:xfrm>
              <a:off x="1905000" y="2971800"/>
              <a:ext cx="1676400" cy="9144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2000" b="1" dirty="0" err="1" smtClean="0"/>
                <a:t>Fuerza</a:t>
              </a:r>
              <a:endParaRPr lang="en-US" sz="2000" b="1" dirty="0"/>
            </a:p>
            <a:p>
              <a:pPr algn="ctr" fontAlgn="auto">
                <a:spcBef>
                  <a:spcPts val="0"/>
                </a:spcBef>
                <a:spcAft>
                  <a:spcPts val="0"/>
                </a:spcAft>
                <a:defRPr/>
              </a:pPr>
              <a:r>
                <a:rPr lang="en-US" sz="2000" b="1" dirty="0" smtClean="0"/>
                <a:t>de </a:t>
              </a:r>
              <a:r>
                <a:rPr lang="en-US" sz="2000" b="1" dirty="0" err="1" smtClean="0"/>
                <a:t>Ventas</a:t>
              </a:r>
              <a:endParaRPr lang="en-US" sz="2000" b="1" dirty="0"/>
            </a:p>
          </p:txBody>
        </p:sp>
        <p:sp>
          <p:nvSpPr>
            <p:cNvPr id="59" name="Rounded Rectangle 58"/>
            <p:cNvSpPr/>
            <p:nvPr/>
          </p:nvSpPr>
          <p:spPr>
            <a:xfrm>
              <a:off x="4419600" y="3246228"/>
              <a:ext cx="2514600" cy="3049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100" b="1" dirty="0" err="1" smtClean="0">
                  <a:solidFill>
                    <a:schemeClr val="tx2"/>
                  </a:solidFill>
                </a:rPr>
                <a:t>Costo</a:t>
              </a:r>
              <a:r>
                <a:rPr lang="en-US" sz="1100" b="1" dirty="0" smtClean="0">
                  <a:solidFill>
                    <a:schemeClr val="tx2"/>
                  </a:solidFill>
                </a:rPr>
                <a:t> </a:t>
              </a:r>
              <a:r>
                <a:rPr lang="en-US" sz="1100" b="1" dirty="0" err="1" smtClean="0">
                  <a:solidFill>
                    <a:schemeClr val="tx2"/>
                  </a:solidFill>
                </a:rPr>
                <a:t>contrato</a:t>
              </a:r>
              <a:r>
                <a:rPr lang="en-US" sz="1100" b="1" dirty="0" smtClean="0">
                  <a:solidFill>
                    <a:schemeClr val="tx2"/>
                  </a:solidFill>
                </a:rPr>
                <a:t> y </a:t>
              </a:r>
              <a:r>
                <a:rPr lang="en-US" sz="1100" b="1" dirty="0" err="1" smtClean="0">
                  <a:solidFill>
                    <a:schemeClr val="tx2"/>
                  </a:solidFill>
                </a:rPr>
                <a:t>entrenamiento</a:t>
              </a:r>
              <a:endParaRPr lang="en-US" sz="1400" b="1" dirty="0">
                <a:solidFill>
                  <a:schemeClr val="tx2"/>
                </a:solidFill>
              </a:endParaRPr>
            </a:p>
          </p:txBody>
        </p:sp>
        <p:sp>
          <p:nvSpPr>
            <p:cNvPr id="60" name="Rounded Rectangle 59"/>
            <p:cNvSpPr/>
            <p:nvPr/>
          </p:nvSpPr>
          <p:spPr>
            <a:xfrm>
              <a:off x="4419600" y="3581300"/>
              <a:ext cx="2514600" cy="3049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b="1" dirty="0" err="1" smtClean="0">
                  <a:solidFill>
                    <a:schemeClr val="tx2"/>
                  </a:solidFill>
                </a:rPr>
                <a:t>Costo</a:t>
              </a:r>
              <a:r>
                <a:rPr lang="en-US" sz="1400" b="1" dirty="0" smtClean="0">
                  <a:solidFill>
                    <a:schemeClr val="tx2"/>
                  </a:solidFill>
                </a:rPr>
                <a:t> </a:t>
              </a:r>
              <a:r>
                <a:rPr lang="en-US" sz="1400" b="1" dirty="0" err="1" smtClean="0">
                  <a:solidFill>
                    <a:schemeClr val="tx2"/>
                  </a:solidFill>
                </a:rPr>
                <a:t>despido</a:t>
              </a:r>
              <a:endParaRPr lang="en-US" b="1" dirty="0">
                <a:solidFill>
                  <a:schemeClr val="tx2"/>
                </a:solidFill>
              </a:endParaRPr>
            </a:p>
          </p:txBody>
        </p:sp>
        <p:sp>
          <p:nvSpPr>
            <p:cNvPr id="63" name="Rounded Rectangle 62"/>
            <p:cNvSpPr/>
            <p:nvPr/>
          </p:nvSpPr>
          <p:spPr>
            <a:xfrm>
              <a:off x="4419600" y="2915920"/>
              <a:ext cx="2514600" cy="3049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b="1" dirty="0" err="1" smtClean="0">
                  <a:solidFill>
                    <a:schemeClr val="tx2"/>
                  </a:solidFill>
                </a:rPr>
                <a:t>Costo</a:t>
              </a:r>
              <a:r>
                <a:rPr lang="en-US" sz="1400" b="1" dirty="0" smtClean="0">
                  <a:solidFill>
                    <a:schemeClr val="tx2"/>
                  </a:solidFill>
                </a:rPr>
                <a:t> </a:t>
              </a:r>
              <a:r>
                <a:rPr lang="en-US" sz="1400" b="1" dirty="0" err="1" smtClean="0">
                  <a:solidFill>
                    <a:schemeClr val="tx2"/>
                  </a:solidFill>
                </a:rPr>
                <a:t>operacional</a:t>
              </a:r>
              <a:endParaRPr lang="en-US" b="1" dirty="0">
                <a:solidFill>
                  <a:schemeClr val="tx2"/>
                </a:solidFill>
              </a:endParaRPr>
            </a:p>
          </p:txBody>
        </p:sp>
      </p:grpSp>
      <p:grpSp>
        <p:nvGrpSpPr>
          <p:cNvPr id="34824" name="Group 65"/>
          <p:cNvGrpSpPr>
            <a:grpSpLocks/>
          </p:cNvGrpSpPr>
          <p:nvPr/>
        </p:nvGrpSpPr>
        <p:grpSpPr bwMode="auto">
          <a:xfrm>
            <a:off x="1905000" y="1752600"/>
            <a:ext cx="6579585" cy="1033463"/>
            <a:chOff x="1905000" y="1752600"/>
            <a:chExt cx="6579584" cy="1033463"/>
          </a:xfrm>
        </p:grpSpPr>
        <p:sp>
          <p:nvSpPr>
            <p:cNvPr id="53" name="AutoShape 8"/>
            <p:cNvSpPr>
              <a:spLocks noChangeArrowheads="1"/>
            </p:cNvSpPr>
            <p:nvPr/>
          </p:nvSpPr>
          <p:spPr bwMode="auto">
            <a:xfrm>
              <a:off x="3505200" y="2209800"/>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54" name="AutoShape 8"/>
            <p:cNvSpPr>
              <a:spLocks noChangeArrowheads="1"/>
            </p:cNvSpPr>
            <p:nvPr/>
          </p:nvSpPr>
          <p:spPr bwMode="auto">
            <a:xfrm>
              <a:off x="3505200" y="1905000"/>
              <a:ext cx="762000" cy="312738"/>
            </a:xfrm>
            <a:prstGeom prst="rightArrow">
              <a:avLst>
                <a:gd name="adj1" fmla="val 50000"/>
                <a:gd name="adj2" fmla="val 5762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71707" name="AutoShape 27"/>
            <p:cNvSpPr>
              <a:spLocks noChangeArrowheads="1"/>
            </p:cNvSpPr>
            <p:nvPr/>
          </p:nvSpPr>
          <p:spPr bwMode="auto">
            <a:xfrm>
              <a:off x="7709504" y="2059220"/>
              <a:ext cx="775080" cy="583736"/>
            </a:xfrm>
            <a:prstGeom prst="roundRect">
              <a:avLst>
                <a:gd name="adj" fmla="val 12495"/>
              </a:avLst>
            </a:prstGeom>
            <a:solidFill>
              <a:schemeClr val="bg1"/>
            </a:solidFill>
            <a:ln w="12700">
              <a:solidFill>
                <a:schemeClr val="accent2"/>
              </a:solidFill>
              <a:round/>
              <a:headEnd/>
              <a:tailEnd/>
            </a:ln>
            <a:effectLst>
              <a:outerShdw dist="53882" dir="2700000" algn="ctr" rotWithShape="0">
                <a:schemeClr val="bg2"/>
              </a:outerShdw>
            </a:effectLst>
          </p:spPr>
          <p:txBody>
            <a:bodyPr wrap="none" lIns="80962" tIns="39688" rIns="80962" bIns="39688" anchor="ctr">
              <a:spAutoFit/>
            </a:bodyPr>
            <a:lstStyle/>
            <a:p>
              <a:pPr algn="ctr" defTabSz="709613" eaLnBrk="0" fontAlgn="auto" hangingPunct="0">
                <a:spcBef>
                  <a:spcPts val="0"/>
                </a:spcBef>
                <a:spcAft>
                  <a:spcPts val="0"/>
                </a:spcAft>
                <a:defRPr/>
              </a:pPr>
              <a:r>
                <a:rPr lang="en-US" sz="1500" b="1" dirty="0" err="1" smtClean="0">
                  <a:solidFill>
                    <a:schemeClr val="accent2"/>
                  </a:solidFill>
                  <a:latin typeface="+mn-lt"/>
                </a:rPr>
                <a:t>Por</a:t>
              </a:r>
              <a:endParaRPr lang="en-US" sz="1500" b="1" dirty="0">
                <a:solidFill>
                  <a:schemeClr val="accent2"/>
                </a:solidFill>
                <a:latin typeface="+mn-lt"/>
              </a:endParaRPr>
            </a:p>
            <a:p>
              <a:pPr algn="ctr" defTabSz="709613" eaLnBrk="0" fontAlgn="auto" hangingPunct="0">
                <a:spcBef>
                  <a:spcPts val="0"/>
                </a:spcBef>
                <a:spcAft>
                  <a:spcPts val="0"/>
                </a:spcAft>
                <a:defRPr/>
              </a:pPr>
              <a:r>
                <a:rPr lang="en-US" sz="1500" b="1" dirty="0" err="1" smtClean="0">
                  <a:solidFill>
                    <a:schemeClr val="accent2"/>
                  </a:solidFill>
                  <a:latin typeface="+mn-lt"/>
                </a:rPr>
                <a:t>marca</a:t>
              </a:r>
              <a:endParaRPr lang="en-US" sz="1500" b="1" dirty="0">
                <a:solidFill>
                  <a:schemeClr val="accent2"/>
                </a:solidFill>
                <a:latin typeface="+mn-lt"/>
              </a:endParaRPr>
            </a:p>
          </p:txBody>
        </p:sp>
        <p:sp>
          <p:nvSpPr>
            <p:cNvPr id="71708" name="AutoShape 28"/>
            <p:cNvSpPr>
              <a:spLocks noChangeArrowheads="1"/>
            </p:cNvSpPr>
            <p:nvPr/>
          </p:nvSpPr>
          <p:spPr bwMode="auto">
            <a:xfrm>
              <a:off x="6988174" y="1981200"/>
              <a:ext cx="479425" cy="804863"/>
            </a:xfrm>
            <a:prstGeom prst="rightArrow">
              <a:avLst>
                <a:gd name="adj1" fmla="val 50000"/>
                <a:gd name="adj2" fmla="val 48171"/>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fontAlgn="auto">
                <a:spcBef>
                  <a:spcPts val="0"/>
                </a:spcBef>
                <a:spcAft>
                  <a:spcPts val="0"/>
                </a:spcAft>
                <a:defRPr/>
              </a:pPr>
              <a:endParaRPr lang="en-US" dirty="0"/>
            </a:p>
          </p:txBody>
        </p:sp>
        <p:sp>
          <p:nvSpPr>
            <p:cNvPr id="44" name="Rounded Rectangle 43"/>
            <p:cNvSpPr/>
            <p:nvPr/>
          </p:nvSpPr>
          <p:spPr>
            <a:xfrm>
              <a:off x="1905000" y="1752600"/>
              <a:ext cx="1676400" cy="9144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2000" b="1" dirty="0" err="1" smtClean="0">
                  <a:solidFill>
                    <a:schemeClr val="bg1"/>
                  </a:solidFill>
                </a:rPr>
                <a:t>Publicidad</a:t>
              </a:r>
              <a:endParaRPr lang="en-US" b="1" dirty="0">
                <a:solidFill>
                  <a:schemeClr val="bg1"/>
                </a:solidFill>
              </a:endParaRPr>
            </a:p>
          </p:txBody>
        </p:sp>
        <p:sp>
          <p:nvSpPr>
            <p:cNvPr id="64" name="Rounded Rectangle 63"/>
            <p:cNvSpPr/>
            <p:nvPr/>
          </p:nvSpPr>
          <p:spPr>
            <a:xfrm>
              <a:off x="4419600" y="2163763"/>
              <a:ext cx="2514600" cy="4572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b="1" dirty="0" err="1" smtClean="0">
                  <a:solidFill>
                    <a:schemeClr val="tx2"/>
                  </a:solidFill>
                </a:rPr>
                <a:t>Experimento</a:t>
              </a:r>
              <a:r>
                <a:rPr lang="en-US" sz="1400" b="1" dirty="0" smtClean="0">
                  <a:solidFill>
                    <a:schemeClr val="tx2"/>
                  </a:solidFill>
                </a:rPr>
                <a:t> </a:t>
              </a:r>
              <a:r>
                <a:rPr lang="en-US" sz="1400" b="1" dirty="0" err="1" smtClean="0">
                  <a:solidFill>
                    <a:schemeClr val="tx2"/>
                  </a:solidFill>
                </a:rPr>
                <a:t>publicitario</a:t>
              </a:r>
              <a:endParaRPr lang="en-US" sz="1400" b="1" dirty="0">
                <a:solidFill>
                  <a:schemeClr val="tx2"/>
                </a:solidFill>
              </a:endParaRPr>
            </a:p>
          </p:txBody>
        </p:sp>
        <p:sp>
          <p:nvSpPr>
            <p:cNvPr id="65" name="Rounded Rectangle 64"/>
            <p:cNvSpPr/>
            <p:nvPr/>
          </p:nvSpPr>
          <p:spPr>
            <a:xfrm>
              <a:off x="4419600" y="1828800"/>
              <a:ext cx="2514600" cy="3048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b="1" dirty="0" err="1" smtClean="0">
                  <a:solidFill>
                    <a:schemeClr val="tx2"/>
                  </a:solidFill>
                </a:rPr>
                <a:t>Inversión</a:t>
              </a:r>
              <a:r>
                <a:rPr lang="en-US" sz="1400" b="1" dirty="0" smtClean="0">
                  <a:solidFill>
                    <a:schemeClr val="tx2"/>
                  </a:solidFill>
                </a:rPr>
                <a:t> </a:t>
              </a:r>
              <a:r>
                <a:rPr lang="en-US" sz="1400" b="1" dirty="0" err="1" smtClean="0">
                  <a:solidFill>
                    <a:schemeClr val="tx2"/>
                  </a:solidFill>
                </a:rPr>
                <a:t>publicitaria</a:t>
              </a:r>
              <a:endParaRPr lang="en-US" b="1" dirty="0">
                <a:solidFill>
                  <a:schemeClr val="tx2"/>
                </a:solidFill>
              </a:endParaRPr>
            </a:p>
          </p:txBody>
        </p:sp>
      </p:grpSp>
    </p:spTree>
  </p:cSld>
  <p:clrMapOvr>
    <a:masterClrMapping/>
  </p:clrMapOvr>
  <p:transition>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6038" y="76200"/>
            <a:ext cx="4754562" cy="776288"/>
          </a:xfrm>
        </p:spPr>
        <p:txBody>
          <a:bodyPr lIns="92075" tIns="190500" rIns="92075" bIns="190500" anchor="b"/>
          <a:lstStyle/>
          <a:p>
            <a:r>
              <a:rPr lang="en-US" dirty="0" err="1" smtClean="0"/>
              <a:t>Resultado</a:t>
            </a:r>
            <a:r>
              <a:rPr lang="en-US" dirty="0" smtClean="0"/>
              <a:t> </a:t>
            </a:r>
            <a:r>
              <a:rPr lang="en-US" dirty="0" err="1" smtClean="0"/>
              <a:t>por</a:t>
            </a:r>
            <a:r>
              <a:rPr lang="en-US" dirty="0" smtClean="0"/>
              <a:t> </a:t>
            </a:r>
            <a:r>
              <a:rPr lang="en-US" dirty="0" err="1" smtClean="0"/>
              <a:t>marca</a:t>
            </a:r>
            <a:endParaRPr lang="en-US" dirty="0" smtClean="0"/>
          </a:p>
        </p:txBody>
      </p:sp>
      <p:pic>
        <p:nvPicPr>
          <p:cNvPr id="2457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5970" t="23383" r="15762" b="14816"/>
          <a:stretch/>
        </p:blipFill>
        <p:spPr bwMode="auto">
          <a:xfrm>
            <a:off x="225959" y="1143000"/>
            <a:ext cx="8689441"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6038" y="61913"/>
            <a:ext cx="5516562" cy="776287"/>
          </a:xfrm>
        </p:spPr>
        <p:txBody>
          <a:bodyPr lIns="92075" tIns="190500" rIns="92075" bIns="190500" anchor="b"/>
          <a:lstStyle/>
          <a:p>
            <a:r>
              <a:rPr lang="en-US" dirty="0" err="1" smtClean="0"/>
              <a:t>Desempeño</a:t>
            </a:r>
            <a:r>
              <a:rPr lang="en-US" dirty="0" smtClean="0"/>
              <a:t> de la </a:t>
            </a:r>
            <a:r>
              <a:rPr lang="en-US" dirty="0" err="1" smtClean="0"/>
              <a:t>empresa</a:t>
            </a:r>
            <a:endParaRPr lang="en-US" dirty="0" smtClean="0"/>
          </a:p>
        </p:txBody>
      </p:sp>
      <p:pic>
        <p:nvPicPr>
          <p:cNvPr id="2560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014" t="23508" r="15859" b="6460"/>
          <a:stretch/>
        </p:blipFill>
        <p:spPr bwMode="auto">
          <a:xfrm>
            <a:off x="609600" y="914400"/>
            <a:ext cx="8077200" cy="5471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5881688" cy="785813"/>
          </a:xfrm>
        </p:spPr>
        <p:txBody>
          <a:bodyPr/>
          <a:lstStyle/>
          <a:p>
            <a:r>
              <a:rPr lang="en-US" sz="2100" dirty="0" smtClean="0"/>
              <a:t>La </a:t>
            </a:r>
            <a:r>
              <a:rPr lang="en-US" sz="2100" dirty="0" err="1" smtClean="0"/>
              <a:t>simulación</a:t>
            </a:r>
            <a:r>
              <a:rPr lang="en-US" sz="2100" dirty="0" smtClean="0"/>
              <a:t> </a:t>
            </a:r>
            <a:r>
              <a:rPr lang="en-US" sz="2100" dirty="0" err="1" smtClean="0"/>
              <a:t>comienza</a:t>
            </a:r>
            <a:r>
              <a:rPr lang="en-US" sz="2100" dirty="0" smtClean="0"/>
              <a:t> al final del </a:t>
            </a:r>
            <a:r>
              <a:rPr lang="en-US" sz="2100" dirty="0" err="1" smtClean="0"/>
              <a:t>periodo</a:t>
            </a:r>
            <a:r>
              <a:rPr lang="en-US" sz="2100" dirty="0" smtClean="0"/>
              <a:t> </a:t>
            </a:r>
            <a:r>
              <a:rPr lang="en-US" sz="2100" dirty="0" err="1" smtClean="0"/>
              <a:t>inicial</a:t>
            </a:r>
            <a:endParaRPr lang="en-US" sz="2100" dirty="0" smtClean="0"/>
          </a:p>
        </p:txBody>
      </p:sp>
      <p:pic>
        <p:nvPicPr>
          <p:cNvPr id="37891" name="Picture 19" descr="iStock_000009487890XSmal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914400"/>
            <a:ext cx="2844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20" descr="iStock_000009487890XSmal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267200"/>
            <a:ext cx="2844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iStock_000002364450XSmall.jpg"/>
          <p:cNvPicPr>
            <a:picLocks noChangeAspect="1"/>
          </p:cNvPicPr>
          <p:nvPr/>
        </p:nvPicPr>
        <p:blipFill>
          <a:blip r:embed="rId4" cstate="print"/>
          <a:stretch>
            <a:fillRect/>
          </a:stretch>
        </p:blipFill>
        <p:spPr>
          <a:xfrm>
            <a:off x="76200" y="2629304"/>
            <a:ext cx="1703537" cy="255229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3" name="Picture 22" descr="iStock_000002095641XSmall.jpg"/>
          <p:cNvPicPr>
            <a:picLocks noChangeAspect="1"/>
          </p:cNvPicPr>
          <p:nvPr/>
        </p:nvPicPr>
        <p:blipFill>
          <a:blip r:embed="rId5" cstate="print"/>
          <a:stretch>
            <a:fillRect/>
          </a:stretch>
        </p:blipFill>
        <p:spPr>
          <a:xfrm>
            <a:off x="5181600" y="2590800"/>
            <a:ext cx="3238500" cy="214884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37895" name="Group 28"/>
          <p:cNvGrpSpPr>
            <a:grpSpLocks/>
          </p:cNvGrpSpPr>
          <p:nvPr/>
        </p:nvGrpSpPr>
        <p:grpSpPr bwMode="auto">
          <a:xfrm>
            <a:off x="990600" y="914400"/>
            <a:ext cx="6207125" cy="5715000"/>
            <a:chOff x="1793378" y="1294835"/>
            <a:chExt cx="5100043" cy="5100043"/>
          </a:xfrm>
        </p:grpSpPr>
        <p:sp>
          <p:nvSpPr>
            <p:cNvPr id="30" name="Freeform 29"/>
            <p:cNvSpPr/>
            <p:nvPr/>
          </p:nvSpPr>
          <p:spPr>
            <a:xfrm>
              <a:off x="4973405" y="1408169"/>
              <a:ext cx="1806537" cy="1806266"/>
            </a:xfrm>
            <a:custGeom>
              <a:avLst/>
              <a:gdLst>
                <a:gd name="connsiteX0" fmla="*/ 0 w 1806475"/>
                <a:gd name="connsiteY0" fmla="*/ 0 h 1806475"/>
                <a:gd name="connsiteX1" fmla="*/ 1806475 w 1806475"/>
                <a:gd name="connsiteY1" fmla="*/ 0 h 1806475"/>
                <a:gd name="connsiteX2" fmla="*/ 1806475 w 1806475"/>
                <a:gd name="connsiteY2" fmla="*/ 1806475 h 1806475"/>
                <a:gd name="connsiteX3" fmla="*/ 0 w 1806475"/>
                <a:gd name="connsiteY3" fmla="*/ 1806475 h 1806475"/>
                <a:gd name="connsiteX4" fmla="*/ 0 w 1806475"/>
                <a:gd name="connsiteY4" fmla="*/ 0 h 1806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475" h="1806475">
                  <a:moveTo>
                    <a:pt x="0" y="0"/>
                  </a:moveTo>
                  <a:lnTo>
                    <a:pt x="1806475" y="0"/>
                  </a:lnTo>
                  <a:lnTo>
                    <a:pt x="1806475" y="1806475"/>
                  </a:lnTo>
                  <a:lnTo>
                    <a:pt x="0" y="1806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2550" tIns="82550" rIns="82550" bIns="82550" spcCol="1270" anchor="ctr"/>
            <a:lstStyle/>
            <a:p>
              <a:pPr algn="ctr" defTabSz="2889250" fontAlgn="auto">
                <a:lnSpc>
                  <a:spcPct val="90000"/>
                </a:lnSpc>
                <a:spcAft>
                  <a:spcPct val="35000"/>
                </a:spcAft>
                <a:defRPr/>
              </a:pPr>
              <a:r>
                <a:rPr lang="en-US" sz="6500" dirty="0">
                  <a:solidFill>
                    <a:schemeClr val="bg1"/>
                  </a:solidFill>
                </a:rPr>
                <a:t>.</a:t>
              </a:r>
            </a:p>
          </p:txBody>
        </p:sp>
        <p:sp>
          <p:nvSpPr>
            <p:cNvPr id="31" name="Circular Arrow 30"/>
            <p:cNvSpPr/>
            <p:nvPr/>
          </p:nvSpPr>
          <p:spPr>
            <a:xfrm rot="2598841">
              <a:off x="1793378" y="1294835"/>
              <a:ext cx="5100043" cy="5100043"/>
            </a:xfrm>
            <a:prstGeom prst="circularArrow">
              <a:avLst>
                <a:gd name="adj1" fmla="val 6907"/>
                <a:gd name="adj2" fmla="val 465748"/>
                <a:gd name="adj3" fmla="val 547747"/>
                <a:gd name="adj4" fmla="val 20586505"/>
                <a:gd name="adj5" fmla="val 8058"/>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Circular Arrow 32"/>
            <p:cNvSpPr/>
            <p:nvPr/>
          </p:nvSpPr>
          <p:spPr>
            <a:xfrm rot="2579669">
              <a:off x="1793378" y="1294835"/>
              <a:ext cx="5100043" cy="5100043"/>
            </a:xfrm>
            <a:prstGeom prst="circularArrow">
              <a:avLst>
                <a:gd name="adj1" fmla="val 6907"/>
                <a:gd name="adj2" fmla="val 465748"/>
                <a:gd name="adj3" fmla="val 5947747"/>
                <a:gd name="adj4" fmla="val 4386505"/>
                <a:gd name="adj5" fmla="val 8058"/>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Freeform 33"/>
            <p:cNvSpPr/>
            <p:nvPr/>
          </p:nvSpPr>
          <p:spPr>
            <a:xfrm>
              <a:off x="1906858" y="4475279"/>
              <a:ext cx="1806537" cy="1806265"/>
            </a:xfrm>
            <a:custGeom>
              <a:avLst/>
              <a:gdLst>
                <a:gd name="connsiteX0" fmla="*/ 0 w 1806475"/>
                <a:gd name="connsiteY0" fmla="*/ 0 h 1806475"/>
                <a:gd name="connsiteX1" fmla="*/ 1806475 w 1806475"/>
                <a:gd name="connsiteY1" fmla="*/ 0 h 1806475"/>
                <a:gd name="connsiteX2" fmla="*/ 1806475 w 1806475"/>
                <a:gd name="connsiteY2" fmla="*/ 1806475 h 1806475"/>
                <a:gd name="connsiteX3" fmla="*/ 0 w 1806475"/>
                <a:gd name="connsiteY3" fmla="*/ 1806475 h 1806475"/>
                <a:gd name="connsiteX4" fmla="*/ 0 w 1806475"/>
                <a:gd name="connsiteY4" fmla="*/ 0 h 1806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475" h="1806475">
                  <a:moveTo>
                    <a:pt x="0" y="0"/>
                  </a:moveTo>
                  <a:lnTo>
                    <a:pt x="1806475" y="0"/>
                  </a:lnTo>
                  <a:lnTo>
                    <a:pt x="1806475" y="1806475"/>
                  </a:lnTo>
                  <a:lnTo>
                    <a:pt x="0" y="1806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2550" tIns="82550" rIns="82550" bIns="82550" spcCol="1270" anchor="ctr"/>
            <a:lstStyle/>
            <a:p>
              <a:pPr algn="ctr" defTabSz="2889250" fontAlgn="auto">
                <a:lnSpc>
                  <a:spcPct val="90000"/>
                </a:lnSpc>
                <a:spcAft>
                  <a:spcPct val="35000"/>
                </a:spcAft>
                <a:defRPr/>
              </a:pPr>
              <a:r>
                <a:rPr lang="en-US" sz="6500" dirty="0">
                  <a:solidFill>
                    <a:schemeClr val="bg1"/>
                  </a:solidFill>
                </a:rPr>
                <a:t>.</a:t>
              </a:r>
            </a:p>
          </p:txBody>
        </p:sp>
        <p:sp>
          <p:nvSpPr>
            <p:cNvPr id="35" name="Circular Arrow 34"/>
            <p:cNvSpPr/>
            <p:nvPr/>
          </p:nvSpPr>
          <p:spPr>
            <a:xfrm rot="2208886">
              <a:off x="1793378" y="1294835"/>
              <a:ext cx="5100043" cy="5100043"/>
            </a:xfrm>
            <a:prstGeom prst="circularArrow">
              <a:avLst>
                <a:gd name="adj1" fmla="val 6907"/>
                <a:gd name="adj2" fmla="val 465748"/>
                <a:gd name="adj3" fmla="val 11347747"/>
                <a:gd name="adj4" fmla="val 9786505"/>
                <a:gd name="adj5" fmla="val 8058"/>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Circular Arrow 36"/>
            <p:cNvSpPr/>
            <p:nvPr/>
          </p:nvSpPr>
          <p:spPr>
            <a:xfrm rot="2475750">
              <a:off x="1793378" y="1294835"/>
              <a:ext cx="5100043" cy="5100043"/>
            </a:xfrm>
            <a:prstGeom prst="circularArrow">
              <a:avLst>
                <a:gd name="adj1" fmla="val 6907"/>
                <a:gd name="adj2" fmla="val 465748"/>
                <a:gd name="adj3" fmla="val 16747747"/>
                <a:gd name="adj4" fmla="val 15186505"/>
                <a:gd name="adj5" fmla="val 8058"/>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 name="Rectangle 340"/>
          <p:cNvSpPr>
            <a:spLocks noChangeArrowheads="1"/>
          </p:cNvSpPr>
          <p:nvPr/>
        </p:nvSpPr>
        <p:spPr bwMode="auto">
          <a:xfrm>
            <a:off x="5791200" y="1066800"/>
            <a:ext cx="2393285" cy="582211"/>
          </a:xfrm>
          <a:prstGeom prst="rect">
            <a:avLst/>
          </a:prstGeom>
          <a:noFill/>
          <a:ln w="12700">
            <a:noFill/>
            <a:miter lim="800000"/>
            <a:headEnd/>
            <a:tailEnd/>
          </a:ln>
        </p:spPr>
        <p:txBody>
          <a:bodyPr wrap="none" lIns="90488" tIns="44450" rIns="90488" bIns="4445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eaLnBrk="0" fontAlgn="auto" hangingPunct="0">
              <a:spcBef>
                <a:spcPts val="0"/>
              </a:spcBef>
              <a:spcAft>
                <a:spcPts val="0"/>
              </a:spcAft>
              <a:defRPr/>
            </a:pPr>
            <a:r>
              <a:rPr lang="fr-FR"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rPr>
              <a:t>Comienzo</a:t>
            </a:r>
            <a:endParaRPr lang="fr-F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endParaRPr>
          </a:p>
        </p:txBody>
      </p:sp>
      <p:sp>
        <p:nvSpPr>
          <p:cNvPr id="24" name="Rounded Rectangle 23"/>
          <p:cNvSpPr/>
          <p:nvPr/>
        </p:nvSpPr>
        <p:spPr>
          <a:xfrm>
            <a:off x="6705600" y="5181600"/>
            <a:ext cx="2286000" cy="121920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sz="1600" b="1" dirty="0" smtClean="0">
                <a:solidFill>
                  <a:schemeClr val="bg1">
                    <a:lumMod val="95000"/>
                  </a:schemeClr>
                </a:solidFill>
              </a:rPr>
              <a:t>La </a:t>
            </a:r>
            <a:r>
              <a:rPr lang="en-US" sz="1600" b="1" dirty="0" err="1" smtClean="0">
                <a:solidFill>
                  <a:schemeClr val="bg1">
                    <a:lumMod val="95000"/>
                  </a:schemeClr>
                </a:solidFill>
              </a:rPr>
              <a:t>nueva</a:t>
            </a:r>
            <a:r>
              <a:rPr lang="en-US" sz="1600" b="1" dirty="0" smtClean="0">
                <a:solidFill>
                  <a:schemeClr val="bg1">
                    <a:lumMod val="95000"/>
                  </a:schemeClr>
                </a:solidFill>
              </a:rPr>
              <a:t> </a:t>
            </a:r>
            <a:r>
              <a:rPr lang="en-US" sz="1600" b="1" dirty="0" err="1" smtClean="0">
                <a:solidFill>
                  <a:schemeClr val="bg1">
                    <a:lumMod val="95000"/>
                  </a:schemeClr>
                </a:solidFill>
              </a:rPr>
              <a:t>administración</a:t>
            </a:r>
            <a:r>
              <a:rPr lang="en-US" sz="1600" b="1" dirty="0" smtClean="0">
                <a:solidFill>
                  <a:schemeClr val="bg1">
                    <a:lumMod val="95000"/>
                  </a:schemeClr>
                </a:solidFill>
              </a:rPr>
              <a:t> </a:t>
            </a:r>
            <a:r>
              <a:rPr lang="en-US" sz="1600" b="1" dirty="0" err="1" smtClean="0">
                <a:solidFill>
                  <a:schemeClr val="bg1">
                    <a:lumMod val="95000"/>
                  </a:schemeClr>
                </a:solidFill>
              </a:rPr>
              <a:t>toma</a:t>
            </a:r>
            <a:r>
              <a:rPr lang="en-US" sz="1600" b="1" dirty="0" smtClean="0">
                <a:solidFill>
                  <a:schemeClr val="bg1">
                    <a:lumMod val="95000"/>
                  </a:schemeClr>
                </a:solidFill>
              </a:rPr>
              <a:t> </a:t>
            </a:r>
            <a:r>
              <a:rPr lang="en-US" sz="1600" b="1" dirty="0" err="1" smtClean="0">
                <a:solidFill>
                  <a:schemeClr val="bg1">
                    <a:lumMod val="95000"/>
                  </a:schemeClr>
                </a:solidFill>
              </a:rPr>
              <a:t>decisiones</a:t>
            </a:r>
            <a:r>
              <a:rPr lang="en-US" sz="1600" b="1" dirty="0" smtClean="0">
                <a:solidFill>
                  <a:schemeClr val="bg1">
                    <a:lumMod val="95000"/>
                  </a:schemeClr>
                </a:solidFill>
              </a:rPr>
              <a:t> </a:t>
            </a:r>
            <a:r>
              <a:rPr lang="en-US" sz="1600" b="1" dirty="0" err="1" smtClean="0">
                <a:solidFill>
                  <a:schemeClr val="bg1">
                    <a:lumMod val="95000"/>
                  </a:schemeClr>
                </a:solidFill>
              </a:rPr>
              <a:t>para</a:t>
            </a:r>
            <a:r>
              <a:rPr lang="en-US" sz="1600" b="1" dirty="0" smtClean="0">
                <a:solidFill>
                  <a:schemeClr val="bg1">
                    <a:lumMod val="95000"/>
                  </a:schemeClr>
                </a:solidFill>
              </a:rPr>
              <a:t> el </a:t>
            </a:r>
            <a:r>
              <a:rPr lang="en-US" sz="1600" b="1" dirty="0" err="1" smtClean="0">
                <a:solidFill>
                  <a:schemeClr val="bg1">
                    <a:lumMod val="95000"/>
                  </a:schemeClr>
                </a:solidFill>
              </a:rPr>
              <a:t>próximo</a:t>
            </a:r>
            <a:r>
              <a:rPr lang="en-US" sz="1600" b="1" dirty="0" smtClean="0">
                <a:solidFill>
                  <a:schemeClr val="bg1">
                    <a:lumMod val="95000"/>
                  </a:schemeClr>
                </a:solidFill>
              </a:rPr>
              <a:t> </a:t>
            </a:r>
            <a:r>
              <a:rPr lang="en-US" sz="1600" b="1" dirty="0" err="1" smtClean="0">
                <a:solidFill>
                  <a:schemeClr val="bg1">
                    <a:lumMod val="95000"/>
                  </a:schemeClr>
                </a:solidFill>
              </a:rPr>
              <a:t>periodo</a:t>
            </a:r>
            <a:endParaRPr lang="en-US" sz="1600" b="1" dirty="0">
              <a:solidFill>
                <a:schemeClr val="bg1">
                  <a:lumMod val="95000"/>
                </a:schemeClr>
              </a:solidFill>
            </a:endParaRPr>
          </a:p>
        </p:txBody>
      </p:sp>
    </p:spTree>
  </p:cSld>
  <p:clrMapOvr>
    <a:masterClrMapping/>
  </p:clrMapOvr>
  <p:transition>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5715000" cy="785813"/>
          </a:xfrm>
        </p:spPr>
        <p:txBody>
          <a:bodyPr/>
          <a:lstStyle/>
          <a:p>
            <a:r>
              <a:rPr lang="en-US" dirty="0" smtClean="0"/>
              <a:t>Las </a:t>
            </a:r>
            <a:r>
              <a:rPr lang="en-US" dirty="0" err="1" smtClean="0"/>
              <a:t>decisiones</a:t>
            </a:r>
            <a:r>
              <a:rPr lang="en-US" dirty="0" smtClean="0"/>
              <a:t> del primer </a:t>
            </a:r>
            <a:r>
              <a:rPr lang="en-US" dirty="0" err="1" smtClean="0"/>
              <a:t>periodo</a:t>
            </a:r>
            <a:r>
              <a:rPr lang="en-US" dirty="0" smtClean="0"/>
              <a:t> </a:t>
            </a:r>
            <a:r>
              <a:rPr lang="en-US" dirty="0" err="1" smtClean="0"/>
              <a:t>tienen</a:t>
            </a:r>
            <a:r>
              <a:rPr lang="en-US" dirty="0" smtClean="0"/>
              <a:t> </a:t>
            </a:r>
            <a:r>
              <a:rPr lang="en-US" dirty="0" err="1" smtClean="0"/>
              <a:t>ciertas</a:t>
            </a:r>
            <a:r>
              <a:rPr lang="en-US" dirty="0" smtClean="0"/>
              <a:t> </a:t>
            </a:r>
            <a:r>
              <a:rPr lang="en-US" dirty="0" err="1" smtClean="0"/>
              <a:t>limitaciones</a:t>
            </a:r>
            <a:endParaRPr lang="en-US" dirty="0" smtClean="0"/>
          </a:p>
        </p:txBody>
      </p:sp>
      <p:sp>
        <p:nvSpPr>
          <p:cNvPr id="79875" name="Rectangle 3"/>
          <p:cNvSpPr>
            <a:spLocks noGrp="1" noChangeArrowheads="1"/>
          </p:cNvSpPr>
          <p:nvPr>
            <p:ph idx="1"/>
          </p:nvPr>
        </p:nvSpPr>
        <p:spPr/>
        <p:txBody>
          <a:bodyPr/>
          <a:lstStyle/>
          <a:p>
            <a:r>
              <a:rPr lang="en-US" dirty="0" smtClean="0"/>
              <a:t>El </a:t>
            </a:r>
            <a:r>
              <a:rPr lang="en-US" dirty="0" err="1" smtClean="0"/>
              <a:t>equipo</a:t>
            </a:r>
            <a:r>
              <a:rPr lang="en-US" dirty="0" smtClean="0"/>
              <a:t> se </a:t>
            </a:r>
            <a:r>
              <a:rPr lang="en-US" dirty="0" err="1" smtClean="0"/>
              <a:t>familiariza</a:t>
            </a:r>
            <a:r>
              <a:rPr lang="en-US" dirty="0" smtClean="0"/>
              <a:t> con </a:t>
            </a:r>
            <a:r>
              <a:rPr lang="en-US" dirty="0" err="1" smtClean="0"/>
              <a:t>Markstrat</a:t>
            </a:r>
            <a:endParaRPr lang="en-US" dirty="0" smtClean="0"/>
          </a:p>
          <a:p>
            <a:pPr lvl="1"/>
            <a:r>
              <a:rPr lang="en-US" dirty="0" err="1" smtClean="0"/>
              <a:t>Recolectar</a:t>
            </a:r>
            <a:r>
              <a:rPr lang="en-US" dirty="0" smtClean="0"/>
              <a:t> </a:t>
            </a:r>
            <a:r>
              <a:rPr lang="en-US" b="1" dirty="0" err="1" smtClean="0"/>
              <a:t>información</a:t>
            </a:r>
            <a:r>
              <a:rPr lang="en-US" dirty="0" smtClean="0"/>
              <a:t> y </a:t>
            </a:r>
            <a:r>
              <a:rPr lang="en-US" dirty="0" err="1" smtClean="0"/>
              <a:t>analizar</a:t>
            </a:r>
            <a:r>
              <a:rPr lang="en-US" dirty="0" smtClean="0"/>
              <a:t> la </a:t>
            </a:r>
            <a:r>
              <a:rPr lang="en-US" b="1" dirty="0" err="1" smtClean="0"/>
              <a:t>situación</a:t>
            </a:r>
            <a:endParaRPr lang="en-US" b="1" dirty="0" smtClean="0"/>
          </a:p>
          <a:p>
            <a:pPr lvl="1"/>
            <a:r>
              <a:rPr lang="en-US" b="1" dirty="0" smtClean="0"/>
              <a:t>No</a:t>
            </a:r>
            <a:r>
              <a:rPr lang="en-US" dirty="0" smtClean="0"/>
              <a:t> </a:t>
            </a:r>
            <a:r>
              <a:rPr lang="en-US" dirty="0" err="1" smtClean="0"/>
              <a:t>hace</a:t>
            </a:r>
            <a:r>
              <a:rPr lang="en-US" dirty="0" smtClean="0"/>
              <a:t> </a:t>
            </a:r>
            <a:r>
              <a:rPr lang="en-US" dirty="0" err="1" smtClean="0"/>
              <a:t>cambios</a:t>
            </a:r>
            <a:r>
              <a:rPr lang="en-US" dirty="0" smtClean="0"/>
              <a:t> </a:t>
            </a:r>
            <a:r>
              <a:rPr lang="en-US" dirty="0" err="1" smtClean="0"/>
              <a:t>importantes</a:t>
            </a:r>
            <a:r>
              <a:rPr lang="en-US" dirty="0" smtClean="0"/>
              <a:t> en la </a:t>
            </a:r>
            <a:r>
              <a:rPr lang="en-US" b="1" dirty="0" err="1" smtClean="0"/>
              <a:t>operación</a:t>
            </a:r>
            <a:r>
              <a:rPr lang="en-US" b="1" dirty="0" smtClean="0"/>
              <a:t> de la </a:t>
            </a:r>
            <a:r>
              <a:rPr lang="en-US" b="1" dirty="0" err="1" smtClean="0"/>
              <a:t>empresa</a:t>
            </a:r>
            <a:endParaRPr lang="en-US" b="1" dirty="0" smtClean="0"/>
          </a:p>
          <a:p>
            <a:pPr lvl="1"/>
            <a:r>
              <a:rPr lang="en-US" b="1" dirty="0" smtClean="0"/>
              <a:t>No</a:t>
            </a:r>
            <a:r>
              <a:rPr lang="en-US" dirty="0" smtClean="0"/>
              <a:t> se </a:t>
            </a:r>
            <a:r>
              <a:rPr lang="en-US" dirty="0" err="1" smtClean="0"/>
              <a:t>introducen</a:t>
            </a:r>
            <a:r>
              <a:rPr lang="en-US" dirty="0"/>
              <a:t> </a:t>
            </a:r>
            <a:r>
              <a:rPr lang="en-US" b="1" dirty="0" err="1"/>
              <a:t>marcas</a:t>
            </a:r>
            <a:r>
              <a:rPr lang="en-US" dirty="0"/>
              <a:t> </a:t>
            </a:r>
            <a:r>
              <a:rPr lang="en-US" dirty="0" err="1"/>
              <a:t>nuevas</a:t>
            </a:r>
            <a:r>
              <a:rPr lang="en-US" dirty="0"/>
              <a:t> </a:t>
            </a:r>
            <a:r>
              <a:rPr lang="en-US" dirty="0" err="1" smtClean="0"/>
              <a:t>ni</a:t>
            </a:r>
            <a:r>
              <a:rPr lang="en-US" dirty="0" smtClean="0"/>
              <a:t> se </a:t>
            </a:r>
            <a:r>
              <a:rPr lang="en-US" dirty="0" err="1" smtClean="0"/>
              <a:t>modifican</a:t>
            </a:r>
            <a:r>
              <a:rPr lang="en-US" dirty="0" smtClean="0"/>
              <a:t> o </a:t>
            </a:r>
            <a:r>
              <a:rPr lang="en-US" dirty="0" err="1" smtClean="0"/>
              <a:t>retiran</a:t>
            </a:r>
            <a:r>
              <a:rPr lang="en-US" dirty="0" smtClean="0"/>
              <a:t> </a:t>
            </a:r>
            <a:r>
              <a:rPr lang="en-US" dirty="0" err="1" smtClean="0"/>
              <a:t>las</a:t>
            </a:r>
            <a:r>
              <a:rPr lang="en-US" dirty="0" smtClean="0"/>
              <a:t> </a:t>
            </a:r>
            <a:r>
              <a:rPr lang="en-US" dirty="0" err="1" smtClean="0"/>
              <a:t>actuales</a:t>
            </a:r>
            <a:endParaRPr lang="en-US" dirty="0" smtClean="0"/>
          </a:p>
          <a:p>
            <a:pPr lvl="1"/>
            <a:r>
              <a:rPr lang="en-US" b="1" dirty="0" smtClean="0"/>
              <a:t>No</a:t>
            </a:r>
            <a:r>
              <a:rPr lang="en-US" dirty="0" smtClean="0"/>
              <a:t> se </a:t>
            </a:r>
            <a:r>
              <a:rPr lang="en-US" dirty="0" err="1" smtClean="0"/>
              <a:t>inician</a:t>
            </a:r>
            <a:r>
              <a:rPr lang="en-US" dirty="0" smtClean="0"/>
              <a:t> </a:t>
            </a:r>
            <a:r>
              <a:rPr lang="en-US" dirty="0" err="1" smtClean="0"/>
              <a:t>proyectos</a:t>
            </a:r>
            <a:r>
              <a:rPr lang="en-US" dirty="0" smtClean="0"/>
              <a:t> de </a:t>
            </a:r>
            <a:r>
              <a:rPr lang="en-US" b="1" dirty="0" smtClean="0"/>
              <a:t>I+D</a:t>
            </a:r>
          </a:p>
          <a:p>
            <a:pPr lvl="1"/>
            <a:r>
              <a:rPr lang="en-US" b="1" dirty="0" smtClean="0"/>
              <a:t>No</a:t>
            </a:r>
            <a:r>
              <a:rPr lang="en-US" dirty="0" smtClean="0"/>
              <a:t> se </a:t>
            </a:r>
            <a:r>
              <a:rPr lang="en-US" dirty="0" err="1" smtClean="0"/>
              <a:t>usan</a:t>
            </a:r>
            <a:r>
              <a:rPr lang="en-US" dirty="0" smtClean="0"/>
              <a:t> </a:t>
            </a:r>
            <a:r>
              <a:rPr lang="en-US" b="1" dirty="0" err="1" smtClean="0"/>
              <a:t>objetivos</a:t>
            </a:r>
            <a:r>
              <a:rPr lang="en-US" b="1" dirty="0" smtClean="0"/>
              <a:t> </a:t>
            </a:r>
            <a:r>
              <a:rPr lang="en-US" b="1" dirty="0" err="1" smtClean="0"/>
              <a:t>perceptuales</a:t>
            </a:r>
            <a:r>
              <a:rPr lang="en-US" b="1" dirty="0" smtClean="0"/>
              <a:t> </a:t>
            </a:r>
            <a:r>
              <a:rPr lang="en-US" dirty="0" smtClean="0"/>
              <a:t>en </a:t>
            </a:r>
            <a:r>
              <a:rPr lang="en-US" dirty="0" err="1" smtClean="0"/>
              <a:t>publicidad</a:t>
            </a:r>
            <a:endParaRPr lang="en-US" dirty="0" smtClean="0"/>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additive="base">
                                        <p:cTn id="7" dur="500" fill="hold"/>
                                        <p:tgtEl>
                                          <p:spTgt spid="798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987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9875">
                                            <p:txEl>
                                              <p:pRg st="1" end="1"/>
                                            </p:txEl>
                                          </p:spTgt>
                                        </p:tgtEl>
                                        <p:attrNameLst>
                                          <p:attrName>style.visibility</p:attrName>
                                        </p:attrNameLst>
                                      </p:cBhvr>
                                      <p:to>
                                        <p:strVal val="visible"/>
                                      </p:to>
                                    </p:set>
                                    <p:anim calcmode="lin" valueType="num">
                                      <p:cBhvr additive="base">
                                        <p:cTn id="11" dur="500" fill="hold"/>
                                        <p:tgtEl>
                                          <p:spTgt spid="7987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987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9875">
                                            <p:txEl>
                                              <p:pRg st="2" end="2"/>
                                            </p:txEl>
                                          </p:spTgt>
                                        </p:tgtEl>
                                        <p:attrNameLst>
                                          <p:attrName>style.visibility</p:attrName>
                                        </p:attrNameLst>
                                      </p:cBhvr>
                                      <p:to>
                                        <p:strVal val="visible"/>
                                      </p:to>
                                    </p:set>
                                    <p:anim calcmode="lin" valueType="num">
                                      <p:cBhvr additive="base">
                                        <p:cTn id="15" dur="500" fill="hold"/>
                                        <p:tgtEl>
                                          <p:spTgt spid="7987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987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9875">
                                            <p:txEl>
                                              <p:pRg st="3" end="3"/>
                                            </p:txEl>
                                          </p:spTgt>
                                        </p:tgtEl>
                                        <p:attrNameLst>
                                          <p:attrName>style.visibility</p:attrName>
                                        </p:attrNameLst>
                                      </p:cBhvr>
                                      <p:to>
                                        <p:strVal val="visible"/>
                                      </p:to>
                                    </p:set>
                                    <p:anim calcmode="lin" valueType="num">
                                      <p:cBhvr additive="base">
                                        <p:cTn id="19" dur="500" fill="hold"/>
                                        <p:tgtEl>
                                          <p:spTgt spid="7987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9875">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9875">
                                            <p:txEl>
                                              <p:pRg st="4" end="4"/>
                                            </p:txEl>
                                          </p:spTgt>
                                        </p:tgtEl>
                                        <p:attrNameLst>
                                          <p:attrName>style.visibility</p:attrName>
                                        </p:attrNameLst>
                                      </p:cBhvr>
                                      <p:to>
                                        <p:strVal val="visible"/>
                                      </p:to>
                                    </p:set>
                                    <p:anim calcmode="lin" valueType="num">
                                      <p:cBhvr additive="base">
                                        <p:cTn id="23" dur="500" fill="hold"/>
                                        <p:tgtEl>
                                          <p:spTgt spid="79875">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79875">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9875">
                                            <p:txEl>
                                              <p:pRg st="5" end="5"/>
                                            </p:txEl>
                                          </p:spTgt>
                                        </p:tgtEl>
                                        <p:attrNameLst>
                                          <p:attrName>style.visibility</p:attrName>
                                        </p:attrNameLst>
                                      </p:cBhvr>
                                      <p:to>
                                        <p:strVal val="visible"/>
                                      </p:to>
                                    </p:set>
                                    <p:anim calcmode="lin" valueType="num">
                                      <p:cBhvr additive="base">
                                        <p:cTn id="27" dur="500" fill="hold"/>
                                        <p:tgtEl>
                                          <p:spTgt spid="79875">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7987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0"/>
            <a:ext cx="5715000" cy="785813"/>
          </a:xfrm>
        </p:spPr>
        <p:txBody>
          <a:bodyPr/>
          <a:lstStyle/>
          <a:p>
            <a:r>
              <a:rPr lang="en-US" dirty="0" err="1" smtClean="0"/>
              <a:t>Organizar</a:t>
            </a:r>
            <a:r>
              <a:rPr lang="en-US" dirty="0" smtClean="0"/>
              <a:t> y </a:t>
            </a:r>
            <a:r>
              <a:rPr lang="en-US" dirty="0" err="1" smtClean="0"/>
              <a:t>gestionar</a:t>
            </a:r>
            <a:r>
              <a:rPr lang="en-US" dirty="0" smtClean="0"/>
              <a:t> el </a:t>
            </a:r>
            <a:r>
              <a:rPr lang="en-US" dirty="0" err="1" smtClean="0"/>
              <a:t>proceso</a:t>
            </a:r>
            <a:r>
              <a:rPr lang="en-US" dirty="0" smtClean="0"/>
              <a:t> en el </a:t>
            </a:r>
            <a:r>
              <a:rPr lang="en-US" dirty="0" err="1" smtClean="0"/>
              <a:t>grupo</a:t>
            </a:r>
            <a:endParaRPr lang="en-US" dirty="0" smtClean="0"/>
          </a:p>
        </p:txBody>
      </p:sp>
      <p:sp>
        <p:nvSpPr>
          <p:cNvPr id="39939" name="Rectangle 88"/>
          <p:cNvSpPr>
            <a:spLocks noChangeArrowheads="1"/>
          </p:cNvSpPr>
          <p:nvPr/>
        </p:nvSpPr>
        <p:spPr bwMode="auto">
          <a:xfrm>
            <a:off x="6255161" y="1752600"/>
            <a:ext cx="1393011"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488" tIns="44450" rIns="90488" bIns="44450">
            <a:spAutoFit/>
          </a:bodyPr>
          <a:lstStyle/>
          <a:p>
            <a:pPr algn="ctr" eaLnBrk="0" hangingPunct="0"/>
            <a:r>
              <a:rPr lang="en-US" sz="2000" b="1" dirty="0" err="1" smtClean="0">
                <a:solidFill>
                  <a:schemeClr val="tx2"/>
                </a:solidFill>
              </a:rPr>
              <a:t>Presión</a:t>
            </a:r>
            <a:endParaRPr lang="en-US" sz="2000" b="1" dirty="0">
              <a:solidFill>
                <a:schemeClr val="tx2"/>
              </a:solidFill>
            </a:endParaRPr>
          </a:p>
          <a:p>
            <a:pPr algn="ctr" eaLnBrk="0" hangingPunct="0"/>
            <a:r>
              <a:rPr lang="en-US" sz="2000" b="1" dirty="0" smtClean="0">
                <a:solidFill>
                  <a:schemeClr val="tx2"/>
                </a:solidFill>
              </a:rPr>
              <a:t>de </a:t>
            </a:r>
            <a:r>
              <a:rPr lang="en-US" sz="2000" b="1" dirty="0" err="1" smtClean="0">
                <a:solidFill>
                  <a:schemeClr val="tx2"/>
                </a:solidFill>
              </a:rPr>
              <a:t>tiempo</a:t>
            </a:r>
            <a:endParaRPr lang="en-US" sz="3200" b="1" dirty="0">
              <a:solidFill>
                <a:schemeClr val="tx2"/>
              </a:solidFill>
            </a:endParaRPr>
          </a:p>
        </p:txBody>
      </p:sp>
      <p:sp>
        <p:nvSpPr>
          <p:cNvPr id="39940" name="Rectangle 89"/>
          <p:cNvSpPr>
            <a:spLocks noChangeArrowheads="1"/>
          </p:cNvSpPr>
          <p:nvPr/>
        </p:nvSpPr>
        <p:spPr bwMode="auto">
          <a:xfrm>
            <a:off x="6207326" y="5029200"/>
            <a:ext cx="1436292"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488" tIns="44450" rIns="90488" bIns="44450">
            <a:spAutoFit/>
          </a:bodyPr>
          <a:lstStyle/>
          <a:p>
            <a:pPr algn="ctr" eaLnBrk="0" hangingPunct="0"/>
            <a:r>
              <a:rPr lang="en-US" sz="2000" b="1" dirty="0" err="1" smtClean="0">
                <a:solidFill>
                  <a:schemeClr val="tx2"/>
                </a:solidFill>
              </a:rPr>
              <a:t>Opiniones</a:t>
            </a:r>
            <a:endParaRPr lang="en-US" sz="2000" b="1" dirty="0">
              <a:solidFill>
                <a:schemeClr val="tx2"/>
              </a:solidFill>
            </a:endParaRPr>
          </a:p>
          <a:p>
            <a:pPr algn="ctr" eaLnBrk="0" hangingPunct="0"/>
            <a:r>
              <a:rPr lang="en-US" sz="2000" b="1" dirty="0" err="1" smtClean="0">
                <a:solidFill>
                  <a:schemeClr val="tx2"/>
                </a:solidFill>
              </a:rPr>
              <a:t>distintas</a:t>
            </a:r>
            <a:endParaRPr lang="en-US" sz="3200" b="1" dirty="0">
              <a:solidFill>
                <a:schemeClr val="tx2"/>
              </a:solidFill>
            </a:endParaRPr>
          </a:p>
        </p:txBody>
      </p:sp>
      <p:sp>
        <p:nvSpPr>
          <p:cNvPr id="39941" name="Rectangle 90"/>
          <p:cNvSpPr>
            <a:spLocks noChangeArrowheads="1"/>
          </p:cNvSpPr>
          <p:nvPr/>
        </p:nvSpPr>
        <p:spPr bwMode="auto">
          <a:xfrm>
            <a:off x="344453" y="2362200"/>
            <a:ext cx="1649491"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488" tIns="44450" rIns="90488" bIns="44450">
            <a:spAutoFit/>
          </a:bodyPr>
          <a:lstStyle/>
          <a:p>
            <a:pPr algn="ctr" eaLnBrk="0" hangingPunct="0"/>
            <a:r>
              <a:rPr lang="en-US" sz="2000" b="1" dirty="0" err="1" smtClean="0">
                <a:solidFill>
                  <a:schemeClr val="tx2"/>
                </a:solidFill>
              </a:rPr>
              <a:t>Mucha</a:t>
            </a:r>
            <a:endParaRPr lang="en-US" sz="2000" b="1" dirty="0" smtClean="0">
              <a:solidFill>
                <a:schemeClr val="tx2"/>
              </a:solidFill>
            </a:endParaRPr>
          </a:p>
          <a:p>
            <a:pPr algn="ctr" eaLnBrk="0" hangingPunct="0"/>
            <a:r>
              <a:rPr lang="en-US" sz="2000" b="1" dirty="0" err="1" smtClean="0">
                <a:solidFill>
                  <a:schemeClr val="tx2"/>
                </a:solidFill>
              </a:rPr>
              <a:t>información</a:t>
            </a:r>
            <a:endParaRPr lang="en-US" sz="3200" b="1" dirty="0">
              <a:solidFill>
                <a:schemeClr val="tx2"/>
              </a:solidFill>
            </a:endParaRPr>
          </a:p>
        </p:txBody>
      </p:sp>
      <p:grpSp>
        <p:nvGrpSpPr>
          <p:cNvPr id="39942" name="Group 94"/>
          <p:cNvGrpSpPr>
            <a:grpSpLocks/>
          </p:cNvGrpSpPr>
          <p:nvPr/>
        </p:nvGrpSpPr>
        <p:grpSpPr bwMode="auto">
          <a:xfrm rot="-1180240">
            <a:off x="1143000" y="1447800"/>
            <a:ext cx="5257800" cy="4481513"/>
            <a:chOff x="1632" y="1248"/>
            <a:chExt cx="2682" cy="2286"/>
          </a:xfrm>
        </p:grpSpPr>
        <p:sp>
          <p:nvSpPr>
            <p:cNvPr id="39943" name="Gear"/>
            <p:cNvSpPr>
              <a:spLocks noEditPoints="1" noChangeArrowheads="1"/>
            </p:cNvSpPr>
            <p:nvPr/>
          </p:nvSpPr>
          <p:spPr bwMode="auto">
            <a:xfrm>
              <a:off x="3119" y="1248"/>
              <a:ext cx="1195" cy="1048"/>
            </a:xfrm>
            <a:custGeom>
              <a:avLst/>
              <a:gdLst>
                <a:gd name="T0" fmla="*/ 33 w 21600"/>
                <a:gd name="T1" fmla="*/ 0 h 21600"/>
                <a:gd name="T2" fmla="*/ 66 w 21600"/>
                <a:gd name="T3" fmla="*/ 25 h 21600"/>
                <a:gd name="T4" fmla="*/ 33 w 21600"/>
                <a:gd name="T5" fmla="*/ 51 h 21600"/>
                <a:gd name="T6" fmla="*/ 0 w 21600"/>
                <a:gd name="T7" fmla="*/ 25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n-US"/>
            </a:p>
          </p:txBody>
        </p:sp>
        <p:sp>
          <p:nvSpPr>
            <p:cNvPr id="39944" name="AutoShape 96"/>
            <p:cNvSpPr>
              <a:spLocks noEditPoints="1" noChangeArrowheads="1"/>
            </p:cNvSpPr>
            <p:nvPr/>
          </p:nvSpPr>
          <p:spPr bwMode="auto">
            <a:xfrm>
              <a:off x="1632" y="1680"/>
              <a:ext cx="1429" cy="1253"/>
            </a:xfrm>
            <a:custGeom>
              <a:avLst/>
              <a:gdLst>
                <a:gd name="T0" fmla="*/ 47 w 21600"/>
                <a:gd name="T1" fmla="*/ 0 h 21600"/>
                <a:gd name="T2" fmla="*/ 95 w 21600"/>
                <a:gd name="T3" fmla="*/ 36 h 21600"/>
                <a:gd name="T4" fmla="*/ 47 w 21600"/>
                <a:gd name="T5" fmla="*/ 73 h 21600"/>
                <a:gd name="T6" fmla="*/ 0 w 21600"/>
                <a:gd name="T7" fmla="*/ 36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n-US"/>
            </a:p>
          </p:txBody>
        </p:sp>
        <p:sp>
          <p:nvSpPr>
            <p:cNvPr id="39945" name="AutoShape 97"/>
            <p:cNvSpPr>
              <a:spLocks noEditPoints="1" noChangeArrowheads="1"/>
            </p:cNvSpPr>
            <p:nvPr/>
          </p:nvSpPr>
          <p:spPr bwMode="auto">
            <a:xfrm>
              <a:off x="2559" y="2142"/>
              <a:ext cx="1588" cy="1392"/>
            </a:xfrm>
            <a:custGeom>
              <a:avLst/>
              <a:gdLst>
                <a:gd name="T0" fmla="*/ 58 w 21600"/>
                <a:gd name="T1" fmla="*/ 0 h 21600"/>
                <a:gd name="T2" fmla="*/ 117 w 21600"/>
                <a:gd name="T3" fmla="*/ 45 h 21600"/>
                <a:gd name="T4" fmla="*/ 58 w 21600"/>
                <a:gd name="T5" fmla="*/ 90 h 21600"/>
                <a:gd name="T6" fmla="*/ 0 w 21600"/>
                <a:gd name="T7" fmla="*/ 45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endParaRPr lang="en-US"/>
            </a:p>
          </p:txBody>
        </p:sp>
      </p:grpSp>
    </p:spTree>
  </p:cSld>
  <p:clrMapOvr>
    <a:masterClrMapping/>
  </p:clrMapOvr>
  <p:transition>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914400" y="1447800"/>
            <a:ext cx="2971800" cy="1752600"/>
          </a:xfrm>
          <a:prstGeom prst="round2DiagRect">
            <a:avLst>
              <a:gd name="adj1" fmla="val 16667"/>
              <a:gd name="adj2" fmla="val 0"/>
            </a:avLst>
          </a:prstGeom>
          <a:solidFill>
            <a:schemeClr val="bg1">
              <a:lumMod val="75000"/>
            </a:schemeClr>
          </a:solidFill>
        </p:spPr>
        <p:style>
          <a:lnRef idx="0">
            <a:schemeClr val="accent6"/>
          </a:lnRef>
          <a:fillRef idx="3">
            <a:schemeClr val="accent6"/>
          </a:fillRef>
          <a:effectRef idx="3">
            <a:schemeClr val="accent6"/>
          </a:effectRef>
          <a:fontRef idx="minor">
            <a:schemeClr val="lt1"/>
          </a:fontRef>
        </p:style>
        <p:txBody>
          <a:bodyPr anchor="ctr"/>
          <a:lstStyle/>
          <a:p>
            <a:pPr algn="ctr" eaLnBrk="0" fontAlgn="auto" hangingPunct="0">
              <a:spcBef>
                <a:spcPts val="0"/>
              </a:spcBef>
              <a:spcAft>
                <a:spcPts val="0"/>
              </a:spcAft>
              <a:defRPr/>
            </a:pPr>
            <a:r>
              <a:rPr lang="en-US" sz="3200" b="1" dirty="0" smtClean="0">
                <a:solidFill>
                  <a:schemeClr val="bg2"/>
                </a:solidFill>
              </a:rPr>
              <a:t>El </a:t>
            </a:r>
            <a:r>
              <a:rPr lang="en-US" sz="3200" b="1" dirty="0" err="1" smtClean="0">
                <a:solidFill>
                  <a:schemeClr val="bg2"/>
                </a:solidFill>
              </a:rPr>
              <a:t>mundo</a:t>
            </a:r>
            <a:r>
              <a:rPr lang="en-US" sz="3200" b="1" dirty="0" smtClean="0">
                <a:solidFill>
                  <a:schemeClr val="bg2"/>
                </a:solidFill>
              </a:rPr>
              <a:t> </a:t>
            </a:r>
            <a:r>
              <a:rPr lang="en-US" sz="3200" b="1" dirty="0" err="1" smtClean="0">
                <a:solidFill>
                  <a:schemeClr val="bg2"/>
                </a:solidFill>
              </a:rPr>
              <a:t>Markstrat</a:t>
            </a:r>
            <a:endParaRPr lang="en-US" sz="3200" b="1" dirty="0">
              <a:solidFill>
                <a:schemeClr val="bg2"/>
              </a:solidFill>
            </a:endParaRPr>
          </a:p>
        </p:txBody>
      </p:sp>
      <p:sp>
        <p:nvSpPr>
          <p:cNvPr id="8" name="Round Diagonal Corner Rectangle 7"/>
          <p:cNvSpPr/>
          <p:nvPr/>
        </p:nvSpPr>
        <p:spPr>
          <a:xfrm>
            <a:off x="3200400" y="2819400"/>
            <a:ext cx="2971800" cy="1752600"/>
          </a:xfrm>
          <a:prstGeom prst="round2DiagRect">
            <a:avLst>
              <a:gd name="adj1" fmla="val 16667"/>
              <a:gd name="adj2" fmla="val 0"/>
            </a:avLst>
          </a:prstGeom>
          <a:solidFill>
            <a:schemeClr val="bg1">
              <a:lumMod val="75000"/>
            </a:schemeClr>
          </a:solidFill>
        </p:spPr>
        <p:style>
          <a:lnRef idx="0">
            <a:schemeClr val="accent6"/>
          </a:lnRef>
          <a:fillRef idx="3">
            <a:schemeClr val="accent6"/>
          </a:fillRef>
          <a:effectRef idx="3">
            <a:schemeClr val="accent6"/>
          </a:effectRef>
          <a:fontRef idx="minor">
            <a:schemeClr val="lt1"/>
          </a:fontRef>
        </p:style>
        <p:txBody>
          <a:bodyPr anchor="ctr"/>
          <a:lstStyle/>
          <a:p>
            <a:pPr algn="ctr" eaLnBrk="0" fontAlgn="auto" hangingPunct="0">
              <a:spcBef>
                <a:spcPts val="0"/>
              </a:spcBef>
              <a:spcAft>
                <a:spcPts val="0"/>
              </a:spcAft>
              <a:defRPr/>
            </a:pPr>
            <a:r>
              <a:rPr lang="en-US" sz="3200" b="1" dirty="0" err="1" smtClean="0">
                <a:solidFill>
                  <a:schemeClr val="bg2"/>
                </a:solidFill>
              </a:rPr>
              <a:t>Gestionando</a:t>
            </a:r>
            <a:r>
              <a:rPr lang="en-US" sz="3200" b="1" dirty="0" smtClean="0">
                <a:solidFill>
                  <a:schemeClr val="bg2"/>
                </a:solidFill>
              </a:rPr>
              <a:t> </a:t>
            </a:r>
            <a:r>
              <a:rPr lang="en-US" sz="3200" b="1" dirty="0" err="1" smtClean="0">
                <a:solidFill>
                  <a:schemeClr val="bg2"/>
                </a:solidFill>
              </a:rPr>
              <a:t>tu</a:t>
            </a:r>
            <a:r>
              <a:rPr lang="en-US" sz="3200" b="1" dirty="0" smtClean="0">
                <a:solidFill>
                  <a:schemeClr val="bg2"/>
                </a:solidFill>
              </a:rPr>
              <a:t> </a:t>
            </a:r>
            <a:r>
              <a:rPr lang="en-US" sz="3200" b="1" dirty="0" err="1" smtClean="0">
                <a:solidFill>
                  <a:schemeClr val="bg2"/>
                </a:solidFill>
              </a:rPr>
              <a:t>empresa</a:t>
            </a:r>
            <a:endParaRPr lang="en-US" sz="3200" b="1" dirty="0">
              <a:solidFill>
                <a:schemeClr val="bg2"/>
              </a:solidFill>
            </a:endParaRPr>
          </a:p>
        </p:txBody>
      </p:sp>
      <p:sp>
        <p:nvSpPr>
          <p:cNvPr id="5" name="Round Diagonal Corner Rectangle 4"/>
          <p:cNvSpPr/>
          <p:nvPr/>
        </p:nvSpPr>
        <p:spPr>
          <a:xfrm>
            <a:off x="5410200" y="4114800"/>
            <a:ext cx="2971800" cy="1752600"/>
          </a:xfrm>
          <a:prstGeom prst="round2DiagRect">
            <a:avLst>
              <a:gd name="adj1" fmla="val 16667"/>
              <a:gd name="adj2" fmla="val 0"/>
            </a:avLst>
          </a:prstGeom>
        </p:spPr>
        <p:style>
          <a:lnRef idx="0">
            <a:schemeClr val="accent4"/>
          </a:lnRef>
          <a:fillRef idx="3">
            <a:schemeClr val="accent4"/>
          </a:fillRef>
          <a:effectRef idx="3">
            <a:schemeClr val="accent4"/>
          </a:effectRef>
          <a:fontRef idx="minor">
            <a:schemeClr val="lt1"/>
          </a:fontRef>
        </p:style>
        <p:txBody>
          <a:bodyPr anchor="ctr"/>
          <a:lstStyle/>
          <a:p>
            <a:pPr algn="ctr" eaLnBrk="0" fontAlgn="auto" hangingPunct="0">
              <a:spcBef>
                <a:spcPts val="0"/>
              </a:spcBef>
              <a:spcAft>
                <a:spcPts val="0"/>
              </a:spcAft>
              <a:defRPr/>
            </a:pPr>
            <a:r>
              <a:rPr lang="en-US" sz="3200" b="1" dirty="0" err="1" smtClean="0">
                <a:solidFill>
                  <a:schemeClr val="bg2"/>
                </a:solidFill>
              </a:rPr>
              <a:t>Primeros</a:t>
            </a:r>
            <a:r>
              <a:rPr lang="en-US" sz="3200" b="1" dirty="0" smtClean="0">
                <a:solidFill>
                  <a:schemeClr val="bg2"/>
                </a:solidFill>
              </a:rPr>
              <a:t> </a:t>
            </a:r>
            <a:r>
              <a:rPr lang="en-US" sz="3200" b="1" dirty="0" err="1" smtClean="0">
                <a:solidFill>
                  <a:schemeClr val="bg2"/>
                </a:solidFill>
              </a:rPr>
              <a:t>pasos</a:t>
            </a:r>
            <a:endParaRPr lang="en-US" sz="3200" b="1" dirty="0">
              <a:solidFill>
                <a:schemeClr val="bg2"/>
              </a:solidFill>
            </a:endParaRPr>
          </a:p>
        </p:txBody>
      </p:sp>
    </p:spTree>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0" y="76200"/>
            <a:ext cx="8335963" cy="838200"/>
          </a:xfrm>
        </p:spPr>
        <p:txBody>
          <a:bodyPr lIns="92075" tIns="190500" rIns="92075" bIns="190500" anchor="b"/>
          <a:lstStyle/>
          <a:p>
            <a:r>
              <a:rPr lang="en-US" dirty="0" smtClean="0"/>
              <a:t>El </a:t>
            </a:r>
            <a:r>
              <a:rPr lang="en-US" dirty="0" err="1" smtClean="0"/>
              <a:t>menú</a:t>
            </a:r>
            <a:r>
              <a:rPr lang="en-US" dirty="0" smtClean="0"/>
              <a:t> principal de </a:t>
            </a:r>
            <a:r>
              <a:rPr lang="en-US" dirty="0" err="1" smtClean="0"/>
              <a:t>Markstrat</a:t>
            </a:r>
            <a:endParaRPr lang="en-US" dirty="0" smtClean="0"/>
          </a:p>
        </p:txBody>
      </p:sp>
      <p:pic>
        <p:nvPicPr>
          <p:cNvPr id="50178" name="Picture 2"/>
          <p:cNvPicPr>
            <a:picLocks noChangeAspect="1" noChangeArrowheads="1"/>
          </p:cNvPicPr>
          <p:nvPr/>
        </p:nvPicPr>
        <p:blipFill>
          <a:blip r:embed="rId3"/>
          <a:srcRect/>
          <a:stretch>
            <a:fillRect/>
          </a:stretch>
        </p:blipFill>
        <p:spPr bwMode="auto">
          <a:xfrm>
            <a:off x="457200" y="1219200"/>
            <a:ext cx="8072438" cy="5278438"/>
          </a:xfrm>
          <a:prstGeom prst="rect">
            <a:avLst/>
          </a:prstGeom>
          <a:ln>
            <a:headEnd/>
            <a:tailEnd/>
          </a:ln>
        </p:spPr>
        <p:style>
          <a:lnRef idx="2">
            <a:schemeClr val="accent6"/>
          </a:lnRef>
          <a:fillRef idx="1">
            <a:schemeClr val="lt1"/>
          </a:fillRef>
          <a:effectRef idx="0">
            <a:schemeClr val="accent6"/>
          </a:effectRef>
          <a:fontRef idx="minor">
            <a:schemeClr val="dk1"/>
          </a:fontRef>
        </p:style>
      </p:pic>
      <p:sp>
        <p:nvSpPr>
          <p:cNvPr id="41988" name="AutoShape 9"/>
          <p:cNvSpPr>
            <a:spLocks noChangeArrowheads="1"/>
          </p:cNvSpPr>
          <p:nvPr/>
        </p:nvSpPr>
        <p:spPr bwMode="auto">
          <a:xfrm>
            <a:off x="4419600" y="2057400"/>
            <a:ext cx="2590800" cy="1219200"/>
          </a:xfrm>
          <a:prstGeom prst="wedgeEllipseCallout">
            <a:avLst>
              <a:gd name="adj1" fmla="val -46620"/>
              <a:gd name="adj2" fmla="val -112274"/>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fontAlgn="auto">
              <a:spcBef>
                <a:spcPts val="0"/>
              </a:spcBef>
              <a:spcAft>
                <a:spcPts val="0"/>
              </a:spcAft>
              <a:defRPr/>
            </a:pPr>
            <a:r>
              <a:rPr lang="en-US" sz="1600" b="1" dirty="0"/>
              <a:t>Click </a:t>
            </a:r>
            <a:r>
              <a:rPr lang="en-US" sz="1600" b="1" dirty="0" err="1" smtClean="0"/>
              <a:t>aquí</a:t>
            </a:r>
            <a:r>
              <a:rPr lang="en-US" sz="1600" b="1" dirty="0" smtClean="0"/>
              <a:t> </a:t>
            </a:r>
            <a:r>
              <a:rPr lang="en-US" sz="1600" b="1" dirty="0" err="1" smtClean="0"/>
              <a:t>para</a:t>
            </a:r>
            <a:r>
              <a:rPr lang="en-US" sz="1600" b="1" dirty="0" smtClean="0"/>
              <a:t> </a:t>
            </a:r>
            <a:r>
              <a:rPr lang="en-US" sz="1600" b="1" dirty="0" err="1" smtClean="0"/>
              <a:t>entrar</a:t>
            </a:r>
            <a:r>
              <a:rPr lang="en-US" sz="1600" b="1" dirty="0" smtClean="0"/>
              <a:t> a la </a:t>
            </a:r>
            <a:r>
              <a:rPr lang="en-US" sz="1600" b="1" dirty="0" err="1" smtClean="0"/>
              <a:t>sesión</a:t>
            </a:r>
            <a:endParaRPr lang="en-US" sz="1600" b="1"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5410200" y="4114800"/>
            <a:ext cx="2971800" cy="1752600"/>
          </a:xfrm>
          <a:prstGeom prst="round2DiagRect">
            <a:avLst>
              <a:gd name="adj1" fmla="val 16667"/>
              <a:gd name="adj2" fmla="val 0"/>
            </a:avLst>
          </a:prstGeom>
          <a:solidFill>
            <a:schemeClr val="bg1">
              <a:lumMod val="75000"/>
            </a:schemeClr>
          </a:solidFill>
        </p:spPr>
        <p:style>
          <a:lnRef idx="0">
            <a:schemeClr val="accent6"/>
          </a:lnRef>
          <a:fillRef idx="3">
            <a:schemeClr val="accent6"/>
          </a:fillRef>
          <a:effectRef idx="3">
            <a:schemeClr val="accent6"/>
          </a:effectRef>
          <a:fontRef idx="minor">
            <a:schemeClr val="lt1"/>
          </a:fontRef>
        </p:style>
        <p:txBody>
          <a:bodyPr anchor="ctr"/>
          <a:lstStyle/>
          <a:p>
            <a:pPr algn="ctr" eaLnBrk="0" fontAlgn="auto" hangingPunct="0">
              <a:spcBef>
                <a:spcPts val="0"/>
              </a:spcBef>
              <a:spcAft>
                <a:spcPts val="0"/>
              </a:spcAft>
              <a:defRPr/>
            </a:pPr>
            <a:r>
              <a:rPr lang="en-US" sz="3200" b="1" dirty="0" err="1" smtClean="0">
                <a:solidFill>
                  <a:schemeClr val="bg2"/>
                </a:solidFill>
              </a:rPr>
              <a:t>Primeros</a:t>
            </a:r>
            <a:r>
              <a:rPr lang="en-US" sz="3200" b="1" dirty="0" smtClean="0">
                <a:solidFill>
                  <a:schemeClr val="bg2"/>
                </a:solidFill>
              </a:rPr>
              <a:t> </a:t>
            </a:r>
            <a:r>
              <a:rPr lang="en-US" sz="3200" b="1" dirty="0" err="1" smtClean="0">
                <a:solidFill>
                  <a:schemeClr val="bg2"/>
                </a:solidFill>
              </a:rPr>
              <a:t>pasos</a:t>
            </a:r>
            <a:endParaRPr lang="en-US" sz="3200" b="1" dirty="0">
              <a:solidFill>
                <a:schemeClr val="bg2"/>
              </a:solidFill>
            </a:endParaRPr>
          </a:p>
        </p:txBody>
      </p:sp>
      <p:sp>
        <p:nvSpPr>
          <p:cNvPr id="6" name="Round Diagonal Corner Rectangle 5"/>
          <p:cNvSpPr/>
          <p:nvPr/>
        </p:nvSpPr>
        <p:spPr>
          <a:xfrm>
            <a:off x="3200400" y="2819400"/>
            <a:ext cx="2971800" cy="1752600"/>
          </a:xfrm>
          <a:prstGeom prst="round2DiagRect">
            <a:avLst>
              <a:gd name="adj1" fmla="val 16667"/>
              <a:gd name="adj2" fmla="val 0"/>
            </a:avLst>
          </a:prstGeom>
          <a:solidFill>
            <a:schemeClr val="bg1">
              <a:lumMod val="75000"/>
            </a:schemeClr>
          </a:solidFill>
        </p:spPr>
        <p:style>
          <a:lnRef idx="0">
            <a:schemeClr val="accent6"/>
          </a:lnRef>
          <a:fillRef idx="3">
            <a:schemeClr val="accent6"/>
          </a:fillRef>
          <a:effectRef idx="3">
            <a:schemeClr val="accent6"/>
          </a:effectRef>
          <a:fontRef idx="minor">
            <a:schemeClr val="lt1"/>
          </a:fontRef>
        </p:style>
        <p:txBody>
          <a:bodyPr anchor="ctr"/>
          <a:lstStyle/>
          <a:p>
            <a:pPr algn="ctr" eaLnBrk="0" fontAlgn="auto" hangingPunct="0">
              <a:spcBef>
                <a:spcPts val="0"/>
              </a:spcBef>
              <a:spcAft>
                <a:spcPts val="0"/>
              </a:spcAft>
              <a:defRPr/>
            </a:pPr>
            <a:r>
              <a:rPr lang="en-US" sz="3200" b="1" dirty="0" err="1" smtClean="0">
                <a:solidFill>
                  <a:schemeClr val="bg2"/>
                </a:solidFill>
              </a:rPr>
              <a:t>Gestionando</a:t>
            </a:r>
            <a:r>
              <a:rPr lang="en-US" sz="3200" b="1" dirty="0" smtClean="0">
                <a:solidFill>
                  <a:schemeClr val="bg2"/>
                </a:solidFill>
              </a:rPr>
              <a:t> </a:t>
            </a:r>
            <a:r>
              <a:rPr lang="en-US" sz="3200" b="1" dirty="0" err="1" smtClean="0">
                <a:solidFill>
                  <a:schemeClr val="bg2"/>
                </a:solidFill>
              </a:rPr>
              <a:t>tu</a:t>
            </a:r>
            <a:r>
              <a:rPr lang="en-US" sz="3200" b="1" dirty="0" smtClean="0">
                <a:solidFill>
                  <a:schemeClr val="bg2"/>
                </a:solidFill>
              </a:rPr>
              <a:t> </a:t>
            </a:r>
            <a:r>
              <a:rPr lang="en-US" sz="3200" b="1" dirty="0" err="1" smtClean="0">
                <a:solidFill>
                  <a:schemeClr val="bg2"/>
                </a:solidFill>
              </a:rPr>
              <a:t>empresa</a:t>
            </a:r>
            <a:endParaRPr lang="en-US" sz="3200" b="1" dirty="0">
              <a:solidFill>
                <a:schemeClr val="bg2"/>
              </a:solidFill>
            </a:endParaRPr>
          </a:p>
        </p:txBody>
      </p:sp>
      <p:sp>
        <p:nvSpPr>
          <p:cNvPr id="5" name="Round Diagonal Corner Rectangle 4"/>
          <p:cNvSpPr/>
          <p:nvPr/>
        </p:nvSpPr>
        <p:spPr>
          <a:xfrm>
            <a:off x="914400" y="1447800"/>
            <a:ext cx="2971800" cy="1752600"/>
          </a:xfrm>
          <a:prstGeom prst="round2DiagRect">
            <a:avLst>
              <a:gd name="adj1" fmla="val 16667"/>
              <a:gd name="adj2" fmla="val 0"/>
            </a:avLst>
          </a:prstGeom>
        </p:spPr>
        <p:style>
          <a:lnRef idx="0">
            <a:schemeClr val="accent4"/>
          </a:lnRef>
          <a:fillRef idx="3">
            <a:schemeClr val="accent4"/>
          </a:fillRef>
          <a:effectRef idx="3">
            <a:schemeClr val="accent4"/>
          </a:effectRef>
          <a:fontRef idx="minor">
            <a:schemeClr val="lt1"/>
          </a:fontRef>
        </p:style>
        <p:txBody>
          <a:bodyPr anchor="ctr"/>
          <a:lstStyle/>
          <a:p>
            <a:pPr algn="ctr" eaLnBrk="0" fontAlgn="auto" hangingPunct="0">
              <a:spcBef>
                <a:spcPts val="0"/>
              </a:spcBef>
              <a:spcAft>
                <a:spcPts val="0"/>
              </a:spcAft>
              <a:defRPr/>
            </a:pPr>
            <a:r>
              <a:rPr lang="en-US" sz="3200" b="1" dirty="0" smtClean="0">
                <a:solidFill>
                  <a:schemeClr val="bg1"/>
                </a:solidFill>
              </a:rPr>
              <a:t>El </a:t>
            </a:r>
            <a:r>
              <a:rPr lang="en-US" sz="3200" b="1" dirty="0" err="1" smtClean="0">
                <a:solidFill>
                  <a:schemeClr val="bg1"/>
                </a:solidFill>
              </a:rPr>
              <a:t>mundo</a:t>
            </a:r>
            <a:endParaRPr lang="en-US" sz="3200" b="1" dirty="0" smtClean="0">
              <a:solidFill>
                <a:schemeClr val="bg1"/>
              </a:solidFill>
            </a:endParaRPr>
          </a:p>
          <a:p>
            <a:pPr algn="ctr" eaLnBrk="0" fontAlgn="auto" hangingPunct="0">
              <a:spcBef>
                <a:spcPts val="0"/>
              </a:spcBef>
              <a:spcAft>
                <a:spcPts val="0"/>
              </a:spcAft>
              <a:defRPr/>
            </a:pPr>
            <a:r>
              <a:rPr lang="en-US" sz="3200" b="1" dirty="0" err="1" smtClean="0">
                <a:solidFill>
                  <a:schemeClr val="bg1"/>
                </a:solidFill>
              </a:rPr>
              <a:t>Markstrat</a:t>
            </a:r>
            <a:endParaRPr lang="en-US" sz="3200" b="1" dirty="0">
              <a:solidFill>
                <a:schemeClr val="bg1"/>
              </a:solidFill>
            </a:endParaRP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a:srcRect b="14502"/>
          <a:stretch>
            <a:fillRect/>
          </a:stretch>
        </p:blipFill>
        <p:spPr bwMode="auto">
          <a:xfrm>
            <a:off x="838200" y="990600"/>
            <a:ext cx="7494588" cy="5391150"/>
          </a:xfrm>
          <a:prstGeom prst="rect">
            <a:avLst/>
          </a:prstGeom>
          <a:ln>
            <a:headEnd/>
            <a:tailEnd/>
          </a:ln>
        </p:spPr>
        <p:style>
          <a:lnRef idx="2">
            <a:schemeClr val="accent6"/>
          </a:lnRef>
          <a:fillRef idx="1">
            <a:schemeClr val="lt1"/>
          </a:fillRef>
          <a:effectRef idx="0">
            <a:schemeClr val="accent6"/>
          </a:effectRef>
          <a:fontRef idx="minor">
            <a:schemeClr val="dk1"/>
          </a:fontRef>
        </p:style>
      </p:pic>
      <p:sp>
        <p:nvSpPr>
          <p:cNvPr id="43011" name="Rectangle 2"/>
          <p:cNvSpPr>
            <a:spLocks noGrp="1" noChangeArrowheads="1"/>
          </p:cNvSpPr>
          <p:nvPr>
            <p:ph type="title"/>
          </p:nvPr>
        </p:nvSpPr>
        <p:spPr>
          <a:xfrm>
            <a:off x="0" y="76200"/>
            <a:ext cx="6477000" cy="838200"/>
          </a:xfrm>
        </p:spPr>
        <p:txBody>
          <a:bodyPr lIns="92075" tIns="190500" rIns="92075" bIns="190500" anchor="b"/>
          <a:lstStyle/>
          <a:p>
            <a:r>
              <a:rPr lang="en-US" dirty="0" err="1" smtClean="0"/>
              <a:t>Todas</a:t>
            </a:r>
            <a:r>
              <a:rPr lang="en-US" dirty="0" smtClean="0"/>
              <a:t> </a:t>
            </a:r>
            <a:r>
              <a:rPr lang="en-US" dirty="0" err="1" smtClean="0"/>
              <a:t>las</a:t>
            </a:r>
            <a:r>
              <a:rPr lang="en-US" dirty="0" smtClean="0"/>
              <a:t> </a:t>
            </a:r>
            <a:r>
              <a:rPr lang="en-US" dirty="0" err="1" smtClean="0"/>
              <a:t>decisiones</a:t>
            </a:r>
            <a:r>
              <a:rPr lang="en-US" dirty="0" smtClean="0"/>
              <a:t> del </a:t>
            </a:r>
            <a:r>
              <a:rPr lang="en-US" dirty="0" err="1" smtClean="0"/>
              <a:t>próximo</a:t>
            </a:r>
            <a:r>
              <a:rPr lang="en-US" dirty="0" smtClean="0"/>
              <a:t> </a:t>
            </a:r>
            <a:r>
              <a:rPr lang="en-US" dirty="0" err="1" smtClean="0"/>
              <a:t>periodo</a:t>
            </a:r>
            <a:r>
              <a:rPr lang="en-US" dirty="0" smtClean="0"/>
              <a:t> </a:t>
            </a:r>
            <a:r>
              <a:rPr lang="en-US" dirty="0" err="1" smtClean="0"/>
              <a:t>están</a:t>
            </a:r>
            <a:r>
              <a:rPr lang="en-US" dirty="0" smtClean="0"/>
              <a:t> </a:t>
            </a:r>
            <a:r>
              <a:rPr lang="en-US" dirty="0" err="1" smtClean="0"/>
              <a:t>disponibles</a:t>
            </a:r>
            <a:r>
              <a:rPr lang="en-US" dirty="0" smtClean="0"/>
              <a:t> </a:t>
            </a:r>
            <a:r>
              <a:rPr lang="en-US" dirty="0" err="1" smtClean="0"/>
              <a:t>desde</a:t>
            </a:r>
            <a:r>
              <a:rPr lang="en-US" dirty="0" smtClean="0"/>
              <a:t> el </a:t>
            </a:r>
            <a:r>
              <a:rPr lang="en-US" dirty="0" err="1" smtClean="0"/>
              <a:t>menú</a:t>
            </a:r>
            <a:r>
              <a:rPr lang="en-US" dirty="0" smtClean="0"/>
              <a:t> principal</a:t>
            </a:r>
          </a:p>
        </p:txBody>
      </p:sp>
      <p:sp>
        <p:nvSpPr>
          <p:cNvPr id="43012" name="AutoShape 10"/>
          <p:cNvSpPr>
            <a:spLocks noChangeArrowheads="1"/>
          </p:cNvSpPr>
          <p:nvPr/>
        </p:nvSpPr>
        <p:spPr bwMode="auto">
          <a:xfrm>
            <a:off x="3048000" y="1600200"/>
            <a:ext cx="2438400" cy="1066800"/>
          </a:xfrm>
          <a:prstGeom prst="wedgeEllipseCallout">
            <a:avLst>
              <a:gd name="adj1" fmla="val -90374"/>
              <a:gd name="adj2" fmla="val -77939"/>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eaLnBrk="0" fontAlgn="auto" hangingPunct="0">
              <a:spcBef>
                <a:spcPts val="0"/>
              </a:spcBef>
              <a:spcAft>
                <a:spcPts val="0"/>
              </a:spcAft>
              <a:defRPr/>
            </a:pPr>
            <a:r>
              <a:rPr lang="en-US" b="1" dirty="0" err="1" smtClean="0"/>
              <a:t>Decisiones</a:t>
            </a:r>
            <a:r>
              <a:rPr lang="en-US" b="1" dirty="0" smtClean="0"/>
              <a:t> </a:t>
            </a:r>
            <a:r>
              <a:rPr lang="en-US" b="1" dirty="0" err="1" smtClean="0"/>
              <a:t>que</a:t>
            </a:r>
            <a:r>
              <a:rPr lang="en-US" b="1" dirty="0" smtClean="0"/>
              <a:t> </a:t>
            </a:r>
            <a:r>
              <a:rPr lang="en-US" b="1" dirty="0" err="1" smtClean="0"/>
              <a:t>tomarán</a:t>
            </a:r>
            <a:endParaRPr lang="en-US" b="1"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3"/>
          <a:srcRect/>
          <a:stretch>
            <a:fillRect/>
          </a:stretch>
        </p:blipFill>
        <p:spPr bwMode="auto">
          <a:xfrm>
            <a:off x="685800" y="1066800"/>
            <a:ext cx="7543800" cy="5353050"/>
          </a:xfrm>
          <a:prstGeom prst="rect">
            <a:avLst/>
          </a:prstGeom>
          <a:ln>
            <a:headEnd/>
            <a:tailEnd/>
          </a:ln>
        </p:spPr>
        <p:style>
          <a:lnRef idx="2">
            <a:schemeClr val="accent6"/>
          </a:lnRef>
          <a:fillRef idx="1">
            <a:schemeClr val="lt1"/>
          </a:fillRef>
          <a:effectRef idx="0">
            <a:schemeClr val="accent6"/>
          </a:effectRef>
          <a:fontRef idx="minor">
            <a:schemeClr val="dk1"/>
          </a:fontRef>
        </p:style>
      </p:pic>
      <p:sp>
        <p:nvSpPr>
          <p:cNvPr id="44035" name="Rectangle 2"/>
          <p:cNvSpPr>
            <a:spLocks noGrp="1" noChangeArrowheads="1"/>
          </p:cNvSpPr>
          <p:nvPr>
            <p:ph type="title"/>
          </p:nvPr>
        </p:nvSpPr>
        <p:spPr>
          <a:xfrm>
            <a:off x="76200" y="214313"/>
            <a:ext cx="6477000" cy="776287"/>
          </a:xfrm>
        </p:spPr>
        <p:txBody>
          <a:bodyPr lIns="92075" tIns="190500" rIns="92075" bIns="190500" anchor="b"/>
          <a:lstStyle/>
          <a:p>
            <a:r>
              <a:rPr lang="en-US" dirty="0" smtClean="0"/>
              <a:t>Las </a:t>
            </a:r>
            <a:r>
              <a:rPr lang="en-US" dirty="0" err="1" smtClean="0"/>
              <a:t>decisiones</a:t>
            </a:r>
            <a:r>
              <a:rPr lang="en-US" dirty="0" smtClean="0"/>
              <a:t> del mix de marketing se </a:t>
            </a:r>
            <a:r>
              <a:rPr lang="en-US" dirty="0" err="1" smtClean="0"/>
              <a:t>toman</a:t>
            </a:r>
            <a:r>
              <a:rPr lang="en-US" dirty="0" smtClean="0"/>
              <a:t> </a:t>
            </a:r>
            <a:r>
              <a:rPr lang="en-US" dirty="0" err="1" smtClean="0"/>
              <a:t>para</a:t>
            </a:r>
            <a:r>
              <a:rPr lang="en-US" dirty="0" smtClean="0"/>
              <a:t> </a:t>
            </a:r>
            <a:r>
              <a:rPr lang="en-US" dirty="0" err="1" smtClean="0"/>
              <a:t>cada</a:t>
            </a:r>
            <a:r>
              <a:rPr lang="en-US" dirty="0" smtClean="0"/>
              <a:t> </a:t>
            </a:r>
            <a:r>
              <a:rPr lang="en-US" dirty="0" err="1" smtClean="0"/>
              <a:t>marca</a:t>
            </a:r>
            <a:endParaRPr lang="en-US" dirty="0" smtClean="0"/>
          </a:p>
        </p:txBody>
      </p:sp>
      <p:sp>
        <p:nvSpPr>
          <p:cNvPr id="44036" name="AutoShape 9"/>
          <p:cNvSpPr>
            <a:spLocks noChangeArrowheads="1"/>
          </p:cNvSpPr>
          <p:nvPr/>
        </p:nvSpPr>
        <p:spPr bwMode="auto">
          <a:xfrm>
            <a:off x="0" y="2438400"/>
            <a:ext cx="1903413" cy="1524000"/>
          </a:xfrm>
          <a:prstGeom prst="wedgeEllipseCallout">
            <a:avLst>
              <a:gd name="adj1" fmla="val 8053"/>
              <a:gd name="adj2" fmla="val -94430"/>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eaLnBrk="0" fontAlgn="auto" hangingPunct="0">
              <a:spcBef>
                <a:spcPts val="0"/>
              </a:spcBef>
              <a:spcAft>
                <a:spcPts val="0"/>
              </a:spcAft>
              <a:defRPr/>
            </a:pPr>
            <a:r>
              <a:rPr lang="en-US" sz="1400" b="1" dirty="0" err="1" smtClean="0"/>
              <a:t>Tomando</a:t>
            </a:r>
            <a:r>
              <a:rPr lang="en-US" sz="1400" b="1" dirty="0" smtClean="0"/>
              <a:t> </a:t>
            </a:r>
            <a:r>
              <a:rPr lang="en-US" sz="1400" b="1" dirty="0" err="1" smtClean="0"/>
              <a:t>decisiones</a:t>
            </a:r>
            <a:r>
              <a:rPr lang="en-US" sz="1400" b="1" dirty="0" smtClean="0"/>
              <a:t> </a:t>
            </a:r>
            <a:r>
              <a:rPr lang="en-US" sz="1400" b="1" dirty="0" err="1" smtClean="0"/>
              <a:t>para</a:t>
            </a:r>
            <a:r>
              <a:rPr lang="en-US" sz="1400" b="1" dirty="0" smtClean="0"/>
              <a:t> la </a:t>
            </a:r>
            <a:r>
              <a:rPr lang="en-US" sz="1400" b="1" dirty="0" err="1" smtClean="0"/>
              <a:t>marca</a:t>
            </a:r>
            <a:r>
              <a:rPr lang="en-US" sz="1400" b="1" dirty="0" smtClean="0"/>
              <a:t> SAMA</a:t>
            </a:r>
            <a:endParaRPr lang="en-US" sz="1400" b="1" dirty="0"/>
          </a:p>
        </p:txBody>
      </p:sp>
      <p:sp>
        <p:nvSpPr>
          <p:cNvPr id="44037" name="AutoShape 13"/>
          <p:cNvSpPr>
            <a:spLocks noChangeArrowheads="1"/>
          </p:cNvSpPr>
          <p:nvPr/>
        </p:nvSpPr>
        <p:spPr bwMode="auto">
          <a:xfrm>
            <a:off x="4953000" y="838200"/>
            <a:ext cx="1903413" cy="990600"/>
          </a:xfrm>
          <a:prstGeom prst="wedgeEllipseCallout">
            <a:avLst>
              <a:gd name="adj1" fmla="val -134407"/>
              <a:gd name="adj2" fmla="val -16640"/>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eaLnBrk="0" fontAlgn="auto" hangingPunct="0">
              <a:spcBef>
                <a:spcPts val="0"/>
              </a:spcBef>
              <a:spcAft>
                <a:spcPts val="0"/>
              </a:spcAft>
              <a:defRPr/>
            </a:pPr>
            <a:r>
              <a:rPr lang="en-US" sz="1400" b="1" dirty="0" err="1" smtClean="0"/>
              <a:t>Cambio</a:t>
            </a:r>
            <a:r>
              <a:rPr lang="en-US" sz="1400" b="1" dirty="0" smtClean="0"/>
              <a:t> entre </a:t>
            </a:r>
            <a:r>
              <a:rPr lang="en-US" sz="1400" b="1" dirty="0" err="1" smtClean="0"/>
              <a:t>Sonites</a:t>
            </a:r>
            <a:r>
              <a:rPr lang="en-US" sz="1400" b="1" dirty="0" smtClean="0"/>
              <a:t>  y </a:t>
            </a:r>
            <a:r>
              <a:rPr lang="en-US" sz="1400" b="1" dirty="0" err="1" smtClean="0"/>
              <a:t>Vodites</a:t>
            </a:r>
            <a:endParaRPr lang="en-US" sz="1400" b="1"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3"/>
          <a:srcRect l="444" t="694"/>
          <a:stretch>
            <a:fillRect/>
          </a:stretch>
        </p:blipFill>
        <p:spPr bwMode="auto">
          <a:xfrm>
            <a:off x="117475" y="1066800"/>
            <a:ext cx="6816725" cy="4614863"/>
          </a:xfrm>
          <a:prstGeom prst="rect">
            <a:avLst/>
          </a:prstGeom>
          <a:ln>
            <a:headEnd/>
            <a:tailEnd/>
          </a:ln>
        </p:spPr>
        <p:style>
          <a:lnRef idx="2">
            <a:schemeClr val="accent6"/>
          </a:lnRef>
          <a:fillRef idx="1">
            <a:schemeClr val="lt1"/>
          </a:fillRef>
          <a:effectRef idx="0">
            <a:schemeClr val="accent6"/>
          </a:effectRef>
          <a:fontRef idx="minor">
            <a:schemeClr val="dk1"/>
          </a:fontRef>
        </p:style>
      </p:pic>
      <p:sp>
        <p:nvSpPr>
          <p:cNvPr id="45059" name="Rectangle 2"/>
          <p:cNvSpPr>
            <a:spLocks noGrp="1" noChangeArrowheads="1"/>
          </p:cNvSpPr>
          <p:nvPr>
            <p:ph type="title"/>
          </p:nvPr>
        </p:nvSpPr>
        <p:spPr>
          <a:xfrm>
            <a:off x="0" y="0"/>
            <a:ext cx="5897563" cy="928688"/>
          </a:xfrm>
        </p:spPr>
        <p:txBody>
          <a:bodyPr lIns="92075" tIns="190500" rIns="92075" bIns="190500" anchor="b"/>
          <a:lstStyle/>
          <a:p>
            <a:r>
              <a:rPr lang="en-US" sz="2300" dirty="0" smtClean="0"/>
              <a:t>La </a:t>
            </a:r>
            <a:r>
              <a:rPr lang="en-US" sz="2300" dirty="0" err="1" smtClean="0"/>
              <a:t>fuerza</a:t>
            </a:r>
            <a:r>
              <a:rPr lang="en-US" sz="2300" dirty="0" smtClean="0"/>
              <a:t> de </a:t>
            </a:r>
            <a:r>
              <a:rPr lang="en-US" sz="2300" dirty="0" err="1" smtClean="0"/>
              <a:t>ventas</a:t>
            </a:r>
            <a:r>
              <a:rPr lang="en-US" sz="2300" dirty="0" smtClean="0"/>
              <a:t> </a:t>
            </a:r>
            <a:r>
              <a:rPr lang="en-US" sz="2300" dirty="0" err="1" smtClean="0"/>
              <a:t>está</a:t>
            </a:r>
            <a:r>
              <a:rPr lang="en-US" sz="2300" dirty="0" smtClean="0"/>
              <a:t> </a:t>
            </a:r>
            <a:r>
              <a:rPr lang="en-US" sz="2300" dirty="0" err="1" smtClean="0"/>
              <a:t>organizada</a:t>
            </a:r>
            <a:r>
              <a:rPr lang="en-US" sz="2300" dirty="0" smtClean="0"/>
              <a:t> </a:t>
            </a:r>
            <a:r>
              <a:rPr lang="en-US" sz="2300" dirty="0" err="1" smtClean="0"/>
              <a:t>por</a:t>
            </a:r>
            <a:r>
              <a:rPr lang="en-US" sz="2300" dirty="0" smtClean="0"/>
              <a:t> </a:t>
            </a:r>
            <a:r>
              <a:rPr lang="en-US" sz="2300" dirty="0" err="1" smtClean="0"/>
              <a:t>tipo</a:t>
            </a:r>
            <a:r>
              <a:rPr lang="en-US" sz="2300" dirty="0" smtClean="0"/>
              <a:t> de canal </a:t>
            </a:r>
            <a:r>
              <a:rPr lang="en-US" sz="2300" dirty="0" err="1" smtClean="0"/>
              <a:t>para</a:t>
            </a:r>
            <a:r>
              <a:rPr lang="en-US" sz="2300" dirty="0" smtClean="0"/>
              <a:t> </a:t>
            </a:r>
            <a:r>
              <a:rPr lang="en-US" sz="2300" dirty="0" err="1" smtClean="0"/>
              <a:t>servir</a:t>
            </a:r>
            <a:r>
              <a:rPr lang="en-US" sz="2300" dirty="0" smtClean="0"/>
              <a:t> </a:t>
            </a:r>
            <a:r>
              <a:rPr lang="en-US" sz="2300" dirty="0" err="1" smtClean="0"/>
              <a:t>mejor</a:t>
            </a:r>
            <a:r>
              <a:rPr lang="en-US" sz="2300" dirty="0" smtClean="0"/>
              <a:t> </a:t>
            </a:r>
            <a:r>
              <a:rPr lang="en-US" sz="2300" dirty="0" err="1" smtClean="0"/>
              <a:t>sus</a:t>
            </a:r>
            <a:r>
              <a:rPr lang="en-US" sz="2300" dirty="0" smtClean="0"/>
              <a:t> </a:t>
            </a:r>
            <a:r>
              <a:rPr lang="en-US" sz="2300" dirty="0" err="1" smtClean="0"/>
              <a:t>necesidades</a:t>
            </a:r>
            <a:endParaRPr lang="en-US" sz="2300" dirty="0" smtClean="0"/>
          </a:p>
        </p:txBody>
      </p:sp>
      <p:sp>
        <p:nvSpPr>
          <p:cNvPr id="45062" name="AutoShape 13"/>
          <p:cNvSpPr>
            <a:spLocks noChangeArrowheads="1"/>
          </p:cNvSpPr>
          <p:nvPr/>
        </p:nvSpPr>
        <p:spPr bwMode="auto">
          <a:xfrm>
            <a:off x="685800" y="5029200"/>
            <a:ext cx="2667000" cy="1524000"/>
          </a:xfrm>
          <a:prstGeom prst="wedgeEllipseCallout">
            <a:avLst>
              <a:gd name="adj1" fmla="val 61260"/>
              <a:gd name="adj2" fmla="val -18119"/>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eaLnBrk="0" fontAlgn="auto" hangingPunct="0">
              <a:spcBef>
                <a:spcPts val="0"/>
              </a:spcBef>
              <a:spcAft>
                <a:spcPts val="0"/>
              </a:spcAft>
              <a:defRPr/>
            </a:pPr>
            <a:r>
              <a:rPr lang="en-US" sz="1400" b="1" dirty="0"/>
              <a:t>Click </a:t>
            </a:r>
            <a:r>
              <a:rPr lang="en-US" sz="1400" b="1" dirty="0" smtClean="0"/>
              <a:t>en el </a:t>
            </a:r>
            <a:r>
              <a:rPr lang="en-US" sz="1400" b="1" dirty="0" err="1" smtClean="0"/>
              <a:t>asistente</a:t>
            </a:r>
            <a:r>
              <a:rPr lang="en-US" sz="1400" b="1" dirty="0" smtClean="0"/>
              <a:t> </a:t>
            </a:r>
            <a:r>
              <a:rPr lang="en-US" sz="1400" b="1" dirty="0" err="1" smtClean="0"/>
              <a:t>para</a:t>
            </a:r>
            <a:r>
              <a:rPr lang="en-US" sz="1400" b="1" dirty="0" smtClean="0"/>
              <a:t> </a:t>
            </a:r>
            <a:r>
              <a:rPr lang="en-US" sz="1400" b="1" dirty="0" err="1" smtClean="0"/>
              <a:t>ayuda</a:t>
            </a:r>
            <a:r>
              <a:rPr lang="en-US" sz="1400" b="1" dirty="0" smtClean="0"/>
              <a:t> en la </a:t>
            </a:r>
            <a:r>
              <a:rPr lang="en-US" sz="1400" b="1" dirty="0" err="1" smtClean="0"/>
              <a:t>asignación</a:t>
            </a:r>
            <a:r>
              <a:rPr lang="en-US" sz="1400" b="1" dirty="0" smtClean="0"/>
              <a:t> </a:t>
            </a:r>
            <a:r>
              <a:rPr lang="en-US" sz="1400" b="1" dirty="0" err="1" smtClean="0"/>
              <a:t>automática</a:t>
            </a:r>
            <a:r>
              <a:rPr lang="en-US" sz="1400" b="1" dirty="0" smtClean="0"/>
              <a:t> de </a:t>
            </a:r>
            <a:r>
              <a:rPr lang="en-US" sz="1400" b="1" dirty="0" err="1" smtClean="0"/>
              <a:t>fuerza</a:t>
            </a:r>
            <a:r>
              <a:rPr lang="en-US" sz="1400" b="1" dirty="0" smtClean="0"/>
              <a:t> de </a:t>
            </a:r>
            <a:r>
              <a:rPr lang="en-US" sz="1400" b="1" dirty="0" err="1" smtClean="0"/>
              <a:t>ventas</a:t>
            </a:r>
            <a:endParaRPr lang="en-US" sz="1400" b="1" dirty="0" smtClean="0"/>
          </a:p>
        </p:txBody>
      </p:sp>
      <p:pic>
        <p:nvPicPr>
          <p:cNvPr id="53251" name="Picture 3"/>
          <p:cNvPicPr>
            <a:picLocks noChangeAspect="1" noChangeArrowheads="1"/>
          </p:cNvPicPr>
          <p:nvPr/>
        </p:nvPicPr>
        <p:blipFill>
          <a:blip r:embed="rId4"/>
          <a:srcRect/>
          <a:stretch>
            <a:fillRect/>
          </a:stretch>
        </p:blipFill>
        <p:spPr bwMode="auto">
          <a:xfrm>
            <a:off x="3581400" y="3276600"/>
            <a:ext cx="5484813" cy="1960563"/>
          </a:xfrm>
          <a:prstGeom prst="rect">
            <a:avLst/>
          </a:prstGeom>
          <a:ln>
            <a:headEnd/>
            <a:tailEnd/>
          </a:ln>
        </p:spPr>
        <p:style>
          <a:lnRef idx="2">
            <a:schemeClr val="accent6"/>
          </a:lnRef>
          <a:fillRef idx="1">
            <a:schemeClr val="lt1"/>
          </a:fillRef>
          <a:effectRef idx="0">
            <a:schemeClr val="accent6"/>
          </a:effectRef>
          <a:fontRef idx="minor">
            <a:schemeClr val="dk1"/>
          </a:fontRef>
        </p:style>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3"/>
          <a:srcRect/>
          <a:stretch>
            <a:fillRect/>
          </a:stretch>
        </p:blipFill>
        <p:spPr bwMode="auto">
          <a:xfrm>
            <a:off x="609600" y="1066800"/>
            <a:ext cx="7894638" cy="5324475"/>
          </a:xfrm>
          <a:prstGeom prst="rect">
            <a:avLst/>
          </a:prstGeom>
          <a:ln>
            <a:headEnd/>
            <a:tailEnd/>
          </a:ln>
        </p:spPr>
        <p:style>
          <a:lnRef idx="2">
            <a:schemeClr val="accent6"/>
          </a:lnRef>
          <a:fillRef idx="1">
            <a:schemeClr val="lt1"/>
          </a:fillRef>
          <a:effectRef idx="0">
            <a:schemeClr val="accent6"/>
          </a:effectRef>
          <a:fontRef idx="minor">
            <a:schemeClr val="dk1"/>
          </a:fontRef>
        </p:style>
      </p:pic>
      <p:sp>
        <p:nvSpPr>
          <p:cNvPr id="46083" name="Rectangle 2"/>
          <p:cNvSpPr>
            <a:spLocks noGrp="1" noChangeArrowheads="1"/>
          </p:cNvSpPr>
          <p:nvPr>
            <p:ph type="title"/>
          </p:nvPr>
        </p:nvSpPr>
        <p:spPr>
          <a:xfrm>
            <a:off x="0" y="0"/>
            <a:ext cx="5715000" cy="785813"/>
          </a:xfrm>
        </p:spPr>
        <p:txBody>
          <a:bodyPr/>
          <a:lstStyle/>
          <a:p>
            <a:r>
              <a:rPr lang="en-US" dirty="0" smtClean="0"/>
              <a:t>La </a:t>
            </a:r>
            <a:r>
              <a:rPr lang="en-US" dirty="0" err="1" smtClean="0"/>
              <a:t>compra</a:t>
            </a:r>
            <a:r>
              <a:rPr lang="en-US" dirty="0" smtClean="0"/>
              <a:t> de </a:t>
            </a:r>
            <a:r>
              <a:rPr lang="en-US" dirty="0" err="1" smtClean="0"/>
              <a:t>estudios</a:t>
            </a:r>
            <a:r>
              <a:rPr lang="en-US" dirty="0" smtClean="0"/>
              <a:t> de </a:t>
            </a:r>
            <a:r>
              <a:rPr lang="en-US" dirty="0" err="1" smtClean="0"/>
              <a:t>mercado</a:t>
            </a:r>
            <a:r>
              <a:rPr lang="en-US" dirty="0" smtClean="0"/>
              <a:t> </a:t>
            </a:r>
            <a:r>
              <a:rPr lang="en-US" dirty="0" err="1" smtClean="0"/>
              <a:t>ayuda</a:t>
            </a:r>
            <a:r>
              <a:rPr lang="en-US" dirty="0" smtClean="0"/>
              <a:t> </a:t>
            </a:r>
            <a:r>
              <a:rPr lang="en-US" dirty="0" err="1" smtClean="0"/>
              <a:t>tomar</a:t>
            </a:r>
            <a:r>
              <a:rPr lang="en-US" dirty="0" smtClean="0"/>
              <a:t> </a:t>
            </a:r>
            <a:r>
              <a:rPr lang="en-US" dirty="0" err="1" smtClean="0"/>
              <a:t>decisiones</a:t>
            </a:r>
            <a:r>
              <a:rPr lang="en-US" dirty="0" smtClean="0"/>
              <a:t> </a:t>
            </a:r>
            <a:r>
              <a:rPr lang="en-US" dirty="0" err="1" smtClean="0"/>
              <a:t>sólidas</a:t>
            </a:r>
            <a:endParaRPr lang="en-US" dirty="0" smtClean="0"/>
          </a:p>
        </p:txBody>
      </p:sp>
      <p:sp>
        <p:nvSpPr>
          <p:cNvPr id="46084" name="AutoShape 10"/>
          <p:cNvSpPr>
            <a:spLocks noChangeArrowheads="1"/>
          </p:cNvSpPr>
          <p:nvPr/>
        </p:nvSpPr>
        <p:spPr bwMode="auto">
          <a:xfrm>
            <a:off x="6096000" y="4191000"/>
            <a:ext cx="2057400" cy="1447800"/>
          </a:xfrm>
          <a:prstGeom prst="wedgeEllipseCallout">
            <a:avLst>
              <a:gd name="adj1" fmla="val -121229"/>
              <a:gd name="adj2" fmla="val -31424"/>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eaLnBrk="0" fontAlgn="auto" hangingPunct="0">
              <a:spcBef>
                <a:spcPts val="0"/>
              </a:spcBef>
              <a:spcAft>
                <a:spcPts val="0"/>
              </a:spcAft>
              <a:defRPr/>
            </a:pPr>
            <a:r>
              <a:rPr lang="en-US" sz="1400" b="1" dirty="0" smtClean="0"/>
              <a:t>El </a:t>
            </a:r>
            <a:r>
              <a:rPr lang="en-US" sz="1400" b="1" dirty="0" err="1" smtClean="0"/>
              <a:t>costo</a:t>
            </a:r>
            <a:r>
              <a:rPr lang="en-US" sz="1400" b="1" dirty="0" smtClean="0"/>
              <a:t> de </a:t>
            </a:r>
            <a:r>
              <a:rPr lang="en-US" sz="1400" b="1" dirty="0" err="1" smtClean="0"/>
              <a:t>cada</a:t>
            </a:r>
            <a:r>
              <a:rPr lang="en-US" sz="1400" b="1" dirty="0" smtClean="0"/>
              <a:t> </a:t>
            </a:r>
            <a:r>
              <a:rPr lang="en-US" sz="1400" b="1" dirty="0" err="1" smtClean="0"/>
              <a:t>estudio</a:t>
            </a:r>
            <a:r>
              <a:rPr lang="en-US" sz="1400" b="1" dirty="0" smtClean="0"/>
              <a:t> </a:t>
            </a:r>
            <a:r>
              <a:rPr lang="en-US" sz="1400" b="1" dirty="0" err="1" smtClean="0"/>
              <a:t>aparece</a:t>
            </a:r>
            <a:r>
              <a:rPr lang="en-US" sz="1400" b="1" dirty="0" smtClean="0"/>
              <a:t> </a:t>
            </a:r>
            <a:r>
              <a:rPr lang="en-US" sz="1400" b="1" dirty="0" err="1" smtClean="0"/>
              <a:t>cuando</a:t>
            </a:r>
            <a:r>
              <a:rPr lang="en-US" sz="1400" b="1" dirty="0" smtClean="0"/>
              <a:t> </a:t>
            </a:r>
            <a:r>
              <a:rPr lang="en-US" sz="1400" b="1" dirty="0" err="1" smtClean="0"/>
              <a:t>es</a:t>
            </a:r>
            <a:r>
              <a:rPr lang="en-US" sz="1400" b="1" dirty="0" smtClean="0"/>
              <a:t> </a:t>
            </a:r>
            <a:r>
              <a:rPr lang="en-US" sz="1400" b="1" dirty="0" err="1" smtClean="0"/>
              <a:t>seleccionado</a:t>
            </a:r>
            <a:endParaRPr lang="en-US" sz="1400" b="1"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6200" y="0"/>
            <a:ext cx="5715000" cy="785813"/>
          </a:xfrm>
        </p:spPr>
        <p:txBody>
          <a:bodyPr/>
          <a:lstStyle/>
          <a:p>
            <a:r>
              <a:rPr lang="en-US" dirty="0" smtClean="0"/>
              <a:t>El </a:t>
            </a:r>
            <a:r>
              <a:rPr lang="en-US" dirty="0" err="1" smtClean="0"/>
              <a:t>estado</a:t>
            </a:r>
            <a:r>
              <a:rPr lang="en-US" dirty="0" smtClean="0"/>
              <a:t> de </a:t>
            </a:r>
            <a:r>
              <a:rPr lang="en-US" dirty="0" err="1" smtClean="0"/>
              <a:t>las</a:t>
            </a:r>
            <a:r>
              <a:rPr lang="en-US" dirty="0" smtClean="0"/>
              <a:t> </a:t>
            </a:r>
            <a:r>
              <a:rPr lang="en-US" dirty="0" err="1" smtClean="0"/>
              <a:t>decisiones</a:t>
            </a:r>
            <a:r>
              <a:rPr lang="en-US" dirty="0" smtClean="0"/>
              <a:t> </a:t>
            </a:r>
            <a:r>
              <a:rPr lang="en-US" dirty="0" err="1" smtClean="0"/>
              <a:t>puede</a:t>
            </a:r>
            <a:r>
              <a:rPr lang="en-US" dirty="0" smtClean="0"/>
              <a:t> </a:t>
            </a:r>
            <a:r>
              <a:rPr lang="en-US" dirty="0" err="1" smtClean="0"/>
              <a:t>ser</a:t>
            </a:r>
            <a:r>
              <a:rPr lang="en-US" dirty="0" smtClean="0"/>
              <a:t> </a:t>
            </a:r>
            <a:r>
              <a:rPr lang="en-US" dirty="0" err="1" smtClean="0"/>
              <a:t>verificado</a:t>
            </a:r>
            <a:r>
              <a:rPr lang="en-US" dirty="0" smtClean="0"/>
              <a:t> en </a:t>
            </a:r>
            <a:r>
              <a:rPr lang="en-US" dirty="0" err="1" smtClean="0"/>
              <a:t>cualquier</a:t>
            </a:r>
            <a:r>
              <a:rPr lang="en-US" dirty="0" smtClean="0"/>
              <a:t> </a:t>
            </a:r>
            <a:r>
              <a:rPr lang="en-US" dirty="0" err="1" smtClean="0"/>
              <a:t>momento</a:t>
            </a:r>
            <a:endParaRPr lang="en-US" dirty="0" smtClean="0"/>
          </a:p>
        </p:txBody>
      </p:sp>
      <p:sp>
        <p:nvSpPr>
          <p:cNvPr id="47109" name="AutoShape 12"/>
          <p:cNvSpPr>
            <a:spLocks noChangeArrowheads="1"/>
          </p:cNvSpPr>
          <p:nvPr/>
        </p:nvSpPr>
        <p:spPr bwMode="auto">
          <a:xfrm rot="2477297">
            <a:off x="2080486" y="1299907"/>
            <a:ext cx="1079609" cy="387446"/>
          </a:xfrm>
          <a:prstGeom prst="notchedRightArrow">
            <a:avLst>
              <a:gd name="adj1" fmla="val 50000"/>
              <a:gd name="adj2" fmla="val 100174"/>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fontAlgn="auto">
              <a:spcBef>
                <a:spcPts val="0"/>
              </a:spcBef>
              <a:spcAft>
                <a:spcPts val="0"/>
              </a:spcAft>
              <a:defRPr/>
            </a:pPr>
            <a:endParaRPr lang="en-US" dirty="0"/>
          </a:p>
        </p:txBody>
      </p:sp>
      <p:pic>
        <p:nvPicPr>
          <p:cNvPr id="471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905000"/>
            <a:ext cx="7961313"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a:xfrm>
            <a:off x="0" y="0"/>
            <a:ext cx="5715000" cy="785813"/>
          </a:xfrm>
        </p:spPr>
        <p:txBody>
          <a:bodyPr/>
          <a:lstStyle/>
          <a:p>
            <a:r>
              <a:rPr lang="en-US" dirty="0" smtClean="0"/>
              <a:t>No </a:t>
            </a:r>
            <a:r>
              <a:rPr lang="en-US" dirty="0" err="1" smtClean="0"/>
              <a:t>olvidar</a:t>
            </a:r>
            <a:r>
              <a:rPr lang="en-US" dirty="0" smtClean="0"/>
              <a:t> </a:t>
            </a:r>
            <a:r>
              <a:rPr lang="en-US" dirty="0" err="1" smtClean="0"/>
              <a:t>transferir</a:t>
            </a:r>
            <a:r>
              <a:rPr lang="en-US" dirty="0" smtClean="0"/>
              <a:t> </a:t>
            </a:r>
            <a:r>
              <a:rPr lang="en-US" dirty="0" err="1" smtClean="0"/>
              <a:t>las</a:t>
            </a:r>
            <a:r>
              <a:rPr lang="en-US" dirty="0" smtClean="0"/>
              <a:t> </a:t>
            </a:r>
            <a:r>
              <a:rPr lang="en-US" dirty="0" err="1" smtClean="0"/>
              <a:t>decisiones</a:t>
            </a:r>
            <a:r>
              <a:rPr lang="en-US" dirty="0" smtClean="0"/>
              <a:t> al </a:t>
            </a:r>
            <a:r>
              <a:rPr lang="en-US" dirty="0" err="1" smtClean="0"/>
              <a:t>cerrar</a:t>
            </a:r>
            <a:r>
              <a:rPr lang="en-US" dirty="0" smtClean="0"/>
              <a:t> la </a:t>
            </a:r>
            <a:r>
              <a:rPr lang="en-US" dirty="0" err="1" smtClean="0"/>
              <a:t>sesión</a:t>
            </a:r>
            <a:endParaRPr lang="en-US" dirty="0" smtClean="0"/>
          </a:p>
        </p:txBody>
      </p:sp>
      <p:pic>
        <p:nvPicPr>
          <p:cNvPr id="481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905000"/>
            <a:ext cx="7961313"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AutoShape 9"/>
          <p:cNvSpPr>
            <a:spLocks noChangeArrowheads="1"/>
          </p:cNvSpPr>
          <p:nvPr/>
        </p:nvSpPr>
        <p:spPr bwMode="auto">
          <a:xfrm>
            <a:off x="6096000" y="3276600"/>
            <a:ext cx="2438400" cy="1981200"/>
          </a:xfrm>
          <a:prstGeom prst="wedgeEllipseCallout">
            <a:avLst>
              <a:gd name="adj1" fmla="val -16729"/>
              <a:gd name="adj2" fmla="val -84233"/>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eaLnBrk="0" fontAlgn="auto" hangingPunct="0">
              <a:spcBef>
                <a:spcPts val="0"/>
              </a:spcBef>
              <a:spcAft>
                <a:spcPts val="0"/>
              </a:spcAft>
              <a:defRPr/>
            </a:pPr>
            <a:r>
              <a:rPr lang="en-US" sz="1400" b="1" dirty="0" smtClean="0"/>
              <a:t>La </a:t>
            </a:r>
            <a:r>
              <a:rPr lang="en-US" sz="1400" b="1" dirty="0" err="1" smtClean="0"/>
              <a:t>sesión</a:t>
            </a:r>
            <a:r>
              <a:rPr lang="en-US" sz="1400" b="1" dirty="0" smtClean="0"/>
              <a:t> se </a:t>
            </a:r>
            <a:r>
              <a:rPr lang="en-US" sz="1400" b="1" dirty="0" err="1" smtClean="0"/>
              <a:t>puede</a:t>
            </a:r>
            <a:r>
              <a:rPr lang="en-US" sz="1400" b="1" dirty="0" smtClean="0"/>
              <a:t> </a:t>
            </a:r>
            <a:r>
              <a:rPr lang="en-US" sz="1400" b="1" dirty="0" err="1" smtClean="0"/>
              <a:t>cerrar</a:t>
            </a:r>
            <a:r>
              <a:rPr lang="en-US" sz="1400" b="1" dirty="0" smtClean="0"/>
              <a:t> con click en </a:t>
            </a:r>
            <a:r>
              <a:rPr lang="en-US" sz="1400" b="1" dirty="0" err="1" smtClean="0"/>
              <a:t>interfaz</a:t>
            </a:r>
            <a:r>
              <a:rPr lang="en-US" sz="1400" b="1" dirty="0" smtClean="0"/>
              <a:t>/</a:t>
            </a:r>
            <a:r>
              <a:rPr lang="en-US" sz="1400" b="1" dirty="0" err="1" smtClean="0"/>
              <a:t>cerrar</a:t>
            </a:r>
            <a:r>
              <a:rPr lang="en-US" sz="1400" b="1" dirty="0" smtClean="0"/>
              <a:t> o </a:t>
            </a:r>
            <a:r>
              <a:rPr lang="en-US" sz="1400" b="1" dirty="0" err="1" smtClean="0"/>
              <a:t>aquí</a:t>
            </a:r>
            <a:endParaRPr lang="en-US" sz="1400" b="1"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2" descr="j040543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8562" y="2133600"/>
            <a:ext cx="202723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75" name="Rectangle 23"/>
          <p:cNvSpPr>
            <a:spLocks noChangeArrowheads="1"/>
          </p:cNvSpPr>
          <p:nvPr/>
        </p:nvSpPr>
        <p:spPr bwMode="auto">
          <a:xfrm>
            <a:off x="486298" y="4419600"/>
            <a:ext cx="8048102" cy="1197764"/>
          </a:xfrm>
          <a:prstGeom prst="rect">
            <a:avLst/>
          </a:prstGeom>
          <a:noFill/>
          <a:ln w="12700">
            <a:noFill/>
            <a:miter lim="800000"/>
            <a:headEnd/>
            <a:tailEnd/>
          </a:ln>
          <a:effectLst>
            <a:outerShdw dist="107763" dir="2700000" algn="ctr" rotWithShape="0">
              <a:schemeClr val="bg2"/>
            </a:outerShdw>
          </a:effectLst>
        </p:spPr>
        <p:txBody>
          <a:bodyPr wrap="none" lIns="90488" tIns="44450" rIns="90488" bIns="44450">
            <a:spAutoFit/>
          </a:bodyPr>
          <a:lstStyle/>
          <a:p>
            <a:pPr algn="r" eaLnBrk="0" fontAlgn="auto" hangingPunct="0">
              <a:spcBef>
                <a:spcPct val="50000"/>
              </a:spcBef>
              <a:spcAft>
                <a:spcPts val="0"/>
              </a:spcAft>
              <a:defRPr/>
            </a:pPr>
            <a:r>
              <a:rPr lang="en-US"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¡Buena </a:t>
            </a:r>
            <a:r>
              <a:rPr lang="en-US" sz="7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suerte</a:t>
            </a:r>
            <a:r>
              <a:rPr lang="en-US"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a:t>
            </a:r>
            <a:endParaRPr lang="en-US" sz="7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ndParaRPr>
          </a:p>
        </p:txBody>
      </p:sp>
      <p:sp>
        <p:nvSpPr>
          <p:cNvPr id="49156" name="Rectangle 126"/>
          <p:cNvSpPr>
            <a:spLocks noGrp="1" noChangeArrowheads="1"/>
          </p:cNvSpPr>
          <p:nvPr>
            <p:ph type="title"/>
          </p:nvPr>
        </p:nvSpPr>
        <p:spPr>
          <a:xfrm>
            <a:off x="76200" y="61913"/>
            <a:ext cx="5105400" cy="776287"/>
          </a:xfrm>
        </p:spPr>
        <p:txBody>
          <a:bodyPr/>
          <a:lstStyle/>
          <a:p>
            <a:r>
              <a:rPr lang="en-US" dirty="0" smtClean="0"/>
              <a:t>En </a:t>
            </a:r>
            <a:r>
              <a:rPr lang="en-US" dirty="0" err="1" smtClean="0"/>
              <a:t>sus</a:t>
            </a:r>
            <a:r>
              <a:rPr lang="en-US" dirty="0" smtClean="0"/>
              <a:t> </a:t>
            </a:r>
            <a:r>
              <a:rPr lang="en-US" dirty="0" err="1" smtClean="0"/>
              <a:t>marcas</a:t>
            </a:r>
            <a:r>
              <a:rPr lang="en-US" dirty="0" smtClean="0"/>
              <a:t>, </a:t>
            </a:r>
            <a:r>
              <a:rPr lang="en-US" dirty="0" err="1" smtClean="0"/>
              <a:t>listos</a:t>
            </a:r>
            <a:r>
              <a:rPr lang="en-US" dirty="0" smtClean="0"/>
              <a:t>, YA!</a:t>
            </a:r>
          </a:p>
        </p:txBody>
      </p:sp>
      <p:sp>
        <p:nvSpPr>
          <p:cNvPr id="49157" name="Rectangle 127"/>
          <p:cNvSpPr>
            <a:spLocks noGrp="1" noChangeArrowheads="1"/>
          </p:cNvSpPr>
          <p:nvPr>
            <p:ph type="body" sz="half" idx="1"/>
          </p:nvPr>
        </p:nvSpPr>
        <p:spPr>
          <a:xfrm>
            <a:off x="381000" y="1524000"/>
            <a:ext cx="6553200" cy="4572000"/>
          </a:xfrm>
        </p:spPr>
        <p:txBody>
          <a:bodyPr/>
          <a:lstStyle/>
          <a:p>
            <a:r>
              <a:rPr lang="en-US" sz="2800" dirty="0" err="1" smtClean="0"/>
              <a:t>Ponerle</a:t>
            </a:r>
            <a:r>
              <a:rPr lang="en-US" sz="2800" dirty="0" smtClean="0"/>
              <a:t> un </a:t>
            </a:r>
            <a:r>
              <a:rPr lang="en-US" sz="2800" dirty="0" err="1" smtClean="0"/>
              <a:t>nombre</a:t>
            </a:r>
            <a:r>
              <a:rPr lang="en-US" sz="2800" dirty="0" smtClean="0"/>
              <a:t> a la </a:t>
            </a:r>
            <a:r>
              <a:rPr lang="en-US" sz="2800" dirty="0" err="1" smtClean="0"/>
              <a:t>empresa</a:t>
            </a:r>
            <a:r>
              <a:rPr lang="en-US" sz="2800" dirty="0" smtClean="0"/>
              <a:t/>
            </a:r>
            <a:br>
              <a:rPr lang="en-US" sz="2800" dirty="0" smtClean="0"/>
            </a:br>
            <a:endParaRPr lang="en-US" sz="2800" dirty="0" smtClean="0"/>
          </a:p>
          <a:p>
            <a:r>
              <a:rPr lang="en-US" sz="2800" dirty="0" err="1" smtClean="0"/>
              <a:t>Respetar</a:t>
            </a:r>
            <a:r>
              <a:rPr lang="en-US" sz="2800" dirty="0" smtClean="0"/>
              <a:t> </a:t>
            </a:r>
            <a:r>
              <a:rPr lang="en-US" sz="2800" dirty="0" err="1" smtClean="0"/>
              <a:t>las</a:t>
            </a:r>
            <a:r>
              <a:rPr lang="en-US" sz="2800" dirty="0" smtClean="0"/>
              <a:t> </a:t>
            </a:r>
            <a:r>
              <a:rPr lang="en-US" sz="2800" dirty="0" err="1" smtClean="0"/>
              <a:t>fechas</a:t>
            </a:r>
            <a:r>
              <a:rPr lang="en-US" sz="2800" dirty="0" smtClean="0"/>
              <a:t> de </a:t>
            </a:r>
            <a:r>
              <a:rPr lang="en-US" sz="2800" dirty="0" err="1" smtClean="0"/>
              <a:t>entrega</a:t>
            </a:r>
            <a:endParaRPr lang="en-US" sz="2800" dirty="0" smtClean="0"/>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60"/>
          <p:cNvGrpSpPr>
            <a:grpSpLocks/>
          </p:cNvGrpSpPr>
          <p:nvPr/>
        </p:nvGrpSpPr>
        <p:grpSpPr bwMode="auto">
          <a:xfrm>
            <a:off x="1524000" y="1295400"/>
            <a:ext cx="6654800" cy="5372100"/>
            <a:chOff x="1007" y="864"/>
            <a:chExt cx="4192" cy="3384"/>
          </a:xfrm>
          <a:gradFill flip="none" rotWithShape="1">
            <a:gsLst>
              <a:gs pos="0">
                <a:schemeClr val="bg1">
                  <a:lumMod val="95000"/>
                </a:schemeClr>
              </a:gs>
              <a:gs pos="7001">
                <a:srgbClr val="E6E6E6"/>
              </a:gs>
              <a:gs pos="32001">
                <a:srgbClr val="7D8496"/>
              </a:gs>
              <a:gs pos="47000">
                <a:srgbClr val="E6E6E6"/>
              </a:gs>
              <a:gs pos="85001">
                <a:srgbClr val="7D8496"/>
              </a:gs>
              <a:gs pos="100000">
                <a:srgbClr val="E6E6E6"/>
              </a:gs>
            </a:gsLst>
            <a:lin ang="2700000" scaled="1"/>
            <a:tileRect/>
          </a:gradFill>
          <a:effectLst/>
        </p:grpSpPr>
        <p:grpSp>
          <p:nvGrpSpPr>
            <p:cNvPr id="3" name="Group 3"/>
            <p:cNvGrpSpPr>
              <a:grpSpLocks/>
            </p:cNvGrpSpPr>
            <p:nvPr/>
          </p:nvGrpSpPr>
          <p:grpSpPr bwMode="auto">
            <a:xfrm>
              <a:off x="1386" y="864"/>
              <a:ext cx="918" cy="1402"/>
              <a:chOff x="1191" y="1066"/>
              <a:chExt cx="918" cy="1402"/>
            </a:xfrm>
            <a:grpFill/>
          </p:grpSpPr>
          <p:sp>
            <p:nvSpPr>
              <p:cNvPr id="30724" name="Freeform 4"/>
              <p:cNvSpPr>
                <a:spLocks/>
              </p:cNvSpPr>
              <p:nvPr/>
            </p:nvSpPr>
            <p:spPr bwMode="auto">
              <a:xfrm>
                <a:off x="1191" y="1113"/>
                <a:ext cx="918" cy="1355"/>
              </a:xfrm>
              <a:custGeom>
                <a:avLst/>
                <a:gdLst/>
                <a:ahLst/>
                <a:cxnLst>
                  <a:cxn ang="0">
                    <a:pos x="207" y="1354"/>
                  </a:cxn>
                  <a:cxn ang="0">
                    <a:pos x="221" y="1322"/>
                  </a:cxn>
                  <a:cxn ang="0">
                    <a:pos x="244" y="1351"/>
                  </a:cxn>
                  <a:cxn ang="0">
                    <a:pos x="277" y="1327"/>
                  </a:cxn>
                  <a:cxn ang="0">
                    <a:pos x="357" y="1310"/>
                  </a:cxn>
                  <a:cxn ang="0">
                    <a:pos x="395" y="1298"/>
                  </a:cxn>
                  <a:cxn ang="0">
                    <a:pos x="430" y="1263"/>
                  </a:cxn>
                  <a:cxn ang="0">
                    <a:pos x="490" y="1202"/>
                  </a:cxn>
                  <a:cxn ang="0">
                    <a:pos x="546" y="1192"/>
                  </a:cxn>
                  <a:cxn ang="0">
                    <a:pos x="609" y="1131"/>
                  </a:cxn>
                  <a:cxn ang="0">
                    <a:pos x="593" y="1063"/>
                  </a:cxn>
                  <a:cxn ang="0">
                    <a:pos x="638" y="1055"/>
                  </a:cxn>
                  <a:cxn ang="0">
                    <a:pos x="705" y="1055"/>
                  </a:cxn>
                  <a:cxn ang="0">
                    <a:pos x="783" y="1028"/>
                  </a:cxn>
                  <a:cxn ang="0">
                    <a:pos x="880" y="991"/>
                  </a:cxn>
                  <a:cxn ang="0">
                    <a:pos x="914" y="926"/>
                  </a:cxn>
                  <a:cxn ang="0">
                    <a:pos x="859" y="850"/>
                  </a:cxn>
                  <a:cxn ang="0">
                    <a:pos x="842" y="767"/>
                  </a:cxn>
                  <a:cxn ang="0">
                    <a:pos x="825" y="669"/>
                  </a:cxn>
                  <a:cxn ang="0">
                    <a:pos x="771" y="617"/>
                  </a:cxn>
                  <a:cxn ang="0">
                    <a:pos x="674" y="583"/>
                  </a:cxn>
                  <a:cxn ang="0">
                    <a:pos x="665" y="531"/>
                  </a:cxn>
                  <a:cxn ang="0">
                    <a:pos x="595" y="414"/>
                  </a:cxn>
                  <a:cxn ang="0">
                    <a:pos x="492" y="411"/>
                  </a:cxn>
                  <a:cxn ang="0">
                    <a:pos x="503" y="314"/>
                  </a:cxn>
                  <a:cxn ang="0">
                    <a:pos x="406" y="238"/>
                  </a:cxn>
                  <a:cxn ang="0">
                    <a:pos x="383" y="191"/>
                  </a:cxn>
                  <a:cxn ang="0">
                    <a:pos x="360" y="76"/>
                  </a:cxn>
                  <a:cxn ang="0">
                    <a:pos x="324" y="14"/>
                  </a:cxn>
                  <a:cxn ang="0">
                    <a:pos x="243" y="115"/>
                  </a:cxn>
                  <a:cxn ang="0">
                    <a:pos x="212" y="343"/>
                  </a:cxn>
                  <a:cxn ang="0">
                    <a:pos x="218" y="494"/>
                  </a:cxn>
                  <a:cxn ang="0">
                    <a:pos x="210" y="729"/>
                  </a:cxn>
                  <a:cxn ang="0">
                    <a:pos x="163" y="784"/>
                  </a:cxn>
                  <a:cxn ang="0">
                    <a:pos x="118" y="788"/>
                  </a:cxn>
                  <a:cxn ang="0">
                    <a:pos x="97" y="840"/>
                  </a:cxn>
                  <a:cxn ang="0">
                    <a:pos x="70" y="899"/>
                  </a:cxn>
                  <a:cxn ang="0">
                    <a:pos x="48" y="950"/>
                  </a:cxn>
                  <a:cxn ang="0">
                    <a:pos x="23" y="1004"/>
                  </a:cxn>
                  <a:cxn ang="0">
                    <a:pos x="23" y="1063"/>
                  </a:cxn>
                  <a:cxn ang="0">
                    <a:pos x="16" y="1114"/>
                  </a:cxn>
                  <a:cxn ang="0">
                    <a:pos x="67" y="1166"/>
                  </a:cxn>
                  <a:cxn ang="0">
                    <a:pos x="93" y="1239"/>
                  </a:cxn>
                </a:cxnLst>
                <a:rect l="0" t="0" r="r" b="b"/>
                <a:pathLst>
                  <a:path w="918" h="1355">
                    <a:moveTo>
                      <a:pt x="109" y="1315"/>
                    </a:moveTo>
                    <a:lnTo>
                      <a:pt x="162" y="1354"/>
                    </a:lnTo>
                    <a:lnTo>
                      <a:pt x="207" y="1354"/>
                    </a:lnTo>
                    <a:lnTo>
                      <a:pt x="221" y="1351"/>
                    </a:lnTo>
                    <a:lnTo>
                      <a:pt x="221" y="1339"/>
                    </a:lnTo>
                    <a:lnTo>
                      <a:pt x="221" y="1322"/>
                    </a:lnTo>
                    <a:lnTo>
                      <a:pt x="232" y="1315"/>
                    </a:lnTo>
                    <a:lnTo>
                      <a:pt x="240" y="1332"/>
                    </a:lnTo>
                    <a:lnTo>
                      <a:pt x="244" y="1351"/>
                    </a:lnTo>
                    <a:lnTo>
                      <a:pt x="255" y="1351"/>
                    </a:lnTo>
                    <a:lnTo>
                      <a:pt x="262" y="1339"/>
                    </a:lnTo>
                    <a:lnTo>
                      <a:pt x="277" y="1327"/>
                    </a:lnTo>
                    <a:lnTo>
                      <a:pt x="293" y="1315"/>
                    </a:lnTo>
                    <a:lnTo>
                      <a:pt x="335" y="1315"/>
                    </a:lnTo>
                    <a:lnTo>
                      <a:pt x="357" y="1310"/>
                    </a:lnTo>
                    <a:lnTo>
                      <a:pt x="367" y="1308"/>
                    </a:lnTo>
                    <a:lnTo>
                      <a:pt x="378" y="1308"/>
                    </a:lnTo>
                    <a:lnTo>
                      <a:pt x="395" y="1298"/>
                    </a:lnTo>
                    <a:lnTo>
                      <a:pt x="402" y="1285"/>
                    </a:lnTo>
                    <a:lnTo>
                      <a:pt x="402" y="1273"/>
                    </a:lnTo>
                    <a:lnTo>
                      <a:pt x="430" y="1263"/>
                    </a:lnTo>
                    <a:lnTo>
                      <a:pt x="448" y="1237"/>
                    </a:lnTo>
                    <a:lnTo>
                      <a:pt x="473" y="1214"/>
                    </a:lnTo>
                    <a:lnTo>
                      <a:pt x="490" y="1202"/>
                    </a:lnTo>
                    <a:lnTo>
                      <a:pt x="501" y="1202"/>
                    </a:lnTo>
                    <a:lnTo>
                      <a:pt x="528" y="1202"/>
                    </a:lnTo>
                    <a:lnTo>
                      <a:pt x="546" y="1192"/>
                    </a:lnTo>
                    <a:lnTo>
                      <a:pt x="565" y="1168"/>
                    </a:lnTo>
                    <a:lnTo>
                      <a:pt x="593" y="1151"/>
                    </a:lnTo>
                    <a:lnTo>
                      <a:pt x="609" y="1131"/>
                    </a:lnTo>
                    <a:lnTo>
                      <a:pt x="617" y="1102"/>
                    </a:lnTo>
                    <a:lnTo>
                      <a:pt x="606" y="1090"/>
                    </a:lnTo>
                    <a:lnTo>
                      <a:pt x="593" y="1063"/>
                    </a:lnTo>
                    <a:lnTo>
                      <a:pt x="609" y="1045"/>
                    </a:lnTo>
                    <a:lnTo>
                      <a:pt x="620" y="1040"/>
                    </a:lnTo>
                    <a:lnTo>
                      <a:pt x="638" y="1055"/>
                    </a:lnTo>
                    <a:lnTo>
                      <a:pt x="665" y="1063"/>
                    </a:lnTo>
                    <a:lnTo>
                      <a:pt x="687" y="1055"/>
                    </a:lnTo>
                    <a:lnTo>
                      <a:pt x="705" y="1055"/>
                    </a:lnTo>
                    <a:lnTo>
                      <a:pt x="730" y="1043"/>
                    </a:lnTo>
                    <a:lnTo>
                      <a:pt x="757" y="1028"/>
                    </a:lnTo>
                    <a:lnTo>
                      <a:pt x="783" y="1028"/>
                    </a:lnTo>
                    <a:lnTo>
                      <a:pt x="816" y="1026"/>
                    </a:lnTo>
                    <a:lnTo>
                      <a:pt x="847" y="999"/>
                    </a:lnTo>
                    <a:lnTo>
                      <a:pt x="880" y="991"/>
                    </a:lnTo>
                    <a:lnTo>
                      <a:pt x="903" y="980"/>
                    </a:lnTo>
                    <a:lnTo>
                      <a:pt x="917" y="957"/>
                    </a:lnTo>
                    <a:lnTo>
                      <a:pt x="914" y="926"/>
                    </a:lnTo>
                    <a:lnTo>
                      <a:pt x="897" y="899"/>
                    </a:lnTo>
                    <a:lnTo>
                      <a:pt x="880" y="876"/>
                    </a:lnTo>
                    <a:lnTo>
                      <a:pt x="859" y="850"/>
                    </a:lnTo>
                    <a:lnTo>
                      <a:pt x="852" y="820"/>
                    </a:lnTo>
                    <a:lnTo>
                      <a:pt x="827" y="800"/>
                    </a:lnTo>
                    <a:lnTo>
                      <a:pt x="842" y="767"/>
                    </a:lnTo>
                    <a:lnTo>
                      <a:pt x="841" y="730"/>
                    </a:lnTo>
                    <a:lnTo>
                      <a:pt x="825" y="700"/>
                    </a:lnTo>
                    <a:lnTo>
                      <a:pt x="825" y="669"/>
                    </a:lnTo>
                    <a:lnTo>
                      <a:pt x="811" y="641"/>
                    </a:lnTo>
                    <a:lnTo>
                      <a:pt x="792" y="629"/>
                    </a:lnTo>
                    <a:lnTo>
                      <a:pt x="771" y="617"/>
                    </a:lnTo>
                    <a:lnTo>
                      <a:pt x="744" y="619"/>
                    </a:lnTo>
                    <a:lnTo>
                      <a:pt x="705" y="610"/>
                    </a:lnTo>
                    <a:lnTo>
                      <a:pt x="674" y="583"/>
                    </a:lnTo>
                    <a:lnTo>
                      <a:pt x="657" y="560"/>
                    </a:lnTo>
                    <a:lnTo>
                      <a:pt x="648" y="546"/>
                    </a:lnTo>
                    <a:lnTo>
                      <a:pt x="665" y="531"/>
                    </a:lnTo>
                    <a:lnTo>
                      <a:pt x="665" y="507"/>
                    </a:lnTo>
                    <a:lnTo>
                      <a:pt x="621" y="470"/>
                    </a:lnTo>
                    <a:lnTo>
                      <a:pt x="595" y="414"/>
                    </a:lnTo>
                    <a:lnTo>
                      <a:pt x="559" y="384"/>
                    </a:lnTo>
                    <a:lnTo>
                      <a:pt x="529" y="382"/>
                    </a:lnTo>
                    <a:lnTo>
                      <a:pt x="492" y="411"/>
                    </a:lnTo>
                    <a:lnTo>
                      <a:pt x="490" y="370"/>
                    </a:lnTo>
                    <a:lnTo>
                      <a:pt x="508" y="350"/>
                    </a:lnTo>
                    <a:lnTo>
                      <a:pt x="503" y="314"/>
                    </a:lnTo>
                    <a:lnTo>
                      <a:pt x="451" y="282"/>
                    </a:lnTo>
                    <a:lnTo>
                      <a:pt x="430" y="287"/>
                    </a:lnTo>
                    <a:lnTo>
                      <a:pt x="406" y="238"/>
                    </a:lnTo>
                    <a:lnTo>
                      <a:pt x="383" y="233"/>
                    </a:lnTo>
                    <a:lnTo>
                      <a:pt x="374" y="213"/>
                    </a:lnTo>
                    <a:lnTo>
                      <a:pt x="383" y="191"/>
                    </a:lnTo>
                    <a:lnTo>
                      <a:pt x="361" y="159"/>
                    </a:lnTo>
                    <a:lnTo>
                      <a:pt x="380" y="112"/>
                    </a:lnTo>
                    <a:lnTo>
                      <a:pt x="360" y="76"/>
                    </a:lnTo>
                    <a:lnTo>
                      <a:pt x="344" y="41"/>
                    </a:lnTo>
                    <a:lnTo>
                      <a:pt x="361" y="14"/>
                    </a:lnTo>
                    <a:lnTo>
                      <a:pt x="324" y="14"/>
                    </a:lnTo>
                    <a:lnTo>
                      <a:pt x="291" y="0"/>
                    </a:lnTo>
                    <a:lnTo>
                      <a:pt x="254" y="64"/>
                    </a:lnTo>
                    <a:lnTo>
                      <a:pt x="243" y="115"/>
                    </a:lnTo>
                    <a:lnTo>
                      <a:pt x="243" y="227"/>
                    </a:lnTo>
                    <a:lnTo>
                      <a:pt x="209" y="272"/>
                    </a:lnTo>
                    <a:lnTo>
                      <a:pt x="212" y="343"/>
                    </a:lnTo>
                    <a:lnTo>
                      <a:pt x="229" y="390"/>
                    </a:lnTo>
                    <a:lnTo>
                      <a:pt x="220" y="440"/>
                    </a:lnTo>
                    <a:lnTo>
                      <a:pt x="218" y="494"/>
                    </a:lnTo>
                    <a:lnTo>
                      <a:pt x="221" y="629"/>
                    </a:lnTo>
                    <a:lnTo>
                      <a:pt x="234" y="690"/>
                    </a:lnTo>
                    <a:lnTo>
                      <a:pt x="210" y="729"/>
                    </a:lnTo>
                    <a:lnTo>
                      <a:pt x="185" y="752"/>
                    </a:lnTo>
                    <a:lnTo>
                      <a:pt x="167" y="764"/>
                    </a:lnTo>
                    <a:lnTo>
                      <a:pt x="163" y="784"/>
                    </a:lnTo>
                    <a:lnTo>
                      <a:pt x="148" y="781"/>
                    </a:lnTo>
                    <a:lnTo>
                      <a:pt x="126" y="776"/>
                    </a:lnTo>
                    <a:lnTo>
                      <a:pt x="118" y="788"/>
                    </a:lnTo>
                    <a:lnTo>
                      <a:pt x="103" y="803"/>
                    </a:lnTo>
                    <a:lnTo>
                      <a:pt x="93" y="828"/>
                    </a:lnTo>
                    <a:lnTo>
                      <a:pt x="97" y="840"/>
                    </a:lnTo>
                    <a:lnTo>
                      <a:pt x="87" y="869"/>
                    </a:lnTo>
                    <a:lnTo>
                      <a:pt x="75" y="896"/>
                    </a:lnTo>
                    <a:lnTo>
                      <a:pt x="70" y="899"/>
                    </a:lnTo>
                    <a:lnTo>
                      <a:pt x="70" y="911"/>
                    </a:lnTo>
                    <a:lnTo>
                      <a:pt x="64" y="921"/>
                    </a:lnTo>
                    <a:lnTo>
                      <a:pt x="48" y="950"/>
                    </a:lnTo>
                    <a:lnTo>
                      <a:pt x="45" y="962"/>
                    </a:lnTo>
                    <a:lnTo>
                      <a:pt x="26" y="975"/>
                    </a:lnTo>
                    <a:lnTo>
                      <a:pt x="23" y="1004"/>
                    </a:lnTo>
                    <a:lnTo>
                      <a:pt x="12" y="1023"/>
                    </a:lnTo>
                    <a:lnTo>
                      <a:pt x="0" y="1043"/>
                    </a:lnTo>
                    <a:lnTo>
                      <a:pt x="23" y="1063"/>
                    </a:lnTo>
                    <a:lnTo>
                      <a:pt x="44" y="1075"/>
                    </a:lnTo>
                    <a:lnTo>
                      <a:pt x="23" y="1087"/>
                    </a:lnTo>
                    <a:lnTo>
                      <a:pt x="16" y="1114"/>
                    </a:lnTo>
                    <a:lnTo>
                      <a:pt x="22" y="1134"/>
                    </a:lnTo>
                    <a:lnTo>
                      <a:pt x="44" y="1155"/>
                    </a:lnTo>
                    <a:lnTo>
                      <a:pt x="67" y="1166"/>
                    </a:lnTo>
                    <a:lnTo>
                      <a:pt x="86" y="1198"/>
                    </a:lnTo>
                    <a:lnTo>
                      <a:pt x="97" y="1215"/>
                    </a:lnTo>
                    <a:lnTo>
                      <a:pt x="93" y="1239"/>
                    </a:lnTo>
                    <a:lnTo>
                      <a:pt x="93" y="1261"/>
                    </a:lnTo>
                    <a:lnTo>
                      <a:pt x="109" y="131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25" name="Freeform 5"/>
              <p:cNvSpPr>
                <a:spLocks/>
              </p:cNvSpPr>
              <p:nvPr/>
            </p:nvSpPr>
            <p:spPr bwMode="auto">
              <a:xfrm>
                <a:off x="1515" y="1066"/>
                <a:ext cx="103" cy="41"/>
              </a:xfrm>
              <a:custGeom>
                <a:avLst/>
                <a:gdLst/>
                <a:ahLst/>
                <a:cxnLst>
                  <a:cxn ang="0">
                    <a:pos x="35" y="40"/>
                  </a:cxn>
                  <a:cxn ang="0">
                    <a:pos x="0" y="17"/>
                  </a:cxn>
                  <a:cxn ang="0">
                    <a:pos x="22" y="0"/>
                  </a:cxn>
                  <a:cxn ang="0">
                    <a:pos x="66" y="2"/>
                  </a:cxn>
                  <a:cxn ang="0">
                    <a:pos x="102" y="0"/>
                  </a:cxn>
                  <a:cxn ang="0">
                    <a:pos x="67" y="23"/>
                  </a:cxn>
                  <a:cxn ang="0">
                    <a:pos x="35" y="40"/>
                  </a:cxn>
                </a:cxnLst>
                <a:rect l="0" t="0" r="r" b="b"/>
                <a:pathLst>
                  <a:path w="103" h="41">
                    <a:moveTo>
                      <a:pt x="35" y="40"/>
                    </a:moveTo>
                    <a:lnTo>
                      <a:pt x="0" y="17"/>
                    </a:lnTo>
                    <a:lnTo>
                      <a:pt x="22" y="0"/>
                    </a:lnTo>
                    <a:lnTo>
                      <a:pt x="66" y="2"/>
                    </a:lnTo>
                    <a:lnTo>
                      <a:pt x="102" y="0"/>
                    </a:lnTo>
                    <a:lnTo>
                      <a:pt x="67" y="23"/>
                    </a:lnTo>
                    <a:lnTo>
                      <a:pt x="35" y="40"/>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nvGrpSpPr>
            <p:cNvPr id="4" name="Group 6"/>
            <p:cNvGrpSpPr>
              <a:grpSpLocks/>
            </p:cNvGrpSpPr>
            <p:nvPr/>
          </p:nvGrpSpPr>
          <p:grpSpPr bwMode="auto">
            <a:xfrm rot="-775335">
              <a:off x="1007" y="2237"/>
              <a:ext cx="1297" cy="1837"/>
              <a:chOff x="630" y="2237"/>
              <a:chExt cx="1297" cy="1837"/>
            </a:xfrm>
            <a:grpFill/>
          </p:grpSpPr>
          <p:sp>
            <p:nvSpPr>
              <p:cNvPr id="30727" name="Freeform 7"/>
              <p:cNvSpPr>
                <a:spLocks/>
              </p:cNvSpPr>
              <p:nvPr/>
            </p:nvSpPr>
            <p:spPr bwMode="auto">
              <a:xfrm>
                <a:off x="1339" y="3405"/>
                <a:ext cx="36" cy="50"/>
              </a:xfrm>
              <a:custGeom>
                <a:avLst/>
                <a:gdLst/>
                <a:ahLst/>
                <a:cxnLst>
                  <a:cxn ang="0">
                    <a:pos x="0" y="14"/>
                  </a:cxn>
                  <a:cxn ang="0">
                    <a:pos x="35" y="0"/>
                  </a:cxn>
                  <a:cxn ang="0">
                    <a:pos x="33" y="17"/>
                  </a:cxn>
                  <a:cxn ang="0">
                    <a:pos x="35" y="41"/>
                  </a:cxn>
                  <a:cxn ang="0">
                    <a:pos x="18" y="49"/>
                  </a:cxn>
                  <a:cxn ang="0">
                    <a:pos x="11" y="30"/>
                  </a:cxn>
                  <a:cxn ang="0">
                    <a:pos x="0" y="14"/>
                  </a:cxn>
                </a:cxnLst>
                <a:rect l="0" t="0" r="r" b="b"/>
                <a:pathLst>
                  <a:path w="36" h="50">
                    <a:moveTo>
                      <a:pt x="0" y="14"/>
                    </a:moveTo>
                    <a:lnTo>
                      <a:pt x="35" y="0"/>
                    </a:lnTo>
                    <a:lnTo>
                      <a:pt x="33" y="17"/>
                    </a:lnTo>
                    <a:lnTo>
                      <a:pt x="35" y="41"/>
                    </a:lnTo>
                    <a:lnTo>
                      <a:pt x="18" y="49"/>
                    </a:lnTo>
                    <a:lnTo>
                      <a:pt x="11" y="30"/>
                    </a:lnTo>
                    <a:lnTo>
                      <a:pt x="0" y="1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nvGrpSpPr>
              <p:cNvPr id="5" name="Group 8"/>
              <p:cNvGrpSpPr>
                <a:grpSpLocks/>
              </p:cNvGrpSpPr>
              <p:nvPr/>
            </p:nvGrpSpPr>
            <p:grpSpPr bwMode="auto">
              <a:xfrm>
                <a:off x="630" y="2237"/>
                <a:ext cx="1297" cy="1837"/>
                <a:chOff x="630" y="2237"/>
                <a:chExt cx="1297" cy="1837"/>
              </a:xfrm>
              <a:grpFill/>
            </p:grpSpPr>
            <p:sp>
              <p:nvSpPr>
                <p:cNvPr id="30729" name="Freeform 9"/>
                <p:cNvSpPr>
                  <a:spLocks/>
                </p:cNvSpPr>
                <p:nvPr/>
              </p:nvSpPr>
              <p:spPr bwMode="auto">
                <a:xfrm>
                  <a:off x="630" y="2237"/>
                  <a:ext cx="929" cy="1837"/>
                </a:xfrm>
                <a:custGeom>
                  <a:avLst/>
                  <a:gdLst/>
                  <a:ahLst/>
                  <a:cxnLst>
                    <a:cxn ang="0">
                      <a:pos x="406" y="76"/>
                    </a:cxn>
                    <a:cxn ang="0">
                      <a:pos x="384" y="164"/>
                    </a:cxn>
                    <a:cxn ang="0">
                      <a:pos x="379" y="243"/>
                    </a:cxn>
                    <a:cxn ang="0">
                      <a:pos x="320" y="296"/>
                    </a:cxn>
                    <a:cxn ang="0">
                      <a:pos x="303" y="380"/>
                    </a:cxn>
                    <a:cxn ang="0">
                      <a:pos x="237" y="350"/>
                    </a:cxn>
                    <a:cxn ang="0">
                      <a:pos x="201" y="462"/>
                    </a:cxn>
                    <a:cxn ang="0">
                      <a:pos x="232" y="533"/>
                    </a:cxn>
                    <a:cxn ang="0">
                      <a:pos x="298" y="585"/>
                    </a:cxn>
                    <a:cxn ang="0">
                      <a:pos x="356" y="539"/>
                    </a:cxn>
                    <a:cxn ang="0">
                      <a:pos x="421" y="539"/>
                    </a:cxn>
                    <a:cxn ang="0">
                      <a:pos x="460" y="445"/>
                    </a:cxn>
                    <a:cxn ang="0">
                      <a:pos x="493" y="399"/>
                    </a:cxn>
                    <a:cxn ang="0">
                      <a:pos x="498" y="480"/>
                    </a:cxn>
                    <a:cxn ang="0">
                      <a:pos x="508" y="555"/>
                    </a:cxn>
                    <a:cxn ang="0">
                      <a:pos x="568" y="568"/>
                    </a:cxn>
                    <a:cxn ang="0">
                      <a:pos x="629" y="619"/>
                    </a:cxn>
                    <a:cxn ang="0">
                      <a:pos x="661" y="690"/>
                    </a:cxn>
                    <a:cxn ang="0">
                      <a:pos x="710" y="727"/>
                    </a:cxn>
                    <a:cxn ang="0">
                      <a:pos x="806" y="766"/>
                    </a:cxn>
                    <a:cxn ang="0">
                      <a:pos x="809" y="790"/>
                    </a:cxn>
                    <a:cxn ang="0">
                      <a:pos x="786" y="857"/>
                    </a:cxn>
                    <a:cxn ang="0">
                      <a:pos x="923" y="913"/>
                    </a:cxn>
                    <a:cxn ang="0">
                      <a:pos x="883" y="987"/>
                    </a:cxn>
                    <a:cxn ang="0">
                      <a:pos x="845" y="1026"/>
                    </a:cxn>
                    <a:cxn ang="0">
                      <a:pos x="767" y="1134"/>
                    </a:cxn>
                    <a:cxn ang="0">
                      <a:pos x="708" y="1001"/>
                    </a:cxn>
                    <a:cxn ang="0">
                      <a:pos x="671" y="955"/>
                    </a:cxn>
                    <a:cxn ang="0">
                      <a:pos x="650" y="999"/>
                    </a:cxn>
                    <a:cxn ang="0">
                      <a:pos x="583" y="1112"/>
                    </a:cxn>
                    <a:cxn ang="0">
                      <a:pos x="669" y="1204"/>
                    </a:cxn>
                    <a:cxn ang="0">
                      <a:pos x="750" y="1229"/>
                    </a:cxn>
                    <a:cxn ang="0">
                      <a:pos x="778" y="1271"/>
                    </a:cxn>
                    <a:cxn ang="0">
                      <a:pos x="724" y="1281"/>
                    </a:cxn>
                    <a:cxn ang="0">
                      <a:pos x="722" y="1339"/>
                    </a:cxn>
                    <a:cxn ang="0">
                      <a:pos x="616" y="1516"/>
                    </a:cxn>
                    <a:cxn ang="0">
                      <a:pos x="597" y="1675"/>
                    </a:cxn>
                    <a:cxn ang="0">
                      <a:pos x="538" y="1790"/>
                    </a:cxn>
                    <a:cxn ang="0">
                      <a:pos x="482" y="1785"/>
                    </a:cxn>
                    <a:cxn ang="0">
                      <a:pos x="416" y="1811"/>
                    </a:cxn>
                    <a:cxn ang="0">
                      <a:pos x="298" y="1740"/>
                    </a:cxn>
                    <a:cxn ang="0">
                      <a:pos x="292" y="1709"/>
                    </a:cxn>
                    <a:cxn ang="0">
                      <a:pos x="356" y="1642"/>
                    </a:cxn>
                    <a:cxn ang="0">
                      <a:pos x="362" y="1544"/>
                    </a:cxn>
                    <a:cxn ang="0">
                      <a:pos x="268" y="1369"/>
                    </a:cxn>
                    <a:cxn ang="0">
                      <a:pos x="193" y="1232"/>
                    </a:cxn>
                    <a:cxn ang="0">
                      <a:pos x="128" y="1158"/>
                    </a:cxn>
                    <a:cxn ang="0">
                      <a:pos x="51" y="1030"/>
                    </a:cxn>
                    <a:cxn ang="0">
                      <a:pos x="17" y="959"/>
                    </a:cxn>
                    <a:cxn ang="0">
                      <a:pos x="19" y="849"/>
                    </a:cxn>
                    <a:cxn ang="0">
                      <a:pos x="8" y="690"/>
                    </a:cxn>
                    <a:cxn ang="0">
                      <a:pos x="28" y="708"/>
                    </a:cxn>
                    <a:cxn ang="0">
                      <a:pos x="51" y="774"/>
                    </a:cxn>
                    <a:cxn ang="0">
                      <a:pos x="44" y="673"/>
                    </a:cxn>
                    <a:cxn ang="0">
                      <a:pos x="66" y="555"/>
                    </a:cxn>
                    <a:cxn ang="0">
                      <a:pos x="66" y="455"/>
                    </a:cxn>
                    <a:cxn ang="0">
                      <a:pos x="143" y="333"/>
                    </a:cxn>
                    <a:cxn ang="0">
                      <a:pos x="207" y="287"/>
                    </a:cxn>
                    <a:cxn ang="0">
                      <a:pos x="282" y="203"/>
                    </a:cxn>
                    <a:cxn ang="0">
                      <a:pos x="331" y="120"/>
                    </a:cxn>
                    <a:cxn ang="0">
                      <a:pos x="418" y="29"/>
                    </a:cxn>
                    <a:cxn ang="0">
                      <a:pos x="469" y="0"/>
                    </a:cxn>
                  </a:cxnLst>
                  <a:rect l="0" t="0" r="r" b="b"/>
                  <a:pathLst>
                    <a:path w="929" h="1837">
                      <a:moveTo>
                        <a:pt x="479" y="42"/>
                      </a:moveTo>
                      <a:lnTo>
                        <a:pt x="440" y="81"/>
                      </a:lnTo>
                      <a:lnTo>
                        <a:pt x="406" y="76"/>
                      </a:lnTo>
                      <a:lnTo>
                        <a:pt x="373" y="110"/>
                      </a:lnTo>
                      <a:lnTo>
                        <a:pt x="367" y="149"/>
                      </a:lnTo>
                      <a:lnTo>
                        <a:pt x="384" y="164"/>
                      </a:lnTo>
                      <a:lnTo>
                        <a:pt x="384" y="176"/>
                      </a:lnTo>
                      <a:lnTo>
                        <a:pt x="396" y="198"/>
                      </a:lnTo>
                      <a:lnTo>
                        <a:pt x="379" y="243"/>
                      </a:lnTo>
                      <a:lnTo>
                        <a:pt x="352" y="245"/>
                      </a:lnTo>
                      <a:lnTo>
                        <a:pt x="318" y="276"/>
                      </a:lnTo>
                      <a:lnTo>
                        <a:pt x="320" y="296"/>
                      </a:lnTo>
                      <a:lnTo>
                        <a:pt x="351" y="350"/>
                      </a:lnTo>
                      <a:lnTo>
                        <a:pt x="342" y="362"/>
                      </a:lnTo>
                      <a:lnTo>
                        <a:pt x="303" y="380"/>
                      </a:lnTo>
                      <a:lnTo>
                        <a:pt x="282" y="362"/>
                      </a:lnTo>
                      <a:lnTo>
                        <a:pt x="271" y="345"/>
                      </a:lnTo>
                      <a:lnTo>
                        <a:pt x="237" y="350"/>
                      </a:lnTo>
                      <a:lnTo>
                        <a:pt x="212" y="363"/>
                      </a:lnTo>
                      <a:lnTo>
                        <a:pt x="186" y="419"/>
                      </a:lnTo>
                      <a:lnTo>
                        <a:pt x="201" y="462"/>
                      </a:lnTo>
                      <a:lnTo>
                        <a:pt x="207" y="495"/>
                      </a:lnTo>
                      <a:lnTo>
                        <a:pt x="217" y="514"/>
                      </a:lnTo>
                      <a:lnTo>
                        <a:pt x="232" y="533"/>
                      </a:lnTo>
                      <a:lnTo>
                        <a:pt x="245" y="551"/>
                      </a:lnTo>
                      <a:lnTo>
                        <a:pt x="271" y="573"/>
                      </a:lnTo>
                      <a:lnTo>
                        <a:pt x="298" y="585"/>
                      </a:lnTo>
                      <a:lnTo>
                        <a:pt x="320" y="566"/>
                      </a:lnTo>
                      <a:lnTo>
                        <a:pt x="342" y="561"/>
                      </a:lnTo>
                      <a:lnTo>
                        <a:pt x="356" y="539"/>
                      </a:lnTo>
                      <a:lnTo>
                        <a:pt x="374" y="543"/>
                      </a:lnTo>
                      <a:lnTo>
                        <a:pt x="401" y="551"/>
                      </a:lnTo>
                      <a:lnTo>
                        <a:pt x="421" y="539"/>
                      </a:lnTo>
                      <a:lnTo>
                        <a:pt x="460" y="495"/>
                      </a:lnTo>
                      <a:lnTo>
                        <a:pt x="448" y="463"/>
                      </a:lnTo>
                      <a:lnTo>
                        <a:pt x="460" y="445"/>
                      </a:lnTo>
                      <a:lnTo>
                        <a:pt x="460" y="433"/>
                      </a:lnTo>
                      <a:lnTo>
                        <a:pt x="476" y="416"/>
                      </a:lnTo>
                      <a:lnTo>
                        <a:pt x="493" y="399"/>
                      </a:lnTo>
                      <a:lnTo>
                        <a:pt x="499" y="407"/>
                      </a:lnTo>
                      <a:lnTo>
                        <a:pt x="499" y="438"/>
                      </a:lnTo>
                      <a:lnTo>
                        <a:pt x="498" y="480"/>
                      </a:lnTo>
                      <a:lnTo>
                        <a:pt x="498" y="519"/>
                      </a:lnTo>
                      <a:lnTo>
                        <a:pt x="493" y="533"/>
                      </a:lnTo>
                      <a:lnTo>
                        <a:pt x="508" y="555"/>
                      </a:lnTo>
                      <a:lnTo>
                        <a:pt x="537" y="561"/>
                      </a:lnTo>
                      <a:lnTo>
                        <a:pt x="547" y="575"/>
                      </a:lnTo>
                      <a:lnTo>
                        <a:pt x="568" y="568"/>
                      </a:lnTo>
                      <a:lnTo>
                        <a:pt x="585" y="587"/>
                      </a:lnTo>
                      <a:lnTo>
                        <a:pt x="611" y="610"/>
                      </a:lnTo>
                      <a:lnTo>
                        <a:pt x="629" y="619"/>
                      </a:lnTo>
                      <a:lnTo>
                        <a:pt x="621" y="639"/>
                      </a:lnTo>
                      <a:lnTo>
                        <a:pt x="643" y="668"/>
                      </a:lnTo>
                      <a:lnTo>
                        <a:pt x="661" y="690"/>
                      </a:lnTo>
                      <a:lnTo>
                        <a:pt x="677" y="702"/>
                      </a:lnTo>
                      <a:lnTo>
                        <a:pt x="716" y="697"/>
                      </a:lnTo>
                      <a:lnTo>
                        <a:pt x="710" y="727"/>
                      </a:lnTo>
                      <a:lnTo>
                        <a:pt x="746" y="747"/>
                      </a:lnTo>
                      <a:lnTo>
                        <a:pt x="778" y="761"/>
                      </a:lnTo>
                      <a:lnTo>
                        <a:pt x="806" y="766"/>
                      </a:lnTo>
                      <a:lnTo>
                        <a:pt x="797" y="737"/>
                      </a:lnTo>
                      <a:lnTo>
                        <a:pt x="825" y="769"/>
                      </a:lnTo>
                      <a:lnTo>
                        <a:pt x="809" y="790"/>
                      </a:lnTo>
                      <a:lnTo>
                        <a:pt x="808" y="833"/>
                      </a:lnTo>
                      <a:lnTo>
                        <a:pt x="778" y="833"/>
                      </a:lnTo>
                      <a:lnTo>
                        <a:pt x="786" y="857"/>
                      </a:lnTo>
                      <a:lnTo>
                        <a:pt x="877" y="855"/>
                      </a:lnTo>
                      <a:lnTo>
                        <a:pt x="928" y="889"/>
                      </a:lnTo>
                      <a:lnTo>
                        <a:pt x="923" y="913"/>
                      </a:lnTo>
                      <a:lnTo>
                        <a:pt x="898" y="938"/>
                      </a:lnTo>
                      <a:lnTo>
                        <a:pt x="900" y="979"/>
                      </a:lnTo>
                      <a:lnTo>
                        <a:pt x="883" y="987"/>
                      </a:lnTo>
                      <a:lnTo>
                        <a:pt x="875" y="1016"/>
                      </a:lnTo>
                      <a:lnTo>
                        <a:pt x="864" y="1031"/>
                      </a:lnTo>
                      <a:lnTo>
                        <a:pt x="845" y="1026"/>
                      </a:lnTo>
                      <a:lnTo>
                        <a:pt x="809" y="1057"/>
                      </a:lnTo>
                      <a:lnTo>
                        <a:pt x="800" y="1092"/>
                      </a:lnTo>
                      <a:lnTo>
                        <a:pt x="767" y="1134"/>
                      </a:lnTo>
                      <a:lnTo>
                        <a:pt x="719" y="1082"/>
                      </a:lnTo>
                      <a:lnTo>
                        <a:pt x="719" y="1019"/>
                      </a:lnTo>
                      <a:lnTo>
                        <a:pt x="708" y="1001"/>
                      </a:lnTo>
                      <a:lnTo>
                        <a:pt x="688" y="999"/>
                      </a:lnTo>
                      <a:lnTo>
                        <a:pt x="675" y="987"/>
                      </a:lnTo>
                      <a:lnTo>
                        <a:pt x="671" y="955"/>
                      </a:lnTo>
                      <a:lnTo>
                        <a:pt x="653" y="920"/>
                      </a:lnTo>
                      <a:lnTo>
                        <a:pt x="635" y="955"/>
                      </a:lnTo>
                      <a:lnTo>
                        <a:pt x="650" y="999"/>
                      </a:lnTo>
                      <a:lnTo>
                        <a:pt x="644" y="1031"/>
                      </a:lnTo>
                      <a:lnTo>
                        <a:pt x="624" y="1043"/>
                      </a:lnTo>
                      <a:lnTo>
                        <a:pt x="583" y="1112"/>
                      </a:lnTo>
                      <a:lnTo>
                        <a:pt x="586" y="1136"/>
                      </a:lnTo>
                      <a:lnTo>
                        <a:pt x="635" y="1204"/>
                      </a:lnTo>
                      <a:lnTo>
                        <a:pt x="669" y="1204"/>
                      </a:lnTo>
                      <a:lnTo>
                        <a:pt x="699" y="1207"/>
                      </a:lnTo>
                      <a:lnTo>
                        <a:pt x="713" y="1236"/>
                      </a:lnTo>
                      <a:lnTo>
                        <a:pt x="750" y="1229"/>
                      </a:lnTo>
                      <a:lnTo>
                        <a:pt x="763" y="1248"/>
                      </a:lnTo>
                      <a:lnTo>
                        <a:pt x="797" y="1244"/>
                      </a:lnTo>
                      <a:lnTo>
                        <a:pt x="778" y="1271"/>
                      </a:lnTo>
                      <a:lnTo>
                        <a:pt x="774" y="1310"/>
                      </a:lnTo>
                      <a:lnTo>
                        <a:pt x="746" y="1270"/>
                      </a:lnTo>
                      <a:lnTo>
                        <a:pt x="724" y="1281"/>
                      </a:lnTo>
                      <a:lnTo>
                        <a:pt x="752" y="1325"/>
                      </a:lnTo>
                      <a:lnTo>
                        <a:pt x="750" y="1368"/>
                      </a:lnTo>
                      <a:lnTo>
                        <a:pt x="722" y="1339"/>
                      </a:lnTo>
                      <a:lnTo>
                        <a:pt x="697" y="1310"/>
                      </a:lnTo>
                      <a:lnTo>
                        <a:pt x="611" y="1381"/>
                      </a:lnTo>
                      <a:lnTo>
                        <a:pt x="616" y="1516"/>
                      </a:lnTo>
                      <a:lnTo>
                        <a:pt x="577" y="1559"/>
                      </a:lnTo>
                      <a:lnTo>
                        <a:pt x="572" y="1611"/>
                      </a:lnTo>
                      <a:lnTo>
                        <a:pt x="597" y="1675"/>
                      </a:lnTo>
                      <a:lnTo>
                        <a:pt x="607" y="1748"/>
                      </a:lnTo>
                      <a:lnTo>
                        <a:pt x="574" y="1787"/>
                      </a:lnTo>
                      <a:lnTo>
                        <a:pt x="538" y="1790"/>
                      </a:lnTo>
                      <a:lnTo>
                        <a:pt x="518" y="1804"/>
                      </a:lnTo>
                      <a:lnTo>
                        <a:pt x="515" y="1836"/>
                      </a:lnTo>
                      <a:lnTo>
                        <a:pt x="482" y="1785"/>
                      </a:lnTo>
                      <a:lnTo>
                        <a:pt x="451" y="1782"/>
                      </a:lnTo>
                      <a:lnTo>
                        <a:pt x="440" y="1822"/>
                      </a:lnTo>
                      <a:lnTo>
                        <a:pt x="416" y="1811"/>
                      </a:lnTo>
                      <a:lnTo>
                        <a:pt x="390" y="1807"/>
                      </a:lnTo>
                      <a:lnTo>
                        <a:pt x="321" y="1729"/>
                      </a:lnTo>
                      <a:lnTo>
                        <a:pt x="298" y="1740"/>
                      </a:lnTo>
                      <a:lnTo>
                        <a:pt x="267" y="1797"/>
                      </a:lnTo>
                      <a:lnTo>
                        <a:pt x="270" y="1748"/>
                      </a:lnTo>
                      <a:lnTo>
                        <a:pt x="292" y="1709"/>
                      </a:lnTo>
                      <a:lnTo>
                        <a:pt x="329" y="1679"/>
                      </a:lnTo>
                      <a:lnTo>
                        <a:pt x="352" y="1675"/>
                      </a:lnTo>
                      <a:lnTo>
                        <a:pt x="356" y="1642"/>
                      </a:lnTo>
                      <a:lnTo>
                        <a:pt x="371" y="1616"/>
                      </a:lnTo>
                      <a:lnTo>
                        <a:pt x="360" y="1591"/>
                      </a:lnTo>
                      <a:lnTo>
                        <a:pt x="362" y="1544"/>
                      </a:lnTo>
                      <a:lnTo>
                        <a:pt x="342" y="1473"/>
                      </a:lnTo>
                      <a:lnTo>
                        <a:pt x="290" y="1374"/>
                      </a:lnTo>
                      <a:lnTo>
                        <a:pt x="268" y="1369"/>
                      </a:lnTo>
                      <a:lnTo>
                        <a:pt x="231" y="1278"/>
                      </a:lnTo>
                      <a:lnTo>
                        <a:pt x="218" y="1224"/>
                      </a:lnTo>
                      <a:lnTo>
                        <a:pt x="193" y="1232"/>
                      </a:lnTo>
                      <a:lnTo>
                        <a:pt x="192" y="1214"/>
                      </a:lnTo>
                      <a:lnTo>
                        <a:pt x="161" y="1180"/>
                      </a:lnTo>
                      <a:lnTo>
                        <a:pt x="128" y="1158"/>
                      </a:lnTo>
                      <a:lnTo>
                        <a:pt x="83" y="1111"/>
                      </a:lnTo>
                      <a:lnTo>
                        <a:pt x="50" y="1065"/>
                      </a:lnTo>
                      <a:lnTo>
                        <a:pt x="51" y="1030"/>
                      </a:lnTo>
                      <a:lnTo>
                        <a:pt x="39" y="1011"/>
                      </a:lnTo>
                      <a:lnTo>
                        <a:pt x="25" y="989"/>
                      </a:lnTo>
                      <a:lnTo>
                        <a:pt x="17" y="959"/>
                      </a:lnTo>
                      <a:lnTo>
                        <a:pt x="25" y="926"/>
                      </a:lnTo>
                      <a:lnTo>
                        <a:pt x="33" y="874"/>
                      </a:lnTo>
                      <a:lnTo>
                        <a:pt x="19" y="849"/>
                      </a:lnTo>
                      <a:lnTo>
                        <a:pt x="6" y="793"/>
                      </a:lnTo>
                      <a:lnTo>
                        <a:pt x="0" y="724"/>
                      </a:lnTo>
                      <a:lnTo>
                        <a:pt x="8" y="690"/>
                      </a:lnTo>
                      <a:lnTo>
                        <a:pt x="2" y="627"/>
                      </a:lnTo>
                      <a:lnTo>
                        <a:pt x="19" y="604"/>
                      </a:lnTo>
                      <a:lnTo>
                        <a:pt x="28" y="708"/>
                      </a:lnTo>
                      <a:lnTo>
                        <a:pt x="28" y="784"/>
                      </a:lnTo>
                      <a:lnTo>
                        <a:pt x="47" y="811"/>
                      </a:lnTo>
                      <a:lnTo>
                        <a:pt x="51" y="774"/>
                      </a:lnTo>
                      <a:lnTo>
                        <a:pt x="45" y="749"/>
                      </a:lnTo>
                      <a:lnTo>
                        <a:pt x="45" y="722"/>
                      </a:lnTo>
                      <a:lnTo>
                        <a:pt x="44" y="673"/>
                      </a:lnTo>
                      <a:lnTo>
                        <a:pt x="56" y="626"/>
                      </a:lnTo>
                      <a:lnTo>
                        <a:pt x="59" y="578"/>
                      </a:lnTo>
                      <a:lnTo>
                        <a:pt x="66" y="555"/>
                      </a:lnTo>
                      <a:lnTo>
                        <a:pt x="73" y="527"/>
                      </a:lnTo>
                      <a:lnTo>
                        <a:pt x="59" y="495"/>
                      </a:lnTo>
                      <a:lnTo>
                        <a:pt x="66" y="455"/>
                      </a:lnTo>
                      <a:lnTo>
                        <a:pt x="81" y="402"/>
                      </a:lnTo>
                      <a:lnTo>
                        <a:pt x="111" y="375"/>
                      </a:lnTo>
                      <a:lnTo>
                        <a:pt x="143" y="333"/>
                      </a:lnTo>
                      <a:lnTo>
                        <a:pt x="168" y="303"/>
                      </a:lnTo>
                      <a:lnTo>
                        <a:pt x="186" y="308"/>
                      </a:lnTo>
                      <a:lnTo>
                        <a:pt x="207" y="287"/>
                      </a:lnTo>
                      <a:lnTo>
                        <a:pt x="225" y="276"/>
                      </a:lnTo>
                      <a:lnTo>
                        <a:pt x="234" y="250"/>
                      </a:lnTo>
                      <a:lnTo>
                        <a:pt x="282" y="203"/>
                      </a:lnTo>
                      <a:lnTo>
                        <a:pt x="298" y="196"/>
                      </a:lnTo>
                      <a:lnTo>
                        <a:pt x="329" y="167"/>
                      </a:lnTo>
                      <a:lnTo>
                        <a:pt x="331" y="120"/>
                      </a:lnTo>
                      <a:lnTo>
                        <a:pt x="368" y="74"/>
                      </a:lnTo>
                      <a:lnTo>
                        <a:pt x="401" y="34"/>
                      </a:lnTo>
                      <a:lnTo>
                        <a:pt x="418" y="29"/>
                      </a:lnTo>
                      <a:lnTo>
                        <a:pt x="434" y="42"/>
                      </a:lnTo>
                      <a:lnTo>
                        <a:pt x="443" y="47"/>
                      </a:lnTo>
                      <a:lnTo>
                        <a:pt x="469" y="0"/>
                      </a:lnTo>
                      <a:lnTo>
                        <a:pt x="479" y="42"/>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0" name="Freeform 10"/>
                <p:cNvSpPr>
                  <a:spLocks/>
                </p:cNvSpPr>
                <p:nvPr/>
              </p:nvSpPr>
              <p:spPr bwMode="auto">
                <a:xfrm>
                  <a:off x="1038" y="2506"/>
                  <a:ext cx="162" cy="116"/>
                </a:xfrm>
                <a:custGeom>
                  <a:avLst/>
                  <a:gdLst/>
                  <a:ahLst/>
                  <a:cxnLst>
                    <a:cxn ang="0">
                      <a:pos x="3" y="115"/>
                    </a:cxn>
                    <a:cxn ang="0">
                      <a:pos x="48" y="107"/>
                    </a:cxn>
                    <a:cxn ang="0">
                      <a:pos x="74" y="81"/>
                    </a:cxn>
                    <a:cxn ang="0">
                      <a:pos x="91" y="63"/>
                    </a:cxn>
                    <a:cxn ang="0">
                      <a:pos x="105" y="59"/>
                    </a:cxn>
                    <a:cxn ang="0">
                      <a:pos x="127" y="39"/>
                    </a:cxn>
                    <a:cxn ang="0">
                      <a:pos x="144" y="15"/>
                    </a:cxn>
                    <a:cxn ang="0">
                      <a:pos x="161" y="0"/>
                    </a:cxn>
                    <a:cxn ang="0">
                      <a:pos x="124" y="0"/>
                    </a:cxn>
                    <a:cxn ang="0">
                      <a:pos x="101" y="27"/>
                    </a:cxn>
                    <a:cxn ang="0">
                      <a:pos x="70" y="37"/>
                    </a:cxn>
                    <a:cxn ang="0">
                      <a:pos x="53" y="59"/>
                    </a:cxn>
                    <a:cxn ang="0">
                      <a:pos x="22" y="74"/>
                    </a:cxn>
                    <a:cxn ang="0">
                      <a:pos x="0" y="88"/>
                    </a:cxn>
                    <a:cxn ang="0">
                      <a:pos x="3" y="115"/>
                    </a:cxn>
                  </a:cxnLst>
                  <a:rect l="0" t="0" r="r" b="b"/>
                  <a:pathLst>
                    <a:path w="162" h="116">
                      <a:moveTo>
                        <a:pt x="3" y="115"/>
                      </a:moveTo>
                      <a:lnTo>
                        <a:pt x="48" y="107"/>
                      </a:lnTo>
                      <a:lnTo>
                        <a:pt x="74" y="81"/>
                      </a:lnTo>
                      <a:lnTo>
                        <a:pt x="91" y="63"/>
                      </a:lnTo>
                      <a:lnTo>
                        <a:pt x="105" y="59"/>
                      </a:lnTo>
                      <a:lnTo>
                        <a:pt x="127" y="39"/>
                      </a:lnTo>
                      <a:lnTo>
                        <a:pt x="144" y="15"/>
                      </a:lnTo>
                      <a:lnTo>
                        <a:pt x="161" y="0"/>
                      </a:lnTo>
                      <a:lnTo>
                        <a:pt x="124" y="0"/>
                      </a:lnTo>
                      <a:lnTo>
                        <a:pt x="101" y="27"/>
                      </a:lnTo>
                      <a:lnTo>
                        <a:pt x="70" y="37"/>
                      </a:lnTo>
                      <a:lnTo>
                        <a:pt x="53" y="59"/>
                      </a:lnTo>
                      <a:lnTo>
                        <a:pt x="22" y="74"/>
                      </a:lnTo>
                      <a:lnTo>
                        <a:pt x="0" y="88"/>
                      </a:lnTo>
                      <a:lnTo>
                        <a:pt x="3" y="11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1" name="Freeform 11"/>
                <p:cNvSpPr>
                  <a:spLocks/>
                </p:cNvSpPr>
                <p:nvPr/>
              </p:nvSpPr>
              <p:spPr bwMode="auto">
                <a:xfrm>
                  <a:off x="1198" y="2447"/>
                  <a:ext cx="93" cy="54"/>
                </a:xfrm>
                <a:custGeom>
                  <a:avLst/>
                  <a:gdLst/>
                  <a:ahLst/>
                  <a:cxnLst>
                    <a:cxn ang="0">
                      <a:pos x="0" y="24"/>
                    </a:cxn>
                    <a:cxn ang="0">
                      <a:pos x="28" y="53"/>
                    </a:cxn>
                    <a:cxn ang="0">
                      <a:pos x="61" y="48"/>
                    </a:cxn>
                    <a:cxn ang="0">
                      <a:pos x="92" y="17"/>
                    </a:cxn>
                    <a:cxn ang="0">
                      <a:pos x="92" y="5"/>
                    </a:cxn>
                    <a:cxn ang="0">
                      <a:pos x="70" y="0"/>
                    </a:cxn>
                    <a:cxn ang="0">
                      <a:pos x="53" y="10"/>
                    </a:cxn>
                    <a:cxn ang="0">
                      <a:pos x="28" y="10"/>
                    </a:cxn>
                    <a:cxn ang="0">
                      <a:pos x="0" y="24"/>
                    </a:cxn>
                  </a:cxnLst>
                  <a:rect l="0" t="0" r="r" b="b"/>
                  <a:pathLst>
                    <a:path w="93" h="54">
                      <a:moveTo>
                        <a:pt x="0" y="24"/>
                      </a:moveTo>
                      <a:lnTo>
                        <a:pt x="28" y="53"/>
                      </a:lnTo>
                      <a:lnTo>
                        <a:pt x="61" y="48"/>
                      </a:lnTo>
                      <a:lnTo>
                        <a:pt x="92" y="17"/>
                      </a:lnTo>
                      <a:lnTo>
                        <a:pt x="92" y="5"/>
                      </a:lnTo>
                      <a:lnTo>
                        <a:pt x="70" y="0"/>
                      </a:lnTo>
                      <a:lnTo>
                        <a:pt x="53" y="10"/>
                      </a:lnTo>
                      <a:lnTo>
                        <a:pt x="28" y="10"/>
                      </a:lnTo>
                      <a:lnTo>
                        <a:pt x="0" y="2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2" name="Freeform 12"/>
                <p:cNvSpPr>
                  <a:spLocks/>
                </p:cNvSpPr>
                <p:nvPr/>
              </p:nvSpPr>
              <p:spPr bwMode="auto">
                <a:xfrm>
                  <a:off x="1258" y="3611"/>
                  <a:ext cx="90" cy="118"/>
                </a:xfrm>
                <a:custGeom>
                  <a:avLst/>
                  <a:gdLst/>
                  <a:ahLst/>
                  <a:cxnLst>
                    <a:cxn ang="0">
                      <a:pos x="20" y="117"/>
                    </a:cxn>
                    <a:cxn ang="0">
                      <a:pos x="44" y="98"/>
                    </a:cxn>
                    <a:cxn ang="0">
                      <a:pos x="52" y="100"/>
                    </a:cxn>
                    <a:cxn ang="0">
                      <a:pos x="86" y="66"/>
                    </a:cxn>
                    <a:cxn ang="0">
                      <a:pos x="89" y="51"/>
                    </a:cxn>
                    <a:cxn ang="0">
                      <a:pos x="77" y="41"/>
                    </a:cxn>
                    <a:cxn ang="0">
                      <a:pos x="77" y="34"/>
                    </a:cxn>
                    <a:cxn ang="0">
                      <a:pos x="66" y="29"/>
                    </a:cxn>
                    <a:cxn ang="0">
                      <a:pos x="66" y="24"/>
                    </a:cxn>
                    <a:cxn ang="0">
                      <a:pos x="55" y="0"/>
                    </a:cxn>
                    <a:cxn ang="0">
                      <a:pos x="37" y="12"/>
                    </a:cxn>
                    <a:cxn ang="0">
                      <a:pos x="27" y="7"/>
                    </a:cxn>
                    <a:cxn ang="0">
                      <a:pos x="0" y="46"/>
                    </a:cxn>
                    <a:cxn ang="0">
                      <a:pos x="16" y="75"/>
                    </a:cxn>
                    <a:cxn ang="0">
                      <a:pos x="20" y="117"/>
                    </a:cxn>
                  </a:cxnLst>
                  <a:rect l="0" t="0" r="r" b="b"/>
                  <a:pathLst>
                    <a:path w="90" h="118">
                      <a:moveTo>
                        <a:pt x="20" y="117"/>
                      </a:moveTo>
                      <a:lnTo>
                        <a:pt x="44" y="98"/>
                      </a:lnTo>
                      <a:lnTo>
                        <a:pt x="52" y="100"/>
                      </a:lnTo>
                      <a:lnTo>
                        <a:pt x="86" y="66"/>
                      </a:lnTo>
                      <a:lnTo>
                        <a:pt x="89" y="51"/>
                      </a:lnTo>
                      <a:lnTo>
                        <a:pt x="77" y="41"/>
                      </a:lnTo>
                      <a:lnTo>
                        <a:pt x="77" y="34"/>
                      </a:lnTo>
                      <a:lnTo>
                        <a:pt x="66" y="29"/>
                      </a:lnTo>
                      <a:lnTo>
                        <a:pt x="66" y="24"/>
                      </a:lnTo>
                      <a:lnTo>
                        <a:pt x="55" y="0"/>
                      </a:lnTo>
                      <a:lnTo>
                        <a:pt x="37" y="12"/>
                      </a:lnTo>
                      <a:lnTo>
                        <a:pt x="27" y="7"/>
                      </a:lnTo>
                      <a:lnTo>
                        <a:pt x="0" y="46"/>
                      </a:lnTo>
                      <a:lnTo>
                        <a:pt x="16" y="75"/>
                      </a:lnTo>
                      <a:lnTo>
                        <a:pt x="20" y="11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3" name="Freeform 13"/>
                <p:cNvSpPr>
                  <a:spLocks/>
                </p:cNvSpPr>
                <p:nvPr/>
              </p:nvSpPr>
              <p:spPr bwMode="auto">
                <a:xfrm>
                  <a:off x="1350" y="3701"/>
                  <a:ext cx="58" cy="56"/>
                </a:xfrm>
                <a:custGeom>
                  <a:avLst/>
                  <a:gdLst/>
                  <a:ahLst/>
                  <a:cxnLst>
                    <a:cxn ang="0">
                      <a:pos x="0" y="24"/>
                    </a:cxn>
                    <a:cxn ang="0">
                      <a:pos x="32" y="0"/>
                    </a:cxn>
                    <a:cxn ang="0">
                      <a:pos x="39" y="10"/>
                    </a:cxn>
                    <a:cxn ang="0">
                      <a:pos x="57" y="34"/>
                    </a:cxn>
                    <a:cxn ang="0">
                      <a:pos x="48" y="48"/>
                    </a:cxn>
                    <a:cxn ang="0">
                      <a:pos x="37" y="43"/>
                    </a:cxn>
                    <a:cxn ang="0">
                      <a:pos x="32" y="55"/>
                    </a:cxn>
                    <a:cxn ang="0">
                      <a:pos x="23" y="40"/>
                    </a:cxn>
                    <a:cxn ang="0">
                      <a:pos x="0" y="24"/>
                    </a:cxn>
                  </a:cxnLst>
                  <a:rect l="0" t="0" r="r" b="b"/>
                  <a:pathLst>
                    <a:path w="58" h="56">
                      <a:moveTo>
                        <a:pt x="0" y="24"/>
                      </a:moveTo>
                      <a:lnTo>
                        <a:pt x="32" y="0"/>
                      </a:lnTo>
                      <a:lnTo>
                        <a:pt x="39" y="10"/>
                      </a:lnTo>
                      <a:lnTo>
                        <a:pt x="57" y="34"/>
                      </a:lnTo>
                      <a:lnTo>
                        <a:pt x="48" y="48"/>
                      </a:lnTo>
                      <a:lnTo>
                        <a:pt x="37" y="43"/>
                      </a:lnTo>
                      <a:lnTo>
                        <a:pt x="32" y="55"/>
                      </a:lnTo>
                      <a:lnTo>
                        <a:pt x="23" y="40"/>
                      </a:lnTo>
                      <a:lnTo>
                        <a:pt x="0" y="2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4" name="Freeform 14"/>
                <p:cNvSpPr>
                  <a:spLocks/>
                </p:cNvSpPr>
                <p:nvPr/>
              </p:nvSpPr>
              <p:spPr bwMode="auto">
                <a:xfrm>
                  <a:off x="1274" y="3739"/>
                  <a:ext cx="58" cy="40"/>
                </a:xfrm>
                <a:custGeom>
                  <a:avLst/>
                  <a:gdLst/>
                  <a:ahLst/>
                  <a:cxnLst>
                    <a:cxn ang="0">
                      <a:pos x="0" y="37"/>
                    </a:cxn>
                    <a:cxn ang="0">
                      <a:pos x="31" y="39"/>
                    </a:cxn>
                    <a:cxn ang="0">
                      <a:pos x="57" y="2"/>
                    </a:cxn>
                    <a:cxn ang="0">
                      <a:pos x="34" y="0"/>
                    </a:cxn>
                    <a:cxn ang="0">
                      <a:pos x="32" y="8"/>
                    </a:cxn>
                    <a:cxn ang="0">
                      <a:pos x="20" y="0"/>
                    </a:cxn>
                    <a:cxn ang="0">
                      <a:pos x="18" y="0"/>
                    </a:cxn>
                    <a:cxn ang="0">
                      <a:pos x="9" y="8"/>
                    </a:cxn>
                    <a:cxn ang="0">
                      <a:pos x="12" y="17"/>
                    </a:cxn>
                    <a:cxn ang="0">
                      <a:pos x="0" y="37"/>
                    </a:cxn>
                  </a:cxnLst>
                  <a:rect l="0" t="0" r="r" b="b"/>
                  <a:pathLst>
                    <a:path w="58" h="40">
                      <a:moveTo>
                        <a:pt x="0" y="37"/>
                      </a:moveTo>
                      <a:lnTo>
                        <a:pt x="31" y="39"/>
                      </a:lnTo>
                      <a:lnTo>
                        <a:pt x="57" y="2"/>
                      </a:lnTo>
                      <a:lnTo>
                        <a:pt x="34" y="0"/>
                      </a:lnTo>
                      <a:lnTo>
                        <a:pt x="32" y="8"/>
                      </a:lnTo>
                      <a:lnTo>
                        <a:pt x="20" y="0"/>
                      </a:lnTo>
                      <a:lnTo>
                        <a:pt x="18" y="0"/>
                      </a:lnTo>
                      <a:lnTo>
                        <a:pt x="9" y="8"/>
                      </a:lnTo>
                      <a:lnTo>
                        <a:pt x="12" y="17"/>
                      </a:lnTo>
                      <a:lnTo>
                        <a:pt x="0" y="3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5" name="Freeform 15"/>
                <p:cNvSpPr>
                  <a:spLocks/>
                </p:cNvSpPr>
                <p:nvPr/>
              </p:nvSpPr>
              <p:spPr bwMode="auto">
                <a:xfrm>
                  <a:off x="1404" y="3334"/>
                  <a:ext cx="139" cy="276"/>
                </a:xfrm>
                <a:custGeom>
                  <a:avLst/>
                  <a:gdLst/>
                  <a:ahLst/>
                  <a:cxnLst>
                    <a:cxn ang="0">
                      <a:pos x="59" y="124"/>
                    </a:cxn>
                    <a:cxn ang="0">
                      <a:pos x="36" y="90"/>
                    </a:cxn>
                    <a:cxn ang="0">
                      <a:pos x="26" y="90"/>
                    </a:cxn>
                    <a:cxn ang="0">
                      <a:pos x="19" y="83"/>
                    </a:cxn>
                    <a:cxn ang="0">
                      <a:pos x="6" y="81"/>
                    </a:cxn>
                    <a:cxn ang="0">
                      <a:pos x="5" y="73"/>
                    </a:cxn>
                    <a:cxn ang="0">
                      <a:pos x="23" y="71"/>
                    </a:cxn>
                    <a:cxn ang="0">
                      <a:pos x="29" y="65"/>
                    </a:cxn>
                    <a:cxn ang="0">
                      <a:pos x="37" y="53"/>
                    </a:cxn>
                    <a:cxn ang="0">
                      <a:pos x="37" y="48"/>
                    </a:cxn>
                    <a:cxn ang="0">
                      <a:pos x="51" y="36"/>
                    </a:cxn>
                    <a:cxn ang="0">
                      <a:pos x="51" y="24"/>
                    </a:cxn>
                    <a:cxn ang="0">
                      <a:pos x="59" y="24"/>
                    </a:cxn>
                    <a:cxn ang="0">
                      <a:pos x="85" y="0"/>
                    </a:cxn>
                    <a:cxn ang="0">
                      <a:pos x="79" y="19"/>
                    </a:cxn>
                    <a:cxn ang="0">
                      <a:pos x="79" y="36"/>
                    </a:cxn>
                    <a:cxn ang="0">
                      <a:pos x="87" y="36"/>
                    </a:cxn>
                    <a:cxn ang="0">
                      <a:pos x="95" y="27"/>
                    </a:cxn>
                    <a:cxn ang="0">
                      <a:pos x="101" y="27"/>
                    </a:cxn>
                    <a:cxn ang="0">
                      <a:pos x="104" y="25"/>
                    </a:cxn>
                    <a:cxn ang="0">
                      <a:pos x="109" y="27"/>
                    </a:cxn>
                    <a:cxn ang="0">
                      <a:pos x="109" y="42"/>
                    </a:cxn>
                    <a:cxn ang="0">
                      <a:pos x="101" y="53"/>
                    </a:cxn>
                    <a:cxn ang="0">
                      <a:pos x="98" y="71"/>
                    </a:cxn>
                    <a:cxn ang="0">
                      <a:pos x="102" y="88"/>
                    </a:cxn>
                    <a:cxn ang="0">
                      <a:pos x="132" y="56"/>
                    </a:cxn>
                    <a:cxn ang="0">
                      <a:pos x="132" y="76"/>
                    </a:cxn>
                    <a:cxn ang="0">
                      <a:pos x="138" y="98"/>
                    </a:cxn>
                    <a:cxn ang="0">
                      <a:pos x="118" y="124"/>
                    </a:cxn>
                    <a:cxn ang="0">
                      <a:pos x="116" y="139"/>
                    </a:cxn>
                    <a:cxn ang="0">
                      <a:pos x="118" y="175"/>
                    </a:cxn>
                    <a:cxn ang="0">
                      <a:pos x="90" y="214"/>
                    </a:cxn>
                    <a:cxn ang="0">
                      <a:pos x="64" y="236"/>
                    </a:cxn>
                    <a:cxn ang="0">
                      <a:pos x="70" y="248"/>
                    </a:cxn>
                    <a:cxn ang="0">
                      <a:pos x="57" y="256"/>
                    </a:cxn>
                    <a:cxn ang="0">
                      <a:pos x="57" y="268"/>
                    </a:cxn>
                    <a:cxn ang="0">
                      <a:pos x="36" y="248"/>
                    </a:cxn>
                    <a:cxn ang="0">
                      <a:pos x="29" y="255"/>
                    </a:cxn>
                    <a:cxn ang="0">
                      <a:pos x="37" y="267"/>
                    </a:cxn>
                    <a:cxn ang="0">
                      <a:pos x="37" y="275"/>
                    </a:cxn>
                    <a:cxn ang="0">
                      <a:pos x="26" y="275"/>
                    </a:cxn>
                    <a:cxn ang="0">
                      <a:pos x="16" y="270"/>
                    </a:cxn>
                    <a:cxn ang="0">
                      <a:pos x="0" y="268"/>
                    </a:cxn>
                    <a:cxn ang="0">
                      <a:pos x="0" y="255"/>
                    </a:cxn>
                    <a:cxn ang="0">
                      <a:pos x="0" y="239"/>
                    </a:cxn>
                    <a:cxn ang="0">
                      <a:pos x="5" y="233"/>
                    </a:cxn>
                    <a:cxn ang="0">
                      <a:pos x="22" y="222"/>
                    </a:cxn>
                    <a:cxn ang="0">
                      <a:pos x="19" y="207"/>
                    </a:cxn>
                    <a:cxn ang="0">
                      <a:pos x="25" y="200"/>
                    </a:cxn>
                    <a:cxn ang="0">
                      <a:pos x="33" y="195"/>
                    </a:cxn>
                    <a:cxn ang="0">
                      <a:pos x="47" y="195"/>
                    </a:cxn>
                    <a:cxn ang="0">
                      <a:pos x="57" y="183"/>
                    </a:cxn>
                    <a:cxn ang="0">
                      <a:pos x="59" y="165"/>
                    </a:cxn>
                    <a:cxn ang="0">
                      <a:pos x="57" y="143"/>
                    </a:cxn>
                    <a:cxn ang="0">
                      <a:pos x="59" y="124"/>
                    </a:cxn>
                  </a:cxnLst>
                  <a:rect l="0" t="0" r="r" b="b"/>
                  <a:pathLst>
                    <a:path w="139" h="276">
                      <a:moveTo>
                        <a:pt x="59" y="124"/>
                      </a:moveTo>
                      <a:lnTo>
                        <a:pt x="36" y="90"/>
                      </a:lnTo>
                      <a:lnTo>
                        <a:pt x="26" y="90"/>
                      </a:lnTo>
                      <a:lnTo>
                        <a:pt x="19" y="83"/>
                      </a:lnTo>
                      <a:lnTo>
                        <a:pt x="6" y="81"/>
                      </a:lnTo>
                      <a:lnTo>
                        <a:pt x="5" y="73"/>
                      </a:lnTo>
                      <a:lnTo>
                        <a:pt x="23" y="71"/>
                      </a:lnTo>
                      <a:lnTo>
                        <a:pt x="29" y="65"/>
                      </a:lnTo>
                      <a:lnTo>
                        <a:pt x="37" y="53"/>
                      </a:lnTo>
                      <a:lnTo>
                        <a:pt x="37" y="48"/>
                      </a:lnTo>
                      <a:lnTo>
                        <a:pt x="51" y="36"/>
                      </a:lnTo>
                      <a:lnTo>
                        <a:pt x="51" y="24"/>
                      </a:lnTo>
                      <a:lnTo>
                        <a:pt x="59" y="24"/>
                      </a:lnTo>
                      <a:lnTo>
                        <a:pt x="85" y="0"/>
                      </a:lnTo>
                      <a:lnTo>
                        <a:pt x="79" y="19"/>
                      </a:lnTo>
                      <a:lnTo>
                        <a:pt x="79" y="36"/>
                      </a:lnTo>
                      <a:lnTo>
                        <a:pt x="87" y="36"/>
                      </a:lnTo>
                      <a:lnTo>
                        <a:pt x="95" y="27"/>
                      </a:lnTo>
                      <a:lnTo>
                        <a:pt x="101" y="27"/>
                      </a:lnTo>
                      <a:lnTo>
                        <a:pt x="104" y="25"/>
                      </a:lnTo>
                      <a:lnTo>
                        <a:pt x="109" y="27"/>
                      </a:lnTo>
                      <a:lnTo>
                        <a:pt x="109" y="42"/>
                      </a:lnTo>
                      <a:lnTo>
                        <a:pt x="101" y="53"/>
                      </a:lnTo>
                      <a:lnTo>
                        <a:pt x="98" y="71"/>
                      </a:lnTo>
                      <a:lnTo>
                        <a:pt x="102" y="88"/>
                      </a:lnTo>
                      <a:lnTo>
                        <a:pt x="132" y="56"/>
                      </a:lnTo>
                      <a:lnTo>
                        <a:pt x="132" y="76"/>
                      </a:lnTo>
                      <a:lnTo>
                        <a:pt x="138" y="98"/>
                      </a:lnTo>
                      <a:lnTo>
                        <a:pt x="118" y="124"/>
                      </a:lnTo>
                      <a:lnTo>
                        <a:pt x="116" y="139"/>
                      </a:lnTo>
                      <a:lnTo>
                        <a:pt x="118" y="175"/>
                      </a:lnTo>
                      <a:lnTo>
                        <a:pt x="90" y="214"/>
                      </a:lnTo>
                      <a:lnTo>
                        <a:pt x="64" y="236"/>
                      </a:lnTo>
                      <a:lnTo>
                        <a:pt x="70" y="248"/>
                      </a:lnTo>
                      <a:lnTo>
                        <a:pt x="57" y="256"/>
                      </a:lnTo>
                      <a:lnTo>
                        <a:pt x="57" y="268"/>
                      </a:lnTo>
                      <a:lnTo>
                        <a:pt x="36" y="248"/>
                      </a:lnTo>
                      <a:lnTo>
                        <a:pt x="29" y="255"/>
                      </a:lnTo>
                      <a:lnTo>
                        <a:pt x="37" y="267"/>
                      </a:lnTo>
                      <a:lnTo>
                        <a:pt x="37" y="275"/>
                      </a:lnTo>
                      <a:lnTo>
                        <a:pt x="26" y="275"/>
                      </a:lnTo>
                      <a:lnTo>
                        <a:pt x="16" y="270"/>
                      </a:lnTo>
                      <a:lnTo>
                        <a:pt x="0" y="268"/>
                      </a:lnTo>
                      <a:lnTo>
                        <a:pt x="0" y="255"/>
                      </a:lnTo>
                      <a:lnTo>
                        <a:pt x="0" y="239"/>
                      </a:lnTo>
                      <a:lnTo>
                        <a:pt x="5" y="233"/>
                      </a:lnTo>
                      <a:lnTo>
                        <a:pt x="22" y="222"/>
                      </a:lnTo>
                      <a:lnTo>
                        <a:pt x="19" y="207"/>
                      </a:lnTo>
                      <a:lnTo>
                        <a:pt x="25" y="200"/>
                      </a:lnTo>
                      <a:lnTo>
                        <a:pt x="33" y="195"/>
                      </a:lnTo>
                      <a:lnTo>
                        <a:pt x="47" y="195"/>
                      </a:lnTo>
                      <a:lnTo>
                        <a:pt x="57" y="183"/>
                      </a:lnTo>
                      <a:lnTo>
                        <a:pt x="59" y="165"/>
                      </a:lnTo>
                      <a:lnTo>
                        <a:pt x="57" y="143"/>
                      </a:lnTo>
                      <a:lnTo>
                        <a:pt x="59" y="12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6" name="Freeform 16"/>
                <p:cNvSpPr>
                  <a:spLocks/>
                </p:cNvSpPr>
                <p:nvPr/>
              </p:nvSpPr>
              <p:spPr bwMode="auto">
                <a:xfrm>
                  <a:off x="1473" y="3637"/>
                  <a:ext cx="138" cy="125"/>
                </a:xfrm>
                <a:custGeom>
                  <a:avLst/>
                  <a:gdLst/>
                  <a:ahLst/>
                  <a:cxnLst>
                    <a:cxn ang="0">
                      <a:pos x="0" y="32"/>
                    </a:cxn>
                    <a:cxn ang="0">
                      <a:pos x="33" y="0"/>
                    </a:cxn>
                    <a:cxn ang="0">
                      <a:pos x="51" y="20"/>
                    </a:cxn>
                    <a:cxn ang="0">
                      <a:pos x="64" y="19"/>
                    </a:cxn>
                    <a:cxn ang="0">
                      <a:pos x="92" y="61"/>
                    </a:cxn>
                    <a:cxn ang="0">
                      <a:pos x="106" y="58"/>
                    </a:cxn>
                    <a:cxn ang="0">
                      <a:pos x="128" y="87"/>
                    </a:cxn>
                    <a:cxn ang="0">
                      <a:pos x="126" y="95"/>
                    </a:cxn>
                    <a:cxn ang="0">
                      <a:pos x="137" y="104"/>
                    </a:cxn>
                    <a:cxn ang="0">
                      <a:pos x="129" y="112"/>
                    </a:cxn>
                    <a:cxn ang="0">
                      <a:pos x="107" y="112"/>
                    </a:cxn>
                    <a:cxn ang="0">
                      <a:pos x="92" y="114"/>
                    </a:cxn>
                    <a:cxn ang="0">
                      <a:pos x="81" y="124"/>
                    </a:cxn>
                    <a:cxn ang="0">
                      <a:pos x="64" y="122"/>
                    </a:cxn>
                    <a:cxn ang="0">
                      <a:pos x="58" y="112"/>
                    </a:cxn>
                    <a:cxn ang="0">
                      <a:pos x="58" y="100"/>
                    </a:cxn>
                    <a:cxn ang="0">
                      <a:pos x="58" y="76"/>
                    </a:cxn>
                    <a:cxn ang="0">
                      <a:pos x="47" y="73"/>
                    </a:cxn>
                    <a:cxn ang="0">
                      <a:pos x="40" y="63"/>
                    </a:cxn>
                    <a:cxn ang="0">
                      <a:pos x="17" y="37"/>
                    </a:cxn>
                    <a:cxn ang="0">
                      <a:pos x="0" y="32"/>
                    </a:cxn>
                  </a:cxnLst>
                  <a:rect l="0" t="0" r="r" b="b"/>
                  <a:pathLst>
                    <a:path w="138" h="125">
                      <a:moveTo>
                        <a:pt x="0" y="32"/>
                      </a:moveTo>
                      <a:lnTo>
                        <a:pt x="33" y="0"/>
                      </a:lnTo>
                      <a:lnTo>
                        <a:pt x="51" y="20"/>
                      </a:lnTo>
                      <a:lnTo>
                        <a:pt x="64" y="19"/>
                      </a:lnTo>
                      <a:lnTo>
                        <a:pt x="92" y="61"/>
                      </a:lnTo>
                      <a:lnTo>
                        <a:pt x="106" y="58"/>
                      </a:lnTo>
                      <a:lnTo>
                        <a:pt x="128" y="87"/>
                      </a:lnTo>
                      <a:lnTo>
                        <a:pt x="126" y="95"/>
                      </a:lnTo>
                      <a:lnTo>
                        <a:pt x="137" y="104"/>
                      </a:lnTo>
                      <a:lnTo>
                        <a:pt x="129" y="112"/>
                      </a:lnTo>
                      <a:lnTo>
                        <a:pt x="107" y="112"/>
                      </a:lnTo>
                      <a:lnTo>
                        <a:pt x="92" y="114"/>
                      </a:lnTo>
                      <a:lnTo>
                        <a:pt x="81" y="124"/>
                      </a:lnTo>
                      <a:lnTo>
                        <a:pt x="64" y="122"/>
                      </a:lnTo>
                      <a:lnTo>
                        <a:pt x="58" y="112"/>
                      </a:lnTo>
                      <a:lnTo>
                        <a:pt x="58" y="100"/>
                      </a:lnTo>
                      <a:lnTo>
                        <a:pt x="58" y="76"/>
                      </a:lnTo>
                      <a:lnTo>
                        <a:pt x="47" y="73"/>
                      </a:lnTo>
                      <a:lnTo>
                        <a:pt x="40" y="63"/>
                      </a:lnTo>
                      <a:lnTo>
                        <a:pt x="17" y="37"/>
                      </a:lnTo>
                      <a:lnTo>
                        <a:pt x="0" y="32"/>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7" name="Freeform 17"/>
                <p:cNvSpPr>
                  <a:spLocks/>
                </p:cNvSpPr>
                <p:nvPr/>
              </p:nvSpPr>
              <p:spPr bwMode="auto">
                <a:xfrm>
                  <a:off x="1854" y="3392"/>
                  <a:ext cx="73" cy="67"/>
                </a:xfrm>
                <a:custGeom>
                  <a:avLst/>
                  <a:gdLst/>
                  <a:ahLst/>
                  <a:cxnLst>
                    <a:cxn ang="0">
                      <a:pos x="0" y="30"/>
                    </a:cxn>
                    <a:cxn ang="0">
                      <a:pos x="25" y="51"/>
                    </a:cxn>
                    <a:cxn ang="0">
                      <a:pos x="34" y="51"/>
                    </a:cxn>
                    <a:cxn ang="0">
                      <a:pos x="34" y="59"/>
                    </a:cxn>
                    <a:cxn ang="0">
                      <a:pos x="39" y="66"/>
                    </a:cxn>
                    <a:cxn ang="0">
                      <a:pos x="49" y="63"/>
                    </a:cxn>
                    <a:cxn ang="0">
                      <a:pos x="63" y="49"/>
                    </a:cxn>
                    <a:cxn ang="0">
                      <a:pos x="63" y="41"/>
                    </a:cxn>
                    <a:cxn ang="0">
                      <a:pos x="72" y="37"/>
                    </a:cxn>
                    <a:cxn ang="0">
                      <a:pos x="70" y="24"/>
                    </a:cxn>
                    <a:cxn ang="0">
                      <a:pos x="63" y="22"/>
                    </a:cxn>
                    <a:cxn ang="0">
                      <a:pos x="63" y="12"/>
                    </a:cxn>
                    <a:cxn ang="0">
                      <a:pos x="52" y="0"/>
                    </a:cxn>
                    <a:cxn ang="0">
                      <a:pos x="17" y="0"/>
                    </a:cxn>
                    <a:cxn ang="0">
                      <a:pos x="14" y="10"/>
                    </a:cxn>
                    <a:cxn ang="0">
                      <a:pos x="0" y="30"/>
                    </a:cxn>
                  </a:cxnLst>
                  <a:rect l="0" t="0" r="r" b="b"/>
                  <a:pathLst>
                    <a:path w="73" h="67">
                      <a:moveTo>
                        <a:pt x="0" y="30"/>
                      </a:moveTo>
                      <a:lnTo>
                        <a:pt x="25" y="51"/>
                      </a:lnTo>
                      <a:lnTo>
                        <a:pt x="34" y="51"/>
                      </a:lnTo>
                      <a:lnTo>
                        <a:pt x="34" y="59"/>
                      </a:lnTo>
                      <a:lnTo>
                        <a:pt x="39" y="66"/>
                      </a:lnTo>
                      <a:lnTo>
                        <a:pt x="49" y="63"/>
                      </a:lnTo>
                      <a:lnTo>
                        <a:pt x="63" y="49"/>
                      </a:lnTo>
                      <a:lnTo>
                        <a:pt x="63" y="41"/>
                      </a:lnTo>
                      <a:lnTo>
                        <a:pt x="72" y="37"/>
                      </a:lnTo>
                      <a:lnTo>
                        <a:pt x="70" y="24"/>
                      </a:lnTo>
                      <a:lnTo>
                        <a:pt x="63" y="22"/>
                      </a:lnTo>
                      <a:lnTo>
                        <a:pt x="63" y="12"/>
                      </a:lnTo>
                      <a:lnTo>
                        <a:pt x="52" y="0"/>
                      </a:lnTo>
                      <a:lnTo>
                        <a:pt x="17" y="0"/>
                      </a:lnTo>
                      <a:lnTo>
                        <a:pt x="14" y="10"/>
                      </a:lnTo>
                      <a:lnTo>
                        <a:pt x="0" y="30"/>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8" name="Freeform 18"/>
                <p:cNvSpPr>
                  <a:spLocks/>
                </p:cNvSpPr>
                <p:nvPr/>
              </p:nvSpPr>
              <p:spPr bwMode="auto">
                <a:xfrm>
                  <a:off x="1570" y="3295"/>
                  <a:ext cx="250" cy="453"/>
                </a:xfrm>
                <a:custGeom>
                  <a:avLst/>
                  <a:gdLst/>
                  <a:ahLst/>
                  <a:cxnLst>
                    <a:cxn ang="0">
                      <a:pos x="0" y="357"/>
                    </a:cxn>
                    <a:cxn ang="0">
                      <a:pos x="9" y="371"/>
                    </a:cxn>
                    <a:cxn ang="0">
                      <a:pos x="51" y="416"/>
                    </a:cxn>
                    <a:cxn ang="0">
                      <a:pos x="76" y="435"/>
                    </a:cxn>
                    <a:cxn ang="0">
                      <a:pos x="89" y="437"/>
                    </a:cxn>
                    <a:cxn ang="0">
                      <a:pos x="110" y="449"/>
                    </a:cxn>
                    <a:cxn ang="0">
                      <a:pos x="151" y="433"/>
                    </a:cxn>
                    <a:cxn ang="0">
                      <a:pos x="160" y="416"/>
                    </a:cxn>
                    <a:cxn ang="0">
                      <a:pos x="184" y="416"/>
                    </a:cxn>
                    <a:cxn ang="0">
                      <a:pos x="202" y="344"/>
                    </a:cxn>
                    <a:cxn ang="0">
                      <a:pos x="226" y="295"/>
                    </a:cxn>
                    <a:cxn ang="0">
                      <a:pos x="238" y="244"/>
                    </a:cxn>
                    <a:cxn ang="0">
                      <a:pos x="240" y="185"/>
                    </a:cxn>
                    <a:cxn ang="0">
                      <a:pos x="223" y="169"/>
                    </a:cxn>
                    <a:cxn ang="0">
                      <a:pos x="196" y="147"/>
                    </a:cxn>
                    <a:cxn ang="0">
                      <a:pos x="184" y="120"/>
                    </a:cxn>
                    <a:cxn ang="0">
                      <a:pos x="167" y="113"/>
                    </a:cxn>
                    <a:cxn ang="0">
                      <a:pos x="154" y="90"/>
                    </a:cxn>
                    <a:cxn ang="0">
                      <a:pos x="135" y="59"/>
                    </a:cxn>
                    <a:cxn ang="0">
                      <a:pos x="131" y="20"/>
                    </a:cxn>
                    <a:cxn ang="0">
                      <a:pos x="120" y="0"/>
                    </a:cxn>
                    <a:cxn ang="0">
                      <a:pos x="89" y="2"/>
                    </a:cxn>
                    <a:cxn ang="0">
                      <a:pos x="56" y="29"/>
                    </a:cxn>
                    <a:cxn ang="0">
                      <a:pos x="54" y="54"/>
                    </a:cxn>
                    <a:cxn ang="0">
                      <a:pos x="42" y="88"/>
                    </a:cxn>
                    <a:cxn ang="0">
                      <a:pos x="42" y="120"/>
                    </a:cxn>
                    <a:cxn ang="0">
                      <a:pos x="47" y="139"/>
                    </a:cxn>
                    <a:cxn ang="0">
                      <a:pos x="53" y="166"/>
                    </a:cxn>
                    <a:cxn ang="0">
                      <a:pos x="39" y="196"/>
                    </a:cxn>
                    <a:cxn ang="0">
                      <a:pos x="40" y="245"/>
                    </a:cxn>
                    <a:cxn ang="0">
                      <a:pos x="31" y="296"/>
                    </a:cxn>
                    <a:cxn ang="0">
                      <a:pos x="0" y="317"/>
                    </a:cxn>
                  </a:cxnLst>
                  <a:rect l="0" t="0" r="r" b="b"/>
                  <a:pathLst>
                    <a:path w="250" h="453">
                      <a:moveTo>
                        <a:pt x="0" y="317"/>
                      </a:moveTo>
                      <a:lnTo>
                        <a:pt x="0" y="357"/>
                      </a:lnTo>
                      <a:lnTo>
                        <a:pt x="11" y="362"/>
                      </a:lnTo>
                      <a:lnTo>
                        <a:pt x="9" y="371"/>
                      </a:lnTo>
                      <a:lnTo>
                        <a:pt x="36" y="405"/>
                      </a:lnTo>
                      <a:lnTo>
                        <a:pt x="51" y="416"/>
                      </a:lnTo>
                      <a:lnTo>
                        <a:pt x="59" y="423"/>
                      </a:lnTo>
                      <a:lnTo>
                        <a:pt x="76" y="435"/>
                      </a:lnTo>
                      <a:lnTo>
                        <a:pt x="81" y="435"/>
                      </a:lnTo>
                      <a:lnTo>
                        <a:pt x="89" y="437"/>
                      </a:lnTo>
                      <a:lnTo>
                        <a:pt x="96" y="447"/>
                      </a:lnTo>
                      <a:lnTo>
                        <a:pt x="110" y="449"/>
                      </a:lnTo>
                      <a:lnTo>
                        <a:pt x="135" y="452"/>
                      </a:lnTo>
                      <a:lnTo>
                        <a:pt x="151" y="433"/>
                      </a:lnTo>
                      <a:lnTo>
                        <a:pt x="149" y="423"/>
                      </a:lnTo>
                      <a:lnTo>
                        <a:pt x="160" y="416"/>
                      </a:lnTo>
                      <a:lnTo>
                        <a:pt x="182" y="444"/>
                      </a:lnTo>
                      <a:lnTo>
                        <a:pt x="184" y="416"/>
                      </a:lnTo>
                      <a:lnTo>
                        <a:pt x="195" y="378"/>
                      </a:lnTo>
                      <a:lnTo>
                        <a:pt x="202" y="344"/>
                      </a:lnTo>
                      <a:lnTo>
                        <a:pt x="224" y="310"/>
                      </a:lnTo>
                      <a:lnTo>
                        <a:pt x="226" y="295"/>
                      </a:lnTo>
                      <a:lnTo>
                        <a:pt x="230" y="259"/>
                      </a:lnTo>
                      <a:lnTo>
                        <a:pt x="238" y="244"/>
                      </a:lnTo>
                      <a:lnTo>
                        <a:pt x="249" y="208"/>
                      </a:lnTo>
                      <a:lnTo>
                        <a:pt x="240" y="185"/>
                      </a:lnTo>
                      <a:lnTo>
                        <a:pt x="238" y="174"/>
                      </a:lnTo>
                      <a:lnTo>
                        <a:pt x="223" y="169"/>
                      </a:lnTo>
                      <a:lnTo>
                        <a:pt x="205" y="156"/>
                      </a:lnTo>
                      <a:lnTo>
                        <a:pt x="196" y="147"/>
                      </a:lnTo>
                      <a:lnTo>
                        <a:pt x="199" y="137"/>
                      </a:lnTo>
                      <a:lnTo>
                        <a:pt x="184" y="120"/>
                      </a:lnTo>
                      <a:lnTo>
                        <a:pt x="173" y="113"/>
                      </a:lnTo>
                      <a:lnTo>
                        <a:pt x="167" y="113"/>
                      </a:lnTo>
                      <a:lnTo>
                        <a:pt x="151" y="102"/>
                      </a:lnTo>
                      <a:lnTo>
                        <a:pt x="154" y="90"/>
                      </a:lnTo>
                      <a:lnTo>
                        <a:pt x="135" y="74"/>
                      </a:lnTo>
                      <a:lnTo>
                        <a:pt x="135" y="59"/>
                      </a:lnTo>
                      <a:lnTo>
                        <a:pt x="131" y="41"/>
                      </a:lnTo>
                      <a:lnTo>
                        <a:pt x="131" y="20"/>
                      </a:lnTo>
                      <a:lnTo>
                        <a:pt x="128" y="8"/>
                      </a:lnTo>
                      <a:lnTo>
                        <a:pt x="120" y="0"/>
                      </a:lnTo>
                      <a:lnTo>
                        <a:pt x="103" y="0"/>
                      </a:lnTo>
                      <a:lnTo>
                        <a:pt x="89" y="2"/>
                      </a:lnTo>
                      <a:lnTo>
                        <a:pt x="67" y="15"/>
                      </a:lnTo>
                      <a:lnTo>
                        <a:pt x="56" y="29"/>
                      </a:lnTo>
                      <a:lnTo>
                        <a:pt x="54" y="41"/>
                      </a:lnTo>
                      <a:lnTo>
                        <a:pt x="54" y="54"/>
                      </a:lnTo>
                      <a:lnTo>
                        <a:pt x="47" y="74"/>
                      </a:lnTo>
                      <a:lnTo>
                        <a:pt x="42" y="88"/>
                      </a:lnTo>
                      <a:lnTo>
                        <a:pt x="44" y="102"/>
                      </a:lnTo>
                      <a:lnTo>
                        <a:pt x="42" y="120"/>
                      </a:lnTo>
                      <a:lnTo>
                        <a:pt x="34" y="125"/>
                      </a:lnTo>
                      <a:lnTo>
                        <a:pt x="47" y="139"/>
                      </a:lnTo>
                      <a:lnTo>
                        <a:pt x="54" y="156"/>
                      </a:lnTo>
                      <a:lnTo>
                        <a:pt x="53" y="166"/>
                      </a:lnTo>
                      <a:lnTo>
                        <a:pt x="48" y="181"/>
                      </a:lnTo>
                      <a:lnTo>
                        <a:pt x="39" y="196"/>
                      </a:lnTo>
                      <a:lnTo>
                        <a:pt x="44" y="220"/>
                      </a:lnTo>
                      <a:lnTo>
                        <a:pt x="40" y="245"/>
                      </a:lnTo>
                      <a:lnTo>
                        <a:pt x="36" y="269"/>
                      </a:lnTo>
                      <a:lnTo>
                        <a:pt x="31" y="296"/>
                      </a:lnTo>
                      <a:lnTo>
                        <a:pt x="17" y="306"/>
                      </a:lnTo>
                      <a:lnTo>
                        <a:pt x="0" y="31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39" name="Freeform 19"/>
                <p:cNvSpPr>
                  <a:spLocks/>
                </p:cNvSpPr>
                <p:nvPr/>
              </p:nvSpPr>
              <p:spPr bwMode="auto">
                <a:xfrm>
                  <a:off x="1506" y="3008"/>
                  <a:ext cx="82" cy="91"/>
                </a:xfrm>
                <a:custGeom>
                  <a:avLst/>
                  <a:gdLst/>
                  <a:ahLst/>
                  <a:cxnLst>
                    <a:cxn ang="0">
                      <a:pos x="0" y="25"/>
                    </a:cxn>
                    <a:cxn ang="0">
                      <a:pos x="30" y="14"/>
                    </a:cxn>
                    <a:cxn ang="0">
                      <a:pos x="50" y="12"/>
                    </a:cxn>
                    <a:cxn ang="0">
                      <a:pos x="64" y="5"/>
                    </a:cxn>
                    <a:cxn ang="0">
                      <a:pos x="72" y="0"/>
                    </a:cxn>
                    <a:cxn ang="0">
                      <a:pos x="81" y="17"/>
                    </a:cxn>
                    <a:cxn ang="0">
                      <a:pos x="78" y="27"/>
                    </a:cxn>
                    <a:cxn ang="0">
                      <a:pos x="81" y="37"/>
                    </a:cxn>
                    <a:cxn ang="0">
                      <a:pos x="76" y="48"/>
                    </a:cxn>
                    <a:cxn ang="0">
                      <a:pos x="70" y="41"/>
                    </a:cxn>
                    <a:cxn ang="0">
                      <a:pos x="50" y="65"/>
                    </a:cxn>
                    <a:cxn ang="0">
                      <a:pos x="50" y="82"/>
                    </a:cxn>
                    <a:cxn ang="0">
                      <a:pos x="59" y="88"/>
                    </a:cxn>
                    <a:cxn ang="0">
                      <a:pos x="53" y="90"/>
                    </a:cxn>
                    <a:cxn ang="0">
                      <a:pos x="31" y="80"/>
                    </a:cxn>
                    <a:cxn ang="0">
                      <a:pos x="31" y="68"/>
                    </a:cxn>
                    <a:cxn ang="0">
                      <a:pos x="26" y="51"/>
                    </a:cxn>
                    <a:cxn ang="0">
                      <a:pos x="16" y="32"/>
                    </a:cxn>
                    <a:cxn ang="0">
                      <a:pos x="0" y="25"/>
                    </a:cxn>
                  </a:cxnLst>
                  <a:rect l="0" t="0" r="r" b="b"/>
                  <a:pathLst>
                    <a:path w="82" h="91">
                      <a:moveTo>
                        <a:pt x="0" y="25"/>
                      </a:moveTo>
                      <a:lnTo>
                        <a:pt x="30" y="14"/>
                      </a:lnTo>
                      <a:lnTo>
                        <a:pt x="50" y="12"/>
                      </a:lnTo>
                      <a:lnTo>
                        <a:pt x="64" y="5"/>
                      </a:lnTo>
                      <a:lnTo>
                        <a:pt x="72" y="0"/>
                      </a:lnTo>
                      <a:lnTo>
                        <a:pt x="81" y="17"/>
                      </a:lnTo>
                      <a:lnTo>
                        <a:pt x="78" y="27"/>
                      </a:lnTo>
                      <a:lnTo>
                        <a:pt x="81" y="37"/>
                      </a:lnTo>
                      <a:lnTo>
                        <a:pt x="76" y="48"/>
                      </a:lnTo>
                      <a:lnTo>
                        <a:pt x="70" y="41"/>
                      </a:lnTo>
                      <a:lnTo>
                        <a:pt x="50" y="65"/>
                      </a:lnTo>
                      <a:lnTo>
                        <a:pt x="50" y="82"/>
                      </a:lnTo>
                      <a:lnTo>
                        <a:pt x="59" y="88"/>
                      </a:lnTo>
                      <a:lnTo>
                        <a:pt x="53" y="90"/>
                      </a:lnTo>
                      <a:lnTo>
                        <a:pt x="31" y="80"/>
                      </a:lnTo>
                      <a:lnTo>
                        <a:pt x="31" y="68"/>
                      </a:lnTo>
                      <a:lnTo>
                        <a:pt x="26" y="51"/>
                      </a:lnTo>
                      <a:lnTo>
                        <a:pt x="16" y="32"/>
                      </a:lnTo>
                      <a:lnTo>
                        <a:pt x="0" y="2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grpSp>
          <p:nvGrpSpPr>
            <p:cNvPr id="6" name="Group 20"/>
            <p:cNvGrpSpPr>
              <a:grpSpLocks/>
            </p:cNvGrpSpPr>
            <p:nvPr/>
          </p:nvGrpSpPr>
          <p:grpSpPr bwMode="auto">
            <a:xfrm>
              <a:off x="1108" y="3307"/>
              <a:ext cx="172" cy="179"/>
              <a:chOff x="1108" y="3307"/>
              <a:chExt cx="172" cy="179"/>
            </a:xfrm>
            <a:grpFill/>
          </p:grpSpPr>
          <p:sp>
            <p:nvSpPr>
              <p:cNvPr id="30741" name="Freeform 21"/>
              <p:cNvSpPr>
                <a:spLocks/>
              </p:cNvSpPr>
              <p:nvPr/>
            </p:nvSpPr>
            <p:spPr bwMode="auto">
              <a:xfrm>
                <a:off x="1108" y="3345"/>
                <a:ext cx="116" cy="141"/>
              </a:xfrm>
              <a:custGeom>
                <a:avLst/>
                <a:gdLst/>
                <a:ahLst/>
                <a:cxnLst>
                  <a:cxn ang="0">
                    <a:pos x="0" y="127"/>
                  </a:cxn>
                  <a:cxn ang="0">
                    <a:pos x="16" y="135"/>
                  </a:cxn>
                  <a:cxn ang="0">
                    <a:pos x="22" y="132"/>
                  </a:cxn>
                  <a:cxn ang="0">
                    <a:pos x="33" y="135"/>
                  </a:cxn>
                  <a:cxn ang="0">
                    <a:pos x="50" y="140"/>
                  </a:cxn>
                  <a:cxn ang="0">
                    <a:pos x="62" y="132"/>
                  </a:cxn>
                  <a:cxn ang="0">
                    <a:pos x="70" y="132"/>
                  </a:cxn>
                  <a:cxn ang="0">
                    <a:pos x="75" y="116"/>
                  </a:cxn>
                  <a:cxn ang="0">
                    <a:pos x="82" y="111"/>
                  </a:cxn>
                  <a:cxn ang="0">
                    <a:pos x="81" y="100"/>
                  </a:cxn>
                  <a:cxn ang="0">
                    <a:pos x="84" y="86"/>
                  </a:cxn>
                  <a:cxn ang="0">
                    <a:pos x="85" y="76"/>
                  </a:cxn>
                  <a:cxn ang="0">
                    <a:pos x="101" y="56"/>
                  </a:cxn>
                  <a:cxn ang="0">
                    <a:pos x="107" y="51"/>
                  </a:cxn>
                  <a:cxn ang="0">
                    <a:pos x="113" y="49"/>
                  </a:cxn>
                  <a:cxn ang="0">
                    <a:pos x="115" y="37"/>
                  </a:cxn>
                  <a:cxn ang="0">
                    <a:pos x="104" y="25"/>
                  </a:cxn>
                  <a:cxn ang="0">
                    <a:pos x="85" y="0"/>
                  </a:cxn>
                  <a:cxn ang="0">
                    <a:pos x="81" y="2"/>
                  </a:cxn>
                  <a:cxn ang="0">
                    <a:pos x="78" y="15"/>
                  </a:cxn>
                  <a:cxn ang="0">
                    <a:pos x="79" y="35"/>
                  </a:cxn>
                  <a:cxn ang="0">
                    <a:pos x="82" y="42"/>
                  </a:cxn>
                  <a:cxn ang="0">
                    <a:pos x="81" y="52"/>
                  </a:cxn>
                  <a:cxn ang="0">
                    <a:pos x="54" y="49"/>
                  </a:cxn>
                  <a:cxn ang="0">
                    <a:pos x="33" y="29"/>
                  </a:cxn>
                  <a:cxn ang="0">
                    <a:pos x="33" y="20"/>
                  </a:cxn>
                  <a:cxn ang="0">
                    <a:pos x="28" y="7"/>
                  </a:cxn>
                  <a:cxn ang="0">
                    <a:pos x="14" y="5"/>
                  </a:cxn>
                  <a:cxn ang="0">
                    <a:pos x="8" y="12"/>
                  </a:cxn>
                  <a:cxn ang="0">
                    <a:pos x="14" y="25"/>
                  </a:cxn>
                  <a:cxn ang="0">
                    <a:pos x="16" y="35"/>
                  </a:cxn>
                  <a:cxn ang="0">
                    <a:pos x="20" y="37"/>
                  </a:cxn>
                  <a:cxn ang="0">
                    <a:pos x="17" y="47"/>
                  </a:cxn>
                  <a:cxn ang="0">
                    <a:pos x="31" y="66"/>
                  </a:cxn>
                  <a:cxn ang="0">
                    <a:pos x="39" y="66"/>
                  </a:cxn>
                  <a:cxn ang="0">
                    <a:pos x="50" y="64"/>
                  </a:cxn>
                  <a:cxn ang="0">
                    <a:pos x="58" y="73"/>
                  </a:cxn>
                  <a:cxn ang="0">
                    <a:pos x="65" y="74"/>
                  </a:cxn>
                  <a:cxn ang="0">
                    <a:pos x="67" y="81"/>
                  </a:cxn>
                  <a:cxn ang="0">
                    <a:pos x="44" y="84"/>
                  </a:cxn>
                  <a:cxn ang="0">
                    <a:pos x="45" y="106"/>
                  </a:cxn>
                  <a:cxn ang="0">
                    <a:pos x="37" y="106"/>
                  </a:cxn>
                  <a:cxn ang="0">
                    <a:pos x="22" y="106"/>
                  </a:cxn>
                  <a:cxn ang="0">
                    <a:pos x="0" y="127"/>
                  </a:cxn>
                </a:cxnLst>
                <a:rect l="0" t="0" r="r" b="b"/>
                <a:pathLst>
                  <a:path w="116" h="141">
                    <a:moveTo>
                      <a:pt x="0" y="127"/>
                    </a:moveTo>
                    <a:lnTo>
                      <a:pt x="16" y="135"/>
                    </a:lnTo>
                    <a:lnTo>
                      <a:pt x="22" y="132"/>
                    </a:lnTo>
                    <a:lnTo>
                      <a:pt x="33" y="135"/>
                    </a:lnTo>
                    <a:lnTo>
                      <a:pt x="50" y="140"/>
                    </a:lnTo>
                    <a:lnTo>
                      <a:pt x="62" y="132"/>
                    </a:lnTo>
                    <a:lnTo>
                      <a:pt x="70" y="132"/>
                    </a:lnTo>
                    <a:lnTo>
                      <a:pt x="75" y="116"/>
                    </a:lnTo>
                    <a:lnTo>
                      <a:pt x="82" y="111"/>
                    </a:lnTo>
                    <a:lnTo>
                      <a:pt x="81" y="100"/>
                    </a:lnTo>
                    <a:lnTo>
                      <a:pt x="84" y="86"/>
                    </a:lnTo>
                    <a:lnTo>
                      <a:pt x="85" y="76"/>
                    </a:lnTo>
                    <a:lnTo>
                      <a:pt x="101" y="56"/>
                    </a:lnTo>
                    <a:lnTo>
                      <a:pt x="107" y="51"/>
                    </a:lnTo>
                    <a:lnTo>
                      <a:pt x="113" y="49"/>
                    </a:lnTo>
                    <a:lnTo>
                      <a:pt x="115" y="37"/>
                    </a:lnTo>
                    <a:lnTo>
                      <a:pt x="104" y="25"/>
                    </a:lnTo>
                    <a:lnTo>
                      <a:pt x="85" y="0"/>
                    </a:lnTo>
                    <a:lnTo>
                      <a:pt x="81" y="2"/>
                    </a:lnTo>
                    <a:lnTo>
                      <a:pt x="78" y="15"/>
                    </a:lnTo>
                    <a:lnTo>
                      <a:pt x="79" y="35"/>
                    </a:lnTo>
                    <a:lnTo>
                      <a:pt x="82" y="42"/>
                    </a:lnTo>
                    <a:lnTo>
                      <a:pt x="81" y="52"/>
                    </a:lnTo>
                    <a:lnTo>
                      <a:pt x="54" y="49"/>
                    </a:lnTo>
                    <a:lnTo>
                      <a:pt x="33" y="29"/>
                    </a:lnTo>
                    <a:lnTo>
                      <a:pt x="33" y="20"/>
                    </a:lnTo>
                    <a:lnTo>
                      <a:pt x="28" y="7"/>
                    </a:lnTo>
                    <a:lnTo>
                      <a:pt x="14" y="5"/>
                    </a:lnTo>
                    <a:lnTo>
                      <a:pt x="8" y="12"/>
                    </a:lnTo>
                    <a:lnTo>
                      <a:pt x="14" y="25"/>
                    </a:lnTo>
                    <a:lnTo>
                      <a:pt x="16" y="35"/>
                    </a:lnTo>
                    <a:lnTo>
                      <a:pt x="20" y="37"/>
                    </a:lnTo>
                    <a:lnTo>
                      <a:pt x="17" y="47"/>
                    </a:lnTo>
                    <a:lnTo>
                      <a:pt x="31" y="66"/>
                    </a:lnTo>
                    <a:lnTo>
                      <a:pt x="39" y="66"/>
                    </a:lnTo>
                    <a:lnTo>
                      <a:pt x="50" y="64"/>
                    </a:lnTo>
                    <a:lnTo>
                      <a:pt x="58" y="73"/>
                    </a:lnTo>
                    <a:lnTo>
                      <a:pt x="65" y="74"/>
                    </a:lnTo>
                    <a:lnTo>
                      <a:pt x="67" y="81"/>
                    </a:lnTo>
                    <a:lnTo>
                      <a:pt x="44" y="84"/>
                    </a:lnTo>
                    <a:lnTo>
                      <a:pt x="45" y="106"/>
                    </a:lnTo>
                    <a:lnTo>
                      <a:pt x="37" y="106"/>
                    </a:lnTo>
                    <a:lnTo>
                      <a:pt x="22" y="106"/>
                    </a:lnTo>
                    <a:lnTo>
                      <a:pt x="0" y="12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42" name="Freeform 22"/>
              <p:cNvSpPr>
                <a:spLocks/>
              </p:cNvSpPr>
              <p:nvPr/>
            </p:nvSpPr>
            <p:spPr bwMode="auto">
              <a:xfrm>
                <a:off x="1173" y="3307"/>
                <a:ext cx="47" cy="19"/>
              </a:xfrm>
              <a:custGeom>
                <a:avLst/>
                <a:gdLst/>
                <a:ahLst/>
                <a:cxnLst>
                  <a:cxn ang="0">
                    <a:pos x="0" y="5"/>
                  </a:cxn>
                  <a:cxn ang="0">
                    <a:pos x="26" y="0"/>
                  </a:cxn>
                  <a:cxn ang="0">
                    <a:pos x="46" y="16"/>
                  </a:cxn>
                  <a:cxn ang="0">
                    <a:pos x="26" y="18"/>
                  </a:cxn>
                  <a:cxn ang="0">
                    <a:pos x="15" y="13"/>
                  </a:cxn>
                  <a:cxn ang="0">
                    <a:pos x="0" y="5"/>
                  </a:cxn>
                </a:cxnLst>
                <a:rect l="0" t="0" r="r" b="b"/>
                <a:pathLst>
                  <a:path w="47" h="19">
                    <a:moveTo>
                      <a:pt x="0" y="5"/>
                    </a:moveTo>
                    <a:lnTo>
                      <a:pt x="26" y="0"/>
                    </a:lnTo>
                    <a:lnTo>
                      <a:pt x="46" y="16"/>
                    </a:lnTo>
                    <a:lnTo>
                      <a:pt x="26" y="18"/>
                    </a:lnTo>
                    <a:lnTo>
                      <a:pt x="15" y="13"/>
                    </a:lnTo>
                    <a:lnTo>
                      <a:pt x="0" y="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43" name="Freeform 23"/>
              <p:cNvSpPr>
                <a:spLocks/>
              </p:cNvSpPr>
              <p:nvPr/>
            </p:nvSpPr>
            <p:spPr bwMode="auto">
              <a:xfrm>
                <a:off x="1238" y="3319"/>
                <a:ext cx="42" cy="18"/>
              </a:xfrm>
              <a:custGeom>
                <a:avLst/>
                <a:gdLst/>
                <a:ahLst/>
                <a:cxnLst>
                  <a:cxn ang="0">
                    <a:pos x="0" y="5"/>
                  </a:cxn>
                  <a:cxn ang="0">
                    <a:pos x="23" y="0"/>
                  </a:cxn>
                  <a:cxn ang="0">
                    <a:pos x="41" y="15"/>
                  </a:cxn>
                  <a:cxn ang="0">
                    <a:pos x="30" y="17"/>
                  </a:cxn>
                  <a:cxn ang="0">
                    <a:pos x="0" y="5"/>
                  </a:cxn>
                </a:cxnLst>
                <a:rect l="0" t="0" r="r" b="b"/>
                <a:pathLst>
                  <a:path w="42" h="18">
                    <a:moveTo>
                      <a:pt x="0" y="5"/>
                    </a:moveTo>
                    <a:lnTo>
                      <a:pt x="23" y="0"/>
                    </a:lnTo>
                    <a:lnTo>
                      <a:pt x="41" y="15"/>
                    </a:lnTo>
                    <a:lnTo>
                      <a:pt x="30" y="17"/>
                    </a:lnTo>
                    <a:lnTo>
                      <a:pt x="0" y="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nvGrpSpPr>
            <p:cNvPr id="7" name="Group 24"/>
            <p:cNvGrpSpPr>
              <a:grpSpLocks/>
            </p:cNvGrpSpPr>
            <p:nvPr/>
          </p:nvGrpSpPr>
          <p:grpSpPr bwMode="auto">
            <a:xfrm>
              <a:off x="1368" y="4179"/>
              <a:ext cx="40" cy="69"/>
              <a:chOff x="1368" y="4179"/>
              <a:chExt cx="40" cy="69"/>
            </a:xfrm>
            <a:grpFill/>
          </p:grpSpPr>
          <p:sp>
            <p:nvSpPr>
              <p:cNvPr id="30745" name="Freeform 25"/>
              <p:cNvSpPr>
                <a:spLocks/>
              </p:cNvSpPr>
              <p:nvPr/>
            </p:nvSpPr>
            <p:spPr bwMode="auto">
              <a:xfrm>
                <a:off x="1368" y="4179"/>
                <a:ext cx="40" cy="34"/>
              </a:xfrm>
              <a:custGeom>
                <a:avLst/>
                <a:gdLst/>
                <a:ahLst/>
                <a:cxnLst>
                  <a:cxn ang="0">
                    <a:pos x="0" y="10"/>
                  </a:cxn>
                  <a:cxn ang="0">
                    <a:pos x="39" y="0"/>
                  </a:cxn>
                  <a:cxn ang="0">
                    <a:pos x="36" y="19"/>
                  </a:cxn>
                  <a:cxn ang="0">
                    <a:pos x="36" y="33"/>
                  </a:cxn>
                  <a:cxn ang="0">
                    <a:pos x="19" y="24"/>
                  </a:cxn>
                  <a:cxn ang="0">
                    <a:pos x="0" y="10"/>
                  </a:cxn>
                </a:cxnLst>
                <a:rect l="0" t="0" r="r" b="b"/>
                <a:pathLst>
                  <a:path w="40" h="34">
                    <a:moveTo>
                      <a:pt x="0" y="10"/>
                    </a:moveTo>
                    <a:lnTo>
                      <a:pt x="39" y="0"/>
                    </a:lnTo>
                    <a:lnTo>
                      <a:pt x="36" y="19"/>
                    </a:lnTo>
                    <a:lnTo>
                      <a:pt x="36" y="33"/>
                    </a:lnTo>
                    <a:lnTo>
                      <a:pt x="19" y="24"/>
                    </a:lnTo>
                    <a:lnTo>
                      <a:pt x="0" y="10"/>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46" name="Freeform 26"/>
              <p:cNvSpPr>
                <a:spLocks/>
              </p:cNvSpPr>
              <p:nvPr/>
            </p:nvSpPr>
            <p:spPr bwMode="auto">
              <a:xfrm>
                <a:off x="1370" y="4230"/>
                <a:ext cx="30" cy="18"/>
              </a:xfrm>
              <a:custGeom>
                <a:avLst/>
                <a:gdLst/>
                <a:ahLst/>
                <a:cxnLst>
                  <a:cxn ang="0">
                    <a:pos x="0" y="7"/>
                  </a:cxn>
                  <a:cxn ang="0">
                    <a:pos x="29" y="17"/>
                  </a:cxn>
                  <a:cxn ang="0">
                    <a:pos x="27" y="0"/>
                  </a:cxn>
                  <a:cxn ang="0">
                    <a:pos x="0" y="7"/>
                  </a:cxn>
                </a:cxnLst>
                <a:rect l="0" t="0" r="r" b="b"/>
                <a:pathLst>
                  <a:path w="30" h="18">
                    <a:moveTo>
                      <a:pt x="0" y="7"/>
                    </a:moveTo>
                    <a:lnTo>
                      <a:pt x="29" y="17"/>
                    </a:lnTo>
                    <a:lnTo>
                      <a:pt x="27" y="0"/>
                    </a:lnTo>
                    <a:lnTo>
                      <a:pt x="0" y="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nvGrpSpPr>
            <p:cNvPr id="8" name="Group 27"/>
            <p:cNvGrpSpPr>
              <a:grpSpLocks/>
            </p:cNvGrpSpPr>
            <p:nvPr/>
          </p:nvGrpSpPr>
          <p:grpSpPr bwMode="auto">
            <a:xfrm>
              <a:off x="1780" y="2999"/>
              <a:ext cx="136" cy="361"/>
              <a:chOff x="1780" y="2999"/>
              <a:chExt cx="136" cy="361"/>
            </a:xfrm>
            <a:grpFill/>
          </p:grpSpPr>
          <p:sp>
            <p:nvSpPr>
              <p:cNvPr id="30748" name="Freeform 28"/>
              <p:cNvSpPr>
                <a:spLocks/>
              </p:cNvSpPr>
              <p:nvPr/>
            </p:nvSpPr>
            <p:spPr bwMode="auto">
              <a:xfrm>
                <a:off x="1780" y="3260"/>
                <a:ext cx="56" cy="100"/>
              </a:xfrm>
              <a:custGeom>
                <a:avLst/>
                <a:gdLst/>
                <a:ahLst/>
                <a:cxnLst>
                  <a:cxn ang="0">
                    <a:pos x="39" y="99"/>
                  </a:cxn>
                  <a:cxn ang="0">
                    <a:pos x="0" y="70"/>
                  </a:cxn>
                  <a:cxn ang="0">
                    <a:pos x="17" y="30"/>
                  </a:cxn>
                  <a:cxn ang="0">
                    <a:pos x="28" y="0"/>
                  </a:cxn>
                  <a:cxn ang="0">
                    <a:pos x="55" y="23"/>
                  </a:cxn>
                  <a:cxn ang="0">
                    <a:pos x="39" y="99"/>
                  </a:cxn>
                </a:cxnLst>
                <a:rect l="0" t="0" r="r" b="b"/>
                <a:pathLst>
                  <a:path w="56" h="100">
                    <a:moveTo>
                      <a:pt x="39" y="99"/>
                    </a:moveTo>
                    <a:lnTo>
                      <a:pt x="0" y="70"/>
                    </a:lnTo>
                    <a:lnTo>
                      <a:pt x="17" y="30"/>
                    </a:lnTo>
                    <a:lnTo>
                      <a:pt x="28" y="0"/>
                    </a:lnTo>
                    <a:lnTo>
                      <a:pt x="55" y="23"/>
                    </a:lnTo>
                    <a:lnTo>
                      <a:pt x="39" y="9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49" name="Freeform 29"/>
              <p:cNvSpPr>
                <a:spLocks/>
              </p:cNvSpPr>
              <p:nvPr/>
            </p:nvSpPr>
            <p:spPr bwMode="auto">
              <a:xfrm>
                <a:off x="1872" y="2999"/>
                <a:ext cx="44" cy="105"/>
              </a:xfrm>
              <a:custGeom>
                <a:avLst/>
                <a:gdLst/>
                <a:ahLst/>
                <a:cxnLst>
                  <a:cxn ang="0">
                    <a:pos x="28" y="104"/>
                  </a:cxn>
                  <a:cxn ang="0">
                    <a:pos x="0" y="84"/>
                  </a:cxn>
                  <a:cxn ang="0">
                    <a:pos x="6" y="49"/>
                  </a:cxn>
                  <a:cxn ang="0">
                    <a:pos x="11" y="5"/>
                  </a:cxn>
                  <a:cxn ang="0">
                    <a:pos x="43" y="0"/>
                  </a:cxn>
                  <a:cxn ang="0">
                    <a:pos x="43" y="34"/>
                  </a:cxn>
                  <a:cxn ang="0">
                    <a:pos x="28" y="104"/>
                  </a:cxn>
                </a:cxnLst>
                <a:rect l="0" t="0" r="r" b="b"/>
                <a:pathLst>
                  <a:path w="44" h="105">
                    <a:moveTo>
                      <a:pt x="28" y="104"/>
                    </a:moveTo>
                    <a:lnTo>
                      <a:pt x="0" y="84"/>
                    </a:lnTo>
                    <a:lnTo>
                      <a:pt x="6" y="49"/>
                    </a:lnTo>
                    <a:lnTo>
                      <a:pt x="11" y="5"/>
                    </a:lnTo>
                    <a:lnTo>
                      <a:pt x="43" y="0"/>
                    </a:lnTo>
                    <a:lnTo>
                      <a:pt x="43" y="34"/>
                    </a:lnTo>
                    <a:lnTo>
                      <a:pt x="28" y="10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nvGrpSpPr>
            <p:cNvPr id="9" name="Group 30"/>
            <p:cNvGrpSpPr>
              <a:grpSpLocks/>
            </p:cNvGrpSpPr>
            <p:nvPr/>
          </p:nvGrpSpPr>
          <p:grpSpPr bwMode="auto">
            <a:xfrm>
              <a:off x="1365" y="3093"/>
              <a:ext cx="698" cy="851"/>
              <a:chOff x="1365" y="3093"/>
              <a:chExt cx="698" cy="851"/>
            </a:xfrm>
            <a:grpFill/>
          </p:grpSpPr>
          <p:sp>
            <p:nvSpPr>
              <p:cNvPr id="30751" name="Freeform 31"/>
              <p:cNvSpPr>
                <a:spLocks/>
              </p:cNvSpPr>
              <p:nvPr/>
            </p:nvSpPr>
            <p:spPr bwMode="auto">
              <a:xfrm>
                <a:off x="1503" y="3198"/>
                <a:ext cx="49" cy="70"/>
              </a:xfrm>
              <a:custGeom>
                <a:avLst/>
                <a:gdLst/>
                <a:ahLst/>
                <a:cxnLst>
                  <a:cxn ang="0">
                    <a:pos x="5" y="69"/>
                  </a:cxn>
                  <a:cxn ang="0">
                    <a:pos x="0" y="42"/>
                  </a:cxn>
                  <a:cxn ang="0">
                    <a:pos x="5" y="12"/>
                  </a:cxn>
                  <a:cxn ang="0">
                    <a:pos x="19" y="12"/>
                  </a:cxn>
                  <a:cxn ang="0">
                    <a:pos x="48" y="0"/>
                  </a:cxn>
                  <a:cxn ang="0">
                    <a:pos x="37" y="29"/>
                  </a:cxn>
                  <a:cxn ang="0">
                    <a:pos x="42" y="40"/>
                  </a:cxn>
                  <a:cxn ang="0">
                    <a:pos x="5" y="69"/>
                  </a:cxn>
                </a:cxnLst>
                <a:rect l="0" t="0" r="r" b="b"/>
                <a:pathLst>
                  <a:path w="49" h="70">
                    <a:moveTo>
                      <a:pt x="5" y="69"/>
                    </a:moveTo>
                    <a:lnTo>
                      <a:pt x="0" y="42"/>
                    </a:lnTo>
                    <a:lnTo>
                      <a:pt x="5" y="12"/>
                    </a:lnTo>
                    <a:lnTo>
                      <a:pt x="19" y="12"/>
                    </a:lnTo>
                    <a:lnTo>
                      <a:pt x="48" y="0"/>
                    </a:lnTo>
                    <a:lnTo>
                      <a:pt x="37" y="29"/>
                    </a:lnTo>
                    <a:lnTo>
                      <a:pt x="42" y="40"/>
                    </a:lnTo>
                    <a:lnTo>
                      <a:pt x="5" y="6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52" name="Freeform 32"/>
              <p:cNvSpPr>
                <a:spLocks/>
              </p:cNvSpPr>
              <p:nvPr/>
            </p:nvSpPr>
            <p:spPr bwMode="auto">
              <a:xfrm>
                <a:off x="1506" y="3178"/>
                <a:ext cx="127" cy="169"/>
              </a:xfrm>
              <a:custGeom>
                <a:avLst/>
                <a:gdLst/>
                <a:ahLst/>
                <a:cxnLst>
                  <a:cxn ang="0">
                    <a:pos x="6" y="168"/>
                  </a:cxn>
                  <a:cxn ang="0">
                    <a:pos x="45" y="144"/>
                  </a:cxn>
                  <a:cxn ang="0">
                    <a:pos x="59" y="144"/>
                  </a:cxn>
                  <a:cxn ang="0">
                    <a:pos x="61" y="120"/>
                  </a:cxn>
                  <a:cxn ang="0">
                    <a:pos x="75" y="104"/>
                  </a:cxn>
                  <a:cxn ang="0">
                    <a:pos x="87" y="88"/>
                  </a:cxn>
                  <a:cxn ang="0">
                    <a:pos x="104" y="92"/>
                  </a:cxn>
                  <a:cxn ang="0">
                    <a:pos x="123" y="73"/>
                  </a:cxn>
                  <a:cxn ang="0">
                    <a:pos x="118" y="54"/>
                  </a:cxn>
                  <a:cxn ang="0">
                    <a:pos x="126" y="42"/>
                  </a:cxn>
                  <a:cxn ang="0">
                    <a:pos x="104" y="20"/>
                  </a:cxn>
                  <a:cxn ang="0">
                    <a:pos x="87" y="2"/>
                  </a:cxn>
                  <a:cxn ang="0">
                    <a:pos x="75" y="0"/>
                  </a:cxn>
                  <a:cxn ang="0">
                    <a:pos x="72" y="14"/>
                  </a:cxn>
                  <a:cxn ang="0">
                    <a:pos x="76" y="31"/>
                  </a:cxn>
                  <a:cxn ang="0">
                    <a:pos x="72" y="48"/>
                  </a:cxn>
                  <a:cxn ang="0">
                    <a:pos x="70" y="80"/>
                  </a:cxn>
                  <a:cxn ang="0">
                    <a:pos x="50" y="95"/>
                  </a:cxn>
                  <a:cxn ang="0">
                    <a:pos x="28" y="97"/>
                  </a:cxn>
                  <a:cxn ang="0">
                    <a:pos x="26" y="109"/>
                  </a:cxn>
                  <a:cxn ang="0">
                    <a:pos x="17" y="120"/>
                  </a:cxn>
                  <a:cxn ang="0">
                    <a:pos x="0" y="132"/>
                  </a:cxn>
                  <a:cxn ang="0">
                    <a:pos x="6" y="168"/>
                  </a:cxn>
                </a:cxnLst>
                <a:rect l="0" t="0" r="r" b="b"/>
                <a:pathLst>
                  <a:path w="127" h="169">
                    <a:moveTo>
                      <a:pt x="6" y="168"/>
                    </a:moveTo>
                    <a:lnTo>
                      <a:pt x="45" y="144"/>
                    </a:lnTo>
                    <a:lnTo>
                      <a:pt x="59" y="144"/>
                    </a:lnTo>
                    <a:lnTo>
                      <a:pt x="61" y="120"/>
                    </a:lnTo>
                    <a:lnTo>
                      <a:pt x="75" y="104"/>
                    </a:lnTo>
                    <a:lnTo>
                      <a:pt x="87" y="88"/>
                    </a:lnTo>
                    <a:lnTo>
                      <a:pt x="104" y="92"/>
                    </a:lnTo>
                    <a:lnTo>
                      <a:pt x="123" y="73"/>
                    </a:lnTo>
                    <a:lnTo>
                      <a:pt x="118" y="54"/>
                    </a:lnTo>
                    <a:lnTo>
                      <a:pt x="126" y="42"/>
                    </a:lnTo>
                    <a:lnTo>
                      <a:pt x="104" y="20"/>
                    </a:lnTo>
                    <a:lnTo>
                      <a:pt x="87" y="2"/>
                    </a:lnTo>
                    <a:lnTo>
                      <a:pt x="75" y="0"/>
                    </a:lnTo>
                    <a:lnTo>
                      <a:pt x="72" y="14"/>
                    </a:lnTo>
                    <a:lnTo>
                      <a:pt x="76" y="31"/>
                    </a:lnTo>
                    <a:lnTo>
                      <a:pt x="72" y="48"/>
                    </a:lnTo>
                    <a:lnTo>
                      <a:pt x="70" y="80"/>
                    </a:lnTo>
                    <a:lnTo>
                      <a:pt x="50" y="95"/>
                    </a:lnTo>
                    <a:lnTo>
                      <a:pt x="28" y="97"/>
                    </a:lnTo>
                    <a:lnTo>
                      <a:pt x="26" y="109"/>
                    </a:lnTo>
                    <a:lnTo>
                      <a:pt x="17" y="120"/>
                    </a:lnTo>
                    <a:lnTo>
                      <a:pt x="0" y="132"/>
                    </a:lnTo>
                    <a:lnTo>
                      <a:pt x="6" y="168"/>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53" name="Freeform 33"/>
              <p:cNvSpPr>
                <a:spLocks/>
              </p:cNvSpPr>
              <p:nvPr/>
            </p:nvSpPr>
            <p:spPr bwMode="auto">
              <a:xfrm>
                <a:off x="1820" y="3093"/>
                <a:ext cx="37" cy="47"/>
              </a:xfrm>
              <a:custGeom>
                <a:avLst/>
                <a:gdLst/>
                <a:ahLst/>
                <a:cxnLst>
                  <a:cxn ang="0">
                    <a:pos x="0" y="46"/>
                  </a:cxn>
                  <a:cxn ang="0">
                    <a:pos x="6" y="5"/>
                  </a:cxn>
                  <a:cxn ang="0">
                    <a:pos x="36" y="0"/>
                  </a:cxn>
                  <a:cxn ang="0">
                    <a:pos x="0" y="46"/>
                  </a:cxn>
                </a:cxnLst>
                <a:rect l="0" t="0" r="r" b="b"/>
                <a:pathLst>
                  <a:path w="37" h="47">
                    <a:moveTo>
                      <a:pt x="0" y="46"/>
                    </a:moveTo>
                    <a:lnTo>
                      <a:pt x="6" y="5"/>
                    </a:lnTo>
                    <a:lnTo>
                      <a:pt x="36" y="0"/>
                    </a:lnTo>
                    <a:lnTo>
                      <a:pt x="0" y="46"/>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54" name="Freeform 34"/>
              <p:cNvSpPr>
                <a:spLocks/>
              </p:cNvSpPr>
              <p:nvPr/>
            </p:nvSpPr>
            <p:spPr bwMode="auto">
              <a:xfrm>
                <a:off x="1911" y="3093"/>
                <a:ext cx="46" cy="40"/>
              </a:xfrm>
              <a:custGeom>
                <a:avLst/>
                <a:gdLst/>
                <a:ahLst/>
                <a:cxnLst>
                  <a:cxn ang="0">
                    <a:pos x="0" y="7"/>
                  </a:cxn>
                  <a:cxn ang="0">
                    <a:pos x="23" y="39"/>
                  </a:cxn>
                  <a:cxn ang="0">
                    <a:pos x="45" y="31"/>
                  </a:cxn>
                  <a:cxn ang="0">
                    <a:pos x="28" y="0"/>
                  </a:cxn>
                  <a:cxn ang="0">
                    <a:pos x="0" y="7"/>
                  </a:cxn>
                </a:cxnLst>
                <a:rect l="0" t="0" r="r" b="b"/>
                <a:pathLst>
                  <a:path w="46" h="40">
                    <a:moveTo>
                      <a:pt x="0" y="7"/>
                    </a:moveTo>
                    <a:lnTo>
                      <a:pt x="23" y="39"/>
                    </a:lnTo>
                    <a:lnTo>
                      <a:pt x="45" y="31"/>
                    </a:lnTo>
                    <a:lnTo>
                      <a:pt x="28" y="0"/>
                    </a:lnTo>
                    <a:lnTo>
                      <a:pt x="0" y="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55" name="Freeform 35"/>
              <p:cNvSpPr>
                <a:spLocks/>
              </p:cNvSpPr>
              <p:nvPr/>
            </p:nvSpPr>
            <p:spPr bwMode="auto">
              <a:xfrm>
                <a:off x="2012" y="3151"/>
                <a:ext cx="51" cy="52"/>
              </a:xfrm>
              <a:custGeom>
                <a:avLst/>
                <a:gdLst/>
                <a:ahLst/>
                <a:cxnLst>
                  <a:cxn ang="0">
                    <a:pos x="0" y="17"/>
                  </a:cxn>
                  <a:cxn ang="0">
                    <a:pos x="50" y="0"/>
                  </a:cxn>
                  <a:cxn ang="0">
                    <a:pos x="23" y="51"/>
                  </a:cxn>
                  <a:cxn ang="0">
                    <a:pos x="0" y="17"/>
                  </a:cxn>
                </a:cxnLst>
                <a:rect l="0" t="0" r="r" b="b"/>
                <a:pathLst>
                  <a:path w="51" h="52">
                    <a:moveTo>
                      <a:pt x="0" y="17"/>
                    </a:moveTo>
                    <a:lnTo>
                      <a:pt x="50" y="0"/>
                    </a:lnTo>
                    <a:lnTo>
                      <a:pt x="23" y="51"/>
                    </a:lnTo>
                    <a:lnTo>
                      <a:pt x="0" y="1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56" name="Freeform 36"/>
              <p:cNvSpPr>
                <a:spLocks/>
              </p:cNvSpPr>
              <p:nvPr/>
            </p:nvSpPr>
            <p:spPr bwMode="auto">
              <a:xfrm>
                <a:off x="1365" y="3866"/>
                <a:ext cx="152" cy="78"/>
              </a:xfrm>
              <a:custGeom>
                <a:avLst/>
                <a:gdLst/>
                <a:ahLst/>
                <a:cxnLst>
                  <a:cxn ang="0">
                    <a:pos x="0" y="29"/>
                  </a:cxn>
                  <a:cxn ang="0">
                    <a:pos x="68" y="24"/>
                  </a:cxn>
                  <a:cxn ang="0">
                    <a:pos x="90" y="5"/>
                  </a:cxn>
                  <a:cxn ang="0">
                    <a:pos x="112" y="0"/>
                  </a:cxn>
                  <a:cxn ang="0">
                    <a:pos x="151" y="17"/>
                  </a:cxn>
                  <a:cxn ang="0">
                    <a:pos x="129" y="41"/>
                  </a:cxn>
                  <a:cxn ang="0">
                    <a:pos x="97" y="41"/>
                  </a:cxn>
                  <a:cxn ang="0">
                    <a:pos x="86" y="77"/>
                  </a:cxn>
                  <a:cxn ang="0">
                    <a:pos x="61" y="72"/>
                  </a:cxn>
                  <a:cxn ang="0">
                    <a:pos x="0" y="29"/>
                  </a:cxn>
                </a:cxnLst>
                <a:rect l="0" t="0" r="r" b="b"/>
                <a:pathLst>
                  <a:path w="152" h="78">
                    <a:moveTo>
                      <a:pt x="0" y="29"/>
                    </a:moveTo>
                    <a:lnTo>
                      <a:pt x="68" y="24"/>
                    </a:lnTo>
                    <a:lnTo>
                      <a:pt x="90" y="5"/>
                    </a:lnTo>
                    <a:lnTo>
                      <a:pt x="112" y="0"/>
                    </a:lnTo>
                    <a:lnTo>
                      <a:pt x="151" y="17"/>
                    </a:lnTo>
                    <a:lnTo>
                      <a:pt x="129" y="41"/>
                    </a:lnTo>
                    <a:lnTo>
                      <a:pt x="97" y="41"/>
                    </a:lnTo>
                    <a:lnTo>
                      <a:pt x="86" y="77"/>
                    </a:lnTo>
                    <a:lnTo>
                      <a:pt x="61" y="72"/>
                    </a:lnTo>
                    <a:lnTo>
                      <a:pt x="0" y="2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nvGrpSpPr>
            <p:cNvPr id="10" name="Group 37"/>
            <p:cNvGrpSpPr>
              <a:grpSpLocks/>
            </p:cNvGrpSpPr>
            <p:nvPr/>
          </p:nvGrpSpPr>
          <p:grpSpPr bwMode="auto">
            <a:xfrm>
              <a:off x="2064" y="1056"/>
              <a:ext cx="3135" cy="2734"/>
              <a:chOff x="2042" y="1394"/>
              <a:chExt cx="3135" cy="2734"/>
            </a:xfrm>
            <a:grpFill/>
          </p:grpSpPr>
          <p:sp>
            <p:nvSpPr>
              <p:cNvPr id="30758" name="Freeform 38"/>
              <p:cNvSpPr>
                <a:spLocks/>
              </p:cNvSpPr>
              <p:nvPr/>
            </p:nvSpPr>
            <p:spPr bwMode="auto">
              <a:xfrm>
                <a:off x="2042" y="1613"/>
                <a:ext cx="1027" cy="1452"/>
              </a:xfrm>
              <a:custGeom>
                <a:avLst/>
                <a:gdLst/>
                <a:ahLst/>
                <a:cxnLst>
                  <a:cxn ang="0">
                    <a:pos x="128" y="1268"/>
                  </a:cxn>
                  <a:cxn ang="0">
                    <a:pos x="72" y="1224"/>
                  </a:cxn>
                  <a:cxn ang="0">
                    <a:pos x="27" y="1125"/>
                  </a:cxn>
                  <a:cxn ang="0">
                    <a:pos x="17" y="1030"/>
                  </a:cxn>
                  <a:cxn ang="0">
                    <a:pos x="42" y="891"/>
                  </a:cxn>
                  <a:cxn ang="0">
                    <a:pos x="131" y="766"/>
                  </a:cxn>
                  <a:cxn ang="0">
                    <a:pos x="220" y="798"/>
                  </a:cxn>
                  <a:cxn ang="0">
                    <a:pos x="393" y="759"/>
                  </a:cxn>
                  <a:cxn ang="0">
                    <a:pos x="437" y="538"/>
                  </a:cxn>
                  <a:cxn ang="0">
                    <a:pos x="438" y="480"/>
                  </a:cxn>
                  <a:cxn ang="0">
                    <a:pos x="423" y="353"/>
                  </a:cxn>
                  <a:cxn ang="0">
                    <a:pos x="472" y="210"/>
                  </a:cxn>
                  <a:cxn ang="0">
                    <a:pos x="521" y="63"/>
                  </a:cxn>
                  <a:cxn ang="0">
                    <a:pos x="597" y="12"/>
                  </a:cxn>
                  <a:cxn ang="0">
                    <a:pos x="731" y="129"/>
                  </a:cxn>
                  <a:cxn ang="0">
                    <a:pos x="762" y="198"/>
                  </a:cxn>
                  <a:cxn ang="0">
                    <a:pos x="780" y="250"/>
                  </a:cxn>
                  <a:cxn ang="0">
                    <a:pos x="847" y="381"/>
                  </a:cxn>
                  <a:cxn ang="0">
                    <a:pos x="847" y="497"/>
                  </a:cxn>
                  <a:cxn ang="0">
                    <a:pos x="836" y="560"/>
                  </a:cxn>
                  <a:cxn ang="0">
                    <a:pos x="887" y="683"/>
                  </a:cxn>
                  <a:cxn ang="0">
                    <a:pos x="1026" y="935"/>
                  </a:cxn>
                  <a:cxn ang="0">
                    <a:pos x="884" y="918"/>
                  </a:cxn>
                  <a:cxn ang="0">
                    <a:pos x="823" y="1011"/>
                  </a:cxn>
                  <a:cxn ang="0">
                    <a:pos x="730" y="1228"/>
                  </a:cxn>
                  <a:cxn ang="0">
                    <a:pos x="733" y="1295"/>
                  </a:cxn>
                  <a:cxn ang="0">
                    <a:pos x="672" y="1285"/>
                  </a:cxn>
                  <a:cxn ang="0">
                    <a:pos x="533" y="1258"/>
                  </a:cxn>
                  <a:cxn ang="0">
                    <a:pos x="482" y="1329"/>
                  </a:cxn>
                  <a:cxn ang="0">
                    <a:pos x="427" y="1415"/>
                  </a:cxn>
                  <a:cxn ang="0">
                    <a:pos x="248" y="1451"/>
                  </a:cxn>
                  <a:cxn ang="0">
                    <a:pos x="187" y="1375"/>
                  </a:cxn>
                </a:cxnLst>
                <a:rect l="0" t="0" r="r" b="b"/>
                <a:pathLst>
                  <a:path w="1027" h="1452">
                    <a:moveTo>
                      <a:pt x="148" y="1338"/>
                    </a:moveTo>
                    <a:lnTo>
                      <a:pt x="128" y="1268"/>
                    </a:lnTo>
                    <a:lnTo>
                      <a:pt x="104" y="1246"/>
                    </a:lnTo>
                    <a:lnTo>
                      <a:pt x="72" y="1224"/>
                    </a:lnTo>
                    <a:lnTo>
                      <a:pt x="55" y="1185"/>
                    </a:lnTo>
                    <a:lnTo>
                      <a:pt x="27" y="1125"/>
                    </a:lnTo>
                    <a:lnTo>
                      <a:pt x="27" y="1086"/>
                    </a:lnTo>
                    <a:lnTo>
                      <a:pt x="17" y="1030"/>
                    </a:lnTo>
                    <a:lnTo>
                      <a:pt x="0" y="959"/>
                    </a:lnTo>
                    <a:lnTo>
                      <a:pt x="42" y="891"/>
                    </a:lnTo>
                    <a:lnTo>
                      <a:pt x="86" y="830"/>
                    </a:lnTo>
                    <a:lnTo>
                      <a:pt x="131" y="766"/>
                    </a:lnTo>
                    <a:lnTo>
                      <a:pt x="156" y="798"/>
                    </a:lnTo>
                    <a:lnTo>
                      <a:pt x="220" y="798"/>
                    </a:lnTo>
                    <a:lnTo>
                      <a:pt x="312" y="798"/>
                    </a:lnTo>
                    <a:lnTo>
                      <a:pt x="393" y="759"/>
                    </a:lnTo>
                    <a:lnTo>
                      <a:pt x="385" y="668"/>
                    </a:lnTo>
                    <a:lnTo>
                      <a:pt x="437" y="538"/>
                    </a:lnTo>
                    <a:lnTo>
                      <a:pt x="444" y="516"/>
                    </a:lnTo>
                    <a:lnTo>
                      <a:pt x="438" y="480"/>
                    </a:lnTo>
                    <a:lnTo>
                      <a:pt x="457" y="443"/>
                    </a:lnTo>
                    <a:lnTo>
                      <a:pt x="423" y="353"/>
                    </a:lnTo>
                    <a:lnTo>
                      <a:pt x="449" y="277"/>
                    </a:lnTo>
                    <a:lnTo>
                      <a:pt x="472" y="210"/>
                    </a:lnTo>
                    <a:lnTo>
                      <a:pt x="491" y="139"/>
                    </a:lnTo>
                    <a:lnTo>
                      <a:pt x="521" y="63"/>
                    </a:lnTo>
                    <a:lnTo>
                      <a:pt x="544" y="0"/>
                    </a:lnTo>
                    <a:lnTo>
                      <a:pt x="597" y="12"/>
                    </a:lnTo>
                    <a:lnTo>
                      <a:pt x="691" y="66"/>
                    </a:lnTo>
                    <a:lnTo>
                      <a:pt x="731" y="129"/>
                    </a:lnTo>
                    <a:lnTo>
                      <a:pt x="731" y="171"/>
                    </a:lnTo>
                    <a:lnTo>
                      <a:pt x="762" y="198"/>
                    </a:lnTo>
                    <a:lnTo>
                      <a:pt x="784" y="215"/>
                    </a:lnTo>
                    <a:lnTo>
                      <a:pt x="780" y="250"/>
                    </a:lnTo>
                    <a:lnTo>
                      <a:pt x="773" y="277"/>
                    </a:lnTo>
                    <a:lnTo>
                      <a:pt x="847" y="381"/>
                    </a:lnTo>
                    <a:lnTo>
                      <a:pt x="864" y="470"/>
                    </a:lnTo>
                    <a:lnTo>
                      <a:pt x="847" y="497"/>
                    </a:lnTo>
                    <a:lnTo>
                      <a:pt x="850" y="523"/>
                    </a:lnTo>
                    <a:lnTo>
                      <a:pt x="836" y="560"/>
                    </a:lnTo>
                    <a:lnTo>
                      <a:pt x="890" y="641"/>
                    </a:lnTo>
                    <a:lnTo>
                      <a:pt x="887" y="683"/>
                    </a:lnTo>
                    <a:lnTo>
                      <a:pt x="978" y="751"/>
                    </a:lnTo>
                    <a:lnTo>
                      <a:pt x="1026" y="935"/>
                    </a:lnTo>
                    <a:lnTo>
                      <a:pt x="946" y="891"/>
                    </a:lnTo>
                    <a:lnTo>
                      <a:pt x="884" y="918"/>
                    </a:lnTo>
                    <a:lnTo>
                      <a:pt x="890" y="962"/>
                    </a:lnTo>
                    <a:lnTo>
                      <a:pt x="823" y="1011"/>
                    </a:lnTo>
                    <a:lnTo>
                      <a:pt x="798" y="1123"/>
                    </a:lnTo>
                    <a:lnTo>
                      <a:pt x="730" y="1228"/>
                    </a:lnTo>
                    <a:lnTo>
                      <a:pt x="733" y="1285"/>
                    </a:lnTo>
                    <a:lnTo>
                      <a:pt x="733" y="1295"/>
                    </a:lnTo>
                    <a:lnTo>
                      <a:pt x="699" y="1294"/>
                    </a:lnTo>
                    <a:lnTo>
                      <a:pt x="672" y="1285"/>
                    </a:lnTo>
                    <a:lnTo>
                      <a:pt x="582" y="1322"/>
                    </a:lnTo>
                    <a:lnTo>
                      <a:pt x="533" y="1258"/>
                    </a:lnTo>
                    <a:lnTo>
                      <a:pt x="497" y="1307"/>
                    </a:lnTo>
                    <a:lnTo>
                      <a:pt x="482" y="1329"/>
                    </a:lnTo>
                    <a:lnTo>
                      <a:pt x="433" y="1338"/>
                    </a:lnTo>
                    <a:lnTo>
                      <a:pt x="427" y="1415"/>
                    </a:lnTo>
                    <a:lnTo>
                      <a:pt x="356" y="1402"/>
                    </a:lnTo>
                    <a:lnTo>
                      <a:pt x="248" y="1451"/>
                    </a:lnTo>
                    <a:lnTo>
                      <a:pt x="226" y="1410"/>
                    </a:lnTo>
                    <a:lnTo>
                      <a:pt x="187" y="1375"/>
                    </a:lnTo>
                    <a:lnTo>
                      <a:pt x="148" y="1338"/>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59" name="Freeform 39"/>
              <p:cNvSpPr>
                <a:spLocks/>
              </p:cNvSpPr>
              <p:nvPr/>
            </p:nvSpPr>
            <p:spPr bwMode="auto">
              <a:xfrm>
                <a:off x="5004" y="1577"/>
                <a:ext cx="173" cy="263"/>
              </a:xfrm>
              <a:custGeom>
                <a:avLst/>
                <a:gdLst/>
                <a:ahLst/>
                <a:cxnLst>
                  <a:cxn ang="0">
                    <a:pos x="114" y="262"/>
                  </a:cxn>
                  <a:cxn ang="0">
                    <a:pos x="109" y="175"/>
                  </a:cxn>
                  <a:cxn ang="0">
                    <a:pos x="48" y="111"/>
                  </a:cxn>
                  <a:cxn ang="0">
                    <a:pos x="13" y="64"/>
                  </a:cxn>
                  <a:cxn ang="0">
                    <a:pos x="0" y="42"/>
                  </a:cxn>
                  <a:cxn ang="0">
                    <a:pos x="14" y="25"/>
                  </a:cxn>
                  <a:cxn ang="0">
                    <a:pos x="48" y="0"/>
                  </a:cxn>
                  <a:cxn ang="0">
                    <a:pos x="83" y="59"/>
                  </a:cxn>
                  <a:cxn ang="0">
                    <a:pos x="131" y="111"/>
                  </a:cxn>
                  <a:cxn ang="0">
                    <a:pos x="156" y="160"/>
                  </a:cxn>
                  <a:cxn ang="0">
                    <a:pos x="172" y="197"/>
                  </a:cxn>
                  <a:cxn ang="0">
                    <a:pos x="161" y="218"/>
                  </a:cxn>
                  <a:cxn ang="0">
                    <a:pos x="114" y="262"/>
                  </a:cxn>
                </a:cxnLst>
                <a:rect l="0" t="0" r="r" b="b"/>
                <a:pathLst>
                  <a:path w="173" h="263">
                    <a:moveTo>
                      <a:pt x="114" y="262"/>
                    </a:moveTo>
                    <a:lnTo>
                      <a:pt x="109" y="175"/>
                    </a:lnTo>
                    <a:lnTo>
                      <a:pt x="48" y="111"/>
                    </a:lnTo>
                    <a:lnTo>
                      <a:pt x="13" y="64"/>
                    </a:lnTo>
                    <a:lnTo>
                      <a:pt x="0" y="42"/>
                    </a:lnTo>
                    <a:lnTo>
                      <a:pt x="14" y="25"/>
                    </a:lnTo>
                    <a:lnTo>
                      <a:pt x="48" y="0"/>
                    </a:lnTo>
                    <a:lnTo>
                      <a:pt x="83" y="59"/>
                    </a:lnTo>
                    <a:lnTo>
                      <a:pt x="131" y="111"/>
                    </a:lnTo>
                    <a:lnTo>
                      <a:pt x="156" y="160"/>
                    </a:lnTo>
                    <a:lnTo>
                      <a:pt x="172" y="197"/>
                    </a:lnTo>
                    <a:lnTo>
                      <a:pt x="161" y="218"/>
                    </a:lnTo>
                    <a:lnTo>
                      <a:pt x="114" y="262"/>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0" name="Freeform 40"/>
              <p:cNvSpPr>
                <a:spLocks/>
              </p:cNvSpPr>
              <p:nvPr/>
            </p:nvSpPr>
            <p:spPr bwMode="auto">
              <a:xfrm>
                <a:off x="4359" y="1498"/>
                <a:ext cx="546" cy="549"/>
              </a:xfrm>
              <a:custGeom>
                <a:avLst/>
                <a:gdLst/>
                <a:ahLst/>
                <a:cxnLst>
                  <a:cxn ang="0">
                    <a:pos x="375" y="514"/>
                  </a:cxn>
                  <a:cxn ang="0">
                    <a:pos x="378" y="496"/>
                  </a:cxn>
                  <a:cxn ang="0">
                    <a:pos x="372" y="454"/>
                  </a:cxn>
                  <a:cxn ang="0">
                    <a:pos x="338" y="459"/>
                  </a:cxn>
                  <a:cxn ang="0">
                    <a:pos x="316" y="540"/>
                  </a:cxn>
                  <a:cxn ang="0">
                    <a:pos x="252" y="548"/>
                  </a:cxn>
                  <a:cxn ang="0">
                    <a:pos x="237" y="523"/>
                  </a:cxn>
                  <a:cxn ang="0">
                    <a:pos x="206" y="487"/>
                  </a:cxn>
                  <a:cxn ang="0">
                    <a:pos x="173" y="494"/>
                  </a:cxn>
                  <a:cxn ang="0">
                    <a:pos x="132" y="447"/>
                  </a:cxn>
                  <a:cxn ang="0">
                    <a:pos x="118" y="442"/>
                  </a:cxn>
                  <a:cxn ang="0">
                    <a:pos x="101" y="401"/>
                  </a:cxn>
                  <a:cxn ang="0">
                    <a:pos x="36" y="381"/>
                  </a:cxn>
                  <a:cxn ang="0">
                    <a:pos x="0" y="312"/>
                  </a:cxn>
                  <a:cxn ang="0">
                    <a:pos x="19" y="251"/>
                  </a:cxn>
                  <a:cxn ang="0">
                    <a:pos x="11" y="231"/>
                  </a:cxn>
                  <a:cxn ang="0">
                    <a:pos x="31" y="158"/>
                  </a:cxn>
                  <a:cxn ang="0">
                    <a:pos x="67" y="106"/>
                  </a:cxn>
                  <a:cxn ang="0">
                    <a:pos x="149" y="128"/>
                  </a:cxn>
                  <a:cxn ang="0">
                    <a:pos x="192" y="157"/>
                  </a:cxn>
                  <a:cxn ang="0">
                    <a:pos x="204" y="165"/>
                  </a:cxn>
                  <a:cxn ang="0">
                    <a:pos x="258" y="157"/>
                  </a:cxn>
                  <a:cxn ang="0">
                    <a:pos x="285" y="121"/>
                  </a:cxn>
                  <a:cxn ang="0">
                    <a:pos x="301" y="94"/>
                  </a:cxn>
                  <a:cxn ang="0">
                    <a:pos x="357" y="76"/>
                  </a:cxn>
                  <a:cxn ang="0">
                    <a:pos x="410" y="20"/>
                  </a:cxn>
                  <a:cxn ang="0">
                    <a:pos x="434" y="2"/>
                  </a:cxn>
                  <a:cxn ang="0">
                    <a:pos x="478" y="39"/>
                  </a:cxn>
                  <a:cxn ang="0">
                    <a:pos x="503" y="91"/>
                  </a:cxn>
                  <a:cxn ang="0">
                    <a:pos x="534" y="162"/>
                  </a:cxn>
                  <a:cxn ang="0">
                    <a:pos x="539" y="261"/>
                  </a:cxn>
                  <a:cxn ang="0">
                    <a:pos x="503" y="324"/>
                  </a:cxn>
                  <a:cxn ang="0">
                    <a:pos x="489" y="366"/>
                  </a:cxn>
                  <a:cxn ang="0">
                    <a:pos x="450" y="398"/>
                  </a:cxn>
                  <a:cxn ang="0">
                    <a:pos x="431" y="474"/>
                  </a:cxn>
                  <a:cxn ang="0">
                    <a:pos x="394" y="548"/>
                  </a:cxn>
                </a:cxnLst>
                <a:rect l="0" t="0" r="r" b="b"/>
                <a:pathLst>
                  <a:path w="546" h="549">
                    <a:moveTo>
                      <a:pt x="382" y="543"/>
                    </a:moveTo>
                    <a:lnTo>
                      <a:pt x="375" y="514"/>
                    </a:lnTo>
                    <a:lnTo>
                      <a:pt x="372" y="508"/>
                    </a:lnTo>
                    <a:lnTo>
                      <a:pt x="378" y="496"/>
                    </a:lnTo>
                    <a:lnTo>
                      <a:pt x="378" y="465"/>
                    </a:lnTo>
                    <a:lnTo>
                      <a:pt x="372" y="454"/>
                    </a:lnTo>
                    <a:lnTo>
                      <a:pt x="357" y="447"/>
                    </a:lnTo>
                    <a:lnTo>
                      <a:pt x="338" y="459"/>
                    </a:lnTo>
                    <a:lnTo>
                      <a:pt x="333" y="491"/>
                    </a:lnTo>
                    <a:lnTo>
                      <a:pt x="316" y="540"/>
                    </a:lnTo>
                    <a:lnTo>
                      <a:pt x="285" y="536"/>
                    </a:lnTo>
                    <a:lnTo>
                      <a:pt x="252" y="548"/>
                    </a:lnTo>
                    <a:lnTo>
                      <a:pt x="252" y="523"/>
                    </a:lnTo>
                    <a:lnTo>
                      <a:pt x="237" y="523"/>
                    </a:lnTo>
                    <a:lnTo>
                      <a:pt x="223" y="491"/>
                    </a:lnTo>
                    <a:lnTo>
                      <a:pt x="206" y="487"/>
                    </a:lnTo>
                    <a:lnTo>
                      <a:pt x="192" y="484"/>
                    </a:lnTo>
                    <a:lnTo>
                      <a:pt x="173" y="494"/>
                    </a:lnTo>
                    <a:lnTo>
                      <a:pt x="135" y="459"/>
                    </a:lnTo>
                    <a:lnTo>
                      <a:pt x="132" y="447"/>
                    </a:lnTo>
                    <a:lnTo>
                      <a:pt x="121" y="455"/>
                    </a:lnTo>
                    <a:lnTo>
                      <a:pt x="118" y="442"/>
                    </a:lnTo>
                    <a:lnTo>
                      <a:pt x="118" y="428"/>
                    </a:lnTo>
                    <a:lnTo>
                      <a:pt x="101" y="401"/>
                    </a:lnTo>
                    <a:lnTo>
                      <a:pt x="73" y="391"/>
                    </a:lnTo>
                    <a:lnTo>
                      <a:pt x="36" y="381"/>
                    </a:lnTo>
                    <a:lnTo>
                      <a:pt x="11" y="361"/>
                    </a:lnTo>
                    <a:lnTo>
                      <a:pt x="0" y="312"/>
                    </a:lnTo>
                    <a:lnTo>
                      <a:pt x="8" y="255"/>
                    </a:lnTo>
                    <a:lnTo>
                      <a:pt x="19" y="251"/>
                    </a:lnTo>
                    <a:lnTo>
                      <a:pt x="19" y="246"/>
                    </a:lnTo>
                    <a:lnTo>
                      <a:pt x="11" y="231"/>
                    </a:lnTo>
                    <a:lnTo>
                      <a:pt x="28" y="182"/>
                    </a:lnTo>
                    <a:lnTo>
                      <a:pt x="31" y="158"/>
                    </a:lnTo>
                    <a:lnTo>
                      <a:pt x="28" y="128"/>
                    </a:lnTo>
                    <a:lnTo>
                      <a:pt x="67" y="106"/>
                    </a:lnTo>
                    <a:lnTo>
                      <a:pt x="95" y="128"/>
                    </a:lnTo>
                    <a:lnTo>
                      <a:pt x="149" y="128"/>
                    </a:lnTo>
                    <a:lnTo>
                      <a:pt x="143" y="138"/>
                    </a:lnTo>
                    <a:lnTo>
                      <a:pt x="192" y="157"/>
                    </a:lnTo>
                    <a:lnTo>
                      <a:pt x="206" y="157"/>
                    </a:lnTo>
                    <a:lnTo>
                      <a:pt x="204" y="165"/>
                    </a:lnTo>
                    <a:lnTo>
                      <a:pt x="223" y="170"/>
                    </a:lnTo>
                    <a:lnTo>
                      <a:pt x="258" y="157"/>
                    </a:lnTo>
                    <a:lnTo>
                      <a:pt x="279" y="157"/>
                    </a:lnTo>
                    <a:lnTo>
                      <a:pt x="285" y="121"/>
                    </a:lnTo>
                    <a:lnTo>
                      <a:pt x="301" y="121"/>
                    </a:lnTo>
                    <a:lnTo>
                      <a:pt x="301" y="94"/>
                    </a:lnTo>
                    <a:lnTo>
                      <a:pt x="341" y="89"/>
                    </a:lnTo>
                    <a:lnTo>
                      <a:pt x="357" y="76"/>
                    </a:lnTo>
                    <a:lnTo>
                      <a:pt x="358" y="42"/>
                    </a:lnTo>
                    <a:lnTo>
                      <a:pt x="410" y="20"/>
                    </a:lnTo>
                    <a:lnTo>
                      <a:pt x="420" y="0"/>
                    </a:lnTo>
                    <a:lnTo>
                      <a:pt x="434" y="2"/>
                    </a:lnTo>
                    <a:lnTo>
                      <a:pt x="461" y="25"/>
                    </a:lnTo>
                    <a:lnTo>
                      <a:pt x="478" y="39"/>
                    </a:lnTo>
                    <a:lnTo>
                      <a:pt x="498" y="39"/>
                    </a:lnTo>
                    <a:lnTo>
                      <a:pt x="503" y="91"/>
                    </a:lnTo>
                    <a:lnTo>
                      <a:pt x="512" y="135"/>
                    </a:lnTo>
                    <a:lnTo>
                      <a:pt x="534" y="162"/>
                    </a:lnTo>
                    <a:lnTo>
                      <a:pt x="545" y="199"/>
                    </a:lnTo>
                    <a:lnTo>
                      <a:pt x="539" y="261"/>
                    </a:lnTo>
                    <a:lnTo>
                      <a:pt x="534" y="297"/>
                    </a:lnTo>
                    <a:lnTo>
                      <a:pt x="503" y="324"/>
                    </a:lnTo>
                    <a:lnTo>
                      <a:pt x="501" y="346"/>
                    </a:lnTo>
                    <a:lnTo>
                      <a:pt x="489" y="366"/>
                    </a:lnTo>
                    <a:lnTo>
                      <a:pt x="480" y="381"/>
                    </a:lnTo>
                    <a:lnTo>
                      <a:pt x="450" y="398"/>
                    </a:lnTo>
                    <a:lnTo>
                      <a:pt x="442" y="430"/>
                    </a:lnTo>
                    <a:lnTo>
                      <a:pt x="431" y="474"/>
                    </a:lnTo>
                    <a:lnTo>
                      <a:pt x="416" y="508"/>
                    </a:lnTo>
                    <a:lnTo>
                      <a:pt x="394" y="548"/>
                    </a:lnTo>
                    <a:lnTo>
                      <a:pt x="382" y="543"/>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1" name="Freeform 41"/>
              <p:cNvSpPr>
                <a:spLocks/>
              </p:cNvSpPr>
              <p:nvPr/>
            </p:nvSpPr>
            <p:spPr bwMode="auto">
              <a:xfrm>
                <a:off x="4501" y="2062"/>
                <a:ext cx="286" cy="257"/>
              </a:xfrm>
              <a:custGeom>
                <a:avLst/>
                <a:gdLst/>
                <a:ahLst/>
                <a:cxnLst>
                  <a:cxn ang="0">
                    <a:pos x="0" y="256"/>
                  </a:cxn>
                  <a:cxn ang="0">
                    <a:pos x="20" y="192"/>
                  </a:cxn>
                  <a:cxn ang="0">
                    <a:pos x="113" y="104"/>
                  </a:cxn>
                  <a:cxn ang="0">
                    <a:pos x="168" y="120"/>
                  </a:cxn>
                  <a:cxn ang="0">
                    <a:pos x="285" y="0"/>
                  </a:cxn>
                  <a:cxn ang="0">
                    <a:pos x="222" y="123"/>
                  </a:cxn>
                  <a:cxn ang="0">
                    <a:pos x="222" y="148"/>
                  </a:cxn>
                  <a:cxn ang="0">
                    <a:pos x="233" y="175"/>
                  </a:cxn>
                  <a:cxn ang="0">
                    <a:pos x="108" y="229"/>
                  </a:cxn>
                  <a:cxn ang="0">
                    <a:pos x="0" y="256"/>
                  </a:cxn>
                </a:cxnLst>
                <a:rect l="0" t="0" r="r" b="b"/>
                <a:pathLst>
                  <a:path w="286" h="257">
                    <a:moveTo>
                      <a:pt x="0" y="256"/>
                    </a:moveTo>
                    <a:lnTo>
                      <a:pt x="20" y="192"/>
                    </a:lnTo>
                    <a:lnTo>
                      <a:pt x="113" y="104"/>
                    </a:lnTo>
                    <a:lnTo>
                      <a:pt x="168" y="120"/>
                    </a:lnTo>
                    <a:lnTo>
                      <a:pt x="285" y="0"/>
                    </a:lnTo>
                    <a:lnTo>
                      <a:pt x="222" y="123"/>
                    </a:lnTo>
                    <a:lnTo>
                      <a:pt x="222" y="148"/>
                    </a:lnTo>
                    <a:lnTo>
                      <a:pt x="233" y="175"/>
                    </a:lnTo>
                    <a:lnTo>
                      <a:pt x="108" y="229"/>
                    </a:lnTo>
                    <a:lnTo>
                      <a:pt x="0" y="256"/>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2" name="Freeform 42"/>
              <p:cNvSpPr>
                <a:spLocks/>
              </p:cNvSpPr>
              <p:nvPr/>
            </p:nvSpPr>
            <p:spPr bwMode="auto">
              <a:xfrm>
                <a:off x="4193" y="2162"/>
                <a:ext cx="177" cy="245"/>
              </a:xfrm>
              <a:custGeom>
                <a:avLst/>
                <a:gdLst/>
                <a:ahLst/>
                <a:cxnLst>
                  <a:cxn ang="0">
                    <a:pos x="132" y="244"/>
                  </a:cxn>
                  <a:cxn ang="0">
                    <a:pos x="62" y="119"/>
                  </a:cxn>
                  <a:cxn ang="0">
                    <a:pos x="0" y="116"/>
                  </a:cxn>
                  <a:cxn ang="0">
                    <a:pos x="20" y="25"/>
                  </a:cxn>
                  <a:cxn ang="0">
                    <a:pos x="145" y="0"/>
                  </a:cxn>
                  <a:cxn ang="0">
                    <a:pos x="176" y="173"/>
                  </a:cxn>
                  <a:cxn ang="0">
                    <a:pos x="132" y="244"/>
                  </a:cxn>
                </a:cxnLst>
                <a:rect l="0" t="0" r="r" b="b"/>
                <a:pathLst>
                  <a:path w="177" h="245">
                    <a:moveTo>
                      <a:pt x="132" y="244"/>
                    </a:moveTo>
                    <a:lnTo>
                      <a:pt x="62" y="119"/>
                    </a:lnTo>
                    <a:lnTo>
                      <a:pt x="0" y="116"/>
                    </a:lnTo>
                    <a:lnTo>
                      <a:pt x="20" y="25"/>
                    </a:lnTo>
                    <a:lnTo>
                      <a:pt x="145" y="0"/>
                    </a:lnTo>
                    <a:lnTo>
                      <a:pt x="176" y="173"/>
                    </a:lnTo>
                    <a:lnTo>
                      <a:pt x="132" y="24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3" name="Freeform 43"/>
              <p:cNvSpPr>
                <a:spLocks/>
              </p:cNvSpPr>
              <p:nvPr/>
            </p:nvSpPr>
            <p:spPr bwMode="auto">
              <a:xfrm>
                <a:off x="3964" y="2086"/>
                <a:ext cx="188" cy="156"/>
              </a:xfrm>
              <a:custGeom>
                <a:avLst/>
                <a:gdLst/>
                <a:ahLst/>
                <a:cxnLst>
                  <a:cxn ang="0">
                    <a:pos x="0" y="155"/>
                  </a:cxn>
                  <a:cxn ang="0">
                    <a:pos x="109" y="3"/>
                  </a:cxn>
                  <a:cxn ang="0">
                    <a:pos x="168" y="0"/>
                  </a:cxn>
                  <a:cxn ang="0">
                    <a:pos x="187" y="49"/>
                  </a:cxn>
                  <a:cxn ang="0">
                    <a:pos x="78" y="133"/>
                  </a:cxn>
                  <a:cxn ang="0">
                    <a:pos x="0" y="155"/>
                  </a:cxn>
                </a:cxnLst>
                <a:rect l="0" t="0" r="r" b="b"/>
                <a:pathLst>
                  <a:path w="188" h="156">
                    <a:moveTo>
                      <a:pt x="0" y="155"/>
                    </a:moveTo>
                    <a:lnTo>
                      <a:pt x="109" y="3"/>
                    </a:lnTo>
                    <a:lnTo>
                      <a:pt x="168" y="0"/>
                    </a:lnTo>
                    <a:lnTo>
                      <a:pt x="187" y="49"/>
                    </a:lnTo>
                    <a:lnTo>
                      <a:pt x="78" y="133"/>
                    </a:lnTo>
                    <a:lnTo>
                      <a:pt x="0" y="15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4" name="Freeform 44"/>
              <p:cNvSpPr>
                <a:spLocks/>
              </p:cNvSpPr>
              <p:nvPr/>
            </p:nvSpPr>
            <p:spPr bwMode="auto">
              <a:xfrm>
                <a:off x="4139" y="1985"/>
                <a:ext cx="329" cy="100"/>
              </a:xfrm>
              <a:custGeom>
                <a:avLst/>
                <a:gdLst/>
                <a:ahLst/>
                <a:cxnLst>
                  <a:cxn ang="0">
                    <a:pos x="0" y="99"/>
                  </a:cxn>
                  <a:cxn ang="0">
                    <a:pos x="69" y="0"/>
                  </a:cxn>
                  <a:cxn ang="0">
                    <a:pos x="328" y="60"/>
                  </a:cxn>
                  <a:cxn ang="0">
                    <a:pos x="80" y="50"/>
                  </a:cxn>
                  <a:cxn ang="0">
                    <a:pos x="0" y="99"/>
                  </a:cxn>
                </a:cxnLst>
                <a:rect l="0" t="0" r="r" b="b"/>
                <a:pathLst>
                  <a:path w="329" h="100">
                    <a:moveTo>
                      <a:pt x="0" y="99"/>
                    </a:moveTo>
                    <a:lnTo>
                      <a:pt x="69" y="0"/>
                    </a:lnTo>
                    <a:lnTo>
                      <a:pt x="328" y="60"/>
                    </a:lnTo>
                    <a:lnTo>
                      <a:pt x="80" y="50"/>
                    </a:lnTo>
                    <a:lnTo>
                      <a:pt x="0" y="9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5" name="Freeform 45"/>
              <p:cNvSpPr>
                <a:spLocks/>
              </p:cNvSpPr>
              <p:nvPr/>
            </p:nvSpPr>
            <p:spPr bwMode="auto">
              <a:xfrm>
                <a:off x="4779" y="1394"/>
                <a:ext cx="56" cy="84"/>
              </a:xfrm>
              <a:custGeom>
                <a:avLst/>
                <a:gdLst/>
                <a:ahLst/>
                <a:cxnLst>
                  <a:cxn ang="0">
                    <a:pos x="17" y="83"/>
                  </a:cxn>
                  <a:cxn ang="0">
                    <a:pos x="0" y="83"/>
                  </a:cxn>
                  <a:cxn ang="0">
                    <a:pos x="3" y="64"/>
                  </a:cxn>
                  <a:cxn ang="0">
                    <a:pos x="17" y="49"/>
                  </a:cxn>
                  <a:cxn ang="0">
                    <a:pos x="17" y="20"/>
                  </a:cxn>
                  <a:cxn ang="0">
                    <a:pos x="38" y="0"/>
                  </a:cxn>
                  <a:cxn ang="0">
                    <a:pos x="47" y="15"/>
                  </a:cxn>
                  <a:cxn ang="0">
                    <a:pos x="47" y="30"/>
                  </a:cxn>
                  <a:cxn ang="0">
                    <a:pos x="53" y="42"/>
                  </a:cxn>
                  <a:cxn ang="0">
                    <a:pos x="55" y="78"/>
                  </a:cxn>
                  <a:cxn ang="0">
                    <a:pos x="31" y="69"/>
                  </a:cxn>
                  <a:cxn ang="0">
                    <a:pos x="17" y="83"/>
                  </a:cxn>
                </a:cxnLst>
                <a:rect l="0" t="0" r="r" b="b"/>
                <a:pathLst>
                  <a:path w="56" h="84">
                    <a:moveTo>
                      <a:pt x="17" y="83"/>
                    </a:moveTo>
                    <a:lnTo>
                      <a:pt x="0" y="83"/>
                    </a:lnTo>
                    <a:lnTo>
                      <a:pt x="3" y="64"/>
                    </a:lnTo>
                    <a:lnTo>
                      <a:pt x="17" y="49"/>
                    </a:lnTo>
                    <a:lnTo>
                      <a:pt x="17" y="20"/>
                    </a:lnTo>
                    <a:lnTo>
                      <a:pt x="38" y="0"/>
                    </a:lnTo>
                    <a:lnTo>
                      <a:pt x="47" y="15"/>
                    </a:lnTo>
                    <a:lnTo>
                      <a:pt x="47" y="30"/>
                    </a:lnTo>
                    <a:lnTo>
                      <a:pt x="53" y="42"/>
                    </a:lnTo>
                    <a:lnTo>
                      <a:pt x="55" y="78"/>
                    </a:lnTo>
                    <a:lnTo>
                      <a:pt x="31" y="69"/>
                    </a:lnTo>
                    <a:lnTo>
                      <a:pt x="17" y="83"/>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6" name="Freeform 46"/>
              <p:cNvSpPr>
                <a:spLocks/>
              </p:cNvSpPr>
              <p:nvPr/>
            </p:nvSpPr>
            <p:spPr bwMode="auto">
              <a:xfrm>
                <a:off x="4441" y="2959"/>
                <a:ext cx="226" cy="400"/>
              </a:xfrm>
              <a:custGeom>
                <a:avLst/>
                <a:gdLst/>
                <a:ahLst/>
                <a:cxnLst>
                  <a:cxn ang="0">
                    <a:pos x="148" y="399"/>
                  </a:cxn>
                  <a:cxn ang="0">
                    <a:pos x="148" y="347"/>
                  </a:cxn>
                  <a:cxn ang="0">
                    <a:pos x="130" y="316"/>
                  </a:cxn>
                  <a:cxn ang="0">
                    <a:pos x="138" y="259"/>
                  </a:cxn>
                  <a:cxn ang="0">
                    <a:pos x="114" y="189"/>
                  </a:cxn>
                  <a:cxn ang="0">
                    <a:pos x="78" y="128"/>
                  </a:cxn>
                  <a:cxn ang="0">
                    <a:pos x="13" y="73"/>
                  </a:cxn>
                  <a:cxn ang="0">
                    <a:pos x="0" y="0"/>
                  </a:cxn>
                  <a:cxn ang="0">
                    <a:pos x="25" y="0"/>
                  </a:cxn>
                  <a:cxn ang="0">
                    <a:pos x="31" y="68"/>
                  </a:cxn>
                  <a:cxn ang="0">
                    <a:pos x="108" y="74"/>
                  </a:cxn>
                  <a:cxn ang="0">
                    <a:pos x="169" y="122"/>
                  </a:cxn>
                  <a:cxn ang="0">
                    <a:pos x="166" y="218"/>
                  </a:cxn>
                  <a:cxn ang="0">
                    <a:pos x="183" y="255"/>
                  </a:cxn>
                  <a:cxn ang="0">
                    <a:pos x="155" y="308"/>
                  </a:cxn>
                  <a:cxn ang="0">
                    <a:pos x="198" y="331"/>
                  </a:cxn>
                  <a:cxn ang="0">
                    <a:pos x="225" y="384"/>
                  </a:cxn>
                  <a:cxn ang="0">
                    <a:pos x="166" y="372"/>
                  </a:cxn>
                  <a:cxn ang="0">
                    <a:pos x="148" y="399"/>
                  </a:cxn>
                </a:cxnLst>
                <a:rect l="0" t="0" r="r" b="b"/>
                <a:pathLst>
                  <a:path w="226" h="400">
                    <a:moveTo>
                      <a:pt x="148" y="399"/>
                    </a:moveTo>
                    <a:lnTo>
                      <a:pt x="148" y="347"/>
                    </a:lnTo>
                    <a:lnTo>
                      <a:pt x="130" y="316"/>
                    </a:lnTo>
                    <a:lnTo>
                      <a:pt x="138" y="259"/>
                    </a:lnTo>
                    <a:lnTo>
                      <a:pt x="114" y="189"/>
                    </a:lnTo>
                    <a:lnTo>
                      <a:pt x="78" y="128"/>
                    </a:lnTo>
                    <a:lnTo>
                      <a:pt x="13" y="73"/>
                    </a:lnTo>
                    <a:lnTo>
                      <a:pt x="0" y="0"/>
                    </a:lnTo>
                    <a:lnTo>
                      <a:pt x="25" y="0"/>
                    </a:lnTo>
                    <a:lnTo>
                      <a:pt x="31" y="68"/>
                    </a:lnTo>
                    <a:lnTo>
                      <a:pt x="108" y="74"/>
                    </a:lnTo>
                    <a:lnTo>
                      <a:pt x="169" y="122"/>
                    </a:lnTo>
                    <a:lnTo>
                      <a:pt x="166" y="218"/>
                    </a:lnTo>
                    <a:lnTo>
                      <a:pt x="183" y="255"/>
                    </a:lnTo>
                    <a:lnTo>
                      <a:pt x="155" y="308"/>
                    </a:lnTo>
                    <a:lnTo>
                      <a:pt x="198" y="331"/>
                    </a:lnTo>
                    <a:lnTo>
                      <a:pt x="225" y="384"/>
                    </a:lnTo>
                    <a:lnTo>
                      <a:pt x="166" y="372"/>
                    </a:lnTo>
                    <a:lnTo>
                      <a:pt x="148" y="39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7" name="Freeform 47"/>
              <p:cNvSpPr>
                <a:spLocks/>
              </p:cNvSpPr>
              <p:nvPr/>
            </p:nvSpPr>
            <p:spPr bwMode="auto">
              <a:xfrm>
                <a:off x="4349" y="2731"/>
                <a:ext cx="36" cy="60"/>
              </a:xfrm>
              <a:custGeom>
                <a:avLst/>
                <a:gdLst/>
                <a:ahLst/>
                <a:cxnLst>
                  <a:cxn ang="0">
                    <a:pos x="21" y="59"/>
                  </a:cxn>
                  <a:cxn ang="0">
                    <a:pos x="35" y="35"/>
                  </a:cxn>
                  <a:cxn ang="0">
                    <a:pos x="13" y="2"/>
                  </a:cxn>
                  <a:cxn ang="0">
                    <a:pos x="0" y="0"/>
                  </a:cxn>
                  <a:cxn ang="0">
                    <a:pos x="6" y="32"/>
                  </a:cxn>
                  <a:cxn ang="0">
                    <a:pos x="21" y="59"/>
                  </a:cxn>
                </a:cxnLst>
                <a:rect l="0" t="0" r="r" b="b"/>
                <a:pathLst>
                  <a:path w="36" h="60">
                    <a:moveTo>
                      <a:pt x="21" y="59"/>
                    </a:moveTo>
                    <a:lnTo>
                      <a:pt x="35" y="35"/>
                    </a:lnTo>
                    <a:lnTo>
                      <a:pt x="13" y="2"/>
                    </a:lnTo>
                    <a:lnTo>
                      <a:pt x="0" y="0"/>
                    </a:lnTo>
                    <a:lnTo>
                      <a:pt x="6" y="32"/>
                    </a:lnTo>
                    <a:lnTo>
                      <a:pt x="21" y="5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8" name="Freeform 48"/>
              <p:cNvSpPr>
                <a:spLocks/>
              </p:cNvSpPr>
              <p:nvPr/>
            </p:nvSpPr>
            <p:spPr bwMode="auto">
              <a:xfrm>
                <a:off x="4386" y="2619"/>
                <a:ext cx="56" cy="86"/>
              </a:xfrm>
              <a:custGeom>
                <a:avLst/>
                <a:gdLst/>
                <a:ahLst/>
                <a:cxnLst>
                  <a:cxn ang="0">
                    <a:pos x="22" y="85"/>
                  </a:cxn>
                  <a:cxn ang="0">
                    <a:pos x="36" y="56"/>
                  </a:cxn>
                  <a:cxn ang="0">
                    <a:pos x="20" y="41"/>
                  </a:cxn>
                  <a:cxn ang="0">
                    <a:pos x="22" y="32"/>
                  </a:cxn>
                  <a:cxn ang="0">
                    <a:pos x="55" y="17"/>
                  </a:cxn>
                  <a:cxn ang="0">
                    <a:pos x="52" y="3"/>
                  </a:cxn>
                  <a:cxn ang="0">
                    <a:pos x="31" y="15"/>
                  </a:cxn>
                  <a:cxn ang="0">
                    <a:pos x="9" y="0"/>
                  </a:cxn>
                  <a:cxn ang="0">
                    <a:pos x="0" y="19"/>
                  </a:cxn>
                  <a:cxn ang="0">
                    <a:pos x="11" y="29"/>
                  </a:cxn>
                  <a:cxn ang="0">
                    <a:pos x="2" y="44"/>
                  </a:cxn>
                  <a:cxn ang="0">
                    <a:pos x="22" y="85"/>
                  </a:cxn>
                </a:cxnLst>
                <a:rect l="0" t="0" r="r" b="b"/>
                <a:pathLst>
                  <a:path w="56" h="86">
                    <a:moveTo>
                      <a:pt x="22" y="85"/>
                    </a:moveTo>
                    <a:lnTo>
                      <a:pt x="36" y="56"/>
                    </a:lnTo>
                    <a:lnTo>
                      <a:pt x="20" y="41"/>
                    </a:lnTo>
                    <a:lnTo>
                      <a:pt x="22" y="32"/>
                    </a:lnTo>
                    <a:lnTo>
                      <a:pt x="55" y="17"/>
                    </a:lnTo>
                    <a:lnTo>
                      <a:pt x="52" y="3"/>
                    </a:lnTo>
                    <a:lnTo>
                      <a:pt x="31" y="15"/>
                    </a:lnTo>
                    <a:lnTo>
                      <a:pt x="9" y="0"/>
                    </a:lnTo>
                    <a:lnTo>
                      <a:pt x="0" y="19"/>
                    </a:lnTo>
                    <a:lnTo>
                      <a:pt x="11" y="29"/>
                    </a:lnTo>
                    <a:lnTo>
                      <a:pt x="2" y="44"/>
                    </a:lnTo>
                    <a:lnTo>
                      <a:pt x="22" y="85"/>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69" name="Freeform 49"/>
              <p:cNvSpPr>
                <a:spLocks/>
              </p:cNvSpPr>
              <p:nvPr/>
            </p:nvSpPr>
            <p:spPr bwMode="auto">
              <a:xfrm>
                <a:off x="4438" y="2567"/>
                <a:ext cx="25" cy="44"/>
              </a:xfrm>
              <a:custGeom>
                <a:avLst/>
                <a:gdLst/>
                <a:ahLst/>
                <a:cxnLst>
                  <a:cxn ang="0">
                    <a:pos x="11" y="43"/>
                  </a:cxn>
                  <a:cxn ang="0">
                    <a:pos x="0" y="25"/>
                  </a:cxn>
                  <a:cxn ang="0">
                    <a:pos x="19" y="0"/>
                  </a:cxn>
                  <a:cxn ang="0">
                    <a:pos x="24" y="7"/>
                  </a:cxn>
                  <a:cxn ang="0">
                    <a:pos x="11" y="43"/>
                  </a:cxn>
                </a:cxnLst>
                <a:rect l="0" t="0" r="r" b="b"/>
                <a:pathLst>
                  <a:path w="25" h="44">
                    <a:moveTo>
                      <a:pt x="11" y="43"/>
                    </a:moveTo>
                    <a:lnTo>
                      <a:pt x="0" y="25"/>
                    </a:lnTo>
                    <a:lnTo>
                      <a:pt x="19" y="0"/>
                    </a:lnTo>
                    <a:lnTo>
                      <a:pt x="24" y="7"/>
                    </a:lnTo>
                    <a:lnTo>
                      <a:pt x="11" y="43"/>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0" name="Freeform 50"/>
              <p:cNvSpPr>
                <a:spLocks/>
              </p:cNvSpPr>
              <p:nvPr/>
            </p:nvSpPr>
            <p:spPr bwMode="auto">
              <a:xfrm>
                <a:off x="4399" y="2582"/>
                <a:ext cx="10" cy="29"/>
              </a:xfrm>
              <a:custGeom>
                <a:avLst/>
                <a:gdLst/>
                <a:ahLst/>
                <a:cxnLst>
                  <a:cxn ang="0">
                    <a:pos x="9" y="28"/>
                  </a:cxn>
                  <a:cxn ang="0">
                    <a:pos x="8" y="0"/>
                  </a:cxn>
                  <a:cxn ang="0">
                    <a:pos x="0" y="12"/>
                  </a:cxn>
                  <a:cxn ang="0">
                    <a:pos x="9" y="28"/>
                  </a:cxn>
                </a:cxnLst>
                <a:rect l="0" t="0" r="r" b="b"/>
                <a:pathLst>
                  <a:path w="10" h="29">
                    <a:moveTo>
                      <a:pt x="9" y="28"/>
                    </a:moveTo>
                    <a:lnTo>
                      <a:pt x="8" y="0"/>
                    </a:lnTo>
                    <a:lnTo>
                      <a:pt x="0" y="12"/>
                    </a:lnTo>
                    <a:lnTo>
                      <a:pt x="9" y="28"/>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1" name="Freeform 51"/>
              <p:cNvSpPr>
                <a:spLocks/>
              </p:cNvSpPr>
              <p:nvPr/>
            </p:nvSpPr>
            <p:spPr bwMode="auto">
              <a:xfrm>
                <a:off x="3638" y="2231"/>
                <a:ext cx="55" cy="110"/>
              </a:xfrm>
              <a:custGeom>
                <a:avLst/>
                <a:gdLst/>
                <a:ahLst/>
                <a:cxnLst>
                  <a:cxn ang="0">
                    <a:pos x="25" y="109"/>
                  </a:cxn>
                  <a:cxn ang="0">
                    <a:pos x="0" y="57"/>
                  </a:cxn>
                  <a:cxn ang="0">
                    <a:pos x="22" y="0"/>
                  </a:cxn>
                  <a:cxn ang="0">
                    <a:pos x="54" y="45"/>
                  </a:cxn>
                  <a:cxn ang="0">
                    <a:pos x="25" y="109"/>
                  </a:cxn>
                </a:cxnLst>
                <a:rect l="0" t="0" r="r" b="b"/>
                <a:pathLst>
                  <a:path w="55" h="110">
                    <a:moveTo>
                      <a:pt x="25" y="109"/>
                    </a:moveTo>
                    <a:lnTo>
                      <a:pt x="0" y="57"/>
                    </a:lnTo>
                    <a:lnTo>
                      <a:pt x="22" y="0"/>
                    </a:lnTo>
                    <a:lnTo>
                      <a:pt x="54" y="45"/>
                    </a:lnTo>
                    <a:lnTo>
                      <a:pt x="25" y="109"/>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2" name="Freeform 52"/>
              <p:cNvSpPr>
                <a:spLocks/>
              </p:cNvSpPr>
              <p:nvPr/>
            </p:nvSpPr>
            <p:spPr bwMode="auto">
              <a:xfrm>
                <a:off x="2358" y="3357"/>
                <a:ext cx="98" cy="171"/>
              </a:xfrm>
              <a:custGeom>
                <a:avLst/>
                <a:gdLst/>
                <a:ahLst/>
                <a:cxnLst>
                  <a:cxn ang="0">
                    <a:pos x="77" y="170"/>
                  </a:cxn>
                  <a:cxn ang="0">
                    <a:pos x="57" y="170"/>
                  </a:cxn>
                  <a:cxn ang="0">
                    <a:pos x="45" y="158"/>
                  </a:cxn>
                  <a:cxn ang="0">
                    <a:pos x="34" y="146"/>
                  </a:cxn>
                  <a:cxn ang="0">
                    <a:pos x="34" y="98"/>
                  </a:cxn>
                  <a:cxn ang="0">
                    <a:pos x="48" y="89"/>
                  </a:cxn>
                  <a:cxn ang="0">
                    <a:pos x="48" y="67"/>
                  </a:cxn>
                  <a:cxn ang="0">
                    <a:pos x="37" y="66"/>
                  </a:cxn>
                  <a:cxn ang="0">
                    <a:pos x="25" y="49"/>
                  </a:cxn>
                  <a:cxn ang="0">
                    <a:pos x="25" y="27"/>
                  </a:cxn>
                  <a:cxn ang="0">
                    <a:pos x="0" y="0"/>
                  </a:cxn>
                  <a:cxn ang="0">
                    <a:pos x="72" y="0"/>
                  </a:cxn>
                  <a:cxn ang="0">
                    <a:pos x="97" y="32"/>
                  </a:cxn>
                  <a:cxn ang="0">
                    <a:pos x="72" y="57"/>
                  </a:cxn>
                  <a:cxn ang="0">
                    <a:pos x="72" y="133"/>
                  </a:cxn>
                  <a:cxn ang="0">
                    <a:pos x="86" y="148"/>
                  </a:cxn>
                  <a:cxn ang="0">
                    <a:pos x="63" y="148"/>
                  </a:cxn>
                  <a:cxn ang="0">
                    <a:pos x="77" y="170"/>
                  </a:cxn>
                </a:cxnLst>
                <a:rect l="0" t="0" r="r" b="b"/>
                <a:pathLst>
                  <a:path w="98" h="171">
                    <a:moveTo>
                      <a:pt x="77" y="170"/>
                    </a:moveTo>
                    <a:lnTo>
                      <a:pt x="57" y="170"/>
                    </a:lnTo>
                    <a:lnTo>
                      <a:pt x="45" y="158"/>
                    </a:lnTo>
                    <a:lnTo>
                      <a:pt x="34" y="146"/>
                    </a:lnTo>
                    <a:lnTo>
                      <a:pt x="34" y="98"/>
                    </a:lnTo>
                    <a:lnTo>
                      <a:pt x="48" y="89"/>
                    </a:lnTo>
                    <a:lnTo>
                      <a:pt x="48" y="67"/>
                    </a:lnTo>
                    <a:lnTo>
                      <a:pt x="37" y="66"/>
                    </a:lnTo>
                    <a:lnTo>
                      <a:pt x="25" y="49"/>
                    </a:lnTo>
                    <a:lnTo>
                      <a:pt x="25" y="27"/>
                    </a:lnTo>
                    <a:lnTo>
                      <a:pt x="0" y="0"/>
                    </a:lnTo>
                    <a:lnTo>
                      <a:pt x="72" y="0"/>
                    </a:lnTo>
                    <a:lnTo>
                      <a:pt x="97" y="32"/>
                    </a:lnTo>
                    <a:lnTo>
                      <a:pt x="72" y="57"/>
                    </a:lnTo>
                    <a:lnTo>
                      <a:pt x="72" y="133"/>
                    </a:lnTo>
                    <a:lnTo>
                      <a:pt x="86" y="148"/>
                    </a:lnTo>
                    <a:lnTo>
                      <a:pt x="63" y="148"/>
                    </a:lnTo>
                    <a:lnTo>
                      <a:pt x="77" y="170"/>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3" name="Freeform 53"/>
              <p:cNvSpPr>
                <a:spLocks/>
              </p:cNvSpPr>
              <p:nvPr/>
            </p:nvSpPr>
            <p:spPr bwMode="auto">
              <a:xfrm>
                <a:off x="2322" y="3407"/>
                <a:ext cx="62" cy="70"/>
              </a:xfrm>
              <a:custGeom>
                <a:avLst/>
                <a:gdLst/>
                <a:ahLst/>
                <a:cxnLst>
                  <a:cxn ang="0">
                    <a:pos x="59" y="67"/>
                  </a:cxn>
                  <a:cxn ang="0">
                    <a:pos x="44" y="69"/>
                  </a:cxn>
                  <a:cxn ang="0">
                    <a:pos x="25" y="47"/>
                  </a:cxn>
                  <a:cxn ang="0">
                    <a:pos x="2" y="20"/>
                  </a:cxn>
                  <a:cxn ang="0">
                    <a:pos x="0" y="0"/>
                  </a:cxn>
                  <a:cxn ang="0">
                    <a:pos x="36" y="0"/>
                  </a:cxn>
                  <a:cxn ang="0">
                    <a:pos x="53" y="17"/>
                  </a:cxn>
                  <a:cxn ang="0">
                    <a:pos x="50" y="45"/>
                  </a:cxn>
                  <a:cxn ang="0">
                    <a:pos x="61" y="47"/>
                  </a:cxn>
                  <a:cxn ang="0">
                    <a:pos x="59" y="67"/>
                  </a:cxn>
                </a:cxnLst>
                <a:rect l="0" t="0" r="r" b="b"/>
                <a:pathLst>
                  <a:path w="62" h="70">
                    <a:moveTo>
                      <a:pt x="59" y="67"/>
                    </a:moveTo>
                    <a:lnTo>
                      <a:pt x="44" y="69"/>
                    </a:lnTo>
                    <a:lnTo>
                      <a:pt x="25" y="47"/>
                    </a:lnTo>
                    <a:lnTo>
                      <a:pt x="2" y="20"/>
                    </a:lnTo>
                    <a:lnTo>
                      <a:pt x="0" y="0"/>
                    </a:lnTo>
                    <a:lnTo>
                      <a:pt x="36" y="0"/>
                    </a:lnTo>
                    <a:lnTo>
                      <a:pt x="53" y="17"/>
                    </a:lnTo>
                    <a:lnTo>
                      <a:pt x="50" y="45"/>
                    </a:lnTo>
                    <a:lnTo>
                      <a:pt x="61" y="47"/>
                    </a:lnTo>
                    <a:lnTo>
                      <a:pt x="59" y="67"/>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4" name="Freeform 54"/>
              <p:cNvSpPr>
                <a:spLocks/>
              </p:cNvSpPr>
              <p:nvPr/>
            </p:nvSpPr>
            <p:spPr bwMode="auto">
              <a:xfrm>
                <a:off x="2924" y="1828"/>
                <a:ext cx="72" cy="265"/>
              </a:xfrm>
              <a:custGeom>
                <a:avLst/>
                <a:gdLst/>
                <a:ahLst/>
                <a:cxnLst>
                  <a:cxn ang="0">
                    <a:pos x="54" y="264"/>
                  </a:cxn>
                  <a:cxn ang="0">
                    <a:pos x="38" y="198"/>
                  </a:cxn>
                  <a:cxn ang="0">
                    <a:pos x="0" y="174"/>
                  </a:cxn>
                  <a:cxn ang="0">
                    <a:pos x="11" y="137"/>
                  </a:cxn>
                  <a:cxn ang="0">
                    <a:pos x="14" y="107"/>
                  </a:cxn>
                  <a:cxn ang="0">
                    <a:pos x="0" y="69"/>
                  </a:cxn>
                  <a:cxn ang="0">
                    <a:pos x="3" y="0"/>
                  </a:cxn>
                  <a:cxn ang="0">
                    <a:pos x="52" y="29"/>
                  </a:cxn>
                  <a:cxn ang="0">
                    <a:pos x="63" y="113"/>
                  </a:cxn>
                  <a:cxn ang="0">
                    <a:pos x="71" y="162"/>
                  </a:cxn>
                  <a:cxn ang="0">
                    <a:pos x="54" y="264"/>
                  </a:cxn>
                </a:cxnLst>
                <a:rect l="0" t="0" r="r" b="b"/>
                <a:pathLst>
                  <a:path w="72" h="265">
                    <a:moveTo>
                      <a:pt x="54" y="264"/>
                    </a:moveTo>
                    <a:lnTo>
                      <a:pt x="38" y="198"/>
                    </a:lnTo>
                    <a:lnTo>
                      <a:pt x="0" y="174"/>
                    </a:lnTo>
                    <a:lnTo>
                      <a:pt x="11" y="137"/>
                    </a:lnTo>
                    <a:lnTo>
                      <a:pt x="14" y="107"/>
                    </a:lnTo>
                    <a:lnTo>
                      <a:pt x="0" y="69"/>
                    </a:lnTo>
                    <a:lnTo>
                      <a:pt x="3" y="0"/>
                    </a:lnTo>
                    <a:lnTo>
                      <a:pt x="52" y="29"/>
                    </a:lnTo>
                    <a:lnTo>
                      <a:pt x="63" y="113"/>
                    </a:lnTo>
                    <a:lnTo>
                      <a:pt x="71" y="162"/>
                    </a:lnTo>
                    <a:lnTo>
                      <a:pt x="54" y="264"/>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5" name="Freeform 55"/>
              <p:cNvSpPr>
                <a:spLocks/>
              </p:cNvSpPr>
              <p:nvPr/>
            </p:nvSpPr>
            <p:spPr bwMode="auto">
              <a:xfrm>
                <a:off x="2487" y="3142"/>
                <a:ext cx="12" cy="24"/>
              </a:xfrm>
              <a:custGeom>
                <a:avLst/>
                <a:gdLst/>
                <a:ahLst/>
                <a:cxnLst>
                  <a:cxn ang="0">
                    <a:pos x="0" y="21"/>
                  </a:cxn>
                  <a:cxn ang="0">
                    <a:pos x="0" y="0"/>
                  </a:cxn>
                  <a:cxn ang="0">
                    <a:pos x="11" y="12"/>
                  </a:cxn>
                  <a:cxn ang="0">
                    <a:pos x="11" y="23"/>
                  </a:cxn>
                  <a:cxn ang="0">
                    <a:pos x="0" y="21"/>
                  </a:cxn>
                </a:cxnLst>
                <a:rect l="0" t="0" r="r" b="b"/>
                <a:pathLst>
                  <a:path w="12" h="24">
                    <a:moveTo>
                      <a:pt x="0" y="21"/>
                    </a:moveTo>
                    <a:lnTo>
                      <a:pt x="0" y="0"/>
                    </a:lnTo>
                    <a:lnTo>
                      <a:pt x="11" y="12"/>
                    </a:lnTo>
                    <a:lnTo>
                      <a:pt x="11" y="23"/>
                    </a:lnTo>
                    <a:lnTo>
                      <a:pt x="0" y="21"/>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6" name="Freeform 56"/>
              <p:cNvSpPr>
                <a:spLocks/>
              </p:cNvSpPr>
              <p:nvPr/>
            </p:nvSpPr>
            <p:spPr bwMode="auto">
              <a:xfrm>
                <a:off x="2486" y="3086"/>
                <a:ext cx="14" cy="49"/>
              </a:xfrm>
              <a:custGeom>
                <a:avLst/>
                <a:gdLst/>
                <a:ahLst/>
                <a:cxnLst>
                  <a:cxn ang="0">
                    <a:pos x="12" y="48"/>
                  </a:cxn>
                  <a:cxn ang="0">
                    <a:pos x="0" y="28"/>
                  </a:cxn>
                  <a:cxn ang="0">
                    <a:pos x="0" y="0"/>
                  </a:cxn>
                  <a:cxn ang="0">
                    <a:pos x="13" y="2"/>
                  </a:cxn>
                  <a:cxn ang="0">
                    <a:pos x="12" y="48"/>
                  </a:cxn>
                </a:cxnLst>
                <a:rect l="0" t="0" r="r" b="b"/>
                <a:pathLst>
                  <a:path w="14" h="49">
                    <a:moveTo>
                      <a:pt x="12" y="48"/>
                    </a:moveTo>
                    <a:lnTo>
                      <a:pt x="0" y="28"/>
                    </a:lnTo>
                    <a:lnTo>
                      <a:pt x="0" y="0"/>
                    </a:lnTo>
                    <a:lnTo>
                      <a:pt x="13" y="2"/>
                    </a:lnTo>
                    <a:lnTo>
                      <a:pt x="12" y="48"/>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7" name="Freeform 57"/>
              <p:cNvSpPr>
                <a:spLocks/>
              </p:cNvSpPr>
              <p:nvPr/>
            </p:nvSpPr>
            <p:spPr bwMode="auto">
              <a:xfrm>
                <a:off x="2539" y="3025"/>
                <a:ext cx="33" cy="34"/>
              </a:xfrm>
              <a:custGeom>
                <a:avLst/>
                <a:gdLst/>
                <a:ahLst/>
                <a:cxnLst>
                  <a:cxn ang="0">
                    <a:pos x="0" y="33"/>
                  </a:cxn>
                  <a:cxn ang="0">
                    <a:pos x="30" y="33"/>
                  </a:cxn>
                  <a:cxn ang="0">
                    <a:pos x="32" y="0"/>
                  </a:cxn>
                  <a:cxn ang="0">
                    <a:pos x="0" y="33"/>
                  </a:cxn>
                </a:cxnLst>
                <a:rect l="0" t="0" r="r" b="b"/>
                <a:pathLst>
                  <a:path w="33" h="34">
                    <a:moveTo>
                      <a:pt x="0" y="33"/>
                    </a:moveTo>
                    <a:lnTo>
                      <a:pt x="30" y="33"/>
                    </a:lnTo>
                    <a:lnTo>
                      <a:pt x="32" y="0"/>
                    </a:lnTo>
                    <a:lnTo>
                      <a:pt x="0" y="33"/>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sp>
            <p:nvSpPr>
              <p:cNvPr id="30778" name="Freeform 58"/>
              <p:cNvSpPr>
                <a:spLocks/>
              </p:cNvSpPr>
              <p:nvPr/>
            </p:nvSpPr>
            <p:spPr bwMode="auto">
              <a:xfrm>
                <a:off x="2260" y="2231"/>
                <a:ext cx="2708" cy="1897"/>
              </a:xfrm>
              <a:custGeom>
                <a:avLst/>
                <a:gdLst/>
                <a:ahLst/>
                <a:cxnLst>
                  <a:cxn ang="0">
                    <a:pos x="1283" y="1854"/>
                  </a:cxn>
                  <a:cxn ang="0">
                    <a:pos x="1801" y="1877"/>
                  </a:cxn>
                  <a:cxn ang="0">
                    <a:pos x="2128" y="1713"/>
                  </a:cxn>
                  <a:cxn ang="0">
                    <a:pos x="2520" y="1668"/>
                  </a:cxn>
                  <a:cxn ang="0">
                    <a:pos x="2696" y="1511"/>
                  </a:cxn>
                  <a:cxn ang="0">
                    <a:pos x="2482" y="1355"/>
                  </a:cxn>
                  <a:cxn ang="0">
                    <a:pos x="2390" y="1205"/>
                  </a:cxn>
                  <a:cxn ang="0">
                    <a:pos x="2348" y="1355"/>
                  </a:cxn>
                  <a:cxn ang="0">
                    <a:pos x="2216" y="1222"/>
                  </a:cxn>
                  <a:cxn ang="0">
                    <a:pos x="2194" y="995"/>
                  </a:cxn>
                  <a:cxn ang="0">
                    <a:pos x="2187" y="874"/>
                  </a:cxn>
                  <a:cxn ang="0">
                    <a:pos x="2145" y="875"/>
                  </a:cxn>
                  <a:cxn ang="0">
                    <a:pos x="2119" y="688"/>
                  </a:cxn>
                  <a:cxn ang="0">
                    <a:pos x="1935" y="444"/>
                  </a:cxn>
                  <a:cxn ang="0">
                    <a:pos x="1840" y="150"/>
                  </a:cxn>
                  <a:cxn ang="0">
                    <a:pos x="1857" y="0"/>
                  </a:cxn>
                  <a:cxn ang="0">
                    <a:pos x="1487" y="426"/>
                  </a:cxn>
                  <a:cxn ang="0">
                    <a:pos x="1312" y="71"/>
                  </a:cxn>
                  <a:cxn ang="0">
                    <a:pos x="1080" y="392"/>
                  </a:cxn>
                  <a:cxn ang="0">
                    <a:pos x="749" y="632"/>
                  </a:cxn>
                  <a:cxn ang="0">
                    <a:pos x="878" y="473"/>
                  </a:cxn>
                  <a:cxn ang="0">
                    <a:pos x="677" y="404"/>
                  </a:cxn>
                  <a:cxn ang="0">
                    <a:pos x="515" y="659"/>
                  </a:cxn>
                  <a:cxn ang="0">
                    <a:pos x="585" y="830"/>
                  </a:cxn>
                  <a:cxn ang="0">
                    <a:pos x="462" y="874"/>
                  </a:cxn>
                  <a:cxn ang="0">
                    <a:pos x="540" y="924"/>
                  </a:cxn>
                  <a:cxn ang="0">
                    <a:pos x="577" y="990"/>
                  </a:cxn>
                  <a:cxn ang="0">
                    <a:pos x="568" y="1000"/>
                  </a:cxn>
                  <a:cxn ang="0">
                    <a:pos x="524" y="995"/>
                  </a:cxn>
                  <a:cxn ang="0">
                    <a:pos x="479" y="990"/>
                  </a:cxn>
                  <a:cxn ang="0">
                    <a:pos x="474" y="891"/>
                  </a:cxn>
                  <a:cxn ang="0">
                    <a:pos x="437" y="830"/>
                  </a:cxn>
                  <a:cxn ang="0">
                    <a:pos x="370" y="862"/>
                  </a:cxn>
                  <a:cxn ang="0">
                    <a:pos x="301" y="985"/>
                  </a:cxn>
                  <a:cxn ang="0">
                    <a:pos x="349" y="864"/>
                  </a:cxn>
                  <a:cxn ang="0">
                    <a:pos x="334" y="845"/>
                  </a:cxn>
                  <a:cxn ang="0">
                    <a:pos x="254" y="933"/>
                  </a:cxn>
                  <a:cxn ang="0">
                    <a:pos x="164" y="956"/>
                  </a:cxn>
                  <a:cxn ang="0">
                    <a:pos x="0" y="943"/>
                  </a:cxn>
                  <a:cxn ang="0">
                    <a:pos x="97" y="977"/>
                  </a:cxn>
                  <a:cxn ang="0">
                    <a:pos x="167" y="1102"/>
                  </a:cxn>
                  <a:cxn ang="0">
                    <a:pos x="261" y="1166"/>
                  </a:cxn>
                  <a:cxn ang="0">
                    <a:pos x="301" y="1198"/>
                  </a:cxn>
                  <a:cxn ang="0">
                    <a:pos x="321" y="1158"/>
                  </a:cxn>
                  <a:cxn ang="0">
                    <a:pos x="393" y="1193"/>
                  </a:cxn>
                  <a:cxn ang="0">
                    <a:pos x="457" y="1267"/>
                  </a:cxn>
                  <a:cxn ang="0">
                    <a:pos x="385" y="1340"/>
                  </a:cxn>
                  <a:cxn ang="0">
                    <a:pos x="399" y="1409"/>
                  </a:cxn>
                  <a:cxn ang="0">
                    <a:pos x="362" y="1279"/>
                  </a:cxn>
                  <a:cxn ang="0">
                    <a:pos x="304" y="1190"/>
                  </a:cxn>
                  <a:cxn ang="0">
                    <a:pos x="247" y="1257"/>
                  </a:cxn>
                  <a:cxn ang="0">
                    <a:pos x="351" y="1468"/>
                  </a:cxn>
                  <a:cxn ang="0">
                    <a:pos x="569" y="1452"/>
                  </a:cxn>
                  <a:cxn ang="0">
                    <a:pos x="654" y="1438"/>
                  </a:cxn>
                  <a:cxn ang="0">
                    <a:pos x="838" y="1622"/>
                  </a:cxn>
                  <a:cxn ang="0">
                    <a:pos x="747" y="1470"/>
                  </a:cxn>
                </a:cxnLst>
                <a:rect l="0" t="0" r="r" b="b"/>
                <a:pathLst>
                  <a:path w="2708" h="1897">
                    <a:moveTo>
                      <a:pt x="930" y="1563"/>
                    </a:moveTo>
                    <a:lnTo>
                      <a:pt x="1075" y="1639"/>
                    </a:lnTo>
                    <a:lnTo>
                      <a:pt x="1287" y="1739"/>
                    </a:lnTo>
                    <a:lnTo>
                      <a:pt x="1283" y="1854"/>
                    </a:lnTo>
                    <a:lnTo>
                      <a:pt x="1456" y="1877"/>
                    </a:lnTo>
                    <a:lnTo>
                      <a:pt x="1556" y="1825"/>
                    </a:lnTo>
                    <a:lnTo>
                      <a:pt x="1752" y="1896"/>
                    </a:lnTo>
                    <a:lnTo>
                      <a:pt x="1801" y="1877"/>
                    </a:lnTo>
                    <a:lnTo>
                      <a:pt x="1838" y="1854"/>
                    </a:lnTo>
                    <a:lnTo>
                      <a:pt x="1925" y="1754"/>
                    </a:lnTo>
                    <a:lnTo>
                      <a:pt x="1974" y="1692"/>
                    </a:lnTo>
                    <a:lnTo>
                      <a:pt x="2128" y="1713"/>
                    </a:lnTo>
                    <a:lnTo>
                      <a:pt x="2164" y="1717"/>
                    </a:lnTo>
                    <a:lnTo>
                      <a:pt x="2259" y="1661"/>
                    </a:lnTo>
                    <a:lnTo>
                      <a:pt x="2364" y="1664"/>
                    </a:lnTo>
                    <a:lnTo>
                      <a:pt x="2520" y="1668"/>
                    </a:lnTo>
                    <a:lnTo>
                      <a:pt x="2680" y="1622"/>
                    </a:lnTo>
                    <a:lnTo>
                      <a:pt x="2707" y="1604"/>
                    </a:lnTo>
                    <a:lnTo>
                      <a:pt x="2707" y="1563"/>
                    </a:lnTo>
                    <a:lnTo>
                      <a:pt x="2696" y="1511"/>
                    </a:lnTo>
                    <a:lnTo>
                      <a:pt x="2595" y="1470"/>
                    </a:lnTo>
                    <a:lnTo>
                      <a:pt x="2531" y="1440"/>
                    </a:lnTo>
                    <a:lnTo>
                      <a:pt x="2551" y="1389"/>
                    </a:lnTo>
                    <a:lnTo>
                      <a:pt x="2482" y="1355"/>
                    </a:lnTo>
                    <a:lnTo>
                      <a:pt x="2476" y="1281"/>
                    </a:lnTo>
                    <a:lnTo>
                      <a:pt x="2482" y="1239"/>
                    </a:lnTo>
                    <a:lnTo>
                      <a:pt x="2412" y="1142"/>
                    </a:lnTo>
                    <a:lnTo>
                      <a:pt x="2390" y="1205"/>
                    </a:lnTo>
                    <a:lnTo>
                      <a:pt x="2390" y="1235"/>
                    </a:lnTo>
                    <a:lnTo>
                      <a:pt x="2423" y="1296"/>
                    </a:lnTo>
                    <a:lnTo>
                      <a:pt x="2417" y="1435"/>
                    </a:lnTo>
                    <a:lnTo>
                      <a:pt x="2348" y="1355"/>
                    </a:lnTo>
                    <a:lnTo>
                      <a:pt x="2295" y="1315"/>
                    </a:lnTo>
                    <a:lnTo>
                      <a:pt x="2259" y="1379"/>
                    </a:lnTo>
                    <a:lnTo>
                      <a:pt x="2225" y="1296"/>
                    </a:lnTo>
                    <a:lnTo>
                      <a:pt x="2216" y="1222"/>
                    </a:lnTo>
                    <a:lnTo>
                      <a:pt x="2253" y="1222"/>
                    </a:lnTo>
                    <a:lnTo>
                      <a:pt x="2247" y="1141"/>
                    </a:lnTo>
                    <a:lnTo>
                      <a:pt x="2216" y="1029"/>
                    </a:lnTo>
                    <a:lnTo>
                      <a:pt x="2194" y="995"/>
                    </a:lnTo>
                    <a:lnTo>
                      <a:pt x="2162" y="960"/>
                    </a:lnTo>
                    <a:lnTo>
                      <a:pt x="2145" y="936"/>
                    </a:lnTo>
                    <a:lnTo>
                      <a:pt x="2177" y="896"/>
                    </a:lnTo>
                    <a:lnTo>
                      <a:pt x="2187" y="874"/>
                    </a:lnTo>
                    <a:lnTo>
                      <a:pt x="2172" y="826"/>
                    </a:lnTo>
                    <a:lnTo>
                      <a:pt x="2153" y="809"/>
                    </a:lnTo>
                    <a:lnTo>
                      <a:pt x="2150" y="842"/>
                    </a:lnTo>
                    <a:lnTo>
                      <a:pt x="2145" y="875"/>
                    </a:lnTo>
                    <a:lnTo>
                      <a:pt x="2111" y="906"/>
                    </a:lnTo>
                    <a:lnTo>
                      <a:pt x="2052" y="874"/>
                    </a:lnTo>
                    <a:lnTo>
                      <a:pt x="2108" y="740"/>
                    </a:lnTo>
                    <a:lnTo>
                      <a:pt x="2119" y="688"/>
                    </a:lnTo>
                    <a:lnTo>
                      <a:pt x="2108" y="613"/>
                    </a:lnTo>
                    <a:lnTo>
                      <a:pt x="2053" y="490"/>
                    </a:lnTo>
                    <a:lnTo>
                      <a:pt x="1958" y="449"/>
                    </a:lnTo>
                    <a:lnTo>
                      <a:pt x="1935" y="444"/>
                    </a:lnTo>
                    <a:lnTo>
                      <a:pt x="1858" y="449"/>
                    </a:lnTo>
                    <a:lnTo>
                      <a:pt x="1899" y="379"/>
                    </a:lnTo>
                    <a:lnTo>
                      <a:pt x="1907" y="272"/>
                    </a:lnTo>
                    <a:lnTo>
                      <a:pt x="1840" y="150"/>
                    </a:lnTo>
                    <a:lnTo>
                      <a:pt x="1765" y="220"/>
                    </a:lnTo>
                    <a:lnTo>
                      <a:pt x="1752" y="150"/>
                    </a:lnTo>
                    <a:lnTo>
                      <a:pt x="1810" y="88"/>
                    </a:lnTo>
                    <a:lnTo>
                      <a:pt x="1857" y="0"/>
                    </a:lnTo>
                    <a:lnTo>
                      <a:pt x="1776" y="52"/>
                    </a:lnTo>
                    <a:lnTo>
                      <a:pt x="1685" y="353"/>
                    </a:lnTo>
                    <a:lnTo>
                      <a:pt x="1562" y="433"/>
                    </a:lnTo>
                    <a:lnTo>
                      <a:pt x="1487" y="426"/>
                    </a:lnTo>
                    <a:lnTo>
                      <a:pt x="1373" y="253"/>
                    </a:lnTo>
                    <a:lnTo>
                      <a:pt x="1385" y="186"/>
                    </a:lnTo>
                    <a:lnTo>
                      <a:pt x="1351" y="73"/>
                    </a:lnTo>
                    <a:lnTo>
                      <a:pt x="1312" y="71"/>
                    </a:lnTo>
                    <a:lnTo>
                      <a:pt x="1186" y="323"/>
                    </a:lnTo>
                    <a:lnTo>
                      <a:pt x="1183" y="431"/>
                    </a:lnTo>
                    <a:lnTo>
                      <a:pt x="1161" y="392"/>
                    </a:lnTo>
                    <a:lnTo>
                      <a:pt x="1080" y="392"/>
                    </a:lnTo>
                    <a:lnTo>
                      <a:pt x="1119" y="463"/>
                    </a:lnTo>
                    <a:lnTo>
                      <a:pt x="999" y="542"/>
                    </a:lnTo>
                    <a:lnTo>
                      <a:pt x="871" y="549"/>
                    </a:lnTo>
                    <a:lnTo>
                      <a:pt x="749" y="632"/>
                    </a:lnTo>
                    <a:lnTo>
                      <a:pt x="743" y="548"/>
                    </a:lnTo>
                    <a:lnTo>
                      <a:pt x="793" y="510"/>
                    </a:lnTo>
                    <a:lnTo>
                      <a:pt x="843" y="471"/>
                    </a:lnTo>
                    <a:lnTo>
                      <a:pt x="878" y="473"/>
                    </a:lnTo>
                    <a:lnTo>
                      <a:pt x="777" y="368"/>
                    </a:lnTo>
                    <a:lnTo>
                      <a:pt x="721" y="351"/>
                    </a:lnTo>
                    <a:lnTo>
                      <a:pt x="677" y="340"/>
                    </a:lnTo>
                    <a:lnTo>
                      <a:pt x="677" y="404"/>
                    </a:lnTo>
                    <a:lnTo>
                      <a:pt x="604" y="515"/>
                    </a:lnTo>
                    <a:lnTo>
                      <a:pt x="549" y="595"/>
                    </a:lnTo>
                    <a:lnTo>
                      <a:pt x="523" y="642"/>
                    </a:lnTo>
                    <a:lnTo>
                      <a:pt x="515" y="659"/>
                    </a:lnTo>
                    <a:lnTo>
                      <a:pt x="513" y="676"/>
                    </a:lnTo>
                    <a:lnTo>
                      <a:pt x="559" y="713"/>
                    </a:lnTo>
                    <a:lnTo>
                      <a:pt x="596" y="744"/>
                    </a:lnTo>
                    <a:lnTo>
                      <a:pt x="585" y="830"/>
                    </a:lnTo>
                    <a:lnTo>
                      <a:pt x="560" y="798"/>
                    </a:lnTo>
                    <a:lnTo>
                      <a:pt x="493" y="798"/>
                    </a:lnTo>
                    <a:lnTo>
                      <a:pt x="462" y="833"/>
                    </a:lnTo>
                    <a:lnTo>
                      <a:pt x="462" y="874"/>
                    </a:lnTo>
                    <a:lnTo>
                      <a:pt x="481" y="874"/>
                    </a:lnTo>
                    <a:lnTo>
                      <a:pt x="496" y="892"/>
                    </a:lnTo>
                    <a:lnTo>
                      <a:pt x="513" y="892"/>
                    </a:lnTo>
                    <a:lnTo>
                      <a:pt x="540" y="924"/>
                    </a:lnTo>
                    <a:lnTo>
                      <a:pt x="584" y="924"/>
                    </a:lnTo>
                    <a:lnTo>
                      <a:pt x="619" y="946"/>
                    </a:lnTo>
                    <a:lnTo>
                      <a:pt x="584" y="990"/>
                    </a:lnTo>
                    <a:lnTo>
                      <a:pt x="577" y="990"/>
                    </a:lnTo>
                    <a:lnTo>
                      <a:pt x="577" y="1053"/>
                    </a:lnTo>
                    <a:lnTo>
                      <a:pt x="549" y="1012"/>
                    </a:lnTo>
                    <a:lnTo>
                      <a:pt x="559" y="1000"/>
                    </a:lnTo>
                    <a:lnTo>
                      <a:pt x="568" y="1000"/>
                    </a:lnTo>
                    <a:lnTo>
                      <a:pt x="566" y="994"/>
                    </a:lnTo>
                    <a:lnTo>
                      <a:pt x="554" y="992"/>
                    </a:lnTo>
                    <a:lnTo>
                      <a:pt x="538" y="975"/>
                    </a:lnTo>
                    <a:lnTo>
                      <a:pt x="524" y="995"/>
                    </a:lnTo>
                    <a:lnTo>
                      <a:pt x="532" y="1007"/>
                    </a:lnTo>
                    <a:lnTo>
                      <a:pt x="512" y="1009"/>
                    </a:lnTo>
                    <a:lnTo>
                      <a:pt x="501" y="1016"/>
                    </a:lnTo>
                    <a:lnTo>
                      <a:pt x="479" y="990"/>
                    </a:lnTo>
                    <a:lnTo>
                      <a:pt x="481" y="940"/>
                    </a:lnTo>
                    <a:lnTo>
                      <a:pt x="470" y="924"/>
                    </a:lnTo>
                    <a:lnTo>
                      <a:pt x="490" y="891"/>
                    </a:lnTo>
                    <a:lnTo>
                      <a:pt x="474" y="891"/>
                    </a:lnTo>
                    <a:lnTo>
                      <a:pt x="462" y="880"/>
                    </a:lnTo>
                    <a:lnTo>
                      <a:pt x="438" y="880"/>
                    </a:lnTo>
                    <a:lnTo>
                      <a:pt x="418" y="855"/>
                    </a:lnTo>
                    <a:lnTo>
                      <a:pt x="437" y="830"/>
                    </a:lnTo>
                    <a:lnTo>
                      <a:pt x="410" y="796"/>
                    </a:lnTo>
                    <a:lnTo>
                      <a:pt x="385" y="818"/>
                    </a:lnTo>
                    <a:lnTo>
                      <a:pt x="393" y="828"/>
                    </a:lnTo>
                    <a:lnTo>
                      <a:pt x="370" y="862"/>
                    </a:lnTo>
                    <a:lnTo>
                      <a:pt x="370" y="887"/>
                    </a:lnTo>
                    <a:lnTo>
                      <a:pt x="346" y="919"/>
                    </a:lnTo>
                    <a:lnTo>
                      <a:pt x="303" y="970"/>
                    </a:lnTo>
                    <a:lnTo>
                      <a:pt x="301" y="985"/>
                    </a:lnTo>
                    <a:lnTo>
                      <a:pt x="282" y="985"/>
                    </a:lnTo>
                    <a:lnTo>
                      <a:pt x="282" y="958"/>
                    </a:lnTo>
                    <a:lnTo>
                      <a:pt x="317" y="909"/>
                    </a:lnTo>
                    <a:lnTo>
                      <a:pt x="349" y="864"/>
                    </a:lnTo>
                    <a:lnTo>
                      <a:pt x="343" y="858"/>
                    </a:lnTo>
                    <a:lnTo>
                      <a:pt x="334" y="870"/>
                    </a:lnTo>
                    <a:lnTo>
                      <a:pt x="325" y="860"/>
                    </a:lnTo>
                    <a:lnTo>
                      <a:pt x="334" y="845"/>
                    </a:lnTo>
                    <a:lnTo>
                      <a:pt x="320" y="826"/>
                    </a:lnTo>
                    <a:lnTo>
                      <a:pt x="320" y="857"/>
                    </a:lnTo>
                    <a:lnTo>
                      <a:pt x="286" y="897"/>
                    </a:lnTo>
                    <a:lnTo>
                      <a:pt x="254" y="933"/>
                    </a:lnTo>
                    <a:lnTo>
                      <a:pt x="257" y="951"/>
                    </a:lnTo>
                    <a:lnTo>
                      <a:pt x="240" y="970"/>
                    </a:lnTo>
                    <a:lnTo>
                      <a:pt x="229" y="956"/>
                    </a:lnTo>
                    <a:lnTo>
                      <a:pt x="164" y="956"/>
                    </a:lnTo>
                    <a:lnTo>
                      <a:pt x="84" y="852"/>
                    </a:lnTo>
                    <a:lnTo>
                      <a:pt x="31" y="850"/>
                    </a:lnTo>
                    <a:lnTo>
                      <a:pt x="2" y="887"/>
                    </a:lnTo>
                    <a:lnTo>
                      <a:pt x="0" y="943"/>
                    </a:lnTo>
                    <a:lnTo>
                      <a:pt x="17" y="970"/>
                    </a:lnTo>
                    <a:lnTo>
                      <a:pt x="17" y="1012"/>
                    </a:lnTo>
                    <a:lnTo>
                      <a:pt x="69" y="1014"/>
                    </a:lnTo>
                    <a:lnTo>
                      <a:pt x="97" y="977"/>
                    </a:lnTo>
                    <a:lnTo>
                      <a:pt x="120" y="1011"/>
                    </a:lnTo>
                    <a:lnTo>
                      <a:pt x="120" y="1068"/>
                    </a:lnTo>
                    <a:lnTo>
                      <a:pt x="95" y="1102"/>
                    </a:lnTo>
                    <a:lnTo>
                      <a:pt x="167" y="1102"/>
                    </a:lnTo>
                    <a:lnTo>
                      <a:pt x="186" y="1127"/>
                    </a:lnTo>
                    <a:lnTo>
                      <a:pt x="198" y="1129"/>
                    </a:lnTo>
                    <a:lnTo>
                      <a:pt x="232" y="1166"/>
                    </a:lnTo>
                    <a:lnTo>
                      <a:pt x="261" y="1166"/>
                    </a:lnTo>
                    <a:lnTo>
                      <a:pt x="262" y="1222"/>
                    </a:lnTo>
                    <a:lnTo>
                      <a:pt x="282" y="1247"/>
                    </a:lnTo>
                    <a:lnTo>
                      <a:pt x="282" y="1222"/>
                    </a:lnTo>
                    <a:lnTo>
                      <a:pt x="301" y="1198"/>
                    </a:lnTo>
                    <a:lnTo>
                      <a:pt x="301" y="1188"/>
                    </a:lnTo>
                    <a:lnTo>
                      <a:pt x="282" y="1166"/>
                    </a:lnTo>
                    <a:lnTo>
                      <a:pt x="317" y="1166"/>
                    </a:lnTo>
                    <a:lnTo>
                      <a:pt x="321" y="1158"/>
                    </a:lnTo>
                    <a:lnTo>
                      <a:pt x="348" y="1183"/>
                    </a:lnTo>
                    <a:lnTo>
                      <a:pt x="368" y="1163"/>
                    </a:lnTo>
                    <a:lnTo>
                      <a:pt x="381" y="1180"/>
                    </a:lnTo>
                    <a:lnTo>
                      <a:pt x="393" y="1193"/>
                    </a:lnTo>
                    <a:lnTo>
                      <a:pt x="393" y="1237"/>
                    </a:lnTo>
                    <a:lnTo>
                      <a:pt x="415" y="1210"/>
                    </a:lnTo>
                    <a:lnTo>
                      <a:pt x="417" y="1267"/>
                    </a:lnTo>
                    <a:lnTo>
                      <a:pt x="457" y="1267"/>
                    </a:lnTo>
                    <a:lnTo>
                      <a:pt x="459" y="1286"/>
                    </a:lnTo>
                    <a:lnTo>
                      <a:pt x="396" y="1286"/>
                    </a:lnTo>
                    <a:lnTo>
                      <a:pt x="385" y="1303"/>
                    </a:lnTo>
                    <a:lnTo>
                      <a:pt x="385" y="1340"/>
                    </a:lnTo>
                    <a:lnTo>
                      <a:pt x="412" y="1381"/>
                    </a:lnTo>
                    <a:lnTo>
                      <a:pt x="440" y="1418"/>
                    </a:lnTo>
                    <a:lnTo>
                      <a:pt x="435" y="1445"/>
                    </a:lnTo>
                    <a:lnTo>
                      <a:pt x="399" y="1409"/>
                    </a:lnTo>
                    <a:lnTo>
                      <a:pt x="370" y="1377"/>
                    </a:lnTo>
                    <a:lnTo>
                      <a:pt x="345" y="1342"/>
                    </a:lnTo>
                    <a:lnTo>
                      <a:pt x="348" y="1298"/>
                    </a:lnTo>
                    <a:lnTo>
                      <a:pt x="362" y="1279"/>
                    </a:lnTo>
                    <a:lnTo>
                      <a:pt x="343" y="1252"/>
                    </a:lnTo>
                    <a:lnTo>
                      <a:pt x="340" y="1220"/>
                    </a:lnTo>
                    <a:lnTo>
                      <a:pt x="321" y="1193"/>
                    </a:lnTo>
                    <a:lnTo>
                      <a:pt x="304" y="1190"/>
                    </a:lnTo>
                    <a:lnTo>
                      <a:pt x="304" y="1257"/>
                    </a:lnTo>
                    <a:lnTo>
                      <a:pt x="286" y="1272"/>
                    </a:lnTo>
                    <a:lnTo>
                      <a:pt x="268" y="1257"/>
                    </a:lnTo>
                    <a:lnTo>
                      <a:pt x="247" y="1257"/>
                    </a:lnTo>
                    <a:lnTo>
                      <a:pt x="248" y="1342"/>
                    </a:lnTo>
                    <a:lnTo>
                      <a:pt x="262" y="1362"/>
                    </a:lnTo>
                    <a:lnTo>
                      <a:pt x="301" y="1408"/>
                    </a:lnTo>
                    <a:lnTo>
                      <a:pt x="351" y="1468"/>
                    </a:lnTo>
                    <a:lnTo>
                      <a:pt x="384" y="1511"/>
                    </a:lnTo>
                    <a:lnTo>
                      <a:pt x="473" y="1566"/>
                    </a:lnTo>
                    <a:lnTo>
                      <a:pt x="559" y="1502"/>
                    </a:lnTo>
                    <a:lnTo>
                      <a:pt x="569" y="1452"/>
                    </a:lnTo>
                    <a:lnTo>
                      <a:pt x="552" y="1448"/>
                    </a:lnTo>
                    <a:lnTo>
                      <a:pt x="516" y="1455"/>
                    </a:lnTo>
                    <a:lnTo>
                      <a:pt x="559" y="1396"/>
                    </a:lnTo>
                    <a:lnTo>
                      <a:pt x="654" y="1438"/>
                    </a:lnTo>
                    <a:lnTo>
                      <a:pt x="736" y="1472"/>
                    </a:lnTo>
                    <a:lnTo>
                      <a:pt x="711" y="1529"/>
                    </a:lnTo>
                    <a:lnTo>
                      <a:pt x="788" y="1624"/>
                    </a:lnTo>
                    <a:lnTo>
                      <a:pt x="838" y="1622"/>
                    </a:lnTo>
                    <a:lnTo>
                      <a:pt x="789" y="1590"/>
                    </a:lnTo>
                    <a:lnTo>
                      <a:pt x="758" y="1534"/>
                    </a:lnTo>
                    <a:lnTo>
                      <a:pt x="747" y="1504"/>
                    </a:lnTo>
                    <a:lnTo>
                      <a:pt x="747" y="1470"/>
                    </a:lnTo>
                    <a:lnTo>
                      <a:pt x="780" y="1450"/>
                    </a:lnTo>
                    <a:lnTo>
                      <a:pt x="824" y="1418"/>
                    </a:lnTo>
                    <a:lnTo>
                      <a:pt x="930" y="1563"/>
                    </a:lnTo>
                  </a:path>
                </a:pathLst>
              </a:custGeom>
              <a:ln>
                <a:solidFill>
                  <a:schemeClr val="bg1">
                    <a:lumMod val="85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a:lstStyle/>
              <a:p>
                <a:pPr fontAlgn="auto">
                  <a:spcBef>
                    <a:spcPts val="0"/>
                  </a:spcBef>
                  <a:spcAft>
                    <a:spcPts val="0"/>
                  </a:spcAft>
                  <a:defRPr/>
                </a:pPr>
                <a:endParaRPr lang="en-US" dirty="0"/>
              </a:p>
            </p:txBody>
          </p:sp>
        </p:grpSp>
      </p:grpSp>
      <p:sp>
        <p:nvSpPr>
          <p:cNvPr id="16387" name="Rectangle 2"/>
          <p:cNvSpPr>
            <a:spLocks noGrp="1" noChangeArrowheads="1"/>
          </p:cNvSpPr>
          <p:nvPr>
            <p:ph type="title"/>
          </p:nvPr>
        </p:nvSpPr>
        <p:spPr/>
        <p:txBody>
          <a:bodyPr/>
          <a:lstStyle/>
          <a:p>
            <a:r>
              <a:rPr lang="en-US" dirty="0" smtClean="0"/>
              <a:t>El </a:t>
            </a:r>
            <a:r>
              <a:rPr lang="en-US" dirty="0" err="1" smtClean="0"/>
              <a:t>mundo</a:t>
            </a:r>
            <a:r>
              <a:rPr lang="en-US" dirty="0" smtClean="0"/>
              <a:t> </a:t>
            </a:r>
            <a:r>
              <a:rPr lang="en-US" dirty="0" err="1" smtClean="0"/>
              <a:t>Markstrat</a:t>
            </a:r>
            <a:r>
              <a:rPr lang="en-US" dirty="0" smtClean="0"/>
              <a:t>: </a:t>
            </a:r>
            <a:r>
              <a:rPr lang="en-US" dirty="0" err="1" smtClean="0"/>
              <a:t>Una</a:t>
            </a:r>
            <a:r>
              <a:rPr lang="en-US" dirty="0" smtClean="0"/>
              <a:t> </a:t>
            </a:r>
            <a:r>
              <a:rPr lang="en-US" dirty="0" err="1" smtClean="0"/>
              <a:t>economía</a:t>
            </a:r>
            <a:r>
              <a:rPr lang="en-US" dirty="0" smtClean="0"/>
              <a:t> en </a:t>
            </a:r>
            <a:r>
              <a:rPr lang="en-US" dirty="0" smtClean="0"/>
              <a:t>un gran </a:t>
            </a:r>
            <a:r>
              <a:rPr lang="en-US" dirty="0" err="1" smtClean="0"/>
              <a:t>territorio</a:t>
            </a:r>
            <a:endParaRPr lang="en-US" dirty="0" smtClean="0"/>
          </a:p>
        </p:txBody>
      </p:sp>
      <p:sp>
        <p:nvSpPr>
          <p:cNvPr id="30779" name="Rectangle 59"/>
          <p:cNvSpPr>
            <a:spLocks noGrp="1" noChangeArrowheads="1"/>
          </p:cNvSpPr>
          <p:nvPr>
            <p:ph idx="1"/>
          </p:nvPr>
        </p:nvSpPr>
        <p:spPr>
          <a:xfrm>
            <a:off x="381000" y="1905000"/>
            <a:ext cx="8229600" cy="3916363"/>
          </a:xfrm>
        </p:spPr>
        <p:txBody>
          <a:bodyPr/>
          <a:lstStyle/>
          <a:p>
            <a:r>
              <a:rPr lang="en-US" dirty="0" smtClean="0"/>
              <a:t>El </a:t>
            </a:r>
            <a:r>
              <a:rPr lang="en-US" dirty="0" err="1" smtClean="0"/>
              <a:t>mundo</a:t>
            </a:r>
            <a:r>
              <a:rPr lang="en-US" dirty="0" smtClean="0"/>
              <a:t> </a:t>
            </a:r>
            <a:r>
              <a:rPr lang="en-US" dirty="0" err="1" smtClean="0"/>
              <a:t>Markstrat</a:t>
            </a:r>
            <a:endParaRPr lang="en-US" dirty="0" smtClean="0"/>
          </a:p>
          <a:p>
            <a:r>
              <a:rPr lang="en-US" dirty="0" err="1" smtClean="0"/>
              <a:t>Población</a:t>
            </a:r>
            <a:r>
              <a:rPr lang="en-US" dirty="0" smtClean="0"/>
              <a:t>: 250 </a:t>
            </a:r>
            <a:r>
              <a:rPr lang="en-US" dirty="0" err="1" smtClean="0"/>
              <a:t>millones</a:t>
            </a:r>
            <a:endParaRPr lang="en-US" dirty="0" smtClean="0"/>
          </a:p>
          <a:p>
            <a:r>
              <a:rPr lang="en-US" dirty="0" err="1" smtClean="0"/>
              <a:t>Moneda</a:t>
            </a:r>
            <a:r>
              <a:rPr lang="en-US" dirty="0" smtClean="0"/>
              <a:t>: </a:t>
            </a:r>
            <a:r>
              <a:rPr lang="en-US" dirty="0" err="1" smtClean="0"/>
              <a:t>Markstrat</a:t>
            </a:r>
            <a:r>
              <a:rPr lang="en-US" dirty="0" smtClean="0"/>
              <a:t> Dollar ($)</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79">
                                            <p:txEl>
                                              <p:pRg st="0" end="0"/>
                                            </p:txEl>
                                          </p:spTgt>
                                        </p:tgtEl>
                                        <p:attrNameLst>
                                          <p:attrName>style.visibility</p:attrName>
                                        </p:attrNameLst>
                                      </p:cBhvr>
                                      <p:to>
                                        <p:strVal val="visible"/>
                                      </p:to>
                                    </p:set>
                                    <p:anim calcmode="lin" valueType="num">
                                      <p:cBhvr additive="base">
                                        <p:cTn id="7" dur="500" fill="hold"/>
                                        <p:tgtEl>
                                          <p:spTgt spid="307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77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79">
                                            <p:txEl>
                                              <p:pRg st="1" end="1"/>
                                            </p:txEl>
                                          </p:spTgt>
                                        </p:tgtEl>
                                        <p:attrNameLst>
                                          <p:attrName>style.visibility</p:attrName>
                                        </p:attrNameLst>
                                      </p:cBhvr>
                                      <p:to>
                                        <p:strVal val="visible"/>
                                      </p:to>
                                    </p:set>
                                    <p:anim calcmode="lin" valueType="num">
                                      <p:cBhvr additive="base">
                                        <p:cTn id="13" dur="500" fill="hold"/>
                                        <p:tgtEl>
                                          <p:spTgt spid="3077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79">
                                            <p:txEl>
                                              <p:pRg st="2" end="2"/>
                                            </p:txEl>
                                          </p:spTgt>
                                        </p:tgtEl>
                                        <p:attrNameLst>
                                          <p:attrName>style.visibility</p:attrName>
                                        </p:attrNameLst>
                                      </p:cBhvr>
                                      <p:to>
                                        <p:strVal val="visible"/>
                                      </p:to>
                                    </p:set>
                                    <p:anim calcmode="lin" valueType="num">
                                      <p:cBhvr additive="base">
                                        <p:cTn id="19" dur="500" fill="hold"/>
                                        <p:tgtEl>
                                          <p:spTgt spid="3077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7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9"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El </a:t>
            </a:r>
            <a:r>
              <a:rPr lang="en-US" dirty="0" err="1" smtClean="0"/>
              <a:t>escenario</a:t>
            </a:r>
            <a:r>
              <a:rPr lang="en-US" dirty="0" smtClean="0"/>
              <a:t> </a:t>
            </a:r>
            <a:r>
              <a:rPr lang="en-US" dirty="0" err="1" smtClean="0"/>
              <a:t>inicial</a:t>
            </a:r>
            <a:r>
              <a:rPr lang="en-US" dirty="0" smtClean="0"/>
              <a:t> </a:t>
            </a:r>
            <a:r>
              <a:rPr lang="en-US" dirty="0" err="1" smtClean="0"/>
              <a:t>tiene</a:t>
            </a:r>
            <a:r>
              <a:rPr lang="en-US" dirty="0" smtClean="0"/>
              <a:t> </a:t>
            </a:r>
            <a:r>
              <a:rPr lang="en-US" dirty="0" err="1" smtClean="0"/>
              <a:t>empresas</a:t>
            </a:r>
            <a:r>
              <a:rPr lang="en-US" dirty="0" smtClean="0"/>
              <a:t> </a:t>
            </a:r>
            <a:r>
              <a:rPr lang="en-US" dirty="0" err="1" smtClean="0"/>
              <a:t>comenzando</a:t>
            </a:r>
            <a:r>
              <a:rPr lang="en-US" dirty="0" smtClean="0"/>
              <a:t> en </a:t>
            </a:r>
            <a:r>
              <a:rPr lang="en-US" dirty="0" err="1" smtClean="0"/>
              <a:t>diferentes</a:t>
            </a:r>
            <a:r>
              <a:rPr lang="en-US" dirty="0" smtClean="0"/>
              <a:t> </a:t>
            </a:r>
            <a:r>
              <a:rPr lang="en-US" dirty="0" err="1" smtClean="0"/>
              <a:t>posiciones</a:t>
            </a:r>
            <a:endParaRPr lang="en-US" dirty="0" smtClean="0"/>
          </a:p>
        </p:txBody>
      </p:sp>
      <p:pic>
        <p:nvPicPr>
          <p:cNvPr id="4" name="Picture 3" descr="j0438541.jpg"/>
          <p:cNvPicPr>
            <a:picLocks noChangeAspect="1"/>
          </p:cNvPicPr>
          <p:nvPr/>
        </p:nvPicPr>
        <p:blipFill>
          <a:blip r:embed="rId3" cstate="print"/>
          <a:srcRect t="6849" r="5419" b="20548"/>
          <a:stretch>
            <a:fillRect/>
          </a:stretch>
        </p:blipFill>
        <p:spPr>
          <a:xfrm>
            <a:off x="762000" y="1371600"/>
            <a:ext cx="7671758" cy="4419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title"/>
          </p:nvPr>
        </p:nvSpPr>
        <p:spPr>
          <a:xfrm>
            <a:off x="76200" y="0"/>
            <a:ext cx="5715000" cy="785813"/>
          </a:xfrm>
        </p:spPr>
        <p:txBody>
          <a:bodyPr/>
          <a:lstStyle/>
          <a:p>
            <a:r>
              <a:rPr lang="en-US" dirty="0" err="1" smtClean="0"/>
              <a:t>Cada</a:t>
            </a:r>
            <a:r>
              <a:rPr lang="en-US" dirty="0" smtClean="0"/>
              <a:t> </a:t>
            </a:r>
            <a:r>
              <a:rPr lang="en-US" dirty="0" err="1" smtClean="0"/>
              <a:t>empresa</a:t>
            </a:r>
            <a:r>
              <a:rPr lang="en-US" dirty="0" smtClean="0"/>
              <a:t> </a:t>
            </a:r>
            <a:r>
              <a:rPr lang="en-US" dirty="0" err="1" smtClean="0"/>
              <a:t>puede</a:t>
            </a:r>
            <a:r>
              <a:rPr lang="en-US" dirty="0" smtClean="0"/>
              <a:t> </a:t>
            </a:r>
            <a:r>
              <a:rPr lang="en-US" dirty="0" err="1" smtClean="0"/>
              <a:t>competir</a:t>
            </a:r>
            <a:r>
              <a:rPr lang="en-US" dirty="0" smtClean="0"/>
              <a:t> en dos </a:t>
            </a:r>
            <a:r>
              <a:rPr lang="en-US" dirty="0" err="1" smtClean="0"/>
              <a:t>mercados</a:t>
            </a:r>
            <a:endParaRPr lang="en-US" dirty="0" smtClean="0"/>
          </a:p>
        </p:txBody>
      </p:sp>
      <p:sp>
        <p:nvSpPr>
          <p:cNvPr id="18435" name="Rectangle 4"/>
          <p:cNvSpPr>
            <a:spLocks noGrp="1" noChangeArrowheads="1"/>
          </p:cNvSpPr>
          <p:nvPr>
            <p:ph idx="1"/>
          </p:nvPr>
        </p:nvSpPr>
        <p:spPr>
          <a:xfrm>
            <a:off x="381000" y="1600200"/>
            <a:ext cx="8229600" cy="4525963"/>
          </a:xfrm>
        </p:spPr>
        <p:txBody>
          <a:bodyPr/>
          <a:lstStyle/>
          <a:p>
            <a:r>
              <a:rPr lang="en-US" dirty="0" err="1" smtClean="0"/>
              <a:t>Máximo</a:t>
            </a:r>
            <a:r>
              <a:rPr lang="en-US" dirty="0" smtClean="0"/>
              <a:t>: 5 </a:t>
            </a:r>
            <a:r>
              <a:rPr lang="en-US" dirty="0" err="1" smtClean="0"/>
              <a:t>marcas</a:t>
            </a:r>
            <a:r>
              <a:rPr lang="en-US" dirty="0" smtClean="0"/>
              <a:t>/</a:t>
            </a:r>
            <a:r>
              <a:rPr lang="en-US" dirty="0" err="1" smtClean="0"/>
              <a:t>empresa</a:t>
            </a:r>
            <a:r>
              <a:rPr lang="en-US" dirty="0" smtClean="0"/>
              <a:t> al </a:t>
            </a:r>
            <a:r>
              <a:rPr lang="en-US" dirty="0" err="1" smtClean="0"/>
              <a:t>mismo</a:t>
            </a:r>
            <a:r>
              <a:rPr lang="en-US" dirty="0" smtClean="0"/>
              <a:t> </a:t>
            </a:r>
            <a:r>
              <a:rPr lang="en-US" dirty="0" err="1" smtClean="0"/>
              <a:t>tiempo</a:t>
            </a:r>
            <a:endParaRPr lang="en-US" dirty="0" smtClean="0"/>
          </a:p>
        </p:txBody>
      </p:sp>
      <p:sp>
        <p:nvSpPr>
          <p:cNvPr id="18436" name="Text Box 5"/>
          <p:cNvSpPr txBox="1">
            <a:spLocks noChangeArrowheads="1"/>
          </p:cNvSpPr>
          <p:nvPr/>
        </p:nvSpPr>
        <p:spPr bwMode="auto">
          <a:xfrm>
            <a:off x="3200400" y="2895600"/>
            <a:ext cx="2895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0" hangingPunct="0">
              <a:spcAft>
                <a:spcPct val="60000"/>
              </a:spcAft>
              <a:buClr>
                <a:schemeClr val="accent1"/>
              </a:buClr>
              <a:buSzPct val="80000"/>
              <a:buFont typeface="Arial" charset="0"/>
              <a:buChar char="•"/>
            </a:pPr>
            <a:r>
              <a:rPr lang="en-US" sz="2000" dirty="0" err="1" smtClean="0">
                <a:solidFill>
                  <a:srgbClr val="595959"/>
                </a:solidFill>
              </a:rPr>
              <a:t>Independientes</a:t>
            </a:r>
            <a:endParaRPr lang="en-US" sz="2000" dirty="0">
              <a:solidFill>
                <a:srgbClr val="595959"/>
              </a:solidFill>
            </a:endParaRPr>
          </a:p>
          <a:p>
            <a:pPr eaLnBrk="0" hangingPunct="0">
              <a:spcAft>
                <a:spcPct val="60000"/>
              </a:spcAft>
              <a:buClr>
                <a:schemeClr val="accent1"/>
              </a:buClr>
              <a:buSzPct val="80000"/>
              <a:buFont typeface="Arial" charset="0"/>
              <a:buChar char="•"/>
            </a:pPr>
            <a:r>
              <a:rPr lang="en-US" sz="2000" dirty="0" smtClean="0">
                <a:solidFill>
                  <a:srgbClr val="595959"/>
                </a:solidFill>
              </a:rPr>
              <a:t>No </a:t>
            </a:r>
            <a:r>
              <a:rPr lang="en-US" sz="2000" dirty="0" err="1" smtClean="0">
                <a:solidFill>
                  <a:srgbClr val="595959"/>
                </a:solidFill>
              </a:rPr>
              <a:t>sustitutos</a:t>
            </a:r>
            <a:endParaRPr lang="en-US" sz="2000" dirty="0">
              <a:solidFill>
                <a:srgbClr val="595959"/>
              </a:solidFill>
            </a:endParaRPr>
          </a:p>
          <a:p>
            <a:pPr eaLnBrk="0" hangingPunct="0">
              <a:spcAft>
                <a:spcPct val="60000"/>
              </a:spcAft>
              <a:buClr>
                <a:schemeClr val="accent1"/>
              </a:buClr>
              <a:buSzPct val="80000"/>
              <a:buFont typeface="Arial" charset="0"/>
              <a:buChar char="•"/>
            </a:pPr>
            <a:r>
              <a:rPr lang="en-US" sz="2000" dirty="0" smtClean="0">
                <a:solidFill>
                  <a:srgbClr val="595959"/>
                </a:solidFill>
              </a:rPr>
              <a:t>No </a:t>
            </a:r>
            <a:r>
              <a:rPr lang="en-US" sz="2000" dirty="0" err="1" smtClean="0">
                <a:solidFill>
                  <a:srgbClr val="595959"/>
                </a:solidFill>
              </a:rPr>
              <a:t>complementarios</a:t>
            </a:r>
            <a:endParaRPr lang="en-US" sz="2000" dirty="0">
              <a:solidFill>
                <a:srgbClr val="595959"/>
              </a:solidFill>
            </a:endParaRPr>
          </a:p>
        </p:txBody>
      </p:sp>
      <p:sp>
        <p:nvSpPr>
          <p:cNvPr id="19462" name="AutoShape 6"/>
          <p:cNvSpPr>
            <a:spLocks noChangeArrowheads="1"/>
          </p:cNvSpPr>
          <p:nvPr/>
        </p:nvSpPr>
        <p:spPr bwMode="auto">
          <a:xfrm>
            <a:off x="6553200" y="2362200"/>
            <a:ext cx="1676400" cy="2286000"/>
          </a:xfrm>
          <a:prstGeom prst="can">
            <a:avLst>
              <a:gd name="adj" fmla="val 34091"/>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fontAlgn="auto">
              <a:spcBef>
                <a:spcPts val="0"/>
              </a:spcBef>
              <a:spcAft>
                <a:spcPts val="0"/>
              </a:spcAft>
              <a:defRPr/>
            </a:pPr>
            <a:endParaRPr lang="en-US" dirty="0"/>
          </a:p>
        </p:txBody>
      </p:sp>
      <p:sp>
        <p:nvSpPr>
          <p:cNvPr id="19464" name="Rectangle 8"/>
          <p:cNvSpPr>
            <a:spLocks noChangeArrowheads="1"/>
          </p:cNvSpPr>
          <p:nvPr/>
        </p:nvSpPr>
        <p:spPr bwMode="auto">
          <a:xfrm>
            <a:off x="685800" y="4724400"/>
            <a:ext cx="1981200" cy="533400"/>
          </a:xfrm>
          <a:prstGeom prst="rect">
            <a:avLst/>
          </a:prstGeom>
          <a:noFill/>
          <a:ln w="9525">
            <a:noFill/>
            <a:miter lim="800000"/>
            <a:headEnd/>
            <a:tailEnd/>
          </a:ln>
        </p:spPr>
        <p:txBody>
          <a:bodyPr/>
          <a:lstStyle/>
          <a:p>
            <a:pPr algn="ctr" fontAlgn="auto">
              <a:spcBef>
                <a:spcPct val="100000"/>
              </a:spcBef>
              <a:spcAft>
                <a:spcPts val="0"/>
              </a:spcAft>
              <a:defRPr/>
            </a:pPr>
            <a:r>
              <a:rPr lang="en-US" sz="2800" b="1" cap="small" dirty="0">
                <a:latin typeface="+mj-lt"/>
              </a:rPr>
              <a:t>Sonites</a:t>
            </a:r>
          </a:p>
        </p:txBody>
      </p:sp>
      <p:sp>
        <p:nvSpPr>
          <p:cNvPr id="17" name="Cube 16"/>
          <p:cNvSpPr/>
          <p:nvPr/>
        </p:nvSpPr>
        <p:spPr>
          <a:xfrm>
            <a:off x="609600" y="2362200"/>
            <a:ext cx="2209800" cy="2209800"/>
          </a:xfrm>
          <a:prstGeom prst="cub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Rectangle 8"/>
          <p:cNvSpPr>
            <a:spLocks noChangeArrowheads="1"/>
          </p:cNvSpPr>
          <p:nvPr/>
        </p:nvSpPr>
        <p:spPr bwMode="auto">
          <a:xfrm>
            <a:off x="6324600" y="4724400"/>
            <a:ext cx="1981200" cy="533400"/>
          </a:xfrm>
          <a:prstGeom prst="rect">
            <a:avLst/>
          </a:prstGeom>
          <a:noFill/>
          <a:ln w="9525">
            <a:noFill/>
            <a:miter lim="800000"/>
            <a:headEnd/>
            <a:tailEnd/>
          </a:ln>
        </p:spPr>
        <p:txBody>
          <a:bodyPr/>
          <a:lstStyle/>
          <a:p>
            <a:pPr algn="ctr" fontAlgn="auto">
              <a:spcBef>
                <a:spcPct val="100000"/>
              </a:spcBef>
              <a:spcAft>
                <a:spcPts val="0"/>
              </a:spcAft>
              <a:defRPr/>
            </a:pPr>
            <a:r>
              <a:rPr lang="en-US" sz="2800" b="1" cap="small" dirty="0">
                <a:latin typeface="+mj-lt"/>
              </a:rPr>
              <a:t>Vodites</a:t>
            </a:r>
          </a:p>
        </p:txBody>
      </p:sp>
    </p:spTree>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
          <p:cNvSpPr>
            <a:spLocks noGrp="1" noChangeArrowheads="1"/>
          </p:cNvSpPr>
          <p:nvPr>
            <p:ph type="title"/>
          </p:nvPr>
        </p:nvSpPr>
        <p:spPr>
          <a:xfrm>
            <a:off x="0" y="0"/>
            <a:ext cx="5715000" cy="785813"/>
          </a:xfrm>
        </p:spPr>
        <p:txBody>
          <a:bodyPr/>
          <a:lstStyle/>
          <a:p>
            <a:r>
              <a:rPr lang="en-US" dirty="0" smtClean="0"/>
              <a:t>El </a:t>
            </a:r>
            <a:r>
              <a:rPr lang="en-US" dirty="0" err="1" smtClean="0"/>
              <a:t>mercado</a:t>
            </a:r>
            <a:r>
              <a:rPr lang="en-US" dirty="0" smtClean="0"/>
              <a:t> </a:t>
            </a:r>
            <a:r>
              <a:rPr lang="en-US" dirty="0" err="1" smtClean="0"/>
              <a:t>Sonite</a:t>
            </a:r>
            <a:r>
              <a:rPr lang="en-US" dirty="0" smtClean="0"/>
              <a:t> </a:t>
            </a:r>
            <a:r>
              <a:rPr lang="en-US" dirty="0" err="1" smtClean="0"/>
              <a:t>ya</a:t>
            </a:r>
            <a:r>
              <a:rPr lang="en-US" dirty="0" smtClean="0"/>
              <a:t> </a:t>
            </a:r>
            <a:r>
              <a:rPr lang="en-US" dirty="0" err="1" smtClean="0"/>
              <a:t>está</a:t>
            </a:r>
            <a:r>
              <a:rPr lang="en-US" dirty="0" smtClean="0"/>
              <a:t> </a:t>
            </a:r>
            <a:r>
              <a:rPr lang="en-US" dirty="0" err="1" smtClean="0"/>
              <a:t>desarrollado</a:t>
            </a:r>
            <a:r>
              <a:rPr lang="en-US" dirty="0" smtClean="0"/>
              <a:t>, </a:t>
            </a:r>
            <a:r>
              <a:rPr lang="en-US" dirty="0" err="1" smtClean="0"/>
              <a:t>cada</a:t>
            </a:r>
            <a:r>
              <a:rPr lang="en-US" dirty="0" smtClean="0"/>
              <a:t> </a:t>
            </a:r>
            <a:r>
              <a:rPr lang="en-US" dirty="0" err="1" smtClean="0"/>
              <a:t>producto</a:t>
            </a:r>
            <a:r>
              <a:rPr lang="en-US" dirty="0" smtClean="0"/>
              <a:t> </a:t>
            </a:r>
            <a:r>
              <a:rPr lang="en-US" dirty="0" err="1" smtClean="0"/>
              <a:t>tiene</a:t>
            </a:r>
            <a:r>
              <a:rPr lang="en-US" dirty="0" smtClean="0"/>
              <a:t> 6 </a:t>
            </a:r>
            <a:r>
              <a:rPr lang="en-US" dirty="0" err="1" smtClean="0"/>
              <a:t>características</a:t>
            </a:r>
            <a:endParaRPr lang="en-US" dirty="0" smtClean="0"/>
          </a:p>
        </p:txBody>
      </p:sp>
      <p:graphicFrame>
        <p:nvGraphicFramePr>
          <p:cNvPr id="45" name="Table 44"/>
          <p:cNvGraphicFramePr>
            <a:graphicFrameLocks noGrp="1"/>
          </p:cNvGraphicFramePr>
          <p:nvPr>
            <p:extLst>
              <p:ext uri="{D42A27DB-BD31-4B8C-83A1-F6EECF244321}">
                <p14:modId xmlns:p14="http://schemas.microsoft.com/office/powerpoint/2010/main" val="2141517258"/>
              </p:ext>
            </p:extLst>
          </p:nvPr>
        </p:nvGraphicFramePr>
        <p:xfrm>
          <a:off x="381000" y="1143000"/>
          <a:ext cx="8229600" cy="5195889"/>
        </p:xfrm>
        <a:graphic>
          <a:graphicData uri="http://schemas.openxmlformats.org/drawingml/2006/table">
            <a:tbl>
              <a:tblPr bandRow="1">
                <a:tableStyleId>{5DA37D80-6434-44D0-A028-1B22A696006F}</a:tableStyleId>
              </a:tblPr>
              <a:tblGrid>
                <a:gridCol w="2743200"/>
                <a:gridCol w="2743200"/>
                <a:gridCol w="2743200"/>
              </a:tblGrid>
              <a:tr h="701088">
                <a:tc>
                  <a:txBody>
                    <a:bodyPr/>
                    <a:lstStyle/>
                    <a:p>
                      <a:pPr algn="ctr"/>
                      <a:r>
                        <a:rPr lang="en-US" sz="2400" b="1" dirty="0" smtClean="0">
                          <a:solidFill>
                            <a:schemeClr val="tx1">
                              <a:lumMod val="75000"/>
                              <a:lumOff val="25000"/>
                            </a:schemeClr>
                          </a:solidFill>
                        </a:rPr>
                        <a:t>Peso</a:t>
                      </a:r>
                      <a:r>
                        <a:rPr lang="en-US" sz="1800" b="1" dirty="0" smtClean="0">
                          <a:solidFill>
                            <a:schemeClr val="tx1">
                              <a:lumMod val="75000"/>
                              <a:lumOff val="25000"/>
                            </a:schemeClr>
                          </a:solidFill>
                        </a:rPr>
                        <a:t/>
                      </a:r>
                      <a:br>
                        <a:rPr lang="en-US" sz="1800" b="1" dirty="0" smtClean="0">
                          <a:solidFill>
                            <a:schemeClr val="tx1">
                              <a:lumMod val="75000"/>
                              <a:lumOff val="25000"/>
                            </a:schemeClr>
                          </a:solidFill>
                        </a:rPr>
                      </a:br>
                      <a:r>
                        <a:rPr lang="en-US" sz="1600" dirty="0" smtClean="0">
                          <a:solidFill>
                            <a:schemeClr val="tx1">
                              <a:lumMod val="75000"/>
                              <a:lumOff val="25000"/>
                            </a:schemeClr>
                          </a:solidFill>
                        </a:rPr>
                        <a:t>(10 – 20)</a:t>
                      </a:r>
                      <a:endParaRPr lang="en-US" sz="1800" b="1" dirty="0">
                        <a:solidFill>
                          <a:schemeClr val="tx1">
                            <a:lumMod val="75000"/>
                            <a:lumOff val="25000"/>
                          </a:schemeClr>
                        </a:solidFill>
                      </a:endParaRPr>
                    </a:p>
                  </a:txBody>
                  <a:tcPr marT="45723" marB="45723" anchor="ctr"/>
                </a:tc>
                <a:tc>
                  <a:txBody>
                    <a:bodyPr/>
                    <a:lstStyle/>
                    <a:p>
                      <a:pPr algn="ctr"/>
                      <a:r>
                        <a:rPr lang="en-US" sz="2400" b="1" kern="1200" dirty="0" err="1" smtClean="0">
                          <a:solidFill>
                            <a:schemeClr val="tx1">
                              <a:lumMod val="75000"/>
                              <a:lumOff val="25000"/>
                            </a:schemeClr>
                          </a:solidFill>
                          <a:latin typeface="+mn-lt"/>
                          <a:ea typeface="+mn-ea"/>
                          <a:cs typeface="+mn-cs"/>
                        </a:rPr>
                        <a:t>Diseño</a:t>
                      </a:r>
                      <a:endParaRPr lang="en-US" sz="2400" b="1" kern="1200" dirty="0" smtClean="0">
                        <a:solidFill>
                          <a:schemeClr val="tx1">
                            <a:lumMod val="75000"/>
                            <a:lumOff val="25000"/>
                          </a:schemeClr>
                        </a:solidFill>
                        <a:latin typeface="+mn-lt"/>
                        <a:ea typeface="+mn-ea"/>
                        <a:cs typeface="+mn-cs"/>
                      </a:endParaRPr>
                    </a:p>
                    <a:p>
                      <a:pPr algn="ctr"/>
                      <a:r>
                        <a:rPr lang="en-US" sz="1600" kern="1200" dirty="0" smtClean="0">
                          <a:solidFill>
                            <a:schemeClr val="tx1">
                              <a:lumMod val="75000"/>
                              <a:lumOff val="25000"/>
                            </a:schemeClr>
                          </a:solidFill>
                          <a:latin typeface="+mn-lt"/>
                          <a:ea typeface="+mn-ea"/>
                          <a:cs typeface="+mn-cs"/>
                        </a:rPr>
                        <a:t>(3-10)</a:t>
                      </a:r>
                      <a:endParaRPr lang="en-US" sz="1600" kern="1200" dirty="0">
                        <a:solidFill>
                          <a:schemeClr val="tx1">
                            <a:lumMod val="75000"/>
                            <a:lumOff val="25000"/>
                          </a:schemeClr>
                        </a:solidFill>
                        <a:latin typeface="+mn-lt"/>
                        <a:ea typeface="+mn-ea"/>
                        <a:cs typeface="+mn-cs"/>
                      </a:endParaRPr>
                    </a:p>
                  </a:txBody>
                  <a:tcPr marT="45723" marB="45723" anchor="ctr"/>
                </a:tc>
                <a:tc>
                  <a:txBody>
                    <a:bodyPr/>
                    <a:lstStyle/>
                    <a:p>
                      <a:pPr marL="0" algn="ctr" defTabSz="914400" rtl="0" eaLnBrk="1" latinLnBrk="0" hangingPunct="1"/>
                      <a:r>
                        <a:rPr lang="en-US" sz="2400" b="1" kern="1200" dirty="0" err="1" smtClean="0">
                          <a:solidFill>
                            <a:schemeClr val="tx1">
                              <a:lumMod val="75000"/>
                              <a:lumOff val="25000"/>
                            </a:schemeClr>
                          </a:solidFill>
                          <a:latin typeface="+mn-lt"/>
                          <a:ea typeface="+mn-ea"/>
                          <a:cs typeface="+mn-cs"/>
                        </a:rPr>
                        <a:t>Volumen</a:t>
                      </a:r>
                      <a:endParaRPr lang="en-US" sz="2400" b="1" kern="1200" dirty="0" smtClean="0">
                        <a:solidFill>
                          <a:schemeClr val="tx1">
                            <a:lumMod val="75000"/>
                            <a:lumOff val="25000"/>
                          </a:schemeClr>
                        </a:solidFill>
                        <a:latin typeface="+mn-lt"/>
                        <a:ea typeface="+mn-ea"/>
                        <a:cs typeface="+mn-cs"/>
                      </a:endParaRPr>
                    </a:p>
                    <a:p>
                      <a:pPr marL="0" algn="ctr" defTabSz="914400" rtl="0" eaLnBrk="1" latinLnBrk="0" hangingPunct="1"/>
                      <a:r>
                        <a:rPr lang="en-US" sz="1600" kern="1200" dirty="0" smtClean="0">
                          <a:solidFill>
                            <a:schemeClr val="tx1">
                              <a:lumMod val="75000"/>
                              <a:lumOff val="25000"/>
                            </a:schemeClr>
                          </a:solidFill>
                          <a:latin typeface="+mn-lt"/>
                          <a:ea typeface="+mn-ea"/>
                          <a:cs typeface="+mn-cs"/>
                        </a:rPr>
                        <a:t>(20-100)</a:t>
                      </a:r>
                      <a:endParaRPr lang="en-US" sz="1600" kern="1200" dirty="0">
                        <a:solidFill>
                          <a:schemeClr val="tx1">
                            <a:lumMod val="75000"/>
                            <a:lumOff val="25000"/>
                          </a:schemeClr>
                        </a:solidFill>
                        <a:latin typeface="+mn-lt"/>
                        <a:ea typeface="+mn-ea"/>
                        <a:cs typeface="+mn-cs"/>
                      </a:endParaRPr>
                    </a:p>
                  </a:txBody>
                  <a:tcPr marT="45723" marB="45723" anchor="ctr"/>
                </a:tc>
              </a:tr>
              <a:tr h="1835623">
                <a:tc>
                  <a:txBody>
                    <a:bodyPr/>
                    <a:lstStyle/>
                    <a:p>
                      <a:pPr algn="ctr"/>
                      <a:endParaRPr lang="en-US" sz="1800" dirty="0"/>
                    </a:p>
                  </a:txBody>
                  <a:tcPr marT="45723" marB="45723" anchor="ctr"/>
                </a:tc>
                <a:tc>
                  <a:txBody>
                    <a:bodyPr/>
                    <a:lstStyle/>
                    <a:p>
                      <a:pPr algn="ctr"/>
                      <a:endParaRPr lang="en-US" sz="1800" dirty="0"/>
                    </a:p>
                  </a:txBody>
                  <a:tcPr marT="45723" marB="45723" anchor="ctr"/>
                </a:tc>
                <a:tc>
                  <a:txBody>
                    <a:bodyPr/>
                    <a:lstStyle/>
                    <a:p>
                      <a:pPr algn="ctr"/>
                      <a:endParaRPr lang="en-US" sz="1800" dirty="0"/>
                    </a:p>
                  </a:txBody>
                  <a:tcPr marT="45723" marB="45723" anchor="ctr"/>
                </a:tc>
              </a:tr>
              <a:tr h="701088">
                <a:tc>
                  <a:txBody>
                    <a:bodyPr/>
                    <a:lstStyle/>
                    <a:p>
                      <a:pPr algn="ctr"/>
                      <a:r>
                        <a:rPr lang="en-US" sz="2400" b="1" dirty="0" err="1" smtClean="0">
                          <a:solidFill>
                            <a:schemeClr val="tx1">
                              <a:lumMod val="75000"/>
                              <a:lumOff val="25000"/>
                            </a:schemeClr>
                          </a:solidFill>
                        </a:rPr>
                        <a:t>Frecuencia</a:t>
                      </a:r>
                      <a:r>
                        <a:rPr lang="en-US" sz="2400" b="1" baseline="0" dirty="0" smtClean="0">
                          <a:solidFill>
                            <a:schemeClr val="tx1">
                              <a:lumMod val="75000"/>
                              <a:lumOff val="25000"/>
                            </a:schemeClr>
                          </a:solidFill>
                        </a:rPr>
                        <a:t> </a:t>
                      </a:r>
                      <a:r>
                        <a:rPr lang="en-US" sz="2400" b="1" dirty="0" smtClean="0">
                          <a:solidFill>
                            <a:schemeClr val="tx1">
                              <a:lumMod val="75000"/>
                              <a:lumOff val="25000"/>
                            </a:schemeClr>
                          </a:solidFill>
                        </a:rPr>
                        <a:t>Max. </a:t>
                      </a:r>
                      <a:r>
                        <a:rPr lang="en-US" sz="1800" b="1" dirty="0" smtClean="0">
                          <a:solidFill>
                            <a:schemeClr val="tx1">
                              <a:lumMod val="75000"/>
                              <a:lumOff val="25000"/>
                            </a:schemeClr>
                          </a:solidFill>
                        </a:rPr>
                        <a:t/>
                      </a:r>
                      <a:br>
                        <a:rPr lang="en-US" sz="1800" b="1" dirty="0" smtClean="0">
                          <a:solidFill>
                            <a:schemeClr val="tx1">
                              <a:lumMod val="75000"/>
                              <a:lumOff val="25000"/>
                            </a:schemeClr>
                          </a:solidFill>
                        </a:rPr>
                      </a:br>
                      <a:r>
                        <a:rPr lang="en-US" sz="1600" dirty="0" smtClean="0">
                          <a:solidFill>
                            <a:schemeClr val="tx1">
                              <a:lumMod val="75000"/>
                              <a:lumOff val="25000"/>
                            </a:schemeClr>
                          </a:solidFill>
                        </a:rPr>
                        <a:t>(5 – 50)</a:t>
                      </a:r>
                      <a:endParaRPr lang="en-US" sz="1800" dirty="0">
                        <a:solidFill>
                          <a:schemeClr val="tx1">
                            <a:lumMod val="75000"/>
                            <a:lumOff val="25000"/>
                          </a:schemeClr>
                        </a:solidFill>
                      </a:endParaRPr>
                    </a:p>
                  </a:txBody>
                  <a:tcPr marT="45723" marB="45723" anchor="ctr"/>
                </a:tc>
                <a:tc>
                  <a:txBody>
                    <a:bodyPr/>
                    <a:lstStyle/>
                    <a:p>
                      <a:pPr algn="ctr"/>
                      <a:r>
                        <a:rPr lang="en-US" sz="2400" b="1" dirty="0" err="1" smtClean="0">
                          <a:solidFill>
                            <a:schemeClr val="tx1">
                              <a:lumMod val="75000"/>
                              <a:lumOff val="25000"/>
                            </a:schemeClr>
                          </a:solidFill>
                        </a:rPr>
                        <a:t>Potencia</a:t>
                      </a:r>
                      <a:endParaRPr lang="en-US" sz="2400" b="1" dirty="0" smtClean="0">
                        <a:solidFill>
                          <a:schemeClr val="tx1">
                            <a:lumMod val="75000"/>
                            <a:lumOff val="25000"/>
                          </a:schemeClr>
                        </a:solidFill>
                      </a:endParaRPr>
                    </a:p>
                    <a:p>
                      <a:pPr algn="ctr"/>
                      <a:r>
                        <a:rPr lang="en-US" sz="1600" dirty="0" smtClean="0">
                          <a:solidFill>
                            <a:schemeClr val="tx1">
                              <a:lumMod val="75000"/>
                              <a:lumOff val="25000"/>
                            </a:schemeClr>
                          </a:solidFill>
                        </a:rPr>
                        <a:t>(5-100)</a:t>
                      </a:r>
                      <a:endParaRPr lang="en-US" sz="1600" dirty="0">
                        <a:solidFill>
                          <a:schemeClr val="tx1">
                            <a:lumMod val="75000"/>
                            <a:lumOff val="25000"/>
                          </a:schemeClr>
                        </a:solidFill>
                      </a:endParaRPr>
                    </a:p>
                  </a:txBody>
                  <a:tcPr marT="45723" marB="45723" anchor="ctr"/>
                </a:tc>
                <a:tc>
                  <a:txBody>
                    <a:bodyPr/>
                    <a:lstStyle/>
                    <a:p>
                      <a:pPr algn="ctr"/>
                      <a:r>
                        <a:rPr lang="es-CL" sz="2400" b="1" dirty="0" smtClean="0">
                          <a:solidFill>
                            <a:schemeClr val="tx1">
                              <a:lumMod val="75000"/>
                              <a:lumOff val="25000"/>
                            </a:schemeClr>
                          </a:solidFill>
                        </a:rPr>
                        <a:t>Costo Base</a:t>
                      </a:r>
                      <a:endParaRPr lang="en-US" sz="2400" b="1" dirty="0" smtClean="0">
                        <a:solidFill>
                          <a:schemeClr val="tx1">
                            <a:lumMod val="75000"/>
                            <a:lumOff val="25000"/>
                          </a:schemeClr>
                        </a:solidFill>
                      </a:endParaRPr>
                    </a:p>
                    <a:p>
                      <a:pPr algn="ctr"/>
                      <a:r>
                        <a:rPr lang="en-US" sz="1600" b="0" dirty="0" smtClean="0">
                          <a:solidFill>
                            <a:schemeClr val="tx1">
                              <a:lumMod val="75000"/>
                              <a:lumOff val="25000"/>
                            </a:schemeClr>
                          </a:solidFill>
                        </a:rPr>
                        <a:t>(min. 10)</a:t>
                      </a:r>
                      <a:endParaRPr lang="en-US" sz="1600" b="0" dirty="0">
                        <a:solidFill>
                          <a:schemeClr val="tx1">
                            <a:lumMod val="75000"/>
                            <a:lumOff val="25000"/>
                          </a:schemeClr>
                        </a:solidFill>
                      </a:endParaRPr>
                    </a:p>
                  </a:txBody>
                  <a:tcPr marT="45723" marB="45723" anchor="ctr"/>
                </a:tc>
              </a:tr>
              <a:tr h="1958090">
                <a:tc>
                  <a:txBody>
                    <a:bodyPr/>
                    <a:lstStyle/>
                    <a:p>
                      <a:endParaRPr lang="en-US" sz="1800" dirty="0"/>
                    </a:p>
                  </a:txBody>
                  <a:tcPr marT="45723" marB="45723"/>
                </a:tc>
                <a:tc>
                  <a:txBody>
                    <a:bodyPr/>
                    <a:lstStyle/>
                    <a:p>
                      <a:endParaRPr lang="en-US" sz="1800" dirty="0"/>
                    </a:p>
                  </a:txBody>
                  <a:tcPr marT="45723" marB="45723"/>
                </a:tc>
                <a:tc>
                  <a:txBody>
                    <a:bodyPr/>
                    <a:lstStyle/>
                    <a:p>
                      <a:endParaRPr lang="en-US" sz="1800" dirty="0"/>
                    </a:p>
                  </a:txBody>
                  <a:tcPr marT="45723" marB="45723"/>
                </a:tc>
              </a:tr>
            </a:tbl>
          </a:graphicData>
        </a:graphic>
      </p:graphicFrame>
      <p:grpSp>
        <p:nvGrpSpPr>
          <p:cNvPr id="19481" name="Group 77"/>
          <p:cNvGrpSpPr>
            <a:grpSpLocks/>
          </p:cNvGrpSpPr>
          <p:nvPr/>
        </p:nvGrpSpPr>
        <p:grpSpPr bwMode="auto">
          <a:xfrm>
            <a:off x="1155700" y="2236788"/>
            <a:ext cx="1285875" cy="922337"/>
            <a:chOff x="1155700" y="2236787"/>
            <a:chExt cx="1285875" cy="922338"/>
          </a:xfrm>
        </p:grpSpPr>
        <p:sp>
          <p:nvSpPr>
            <p:cNvPr id="19513" name="Rectangle 16"/>
            <p:cNvSpPr>
              <a:spLocks noChangeArrowheads="1"/>
            </p:cNvSpPr>
            <p:nvPr/>
          </p:nvSpPr>
          <p:spPr bwMode="auto">
            <a:xfrm>
              <a:off x="1892300" y="2289175"/>
              <a:ext cx="5492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a:t>Kg</a:t>
              </a:r>
            </a:p>
          </p:txBody>
        </p:sp>
        <p:sp>
          <p:nvSpPr>
            <p:cNvPr id="13" name="Rectangle 17"/>
            <p:cNvSpPr>
              <a:spLocks noChangeArrowheads="1"/>
            </p:cNvSpPr>
            <p:nvPr/>
          </p:nvSpPr>
          <p:spPr bwMode="auto">
            <a:xfrm>
              <a:off x="1295400" y="2590800"/>
              <a:ext cx="666750" cy="488950"/>
            </a:xfrm>
            <a:prstGeom prst="rect">
              <a:avLst/>
            </a:prstGeom>
            <a:solidFill>
              <a:srgbClr val="92D050"/>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fontAlgn="auto">
                <a:spcBef>
                  <a:spcPts val="0"/>
                </a:spcBef>
                <a:spcAft>
                  <a:spcPts val="0"/>
                </a:spcAft>
                <a:defRPr/>
              </a:pPr>
              <a:endParaRPr lang="en-US" dirty="0"/>
            </a:p>
          </p:txBody>
        </p:sp>
        <p:sp>
          <p:nvSpPr>
            <p:cNvPr id="19517" name="Line 19"/>
            <p:cNvSpPr>
              <a:spLocks noChangeShapeType="1"/>
            </p:cNvSpPr>
            <p:nvPr/>
          </p:nvSpPr>
          <p:spPr bwMode="auto">
            <a:xfrm>
              <a:off x="1619250" y="2236787"/>
              <a:ext cx="0" cy="908050"/>
            </a:xfrm>
            <a:prstGeom prst="line">
              <a:avLst/>
            </a:prstGeom>
            <a:noFill/>
            <a:ln w="3175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s-CL"/>
            </a:p>
          </p:txBody>
        </p:sp>
        <p:sp>
          <p:nvSpPr>
            <p:cNvPr id="19518" name="Freeform 20"/>
            <p:cNvSpPr>
              <a:spLocks/>
            </p:cNvSpPr>
            <p:nvPr/>
          </p:nvSpPr>
          <p:spPr bwMode="auto">
            <a:xfrm>
              <a:off x="1155700" y="2941637"/>
              <a:ext cx="927100" cy="217488"/>
            </a:xfrm>
            <a:custGeom>
              <a:avLst/>
              <a:gdLst>
                <a:gd name="T0" fmla="*/ 0 w 584"/>
                <a:gd name="T1" fmla="*/ 0 h 137"/>
                <a:gd name="T2" fmla="*/ 0 w 584"/>
                <a:gd name="T3" fmla="*/ 215900 h 137"/>
                <a:gd name="T4" fmla="*/ 925513 w 584"/>
                <a:gd name="T5" fmla="*/ 215900 h 137"/>
                <a:gd name="T6" fmla="*/ 925513 w 584"/>
                <a:gd name="T7" fmla="*/ 0 h 137"/>
                <a:gd name="T8" fmla="*/ 0 60000 65536"/>
                <a:gd name="T9" fmla="*/ 0 60000 65536"/>
                <a:gd name="T10" fmla="*/ 0 60000 65536"/>
                <a:gd name="T11" fmla="*/ 0 60000 65536"/>
                <a:gd name="T12" fmla="*/ 0 w 584"/>
                <a:gd name="T13" fmla="*/ 0 h 137"/>
                <a:gd name="T14" fmla="*/ 584 w 584"/>
                <a:gd name="T15" fmla="*/ 137 h 137"/>
              </a:gdLst>
              <a:ahLst/>
              <a:cxnLst>
                <a:cxn ang="T8">
                  <a:pos x="T0" y="T1"/>
                </a:cxn>
                <a:cxn ang="T9">
                  <a:pos x="T2" y="T3"/>
                </a:cxn>
                <a:cxn ang="T10">
                  <a:pos x="T4" y="T5"/>
                </a:cxn>
                <a:cxn ang="T11">
                  <a:pos x="T6" y="T7"/>
                </a:cxn>
              </a:cxnLst>
              <a:rect l="T12" t="T13" r="T14" b="T15"/>
              <a:pathLst>
                <a:path w="584" h="137">
                  <a:moveTo>
                    <a:pt x="0" y="0"/>
                  </a:moveTo>
                  <a:lnTo>
                    <a:pt x="0" y="136"/>
                  </a:lnTo>
                  <a:lnTo>
                    <a:pt x="583" y="136"/>
                  </a:lnTo>
                  <a:lnTo>
                    <a:pt x="583" y="0"/>
                  </a:lnTo>
                </a:path>
              </a:pathLst>
            </a:custGeom>
            <a:noFill/>
            <a:ln w="508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9482" name="Group 66"/>
          <p:cNvGrpSpPr>
            <a:grpSpLocks/>
          </p:cNvGrpSpPr>
          <p:nvPr/>
        </p:nvGrpSpPr>
        <p:grpSpPr bwMode="auto">
          <a:xfrm>
            <a:off x="3657600" y="2209800"/>
            <a:ext cx="1700213" cy="1295400"/>
            <a:chOff x="3657600" y="2209800"/>
            <a:chExt cx="1700212" cy="1295400"/>
          </a:xfrm>
        </p:grpSpPr>
        <p:sp>
          <p:nvSpPr>
            <p:cNvPr id="20" name="L-Shape 19"/>
            <p:cNvSpPr/>
            <p:nvPr/>
          </p:nvSpPr>
          <p:spPr>
            <a:xfrm rot="10800000">
              <a:off x="4267200" y="2514600"/>
              <a:ext cx="838200" cy="990600"/>
            </a:xfrm>
            <a:prstGeom prst="corner">
              <a:avLst>
                <a:gd name="adj1" fmla="val 24615"/>
                <a:gd name="adj2" fmla="val 14231"/>
              </a:avLst>
            </a:prstGeom>
            <a:solidFill>
              <a:srgbClr val="6D6DDB"/>
            </a:solidFill>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Rectangle 25"/>
            <p:cNvSpPr>
              <a:spLocks noChangeArrowheads="1"/>
            </p:cNvSpPr>
            <p:nvPr/>
          </p:nvSpPr>
          <p:spPr bwMode="auto">
            <a:xfrm>
              <a:off x="4114800" y="2971800"/>
              <a:ext cx="409575" cy="3683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fontAlgn="auto">
                <a:spcBef>
                  <a:spcPts val="0"/>
                </a:spcBef>
                <a:spcAft>
                  <a:spcPts val="0"/>
                </a:spcAft>
                <a:defRPr/>
              </a:pPr>
              <a:endParaRPr lang="en-US" dirty="0"/>
            </a:p>
          </p:txBody>
        </p:sp>
        <p:sp>
          <p:nvSpPr>
            <p:cNvPr id="23" name="Rectangle 26"/>
            <p:cNvSpPr>
              <a:spLocks noChangeArrowheads="1"/>
            </p:cNvSpPr>
            <p:nvPr/>
          </p:nvSpPr>
          <p:spPr bwMode="auto">
            <a:xfrm>
              <a:off x="3657600" y="2209800"/>
              <a:ext cx="409575" cy="7493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fontAlgn="auto">
                <a:spcBef>
                  <a:spcPts val="0"/>
                </a:spcBef>
                <a:spcAft>
                  <a:spcPts val="0"/>
                </a:spcAft>
                <a:defRPr/>
              </a:pPr>
              <a:endParaRPr lang="en-US" dirty="0"/>
            </a:p>
          </p:txBody>
        </p:sp>
        <p:sp>
          <p:nvSpPr>
            <p:cNvPr id="19512" name="Rectangle 27"/>
            <p:cNvSpPr>
              <a:spLocks noChangeArrowheads="1"/>
            </p:cNvSpPr>
            <p:nvPr/>
          </p:nvSpPr>
          <p:spPr bwMode="auto">
            <a:xfrm>
              <a:off x="4191000" y="2209800"/>
              <a:ext cx="11668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dirty="0" err="1" smtClean="0"/>
                <a:t>Índice</a:t>
              </a:r>
              <a:endParaRPr lang="en-US" sz="2000" dirty="0"/>
            </a:p>
          </p:txBody>
        </p:sp>
      </p:grpSp>
      <p:grpSp>
        <p:nvGrpSpPr>
          <p:cNvPr id="19483" name="Group 65"/>
          <p:cNvGrpSpPr>
            <a:grpSpLocks/>
          </p:cNvGrpSpPr>
          <p:nvPr/>
        </p:nvGrpSpPr>
        <p:grpSpPr bwMode="auto">
          <a:xfrm>
            <a:off x="6477000" y="2286000"/>
            <a:ext cx="1465263" cy="1092200"/>
            <a:chOff x="6477000" y="2286000"/>
            <a:chExt cx="1465263" cy="1092200"/>
          </a:xfrm>
        </p:grpSpPr>
        <p:sp>
          <p:nvSpPr>
            <p:cNvPr id="34" name="AutoShape 40"/>
            <p:cNvSpPr>
              <a:spLocks noChangeArrowheads="1"/>
            </p:cNvSpPr>
            <p:nvPr/>
          </p:nvSpPr>
          <p:spPr bwMode="auto">
            <a:xfrm>
              <a:off x="6683375" y="2286000"/>
              <a:ext cx="1258888" cy="908050"/>
            </a:xfrm>
            <a:prstGeom prst="cube">
              <a:avLst>
                <a:gd name="adj" fmla="val 24995"/>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fontAlgn="auto">
                <a:spcBef>
                  <a:spcPts val="0"/>
                </a:spcBef>
                <a:spcAft>
                  <a:spcPts val="0"/>
                </a:spcAft>
                <a:defRPr/>
              </a:pPr>
              <a:endParaRPr lang="en-US" dirty="0">
                <a:solidFill>
                  <a:schemeClr val="tx1">
                    <a:lumMod val="50000"/>
                    <a:lumOff val="50000"/>
                  </a:schemeClr>
                </a:solidFill>
              </a:endParaRPr>
            </a:p>
          </p:txBody>
        </p:sp>
        <p:sp>
          <p:nvSpPr>
            <p:cNvPr id="35" name="Rectangle 41"/>
            <p:cNvSpPr>
              <a:spLocks noChangeArrowheads="1"/>
            </p:cNvSpPr>
            <p:nvPr/>
          </p:nvSpPr>
          <p:spPr bwMode="auto">
            <a:xfrm>
              <a:off x="6831013" y="2687638"/>
              <a:ext cx="773112" cy="427037"/>
            </a:xfrm>
            <a:prstGeom prst="rect">
              <a:avLst/>
            </a:prstGeom>
            <a:noFill/>
            <a:ln w="12700">
              <a:noFill/>
              <a:miter lim="800000"/>
              <a:headEnd/>
              <a:tailEnd/>
            </a:ln>
          </p:spPr>
          <p:txBody>
            <a:bodyPr lIns="0" tIns="0" rIns="0" bIns="0" anchor="ctr" anchorCtr="1">
              <a:spAutoFit/>
            </a:bodyPr>
            <a:lstStyle/>
            <a:p>
              <a:pPr defTabSz="762000" eaLnBrk="0" fontAlgn="auto" hangingPunct="0">
                <a:spcBef>
                  <a:spcPts val="0"/>
                </a:spcBef>
                <a:spcAft>
                  <a:spcPts val="0"/>
                </a:spcAft>
                <a:defRPr/>
              </a:pPr>
              <a:r>
                <a:rPr lang="en-US" sz="2800" b="1" dirty="0">
                  <a:solidFill>
                    <a:schemeClr val="tx1">
                      <a:lumMod val="85000"/>
                      <a:lumOff val="15000"/>
                    </a:schemeClr>
                  </a:solidFill>
                  <a:latin typeface="+mn-lt"/>
                </a:rPr>
                <a:t>dm</a:t>
              </a:r>
              <a:r>
                <a:rPr lang="en-US" sz="2800" b="1" baseline="30000" dirty="0">
                  <a:solidFill>
                    <a:schemeClr val="tx1">
                      <a:lumMod val="85000"/>
                      <a:lumOff val="15000"/>
                    </a:schemeClr>
                  </a:solidFill>
                  <a:latin typeface="+mn-lt"/>
                </a:rPr>
                <a:t>3</a:t>
              </a:r>
            </a:p>
          </p:txBody>
        </p:sp>
        <p:sp>
          <p:nvSpPr>
            <p:cNvPr id="19503" name="Line 43"/>
            <p:cNvSpPr>
              <a:spLocks noChangeShapeType="1"/>
            </p:cNvSpPr>
            <p:nvPr/>
          </p:nvSpPr>
          <p:spPr bwMode="auto">
            <a:xfrm>
              <a:off x="6477000" y="2470150"/>
              <a:ext cx="0" cy="7493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19504" name="Line 44"/>
            <p:cNvSpPr>
              <a:spLocks noChangeShapeType="1"/>
            </p:cNvSpPr>
            <p:nvPr/>
          </p:nvSpPr>
          <p:spPr bwMode="auto">
            <a:xfrm>
              <a:off x="6624638" y="3378200"/>
              <a:ext cx="1252538" cy="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grpSp>
      <p:grpSp>
        <p:nvGrpSpPr>
          <p:cNvPr id="19484" name="Group 67"/>
          <p:cNvGrpSpPr>
            <a:grpSpLocks/>
          </p:cNvGrpSpPr>
          <p:nvPr/>
        </p:nvGrpSpPr>
        <p:grpSpPr bwMode="auto">
          <a:xfrm>
            <a:off x="838200" y="4876800"/>
            <a:ext cx="1617663" cy="992188"/>
            <a:chOff x="838200" y="4876800"/>
            <a:chExt cx="1617663" cy="992187"/>
          </a:xfrm>
        </p:grpSpPr>
        <p:sp>
          <p:nvSpPr>
            <p:cNvPr id="19496" name="Rectangle 21"/>
            <p:cNvSpPr>
              <a:spLocks noChangeArrowheads="1"/>
            </p:cNvSpPr>
            <p:nvPr/>
          </p:nvSpPr>
          <p:spPr bwMode="auto">
            <a:xfrm>
              <a:off x="1822450" y="4876800"/>
              <a:ext cx="6334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a:t>kHz</a:t>
              </a:r>
            </a:p>
          </p:txBody>
        </p:sp>
        <p:sp>
          <p:nvSpPr>
            <p:cNvPr id="40" name="Rectangle 22"/>
            <p:cNvSpPr>
              <a:spLocks noChangeArrowheads="1"/>
            </p:cNvSpPr>
            <p:nvPr/>
          </p:nvSpPr>
          <p:spPr bwMode="auto">
            <a:xfrm>
              <a:off x="879475" y="4959350"/>
              <a:ext cx="866775" cy="749299"/>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fontAlgn="auto">
                <a:spcBef>
                  <a:spcPts val="0"/>
                </a:spcBef>
                <a:spcAft>
                  <a:spcPts val="0"/>
                </a:spcAft>
                <a:defRPr/>
              </a:pPr>
              <a:endParaRPr lang="en-US" dirty="0"/>
            </a:p>
          </p:txBody>
        </p:sp>
        <p:sp>
          <p:nvSpPr>
            <p:cNvPr id="41" name="Freeform 23"/>
            <p:cNvSpPr>
              <a:spLocks/>
            </p:cNvSpPr>
            <p:nvPr/>
          </p:nvSpPr>
          <p:spPr bwMode="auto">
            <a:xfrm>
              <a:off x="838200" y="5257800"/>
              <a:ext cx="1547813" cy="611187"/>
            </a:xfrm>
            <a:custGeom>
              <a:avLst/>
              <a:gdLst>
                <a:gd name="T0" fmla="*/ 0 w 975"/>
                <a:gd name="T1" fmla="*/ 384 h 385"/>
                <a:gd name="T2" fmla="*/ 89 w 975"/>
                <a:gd name="T3" fmla="*/ 384 h 385"/>
                <a:gd name="T4" fmla="*/ 89 w 975"/>
                <a:gd name="T5" fmla="*/ 0 h 385"/>
                <a:gd name="T6" fmla="*/ 221 w 975"/>
                <a:gd name="T7" fmla="*/ 0 h 385"/>
                <a:gd name="T8" fmla="*/ 221 w 975"/>
                <a:gd name="T9" fmla="*/ 384 h 385"/>
                <a:gd name="T10" fmla="*/ 310 w 975"/>
                <a:gd name="T11" fmla="*/ 384 h 385"/>
                <a:gd name="T12" fmla="*/ 310 w 975"/>
                <a:gd name="T13" fmla="*/ 0 h 385"/>
                <a:gd name="T14" fmla="*/ 443 w 975"/>
                <a:gd name="T15" fmla="*/ 0 h 385"/>
                <a:gd name="T16" fmla="*/ 443 w 975"/>
                <a:gd name="T17" fmla="*/ 384 h 385"/>
                <a:gd name="T18" fmla="*/ 531 w 975"/>
                <a:gd name="T19" fmla="*/ 384 h 385"/>
                <a:gd name="T20" fmla="*/ 531 w 975"/>
                <a:gd name="T21" fmla="*/ 0 h 385"/>
                <a:gd name="T22" fmla="*/ 664 w 975"/>
                <a:gd name="T23" fmla="*/ 0 h 385"/>
                <a:gd name="T24" fmla="*/ 664 w 975"/>
                <a:gd name="T25" fmla="*/ 384 h 385"/>
                <a:gd name="T26" fmla="*/ 753 w 975"/>
                <a:gd name="T27" fmla="*/ 384 h 385"/>
                <a:gd name="T28" fmla="*/ 753 w 975"/>
                <a:gd name="T29" fmla="*/ 0 h 385"/>
                <a:gd name="T30" fmla="*/ 885 w 975"/>
                <a:gd name="T31" fmla="*/ 0 h 385"/>
                <a:gd name="T32" fmla="*/ 885 w 975"/>
                <a:gd name="T33" fmla="*/ 384 h 385"/>
                <a:gd name="T34" fmla="*/ 974 w 975"/>
                <a:gd name="T35" fmla="*/ 384 h 3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5"/>
                <a:gd name="T55" fmla="*/ 0 h 385"/>
                <a:gd name="T56" fmla="*/ 975 w 975"/>
                <a:gd name="T57" fmla="*/ 385 h 3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5" h="385">
                  <a:moveTo>
                    <a:pt x="0" y="384"/>
                  </a:moveTo>
                  <a:lnTo>
                    <a:pt x="89" y="384"/>
                  </a:lnTo>
                  <a:lnTo>
                    <a:pt x="89" y="0"/>
                  </a:lnTo>
                  <a:lnTo>
                    <a:pt x="221" y="0"/>
                  </a:lnTo>
                  <a:lnTo>
                    <a:pt x="221" y="384"/>
                  </a:lnTo>
                  <a:lnTo>
                    <a:pt x="310" y="384"/>
                  </a:lnTo>
                  <a:lnTo>
                    <a:pt x="310" y="0"/>
                  </a:lnTo>
                  <a:lnTo>
                    <a:pt x="443" y="0"/>
                  </a:lnTo>
                  <a:lnTo>
                    <a:pt x="443" y="384"/>
                  </a:lnTo>
                  <a:lnTo>
                    <a:pt x="531" y="384"/>
                  </a:lnTo>
                  <a:lnTo>
                    <a:pt x="531" y="0"/>
                  </a:lnTo>
                  <a:lnTo>
                    <a:pt x="664" y="0"/>
                  </a:lnTo>
                  <a:lnTo>
                    <a:pt x="664" y="384"/>
                  </a:lnTo>
                  <a:lnTo>
                    <a:pt x="753" y="384"/>
                  </a:lnTo>
                  <a:lnTo>
                    <a:pt x="753" y="0"/>
                  </a:lnTo>
                  <a:lnTo>
                    <a:pt x="885" y="0"/>
                  </a:lnTo>
                  <a:lnTo>
                    <a:pt x="885" y="384"/>
                  </a:lnTo>
                  <a:lnTo>
                    <a:pt x="974" y="384"/>
                  </a:lnTo>
                </a:path>
              </a:pathLst>
            </a:custGeom>
            <a:ln>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lang="en-US" dirty="0"/>
            </a:p>
          </p:txBody>
        </p:sp>
      </p:grpSp>
      <p:sp>
        <p:nvSpPr>
          <p:cNvPr id="65" name="TextBox 64"/>
          <p:cNvSpPr txBox="1"/>
          <p:nvPr/>
        </p:nvSpPr>
        <p:spPr>
          <a:xfrm>
            <a:off x="6903251" y="4648200"/>
            <a:ext cx="869149"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r>
              <a:rPr lang="en-US"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rPr>
              <a:t>$</a:t>
            </a:r>
          </a:p>
        </p:txBody>
      </p:sp>
      <p:grpSp>
        <p:nvGrpSpPr>
          <p:cNvPr id="19486" name="Group 74"/>
          <p:cNvGrpSpPr>
            <a:grpSpLocks/>
          </p:cNvGrpSpPr>
          <p:nvPr/>
        </p:nvGrpSpPr>
        <p:grpSpPr bwMode="auto">
          <a:xfrm>
            <a:off x="3657600" y="4800600"/>
            <a:ext cx="1635125" cy="1143000"/>
            <a:chOff x="3657600" y="4800600"/>
            <a:chExt cx="1635072" cy="1143000"/>
          </a:xfrm>
        </p:grpSpPr>
        <p:sp>
          <p:nvSpPr>
            <p:cNvPr id="50" name="Rectangle 29"/>
            <p:cNvSpPr>
              <a:spLocks noChangeArrowheads="1"/>
            </p:cNvSpPr>
            <p:nvPr/>
          </p:nvSpPr>
          <p:spPr bwMode="auto">
            <a:xfrm>
              <a:off x="3657600" y="5119687"/>
              <a:ext cx="479425" cy="749300"/>
            </a:xfrm>
            <a:prstGeom prst="rect">
              <a:avLst/>
            </a:prstGeom>
            <a:solidFill>
              <a:schemeClr val="tx2">
                <a:lumMod val="90000"/>
                <a:lumOff val="10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fontAlgn="auto">
                <a:spcBef>
                  <a:spcPts val="0"/>
                </a:spcBef>
                <a:spcAft>
                  <a:spcPts val="0"/>
                </a:spcAft>
                <a:defRPr/>
              </a:pPr>
              <a:endParaRPr lang="en-US" dirty="0"/>
            </a:p>
          </p:txBody>
        </p:sp>
        <p:sp>
          <p:nvSpPr>
            <p:cNvPr id="19490" name="Rectangle 30"/>
            <p:cNvSpPr>
              <a:spLocks noChangeArrowheads="1"/>
            </p:cNvSpPr>
            <p:nvPr/>
          </p:nvSpPr>
          <p:spPr bwMode="auto">
            <a:xfrm>
              <a:off x="4800600" y="4800600"/>
              <a:ext cx="4572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a:t>W</a:t>
              </a:r>
            </a:p>
          </p:txBody>
        </p:sp>
        <p:grpSp>
          <p:nvGrpSpPr>
            <p:cNvPr id="19491" name="Group 73"/>
            <p:cNvGrpSpPr>
              <a:grpSpLocks/>
            </p:cNvGrpSpPr>
            <p:nvPr/>
          </p:nvGrpSpPr>
          <p:grpSpPr bwMode="auto">
            <a:xfrm>
              <a:off x="3733800" y="5029200"/>
              <a:ext cx="1558872" cy="914400"/>
              <a:chOff x="4876800" y="5181600"/>
              <a:chExt cx="1558872" cy="914400"/>
            </a:xfrm>
          </p:grpSpPr>
          <p:sp>
            <p:nvSpPr>
              <p:cNvPr id="69" name="Arc 68"/>
              <p:cNvSpPr/>
              <p:nvPr/>
            </p:nvSpPr>
            <p:spPr>
              <a:xfrm>
                <a:off x="4876798" y="5181600"/>
                <a:ext cx="761975" cy="914400"/>
              </a:xfrm>
              <a:prstGeom prst="arc">
                <a:avLst>
                  <a:gd name="adj1" fmla="val 17065799"/>
                  <a:gd name="adj2" fmla="val 4532158"/>
                </a:avLst>
              </a:prstGeom>
              <a:noFill/>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1" name="Arc 70"/>
              <p:cNvSpPr/>
              <p:nvPr/>
            </p:nvSpPr>
            <p:spPr>
              <a:xfrm>
                <a:off x="5257786" y="5222875"/>
                <a:ext cx="698477" cy="838200"/>
              </a:xfrm>
              <a:prstGeom prst="arc">
                <a:avLst>
                  <a:gd name="adj1" fmla="val 17553175"/>
                  <a:gd name="adj2" fmla="val 3939986"/>
                </a:avLst>
              </a:prstGeom>
              <a:noFill/>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2" name="Arc 71"/>
              <p:cNvSpPr/>
              <p:nvPr/>
            </p:nvSpPr>
            <p:spPr>
              <a:xfrm>
                <a:off x="5587975" y="5257800"/>
                <a:ext cx="609580" cy="685800"/>
              </a:xfrm>
              <a:prstGeom prst="arc">
                <a:avLst>
                  <a:gd name="adj1" fmla="val 18006324"/>
                  <a:gd name="adj2" fmla="val 3122593"/>
                </a:avLst>
              </a:prstGeom>
              <a:noFill/>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3" name="Arc 72"/>
              <p:cNvSpPr/>
              <p:nvPr/>
            </p:nvSpPr>
            <p:spPr>
              <a:xfrm>
                <a:off x="5826092" y="5334000"/>
                <a:ext cx="609580" cy="533400"/>
              </a:xfrm>
              <a:prstGeom prst="arc">
                <a:avLst>
                  <a:gd name="adj1" fmla="val 19006835"/>
                  <a:gd name="adj2" fmla="val 2443605"/>
                </a:avLst>
              </a:prstGeom>
              <a:noFill/>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grpSp>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9"/>
          <p:cNvSpPr>
            <a:spLocks noGrp="1" noChangeArrowheads="1"/>
          </p:cNvSpPr>
          <p:nvPr>
            <p:ph type="title"/>
          </p:nvPr>
        </p:nvSpPr>
        <p:spPr>
          <a:xfrm>
            <a:off x="0" y="0"/>
            <a:ext cx="6110288" cy="785813"/>
          </a:xfrm>
        </p:spPr>
        <p:txBody>
          <a:bodyPr/>
          <a:lstStyle/>
          <a:p>
            <a:r>
              <a:rPr lang="en-US" dirty="0" smtClean="0"/>
              <a:t>Los </a:t>
            </a:r>
            <a:r>
              <a:rPr lang="en-US" dirty="0" err="1" smtClean="0"/>
              <a:t>Vodites</a:t>
            </a:r>
            <a:r>
              <a:rPr lang="en-US" dirty="0" smtClean="0"/>
              <a:t> </a:t>
            </a:r>
            <a:r>
              <a:rPr lang="en-US" dirty="0" err="1" smtClean="0"/>
              <a:t>tambi</a:t>
            </a:r>
            <a:r>
              <a:rPr lang="es-CL" dirty="0" err="1" smtClean="0"/>
              <a:t>én</a:t>
            </a:r>
            <a:r>
              <a:rPr lang="es-CL" dirty="0" smtClean="0"/>
              <a:t> tendrán 6 características</a:t>
            </a:r>
            <a:r>
              <a:rPr lang="en-US" dirty="0" smtClean="0"/>
              <a:t>, </a:t>
            </a:r>
            <a:r>
              <a:rPr lang="en-US" dirty="0" err="1" smtClean="0"/>
              <a:t>pero</a:t>
            </a:r>
            <a:r>
              <a:rPr lang="en-US" dirty="0" smtClean="0"/>
              <a:t> el </a:t>
            </a:r>
            <a:r>
              <a:rPr lang="en-US" dirty="0" err="1" smtClean="0"/>
              <a:t>mercado</a:t>
            </a:r>
            <a:r>
              <a:rPr lang="en-US" dirty="0" smtClean="0"/>
              <a:t> </a:t>
            </a:r>
            <a:r>
              <a:rPr lang="en-US" dirty="0" err="1" smtClean="0"/>
              <a:t>aún</a:t>
            </a:r>
            <a:r>
              <a:rPr lang="en-US" dirty="0" smtClean="0"/>
              <a:t> no </a:t>
            </a:r>
            <a:r>
              <a:rPr lang="en-US" dirty="0" err="1" smtClean="0"/>
              <a:t>está</a:t>
            </a:r>
            <a:r>
              <a:rPr lang="en-US" dirty="0" smtClean="0"/>
              <a:t> </a:t>
            </a:r>
            <a:r>
              <a:rPr lang="en-US" dirty="0" err="1" smtClean="0"/>
              <a:t>creado</a:t>
            </a:r>
            <a:endParaRPr lang="en-US" dirty="0" smtClean="0"/>
          </a:p>
        </p:txBody>
      </p:sp>
      <p:graphicFrame>
        <p:nvGraphicFramePr>
          <p:cNvPr id="35" name="Table 34"/>
          <p:cNvGraphicFramePr>
            <a:graphicFrameLocks noGrp="1"/>
          </p:cNvGraphicFramePr>
          <p:nvPr>
            <p:extLst>
              <p:ext uri="{D42A27DB-BD31-4B8C-83A1-F6EECF244321}">
                <p14:modId xmlns:p14="http://schemas.microsoft.com/office/powerpoint/2010/main" val="4085125879"/>
              </p:ext>
            </p:extLst>
          </p:nvPr>
        </p:nvGraphicFramePr>
        <p:xfrm>
          <a:off x="381000" y="1143000"/>
          <a:ext cx="8229600" cy="5195889"/>
        </p:xfrm>
        <a:graphic>
          <a:graphicData uri="http://schemas.openxmlformats.org/drawingml/2006/table">
            <a:tbl>
              <a:tblPr bandRow="1">
                <a:tableStyleId>{BDBED569-4797-4DF1-A0F4-6AAB3CD982D8}</a:tableStyleId>
              </a:tblPr>
              <a:tblGrid>
                <a:gridCol w="2743200"/>
                <a:gridCol w="2743200"/>
                <a:gridCol w="2743200"/>
              </a:tblGrid>
              <a:tr h="701088">
                <a:tc>
                  <a:txBody>
                    <a:bodyPr/>
                    <a:lstStyle/>
                    <a:p>
                      <a:pPr algn="ctr"/>
                      <a:r>
                        <a:rPr lang="en-US" sz="2400" b="1" dirty="0" err="1" smtClean="0">
                          <a:solidFill>
                            <a:schemeClr val="tx1">
                              <a:lumMod val="75000"/>
                              <a:lumOff val="25000"/>
                            </a:schemeClr>
                          </a:solidFill>
                        </a:rPr>
                        <a:t>Autonomía</a:t>
                      </a:r>
                      <a:r>
                        <a:rPr lang="en-US" sz="2400" b="1" dirty="0" smtClean="0">
                          <a:solidFill>
                            <a:schemeClr val="tx1">
                              <a:lumMod val="75000"/>
                              <a:lumOff val="25000"/>
                            </a:schemeClr>
                          </a:solidFill>
                        </a:rPr>
                        <a:t/>
                      </a:r>
                      <a:br>
                        <a:rPr lang="en-US" sz="2400" b="1" dirty="0" smtClean="0">
                          <a:solidFill>
                            <a:schemeClr val="tx1">
                              <a:lumMod val="75000"/>
                              <a:lumOff val="25000"/>
                            </a:schemeClr>
                          </a:solidFill>
                        </a:rPr>
                      </a:br>
                      <a:r>
                        <a:rPr lang="en-US" sz="1600" dirty="0" smtClean="0">
                          <a:solidFill>
                            <a:schemeClr val="tx1">
                              <a:lumMod val="75000"/>
                              <a:lumOff val="25000"/>
                            </a:schemeClr>
                          </a:solidFill>
                        </a:rPr>
                        <a:t>(5-100)</a:t>
                      </a:r>
                      <a:endParaRPr lang="en-US" sz="1800" b="1" dirty="0">
                        <a:solidFill>
                          <a:schemeClr val="tx1">
                            <a:lumMod val="75000"/>
                            <a:lumOff val="25000"/>
                          </a:schemeClr>
                        </a:solidFill>
                      </a:endParaRPr>
                    </a:p>
                  </a:txBody>
                  <a:tcPr marT="45723" marB="45723" anchor="ctr"/>
                </a:tc>
                <a:tc>
                  <a:txBody>
                    <a:bodyPr/>
                    <a:lstStyle/>
                    <a:p>
                      <a:pPr algn="ctr"/>
                      <a:r>
                        <a:rPr lang="en-US" sz="2400" b="1" kern="1200" dirty="0" err="1" smtClean="0">
                          <a:solidFill>
                            <a:schemeClr val="tx1">
                              <a:lumMod val="75000"/>
                              <a:lumOff val="25000"/>
                            </a:schemeClr>
                          </a:solidFill>
                        </a:rPr>
                        <a:t>Frecuencia</a:t>
                      </a:r>
                      <a:r>
                        <a:rPr lang="en-US" sz="2400" b="1" kern="1200" dirty="0" smtClean="0">
                          <a:solidFill>
                            <a:schemeClr val="tx1">
                              <a:lumMod val="75000"/>
                              <a:lumOff val="25000"/>
                            </a:schemeClr>
                          </a:solidFill>
                        </a:rPr>
                        <a:t> Max.</a:t>
                      </a:r>
                    </a:p>
                    <a:p>
                      <a:pPr algn="ctr"/>
                      <a:r>
                        <a:rPr lang="en-US" sz="1600" kern="1200" dirty="0" smtClean="0">
                          <a:solidFill>
                            <a:schemeClr val="tx1">
                              <a:lumMod val="75000"/>
                              <a:lumOff val="25000"/>
                            </a:schemeClr>
                          </a:solidFill>
                        </a:rPr>
                        <a:t>(5-20)</a:t>
                      </a:r>
                      <a:endParaRPr lang="en-US" sz="1600" kern="1200" dirty="0">
                        <a:solidFill>
                          <a:schemeClr val="tx1">
                            <a:lumMod val="75000"/>
                            <a:lumOff val="25000"/>
                          </a:schemeClr>
                        </a:solidFill>
                        <a:latin typeface="+mn-lt"/>
                        <a:ea typeface="+mn-ea"/>
                        <a:cs typeface="+mn-cs"/>
                      </a:endParaRPr>
                    </a:p>
                  </a:txBody>
                  <a:tcPr marT="45723" marB="45723" anchor="ctr"/>
                </a:tc>
                <a:tc>
                  <a:txBody>
                    <a:bodyPr/>
                    <a:lstStyle/>
                    <a:p>
                      <a:pPr marL="0" algn="ctr" defTabSz="914400" rtl="0" eaLnBrk="1" latinLnBrk="0" hangingPunct="1"/>
                      <a:r>
                        <a:rPr lang="en-US" sz="2400" b="1" kern="1200" dirty="0" err="1" smtClean="0">
                          <a:solidFill>
                            <a:schemeClr val="tx1">
                              <a:lumMod val="75000"/>
                              <a:lumOff val="25000"/>
                            </a:schemeClr>
                          </a:solidFill>
                        </a:rPr>
                        <a:t>Diámetro</a:t>
                      </a:r>
                      <a:endParaRPr lang="en-US" sz="2400" b="1" kern="1200" dirty="0" smtClean="0">
                        <a:solidFill>
                          <a:schemeClr val="tx1">
                            <a:lumMod val="75000"/>
                            <a:lumOff val="25000"/>
                          </a:schemeClr>
                        </a:solidFill>
                      </a:endParaRPr>
                    </a:p>
                    <a:p>
                      <a:pPr marL="0" algn="ctr" defTabSz="914400" rtl="0" eaLnBrk="1" latinLnBrk="0" hangingPunct="1"/>
                      <a:r>
                        <a:rPr lang="en-US" sz="1600" kern="1200" dirty="0" smtClean="0">
                          <a:solidFill>
                            <a:schemeClr val="tx1">
                              <a:lumMod val="75000"/>
                              <a:lumOff val="25000"/>
                            </a:schemeClr>
                          </a:solidFill>
                        </a:rPr>
                        <a:t>(10-100)</a:t>
                      </a:r>
                      <a:endParaRPr lang="en-US" sz="1600" kern="1200" dirty="0">
                        <a:solidFill>
                          <a:schemeClr val="tx1">
                            <a:lumMod val="75000"/>
                            <a:lumOff val="25000"/>
                          </a:schemeClr>
                        </a:solidFill>
                        <a:latin typeface="+mn-lt"/>
                        <a:ea typeface="+mn-ea"/>
                        <a:cs typeface="+mn-cs"/>
                      </a:endParaRPr>
                    </a:p>
                  </a:txBody>
                  <a:tcPr marT="45723" marB="45723" anchor="ctr"/>
                </a:tc>
              </a:tr>
              <a:tr h="1835623">
                <a:tc>
                  <a:txBody>
                    <a:bodyPr/>
                    <a:lstStyle/>
                    <a:p>
                      <a:pPr algn="ctr"/>
                      <a:endParaRPr lang="en-US" sz="1800" dirty="0"/>
                    </a:p>
                  </a:txBody>
                  <a:tcPr marT="45723" marB="45723" anchor="ctr"/>
                </a:tc>
                <a:tc>
                  <a:txBody>
                    <a:bodyPr/>
                    <a:lstStyle/>
                    <a:p>
                      <a:pPr algn="ctr"/>
                      <a:endParaRPr lang="en-US" sz="1800" dirty="0"/>
                    </a:p>
                  </a:txBody>
                  <a:tcPr marT="45723" marB="45723" anchor="ctr"/>
                </a:tc>
                <a:tc>
                  <a:txBody>
                    <a:bodyPr/>
                    <a:lstStyle/>
                    <a:p>
                      <a:pPr algn="ctr"/>
                      <a:endParaRPr lang="en-US" sz="1800" dirty="0"/>
                    </a:p>
                  </a:txBody>
                  <a:tcPr marT="45723" marB="45723" anchor="ctr"/>
                </a:tc>
              </a:tr>
              <a:tr h="701088">
                <a:tc>
                  <a:txBody>
                    <a:bodyPr/>
                    <a:lstStyle/>
                    <a:p>
                      <a:pPr algn="ctr"/>
                      <a:r>
                        <a:rPr lang="en-US" sz="2400" b="1" dirty="0" err="1" smtClean="0">
                          <a:solidFill>
                            <a:schemeClr val="tx1">
                              <a:lumMod val="75000"/>
                              <a:lumOff val="25000"/>
                            </a:schemeClr>
                          </a:solidFill>
                        </a:rPr>
                        <a:t>Diseño</a:t>
                      </a:r>
                      <a:r>
                        <a:rPr lang="en-US" sz="1800" dirty="0" smtClean="0">
                          <a:solidFill>
                            <a:schemeClr val="tx1">
                              <a:lumMod val="75000"/>
                              <a:lumOff val="25000"/>
                            </a:schemeClr>
                          </a:solidFill>
                        </a:rPr>
                        <a:t/>
                      </a:r>
                      <a:br>
                        <a:rPr lang="en-US" sz="1800" dirty="0" smtClean="0">
                          <a:solidFill>
                            <a:schemeClr val="tx1">
                              <a:lumMod val="75000"/>
                              <a:lumOff val="25000"/>
                            </a:schemeClr>
                          </a:solidFill>
                        </a:rPr>
                      </a:br>
                      <a:r>
                        <a:rPr lang="en-US" sz="1600" dirty="0" smtClean="0">
                          <a:solidFill>
                            <a:schemeClr val="tx1">
                              <a:lumMod val="75000"/>
                              <a:lumOff val="25000"/>
                            </a:schemeClr>
                          </a:solidFill>
                        </a:rPr>
                        <a:t>(3-10)</a:t>
                      </a:r>
                      <a:endParaRPr lang="en-US" sz="1800" dirty="0">
                        <a:solidFill>
                          <a:schemeClr val="tx1">
                            <a:lumMod val="75000"/>
                            <a:lumOff val="25000"/>
                          </a:schemeClr>
                        </a:solidFill>
                      </a:endParaRPr>
                    </a:p>
                  </a:txBody>
                  <a:tcPr marT="45723" marB="45723" anchor="ctr"/>
                </a:tc>
                <a:tc>
                  <a:txBody>
                    <a:bodyPr/>
                    <a:lstStyle/>
                    <a:p>
                      <a:pPr algn="ctr"/>
                      <a:r>
                        <a:rPr lang="en-US" sz="2400" b="1" dirty="0" smtClean="0">
                          <a:solidFill>
                            <a:schemeClr val="tx1">
                              <a:lumMod val="75000"/>
                              <a:lumOff val="25000"/>
                            </a:schemeClr>
                          </a:solidFill>
                        </a:rPr>
                        <a:t>Peso</a:t>
                      </a:r>
                    </a:p>
                    <a:p>
                      <a:pPr algn="ctr"/>
                      <a:r>
                        <a:rPr lang="en-US" sz="1600" dirty="0" smtClean="0">
                          <a:solidFill>
                            <a:schemeClr val="tx1">
                              <a:lumMod val="75000"/>
                              <a:lumOff val="25000"/>
                            </a:schemeClr>
                          </a:solidFill>
                        </a:rPr>
                        <a:t>(10-100)</a:t>
                      </a:r>
                      <a:endParaRPr lang="en-US" sz="1600" dirty="0">
                        <a:solidFill>
                          <a:schemeClr val="tx1">
                            <a:lumMod val="75000"/>
                            <a:lumOff val="25000"/>
                          </a:schemeClr>
                        </a:solidFill>
                      </a:endParaRPr>
                    </a:p>
                  </a:txBody>
                  <a:tcPr marT="45723" marB="45723" anchor="ctr"/>
                </a:tc>
                <a:tc>
                  <a:txBody>
                    <a:bodyPr/>
                    <a:lstStyle/>
                    <a:p>
                      <a:pPr algn="ctr"/>
                      <a:r>
                        <a:rPr lang="en-US" sz="2400" b="1" dirty="0" err="1" smtClean="0">
                          <a:solidFill>
                            <a:schemeClr val="tx1">
                              <a:lumMod val="75000"/>
                              <a:lumOff val="25000"/>
                            </a:schemeClr>
                          </a:solidFill>
                        </a:rPr>
                        <a:t>Costo</a:t>
                      </a:r>
                      <a:r>
                        <a:rPr lang="en-US" sz="2400" b="1" dirty="0" smtClean="0">
                          <a:solidFill>
                            <a:schemeClr val="tx1">
                              <a:lumMod val="75000"/>
                              <a:lumOff val="25000"/>
                            </a:schemeClr>
                          </a:solidFill>
                        </a:rPr>
                        <a:t> Base</a:t>
                      </a:r>
                    </a:p>
                    <a:p>
                      <a:pPr algn="ctr"/>
                      <a:r>
                        <a:rPr lang="en-US" sz="1600" dirty="0" smtClean="0">
                          <a:solidFill>
                            <a:schemeClr val="tx1">
                              <a:lumMod val="75000"/>
                              <a:lumOff val="25000"/>
                            </a:schemeClr>
                          </a:solidFill>
                        </a:rPr>
                        <a:t>(min. 10)</a:t>
                      </a:r>
                      <a:endParaRPr lang="en-US" sz="1600" b="0" dirty="0">
                        <a:solidFill>
                          <a:schemeClr val="tx1">
                            <a:lumMod val="75000"/>
                            <a:lumOff val="25000"/>
                          </a:schemeClr>
                        </a:solidFill>
                      </a:endParaRPr>
                    </a:p>
                  </a:txBody>
                  <a:tcPr marT="45723" marB="45723" anchor="ctr"/>
                </a:tc>
              </a:tr>
              <a:tr h="1958090">
                <a:tc>
                  <a:txBody>
                    <a:bodyPr/>
                    <a:lstStyle/>
                    <a:p>
                      <a:endParaRPr lang="en-US" sz="1800" dirty="0"/>
                    </a:p>
                  </a:txBody>
                  <a:tcPr marT="45723" marB="45723"/>
                </a:tc>
                <a:tc>
                  <a:txBody>
                    <a:bodyPr/>
                    <a:lstStyle/>
                    <a:p>
                      <a:endParaRPr lang="en-US" sz="1800" dirty="0"/>
                    </a:p>
                  </a:txBody>
                  <a:tcPr marT="45723" marB="45723"/>
                </a:tc>
                <a:tc>
                  <a:txBody>
                    <a:bodyPr/>
                    <a:lstStyle/>
                    <a:p>
                      <a:endParaRPr lang="en-US" sz="1800" dirty="0"/>
                    </a:p>
                  </a:txBody>
                  <a:tcPr marT="45723" marB="45723"/>
                </a:tc>
              </a:tr>
            </a:tbl>
          </a:graphicData>
        </a:graphic>
      </p:graphicFrame>
      <p:grpSp>
        <p:nvGrpSpPr>
          <p:cNvPr id="20505" name="Group 39"/>
          <p:cNvGrpSpPr>
            <a:grpSpLocks/>
          </p:cNvGrpSpPr>
          <p:nvPr/>
        </p:nvGrpSpPr>
        <p:grpSpPr bwMode="auto">
          <a:xfrm>
            <a:off x="1055688" y="2284413"/>
            <a:ext cx="1611312" cy="992187"/>
            <a:chOff x="1055688" y="2284413"/>
            <a:chExt cx="1611312" cy="992187"/>
          </a:xfrm>
        </p:grpSpPr>
        <p:sp>
          <p:nvSpPr>
            <p:cNvPr id="36" name="Oval 2"/>
            <p:cNvSpPr>
              <a:spLocks noChangeArrowheads="1"/>
            </p:cNvSpPr>
            <p:nvPr/>
          </p:nvSpPr>
          <p:spPr bwMode="auto">
            <a:xfrm>
              <a:off x="1055688" y="2374900"/>
              <a:ext cx="1112837" cy="901700"/>
            </a:xfrm>
            <a:prstGeom prst="ellipse">
              <a:avLst/>
            </a:prstGeom>
            <a:solidFill>
              <a:srgbClr val="6D6DDB"/>
            </a:solidFill>
            <a:ln w="28575">
              <a:prstDash val="sysDash"/>
              <a:headEnd/>
              <a:tailEnd/>
            </a:ln>
          </p:spPr>
          <p:style>
            <a:lnRef idx="1">
              <a:schemeClr val="accent1"/>
            </a:lnRef>
            <a:fillRef idx="3">
              <a:schemeClr val="accent1"/>
            </a:fillRef>
            <a:effectRef idx="2">
              <a:schemeClr val="accent1"/>
            </a:effectRef>
            <a:fontRef idx="minor">
              <a:schemeClr val="lt1"/>
            </a:fontRef>
          </p:style>
          <p:txBody>
            <a:bodyPr wrap="none" anchor="ctr"/>
            <a:lstStyle/>
            <a:p>
              <a:pPr fontAlgn="auto">
                <a:spcBef>
                  <a:spcPts val="0"/>
                </a:spcBef>
                <a:spcAft>
                  <a:spcPts val="0"/>
                </a:spcAft>
                <a:defRPr/>
              </a:pPr>
              <a:endParaRPr lang="en-US" dirty="0"/>
            </a:p>
          </p:txBody>
        </p:sp>
        <p:sp>
          <p:nvSpPr>
            <p:cNvPr id="37" name="Oval 17"/>
            <p:cNvSpPr>
              <a:spLocks noChangeArrowheads="1"/>
            </p:cNvSpPr>
            <p:nvPr/>
          </p:nvSpPr>
          <p:spPr bwMode="auto">
            <a:xfrm>
              <a:off x="1408113" y="2632075"/>
              <a:ext cx="409575" cy="387350"/>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fontAlgn="auto">
                <a:spcBef>
                  <a:spcPts val="0"/>
                </a:spcBef>
                <a:spcAft>
                  <a:spcPts val="0"/>
                </a:spcAft>
                <a:defRPr/>
              </a:pPr>
              <a:endParaRPr lang="en-US" dirty="0"/>
            </a:p>
          </p:txBody>
        </p:sp>
        <p:sp>
          <p:nvSpPr>
            <p:cNvPr id="38" name="Line 18"/>
            <p:cNvSpPr>
              <a:spLocks noChangeShapeType="1"/>
            </p:cNvSpPr>
            <p:nvPr/>
          </p:nvSpPr>
          <p:spPr bwMode="auto">
            <a:xfrm flipV="1">
              <a:off x="1654175" y="2571750"/>
              <a:ext cx="479425" cy="241300"/>
            </a:xfrm>
            <a:prstGeom prst="line">
              <a:avLst/>
            </a:prstGeom>
            <a:noFill/>
            <a:ln w="34925">
              <a:solidFill>
                <a:schemeClr val="tx1">
                  <a:lumMod val="65000"/>
                  <a:lumOff val="35000"/>
                </a:schemeClr>
              </a:solidFill>
              <a:round/>
              <a:headEnd/>
              <a:tailEnd type="triangle" w="med" len="med"/>
            </a:ln>
          </p:spPr>
          <p:txBody>
            <a:bodyPr wrap="none" anchor="ctr"/>
            <a:lstStyle/>
            <a:p>
              <a:pPr fontAlgn="auto">
                <a:spcBef>
                  <a:spcPts val="0"/>
                </a:spcBef>
                <a:spcAft>
                  <a:spcPts val="0"/>
                </a:spcAft>
                <a:defRPr/>
              </a:pPr>
              <a:endParaRPr lang="en-US" dirty="0">
                <a:latin typeface="+mn-lt"/>
              </a:endParaRPr>
            </a:p>
          </p:txBody>
        </p:sp>
        <p:sp>
          <p:nvSpPr>
            <p:cNvPr id="20536" name="Rectangle 19"/>
            <p:cNvSpPr>
              <a:spLocks noChangeArrowheads="1"/>
            </p:cNvSpPr>
            <p:nvPr/>
          </p:nvSpPr>
          <p:spPr bwMode="auto">
            <a:xfrm>
              <a:off x="2105025" y="2284413"/>
              <a:ext cx="5619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a:t>m</a:t>
              </a:r>
            </a:p>
          </p:txBody>
        </p:sp>
      </p:grpSp>
      <p:grpSp>
        <p:nvGrpSpPr>
          <p:cNvPr id="20506" name="Group 40"/>
          <p:cNvGrpSpPr>
            <a:grpSpLocks/>
          </p:cNvGrpSpPr>
          <p:nvPr/>
        </p:nvGrpSpPr>
        <p:grpSpPr bwMode="auto">
          <a:xfrm>
            <a:off x="3733800" y="2286000"/>
            <a:ext cx="1617663" cy="992188"/>
            <a:chOff x="838200" y="4876800"/>
            <a:chExt cx="1617663" cy="992187"/>
          </a:xfrm>
        </p:grpSpPr>
        <p:sp>
          <p:nvSpPr>
            <p:cNvPr id="20528" name="Rectangle 21"/>
            <p:cNvSpPr>
              <a:spLocks noChangeArrowheads="1"/>
            </p:cNvSpPr>
            <p:nvPr/>
          </p:nvSpPr>
          <p:spPr bwMode="auto">
            <a:xfrm>
              <a:off x="1822450" y="4876800"/>
              <a:ext cx="6334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a:t>kHz</a:t>
              </a:r>
            </a:p>
          </p:txBody>
        </p:sp>
        <p:sp>
          <p:nvSpPr>
            <p:cNvPr id="43" name="Rectangle 22"/>
            <p:cNvSpPr>
              <a:spLocks noChangeArrowheads="1"/>
            </p:cNvSpPr>
            <p:nvPr/>
          </p:nvSpPr>
          <p:spPr bwMode="auto">
            <a:xfrm>
              <a:off x="879475" y="4959350"/>
              <a:ext cx="866775" cy="749299"/>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fontAlgn="auto">
                <a:spcBef>
                  <a:spcPts val="0"/>
                </a:spcBef>
                <a:spcAft>
                  <a:spcPts val="0"/>
                </a:spcAft>
                <a:defRPr/>
              </a:pPr>
              <a:endParaRPr lang="en-US" dirty="0"/>
            </a:p>
          </p:txBody>
        </p:sp>
        <p:sp>
          <p:nvSpPr>
            <p:cNvPr id="44" name="Freeform 23"/>
            <p:cNvSpPr>
              <a:spLocks/>
            </p:cNvSpPr>
            <p:nvPr/>
          </p:nvSpPr>
          <p:spPr bwMode="auto">
            <a:xfrm>
              <a:off x="838200" y="5257800"/>
              <a:ext cx="1547813" cy="611187"/>
            </a:xfrm>
            <a:custGeom>
              <a:avLst/>
              <a:gdLst>
                <a:gd name="T0" fmla="*/ 0 w 975"/>
                <a:gd name="T1" fmla="*/ 384 h 385"/>
                <a:gd name="T2" fmla="*/ 89 w 975"/>
                <a:gd name="T3" fmla="*/ 384 h 385"/>
                <a:gd name="T4" fmla="*/ 89 w 975"/>
                <a:gd name="T5" fmla="*/ 0 h 385"/>
                <a:gd name="T6" fmla="*/ 221 w 975"/>
                <a:gd name="T7" fmla="*/ 0 h 385"/>
                <a:gd name="T8" fmla="*/ 221 w 975"/>
                <a:gd name="T9" fmla="*/ 384 h 385"/>
                <a:gd name="T10" fmla="*/ 310 w 975"/>
                <a:gd name="T11" fmla="*/ 384 h 385"/>
                <a:gd name="T12" fmla="*/ 310 w 975"/>
                <a:gd name="T13" fmla="*/ 0 h 385"/>
                <a:gd name="T14" fmla="*/ 443 w 975"/>
                <a:gd name="T15" fmla="*/ 0 h 385"/>
                <a:gd name="T16" fmla="*/ 443 w 975"/>
                <a:gd name="T17" fmla="*/ 384 h 385"/>
                <a:gd name="T18" fmla="*/ 531 w 975"/>
                <a:gd name="T19" fmla="*/ 384 h 385"/>
                <a:gd name="T20" fmla="*/ 531 w 975"/>
                <a:gd name="T21" fmla="*/ 0 h 385"/>
                <a:gd name="T22" fmla="*/ 664 w 975"/>
                <a:gd name="T23" fmla="*/ 0 h 385"/>
                <a:gd name="T24" fmla="*/ 664 w 975"/>
                <a:gd name="T25" fmla="*/ 384 h 385"/>
                <a:gd name="T26" fmla="*/ 753 w 975"/>
                <a:gd name="T27" fmla="*/ 384 h 385"/>
                <a:gd name="T28" fmla="*/ 753 w 975"/>
                <a:gd name="T29" fmla="*/ 0 h 385"/>
                <a:gd name="T30" fmla="*/ 885 w 975"/>
                <a:gd name="T31" fmla="*/ 0 h 385"/>
                <a:gd name="T32" fmla="*/ 885 w 975"/>
                <a:gd name="T33" fmla="*/ 384 h 385"/>
                <a:gd name="T34" fmla="*/ 974 w 975"/>
                <a:gd name="T35" fmla="*/ 384 h 3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5"/>
                <a:gd name="T55" fmla="*/ 0 h 385"/>
                <a:gd name="T56" fmla="*/ 975 w 975"/>
                <a:gd name="T57" fmla="*/ 385 h 3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5" h="385">
                  <a:moveTo>
                    <a:pt x="0" y="384"/>
                  </a:moveTo>
                  <a:lnTo>
                    <a:pt x="89" y="384"/>
                  </a:lnTo>
                  <a:lnTo>
                    <a:pt x="89" y="0"/>
                  </a:lnTo>
                  <a:lnTo>
                    <a:pt x="221" y="0"/>
                  </a:lnTo>
                  <a:lnTo>
                    <a:pt x="221" y="384"/>
                  </a:lnTo>
                  <a:lnTo>
                    <a:pt x="310" y="384"/>
                  </a:lnTo>
                  <a:lnTo>
                    <a:pt x="310" y="0"/>
                  </a:lnTo>
                  <a:lnTo>
                    <a:pt x="443" y="0"/>
                  </a:lnTo>
                  <a:lnTo>
                    <a:pt x="443" y="384"/>
                  </a:lnTo>
                  <a:lnTo>
                    <a:pt x="531" y="384"/>
                  </a:lnTo>
                  <a:lnTo>
                    <a:pt x="531" y="0"/>
                  </a:lnTo>
                  <a:lnTo>
                    <a:pt x="664" y="0"/>
                  </a:lnTo>
                  <a:lnTo>
                    <a:pt x="664" y="384"/>
                  </a:lnTo>
                  <a:lnTo>
                    <a:pt x="753" y="384"/>
                  </a:lnTo>
                  <a:lnTo>
                    <a:pt x="753" y="0"/>
                  </a:lnTo>
                  <a:lnTo>
                    <a:pt x="885" y="0"/>
                  </a:lnTo>
                  <a:lnTo>
                    <a:pt x="885" y="384"/>
                  </a:lnTo>
                  <a:lnTo>
                    <a:pt x="974" y="384"/>
                  </a:lnTo>
                </a:path>
              </a:pathLst>
            </a:custGeom>
            <a:ln>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lang="en-US" dirty="0"/>
            </a:p>
          </p:txBody>
        </p:sp>
      </p:grpSp>
      <p:grpSp>
        <p:nvGrpSpPr>
          <p:cNvPr id="20507" name="Group 47"/>
          <p:cNvGrpSpPr>
            <a:grpSpLocks/>
          </p:cNvGrpSpPr>
          <p:nvPr/>
        </p:nvGrpSpPr>
        <p:grpSpPr bwMode="auto">
          <a:xfrm>
            <a:off x="6477000" y="2374900"/>
            <a:ext cx="1535113" cy="901700"/>
            <a:chOff x="6553200" y="2290763"/>
            <a:chExt cx="1535113" cy="901700"/>
          </a:xfrm>
        </p:grpSpPr>
        <p:sp>
          <p:nvSpPr>
            <p:cNvPr id="45" name="Oval 23"/>
            <p:cNvSpPr>
              <a:spLocks noChangeArrowheads="1"/>
            </p:cNvSpPr>
            <p:nvPr/>
          </p:nvSpPr>
          <p:spPr bwMode="auto">
            <a:xfrm>
              <a:off x="6553200" y="2290763"/>
              <a:ext cx="1535113" cy="9017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fontAlgn="auto">
                <a:spcBef>
                  <a:spcPts val="0"/>
                </a:spcBef>
                <a:spcAft>
                  <a:spcPts val="0"/>
                </a:spcAft>
                <a:defRPr/>
              </a:pPr>
              <a:endParaRPr lang="en-US" dirty="0"/>
            </a:p>
          </p:txBody>
        </p:sp>
        <p:sp>
          <p:nvSpPr>
            <p:cNvPr id="20526" name="Rectangle 24"/>
            <p:cNvSpPr>
              <a:spLocks noChangeArrowheads="1"/>
            </p:cNvSpPr>
            <p:nvPr/>
          </p:nvSpPr>
          <p:spPr bwMode="auto">
            <a:xfrm>
              <a:off x="6934200" y="2434530"/>
              <a:ext cx="7731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nchorCtr="1">
              <a:spAutoFit/>
            </a:bodyPr>
            <a:lstStyle/>
            <a:p>
              <a:pPr defTabSz="762000" eaLnBrk="0" hangingPunct="0"/>
              <a:r>
                <a:rPr lang="en-US" sz="2000" b="1">
                  <a:solidFill>
                    <a:schemeClr val="bg1"/>
                  </a:solidFill>
                </a:rPr>
                <a:t>mm</a:t>
              </a:r>
              <a:endParaRPr lang="en-US" sz="2800" b="1">
                <a:solidFill>
                  <a:schemeClr val="bg1"/>
                </a:solidFill>
              </a:endParaRPr>
            </a:p>
          </p:txBody>
        </p:sp>
        <p:sp>
          <p:nvSpPr>
            <p:cNvPr id="20527" name="Line 25"/>
            <p:cNvSpPr>
              <a:spLocks noChangeShapeType="1"/>
            </p:cNvSpPr>
            <p:nvPr/>
          </p:nvSpPr>
          <p:spPr bwMode="auto">
            <a:xfrm>
              <a:off x="6559550" y="2741613"/>
              <a:ext cx="1522413" cy="0"/>
            </a:xfrm>
            <a:prstGeom prst="line">
              <a:avLst/>
            </a:prstGeom>
            <a:noFill/>
            <a:ln w="31750">
              <a:solidFill>
                <a:schemeClr val="bg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grpSp>
      <p:grpSp>
        <p:nvGrpSpPr>
          <p:cNvPr id="20508" name="Group 52"/>
          <p:cNvGrpSpPr>
            <a:grpSpLocks/>
          </p:cNvGrpSpPr>
          <p:nvPr/>
        </p:nvGrpSpPr>
        <p:grpSpPr bwMode="auto">
          <a:xfrm>
            <a:off x="831850" y="4876800"/>
            <a:ext cx="1862138" cy="1030288"/>
            <a:chOff x="831850" y="4876800"/>
            <a:chExt cx="1862137" cy="1030288"/>
          </a:xfrm>
        </p:grpSpPr>
        <p:sp>
          <p:nvSpPr>
            <p:cNvPr id="49" name="Oval 26"/>
            <p:cNvSpPr>
              <a:spLocks noChangeArrowheads="1"/>
            </p:cNvSpPr>
            <p:nvPr/>
          </p:nvSpPr>
          <p:spPr bwMode="auto">
            <a:xfrm>
              <a:off x="1752600" y="5233988"/>
              <a:ext cx="760413" cy="368300"/>
            </a:xfrm>
            <a:prstGeom prst="ellipse">
              <a:avLst/>
            </a:prstGeom>
            <a:solidFill>
              <a:srgbClr val="7030A0"/>
            </a:solidFill>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fontAlgn="auto">
                <a:spcBef>
                  <a:spcPts val="0"/>
                </a:spcBef>
                <a:spcAft>
                  <a:spcPts val="0"/>
                </a:spcAft>
                <a:defRPr/>
              </a:pPr>
              <a:endParaRPr lang="en-US" dirty="0"/>
            </a:p>
          </p:txBody>
        </p:sp>
        <p:sp>
          <p:nvSpPr>
            <p:cNvPr id="50" name="Oval 27"/>
            <p:cNvSpPr>
              <a:spLocks noChangeArrowheads="1"/>
            </p:cNvSpPr>
            <p:nvPr/>
          </p:nvSpPr>
          <p:spPr bwMode="auto">
            <a:xfrm>
              <a:off x="1341437" y="5538788"/>
              <a:ext cx="479425" cy="3683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fontAlgn="auto">
                <a:spcBef>
                  <a:spcPts val="0"/>
                </a:spcBef>
                <a:spcAft>
                  <a:spcPts val="0"/>
                </a:spcAft>
                <a:defRPr/>
              </a:pPr>
              <a:endParaRPr lang="en-US" dirty="0"/>
            </a:p>
          </p:txBody>
        </p:sp>
        <p:sp>
          <p:nvSpPr>
            <p:cNvPr id="51" name="Oval 28"/>
            <p:cNvSpPr>
              <a:spLocks noChangeArrowheads="1"/>
            </p:cNvSpPr>
            <p:nvPr/>
          </p:nvSpPr>
          <p:spPr bwMode="auto">
            <a:xfrm>
              <a:off x="831850" y="4929188"/>
              <a:ext cx="479425" cy="749300"/>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fontAlgn="auto">
                <a:spcBef>
                  <a:spcPts val="0"/>
                </a:spcBef>
                <a:spcAft>
                  <a:spcPts val="0"/>
                </a:spcAft>
                <a:defRPr/>
              </a:pPr>
              <a:endParaRPr lang="en-US" dirty="0"/>
            </a:p>
          </p:txBody>
        </p:sp>
        <p:sp>
          <p:nvSpPr>
            <p:cNvPr id="20522" name="Rectangle 29"/>
            <p:cNvSpPr>
              <a:spLocks noChangeArrowheads="1"/>
            </p:cNvSpPr>
            <p:nvPr/>
          </p:nvSpPr>
          <p:spPr bwMode="auto">
            <a:xfrm>
              <a:off x="1600200" y="4876800"/>
              <a:ext cx="10937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dirty="0" err="1" smtClean="0"/>
                <a:t>Índice</a:t>
              </a:r>
              <a:endParaRPr lang="en-US" sz="2000" dirty="0"/>
            </a:p>
          </p:txBody>
        </p:sp>
      </p:grpSp>
      <p:grpSp>
        <p:nvGrpSpPr>
          <p:cNvPr id="20509" name="Group 59"/>
          <p:cNvGrpSpPr>
            <a:grpSpLocks/>
          </p:cNvGrpSpPr>
          <p:nvPr/>
        </p:nvGrpSpPr>
        <p:grpSpPr bwMode="auto">
          <a:xfrm>
            <a:off x="3857625" y="5027613"/>
            <a:ext cx="1285875" cy="922337"/>
            <a:chOff x="3975100" y="4979987"/>
            <a:chExt cx="1285875" cy="922338"/>
          </a:xfrm>
        </p:grpSpPr>
        <p:sp>
          <p:nvSpPr>
            <p:cNvPr id="20511" name="Rectangle 16"/>
            <p:cNvSpPr>
              <a:spLocks noChangeArrowheads="1"/>
            </p:cNvSpPr>
            <p:nvPr/>
          </p:nvSpPr>
          <p:spPr bwMode="auto">
            <a:xfrm>
              <a:off x="4711700" y="5032375"/>
              <a:ext cx="5492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1">
              <a:spAutoFit/>
            </a:bodyPr>
            <a:lstStyle/>
            <a:p>
              <a:pPr defTabSz="762000" eaLnBrk="0" hangingPunct="0">
                <a:lnSpc>
                  <a:spcPct val="80000"/>
                </a:lnSpc>
              </a:pPr>
              <a:r>
                <a:rPr lang="en-US" sz="2000"/>
                <a:t>Kg</a:t>
              </a:r>
            </a:p>
          </p:txBody>
        </p:sp>
        <p:sp>
          <p:nvSpPr>
            <p:cNvPr id="20512" name="Freeform 20"/>
            <p:cNvSpPr>
              <a:spLocks/>
            </p:cNvSpPr>
            <p:nvPr/>
          </p:nvSpPr>
          <p:spPr bwMode="auto">
            <a:xfrm>
              <a:off x="3975100" y="5684837"/>
              <a:ext cx="927100" cy="217488"/>
            </a:xfrm>
            <a:custGeom>
              <a:avLst/>
              <a:gdLst>
                <a:gd name="T0" fmla="*/ 0 w 584"/>
                <a:gd name="T1" fmla="*/ 0 h 137"/>
                <a:gd name="T2" fmla="*/ 0 w 584"/>
                <a:gd name="T3" fmla="*/ 215900 h 137"/>
                <a:gd name="T4" fmla="*/ 925513 w 584"/>
                <a:gd name="T5" fmla="*/ 215900 h 137"/>
                <a:gd name="T6" fmla="*/ 925513 w 584"/>
                <a:gd name="T7" fmla="*/ 0 h 137"/>
                <a:gd name="T8" fmla="*/ 0 60000 65536"/>
                <a:gd name="T9" fmla="*/ 0 60000 65536"/>
                <a:gd name="T10" fmla="*/ 0 60000 65536"/>
                <a:gd name="T11" fmla="*/ 0 60000 65536"/>
                <a:gd name="T12" fmla="*/ 0 w 584"/>
                <a:gd name="T13" fmla="*/ 0 h 137"/>
                <a:gd name="T14" fmla="*/ 584 w 584"/>
                <a:gd name="T15" fmla="*/ 137 h 137"/>
              </a:gdLst>
              <a:ahLst/>
              <a:cxnLst>
                <a:cxn ang="T8">
                  <a:pos x="T0" y="T1"/>
                </a:cxn>
                <a:cxn ang="T9">
                  <a:pos x="T2" y="T3"/>
                </a:cxn>
                <a:cxn ang="T10">
                  <a:pos x="T4" y="T5"/>
                </a:cxn>
                <a:cxn ang="T11">
                  <a:pos x="T6" y="T7"/>
                </a:cxn>
              </a:cxnLst>
              <a:rect l="T12" t="T13" r="T14" b="T15"/>
              <a:pathLst>
                <a:path w="584" h="137">
                  <a:moveTo>
                    <a:pt x="0" y="0"/>
                  </a:moveTo>
                  <a:lnTo>
                    <a:pt x="0" y="136"/>
                  </a:lnTo>
                  <a:lnTo>
                    <a:pt x="583" y="136"/>
                  </a:lnTo>
                  <a:lnTo>
                    <a:pt x="583" y="0"/>
                  </a:lnTo>
                </a:path>
              </a:pathLst>
            </a:custGeom>
            <a:noFill/>
            <a:ln w="508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Oval 58"/>
            <p:cNvSpPr/>
            <p:nvPr/>
          </p:nvSpPr>
          <p:spPr>
            <a:xfrm>
              <a:off x="4002975" y="5334000"/>
              <a:ext cx="838200" cy="457200"/>
            </a:xfrm>
            <a:prstGeom prst="ellipse">
              <a:avLst/>
            </a:prstGeom>
            <a:solidFill>
              <a:srgbClr val="C1D82F"/>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57" name="Line 19"/>
            <p:cNvSpPr>
              <a:spLocks noChangeShapeType="1"/>
            </p:cNvSpPr>
            <p:nvPr/>
          </p:nvSpPr>
          <p:spPr bwMode="auto">
            <a:xfrm>
              <a:off x="4438650" y="4979987"/>
              <a:ext cx="0" cy="908051"/>
            </a:xfrm>
            <a:prstGeom prst="line">
              <a:avLst/>
            </a:prstGeom>
            <a:noFill/>
            <a:ln w="31750">
              <a:solidFill>
                <a:schemeClr val="tx1"/>
              </a:solidFill>
              <a:round/>
              <a:headEnd type="triangle" w="med" len="med"/>
              <a:tailEnd/>
            </a:ln>
          </p:spPr>
          <p:txBody>
            <a:bodyPr wrap="none" anchor="ctr"/>
            <a:lstStyle/>
            <a:p>
              <a:pPr fontAlgn="auto">
                <a:spcBef>
                  <a:spcPts val="0"/>
                </a:spcBef>
                <a:spcAft>
                  <a:spcPts val="0"/>
                </a:spcAft>
                <a:defRPr/>
              </a:pP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grpSp>
      <p:sp>
        <p:nvSpPr>
          <p:cNvPr id="61" name="TextBox 60"/>
          <p:cNvSpPr txBox="1"/>
          <p:nvPr/>
        </p:nvSpPr>
        <p:spPr>
          <a:xfrm>
            <a:off x="6858000" y="4572000"/>
            <a:ext cx="825867" cy="163121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r>
              <a:rPr lang="en-US" sz="10000" b="1" dirty="0">
                <a:ln w="11430"/>
                <a:solidFill>
                  <a:srgbClr val="C1D82F"/>
                </a:solidFill>
                <a:effectLst>
                  <a:outerShdw blurRad="50800" dist="39000" dir="5460000" algn="tl">
                    <a:srgbClr val="000000">
                      <a:alpha val="38000"/>
                    </a:srgbClr>
                  </a:outerShdw>
                </a:effectLst>
                <a:latin typeface="Times New Roman" pitchFamily="18" charset="0"/>
                <a:cs typeface="Times New Roman" pitchFamily="18" charset="0"/>
              </a:rPr>
              <a:t>$</a:t>
            </a:r>
          </a:p>
        </p:txBody>
      </p:sp>
    </p:spTree>
  </p:cSld>
  <p:clrMapOvr>
    <a:masterClrMapping/>
  </p:clrMapOvr>
  <p:transition>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err="1" smtClean="0"/>
              <a:t>Es</a:t>
            </a:r>
            <a:r>
              <a:rPr lang="en-US" dirty="0" smtClean="0"/>
              <a:t> </a:t>
            </a:r>
            <a:r>
              <a:rPr lang="en-US" dirty="0" err="1" smtClean="0"/>
              <a:t>fácil</a:t>
            </a:r>
            <a:r>
              <a:rPr lang="en-US" dirty="0" smtClean="0"/>
              <a:t> </a:t>
            </a:r>
            <a:r>
              <a:rPr lang="en-US" dirty="0" err="1" smtClean="0"/>
              <a:t>reconocer</a:t>
            </a:r>
            <a:r>
              <a:rPr lang="en-US" dirty="0" smtClean="0"/>
              <a:t> el </a:t>
            </a:r>
            <a:r>
              <a:rPr lang="en-US" dirty="0" err="1" smtClean="0"/>
              <a:t>origen</a:t>
            </a:r>
            <a:r>
              <a:rPr lang="en-US" dirty="0" smtClean="0"/>
              <a:t> de </a:t>
            </a:r>
            <a:r>
              <a:rPr lang="en-US" dirty="0" err="1" smtClean="0"/>
              <a:t>las</a:t>
            </a:r>
            <a:r>
              <a:rPr lang="en-US" dirty="0" smtClean="0"/>
              <a:t> </a:t>
            </a:r>
            <a:r>
              <a:rPr lang="en-US" dirty="0" err="1" smtClean="0"/>
              <a:t>marcas</a:t>
            </a:r>
            <a:r>
              <a:rPr lang="en-US" dirty="0" smtClean="0"/>
              <a:t> a </a:t>
            </a:r>
            <a:r>
              <a:rPr lang="en-US" dirty="0" err="1" smtClean="0"/>
              <a:t>partir</a:t>
            </a:r>
            <a:r>
              <a:rPr lang="en-US" dirty="0" smtClean="0"/>
              <a:t> de </a:t>
            </a:r>
            <a:r>
              <a:rPr lang="en-US" dirty="0" err="1" smtClean="0"/>
              <a:t>sus</a:t>
            </a:r>
            <a:r>
              <a:rPr lang="en-US" dirty="0" smtClean="0"/>
              <a:t> </a:t>
            </a:r>
            <a:r>
              <a:rPr lang="en-US" dirty="0" err="1" smtClean="0"/>
              <a:t>nombres</a:t>
            </a:r>
            <a:endParaRPr lang="en-US" dirty="0" smtClean="0"/>
          </a:p>
        </p:txBody>
      </p:sp>
      <p:grpSp>
        <p:nvGrpSpPr>
          <p:cNvPr id="21507" name="Group 3"/>
          <p:cNvGrpSpPr>
            <a:grpSpLocks/>
          </p:cNvGrpSpPr>
          <p:nvPr/>
        </p:nvGrpSpPr>
        <p:grpSpPr bwMode="auto">
          <a:xfrm>
            <a:off x="700088" y="3884613"/>
            <a:ext cx="6804018" cy="1711325"/>
            <a:chOff x="441" y="2802"/>
            <a:chExt cx="4286" cy="1078"/>
          </a:xfrm>
        </p:grpSpPr>
        <p:sp>
          <p:nvSpPr>
            <p:cNvPr id="22541" name="Rectangle 4"/>
            <p:cNvSpPr>
              <a:spLocks noChangeArrowheads="1"/>
            </p:cNvSpPr>
            <p:nvPr/>
          </p:nvSpPr>
          <p:spPr bwMode="auto">
            <a:xfrm>
              <a:off x="441" y="2802"/>
              <a:ext cx="1049" cy="107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96838" tIns="47625" rIns="96838" bIns="47625">
              <a:spAutoFit/>
            </a:bodyPr>
            <a:lstStyle/>
            <a:p>
              <a:pPr algn="ctr" defTabSz="1008063" eaLnBrk="0" fontAlgn="auto" hangingPunct="0">
                <a:spcBef>
                  <a:spcPct val="50000"/>
                </a:spcBef>
                <a:spcAft>
                  <a:spcPts val="0"/>
                </a:spcAft>
                <a:defRPr/>
              </a:pPr>
              <a:r>
                <a:rPr lang="en-US" sz="2100" b="1" dirty="0" err="1" smtClean="0">
                  <a:solidFill>
                    <a:schemeClr val="tx1">
                      <a:lumMod val="75000"/>
                      <a:lumOff val="25000"/>
                    </a:schemeClr>
                  </a:solidFill>
                </a:rPr>
                <a:t>Tipo</a:t>
              </a:r>
              <a:r>
                <a:rPr lang="en-US" sz="2100" b="1" dirty="0" smtClean="0">
                  <a:solidFill>
                    <a:schemeClr val="tx1">
                      <a:lumMod val="75000"/>
                      <a:lumOff val="25000"/>
                    </a:schemeClr>
                  </a:solidFill>
                </a:rPr>
                <a:t> </a:t>
              </a:r>
              <a:r>
                <a:rPr lang="en-US" sz="2100" b="1" dirty="0" err="1" smtClean="0">
                  <a:solidFill>
                    <a:schemeClr val="tx1">
                      <a:lumMod val="75000"/>
                      <a:lumOff val="25000"/>
                    </a:schemeClr>
                  </a:solidFill>
                </a:rPr>
                <a:t>Producto</a:t>
              </a:r>
              <a:r>
                <a:rPr lang="en-US" sz="2100" b="1" dirty="0" smtClean="0">
                  <a:solidFill>
                    <a:schemeClr val="tx1">
                      <a:lumMod val="75000"/>
                      <a:lumOff val="25000"/>
                    </a:schemeClr>
                  </a:solidFill>
                </a:rPr>
                <a:t>:</a:t>
              </a:r>
              <a:endParaRPr lang="en-US" sz="2100" b="1" dirty="0">
                <a:solidFill>
                  <a:schemeClr val="tx1">
                    <a:lumMod val="75000"/>
                    <a:lumOff val="25000"/>
                  </a:schemeClr>
                </a:solidFill>
              </a:endParaRPr>
            </a:p>
            <a:p>
              <a:pPr algn="ctr" defTabSz="1008063" eaLnBrk="0" fontAlgn="auto" hangingPunct="0">
                <a:spcBef>
                  <a:spcPct val="50000"/>
                </a:spcBef>
                <a:spcAft>
                  <a:spcPts val="0"/>
                </a:spcAft>
                <a:defRPr/>
              </a:pPr>
              <a:r>
                <a:rPr lang="en-US" sz="2100" b="1" dirty="0">
                  <a:solidFill>
                    <a:schemeClr val="tx1">
                      <a:lumMod val="75000"/>
                      <a:lumOff val="25000"/>
                    </a:schemeClr>
                  </a:solidFill>
                </a:rPr>
                <a:t>S=Sonite</a:t>
              </a:r>
            </a:p>
            <a:p>
              <a:pPr algn="ctr" defTabSz="1008063" eaLnBrk="0" fontAlgn="auto" hangingPunct="0">
                <a:spcBef>
                  <a:spcPct val="50000"/>
                </a:spcBef>
                <a:spcAft>
                  <a:spcPts val="0"/>
                </a:spcAft>
                <a:defRPr/>
              </a:pPr>
              <a:r>
                <a:rPr lang="en-US" sz="2100" b="1" dirty="0">
                  <a:solidFill>
                    <a:schemeClr val="tx1">
                      <a:lumMod val="75000"/>
                      <a:lumOff val="25000"/>
                    </a:schemeClr>
                  </a:solidFill>
                </a:rPr>
                <a:t>V=Vodite</a:t>
              </a:r>
            </a:p>
          </p:txBody>
        </p:sp>
        <p:sp>
          <p:nvSpPr>
            <p:cNvPr id="22542" name="Rectangle 5"/>
            <p:cNvSpPr>
              <a:spLocks noChangeArrowheads="1"/>
            </p:cNvSpPr>
            <p:nvPr/>
          </p:nvSpPr>
          <p:spPr bwMode="auto">
            <a:xfrm>
              <a:off x="1637" y="2802"/>
              <a:ext cx="1049" cy="57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96838" tIns="47625" rIns="96838" bIns="47625">
              <a:spAutoFit/>
            </a:bodyPr>
            <a:lstStyle/>
            <a:p>
              <a:pPr algn="ctr" defTabSz="1008063" eaLnBrk="0" fontAlgn="auto" hangingPunct="0">
                <a:spcBef>
                  <a:spcPct val="50000"/>
                </a:spcBef>
                <a:spcAft>
                  <a:spcPts val="0"/>
                </a:spcAft>
                <a:defRPr/>
              </a:pPr>
              <a:r>
                <a:rPr lang="en-US" sz="2100" b="1" dirty="0" err="1" smtClean="0">
                  <a:solidFill>
                    <a:schemeClr val="tx1">
                      <a:lumMod val="75000"/>
                      <a:lumOff val="25000"/>
                    </a:schemeClr>
                  </a:solidFill>
                </a:rPr>
                <a:t>Empresa</a:t>
              </a:r>
              <a:r>
                <a:rPr lang="en-US" sz="2100" b="1" dirty="0" smtClean="0">
                  <a:solidFill>
                    <a:schemeClr val="tx1">
                      <a:lumMod val="75000"/>
                      <a:lumOff val="25000"/>
                    </a:schemeClr>
                  </a:solidFill>
                </a:rPr>
                <a:t>:</a:t>
              </a:r>
              <a:endParaRPr lang="en-US" sz="2100" b="1" dirty="0">
                <a:solidFill>
                  <a:schemeClr val="tx1">
                    <a:lumMod val="75000"/>
                    <a:lumOff val="25000"/>
                  </a:schemeClr>
                </a:solidFill>
              </a:endParaRPr>
            </a:p>
            <a:p>
              <a:pPr algn="ctr" defTabSz="1008063" eaLnBrk="0" fontAlgn="auto" hangingPunct="0">
                <a:spcBef>
                  <a:spcPct val="50000"/>
                </a:spcBef>
                <a:spcAft>
                  <a:spcPts val="0"/>
                </a:spcAft>
                <a:defRPr/>
              </a:pPr>
              <a:r>
                <a:rPr lang="en-US" sz="2100" b="1" dirty="0">
                  <a:solidFill>
                    <a:schemeClr val="tx1">
                      <a:lumMod val="75000"/>
                      <a:lumOff val="25000"/>
                    </a:schemeClr>
                  </a:solidFill>
                </a:rPr>
                <a:t>A, E, I, ...</a:t>
              </a:r>
            </a:p>
          </p:txBody>
        </p:sp>
        <p:sp>
          <p:nvSpPr>
            <p:cNvPr id="22543" name="Rectangle 6"/>
            <p:cNvSpPr>
              <a:spLocks noChangeArrowheads="1"/>
            </p:cNvSpPr>
            <p:nvPr/>
          </p:nvSpPr>
          <p:spPr bwMode="auto">
            <a:xfrm>
              <a:off x="3181" y="2802"/>
              <a:ext cx="1546" cy="57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none" lIns="96838" tIns="47625" rIns="96838" bIns="47625">
              <a:spAutoFit/>
            </a:bodyPr>
            <a:lstStyle/>
            <a:p>
              <a:pPr algn="ctr" defTabSz="1008063" eaLnBrk="0" fontAlgn="auto" hangingPunct="0">
                <a:spcBef>
                  <a:spcPct val="50000"/>
                </a:spcBef>
                <a:spcAft>
                  <a:spcPts val="0"/>
                </a:spcAft>
                <a:defRPr/>
              </a:pPr>
              <a:r>
                <a:rPr lang="en-US" sz="2100" b="1" dirty="0" err="1" smtClean="0">
                  <a:solidFill>
                    <a:schemeClr val="tx1">
                      <a:lumMod val="75000"/>
                      <a:lumOff val="25000"/>
                    </a:schemeClr>
                  </a:solidFill>
                </a:rPr>
                <a:t>Letras</a:t>
              </a:r>
              <a:r>
                <a:rPr lang="en-US" sz="2100" b="1" dirty="0" smtClean="0">
                  <a:solidFill>
                    <a:schemeClr val="tx1">
                      <a:lumMod val="75000"/>
                      <a:lumOff val="25000"/>
                    </a:schemeClr>
                  </a:solidFill>
                </a:rPr>
                <a:t> o </a:t>
              </a:r>
              <a:r>
                <a:rPr lang="en-US" sz="2100" b="1" dirty="0" err="1" smtClean="0">
                  <a:solidFill>
                    <a:schemeClr val="tx1">
                      <a:lumMod val="75000"/>
                      <a:lumOff val="25000"/>
                    </a:schemeClr>
                  </a:solidFill>
                </a:rPr>
                <a:t>números</a:t>
              </a:r>
              <a:endParaRPr lang="en-US" sz="2100" b="1" dirty="0" smtClean="0">
                <a:solidFill>
                  <a:schemeClr val="tx1">
                    <a:lumMod val="75000"/>
                    <a:lumOff val="25000"/>
                  </a:schemeClr>
                </a:solidFill>
              </a:endParaRPr>
            </a:p>
            <a:p>
              <a:pPr algn="ctr" defTabSz="1008063" eaLnBrk="0" fontAlgn="auto" hangingPunct="0">
                <a:spcBef>
                  <a:spcPct val="50000"/>
                </a:spcBef>
                <a:spcAft>
                  <a:spcPts val="0"/>
                </a:spcAft>
                <a:defRPr/>
              </a:pPr>
              <a:r>
                <a:rPr lang="en-US" sz="2100" b="1" dirty="0" smtClean="0">
                  <a:solidFill>
                    <a:schemeClr val="tx1">
                      <a:lumMod val="75000"/>
                      <a:lumOff val="25000"/>
                    </a:schemeClr>
                  </a:solidFill>
                </a:rPr>
                <a:t>de </a:t>
              </a:r>
              <a:r>
                <a:rPr lang="en-US" sz="2100" b="1" dirty="0" err="1" smtClean="0">
                  <a:solidFill>
                    <a:schemeClr val="tx1">
                      <a:lumMod val="75000"/>
                      <a:lumOff val="25000"/>
                    </a:schemeClr>
                  </a:solidFill>
                </a:rPr>
                <a:t>libre</a:t>
              </a:r>
              <a:r>
                <a:rPr lang="en-US" sz="2100" b="1" dirty="0" smtClean="0">
                  <a:solidFill>
                    <a:schemeClr val="tx1">
                      <a:lumMod val="75000"/>
                      <a:lumOff val="25000"/>
                    </a:schemeClr>
                  </a:solidFill>
                </a:rPr>
                <a:t> </a:t>
              </a:r>
              <a:r>
                <a:rPr lang="en-US" sz="2100" b="1" dirty="0" err="1" smtClean="0">
                  <a:solidFill>
                    <a:schemeClr val="tx1">
                      <a:lumMod val="75000"/>
                      <a:lumOff val="25000"/>
                    </a:schemeClr>
                  </a:solidFill>
                </a:rPr>
                <a:t>elección</a:t>
              </a:r>
              <a:endParaRPr lang="en-US" sz="2100" b="1" dirty="0" smtClean="0">
                <a:solidFill>
                  <a:schemeClr val="tx1">
                    <a:lumMod val="75000"/>
                    <a:lumOff val="25000"/>
                  </a:schemeClr>
                </a:solidFill>
              </a:endParaRPr>
            </a:p>
          </p:txBody>
        </p:sp>
      </p:grpSp>
      <p:sp>
        <p:nvSpPr>
          <p:cNvPr id="22532" name="Rectangle 7"/>
          <p:cNvSpPr>
            <a:spLocks noChangeArrowheads="1"/>
          </p:cNvSpPr>
          <p:nvPr/>
        </p:nvSpPr>
        <p:spPr bwMode="auto">
          <a:xfrm>
            <a:off x="568325" y="1752600"/>
            <a:ext cx="1892300" cy="12541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lIns="90488" tIns="44450" rIns="90488" bIns="44450" anchor="ctr"/>
          <a:lstStyle/>
          <a:p>
            <a:pPr algn="ctr" eaLnBrk="0" fontAlgn="auto" hangingPunct="0">
              <a:spcBef>
                <a:spcPts val="0"/>
              </a:spcBef>
              <a:spcAft>
                <a:spcPts val="0"/>
              </a:spcAft>
              <a:defRPr/>
            </a:pPr>
            <a:r>
              <a:rPr lang="en-US" sz="6600" b="1" dirty="0"/>
              <a:t>S</a:t>
            </a:r>
          </a:p>
        </p:txBody>
      </p:sp>
      <p:sp>
        <p:nvSpPr>
          <p:cNvPr id="22533" name="Rectangle 8"/>
          <p:cNvSpPr>
            <a:spLocks noChangeArrowheads="1"/>
          </p:cNvSpPr>
          <p:nvPr/>
        </p:nvSpPr>
        <p:spPr bwMode="auto">
          <a:xfrm>
            <a:off x="2466975" y="1752600"/>
            <a:ext cx="1889125" cy="12541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lIns="90488" tIns="44450" rIns="90488" bIns="44450" anchor="ctr"/>
          <a:lstStyle/>
          <a:p>
            <a:pPr algn="ctr" eaLnBrk="0" fontAlgn="auto" hangingPunct="0">
              <a:spcBef>
                <a:spcPts val="0"/>
              </a:spcBef>
              <a:spcAft>
                <a:spcPts val="0"/>
              </a:spcAft>
              <a:defRPr/>
            </a:pPr>
            <a:r>
              <a:rPr lang="en-US" sz="6600" b="1" dirty="0"/>
              <a:t>I</a:t>
            </a:r>
          </a:p>
        </p:txBody>
      </p:sp>
      <p:sp>
        <p:nvSpPr>
          <p:cNvPr id="22534" name="Rectangle 9"/>
          <p:cNvSpPr>
            <a:spLocks noChangeArrowheads="1"/>
          </p:cNvSpPr>
          <p:nvPr/>
        </p:nvSpPr>
        <p:spPr bwMode="auto">
          <a:xfrm>
            <a:off x="4364038" y="1752600"/>
            <a:ext cx="1892300" cy="12541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lIns="90488" tIns="44450" rIns="90488" bIns="44450" anchor="ctr"/>
          <a:lstStyle/>
          <a:p>
            <a:pPr algn="ctr" eaLnBrk="0" fontAlgn="auto" hangingPunct="0">
              <a:spcBef>
                <a:spcPts val="0"/>
              </a:spcBef>
              <a:spcAft>
                <a:spcPts val="0"/>
              </a:spcAft>
              <a:defRPr/>
            </a:pPr>
            <a:r>
              <a:rPr lang="en-US" sz="6600" b="1" dirty="0"/>
              <a:t>B</a:t>
            </a:r>
          </a:p>
        </p:txBody>
      </p:sp>
      <p:sp>
        <p:nvSpPr>
          <p:cNvPr id="22535" name="Rectangle 10"/>
          <p:cNvSpPr>
            <a:spLocks noChangeArrowheads="1"/>
          </p:cNvSpPr>
          <p:nvPr/>
        </p:nvSpPr>
        <p:spPr bwMode="auto">
          <a:xfrm>
            <a:off x="6264275" y="1752600"/>
            <a:ext cx="1889125" cy="12541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lIns="90488" tIns="44450" rIns="90488" bIns="44450" anchor="ctr"/>
          <a:lstStyle/>
          <a:p>
            <a:pPr algn="ctr" eaLnBrk="0" fontAlgn="auto" hangingPunct="0">
              <a:spcBef>
                <a:spcPts val="0"/>
              </a:spcBef>
              <a:spcAft>
                <a:spcPts val="0"/>
              </a:spcAft>
              <a:defRPr/>
            </a:pPr>
            <a:r>
              <a:rPr lang="en-US" sz="6600" b="1" dirty="0"/>
              <a:t>I</a:t>
            </a:r>
          </a:p>
        </p:txBody>
      </p:sp>
      <p:grpSp>
        <p:nvGrpSpPr>
          <p:cNvPr id="21512" name="Group 11"/>
          <p:cNvGrpSpPr>
            <a:grpSpLocks/>
          </p:cNvGrpSpPr>
          <p:nvPr/>
        </p:nvGrpSpPr>
        <p:grpSpPr bwMode="auto">
          <a:xfrm>
            <a:off x="1531938" y="2971800"/>
            <a:ext cx="5722937" cy="760413"/>
            <a:chOff x="965" y="2196"/>
            <a:chExt cx="3605" cy="479"/>
          </a:xfrm>
        </p:grpSpPr>
        <p:sp>
          <p:nvSpPr>
            <p:cNvPr id="21513" name="Line 12"/>
            <p:cNvSpPr>
              <a:spLocks noChangeShapeType="1"/>
            </p:cNvSpPr>
            <p:nvPr/>
          </p:nvSpPr>
          <p:spPr bwMode="auto">
            <a:xfrm>
              <a:off x="965" y="2196"/>
              <a:ext cx="0" cy="479"/>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21514" name="Line 13"/>
            <p:cNvSpPr>
              <a:spLocks noChangeShapeType="1"/>
            </p:cNvSpPr>
            <p:nvPr/>
          </p:nvSpPr>
          <p:spPr bwMode="auto">
            <a:xfrm>
              <a:off x="2161" y="2196"/>
              <a:ext cx="0" cy="479"/>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21515" name="Line 14"/>
            <p:cNvSpPr>
              <a:spLocks noChangeShapeType="1"/>
            </p:cNvSpPr>
            <p:nvPr/>
          </p:nvSpPr>
          <p:spPr bwMode="auto">
            <a:xfrm>
              <a:off x="3373" y="2196"/>
              <a:ext cx="456" cy="479"/>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sp>
          <p:nvSpPr>
            <p:cNvPr id="21516" name="Line 15"/>
            <p:cNvSpPr>
              <a:spLocks noChangeShapeType="1"/>
            </p:cNvSpPr>
            <p:nvPr/>
          </p:nvSpPr>
          <p:spPr bwMode="auto">
            <a:xfrm flipH="1">
              <a:off x="4050" y="2196"/>
              <a:ext cx="520" cy="479"/>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L"/>
            </a:p>
          </p:txBody>
        </p:sp>
      </p:grpSp>
    </p:spTree>
  </p:cSld>
  <p:clrMapOvr>
    <a:masterClrMapping/>
  </p:clrMapOvr>
  <p:transition>
    <p:strips dir="ru"/>
  </p:transition>
  <p:timing>
    <p:tnLst>
      <p:par>
        <p:cTn id="1" dur="indefinite" restart="never" nodeType="tmRoot"/>
      </p:par>
    </p:tnLst>
  </p:timing>
</p:sld>
</file>

<file path=ppt/theme/theme1.xml><?xml version="1.0" encoding="utf-8"?>
<a:theme xmlns:a="http://schemas.openxmlformats.org/drawingml/2006/main" name="Makstrat_PPT">
  <a:themeElements>
    <a:clrScheme name="Markstrat">
      <a:dk1>
        <a:sysClr val="windowText" lastClr="000000"/>
      </a:dk1>
      <a:lt1>
        <a:sysClr val="window" lastClr="FFFFFF"/>
      </a:lt1>
      <a:dk2>
        <a:srgbClr val="002E56"/>
      </a:dk2>
      <a:lt2>
        <a:srgbClr val="EEECE1"/>
      </a:lt2>
      <a:accent1>
        <a:srgbClr val="C1D82F"/>
      </a:accent1>
      <a:accent2>
        <a:srgbClr val="76923C"/>
      </a:accent2>
      <a:accent3>
        <a:srgbClr val="C3D69B"/>
      </a:accent3>
      <a:accent4>
        <a:srgbClr val="007DC3"/>
      </a:accent4>
      <a:accent5>
        <a:srgbClr val="595959"/>
      </a:accent5>
      <a:accent6>
        <a:srgbClr val="A5A5A5"/>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Makstrat_PPT</Template>
  <TotalTime>944</TotalTime>
  <Words>5935</Words>
  <Application>Microsoft Office PowerPoint</Application>
  <PresentationFormat>Presentación en pantalla (4:3)</PresentationFormat>
  <Paragraphs>437</Paragraphs>
  <Slides>36</Slides>
  <Notes>36</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36</vt:i4>
      </vt:variant>
    </vt:vector>
  </HeadingPairs>
  <TitlesOfParts>
    <vt:vector size="38" baseType="lpstr">
      <vt:lpstr>Makstrat_PPT</vt:lpstr>
      <vt:lpstr>Microsoft Excel Chart</vt:lpstr>
      <vt:lpstr>El Desafío Markstrat I  Christian Diez </vt:lpstr>
      <vt:lpstr>Markstrat es una simulación con foco en marketing estratégico</vt:lpstr>
      <vt:lpstr>Presentación de PowerPoint</vt:lpstr>
      <vt:lpstr>El mundo Markstrat: Una economía en un gran territorio</vt:lpstr>
      <vt:lpstr>El escenario inicial tiene empresas comenzando en diferentes posiciones</vt:lpstr>
      <vt:lpstr>Cada empresa puede competir en dos mercados</vt:lpstr>
      <vt:lpstr>El mercado Sonite ya está desarrollado, cada producto tiene 6 características</vt:lpstr>
      <vt:lpstr>Los Vodites también tendrán 6 características, pero el mercado aún no está creado</vt:lpstr>
      <vt:lpstr>Es fácil reconocer el origen de las marcas a partir de sus nombres</vt:lpstr>
      <vt:lpstr>Los clientes Sonite son clasificados en 5 segmentos…… </vt:lpstr>
      <vt:lpstr>...en tanto que los estudios en el mercado Vodite indican una segmentación diferente</vt:lpstr>
      <vt:lpstr>Los clientes Sonite y Vodite pueden comprar en 3 canales de distribución diferentes</vt:lpstr>
      <vt:lpstr>Presentación de PowerPoint</vt:lpstr>
      <vt:lpstr>Presentación de PowerPoint</vt:lpstr>
      <vt:lpstr>El objetivo es gestionar la empresa para maximizar su índice de precio de la acción</vt:lpstr>
      <vt:lpstr>Antes de definir la dirección estratégica se debe analizar el contexto y las opciones</vt:lpstr>
      <vt:lpstr>Los estudios entregan datos del mercado, ustedes los priorizan, digieren e interpretan</vt:lpstr>
      <vt:lpstr>Una vez que la estrategia está clara, deberán tomar una serie de decisiones tácticas</vt:lpstr>
      <vt:lpstr>Ajuste del departamento de producción</vt:lpstr>
      <vt:lpstr>La diferencia entre intención de compra y participación aproxima las ventas perdidas</vt:lpstr>
      <vt:lpstr>Los precios son fijados una vez al año</vt:lpstr>
      <vt:lpstr>Cada empresa recibe un presupuesto de marketing para el siguiente periodo</vt:lpstr>
      <vt:lpstr>Resultado por marca</vt:lpstr>
      <vt:lpstr>Desempeño de la empresa</vt:lpstr>
      <vt:lpstr>La simulación comienza al final del periodo inicial</vt:lpstr>
      <vt:lpstr>Las decisiones del primer periodo tienen ciertas limitaciones</vt:lpstr>
      <vt:lpstr>Organizar y gestionar el proceso en el grupo</vt:lpstr>
      <vt:lpstr>Presentación de PowerPoint</vt:lpstr>
      <vt:lpstr>El menú principal de Markstrat</vt:lpstr>
      <vt:lpstr>Todas las decisiones del próximo periodo están disponibles desde el menú principal</vt:lpstr>
      <vt:lpstr>Las decisiones del mix de marketing se toman para cada marca</vt:lpstr>
      <vt:lpstr>La fuerza de ventas está organizada por tipo de canal para servir mejor sus necesidades</vt:lpstr>
      <vt:lpstr>La compra de estudios de mercado ayuda tomar decisiones sólidas</vt:lpstr>
      <vt:lpstr>El estado de las decisiones puede ser verificado en cualquier momento</vt:lpstr>
      <vt:lpstr>No olvidar transferir las decisiones al cerrar la sesión</vt:lpstr>
      <vt:lpstr>En sus marcas, listos, YA!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Markstrat Challenge I</dc:title>
  <dc:creator>Paul Ritmo</dc:creator>
  <cp:lastModifiedBy>Christian Diez</cp:lastModifiedBy>
  <cp:revision>36</cp:revision>
  <dcterms:created xsi:type="dcterms:W3CDTF">2010-02-23T09:01:01Z</dcterms:created>
  <dcterms:modified xsi:type="dcterms:W3CDTF">2011-07-29T22:30:22Z</dcterms:modified>
</cp:coreProperties>
</file>