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613" r:id="rId3"/>
    <p:sldId id="661" r:id="rId4"/>
    <p:sldId id="614" r:id="rId5"/>
    <p:sldId id="662" r:id="rId6"/>
    <p:sldId id="615" r:id="rId7"/>
    <p:sldId id="663" r:id="rId8"/>
    <p:sldId id="666" r:id="rId9"/>
    <p:sldId id="664" r:id="rId10"/>
    <p:sldId id="616" r:id="rId11"/>
    <p:sldId id="665" r:id="rId12"/>
    <p:sldId id="667" r:id="rId13"/>
    <p:sldId id="617" r:id="rId14"/>
    <p:sldId id="668" r:id="rId15"/>
    <p:sldId id="669" r:id="rId16"/>
    <p:sldId id="670" r:id="rId17"/>
    <p:sldId id="671" r:id="rId18"/>
    <p:sldId id="672" r:id="rId19"/>
    <p:sldId id="621" r:id="rId20"/>
    <p:sldId id="619" r:id="rId21"/>
    <p:sldId id="622" r:id="rId22"/>
    <p:sldId id="673" r:id="rId23"/>
    <p:sldId id="674" r:id="rId24"/>
    <p:sldId id="623" r:id="rId25"/>
    <p:sldId id="676" r:id="rId26"/>
    <p:sldId id="677" r:id="rId27"/>
    <p:sldId id="624" r:id="rId28"/>
    <p:sldId id="678" r:id="rId29"/>
    <p:sldId id="679" r:id="rId30"/>
    <p:sldId id="680" r:id="rId31"/>
    <p:sldId id="681" r:id="rId32"/>
    <p:sldId id="682" r:id="rId33"/>
    <p:sldId id="683" r:id="rId34"/>
    <p:sldId id="684" r:id="rId35"/>
    <p:sldId id="685" r:id="rId36"/>
    <p:sldId id="686" r:id="rId37"/>
    <p:sldId id="687" r:id="rId38"/>
    <p:sldId id="688" r:id="rId39"/>
    <p:sldId id="689" r:id="rId40"/>
    <p:sldId id="690" r:id="rId41"/>
    <p:sldId id="691" r:id="rId42"/>
    <p:sldId id="692" r:id="rId43"/>
    <p:sldId id="693" r:id="rId44"/>
    <p:sldId id="694" r:id="rId45"/>
    <p:sldId id="695" r:id="rId46"/>
    <p:sldId id="696" r:id="rId47"/>
    <p:sldId id="697" r:id="rId48"/>
    <p:sldId id="698" r:id="rId49"/>
    <p:sldId id="699" r:id="rId50"/>
    <p:sldId id="700" r:id="rId51"/>
    <p:sldId id="701" r:id="rId52"/>
    <p:sldId id="702" r:id="rId53"/>
    <p:sldId id="703" r:id="rId54"/>
    <p:sldId id="704" r:id="rId55"/>
    <p:sldId id="705" r:id="rId56"/>
    <p:sldId id="555" r:id="rId5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CCBE06"/>
    <a:srgbClr val="FFCC00"/>
    <a:srgbClr val="996633"/>
    <a:srgbClr val="B4DE86"/>
    <a:srgbClr val="FFFF99"/>
    <a:srgbClr val="005696"/>
    <a:srgbClr val="243E90"/>
    <a:srgbClr val="004A82"/>
    <a:srgbClr val="00518E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37" autoAdjust="0"/>
    <p:restoredTop sz="97286" autoAdjust="0"/>
  </p:normalViewPr>
  <p:slideViewPr>
    <p:cSldViewPr>
      <p:cViewPr varScale="1">
        <p:scale>
          <a:sx n="77" d="100"/>
          <a:sy n="77" d="100"/>
        </p:scale>
        <p:origin x="-6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F9383-B1DA-47BB-B258-022E5107BA66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DE2EAD4-05E4-4632-9D3B-C012E9E8B0D7}">
      <dgm:prSet phldrT="[Text]"/>
      <dgm:spPr/>
      <dgm:t>
        <a:bodyPr/>
        <a:lstStyle/>
        <a:p>
          <a:r>
            <a:rPr lang="es-MX" dirty="0" smtClean="0"/>
            <a:t>Precio Personalizado</a:t>
          </a:r>
          <a:endParaRPr lang="es-CL" dirty="0"/>
        </a:p>
      </dgm:t>
    </dgm:pt>
    <dgm:pt modelId="{44212315-A028-4EA7-9EE6-20D169ED7154}" type="parTrans" cxnId="{BC3CF5C0-ECEA-4301-9717-FD6F37B63C95}">
      <dgm:prSet/>
      <dgm:spPr/>
      <dgm:t>
        <a:bodyPr/>
        <a:lstStyle/>
        <a:p>
          <a:endParaRPr lang="es-CL"/>
        </a:p>
      </dgm:t>
    </dgm:pt>
    <dgm:pt modelId="{C34630F4-2EAB-44FE-A9A9-EE2448A06D8B}" type="sibTrans" cxnId="{BC3CF5C0-ECEA-4301-9717-FD6F37B63C95}">
      <dgm:prSet/>
      <dgm:spPr/>
      <dgm:t>
        <a:bodyPr/>
        <a:lstStyle/>
        <a:p>
          <a:endParaRPr lang="es-CL"/>
        </a:p>
      </dgm:t>
    </dgm:pt>
    <dgm:pt modelId="{F7C61D46-1116-4FB4-95E6-8F2FB0FBA3D0}">
      <dgm:prSet phldrT="[Text]"/>
      <dgm:spPr/>
      <dgm:t>
        <a:bodyPr/>
        <a:lstStyle/>
        <a:p>
          <a:r>
            <a:rPr lang="es-MX" dirty="0" smtClean="0"/>
            <a:t>Versionamiento</a:t>
          </a:r>
          <a:endParaRPr lang="es-CL" dirty="0"/>
        </a:p>
      </dgm:t>
    </dgm:pt>
    <dgm:pt modelId="{CEF30A46-CAB0-46E1-BDDC-3183DE3EF8D2}" type="parTrans" cxnId="{54AE6605-A07B-45E2-8BF9-2C9CD2B9B05E}">
      <dgm:prSet/>
      <dgm:spPr/>
      <dgm:t>
        <a:bodyPr/>
        <a:lstStyle/>
        <a:p>
          <a:endParaRPr lang="es-CL"/>
        </a:p>
      </dgm:t>
    </dgm:pt>
    <dgm:pt modelId="{6F45E458-89F2-48EA-BDCF-AFBD701639F2}" type="sibTrans" cxnId="{54AE6605-A07B-45E2-8BF9-2C9CD2B9B05E}">
      <dgm:prSet/>
      <dgm:spPr/>
      <dgm:t>
        <a:bodyPr/>
        <a:lstStyle/>
        <a:p>
          <a:endParaRPr lang="es-CL"/>
        </a:p>
      </dgm:t>
    </dgm:pt>
    <dgm:pt modelId="{18109336-178E-4905-AE99-8B1B89F1EEF9}">
      <dgm:prSet phldrT="[Text]"/>
      <dgm:spPr/>
      <dgm:t>
        <a:bodyPr/>
        <a:lstStyle/>
        <a:p>
          <a:r>
            <a:rPr lang="es-MX" dirty="0" smtClean="0"/>
            <a:t>Precios Lineales y No-lineales</a:t>
          </a:r>
          <a:endParaRPr lang="es-CL" dirty="0"/>
        </a:p>
      </dgm:t>
    </dgm:pt>
    <dgm:pt modelId="{011E7DAF-29DC-4132-93D4-CD84538FEAD9}" type="parTrans" cxnId="{E12AB887-9B5C-4078-98EB-C1BB09298EB1}">
      <dgm:prSet/>
      <dgm:spPr/>
      <dgm:t>
        <a:bodyPr/>
        <a:lstStyle/>
        <a:p>
          <a:endParaRPr lang="es-CL"/>
        </a:p>
      </dgm:t>
    </dgm:pt>
    <dgm:pt modelId="{AAC71549-600D-4ABC-BCB9-C0DAE223C937}" type="sibTrans" cxnId="{E12AB887-9B5C-4078-98EB-C1BB09298EB1}">
      <dgm:prSet/>
      <dgm:spPr/>
      <dgm:t>
        <a:bodyPr/>
        <a:lstStyle/>
        <a:p>
          <a:endParaRPr lang="es-CL"/>
        </a:p>
      </dgm:t>
    </dgm:pt>
    <dgm:pt modelId="{49A42FDF-FF3B-415F-9954-3420BD81F3AB}">
      <dgm:prSet phldrT="[Text]"/>
      <dgm:spPr/>
      <dgm:t>
        <a:bodyPr/>
        <a:lstStyle/>
        <a:p>
          <a:r>
            <a:rPr lang="es-MX" i="1" dirty="0" smtClean="0"/>
            <a:t>Bundling</a:t>
          </a:r>
          <a:endParaRPr lang="es-CL" i="1" dirty="0"/>
        </a:p>
      </dgm:t>
    </dgm:pt>
    <dgm:pt modelId="{98112B7E-2340-4829-A44F-7413B3629286}" type="parTrans" cxnId="{2DC41497-4A59-46BF-BA9D-4A9CBEAAC5F4}">
      <dgm:prSet/>
      <dgm:spPr/>
      <dgm:t>
        <a:bodyPr/>
        <a:lstStyle/>
        <a:p>
          <a:endParaRPr lang="es-CL"/>
        </a:p>
      </dgm:t>
    </dgm:pt>
    <dgm:pt modelId="{40AB3A22-CFDC-47E8-8C49-704D5CAE70FB}" type="sibTrans" cxnId="{2DC41497-4A59-46BF-BA9D-4A9CBEAAC5F4}">
      <dgm:prSet/>
      <dgm:spPr/>
      <dgm:t>
        <a:bodyPr/>
        <a:lstStyle/>
        <a:p>
          <a:endParaRPr lang="es-CL"/>
        </a:p>
      </dgm:t>
    </dgm:pt>
    <dgm:pt modelId="{1D7451F1-42B2-4E1E-B566-520E37919E4D}">
      <dgm:prSet/>
      <dgm:spPr/>
      <dgm:t>
        <a:bodyPr/>
        <a:lstStyle/>
        <a:p>
          <a:r>
            <a:rPr lang="es-MX" i="1" dirty="0" smtClean="0"/>
            <a:t>Yield Management</a:t>
          </a:r>
          <a:endParaRPr lang="es-CL" i="1" dirty="0"/>
        </a:p>
      </dgm:t>
    </dgm:pt>
    <dgm:pt modelId="{EFC629AF-C623-4C72-9553-5CE7CA9BEF44}" type="parTrans" cxnId="{FA95AE6A-2480-4BA2-A696-861CDE75DB7C}">
      <dgm:prSet/>
      <dgm:spPr/>
      <dgm:t>
        <a:bodyPr/>
        <a:lstStyle/>
        <a:p>
          <a:endParaRPr lang="es-CL"/>
        </a:p>
      </dgm:t>
    </dgm:pt>
    <dgm:pt modelId="{E0BF7436-59F4-4D35-BE67-D756E9079615}" type="sibTrans" cxnId="{FA95AE6A-2480-4BA2-A696-861CDE75DB7C}">
      <dgm:prSet/>
      <dgm:spPr/>
      <dgm:t>
        <a:bodyPr/>
        <a:lstStyle/>
        <a:p>
          <a:endParaRPr lang="es-CL"/>
        </a:p>
      </dgm:t>
    </dgm:pt>
    <dgm:pt modelId="{15BF1B7D-F57E-49B6-BEBA-DB6021913214}">
      <dgm:prSet/>
      <dgm:spPr/>
      <dgm:t>
        <a:bodyPr/>
        <a:lstStyle/>
        <a:p>
          <a:r>
            <a:rPr lang="es-MX" dirty="0" smtClean="0"/>
            <a:t>Cupones</a:t>
          </a:r>
          <a:endParaRPr lang="es-CL" dirty="0"/>
        </a:p>
      </dgm:t>
    </dgm:pt>
    <dgm:pt modelId="{7F8BB333-28C0-42BB-B2CC-29B90AD377F8}" type="parTrans" cxnId="{D753C395-4B7B-4707-BC24-161F095EAAEB}">
      <dgm:prSet/>
      <dgm:spPr/>
      <dgm:t>
        <a:bodyPr/>
        <a:lstStyle/>
        <a:p>
          <a:endParaRPr lang="es-CL"/>
        </a:p>
      </dgm:t>
    </dgm:pt>
    <dgm:pt modelId="{B9AD23EE-39DD-4565-9C1F-C7F0F223CF60}" type="sibTrans" cxnId="{D753C395-4B7B-4707-BC24-161F095EAAEB}">
      <dgm:prSet/>
      <dgm:spPr/>
      <dgm:t>
        <a:bodyPr/>
        <a:lstStyle/>
        <a:p>
          <a:endParaRPr lang="es-CL"/>
        </a:p>
      </dgm:t>
    </dgm:pt>
    <dgm:pt modelId="{A3ED09AA-17BE-4CE6-9E70-ADE60CC2D321}" type="pres">
      <dgm:prSet presAssocID="{800F9383-B1DA-47BB-B258-022E5107B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741E8A69-5B72-4C7F-8618-EF0A3830327C}" type="pres">
      <dgm:prSet presAssocID="{4DE2EAD4-05E4-4632-9D3B-C012E9E8B0D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BCF9D3F-F055-414D-8709-B146223F2291}" type="pres">
      <dgm:prSet presAssocID="{C34630F4-2EAB-44FE-A9A9-EE2448A06D8B}" presName="sibTrans" presStyleCnt="0"/>
      <dgm:spPr/>
    </dgm:pt>
    <dgm:pt modelId="{FC48003F-0D7F-4FB3-9186-42FEFF195BEC}" type="pres">
      <dgm:prSet presAssocID="{F7C61D46-1116-4FB4-95E6-8F2FB0FBA3D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A865E06-7ACD-48CF-80F8-D51DBE252527}" type="pres">
      <dgm:prSet presAssocID="{6F45E458-89F2-48EA-BDCF-AFBD701639F2}" presName="sibTrans" presStyleCnt="0"/>
      <dgm:spPr/>
    </dgm:pt>
    <dgm:pt modelId="{EFFCBB54-D20A-457E-B5FF-29CE34911B22}" type="pres">
      <dgm:prSet presAssocID="{18109336-178E-4905-AE99-8B1B89F1EEF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8BFC91D-C103-4B03-BF3C-4683CFE8CCC2}" type="pres">
      <dgm:prSet presAssocID="{AAC71549-600D-4ABC-BCB9-C0DAE223C937}" presName="sibTrans" presStyleCnt="0"/>
      <dgm:spPr/>
    </dgm:pt>
    <dgm:pt modelId="{DBBC546D-B5A9-40DD-BC07-66C0F7F10AAF}" type="pres">
      <dgm:prSet presAssocID="{49A42FDF-FF3B-415F-9954-3420BD81F3A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C4AC25-AD8D-4D34-B77D-FD95C3237FEB}" type="pres">
      <dgm:prSet presAssocID="{40AB3A22-CFDC-47E8-8C49-704D5CAE70FB}" presName="sibTrans" presStyleCnt="0"/>
      <dgm:spPr/>
    </dgm:pt>
    <dgm:pt modelId="{DA234952-3FA4-479E-8200-02E3AB089784}" type="pres">
      <dgm:prSet presAssocID="{1D7451F1-42B2-4E1E-B566-520E37919E4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C460A34-5C6D-4459-8868-B091590C939F}" type="pres">
      <dgm:prSet presAssocID="{E0BF7436-59F4-4D35-BE67-D756E9079615}" presName="sibTrans" presStyleCnt="0"/>
      <dgm:spPr/>
    </dgm:pt>
    <dgm:pt modelId="{A9659E81-DD02-4952-8C1D-A4BA50AD316F}" type="pres">
      <dgm:prSet presAssocID="{15BF1B7D-F57E-49B6-BEBA-DB602191321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A95AE6A-2480-4BA2-A696-861CDE75DB7C}" srcId="{800F9383-B1DA-47BB-B258-022E5107BA66}" destId="{1D7451F1-42B2-4E1E-B566-520E37919E4D}" srcOrd="4" destOrd="0" parTransId="{EFC629AF-C623-4C72-9553-5CE7CA9BEF44}" sibTransId="{E0BF7436-59F4-4D35-BE67-D756E9079615}"/>
    <dgm:cxn modelId="{F11B366A-5BF2-459C-B414-00276A0CFF6D}" type="presOf" srcId="{4DE2EAD4-05E4-4632-9D3B-C012E9E8B0D7}" destId="{741E8A69-5B72-4C7F-8618-EF0A3830327C}" srcOrd="0" destOrd="0" presId="urn:microsoft.com/office/officeart/2005/8/layout/default"/>
    <dgm:cxn modelId="{07EF3D0B-55AE-40F6-BBE2-74B41CD3C88A}" type="presOf" srcId="{49A42FDF-FF3B-415F-9954-3420BD81F3AB}" destId="{DBBC546D-B5A9-40DD-BC07-66C0F7F10AAF}" srcOrd="0" destOrd="0" presId="urn:microsoft.com/office/officeart/2005/8/layout/default"/>
    <dgm:cxn modelId="{54AE6605-A07B-45E2-8BF9-2C9CD2B9B05E}" srcId="{800F9383-B1DA-47BB-B258-022E5107BA66}" destId="{F7C61D46-1116-4FB4-95E6-8F2FB0FBA3D0}" srcOrd="1" destOrd="0" parTransId="{CEF30A46-CAB0-46E1-BDDC-3183DE3EF8D2}" sibTransId="{6F45E458-89F2-48EA-BDCF-AFBD701639F2}"/>
    <dgm:cxn modelId="{9CE85187-1AFF-4397-8BC8-4CDD9C406D7A}" type="presOf" srcId="{800F9383-B1DA-47BB-B258-022E5107BA66}" destId="{A3ED09AA-17BE-4CE6-9E70-ADE60CC2D321}" srcOrd="0" destOrd="0" presId="urn:microsoft.com/office/officeart/2005/8/layout/default"/>
    <dgm:cxn modelId="{92CAF5A0-2943-491F-852B-906233F5E112}" type="presOf" srcId="{1D7451F1-42B2-4E1E-B566-520E37919E4D}" destId="{DA234952-3FA4-479E-8200-02E3AB089784}" srcOrd="0" destOrd="0" presId="urn:microsoft.com/office/officeart/2005/8/layout/default"/>
    <dgm:cxn modelId="{919A41D9-1D15-4370-B2E2-BCA5E41D25EE}" type="presOf" srcId="{18109336-178E-4905-AE99-8B1B89F1EEF9}" destId="{EFFCBB54-D20A-457E-B5FF-29CE34911B22}" srcOrd="0" destOrd="0" presId="urn:microsoft.com/office/officeart/2005/8/layout/default"/>
    <dgm:cxn modelId="{E12AB887-9B5C-4078-98EB-C1BB09298EB1}" srcId="{800F9383-B1DA-47BB-B258-022E5107BA66}" destId="{18109336-178E-4905-AE99-8B1B89F1EEF9}" srcOrd="2" destOrd="0" parTransId="{011E7DAF-29DC-4132-93D4-CD84538FEAD9}" sibTransId="{AAC71549-600D-4ABC-BCB9-C0DAE223C937}"/>
    <dgm:cxn modelId="{BC3CF5C0-ECEA-4301-9717-FD6F37B63C95}" srcId="{800F9383-B1DA-47BB-B258-022E5107BA66}" destId="{4DE2EAD4-05E4-4632-9D3B-C012E9E8B0D7}" srcOrd="0" destOrd="0" parTransId="{44212315-A028-4EA7-9EE6-20D169ED7154}" sibTransId="{C34630F4-2EAB-44FE-A9A9-EE2448A06D8B}"/>
    <dgm:cxn modelId="{47F0E29C-9177-4161-B8C0-DC150EA888F8}" type="presOf" srcId="{F7C61D46-1116-4FB4-95E6-8F2FB0FBA3D0}" destId="{FC48003F-0D7F-4FB3-9186-42FEFF195BEC}" srcOrd="0" destOrd="0" presId="urn:microsoft.com/office/officeart/2005/8/layout/default"/>
    <dgm:cxn modelId="{2DC41497-4A59-46BF-BA9D-4A9CBEAAC5F4}" srcId="{800F9383-B1DA-47BB-B258-022E5107BA66}" destId="{49A42FDF-FF3B-415F-9954-3420BD81F3AB}" srcOrd="3" destOrd="0" parTransId="{98112B7E-2340-4829-A44F-7413B3629286}" sibTransId="{40AB3A22-CFDC-47E8-8C49-704D5CAE70FB}"/>
    <dgm:cxn modelId="{652A3F22-5A00-4663-B136-4D86E161310B}" type="presOf" srcId="{15BF1B7D-F57E-49B6-BEBA-DB6021913214}" destId="{A9659E81-DD02-4952-8C1D-A4BA50AD316F}" srcOrd="0" destOrd="0" presId="urn:microsoft.com/office/officeart/2005/8/layout/default"/>
    <dgm:cxn modelId="{D753C395-4B7B-4707-BC24-161F095EAAEB}" srcId="{800F9383-B1DA-47BB-B258-022E5107BA66}" destId="{15BF1B7D-F57E-49B6-BEBA-DB6021913214}" srcOrd="5" destOrd="0" parTransId="{7F8BB333-28C0-42BB-B2CC-29B90AD377F8}" sibTransId="{B9AD23EE-39DD-4565-9C1F-C7F0F223CF60}"/>
    <dgm:cxn modelId="{D2ED2F4B-FB0C-40A7-8EA7-CA43833D4C50}" type="presParOf" srcId="{A3ED09AA-17BE-4CE6-9E70-ADE60CC2D321}" destId="{741E8A69-5B72-4C7F-8618-EF0A3830327C}" srcOrd="0" destOrd="0" presId="urn:microsoft.com/office/officeart/2005/8/layout/default"/>
    <dgm:cxn modelId="{10259ABD-5073-4199-ADC5-52B887AB1E7B}" type="presParOf" srcId="{A3ED09AA-17BE-4CE6-9E70-ADE60CC2D321}" destId="{7BCF9D3F-F055-414D-8709-B146223F2291}" srcOrd="1" destOrd="0" presId="urn:microsoft.com/office/officeart/2005/8/layout/default"/>
    <dgm:cxn modelId="{1037633E-191B-41BA-86F8-F525857FE9DD}" type="presParOf" srcId="{A3ED09AA-17BE-4CE6-9E70-ADE60CC2D321}" destId="{FC48003F-0D7F-4FB3-9186-42FEFF195BEC}" srcOrd="2" destOrd="0" presId="urn:microsoft.com/office/officeart/2005/8/layout/default"/>
    <dgm:cxn modelId="{9505DB0E-2680-41F9-8779-CCF93B430ACD}" type="presParOf" srcId="{A3ED09AA-17BE-4CE6-9E70-ADE60CC2D321}" destId="{AA865E06-7ACD-48CF-80F8-D51DBE252527}" srcOrd="3" destOrd="0" presId="urn:microsoft.com/office/officeart/2005/8/layout/default"/>
    <dgm:cxn modelId="{5D42BCC1-D9A0-4303-93C6-81E73E120B91}" type="presParOf" srcId="{A3ED09AA-17BE-4CE6-9E70-ADE60CC2D321}" destId="{EFFCBB54-D20A-457E-B5FF-29CE34911B22}" srcOrd="4" destOrd="0" presId="urn:microsoft.com/office/officeart/2005/8/layout/default"/>
    <dgm:cxn modelId="{3249A495-9FD0-4EE9-BDC9-E0E3D448A817}" type="presParOf" srcId="{A3ED09AA-17BE-4CE6-9E70-ADE60CC2D321}" destId="{D8BFC91D-C103-4B03-BF3C-4683CFE8CCC2}" srcOrd="5" destOrd="0" presId="urn:microsoft.com/office/officeart/2005/8/layout/default"/>
    <dgm:cxn modelId="{A7FD8943-A67B-465C-9D68-D1582A8A23B2}" type="presParOf" srcId="{A3ED09AA-17BE-4CE6-9E70-ADE60CC2D321}" destId="{DBBC546D-B5A9-40DD-BC07-66C0F7F10AAF}" srcOrd="6" destOrd="0" presId="urn:microsoft.com/office/officeart/2005/8/layout/default"/>
    <dgm:cxn modelId="{471B5748-9164-4157-98FF-713A95F8E932}" type="presParOf" srcId="{A3ED09AA-17BE-4CE6-9E70-ADE60CC2D321}" destId="{F2C4AC25-AD8D-4D34-B77D-FD95C3237FEB}" srcOrd="7" destOrd="0" presId="urn:microsoft.com/office/officeart/2005/8/layout/default"/>
    <dgm:cxn modelId="{B4CCD734-C2BF-47F0-B580-DC183FE1A6CA}" type="presParOf" srcId="{A3ED09AA-17BE-4CE6-9E70-ADE60CC2D321}" destId="{DA234952-3FA4-479E-8200-02E3AB089784}" srcOrd="8" destOrd="0" presId="urn:microsoft.com/office/officeart/2005/8/layout/default"/>
    <dgm:cxn modelId="{3F6088D3-2FD9-4356-827B-119608B735AA}" type="presParOf" srcId="{A3ED09AA-17BE-4CE6-9E70-ADE60CC2D321}" destId="{7C460A34-5C6D-4459-8868-B091590C939F}" srcOrd="9" destOrd="0" presId="urn:microsoft.com/office/officeart/2005/8/layout/default"/>
    <dgm:cxn modelId="{8703C73E-F14E-4E62-A481-10FE678273C1}" type="presParOf" srcId="{A3ED09AA-17BE-4CE6-9E70-ADE60CC2D321}" destId="{A9659E81-DD02-4952-8C1D-A4BA50AD316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500" b="1" dirty="0" smtClean="0"/>
            <a:t> Precio Personalizado </a:t>
          </a:r>
          <a:endParaRPr lang="es-CL" sz="25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Versionalización de producto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Precio por Segmento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 custT="1"/>
      <dgm:spPr/>
      <dgm:t>
        <a:bodyPr/>
        <a:lstStyle/>
        <a:p>
          <a:r>
            <a:rPr lang="es-MX" sz="1900" b="1" dirty="0" smtClean="0"/>
            <a:t>Crear diferentes versiones de un producto para posicionarse en distintos segmentos en base a disposiciones a pagar</a:t>
          </a:r>
          <a:r>
            <a:rPr lang="es-MX" sz="1900" b="1" smtClean="0"/>
            <a:t>. </a:t>
          </a:r>
          <a:endParaRPr lang="es-CL" sz="1900" b="1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8BD106F2-2A72-485F-9220-16B18821E76B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Precios No-Lineales: </a:t>
          </a:r>
          <a:r>
            <a:rPr lang="es-MX" sz="1850" b="0" i="0" dirty="0" smtClean="0">
              <a:solidFill>
                <a:schemeClr val="tx2">
                  <a:lumMod val="50000"/>
                </a:schemeClr>
              </a:solidFill>
            </a:rPr>
            <a:t>Influidos por la cantidad de productos.</a:t>
          </a:r>
          <a:endParaRPr lang="es-CL" sz="1850" b="0" i="0" dirty="0">
            <a:solidFill>
              <a:schemeClr val="tx2">
                <a:lumMod val="50000"/>
              </a:schemeClr>
            </a:solidFill>
          </a:endParaRPr>
        </a:p>
      </dgm:t>
    </dgm:pt>
    <dgm:pt modelId="{89E2FEBF-7082-4093-BB69-C0E975EF8608}" type="sibTrans" cxnId="{90F9A6FD-420D-4B19-A9F4-F6CFEDC4D68D}">
      <dgm:prSet/>
      <dgm:spPr/>
      <dgm:t>
        <a:bodyPr/>
        <a:lstStyle/>
        <a:p>
          <a:endParaRPr lang="es-CL"/>
        </a:p>
      </dgm:t>
    </dgm:pt>
    <dgm:pt modelId="{F5CA8C81-18BD-4C87-BC83-BEE802EBB778}" type="parTrans" cxnId="{90F9A6FD-420D-4B19-A9F4-F6CFEDC4D68D}">
      <dgm:prSet/>
      <dgm:spPr/>
      <dgm:t>
        <a:bodyPr/>
        <a:lstStyle/>
        <a:p>
          <a:endParaRPr lang="es-CL"/>
        </a:p>
      </dgm:t>
    </dgm:pt>
    <dgm:pt modelId="{DD156D70-D865-4138-8874-9D67B8E8B332}">
      <dgm:prSet phldrT="[Text]" custT="1"/>
      <dgm:spPr/>
      <dgm:t>
        <a:bodyPr/>
        <a:lstStyle/>
        <a:p>
          <a:r>
            <a:rPr lang="es-MX" sz="1900" b="1" dirty="0" smtClean="0"/>
            <a:t>Permite cobrar un precio diferente a cada consumidor según su disposición a pagar, logrando así maximizar el EP. </a:t>
          </a:r>
          <a:endParaRPr lang="es-CL" sz="1900" b="0" dirty="0"/>
        </a:p>
      </dgm:t>
    </dgm:pt>
    <dgm:pt modelId="{51BCA9A7-7043-41F9-8C57-EEBA6D2C88E1}" type="parTrans" cxnId="{E3FD332F-7161-45C8-985D-C1EFB7DF533F}">
      <dgm:prSet/>
      <dgm:spPr/>
      <dgm:t>
        <a:bodyPr/>
        <a:lstStyle/>
        <a:p>
          <a:endParaRPr lang="es-CL"/>
        </a:p>
      </dgm:t>
    </dgm:pt>
    <dgm:pt modelId="{A1C81ACA-4204-4FFC-B7F8-E0095CBE07F6}" type="sibTrans" cxnId="{E3FD332F-7161-45C8-985D-C1EFB7DF533F}">
      <dgm:prSet/>
      <dgm:spPr/>
      <dgm:t>
        <a:bodyPr/>
        <a:lstStyle/>
        <a:p>
          <a:endParaRPr lang="es-CL"/>
        </a:p>
      </dgm:t>
    </dgm:pt>
    <dgm:pt modelId="{454C940B-52B9-4E25-B3A3-D212AA931A4E}">
      <dgm:prSet phldrT="[Text]" custT="1"/>
      <dgm:spPr/>
      <dgm:t>
        <a:bodyPr/>
        <a:lstStyle/>
        <a:p>
          <a:endParaRPr lang="es-CL" sz="1900" b="0" dirty="0"/>
        </a:p>
      </dgm:t>
    </dgm:pt>
    <dgm:pt modelId="{BB235A23-2C92-4054-BA24-C511EA0CB5D9}" type="parTrans" cxnId="{33290189-88AE-4553-8ACC-47DB6D68CC5A}">
      <dgm:prSet/>
      <dgm:spPr/>
      <dgm:t>
        <a:bodyPr/>
        <a:lstStyle/>
        <a:p>
          <a:endParaRPr lang="es-CL"/>
        </a:p>
      </dgm:t>
    </dgm:pt>
    <dgm:pt modelId="{DC82D213-4E95-4326-A563-78EA12B143A6}" type="sibTrans" cxnId="{33290189-88AE-4553-8ACC-47DB6D68CC5A}">
      <dgm:prSet/>
      <dgm:spPr/>
      <dgm:t>
        <a:bodyPr/>
        <a:lstStyle/>
        <a:p>
          <a:endParaRPr lang="es-CL"/>
        </a:p>
      </dgm:t>
    </dgm:pt>
    <dgm:pt modelId="{DF27482A-FA0F-4A65-A8FD-9DA7DBA6DC56}">
      <dgm:prSet phldrT="[Text]" custT="1"/>
      <dgm:spPr/>
      <dgm:t>
        <a:bodyPr/>
        <a:lstStyle/>
        <a:p>
          <a:r>
            <a:rPr lang="es-MX" sz="1850" b="1" dirty="0" err="1" smtClean="0">
              <a:solidFill>
                <a:schemeClr val="tx2">
                  <a:lumMod val="50000"/>
                </a:schemeClr>
              </a:solidFill>
            </a:rPr>
            <a:t>Yield</a:t>
          </a:r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 Management: </a:t>
          </a:r>
          <a:r>
            <a:rPr lang="es-MX" sz="1850" b="0" dirty="0" smtClean="0">
              <a:solidFill>
                <a:schemeClr val="tx2">
                  <a:lumMod val="50000"/>
                </a:schemeClr>
              </a:solidFill>
            </a:rPr>
            <a:t>Maximizar ingreso buscando mantener un cierto inventario para cobrar a precios diferenciados.</a:t>
          </a:r>
          <a:endParaRPr lang="es-CL" sz="1850" b="0" dirty="0">
            <a:solidFill>
              <a:schemeClr val="tx2">
                <a:lumMod val="50000"/>
              </a:schemeClr>
            </a:solidFill>
          </a:endParaRPr>
        </a:p>
      </dgm:t>
    </dgm:pt>
    <dgm:pt modelId="{84F1F6DA-8B5D-4AEE-B156-BC5DF7D225B1}" type="parTrans" cxnId="{56CBFA15-F8EE-4961-8B90-E340C383BF08}">
      <dgm:prSet/>
      <dgm:spPr/>
      <dgm:t>
        <a:bodyPr/>
        <a:lstStyle/>
        <a:p>
          <a:endParaRPr lang="es-CL"/>
        </a:p>
      </dgm:t>
    </dgm:pt>
    <dgm:pt modelId="{B11730D5-5970-434B-9126-A97F03380769}" type="sibTrans" cxnId="{56CBFA15-F8EE-4961-8B90-E340C383BF08}">
      <dgm:prSet/>
      <dgm:spPr/>
      <dgm:t>
        <a:bodyPr/>
        <a:lstStyle/>
        <a:p>
          <a:endParaRPr lang="es-CL"/>
        </a:p>
      </dgm:t>
    </dgm:pt>
    <dgm:pt modelId="{5EAE3EBF-5EF2-4916-B250-4B7F26D4BC56}">
      <dgm:prSet phldrT="[Text]" custT="1"/>
      <dgm:spPr/>
      <dgm:t>
        <a:bodyPr/>
        <a:lstStyle/>
        <a:p>
          <a:endParaRPr lang="es-CL" sz="1900" b="0" dirty="0"/>
        </a:p>
      </dgm:t>
    </dgm:pt>
    <dgm:pt modelId="{BE8CC95E-F925-4EBC-8AE1-FE5715D611BF}" type="parTrans" cxnId="{8A463103-3405-4ED5-9A83-7D9DB12F1932}">
      <dgm:prSet/>
      <dgm:spPr/>
      <dgm:t>
        <a:bodyPr/>
        <a:lstStyle/>
        <a:p>
          <a:endParaRPr lang="es-CL"/>
        </a:p>
      </dgm:t>
    </dgm:pt>
    <dgm:pt modelId="{168CCED2-D5B8-4877-9A5C-6B9DF5EDCC0E}" type="sibTrans" cxnId="{8A463103-3405-4ED5-9A83-7D9DB12F1932}">
      <dgm:prSet/>
      <dgm:spPr/>
      <dgm:t>
        <a:bodyPr/>
        <a:lstStyle/>
        <a:p>
          <a:endParaRPr lang="es-CL"/>
        </a:p>
      </dgm:t>
    </dgm:pt>
    <dgm:pt modelId="{7E64147E-BCD3-47E5-81D5-41377E729252}">
      <dgm:prSet phldrT="[Text]" custT="1"/>
      <dgm:spPr/>
      <dgm:t>
        <a:bodyPr/>
        <a:lstStyle/>
        <a:p>
          <a:r>
            <a:rPr lang="es-MX" sz="1900" b="1" dirty="0" smtClean="0"/>
            <a:t>Se crea el mejor producto, para luego quitar características en las versiones más bajas. Por defecto, crear 3 versiones.</a:t>
          </a:r>
          <a:endParaRPr lang="es-CL" sz="1900" b="1" dirty="0"/>
        </a:p>
      </dgm:t>
    </dgm:pt>
    <dgm:pt modelId="{D57A4346-08A5-451F-9F66-51AD182A80D9}" type="parTrans" cxnId="{729F76AE-1DA1-41C9-9909-7ABAA754D01F}">
      <dgm:prSet/>
      <dgm:spPr/>
      <dgm:t>
        <a:bodyPr/>
        <a:lstStyle/>
        <a:p>
          <a:endParaRPr lang="es-CL"/>
        </a:p>
      </dgm:t>
    </dgm:pt>
    <dgm:pt modelId="{FFC50FFD-EEB8-4081-865F-1D5FD4A703C2}" type="sibTrans" cxnId="{729F76AE-1DA1-41C9-9909-7ABAA754D01F}">
      <dgm:prSet/>
      <dgm:spPr/>
      <dgm:t>
        <a:bodyPr/>
        <a:lstStyle/>
        <a:p>
          <a:endParaRPr lang="es-CL"/>
        </a:p>
      </dgm:t>
    </dgm:pt>
    <dgm:pt modelId="{5D77734D-9EB9-4DA8-BEA4-435CEE369380}">
      <dgm:prSet phldrT="[Text]" custT="1"/>
      <dgm:spPr/>
      <dgm:t>
        <a:bodyPr/>
        <a:lstStyle/>
        <a:p>
          <a:r>
            <a:rPr lang="es-MX" sz="1850" b="1" dirty="0" err="1" smtClean="0">
              <a:solidFill>
                <a:schemeClr val="tx2">
                  <a:lumMod val="50000"/>
                </a:schemeClr>
              </a:solidFill>
            </a:rPr>
            <a:t>Bundling</a:t>
          </a:r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 (Simple y Mixto): </a:t>
          </a:r>
          <a:r>
            <a:rPr lang="es-MX" sz="1850" b="0" dirty="0" smtClean="0">
              <a:solidFill>
                <a:schemeClr val="tx2">
                  <a:lumMod val="50000"/>
                </a:schemeClr>
              </a:solidFill>
            </a:rPr>
            <a:t>Creación de “paquetes” de productos.</a:t>
          </a:r>
          <a:endParaRPr lang="es-CL" sz="1850" b="0" dirty="0">
            <a:solidFill>
              <a:schemeClr val="tx2">
                <a:lumMod val="50000"/>
              </a:schemeClr>
            </a:solidFill>
          </a:endParaRPr>
        </a:p>
      </dgm:t>
    </dgm:pt>
    <dgm:pt modelId="{17A3C2DC-55CE-452C-BF0E-3D0FE214AAD7}" type="parTrans" cxnId="{2FDAE2D1-53C7-4FD6-BB2C-A840FEB52950}">
      <dgm:prSet/>
      <dgm:spPr/>
      <dgm:t>
        <a:bodyPr/>
        <a:lstStyle/>
        <a:p>
          <a:endParaRPr lang="es-CL"/>
        </a:p>
      </dgm:t>
    </dgm:pt>
    <dgm:pt modelId="{FE2E6DBC-2B50-4FFD-9101-59688D50C5B4}" type="sibTrans" cxnId="{2FDAE2D1-53C7-4FD6-BB2C-A840FEB52950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 custScaleY="88347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 custScaleY="11303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 custScaleX="8104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 custScaleY="107651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96E11CF2-5EDD-4159-A37C-DAA69A810308}" type="presOf" srcId="{454C940B-52B9-4E25-B3A3-D212AA931A4E}" destId="{87B4B399-546A-4F7E-9C75-85134EEA22D1}" srcOrd="0" destOrd="3" presId="urn:microsoft.com/office/officeart/2005/8/layout/vList4"/>
    <dgm:cxn modelId="{2FDAE2D1-53C7-4FD6-BB2C-A840FEB52950}" srcId="{7441949F-F654-4446-B1E0-B3A54174FAC2}" destId="{5D77734D-9EB9-4DA8-BEA4-435CEE369380}" srcOrd="1" destOrd="0" parTransId="{17A3C2DC-55CE-452C-BF0E-3D0FE214AAD7}" sibTransId="{FE2E6DBC-2B50-4FFD-9101-59688D50C5B4}"/>
    <dgm:cxn modelId="{E3FD332F-7161-45C8-985D-C1EFB7DF533F}" srcId="{C8FA31E5-EE3E-4BD6-A4FE-EDCFDA5FCDA2}" destId="{DD156D70-D865-4138-8874-9D67B8E8B332}" srcOrd="0" destOrd="0" parTransId="{51BCA9A7-7043-41F9-8C57-EEBA6D2C88E1}" sibTransId="{A1C81ACA-4204-4FFC-B7F8-E0095CBE07F6}"/>
    <dgm:cxn modelId="{BE73CE30-4C4B-44F5-8AA8-2C12D60A5C17}" type="presOf" srcId="{5EAE3EBF-5EF2-4916-B250-4B7F26D4BC56}" destId="{8793B674-6564-4F81-BBC0-8E46BF582A48}" srcOrd="1" destOrd="2" presId="urn:microsoft.com/office/officeart/2005/8/layout/vList4"/>
    <dgm:cxn modelId="{BC140DD3-49ED-4B82-B7EB-31809525EB38}" type="presOf" srcId="{7E64147E-BCD3-47E5-81D5-41377E729252}" destId="{6BD6A8E6-7570-434A-9A06-825475EF854D}" srcOrd="1" destOrd="2" presId="urn:microsoft.com/office/officeart/2005/8/layout/vList4"/>
    <dgm:cxn modelId="{8A463103-3405-4ED5-9A83-7D9DB12F1932}" srcId="{C8FA31E5-EE3E-4BD6-A4FE-EDCFDA5FCDA2}" destId="{5EAE3EBF-5EF2-4916-B250-4B7F26D4BC56}" srcOrd="1" destOrd="0" parTransId="{BE8CC95E-F925-4EBC-8AE1-FE5715D611BF}" sibTransId="{168CCED2-D5B8-4877-9A5C-6B9DF5EDCC0E}"/>
    <dgm:cxn modelId="{90F9A6FD-420D-4B19-A9F4-F6CFEDC4D68D}" srcId="{7441949F-F654-4446-B1E0-B3A54174FAC2}" destId="{8BD106F2-2A72-485F-9220-16B18821E76B}" srcOrd="0" destOrd="0" parTransId="{F5CA8C81-18BD-4C87-BC83-BEE802EBB778}" sibTransId="{89E2FEBF-7082-4093-BB69-C0E975EF8608}"/>
    <dgm:cxn modelId="{802E940A-45B8-4C77-9F4B-C5E99DE9BDB2}" type="presOf" srcId="{E24B41F5-74D4-458D-B424-0E8EA62BEC0D}" destId="{87B4B399-546A-4F7E-9C75-85134EEA22D1}" srcOrd="0" destOrd="1" presId="urn:microsoft.com/office/officeart/2005/8/layout/vList4"/>
    <dgm:cxn modelId="{22258F2B-3121-4936-ABEE-5FC644CB8724}" type="presOf" srcId="{4A61BC3C-F4B1-457F-8727-83B2C7E20EBF}" destId="{87B4B399-546A-4F7E-9C75-85134EEA22D1}" srcOrd="0" destOrd="0" presId="urn:microsoft.com/office/officeart/2005/8/layout/vList4"/>
    <dgm:cxn modelId="{8764F6E3-E931-4565-BFD7-BE1024432352}" type="presOf" srcId="{DD156D70-D865-4138-8874-9D67B8E8B332}" destId="{DFB36ADD-6904-4ECA-8AEC-4CB28B5544AA}" srcOrd="0" destOrd="1" presId="urn:microsoft.com/office/officeart/2005/8/layout/vList4"/>
    <dgm:cxn modelId="{0BE92B1F-29BC-4A2E-BF6B-CAED079296BF}" type="presOf" srcId="{4A61BC3C-F4B1-457F-8727-83B2C7E20EBF}" destId="{6BD6A8E6-7570-434A-9A06-825475EF854D}" srcOrd="1" destOrd="0" presId="urn:microsoft.com/office/officeart/2005/8/layout/vList4"/>
    <dgm:cxn modelId="{3BF61F00-E3F5-4601-9B61-DC8BFAE3B4BF}" type="presOf" srcId="{5D77734D-9EB9-4DA8-BEA4-435CEE369380}" destId="{AFEA3D6E-D693-43F5-8E47-CFAB51ABF7CF}" srcOrd="0" destOrd="2" presId="urn:microsoft.com/office/officeart/2005/8/layout/vList4"/>
    <dgm:cxn modelId="{F763D12D-3583-4A23-AAB4-0DA3E36FCF03}" type="presOf" srcId="{8BD106F2-2A72-485F-9220-16B18821E76B}" destId="{F3D4B7DE-FE7F-4D0B-B42E-CF8DE2111DAE}" srcOrd="1" destOrd="1" presId="urn:microsoft.com/office/officeart/2005/8/layout/vList4"/>
    <dgm:cxn modelId="{56CBFA15-F8EE-4961-8B90-E340C383BF08}" srcId="{7441949F-F654-4446-B1E0-B3A54174FAC2}" destId="{DF27482A-FA0F-4A65-A8FD-9DA7DBA6DC56}" srcOrd="2" destOrd="0" parTransId="{84F1F6DA-8B5D-4AEE-B156-BC5DF7D225B1}" sibTransId="{B11730D5-5970-434B-9126-A97F03380769}"/>
    <dgm:cxn modelId="{54C8CD43-56D4-434F-BD97-CCA6DC58B642}" type="presOf" srcId="{8BD106F2-2A72-485F-9220-16B18821E76B}" destId="{AFEA3D6E-D693-43F5-8E47-CFAB51ABF7CF}" srcOrd="0" destOrd="1" presId="urn:microsoft.com/office/officeart/2005/8/layout/vList4"/>
    <dgm:cxn modelId="{9BFE0703-9B68-4FF8-BED9-D7052CA5E639}" type="presOf" srcId="{454C940B-52B9-4E25-B3A3-D212AA931A4E}" destId="{6BD6A8E6-7570-434A-9A06-825475EF854D}" srcOrd="1" destOrd="3" presId="urn:microsoft.com/office/officeart/2005/8/layout/vList4"/>
    <dgm:cxn modelId="{02306949-66E1-48D7-BC58-99C0FA761243}" type="presOf" srcId="{C8FA31E5-EE3E-4BD6-A4FE-EDCFDA5FCDA2}" destId="{DFB36ADD-6904-4ECA-8AEC-4CB28B5544AA}" srcOrd="0" destOrd="0" presId="urn:microsoft.com/office/officeart/2005/8/layout/vList4"/>
    <dgm:cxn modelId="{B64AB30A-A2D2-4B2B-AA25-61DA81B0AA58}" type="presOf" srcId="{5EAE3EBF-5EF2-4916-B250-4B7F26D4BC56}" destId="{DFB36ADD-6904-4ECA-8AEC-4CB28B5544AA}" srcOrd="0" destOrd="2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729F76AE-1DA1-41C9-9909-7ABAA754D01F}" srcId="{4A61BC3C-F4B1-457F-8727-83B2C7E20EBF}" destId="{7E64147E-BCD3-47E5-81D5-41377E729252}" srcOrd="1" destOrd="0" parTransId="{D57A4346-08A5-451F-9F66-51AD182A80D9}" sibTransId="{FFC50FFD-EEB8-4081-865F-1D5FD4A703C2}"/>
    <dgm:cxn modelId="{C611C579-E4E2-4B53-A491-8F29978B4EAD}" type="presOf" srcId="{1F5ABF5D-5F3B-4A11-8A31-29E910BB8AE2}" destId="{AED68674-5F3F-4EDE-BFCC-EA067CD2974D}" srcOrd="0" destOrd="0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DEF9F696-2F4D-4196-84EF-A640BBCB2C21}" type="presOf" srcId="{DD156D70-D865-4138-8874-9D67B8E8B332}" destId="{8793B674-6564-4F81-BBC0-8E46BF582A48}" srcOrd="1" destOrd="1" presId="urn:microsoft.com/office/officeart/2005/8/layout/vList4"/>
    <dgm:cxn modelId="{A516220C-3D6C-4EDD-9CDE-7598BF8BBD6F}" type="presOf" srcId="{5D77734D-9EB9-4DA8-BEA4-435CEE369380}" destId="{F3D4B7DE-FE7F-4D0B-B42E-CF8DE2111DAE}" srcOrd="1" destOrd="2" presId="urn:microsoft.com/office/officeart/2005/8/layout/vList4"/>
    <dgm:cxn modelId="{AAAB71C3-8DE3-479A-8C86-D8FB19EE1DE0}" type="presOf" srcId="{DF27482A-FA0F-4A65-A8FD-9DA7DBA6DC56}" destId="{AFEA3D6E-D693-43F5-8E47-CFAB51ABF7CF}" srcOrd="0" destOrd="3" presId="urn:microsoft.com/office/officeart/2005/8/layout/vList4"/>
    <dgm:cxn modelId="{F1894911-9D08-4AD6-8DE0-2AFAFF0BC67A}" type="presOf" srcId="{DF27482A-FA0F-4A65-A8FD-9DA7DBA6DC56}" destId="{F3D4B7DE-FE7F-4D0B-B42E-CF8DE2111DAE}" srcOrd="1" destOrd="3" presId="urn:microsoft.com/office/officeart/2005/8/layout/vList4"/>
    <dgm:cxn modelId="{B90D6565-F82E-4D4A-990D-67E9A39B0A20}" type="presOf" srcId="{E24B41F5-74D4-458D-B424-0E8EA62BEC0D}" destId="{6BD6A8E6-7570-434A-9A06-825475EF854D}" srcOrd="1" destOrd="1" presId="urn:microsoft.com/office/officeart/2005/8/layout/vList4"/>
    <dgm:cxn modelId="{6F7CB925-121D-4170-8679-A354F180CE7E}" type="presOf" srcId="{7E64147E-BCD3-47E5-81D5-41377E729252}" destId="{87B4B399-546A-4F7E-9C75-85134EEA22D1}" srcOrd="0" destOrd="2" presId="urn:microsoft.com/office/officeart/2005/8/layout/vList4"/>
    <dgm:cxn modelId="{33290189-88AE-4553-8ACC-47DB6D68CC5A}" srcId="{4A61BC3C-F4B1-457F-8727-83B2C7E20EBF}" destId="{454C940B-52B9-4E25-B3A3-D212AA931A4E}" srcOrd="2" destOrd="0" parTransId="{BB235A23-2C92-4054-BA24-C511EA0CB5D9}" sibTransId="{DC82D213-4E95-4326-A563-78EA12B143A6}"/>
    <dgm:cxn modelId="{EE9A96DF-F2B4-482F-A174-19A3324CFDE1}" type="presOf" srcId="{7441949F-F654-4446-B1E0-B3A54174FAC2}" destId="{F3D4B7DE-FE7F-4D0B-B42E-CF8DE2111DAE}" srcOrd="1" destOrd="0" presId="urn:microsoft.com/office/officeart/2005/8/layout/vList4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0A57E5D3-4D11-493E-AB65-EDB2E7C4240C}" type="presOf" srcId="{7441949F-F654-4446-B1E0-B3A54174FAC2}" destId="{AFEA3D6E-D693-43F5-8E47-CFAB51ABF7CF}" srcOrd="0" destOrd="0" presId="urn:microsoft.com/office/officeart/2005/8/layout/vList4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A5FB175E-B5A2-45CF-A071-13C1A066891A}" type="presOf" srcId="{C8FA31E5-EE3E-4BD6-A4FE-EDCFDA5FCDA2}" destId="{8793B674-6564-4F81-BBC0-8E46BF582A48}" srcOrd="1" destOrd="0" presId="urn:microsoft.com/office/officeart/2005/8/layout/vList4"/>
    <dgm:cxn modelId="{77A154DB-3B85-462A-856E-45C50DE8A3B2}" type="presParOf" srcId="{AED68674-5F3F-4EDE-BFCC-EA067CD2974D}" destId="{EC87858C-0191-4CF4-A160-1E46CCB7A6EC}" srcOrd="0" destOrd="0" presId="urn:microsoft.com/office/officeart/2005/8/layout/vList4"/>
    <dgm:cxn modelId="{747E83E9-06F7-41D1-BEBF-F00129078CD7}" type="presParOf" srcId="{EC87858C-0191-4CF4-A160-1E46CCB7A6EC}" destId="{DFB36ADD-6904-4ECA-8AEC-4CB28B5544AA}" srcOrd="0" destOrd="0" presId="urn:microsoft.com/office/officeart/2005/8/layout/vList4"/>
    <dgm:cxn modelId="{B32BDDA0-BC46-4ABB-9D48-8285C9462061}" type="presParOf" srcId="{EC87858C-0191-4CF4-A160-1E46CCB7A6EC}" destId="{D32852B8-8191-4202-8129-A36CD03B0E67}" srcOrd="1" destOrd="0" presId="urn:microsoft.com/office/officeart/2005/8/layout/vList4"/>
    <dgm:cxn modelId="{F48707D6-8291-4F58-80AE-5B84144A477E}" type="presParOf" srcId="{EC87858C-0191-4CF4-A160-1E46CCB7A6EC}" destId="{8793B674-6564-4F81-BBC0-8E46BF582A48}" srcOrd="2" destOrd="0" presId="urn:microsoft.com/office/officeart/2005/8/layout/vList4"/>
    <dgm:cxn modelId="{22B62AFF-08A3-45BB-99BB-CA2BDB2AEBF4}" type="presParOf" srcId="{AED68674-5F3F-4EDE-BFCC-EA067CD2974D}" destId="{ECEF2561-EF6E-4E3D-939B-5886B5368E58}" srcOrd="1" destOrd="0" presId="urn:microsoft.com/office/officeart/2005/8/layout/vList4"/>
    <dgm:cxn modelId="{F268025E-D65E-4A34-A6F5-D0F76BE9EB91}" type="presParOf" srcId="{AED68674-5F3F-4EDE-BFCC-EA067CD2974D}" destId="{F04F52D7-199A-448F-9A99-0A79AF289668}" srcOrd="2" destOrd="0" presId="urn:microsoft.com/office/officeart/2005/8/layout/vList4"/>
    <dgm:cxn modelId="{D35096BD-314C-4B48-AE9C-92E1E3E66064}" type="presParOf" srcId="{F04F52D7-199A-448F-9A99-0A79AF289668}" destId="{87B4B399-546A-4F7E-9C75-85134EEA22D1}" srcOrd="0" destOrd="0" presId="urn:microsoft.com/office/officeart/2005/8/layout/vList4"/>
    <dgm:cxn modelId="{904FCF0E-0B0A-4E55-9B87-A24948068DCC}" type="presParOf" srcId="{F04F52D7-199A-448F-9A99-0A79AF289668}" destId="{1A386981-148A-4FDE-91F0-EFBB93EF9C48}" srcOrd="1" destOrd="0" presId="urn:microsoft.com/office/officeart/2005/8/layout/vList4"/>
    <dgm:cxn modelId="{2F454B95-FC88-4C4C-95EC-02DFD119BF05}" type="presParOf" srcId="{F04F52D7-199A-448F-9A99-0A79AF289668}" destId="{6BD6A8E6-7570-434A-9A06-825475EF854D}" srcOrd="2" destOrd="0" presId="urn:microsoft.com/office/officeart/2005/8/layout/vList4"/>
    <dgm:cxn modelId="{A38FEB39-BC05-40A1-A962-BA64A0A38FA7}" type="presParOf" srcId="{AED68674-5F3F-4EDE-BFCC-EA067CD2974D}" destId="{D14C54CF-00E5-469F-A996-D40D67E2F0EB}" srcOrd="3" destOrd="0" presId="urn:microsoft.com/office/officeart/2005/8/layout/vList4"/>
    <dgm:cxn modelId="{E95413D1-7AEF-46D7-9A0F-E269A296DFD7}" type="presParOf" srcId="{AED68674-5F3F-4EDE-BFCC-EA067CD2974D}" destId="{727F60DB-C79C-4CA3-AE9D-FC30BDF6F652}" srcOrd="4" destOrd="0" presId="urn:microsoft.com/office/officeart/2005/8/layout/vList4"/>
    <dgm:cxn modelId="{1B75C5E9-2590-4336-BD89-EAEABA7E4791}" type="presParOf" srcId="{727F60DB-C79C-4CA3-AE9D-FC30BDF6F652}" destId="{AFEA3D6E-D693-43F5-8E47-CFAB51ABF7CF}" srcOrd="0" destOrd="0" presId="urn:microsoft.com/office/officeart/2005/8/layout/vList4"/>
    <dgm:cxn modelId="{EB318C4E-6512-43E6-8D3C-809DB000ADF7}" type="presParOf" srcId="{727F60DB-C79C-4CA3-AE9D-FC30BDF6F652}" destId="{9D5DABA4-7A66-4EA1-91D8-BFD0AA8AEAE5}" srcOrd="1" destOrd="0" presId="urn:microsoft.com/office/officeart/2005/8/layout/vList4"/>
    <dgm:cxn modelId="{544899C8-0A17-4E28-A820-3CEB8DE39EB2}" type="presParOf" srcId="{727F60DB-C79C-4CA3-AE9D-FC30BDF6F652}" destId="{F3D4B7DE-FE7F-4D0B-B42E-CF8DE2111D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1E8A69-5B72-4C7F-8618-EF0A3830327C}">
      <dsp:nvSpPr>
        <dsp:cNvPr id="0" name=""/>
        <dsp:cNvSpPr/>
      </dsp:nvSpPr>
      <dsp:spPr>
        <a:xfrm>
          <a:off x="194110" y="722"/>
          <a:ext cx="1977172" cy="118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Precio Personalizado</a:t>
          </a:r>
          <a:endParaRPr lang="es-CL" sz="2200" kern="1200" dirty="0"/>
        </a:p>
      </dsp:txBody>
      <dsp:txXfrm>
        <a:off x="194110" y="722"/>
        <a:ext cx="1977172" cy="1186303"/>
      </dsp:txXfrm>
    </dsp:sp>
    <dsp:sp modelId="{FC48003F-0D7F-4FB3-9186-42FEFF195BEC}">
      <dsp:nvSpPr>
        <dsp:cNvPr id="0" name=""/>
        <dsp:cNvSpPr/>
      </dsp:nvSpPr>
      <dsp:spPr>
        <a:xfrm>
          <a:off x="2368999" y="722"/>
          <a:ext cx="1977172" cy="118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Versionamiento</a:t>
          </a:r>
          <a:endParaRPr lang="es-CL" sz="2200" kern="1200" dirty="0"/>
        </a:p>
      </dsp:txBody>
      <dsp:txXfrm>
        <a:off x="2368999" y="722"/>
        <a:ext cx="1977172" cy="1186303"/>
      </dsp:txXfrm>
    </dsp:sp>
    <dsp:sp modelId="{EFFCBB54-D20A-457E-B5FF-29CE34911B22}">
      <dsp:nvSpPr>
        <dsp:cNvPr id="0" name=""/>
        <dsp:cNvSpPr/>
      </dsp:nvSpPr>
      <dsp:spPr>
        <a:xfrm>
          <a:off x="4543889" y="722"/>
          <a:ext cx="1977172" cy="118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Precios Lineales y No-lineales</a:t>
          </a:r>
          <a:endParaRPr lang="es-CL" sz="2200" kern="1200" dirty="0"/>
        </a:p>
      </dsp:txBody>
      <dsp:txXfrm>
        <a:off x="4543889" y="722"/>
        <a:ext cx="1977172" cy="1186303"/>
      </dsp:txXfrm>
    </dsp:sp>
    <dsp:sp modelId="{DBBC546D-B5A9-40DD-BC07-66C0F7F10AAF}">
      <dsp:nvSpPr>
        <dsp:cNvPr id="0" name=""/>
        <dsp:cNvSpPr/>
      </dsp:nvSpPr>
      <dsp:spPr>
        <a:xfrm>
          <a:off x="194110" y="1384742"/>
          <a:ext cx="1977172" cy="118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i="1" kern="1200" dirty="0" smtClean="0"/>
            <a:t>Bundling</a:t>
          </a:r>
          <a:endParaRPr lang="es-CL" sz="2200" i="1" kern="1200" dirty="0"/>
        </a:p>
      </dsp:txBody>
      <dsp:txXfrm>
        <a:off x="194110" y="1384742"/>
        <a:ext cx="1977172" cy="1186303"/>
      </dsp:txXfrm>
    </dsp:sp>
    <dsp:sp modelId="{DA234952-3FA4-479E-8200-02E3AB089784}">
      <dsp:nvSpPr>
        <dsp:cNvPr id="0" name=""/>
        <dsp:cNvSpPr/>
      </dsp:nvSpPr>
      <dsp:spPr>
        <a:xfrm>
          <a:off x="2368999" y="1384742"/>
          <a:ext cx="1977172" cy="118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i="1" kern="1200" dirty="0" smtClean="0"/>
            <a:t>Yield Management</a:t>
          </a:r>
          <a:endParaRPr lang="es-CL" sz="2200" i="1" kern="1200" dirty="0"/>
        </a:p>
      </dsp:txBody>
      <dsp:txXfrm>
        <a:off x="2368999" y="1384742"/>
        <a:ext cx="1977172" cy="1186303"/>
      </dsp:txXfrm>
    </dsp:sp>
    <dsp:sp modelId="{A9659E81-DD02-4952-8C1D-A4BA50AD316F}">
      <dsp:nvSpPr>
        <dsp:cNvPr id="0" name=""/>
        <dsp:cNvSpPr/>
      </dsp:nvSpPr>
      <dsp:spPr>
        <a:xfrm>
          <a:off x="4543889" y="1384742"/>
          <a:ext cx="1977172" cy="118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Cupones</a:t>
          </a:r>
          <a:endParaRPr lang="es-CL" sz="2200" kern="1200" dirty="0"/>
        </a:p>
      </dsp:txBody>
      <dsp:txXfrm>
        <a:off x="4543889" y="1384742"/>
        <a:ext cx="1977172" cy="11863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929718" cy="149512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 Precio Personalizado </a:t>
          </a:r>
          <a:endParaRPr lang="es-CL" sz="25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Permite cobrar un precio diferente a cada consumidor según su disposición a pagar, logrando así maximizar el EP. </a:t>
          </a:r>
          <a:endParaRPr lang="es-CL" sz="1900" b="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900" b="0" kern="1200" dirty="0"/>
        </a:p>
      </dsp:txBody>
      <dsp:txXfrm>
        <a:off x="1955176" y="0"/>
        <a:ext cx="6974541" cy="1495120"/>
      </dsp:txXfrm>
    </dsp:sp>
    <dsp:sp modelId="{D32852B8-8191-4202-8129-A36CD03B0E67}">
      <dsp:nvSpPr>
        <dsp:cNvPr id="0" name=""/>
        <dsp:cNvSpPr/>
      </dsp:nvSpPr>
      <dsp:spPr>
        <a:xfrm>
          <a:off x="169232" y="70629"/>
          <a:ext cx="1785943" cy="135386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664352"/>
          <a:ext cx="8929718" cy="191288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Versionalización de producto</a:t>
          </a:r>
          <a:endParaRPr lang="es-CL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Crear diferentes versiones de un producto para posicionarse en distintos segmentos en base a disposiciones a pagar</a:t>
          </a:r>
          <a:r>
            <a:rPr lang="es-MX" sz="1900" b="1" kern="1200" smtClean="0"/>
            <a:t>. </a:t>
          </a:r>
          <a:endParaRPr lang="es-CL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Se crea el mejor producto, para luego quitar características en las versiones más bajas. Por defecto, crear 3 versiones.</a:t>
          </a:r>
          <a:endParaRPr lang="es-CL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900" b="0" kern="1200" dirty="0"/>
        </a:p>
      </dsp:txBody>
      <dsp:txXfrm>
        <a:off x="1955176" y="1664352"/>
        <a:ext cx="6974541" cy="1912888"/>
      </dsp:txXfrm>
    </dsp:sp>
    <dsp:sp modelId="{1A386981-148A-4FDE-91F0-EFBB93EF9C48}">
      <dsp:nvSpPr>
        <dsp:cNvPr id="0" name=""/>
        <dsp:cNvSpPr/>
      </dsp:nvSpPr>
      <dsp:spPr>
        <a:xfrm>
          <a:off x="338486" y="1943866"/>
          <a:ext cx="1447435" cy="135386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746473"/>
          <a:ext cx="8929718" cy="182180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Precio por Segmento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Precios No-Lineales: </a:t>
          </a:r>
          <a:r>
            <a:rPr lang="es-MX" sz="1850" b="0" i="0" kern="1200" dirty="0" smtClean="0">
              <a:solidFill>
                <a:schemeClr val="tx2">
                  <a:lumMod val="50000"/>
                </a:schemeClr>
              </a:solidFill>
            </a:rPr>
            <a:t>Influidos por la cantidad de productos.</a:t>
          </a:r>
          <a:endParaRPr lang="es-CL" sz="1850" b="0" i="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err="1" smtClean="0">
              <a:solidFill>
                <a:schemeClr val="tx2">
                  <a:lumMod val="50000"/>
                </a:schemeClr>
              </a:solidFill>
            </a:rPr>
            <a:t>Bundling</a:t>
          </a: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 (Simple y Mixto): </a:t>
          </a:r>
          <a:r>
            <a:rPr lang="es-MX" sz="1850" b="0" kern="1200" dirty="0" smtClean="0">
              <a:solidFill>
                <a:schemeClr val="tx2">
                  <a:lumMod val="50000"/>
                </a:schemeClr>
              </a:solidFill>
            </a:rPr>
            <a:t>Creación de “paquetes” de productos.</a:t>
          </a:r>
          <a:endParaRPr lang="es-CL" sz="1850" b="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err="1" smtClean="0">
              <a:solidFill>
                <a:schemeClr val="tx2">
                  <a:lumMod val="50000"/>
                </a:schemeClr>
              </a:solidFill>
            </a:rPr>
            <a:t>Yield</a:t>
          </a: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 Management: </a:t>
          </a:r>
          <a:r>
            <a:rPr lang="es-MX" sz="1850" b="0" kern="1200" dirty="0" smtClean="0">
              <a:solidFill>
                <a:schemeClr val="tx2">
                  <a:lumMod val="50000"/>
                </a:schemeClr>
              </a:solidFill>
            </a:rPr>
            <a:t>Maximizar ingreso buscando mantener un cierto inventario para cobrar a precios diferenciados.</a:t>
          </a:r>
          <a:endParaRPr lang="es-CL" sz="1850" b="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55176" y="3746473"/>
        <a:ext cx="6974541" cy="1821807"/>
      </dsp:txXfrm>
    </dsp:sp>
    <dsp:sp modelId="{9D5DABA4-7A66-4EA1-91D8-BFD0AA8AEAE5}">
      <dsp:nvSpPr>
        <dsp:cNvPr id="0" name=""/>
        <dsp:cNvSpPr/>
      </dsp:nvSpPr>
      <dsp:spPr>
        <a:xfrm>
          <a:off x="169232" y="3980446"/>
          <a:ext cx="1785943" cy="135386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18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20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23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285728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Unidad 12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1472" y="1171219"/>
            <a:ext cx="79296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0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Pricing</a:t>
            </a:r>
            <a:r>
              <a:rPr lang="es-MX" sz="5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:</a:t>
            </a:r>
            <a:r>
              <a:rPr lang="es-MX" sz="9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es-MX" sz="9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es-MX" sz="5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Formas de Discriminación de Precios</a:t>
            </a:r>
            <a:endParaRPr lang="es-CL" sz="5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1214414" y="3786190"/>
          <a:ext cx="6715172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59E81-DD02-4952-8C1D-A4BA50AD3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A9659E81-DD02-4952-8C1D-A4BA50AD31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Ejemplo: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Quicken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1504" y="1953648"/>
            <a:ext cx="77867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Supongamos que ponemos sólo un precio:</a:t>
            </a:r>
          </a:p>
          <a:p>
            <a:pPr marL="1657350" lvl="2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A $60 obtenemos 60 MM</a:t>
            </a:r>
          </a:p>
          <a:p>
            <a:pPr marL="1657350" lvl="2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A $20 obtenemos también 60 MM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Pero, </a:t>
            </a:r>
            <a:r>
              <a:rPr lang="es-ES_tradnl" sz="3000" b="1" dirty="0" smtClean="0">
                <a:solidFill>
                  <a:srgbClr val="1A2D68"/>
                </a:solidFill>
              </a:rPr>
              <a:t>si discriminamos precios obtenemos $100 MM!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Ejemplo: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Quicken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28596" y="2643182"/>
            <a:ext cx="8215370" cy="171451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>
                <a:solidFill>
                  <a:schemeClr val="bg1"/>
                </a:solidFill>
              </a:rPr>
              <a:t>Problema:</a:t>
            </a:r>
            <a:r>
              <a:rPr lang="es-MX" sz="3500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s-MX" sz="3500" dirty="0" smtClean="0"/>
              <a:t>¿Cómo conocemos la disposición a pagar?</a:t>
            </a:r>
            <a:endParaRPr lang="es-CL" sz="3500" dirty="0"/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La Solución de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Quicken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2910" y="3000372"/>
            <a:ext cx="7786710" cy="1825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200" b="1" dirty="0" err="1" smtClean="0">
                <a:solidFill>
                  <a:srgbClr val="1A2D68"/>
                </a:solidFill>
              </a:rPr>
              <a:t>Quicken</a:t>
            </a:r>
            <a:r>
              <a:rPr lang="es-ES_tradnl" sz="3200" b="1" dirty="0" smtClean="0">
                <a:solidFill>
                  <a:srgbClr val="1A2D68"/>
                </a:solidFill>
              </a:rPr>
              <a:t> para Windows a $20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3200" b="1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200" b="1" dirty="0" err="1" smtClean="0">
                <a:solidFill>
                  <a:srgbClr val="1A2D68"/>
                </a:solidFill>
              </a:rPr>
              <a:t>Quicken</a:t>
            </a:r>
            <a:r>
              <a:rPr lang="es-ES_tradnl" sz="3200" b="1" dirty="0" smtClean="0">
                <a:solidFill>
                  <a:srgbClr val="1A2D68"/>
                </a:solidFill>
              </a:rPr>
              <a:t> </a:t>
            </a:r>
            <a:r>
              <a:rPr lang="es-ES_tradnl" sz="3200" b="1" dirty="0" err="1" smtClean="0">
                <a:solidFill>
                  <a:srgbClr val="1A2D68"/>
                </a:solidFill>
              </a:rPr>
              <a:t>Deluxe</a:t>
            </a:r>
            <a:r>
              <a:rPr lang="es-ES_tradnl" sz="3200" b="1" dirty="0" smtClean="0">
                <a:solidFill>
                  <a:srgbClr val="1A2D68"/>
                </a:solidFill>
              </a:rPr>
              <a:t> a $60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0" y="207167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1A2D68"/>
                </a:solidFill>
              </a:rPr>
              <a:t>2 Versiones:</a:t>
            </a:r>
            <a:endParaRPr lang="es-CL" sz="3200" dirty="0">
              <a:solidFill>
                <a:srgbClr val="1A2D6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Otros Ejemplos Tradicionales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2910" y="1857364"/>
            <a:ext cx="778671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Libros tapa dura / tapa blanda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Películas / Video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Intel y el 486SX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Los maestros son las líneas aéreas!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Dimensiones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2910" y="1500174"/>
            <a:ext cx="778671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Retraso (</a:t>
            </a:r>
            <a:r>
              <a:rPr lang="es-ES_tradnl" sz="3400" dirty="0" err="1" smtClean="0">
                <a:solidFill>
                  <a:srgbClr val="1A2D68"/>
                </a:solidFill>
              </a:rPr>
              <a:t>Fed</a:t>
            </a:r>
            <a:r>
              <a:rPr lang="es-ES_tradnl" sz="3400" dirty="0" smtClean="0">
                <a:solidFill>
                  <a:srgbClr val="1A2D68"/>
                </a:solidFill>
              </a:rPr>
              <a:t> Ex)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err="1" smtClean="0">
                <a:solidFill>
                  <a:srgbClr val="1A2D68"/>
                </a:solidFill>
              </a:rPr>
              <a:t>Interfase</a:t>
            </a:r>
            <a:r>
              <a:rPr lang="es-ES_tradnl" sz="3400" dirty="0" smtClean="0">
                <a:solidFill>
                  <a:srgbClr val="1A2D68"/>
                </a:solidFill>
              </a:rPr>
              <a:t> Usuaria 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</a:pPr>
            <a:r>
              <a:rPr lang="es-ES_tradnl" sz="3400" dirty="0" smtClean="0">
                <a:solidFill>
                  <a:srgbClr val="1A2D68"/>
                </a:solidFill>
              </a:rPr>
              <a:t>	</a:t>
            </a:r>
            <a:r>
              <a:rPr lang="es-ES_tradnl" sz="3000" dirty="0" smtClean="0">
                <a:solidFill>
                  <a:srgbClr val="1A2D68"/>
                </a:solidFill>
              </a:rPr>
              <a:t>(Adobe </a:t>
            </a:r>
            <a:r>
              <a:rPr lang="es-ES_tradnl" sz="3000" dirty="0" err="1" smtClean="0">
                <a:solidFill>
                  <a:srgbClr val="1A2D68"/>
                </a:solidFill>
              </a:rPr>
              <a:t>Photoshop</a:t>
            </a:r>
            <a:r>
              <a:rPr lang="es-ES_tradnl" sz="3000" dirty="0" smtClean="0">
                <a:solidFill>
                  <a:srgbClr val="1A2D68"/>
                </a:solidFill>
              </a:rPr>
              <a:t> o PowerPoint)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Velocidad de Operación (</a:t>
            </a:r>
            <a:r>
              <a:rPr lang="es-ES_tradnl" sz="3400" dirty="0" err="1" smtClean="0">
                <a:solidFill>
                  <a:srgbClr val="1A2D68"/>
                </a:solidFill>
              </a:rPr>
              <a:t>Mathematica</a:t>
            </a:r>
            <a:r>
              <a:rPr lang="es-ES_tradnl" sz="3400" dirty="0" smtClean="0">
                <a:solidFill>
                  <a:srgbClr val="1A2D68"/>
                </a:solidFill>
              </a:rPr>
              <a:t>)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400" dirty="0" smtClean="0">
                <a:solidFill>
                  <a:srgbClr val="1A2D68"/>
                </a:solidFill>
              </a:rPr>
              <a:t>Resolución de Imagen (</a:t>
            </a:r>
            <a:r>
              <a:rPr lang="es-ES_tradnl" sz="3400" dirty="0" err="1" smtClean="0">
                <a:solidFill>
                  <a:srgbClr val="1A2D68"/>
                </a:solidFill>
              </a:rPr>
              <a:t>Photodisk</a:t>
            </a:r>
            <a:r>
              <a:rPr lang="es-ES_tradnl" sz="3400" dirty="0" smtClean="0">
                <a:solidFill>
                  <a:srgbClr val="1A2D68"/>
                </a:solidFill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Lecciones para el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2910" y="1500174"/>
            <a:ext cx="77867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000" dirty="0" smtClean="0">
                <a:solidFill>
                  <a:srgbClr val="1A2D68"/>
                </a:solidFill>
              </a:rPr>
              <a:t>Comience por </a:t>
            </a:r>
            <a:r>
              <a:rPr lang="en-US" sz="3000" dirty="0" err="1" smtClean="0">
                <a:solidFill>
                  <a:srgbClr val="1A2D68"/>
                </a:solidFill>
              </a:rPr>
              <a:t>diseñar</a:t>
            </a:r>
            <a:r>
              <a:rPr lang="en-US" sz="3000" dirty="0" smtClean="0">
                <a:solidFill>
                  <a:srgbClr val="1A2D68"/>
                </a:solidFill>
              </a:rPr>
              <a:t> la </a:t>
            </a:r>
            <a:r>
              <a:rPr lang="en-US" sz="3000" b="1" dirty="0" err="1" smtClean="0">
                <a:solidFill>
                  <a:srgbClr val="1A2D68"/>
                </a:solidFill>
              </a:rPr>
              <a:t>solución</a:t>
            </a:r>
            <a:r>
              <a:rPr lang="en-US" sz="3000" b="1" dirty="0" smtClean="0">
                <a:solidFill>
                  <a:srgbClr val="1A2D68"/>
                </a:solidFill>
              </a:rPr>
              <a:t> de “alto </a:t>
            </a:r>
            <a:r>
              <a:rPr lang="en-US" sz="3000" b="1" dirty="0" err="1" smtClean="0">
                <a:solidFill>
                  <a:srgbClr val="1A2D68"/>
                </a:solidFill>
              </a:rPr>
              <a:t>nivel</a:t>
            </a:r>
            <a:r>
              <a:rPr lang="en-US" sz="3000" b="1" dirty="0" smtClean="0">
                <a:solidFill>
                  <a:srgbClr val="1A2D68"/>
                </a:solidFill>
              </a:rPr>
              <a:t>”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n-US" sz="3000" b="1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000" dirty="0" err="1" smtClean="0">
                <a:solidFill>
                  <a:srgbClr val="1A2D68"/>
                </a:solidFill>
              </a:rPr>
              <a:t>Pero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asegúrese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que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después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podrá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eliminar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algunas</a:t>
            </a:r>
            <a:r>
              <a:rPr lang="en-US" sz="3000" dirty="0" smtClean="0">
                <a:solidFill>
                  <a:srgbClr val="1A2D68"/>
                </a:solidFill>
              </a:rPr>
              <a:t> de </a:t>
            </a:r>
            <a:r>
              <a:rPr lang="en-US" sz="3000" dirty="0" err="1" smtClean="0">
                <a:solidFill>
                  <a:srgbClr val="1A2D68"/>
                </a:solidFill>
              </a:rPr>
              <a:t>sus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características</a:t>
            </a:r>
            <a:endParaRPr lang="en-US" sz="30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n-US" sz="30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000" dirty="0" smtClean="0">
                <a:solidFill>
                  <a:srgbClr val="1A2D68"/>
                </a:solidFill>
              </a:rPr>
              <a:t>A </a:t>
            </a:r>
            <a:r>
              <a:rPr lang="en-US" sz="3000" dirty="0" err="1" smtClean="0">
                <a:solidFill>
                  <a:srgbClr val="1A2D68"/>
                </a:solidFill>
              </a:rPr>
              <a:t>veces</a:t>
            </a:r>
            <a:r>
              <a:rPr lang="en-US" sz="3000" dirty="0" smtClean="0">
                <a:solidFill>
                  <a:srgbClr val="1A2D68"/>
                </a:solidFill>
              </a:rPr>
              <a:t> la </a:t>
            </a:r>
            <a:r>
              <a:rPr lang="en-US" sz="3000" dirty="0" err="1" smtClean="0">
                <a:solidFill>
                  <a:srgbClr val="1A2D68"/>
                </a:solidFill>
              </a:rPr>
              <a:t>solución</a:t>
            </a:r>
            <a:r>
              <a:rPr lang="en-US" sz="3000" dirty="0" smtClean="0">
                <a:solidFill>
                  <a:srgbClr val="1A2D68"/>
                </a:solidFill>
              </a:rPr>
              <a:t> de mala </a:t>
            </a:r>
            <a:r>
              <a:rPr lang="en-US" sz="3000" dirty="0" err="1" smtClean="0">
                <a:solidFill>
                  <a:srgbClr val="1A2D68"/>
                </a:solidFill>
              </a:rPr>
              <a:t>calidad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puede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dirty="0" err="1" smtClean="0">
                <a:solidFill>
                  <a:srgbClr val="1A2D68"/>
                </a:solidFill>
              </a:rPr>
              <a:t>resultar</a:t>
            </a:r>
            <a:r>
              <a:rPr lang="en-US" sz="3000" dirty="0" smtClean="0">
                <a:solidFill>
                  <a:srgbClr val="1A2D68"/>
                </a:solidFill>
              </a:rPr>
              <a:t> </a:t>
            </a:r>
            <a:r>
              <a:rPr lang="en-US" sz="3000" b="1" dirty="0" err="1" smtClean="0">
                <a:solidFill>
                  <a:srgbClr val="1A2D68"/>
                </a:solidFill>
              </a:rPr>
              <a:t>más</a:t>
            </a:r>
            <a:r>
              <a:rPr lang="en-US" sz="3000" b="1" dirty="0" smtClean="0">
                <a:solidFill>
                  <a:srgbClr val="1A2D68"/>
                </a:solidFill>
              </a:rPr>
              <a:t> </a:t>
            </a:r>
            <a:r>
              <a:rPr lang="en-US" sz="3000" b="1" dirty="0" err="1" smtClean="0">
                <a:solidFill>
                  <a:srgbClr val="1A2D68"/>
                </a:solidFill>
              </a:rPr>
              <a:t>costosa</a:t>
            </a:r>
            <a:r>
              <a:rPr lang="en-US" sz="3000" b="1" dirty="0" smtClean="0">
                <a:solidFill>
                  <a:srgbClr val="1A2D68"/>
                </a:solidFill>
              </a:rPr>
              <a:t> </a:t>
            </a:r>
            <a:r>
              <a:rPr lang="en-US" sz="3000" b="1" dirty="0" err="1" smtClean="0">
                <a:solidFill>
                  <a:srgbClr val="1A2D68"/>
                </a:solidFill>
              </a:rPr>
              <a:t>que</a:t>
            </a:r>
            <a:r>
              <a:rPr lang="en-US" sz="3000" b="1" dirty="0" smtClean="0">
                <a:solidFill>
                  <a:srgbClr val="1A2D68"/>
                </a:solidFill>
              </a:rPr>
              <a:t> la de “alto </a:t>
            </a:r>
            <a:r>
              <a:rPr lang="en-US" sz="3000" b="1" dirty="0" err="1" smtClean="0">
                <a:solidFill>
                  <a:srgbClr val="1A2D68"/>
                </a:solidFill>
              </a:rPr>
              <a:t>nivel</a:t>
            </a:r>
            <a:r>
              <a:rPr lang="en-US" sz="3000" b="1" dirty="0" smtClean="0">
                <a:solidFill>
                  <a:srgbClr val="1A2D68"/>
                </a:solidFill>
              </a:rPr>
              <a:t>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Observación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500174"/>
            <a:ext cx="778674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dirty="0" smtClean="0">
                <a:solidFill>
                  <a:srgbClr val="1A2D68"/>
                </a:solidFill>
              </a:rPr>
              <a:t>Los </a:t>
            </a:r>
            <a:r>
              <a:rPr lang="es-MX" sz="3500" b="1" dirty="0" smtClean="0">
                <a:solidFill>
                  <a:srgbClr val="1A2D68"/>
                </a:solidFill>
              </a:rPr>
              <a:t>clientes resultan favorecidos con el Versionamiento</a:t>
            </a:r>
            <a:r>
              <a:rPr lang="es-MX" sz="3500" dirty="0" smtClean="0">
                <a:solidFill>
                  <a:srgbClr val="1A2D68"/>
                </a:solidFill>
              </a:rPr>
              <a:t>, ya que si no se hicieran versiones “limitadas”, la versión cara podría bajar </a:t>
            </a:r>
            <a:r>
              <a:rPr lang="es-MX" sz="3500" dirty="0" err="1" smtClean="0">
                <a:solidFill>
                  <a:srgbClr val="1A2D68"/>
                </a:solidFill>
              </a:rPr>
              <a:t>bajar</a:t>
            </a:r>
            <a:r>
              <a:rPr lang="es-MX" sz="3500" dirty="0" smtClean="0">
                <a:solidFill>
                  <a:srgbClr val="1A2D68"/>
                </a:solidFill>
              </a:rPr>
              <a:t> un poco de precio, pero igual sería más cara que la “limitada”</a:t>
            </a:r>
          </a:p>
          <a:p>
            <a:pPr algn="ctr"/>
            <a:endParaRPr lang="es-MX" sz="3500" dirty="0" smtClean="0">
              <a:solidFill>
                <a:srgbClr val="1A2D68"/>
              </a:solidFill>
            </a:endParaRPr>
          </a:p>
          <a:p>
            <a:pPr algn="ctr"/>
            <a:r>
              <a:rPr lang="es-MX" sz="3500" dirty="0" smtClean="0">
                <a:solidFill>
                  <a:srgbClr val="1A2D68"/>
                </a:solidFill>
              </a:rPr>
              <a:t>Así, existiría un grupo de consumidores que no tendría acceso al producto</a:t>
            </a:r>
          </a:p>
          <a:p>
            <a:endParaRPr lang="es-MX" dirty="0" smtClean="0">
              <a:solidFill>
                <a:srgbClr val="1A2D68"/>
              </a:solidFill>
            </a:endParaRPr>
          </a:p>
          <a:p>
            <a:endParaRPr lang="es-CL" dirty="0">
              <a:solidFill>
                <a:srgbClr val="1A2D6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¿Cuántas versiones?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10" y="1605495"/>
            <a:ext cx="7786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Clr>
                <a:srgbClr val="1A2D68"/>
              </a:buClr>
            </a:pPr>
            <a:r>
              <a:rPr lang="en-US" sz="3500" dirty="0" smtClean="0">
                <a:solidFill>
                  <a:srgbClr val="1A2D68"/>
                </a:solidFill>
              </a:rPr>
              <a:t>Una </a:t>
            </a:r>
            <a:r>
              <a:rPr lang="en-US" sz="3500" dirty="0" err="1" smtClean="0">
                <a:solidFill>
                  <a:srgbClr val="1A2D68"/>
                </a:solidFill>
              </a:rPr>
              <a:t>es</a:t>
            </a:r>
            <a:r>
              <a:rPr lang="en-US" sz="3500" dirty="0" smtClean="0">
                <a:solidFill>
                  <a:srgbClr val="1A2D68"/>
                </a:solidFill>
              </a:rPr>
              <a:t> </a:t>
            </a:r>
            <a:r>
              <a:rPr lang="en-US" sz="3500" dirty="0" err="1" smtClean="0">
                <a:solidFill>
                  <a:srgbClr val="1A2D68"/>
                </a:solidFill>
              </a:rPr>
              <a:t>muy</a:t>
            </a:r>
            <a:r>
              <a:rPr lang="en-US" sz="3500" dirty="0" smtClean="0">
                <a:solidFill>
                  <a:srgbClr val="1A2D68"/>
                </a:solidFill>
              </a:rPr>
              <a:t> </a:t>
            </a:r>
            <a:r>
              <a:rPr lang="en-US" sz="3500" dirty="0" err="1" smtClean="0">
                <a:solidFill>
                  <a:srgbClr val="1A2D68"/>
                </a:solidFill>
              </a:rPr>
              <a:t>poca</a:t>
            </a:r>
            <a:r>
              <a:rPr lang="en-US" sz="3500" dirty="0" smtClean="0">
                <a:solidFill>
                  <a:srgbClr val="1A2D68"/>
                </a:solidFill>
              </a:rPr>
              <a:t>...</a:t>
            </a:r>
          </a:p>
          <a:p>
            <a:pPr marL="742950" indent="-742950" algn="just">
              <a:buClr>
                <a:srgbClr val="1A2D68"/>
              </a:buClr>
            </a:pPr>
            <a:endParaRPr lang="en-US" sz="1000" dirty="0" smtClean="0">
              <a:solidFill>
                <a:srgbClr val="1A2D68"/>
              </a:solidFill>
            </a:endParaRPr>
          </a:p>
          <a:p>
            <a:pPr marL="742950" indent="-742950" algn="r">
              <a:buClr>
                <a:srgbClr val="1A2D68"/>
              </a:buClr>
            </a:pPr>
            <a:r>
              <a:rPr lang="en-US" sz="3500" dirty="0" smtClean="0">
                <a:solidFill>
                  <a:srgbClr val="1A2D68"/>
                </a:solidFill>
              </a:rPr>
              <a:t>…</a:t>
            </a:r>
            <a:r>
              <a:rPr lang="en-US" sz="3500" dirty="0" err="1" smtClean="0">
                <a:solidFill>
                  <a:srgbClr val="1A2D68"/>
                </a:solidFill>
              </a:rPr>
              <a:t>Diez</a:t>
            </a:r>
            <a:r>
              <a:rPr lang="en-US" sz="3500" dirty="0" smtClean="0">
                <a:solidFill>
                  <a:srgbClr val="1A2D68"/>
                </a:solidFill>
              </a:rPr>
              <a:t> </a:t>
            </a:r>
            <a:r>
              <a:rPr lang="en-US" sz="3500" dirty="0" err="1" smtClean="0">
                <a:solidFill>
                  <a:srgbClr val="1A2D68"/>
                </a:solidFill>
              </a:rPr>
              <a:t>probablemente</a:t>
            </a:r>
            <a:r>
              <a:rPr lang="en-US" sz="3500" dirty="0" smtClean="0">
                <a:solidFill>
                  <a:srgbClr val="1A2D68"/>
                </a:solidFill>
              </a:rPr>
              <a:t> </a:t>
            </a:r>
            <a:r>
              <a:rPr lang="en-US" sz="3500" dirty="0" err="1" smtClean="0">
                <a:solidFill>
                  <a:srgbClr val="1A2D68"/>
                </a:solidFill>
              </a:rPr>
              <a:t>muchas</a:t>
            </a:r>
            <a:endParaRPr lang="en-US" sz="3500" dirty="0" smtClean="0">
              <a:solidFill>
                <a:srgbClr val="1A2D68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85786" y="3286124"/>
            <a:ext cx="7429552" cy="24288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Analice el mercado, divida en segmentos  y encuentre comportamientos distintos</a:t>
            </a:r>
          </a:p>
          <a:p>
            <a:pPr algn="ctr"/>
            <a:r>
              <a:rPr lang="es-MX" sz="3200" dirty="0" smtClean="0"/>
              <a:t>(elasticidades, urgencias, gustos, necesidades…) </a:t>
            </a:r>
            <a:endParaRPr lang="es-CL" sz="3200" dirty="0"/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¿Cuántas versiones?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10" y="1857364"/>
            <a:ext cx="7786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400" dirty="0" smtClean="0">
                <a:solidFill>
                  <a:srgbClr val="1A2D68"/>
                </a:solidFill>
              </a:rPr>
              <a:t>Si no </a:t>
            </a:r>
            <a:r>
              <a:rPr lang="en-US" sz="3400" dirty="0" err="1" smtClean="0">
                <a:solidFill>
                  <a:srgbClr val="1A2D68"/>
                </a:solidFill>
              </a:rPr>
              <a:t>sabe</a:t>
            </a:r>
            <a:r>
              <a:rPr lang="en-US" sz="3400" dirty="0" smtClean="0">
                <a:solidFill>
                  <a:srgbClr val="1A2D68"/>
                </a:solidFill>
              </a:rPr>
              <a:t> </a:t>
            </a:r>
            <a:r>
              <a:rPr lang="en-US" sz="3400" dirty="0" err="1" smtClean="0">
                <a:solidFill>
                  <a:srgbClr val="1A2D68"/>
                </a:solidFill>
              </a:rPr>
              <a:t>cuántas</a:t>
            </a:r>
            <a:r>
              <a:rPr lang="en-US" sz="3400" dirty="0" smtClean="0">
                <a:solidFill>
                  <a:srgbClr val="1A2D68"/>
                </a:solidFill>
              </a:rPr>
              <a:t> </a:t>
            </a:r>
            <a:r>
              <a:rPr lang="en-US" sz="3400" dirty="0" err="1" smtClean="0">
                <a:solidFill>
                  <a:srgbClr val="1A2D68"/>
                </a:solidFill>
              </a:rPr>
              <a:t>versiones</a:t>
            </a:r>
            <a:r>
              <a:rPr lang="en-US" sz="3400" dirty="0" smtClean="0">
                <a:solidFill>
                  <a:srgbClr val="1A2D68"/>
                </a:solidFill>
              </a:rPr>
              <a:t>, </a:t>
            </a:r>
            <a:r>
              <a:rPr lang="en-US" sz="3800" b="1" dirty="0" err="1" smtClean="0">
                <a:solidFill>
                  <a:srgbClr val="1A2D68"/>
                </a:solidFill>
              </a:rPr>
              <a:t>haga</a:t>
            </a:r>
            <a:r>
              <a:rPr lang="en-US" sz="3800" b="1" dirty="0" smtClean="0">
                <a:solidFill>
                  <a:srgbClr val="1A2D68"/>
                </a:solidFill>
              </a:rPr>
              <a:t> 3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n-US" sz="20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400" dirty="0" smtClean="0">
                <a:solidFill>
                  <a:srgbClr val="1A2D68"/>
                </a:solidFill>
              </a:rPr>
              <a:t>Los </a:t>
            </a:r>
            <a:r>
              <a:rPr lang="en-US" sz="3400" dirty="0" err="1" smtClean="0">
                <a:solidFill>
                  <a:srgbClr val="1A2D68"/>
                </a:solidFill>
              </a:rPr>
              <a:t>consumidores</a:t>
            </a:r>
            <a:r>
              <a:rPr lang="en-US" sz="3400" dirty="0" smtClean="0">
                <a:solidFill>
                  <a:srgbClr val="1A2D68"/>
                </a:solidFill>
              </a:rPr>
              <a:t> </a:t>
            </a:r>
            <a:r>
              <a:rPr lang="en-US" sz="3400" dirty="0" err="1" smtClean="0">
                <a:solidFill>
                  <a:srgbClr val="1A2D68"/>
                </a:solidFill>
              </a:rPr>
              <a:t>tenemos</a:t>
            </a:r>
            <a:r>
              <a:rPr lang="en-US" sz="3400" dirty="0" smtClean="0">
                <a:solidFill>
                  <a:srgbClr val="1A2D68"/>
                </a:solidFill>
              </a:rPr>
              <a:t> </a:t>
            </a:r>
            <a:r>
              <a:rPr lang="en-US" sz="3400" dirty="0" err="1" smtClean="0">
                <a:solidFill>
                  <a:srgbClr val="1A2D68"/>
                </a:solidFill>
              </a:rPr>
              <a:t>aversión</a:t>
            </a:r>
            <a:r>
              <a:rPr lang="en-US" sz="3400" dirty="0" smtClean="0">
                <a:solidFill>
                  <a:srgbClr val="1A2D68"/>
                </a:solidFill>
              </a:rPr>
              <a:t> a los </a:t>
            </a:r>
            <a:r>
              <a:rPr lang="en-US" sz="3400" dirty="0" err="1" smtClean="0">
                <a:solidFill>
                  <a:srgbClr val="1A2D68"/>
                </a:solidFill>
              </a:rPr>
              <a:t>extremos</a:t>
            </a:r>
            <a:endParaRPr lang="en-US" sz="34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n-US" sz="20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400" dirty="0" err="1" smtClean="0">
                <a:solidFill>
                  <a:srgbClr val="1A2D68"/>
                </a:solidFill>
              </a:rPr>
              <a:t>Recordar</a:t>
            </a:r>
            <a:r>
              <a:rPr lang="en-US" sz="3400" dirty="0" smtClean="0">
                <a:solidFill>
                  <a:srgbClr val="1A2D68"/>
                </a:solidFill>
              </a:rPr>
              <a:t> el </a:t>
            </a:r>
            <a:r>
              <a:rPr lang="en-US" sz="3400" dirty="0" err="1" smtClean="0">
                <a:solidFill>
                  <a:srgbClr val="1A2D68"/>
                </a:solidFill>
              </a:rPr>
              <a:t>caso</a:t>
            </a:r>
            <a:r>
              <a:rPr lang="en-US" sz="3400" dirty="0" smtClean="0">
                <a:solidFill>
                  <a:srgbClr val="1A2D68"/>
                </a:solidFill>
              </a:rPr>
              <a:t> de los </a:t>
            </a:r>
            <a:r>
              <a:rPr lang="en-US" sz="3400" dirty="0" err="1" smtClean="0">
                <a:solidFill>
                  <a:srgbClr val="1A2D68"/>
                </a:solidFill>
              </a:rPr>
              <a:t>microondas</a:t>
            </a:r>
            <a:endParaRPr lang="en-US" sz="34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ixP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6765"/>
            <a:ext cx="9144000" cy="52844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" y="1928802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Precio por </a:t>
            </a:r>
          </a:p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Segmentos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Maneras de Diferenciar el Precio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596" y="1071546"/>
            <a:ext cx="8286808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S_tradnl" sz="2800" b="1" dirty="0" smtClean="0">
                <a:solidFill>
                  <a:srgbClr val="1A2D68"/>
                </a:solidFill>
              </a:rPr>
              <a:t>Precio Personalizado</a:t>
            </a:r>
          </a:p>
          <a:p>
            <a:pPr marL="514350" indent="-514350" algn="just"/>
            <a:r>
              <a:rPr lang="es-ES_tradnl" sz="3500" dirty="0" smtClean="0">
                <a:solidFill>
                  <a:srgbClr val="1A2D68"/>
                </a:solidFill>
              </a:rPr>
              <a:t>	</a:t>
            </a:r>
            <a:r>
              <a:rPr lang="es-ES_tradnl" sz="2500" dirty="0" smtClean="0">
                <a:solidFill>
                  <a:srgbClr val="1A2D68"/>
                </a:solidFill>
              </a:rPr>
              <a:t>A </a:t>
            </a:r>
            <a:r>
              <a:rPr lang="es-ES_tradnl" sz="2500" b="1" dirty="0" smtClean="0">
                <a:solidFill>
                  <a:srgbClr val="FF0000"/>
                </a:solidFill>
              </a:rPr>
              <a:t>cada usuario </a:t>
            </a:r>
            <a:r>
              <a:rPr lang="es-ES_tradnl" sz="2500" dirty="0" smtClean="0">
                <a:solidFill>
                  <a:srgbClr val="1A2D68"/>
                </a:solidFill>
              </a:rPr>
              <a:t>le cobramos un precio distinto</a:t>
            </a:r>
          </a:p>
          <a:p>
            <a:pPr marL="514350" indent="-514350" algn="just">
              <a:buFont typeface="+mj-lt"/>
              <a:buAutoNum type="arabicPeriod" startAt="2"/>
            </a:pPr>
            <a:endParaRPr lang="es-ES_tradnl" sz="10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+mj-lt"/>
              <a:buAutoNum type="arabicPeriod" startAt="2"/>
            </a:pPr>
            <a:r>
              <a:rPr lang="es-ES_tradnl" sz="2800" b="1" dirty="0" smtClean="0">
                <a:solidFill>
                  <a:srgbClr val="1A2D68"/>
                </a:solidFill>
              </a:rPr>
              <a:t>Versionalización del Producto</a:t>
            </a:r>
          </a:p>
          <a:p>
            <a:pPr marL="514350" indent="-514350" algn="just"/>
            <a:r>
              <a:rPr lang="es-ES_tradnl" sz="3500" dirty="0" smtClean="0">
                <a:solidFill>
                  <a:srgbClr val="1A2D68"/>
                </a:solidFill>
              </a:rPr>
              <a:t>	</a:t>
            </a:r>
            <a:r>
              <a:rPr lang="es-ES_tradnl" sz="2500" dirty="0" smtClean="0">
                <a:solidFill>
                  <a:srgbClr val="1A2D68"/>
                </a:solidFill>
              </a:rPr>
              <a:t>Se pueden ofrecer </a:t>
            </a:r>
            <a:r>
              <a:rPr lang="es-ES_tradnl" sz="2500" b="1" dirty="0" smtClean="0">
                <a:solidFill>
                  <a:srgbClr val="FF0000"/>
                </a:solidFill>
              </a:rPr>
              <a:t>variantes del producto </a:t>
            </a:r>
            <a:r>
              <a:rPr lang="es-ES_tradnl" sz="2500" dirty="0" smtClean="0">
                <a:solidFill>
                  <a:srgbClr val="1A2D68"/>
                </a:solidFill>
              </a:rPr>
              <a:t>a distintos precios y cada usuario elige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es-ES_tradnl" sz="10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+mj-lt"/>
              <a:buAutoNum type="arabicPeriod" startAt="3"/>
            </a:pPr>
            <a:r>
              <a:rPr lang="es-ES_tradnl" sz="2800" b="1" dirty="0" smtClean="0">
                <a:solidFill>
                  <a:srgbClr val="1A2D68"/>
                </a:solidFill>
              </a:rPr>
              <a:t>Precio por Segmentos</a:t>
            </a:r>
            <a:r>
              <a:rPr lang="es-ES_tradnl" sz="3500" dirty="0" smtClean="0">
                <a:solidFill>
                  <a:srgbClr val="1A2D68"/>
                </a:solidFill>
              </a:rPr>
              <a:t>	</a:t>
            </a:r>
          </a:p>
          <a:p>
            <a:pPr marL="514350" indent="-514350" algn="just"/>
            <a:r>
              <a:rPr lang="es-ES_tradnl" sz="3500" dirty="0" smtClean="0">
                <a:solidFill>
                  <a:srgbClr val="1A2D68"/>
                </a:solidFill>
              </a:rPr>
              <a:t>	</a:t>
            </a:r>
            <a:r>
              <a:rPr lang="es-ES_tradnl" sz="2500" dirty="0" smtClean="0">
                <a:solidFill>
                  <a:srgbClr val="1A2D68"/>
                </a:solidFill>
              </a:rPr>
              <a:t>Le cobramos distinto a </a:t>
            </a:r>
            <a:r>
              <a:rPr lang="es-ES_tradnl" sz="2500" b="1" dirty="0" smtClean="0">
                <a:solidFill>
                  <a:srgbClr val="FF0000"/>
                </a:solidFill>
              </a:rPr>
              <a:t>diferentes grupos</a:t>
            </a:r>
            <a:r>
              <a:rPr lang="es-ES_tradnl" sz="2500" dirty="0" smtClean="0">
                <a:solidFill>
                  <a:srgbClr val="1A2D68"/>
                </a:solidFill>
              </a:rPr>
              <a:t>:</a:t>
            </a:r>
          </a:p>
          <a:p>
            <a:pPr marL="1428750" lvl="2" indent="-514350" algn="just">
              <a:buFont typeface="Arial" pitchFamily="34" charset="0"/>
              <a:buChar char="•"/>
            </a:pPr>
            <a:r>
              <a:rPr lang="es-ES_tradnl" sz="2300" dirty="0" smtClean="0">
                <a:solidFill>
                  <a:srgbClr val="1A2D68"/>
                </a:solidFill>
              </a:rPr>
              <a:t>Precios No Lineales</a:t>
            </a:r>
          </a:p>
          <a:p>
            <a:pPr marL="1428750" lvl="2" indent="-514350" algn="just">
              <a:buFont typeface="Arial" pitchFamily="34" charset="0"/>
              <a:buChar char="•"/>
            </a:pPr>
            <a:r>
              <a:rPr lang="es-ES_tradnl" sz="2300" dirty="0" smtClean="0">
                <a:solidFill>
                  <a:srgbClr val="1A2D68"/>
                </a:solidFill>
              </a:rPr>
              <a:t>Precios de Líneas de Productos</a:t>
            </a:r>
          </a:p>
          <a:p>
            <a:pPr marL="1428750" lvl="2" indent="-514350" algn="just">
              <a:buFont typeface="Arial" pitchFamily="34" charset="0"/>
              <a:buChar char="•"/>
            </a:pPr>
            <a:r>
              <a:rPr lang="es-ES_tradnl" sz="2300" i="1" dirty="0" err="1" smtClean="0">
                <a:solidFill>
                  <a:srgbClr val="1A2D68"/>
                </a:solidFill>
              </a:rPr>
              <a:t>Bundling</a:t>
            </a:r>
            <a:endParaRPr lang="es-ES_tradnl" sz="2300" i="1" dirty="0" smtClean="0">
              <a:solidFill>
                <a:srgbClr val="1A2D68"/>
              </a:solidFill>
            </a:endParaRPr>
          </a:p>
          <a:p>
            <a:pPr marL="1428750" lvl="2" indent="-514350" algn="just">
              <a:buFont typeface="Arial" pitchFamily="34" charset="0"/>
              <a:buChar char="•"/>
            </a:pPr>
            <a:r>
              <a:rPr lang="es-ES_tradnl" sz="2300" i="1" dirty="0" err="1" smtClean="0">
                <a:solidFill>
                  <a:srgbClr val="1A2D68"/>
                </a:solidFill>
              </a:rPr>
              <a:t>Yield</a:t>
            </a:r>
            <a:r>
              <a:rPr lang="es-ES_tradnl" sz="2300" i="1" dirty="0" smtClean="0">
                <a:solidFill>
                  <a:srgbClr val="1A2D68"/>
                </a:solidFill>
              </a:rPr>
              <a:t> Management</a:t>
            </a:r>
          </a:p>
          <a:p>
            <a:pPr marL="1428750" lvl="2" indent="-514350" algn="just">
              <a:buFont typeface="Arial" pitchFamily="34" charset="0"/>
              <a:buChar char="•"/>
            </a:pPr>
            <a:r>
              <a:rPr lang="es-ES_tradnl" sz="2300" dirty="0" smtClean="0">
                <a:solidFill>
                  <a:srgbClr val="1A2D68"/>
                </a:solidFill>
              </a:rPr>
              <a:t>Cupones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 por Segmentos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472" y="1926117"/>
            <a:ext cx="7786710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1A2D68"/>
                </a:solidFill>
              </a:rPr>
              <a:t>Importante son </a:t>
            </a:r>
            <a:r>
              <a:rPr lang="en-US" sz="3200" dirty="0" err="1" smtClean="0">
                <a:solidFill>
                  <a:srgbClr val="1A2D68"/>
                </a:solidFill>
              </a:rPr>
              <a:t>las</a:t>
            </a:r>
            <a:r>
              <a:rPr lang="en-US" sz="3200" dirty="0" smtClean="0">
                <a:solidFill>
                  <a:srgbClr val="1A2D68"/>
                </a:solidFill>
              </a:rPr>
              <a:t> </a:t>
            </a:r>
            <a:r>
              <a:rPr lang="en-US" sz="3200" dirty="0" err="1" smtClean="0">
                <a:solidFill>
                  <a:srgbClr val="1A2D68"/>
                </a:solidFill>
              </a:rPr>
              <a:t>diferentes</a:t>
            </a:r>
            <a:r>
              <a:rPr lang="en-US" sz="3200" dirty="0" smtClean="0">
                <a:solidFill>
                  <a:srgbClr val="1A2D68"/>
                </a:solidFill>
              </a:rPr>
              <a:t> </a:t>
            </a:r>
            <a:r>
              <a:rPr lang="en-US" sz="3200" b="1" dirty="0" err="1" smtClean="0">
                <a:solidFill>
                  <a:srgbClr val="1A2D68"/>
                </a:solidFill>
              </a:rPr>
              <a:t>sensibilidades</a:t>
            </a:r>
            <a:r>
              <a:rPr lang="en-US" sz="3200" b="1" dirty="0" smtClean="0">
                <a:solidFill>
                  <a:srgbClr val="1A2D68"/>
                </a:solidFill>
              </a:rPr>
              <a:t> al </a:t>
            </a:r>
            <a:r>
              <a:rPr lang="en-US" sz="3200" b="1" dirty="0" err="1" smtClean="0">
                <a:solidFill>
                  <a:srgbClr val="1A2D68"/>
                </a:solidFill>
              </a:rPr>
              <a:t>precio</a:t>
            </a:r>
            <a:endParaRPr lang="en-US" sz="3200" b="1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n-US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n-US" sz="1000" b="1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1A2D68"/>
                </a:solidFill>
              </a:rPr>
              <a:t>Se </a:t>
            </a:r>
            <a:r>
              <a:rPr lang="en-US" sz="3200" dirty="0" err="1" smtClean="0">
                <a:solidFill>
                  <a:srgbClr val="1A2D68"/>
                </a:solidFill>
              </a:rPr>
              <a:t>trata</a:t>
            </a:r>
            <a:r>
              <a:rPr lang="en-US" sz="3200" dirty="0" smtClean="0">
                <a:solidFill>
                  <a:srgbClr val="1A2D68"/>
                </a:solidFill>
              </a:rPr>
              <a:t> de </a:t>
            </a:r>
            <a:r>
              <a:rPr lang="en-US" sz="3200" dirty="0" err="1" smtClean="0">
                <a:solidFill>
                  <a:srgbClr val="1A2D68"/>
                </a:solidFill>
              </a:rPr>
              <a:t>cobrar</a:t>
            </a:r>
            <a:r>
              <a:rPr lang="en-US" sz="3200" dirty="0" smtClean="0">
                <a:solidFill>
                  <a:srgbClr val="1A2D68"/>
                </a:solidFill>
              </a:rPr>
              <a:t> por el </a:t>
            </a:r>
            <a:r>
              <a:rPr lang="en-US" sz="3200" dirty="0" err="1" smtClean="0">
                <a:solidFill>
                  <a:srgbClr val="1A2D68"/>
                </a:solidFill>
              </a:rPr>
              <a:t>mismo</a:t>
            </a:r>
            <a:r>
              <a:rPr lang="en-US" sz="3200" dirty="0" smtClean="0">
                <a:solidFill>
                  <a:srgbClr val="1A2D68"/>
                </a:solidFill>
              </a:rPr>
              <a:t> (</a:t>
            </a:r>
            <a:r>
              <a:rPr lang="en-US" sz="3200" dirty="0" err="1" smtClean="0">
                <a:solidFill>
                  <a:srgbClr val="1A2D68"/>
                </a:solidFill>
              </a:rPr>
              <a:t>exactamente</a:t>
            </a:r>
            <a:r>
              <a:rPr lang="en-US" sz="3200" dirty="0" smtClean="0">
                <a:solidFill>
                  <a:srgbClr val="1A2D68"/>
                </a:solidFill>
              </a:rPr>
              <a:t>) </a:t>
            </a:r>
            <a:r>
              <a:rPr lang="en-US" sz="3200" dirty="0" err="1" smtClean="0">
                <a:solidFill>
                  <a:srgbClr val="1A2D68"/>
                </a:solidFill>
              </a:rPr>
              <a:t>producto</a:t>
            </a:r>
            <a:r>
              <a:rPr lang="en-US" sz="3200" dirty="0" smtClean="0">
                <a:solidFill>
                  <a:srgbClr val="1A2D68"/>
                </a:solidFill>
              </a:rPr>
              <a:t> </a:t>
            </a:r>
            <a:r>
              <a:rPr lang="en-US" sz="3200" dirty="0" err="1" smtClean="0">
                <a:solidFill>
                  <a:srgbClr val="1A2D68"/>
                </a:solidFill>
              </a:rPr>
              <a:t>distintos</a:t>
            </a:r>
            <a:r>
              <a:rPr lang="en-US" sz="3200" dirty="0" smtClean="0">
                <a:solidFill>
                  <a:srgbClr val="1A2D68"/>
                </a:solidFill>
              </a:rPr>
              <a:t> </a:t>
            </a:r>
            <a:r>
              <a:rPr lang="en-US" sz="3200" dirty="0" err="1" smtClean="0">
                <a:solidFill>
                  <a:srgbClr val="1A2D68"/>
                </a:solidFill>
              </a:rPr>
              <a:t>precios</a:t>
            </a:r>
            <a:r>
              <a:rPr lang="en-US" sz="3200" dirty="0" smtClean="0">
                <a:solidFill>
                  <a:srgbClr val="1A2D68"/>
                </a:solidFill>
              </a:rPr>
              <a:t>, de </a:t>
            </a:r>
            <a:r>
              <a:rPr lang="en-US" sz="3200" dirty="0" err="1" smtClean="0">
                <a:solidFill>
                  <a:srgbClr val="1A2D68"/>
                </a:solidFill>
              </a:rPr>
              <a:t>acuerdo</a:t>
            </a:r>
            <a:r>
              <a:rPr lang="en-US" sz="3200" dirty="0" smtClean="0">
                <a:solidFill>
                  <a:srgbClr val="1A2D68"/>
                </a:solidFill>
              </a:rPr>
              <a:t> a </a:t>
            </a:r>
            <a:r>
              <a:rPr lang="en-US" sz="3200" dirty="0" err="1" smtClean="0">
                <a:solidFill>
                  <a:srgbClr val="1A2D68"/>
                </a:solidFill>
              </a:rPr>
              <a:t>las</a:t>
            </a:r>
            <a:r>
              <a:rPr lang="en-US" sz="3200" dirty="0" smtClean="0">
                <a:solidFill>
                  <a:srgbClr val="1A2D68"/>
                </a:solidFill>
              </a:rPr>
              <a:t> </a:t>
            </a:r>
            <a:r>
              <a:rPr lang="en-US" sz="3200" dirty="0" err="1" smtClean="0">
                <a:solidFill>
                  <a:srgbClr val="1A2D68"/>
                </a:solidFill>
              </a:rPr>
              <a:t>sensibilidades</a:t>
            </a:r>
            <a:r>
              <a:rPr lang="en-US" sz="3200" dirty="0" smtClean="0">
                <a:solidFill>
                  <a:srgbClr val="1A2D68"/>
                </a:solidFill>
              </a:rPr>
              <a:t> (</a:t>
            </a:r>
            <a:r>
              <a:rPr lang="en-US" sz="3200" dirty="0" err="1" smtClean="0">
                <a:solidFill>
                  <a:srgbClr val="1A2D68"/>
                </a:solidFill>
              </a:rPr>
              <a:t>elasticidades</a:t>
            </a:r>
            <a:r>
              <a:rPr lang="en-US" sz="3200" dirty="0" smtClean="0">
                <a:solidFill>
                  <a:srgbClr val="1A2D68"/>
                </a:solidFill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Precios No Lineales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610575"/>
            <a:ext cx="82868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Se llaman Precios No Lineales cuando existen </a:t>
            </a:r>
            <a:r>
              <a:rPr lang="es-ES_tradnl" sz="3000" b="1" dirty="0" smtClean="0">
                <a:solidFill>
                  <a:srgbClr val="1A2D68"/>
                </a:solidFill>
              </a:rPr>
              <a:t>descuentos por cantidad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b="1" i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Es una importante forma de discriminar, ya que la voluntad a pagar, en muchos casos, decrece con la cantidad.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smtClean="0">
                <a:solidFill>
                  <a:srgbClr val="1A2D68"/>
                </a:solidFill>
              </a:rPr>
              <a:t>Ejemplo: </a:t>
            </a:r>
            <a:r>
              <a:rPr lang="es-ES_tradnl" sz="3000" dirty="0" smtClean="0">
                <a:solidFill>
                  <a:srgbClr val="1A2D68"/>
                </a:solidFill>
              </a:rPr>
              <a:t>Estoy dispuesto a pagar $1000 por el primer </a:t>
            </a:r>
            <a:r>
              <a:rPr lang="es-ES_tradnl" sz="3000" dirty="0" err="1" smtClean="0">
                <a:solidFill>
                  <a:srgbClr val="1A2D68"/>
                </a:solidFill>
              </a:rPr>
              <a:t>Sahne-Nuss</a:t>
            </a:r>
            <a:r>
              <a:rPr lang="es-ES_tradnl" sz="3000" dirty="0" smtClean="0">
                <a:solidFill>
                  <a:srgbClr val="1A2D68"/>
                </a:solidFill>
              </a:rPr>
              <a:t>, pero por el segundo $800, por lo tanto si </a:t>
            </a:r>
            <a:r>
              <a:rPr lang="es-ES_tradnl" sz="3000" dirty="0" smtClean="0">
                <a:solidFill>
                  <a:srgbClr val="1A2D68"/>
                </a:solidFill>
              </a:rPr>
              <a:t>Nestlé </a:t>
            </a:r>
            <a:r>
              <a:rPr lang="es-ES_tradnl" sz="3000" dirty="0" smtClean="0">
                <a:solidFill>
                  <a:srgbClr val="1A2D68"/>
                </a:solidFill>
              </a:rPr>
              <a:t>pone un precio de $1800 por un paquete de dos, yo lo compraría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Precios No Lineales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725004"/>
            <a:ext cx="8286808" cy="3347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Otra razón es que los clientes “grandes” son usualmente </a:t>
            </a:r>
            <a:r>
              <a:rPr lang="es-ES_tradnl" sz="3000" b="1" dirty="0" smtClean="0">
                <a:solidFill>
                  <a:srgbClr val="1A2D68"/>
                </a:solidFill>
              </a:rPr>
              <a:t>más elásticos al precio</a:t>
            </a:r>
            <a:r>
              <a:rPr lang="es-ES_tradnl" sz="3000" dirty="0" smtClean="0">
                <a:solidFill>
                  <a:srgbClr val="1A2D68"/>
                </a:solidFill>
              </a:rPr>
              <a:t>, por alguna de las siguientes razones: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Un precio menor les significa un ahorro considerable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Pueden tener alternativas no disponibles para los clientes “chicos”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Tipos de Precios No Lineales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071546"/>
            <a:ext cx="828680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rgbClr val="1A2D68"/>
                </a:solidFill>
              </a:rPr>
              <a:t>Descuento por todas las unidades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2800" dirty="0" smtClean="0">
                <a:solidFill>
                  <a:srgbClr val="1A2D68"/>
                </a:solidFill>
              </a:rPr>
              <a:t>	</a:t>
            </a:r>
            <a:r>
              <a:rPr lang="es-ES_tradnl" sz="2600" dirty="0" smtClean="0">
                <a:solidFill>
                  <a:srgbClr val="1A2D68"/>
                </a:solidFill>
              </a:rPr>
              <a:t>El precio es lineal, pero a un cierto nivel, el marginal cambia. El nuevo marginal se aplica a todas las unidades. Notar que habrá un cierto número de unidades “gratis”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rgbClr val="1A2D68"/>
                </a:solidFill>
              </a:rPr>
              <a:t>Precio </a:t>
            </a:r>
            <a:r>
              <a:rPr lang="es-ES_tradnl" sz="2800" b="1" dirty="0" err="1" smtClean="0">
                <a:solidFill>
                  <a:srgbClr val="1A2D68"/>
                </a:solidFill>
              </a:rPr>
              <a:t>Fijo+Variable</a:t>
            </a:r>
            <a:endParaRPr lang="es-ES_tradnl" sz="28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r>
              <a:rPr lang="es-ES_tradnl" sz="2800" dirty="0" smtClean="0">
                <a:solidFill>
                  <a:srgbClr val="1A2D68"/>
                </a:solidFill>
              </a:rPr>
              <a:t>	El variable se carga sobre la unidad marginal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rgbClr val="1A2D68"/>
                </a:solidFill>
              </a:rPr>
              <a:t>Descuento por Unidad Marginal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2800" dirty="0" smtClean="0">
                <a:solidFill>
                  <a:srgbClr val="1A2D68"/>
                </a:solidFill>
              </a:rPr>
              <a:t>	Después de cierto volumen, cada unidad adicional tiene un precio descontado en un porcentaje fijo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rgbClr val="1A2D68"/>
                </a:solidFill>
              </a:rPr>
              <a:t>2*(Precio </a:t>
            </a:r>
            <a:r>
              <a:rPr lang="es-ES_tradnl" sz="2800" b="1" dirty="0" err="1" smtClean="0">
                <a:solidFill>
                  <a:srgbClr val="1A2D68"/>
                </a:solidFill>
              </a:rPr>
              <a:t>Fijo+Variable</a:t>
            </a:r>
            <a:r>
              <a:rPr lang="es-ES_tradnl" sz="2800" b="1" dirty="0" smtClean="0">
                <a:solidFill>
                  <a:srgbClr val="1A2D68"/>
                </a:solidFill>
              </a:rPr>
              <a:t>): </a:t>
            </a:r>
            <a:r>
              <a:rPr lang="es-ES_tradnl" sz="2800" dirty="0" smtClean="0">
                <a:solidFill>
                  <a:srgbClr val="1A2D68"/>
                </a:solidFill>
              </a:rPr>
              <a:t>Celulares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rgbClr val="1A2D68"/>
                </a:solidFill>
              </a:rPr>
              <a:t>n*(Descuento por Unidad Marginal)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Ejemplo: Cine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Hoyts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071538" y="2248866"/>
          <a:ext cx="6953256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314"/>
                <a:gridCol w="1738314"/>
                <a:gridCol w="1738314"/>
                <a:gridCol w="1738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i="0" dirty="0" smtClean="0"/>
                        <a:t>Visita</a:t>
                      </a:r>
                      <a:endParaRPr lang="es-CL" sz="2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i="0" dirty="0" err="1" smtClean="0"/>
                        <a:t>Cons</a:t>
                      </a:r>
                      <a:r>
                        <a:rPr lang="es-MX" sz="2800" i="0" dirty="0" smtClean="0"/>
                        <a:t> 1</a:t>
                      </a:r>
                      <a:endParaRPr lang="es-CL" sz="2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i="0" dirty="0" err="1" smtClean="0"/>
                        <a:t>Cons</a:t>
                      </a:r>
                      <a:r>
                        <a:rPr lang="es-MX" sz="2800" i="0" dirty="0" smtClean="0"/>
                        <a:t> 2</a:t>
                      </a:r>
                      <a:endParaRPr lang="es-CL" sz="2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i="0" dirty="0" err="1" smtClean="0"/>
                        <a:t>Cons</a:t>
                      </a:r>
                      <a:r>
                        <a:rPr lang="es-MX" sz="2800" i="0" dirty="0" smtClean="0"/>
                        <a:t> 3</a:t>
                      </a:r>
                      <a:endParaRPr lang="es-CL" sz="28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9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12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6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7,5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3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2,5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5,5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8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4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4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6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1,1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3,5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14282" y="1357298"/>
            <a:ext cx="87154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 máximo por segmento y visita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Ejemplo: Cine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Hoyts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282" y="1357298"/>
            <a:ext cx="87154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 máximo por segmento y visita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5720" y="2214554"/>
          <a:ext cx="8572529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647"/>
                <a:gridCol w="1224647"/>
                <a:gridCol w="1224647"/>
                <a:gridCol w="1224647"/>
                <a:gridCol w="1224647"/>
                <a:gridCol w="1224647"/>
                <a:gridCol w="12246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700" i="0" dirty="0" smtClean="0"/>
                        <a:t>Visita</a:t>
                      </a:r>
                      <a:endParaRPr lang="es-CL" sz="2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700" i="0" dirty="0" err="1" smtClean="0"/>
                        <a:t>Cons</a:t>
                      </a:r>
                      <a:r>
                        <a:rPr lang="es-MX" sz="2700" i="0" dirty="0" smtClean="0"/>
                        <a:t> 1</a:t>
                      </a:r>
                      <a:endParaRPr lang="es-CL" sz="2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700" i="0" dirty="0" err="1" smtClean="0"/>
                        <a:t>Cons</a:t>
                      </a:r>
                      <a:r>
                        <a:rPr lang="es-MX" sz="2700" i="0" dirty="0" smtClean="0"/>
                        <a:t> 2</a:t>
                      </a:r>
                      <a:endParaRPr lang="es-CL" sz="2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700" i="0" dirty="0" err="1" smtClean="0"/>
                        <a:t>Cons</a:t>
                      </a:r>
                      <a:r>
                        <a:rPr lang="es-MX" sz="2700" i="0" dirty="0" smtClean="0"/>
                        <a:t> 3</a:t>
                      </a:r>
                      <a:endParaRPr lang="es-CL" sz="2700" i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2700" dirty="0" smtClean="0"/>
                        <a:t>Solución óptima</a:t>
                      </a:r>
                      <a:endParaRPr lang="es-CL" sz="27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9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10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12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9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3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27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6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7,5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10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6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3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18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3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2,5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5,5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8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5,5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11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4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4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6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4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8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1,1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3,5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3,5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1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700" dirty="0" smtClean="0">
                          <a:solidFill>
                            <a:srgbClr val="1A2D68"/>
                          </a:solidFill>
                        </a:rPr>
                        <a:t>3,5</a:t>
                      </a:r>
                      <a:endParaRPr lang="es-CL" sz="2700" dirty="0">
                        <a:solidFill>
                          <a:srgbClr val="1A2D6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143768" y="5429264"/>
            <a:ext cx="1714512" cy="714380"/>
          </a:xfrm>
          <a:prstGeom prst="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67,5</a:t>
            </a:r>
            <a:endParaRPr lang="es-CL" sz="3000" dirty="0"/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71414"/>
            <a:ext cx="8715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Comparación con políticas de precios lineales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7158" y="1570624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71602" y="1928805"/>
          <a:ext cx="6072230" cy="43577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572"/>
                <a:gridCol w="1357320"/>
                <a:gridCol w="1214446"/>
                <a:gridCol w="1214446"/>
                <a:gridCol w="1214446"/>
              </a:tblGrid>
              <a:tr h="622531">
                <a:tc>
                  <a:txBody>
                    <a:bodyPr/>
                    <a:lstStyle/>
                    <a:p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óptimo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3,5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5,5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6,0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27,0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10,5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16,5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18,0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18,0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10,5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16,5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12,0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3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11,0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10,5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11,0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6,0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4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8,0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7,0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5,5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6,0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3,5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7,0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5,5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0,0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es-CL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67,5</a:t>
                      </a:r>
                      <a:endParaRPr lang="es-CL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45,5</a:t>
                      </a:r>
                      <a:endParaRPr lang="es-CL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55,0</a:t>
                      </a:r>
                      <a:endParaRPr lang="es-CL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42,0</a:t>
                      </a:r>
                      <a:endParaRPr lang="es-CL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2D68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00166" y="2071678"/>
            <a:ext cx="6143668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err="1" smtClean="0"/>
              <a:t>Bundling</a:t>
            </a:r>
            <a:r>
              <a:rPr lang="es-MX" sz="3600" dirty="0" smtClean="0"/>
              <a:t> Puro</a:t>
            </a:r>
            <a:endParaRPr lang="es-CL" sz="3600" dirty="0"/>
          </a:p>
        </p:txBody>
      </p:sp>
      <p:sp>
        <p:nvSpPr>
          <p:cNvPr id="15" name="Rounded Rectangle 14"/>
          <p:cNvSpPr/>
          <p:nvPr/>
        </p:nvSpPr>
        <p:spPr>
          <a:xfrm>
            <a:off x="1571604" y="3714752"/>
            <a:ext cx="6143668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err="1" smtClean="0"/>
              <a:t>Bundling</a:t>
            </a:r>
            <a:r>
              <a:rPr lang="es-MX" sz="3600" dirty="0" smtClean="0"/>
              <a:t> Mixto</a:t>
            </a:r>
            <a:endParaRPr lang="es-CL" sz="3600" dirty="0"/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571612"/>
            <a:ext cx="8286808" cy="419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err="1" smtClean="0">
                <a:solidFill>
                  <a:srgbClr val="1A2D68"/>
                </a:solidFill>
              </a:rPr>
              <a:t>Bundling</a:t>
            </a:r>
            <a:r>
              <a:rPr lang="es-ES_tradnl" sz="3000" b="1" dirty="0" smtClean="0">
                <a:solidFill>
                  <a:srgbClr val="1A2D68"/>
                </a:solidFill>
              </a:rPr>
              <a:t> de Precio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3000" dirty="0" smtClean="0">
                <a:solidFill>
                  <a:srgbClr val="1A2D68"/>
                </a:solidFill>
              </a:rPr>
              <a:t>	</a:t>
            </a:r>
            <a:r>
              <a:rPr lang="es-ES_tradnl" sz="2800" dirty="0" smtClean="0">
                <a:solidFill>
                  <a:srgbClr val="1A2D68"/>
                </a:solidFill>
              </a:rPr>
              <a:t>Es la venta de 2 o más productos en un paquete, con descuento de precio, sin ninguna integración de los productos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En este caso el </a:t>
            </a:r>
            <a:r>
              <a:rPr lang="es-ES_tradnl" sz="2800" b="1" dirty="0" smtClean="0">
                <a:solidFill>
                  <a:srgbClr val="1A2D68"/>
                </a:solidFill>
              </a:rPr>
              <a:t>empaquetamiento no genera valor per se</a:t>
            </a:r>
            <a:r>
              <a:rPr lang="es-ES_tradnl" sz="2800" dirty="0" smtClean="0">
                <a:solidFill>
                  <a:srgbClr val="1A2D68"/>
                </a:solidFill>
              </a:rPr>
              <a:t>, por lo que es necesario poner un precio con descuento para motivar al menos a algunos consumidores a comprarlo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Esta es la mayoría de los casos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84021"/>
            <a:ext cx="8286808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err="1" smtClean="0">
                <a:solidFill>
                  <a:srgbClr val="1A2D68"/>
                </a:solidFill>
              </a:rPr>
              <a:t>Bundling</a:t>
            </a:r>
            <a:r>
              <a:rPr lang="es-ES_tradnl" sz="3000" b="1" dirty="0" smtClean="0">
                <a:solidFill>
                  <a:srgbClr val="1A2D68"/>
                </a:solidFill>
              </a:rPr>
              <a:t> de productos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3000" b="1" dirty="0" smtClean="0">
                <a:solidFill>
                  <a:srgbClr val="1A2D68"/>
                </a:solidFill>
              </a:rPr>
              <a:t>	</a:t>
            </a:r>
            <a:r>
              <a:rPr lang="es-ES_tradnl" sz="2800" dirty="0" smtClean="0">
                <a:solidFill>
                  <a:srgbClr val="1A2D68"/>
                </a:solidFill>
              </a:rPr>
              <a:t>Es la integración y venta de 2 o más productos separados a cualquier precio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Es la </a:t>
            </a:r>
            <a:r>
              <a:rPr lang="es-ES_tradnl" sz="2800" b="1" dirty="0" smtClean="0">
                <a:solidFill>
                  <a:srgbClr val="1A2D68"/>
                </a:solidFill>
              </a:rPr>
              <a:t>integración la que provee valor al consumidor</a:t>
            </a:r>
            <a:r>
              <a:rPr lang="es-ES_tradnl" sz="2800" dirty="0" smtClean="0">
                <a:solidFill>
                  <a:srgbClr val="1A2D68"/>
                </a:solidFill>
              </a:rPr>
              <a:t>. Sistemas estéreos, seguros que evitan duplicaciones, podría ser proveedor de comunicaciones, ya que evita que existan 2 proveedores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Las ventajas son del tipo: compacto, completitud, evitar intersecciones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El precio del paquete podría ser más alto, para extraer algo del valor que él genera 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ice t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909" y="0"/>
            <a:ext cx="9965565" cy="66437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" y="1928802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Precio </a:t>
            </a:r>
          </a:p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Personalizado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42910" y="1714488"/>
          <a:ext cx="8072496" cy="3876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586243">
                <a:tc rowSpan="2"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rgbClr val="1A2D68"/>
                          </a:solidFill>
                        </a:rPr>
                        <a:t>Segmento</a:t>
                      </a:r>
                      <a:endParaRPr lang="es-CL" sz="28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rgbClr val="1A2D68"/>
                          </a:solidFill>
                        </a:rPr>
                        <a:t>Máximo precio a pagar (miles de pesos)</a:t>
                      </a:r>
                      <a:endParaRPr lang="es-CL" sz="28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43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rgbClr val="1A2D68"/>
                          </a:solidFill>
                        </a:rPr>
                        <a:t>Salad Bar</a:t>
                      </a:r>
                      <a:endParaRPr lang="es-CL" sz="28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rgbClr val="1A2D68"/>
                          </a:solidFill>
                        </a:rPr>
                        <a:t>Plato de Fondo</a:t>
                      </a:r>
                      <a:endParaRPr lang="es-CL" sz="28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err="1" smtClean="0">
                          <a:solidFill>
                            <a:srgbClr val="1A2D68"/>
                          </a:solidFill>
                        </a:rPr>
                        <a:t>Bar+Plato</a:t>
                      </a:r>
                      <a:r>
                        <a:rPr lang="es-MX" sz="2800" b="1" dirty="0" smtClean="0">
                          <a:solidFill>
                            <a:srgbClr val="1A2D68"/>
                          </a:solidFill>
                        </a:rPr>
                        <a:t> de Fondo</a:t>
                      </a:r>
                      <a:endParaRPr lang="es-CL" sz="28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9,0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10,5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2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8,0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5,0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rgbClr val="1A2D68"/>
                          </a:solidFill>
                        </a:rPr>
                        <a:t>13,0</a:t>
                      </a:r>
                      <a:endParaRPr lang="es-CL" sz="2800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4,5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8,5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13,0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2,5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9,0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bg1"/>
                          </a:solidFill>
                        </a:rPr>
                        <a:t>11,5</a:t>
                      </a:r>
                      <a:endParaRPr lang="es-C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7158" y="1000108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500034" y="1071546"/>
            <a:ext cx="8185116" cy="5572164"/>
            <a:chOff x="323851" y="547464"/>
            <a:chExt cx="8486118" cy="5713413"/>
          </a:xfrm>
        </p:grpSpPr>
        <p:graphicFrame>
          <p:nvGraphicFramePr>
            <p:cNvPr id="18" name="Object 2"/>
            <p:cNvGraphicFramePr>
              <a:graphicFrameLocks noChangeAspect="1"/>
            </p:cNvGraphicFramePr>
            <p:nvPr/>
          </p:nvGraphicFramePr>
          <p:xfrm>
            <a:off x="323851" y="547464"/>
            <a:ext cx="8332788" cy="5713413"/>
          </p:xfrm>
          <a:graphic>
            <a:graphicData uri="http://schemas.openxmlformats.org/presentationml/2006/ole">
              <p:oleObj spid="_x0000_s1028" name="Worksheet" r:id="rId3" imgW="3390930" imgH="2324010" progId="Excel.Sheet.8">
                <p:embed/>
              </p:oleObj>
            </a:graphicData>
          </a:graphic>
        </p:graphicFrame>
        <p:sp>
          <p:nvSpPr>
            <p:cNvPr id="19" name="Line 3"/>
            <p:cNvSpPr>
              <a:spLocks noChangeShapeType="1"/>
            </p:cNvSpPr>
            <p:nvPr/>
          </p:nvSpPr>
          <p:spPr bwMode="auto">
            <a:xfrm flipV="1">
              <a:off x="6953251" y="1695451"/>
              <a:ext cx="0" cy="3581401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" name="Line 4"/>
            <p:cNvSpPr>
              <a:spLocks noChangeShapeType="1"/>
            </p:cNvSpPr>
            <p:nvPr/>
          </p:nvSpPr>
          <p:spPr bwMode="auto">
            <a:xfrm>
              <a:off x="2076451" y="2228851"/>
              <a:ext cx="5791200" cy="0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5943601" y="1638301"/>
              <a:ext cx="2057400" cy="410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 dirty="0">
                  <a:solidFill>
                    <a:srgbClr val="1A2D68"/>
                  </a:solidFill>
                </a:rPr>
                <a:t>P(SB)=8</a:t>
              </a:r>
              <a:endParaRPr lang="es-ES_tradnl" dirty="0">
                <a:solidFill>
                  <a:srgbClr val="1A2D68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7285969" y="2188180"/>
              <a:ext cx="1524000" cy="410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 dirty="0">
                  <a:solidFill>
                    <a:srgbClr val="1A2D68"/>
                  </a:solidFill>
                </a:rPr>
                <a:t>P(PF)=8.5</a:t>
              </a:r>
              <a:endParaRPr lang="es-ES_tradnl" sz="2000" dirty="0">
                <a:solidFill>
                  <a:srgbClr val="1A2D68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428736"/>
            <a:ext cx="8286808" cy="4334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Los segmentos 3 y 4 consumen sólo plato de fondo a $8.500</a:t>
            </a: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Los segmentos 1 y 2 consumen sólo Salad Bar a $8.000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Esta es la solución óptima de precios si no podemos hacer paquetes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El ingreso que recibimos (suponemos cada segmento igual a 1) </a:t>
            </a:r>
            <a:r>
              <a:rPr lang="es-ES_tradnl" sz="2800" b="1" dirty="0" smtClean="0">
                <a:solidFill>
                  <a:srgbClr val="1A2D68"/>
                </a:solidFill>
              </a:rPr>
              <a:t>es de $33.000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7158" y="1000108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622488" y="1142985"/>
          <a:ext cx="7710023" cy="5286412"/>
        </p:xfrm>
        <a:graphic>
          <a:graphicData uri="http://schemas.openxmlformats.org/presentationml/2006/ole">
            <p:oleObj spid="_x0000_s2051" name="Worksheet" r:id="rId3" imgW="3390930" imgH="2324010" progId="Excel.Sheet.8">
              <p:embed/>
            </p:oleObj>
          </a:graphicData>
        </a:graphic>
      </p:graphicFrame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089839" y="2204781"/>
            <a:ext cx="2645777" cy="79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>
                <a:solidFill>
                  <a:srgbClr val="1A2D68"/>
                </a:solidFill>
                <a:latin typeface="Comic Sans MS" pitchFamily="66" charset="0"/>
              </a:rPr>
              <a:t>Precio del paquete</a:t>
            </a:r>
          </a:p>
          <a:p>
            <a:pPr>
              <a:spcBef>
                <a:spcPct val="50000"/>
              </a:spcBef>
            </a:pPr>
            <a:r>
              <a:rPr lang="es-ES_tradnl" dirty="0">
                <a:solidFill>
                  <a:srgbClr val="1A2D68"/>
                </a:solidFill>
                <a:latin typeface="Comic Sans MS" pitchFamily="66" charset="0"/>
              </a:rPr>
              <a:t>$10,500</a:t>
            </a:r>
          </a:p>
        </p:txBody>
      </p:sp>
      <p:sp>
        <p:nvSpPr>
          <p:cNvPr id="17" name="Line 3"/>
          <p:cNvSpPr>
            <a:spLocks noChangeShapeType="1"/>
          </p:cNvSpPr>
          <p:nvPr/>
        </p:nvSpPr>
        <p:spPr bwMode="auto">
          <a:xfrm flipH="1" flipV="1">
            <a:off x="2500298" y="2000240"/>
            <a:ext cx="5429288" cy="3214710"/>
          </a:xfrm>
          <a:prstGeom prst="line">
            <a:avLst/>
          </a:prstGeom>
          <a:noFill/>
          <a:ln w="28575">
            <a:solidFill>
              <a:srgbClr val="1A2D6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428736"/>
            <a:ext cx="8286808" cy="460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Con este precio de $10.500 los 4 segmentos (personas) compran la combinación o paquete</a:t>
            </a: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Esto significa que recibimos un ingreso de:</a:t>
            </a:r>
          </a:p>
          <a:p>
            <a:pPr marL="514350" indent="-514350" algn="ctr">
              <a:lnSpc>
                <a:spcPct val="90000"/>
              </a:lnSpc>
            </a:pPr>
            <a:r>
              <a:rPr lang="es-ES_tradnl" sz="3000" b="1" dirty="0" smtClean="0">
                <a:solidFill>
                  <a:srgbClr val="1A2D68"/>
                </a:solidFill>
              </a:rPr>
              <a:t>$10.500 * 4 = $42.000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Estamos asumiendo que los costos de cada plato son casi 0 (supuesto fácil de levantar)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Sin embargo, podemos estar mejor. En realidad los grupos 2 y 3 se están llevando mucha plata para la casa. </a:t>
            </a:r>
            <a:r>
              <a:rPr lang="es-ES_tradnl" sz="2800" b="1" dirty="0" smtClean="0">
                <a:solidFill>
                  <a:srgbClr val="1A2D68"/>
                </a:solidFill>
              </a:rPr>
              <a:t>Tienen voluntad a pagar un precio mayor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7158" y="1000108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609602" y="1069979"/>
          <a:ext cx="7891488" cy="5410834"/>
        </p:xfrm>
        <a:graphic>
          <a:graphicData uri="http://schemas.openxmlformats.org/presentationml/2006/ole">
            <p:oleObj spid="_x0000_s53251" name="Worksheet" r:id="rId3" imgW="3390930" imgH="2324010" progId="Excel.Sheet.8">
              <p:embed/>
            </p:oleObj>
          </a:graphicData>
        </a:graphic>
      </p:graphicFrame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2285984" y="2357430"/>
            <a:ext cx="5643602" cy="0"/>
          </a:xfrm>
          <a:prstGeom prst="line">
            <a:avLst/>
          </a:prstGeom>
          <a:noFill/>
          <a:ln w="19050">
            <a:solidFill>
              <a:srgbClr val="1A2D6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 flipV="1">
            <a:off x="7572396" y="1928801"/>
            <a:ext cx="0" cy="3453925"/>
          </a:xfrm>
          <a:prstGeom prst="line">
            <a:avLst/>
          </a:prstGeom>
          <a:noFill/>
          <a:ln w="19050">
            <a:solidFill>
              <a:srgbClr val="1A2D6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4500562" y="2357430"/>
            <a:ext cx="3071834" cy="1714512"/>
          </a:xfrm>
          <a:prstGeom prst="line">
            <a:avLst/>
          </a:prstGeom>
          <a:noFill/>
          <a:ln w="19050">
            <a:solidFill>
              <a:srgbClr val="1A2D6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7643834" y="2428868"/>
            <a:ext cx="1234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1A2D68"/>
                </a:solidFill>
              </a:rPr>
              <a:t>P(PF)=9</a:t>
            </a:r>
            <a:endParaRPr lang="es-ES_tradnl" dirty="0">
              <a:solidFill>
                <a:srgbClr val="1A2D68"/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72264" y="4886278"/>
            <a:ext cx="1039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1A2D68"/>
                </a:solidFill>
              </a:rPr>
              <a:t>P(SB)=9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3857620" y="2857496"/>
            <a:ext cx="20050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1A2D68"/>
                </a:solidFill>
              </a:rPr>
              <a:t>P(Paquete)=13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428736"/>
            <a:ext cx="8286808" cy="380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La solución mixta consiste en: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El paquete vale $13.000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El Salad Bar sólo $9.000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El Plato Fondo sólo $9.000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Nuestro Ingreso Total es de: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ctr">
              <a:lnSpc>
                <a:spcPct val="90000"/>
              </a:lnSpc>
            </a:pPr>
            <a:r>
              <a:rPr lang="es-ES_tradnl" sz="3000" b="1" dirty="0" smtClean="0">
                <a:solidFill>
                  <a:srgbClr val="1A2D68"/>
                </a:solidFill>
              </a:rPr>
              <a:t>2*$13.000 + $9.000 + $9.000 = $44.000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b="1" dirty="0" smtClean="0">
              <a:solidFill>
                <a:srgbClr val="1A2D68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00232" y="5000636"/>
            <a:ext cx="4929222" cy="10001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/>
              <a:t>Éste es el óptimo!</a:t>
            </a:r>
            <a:endParaRPr lang="es-CL" sz="3600" dirty="0"/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2843" y="2143116"/>
          <a:ext cx="8858313" cy="2931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4274"/>
                <a:gridCol w="714240"/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</a:tblGrid>
              <a:tr h="586243"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Estructura</a:t>
                      </a:r>
                      <a:r>
                        <a:rPr lang="es-MX" sz="1600" b="1" baseline="0" dirty="0" smtClean="0">
                          <a:solidFill>
                            <a:srgbClr val="1A2D68"/>
                          </a:solidFill>
                        </a:rPr>
                        <a:t> de Precios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Precios Óptimos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Volumen de Ventas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Ingreso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Relativo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6243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Salad Bar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Plato de Fondo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Paquete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Salad Bar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Plato de Fondo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Paquete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Miles $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%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Sin</a:t>
                      </a:r>
                      <a:r>
                        <a:rPr lang="es-MX" sz="1600" b="1" baseline="0" dirty="0" smtClean="0">
                          <a:solidFill>
                            <a:srgbClr val="1A2D68"/>
                          </a:solidFill>
                        </a:rPr>
                        <a:t> Paquete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8,0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8,5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-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2,0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2,0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-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33,0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100,0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1600" b="1" dirty="0" err="1" smtClean="0">
                          <a:solidFill>
                            <a:srgbClr val="1A2D68"/>
                          </a:solidFill>
                        </a:rPr>
                        <a:t>Bundling</a:t>
                      </a:r>
                      <a:endParaRPr lang="es-MX" sz="1600" b="1" dirty="0" smtClean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-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-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10,5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-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-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4,0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42,0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1A2D68"/>
                          </a:solidFill>
                        </a:rPr>
                        <a:t>127,0</a:t>
                      </a:r>
                      <a:endParaRPr lang="es-CL" sz="1600" b="1" dirty="0">
                        <a:solidFill>
                          <a:srgbClr val="1A2D68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86243">
                <a:tc>
                  <a:txBody>
                    <a:bodyPr/>
                    <a:lstStyle/>
                    <a:p>
                      <a:r>
                        <a:rPr lang="es-MX" sz="1600" b="1" dirty="0" err="1" smtClean="0">
                          <a:solidFill>
                            <a:schemeClr val="bg1"/>
                          </a:solidFill>
                        </a:rPr>
                        <a:t>Bundling</a:t>
                      </a:r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</a:rPr>
                        <a:t> Mixto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9,0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9,0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13,0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1,0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1,0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2,0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44,0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133,0</a:t>
                      </a:r>
                      <a:endParaRPr lang="es-CL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D68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2000240"/>
            <a:ext cx="8286808" cy="388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</a:pPr>
            <a:endParaRPr lang="es-ES_tradnl" sz="3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 smtClean="0">
                <a:solidFill>
                  <a:srgbClr val="1A2D68"/>
                </a:solidFill>
              </a:rPr>
              <a:t>Si los consumidores tienen </a:t>
            </a:r>
            <a:r>
              <a:rPr lang="es-ES_tradnl" sz="2800" b="1" dirty="0" smtClean="0">
                <a:solidFill>
                  <a:srgbClr val="1A2D68"/>
                </a:solidFill>
              </a:rPr>
              <a:t>valoraciones similares</a:t>
            </a:r>
            <a:r>
              <a:rPr lang="es-ES_tradnl" sz="2800" dirty="0" smtClean="0">
                <a:solidFill>
                  <a:srgbClr val="1A2D68"/>
                </a:solidFill>
              </a:rPr>
              <a:t>, todos valoran mucho más un producto que el otro, precios separados tienden a dar mayor beneficio</a:t>
            </a: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es-ES_tradnl" sz="2800" dirty="0" smtClean="0">
                <a:solidFill>
                  <a:srgbClr val="1A2D68"/>
                </a:solidFill>
              </a:rPr>
              <a:t>Si el mercado se caracteriza por </a:t>
            </a:r>
            <a:r>
              <a:rPr lang="es-ES_tradnl" sz="2800" b="1" dirty="0" smtClean="0">
                <a:solidFill>
                  <a:srgbClr val="1A2D68"/>
                </a:solidFill>
              </a:rPr>
              <a:t>dos segmentos con valoraciones muy disímiles</a:t>
            </a:r>
            <a:r>
              <a:rPr lang="es-ES_tradnl" sz="2800" dirty="0" smtClean="0">
                <a:solidFill>
                  <a:srgbClr val="1A2D68"/>
                </a:solidFill>
              </a:rPr>
              <a:t>, el </a:t>
            </a:r>
            <a:r>
              <a:rPr lang="es-ES_tradnl" sz="2800" dirty="0" err="1" smtClean="0">
                <a:solidFill>
                  <a:srgbClr val="1A2D68"/>
                </a:solidFill>
              </a:rPr>
              <a:t>Bundling</a:t>
            </a:r>
            <a:r>
              <a:rPr lang="es-ES_tradnl" sz="2800" dirty="0" smtClean="0">
                <a:solidFill>
                  <a:srgbClr val="1A2D68"/>
                </a:solidFill>
              </a:rPr>
              <a:t> es indicado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58" y="1334144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1A2D68"/>
                </a:solidFill>
              </a:rPr>
              <a:t>De este ejemplo se pueden extraer algunas </a:t>
            </a:r>
            <a:r>
              <a:rPr lang="es-MX" sz="2800" b="1" dirty="0" smtClean="0">
                <a:solidFill>
                  <a:srgbClr val="1A2D68"/>
                </a:solidFill>
              </a:rPr>
              <a:t>conclusiones</a:t>
            </a:r>
            <a:r>
              <a:rPr lang="es-MX" sz="2800" dirty="0" smtClean="0">
                <a:solidFill>
                  <a:srgbClr val="1A2D68"/>
                </a:solidFill>
              </a:rPr>
              <a:t>:</a:t>
            </a:r>
            <a:endParaRPr lang="es-CL" sz="2800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643050"/>
            <a:ext cx="8286808" cy="385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 startAt="3"/>
            </a:pPr>
            <a:r>
              <a:rPr lang="es-ES_tradnl" sz="3200" dirty="0" smtClean="0">
                <a:solidFill>
                  <a:srgbClr val="1A2D68"/>
                </a:solidFill>
              </a:rPr>
              <a:t>Si los consumidores se agrupan en </a:t>
            </a:r>
            <a:r>
              <a:rPr lang="es-ES_tradnl" sz="3200" b="1" dirty="0" smtClean="0">
                <a:solidFill>
                  <a:srgbClr val="1A2D68"/>
                </a:solidFill>
              </a:rPr>
              <a:t>segmentos que valoran mucho uno de los productos y el otro muy poco</a:t>
            </a:r>
            <a:r>
              <a:rPr lang="es-ES_tradnl" sz="3200" dirty="0" smtClean="0">
                <a:solidFill>
                  <a:srgbClr val="1A2D68"/>
                </a:solidFill>
              </a:rPr>
              <a:t>, pero además hay un segmento con valoraciones intermedias, entonces el </a:t>
            </a:r>
            <a:r>
              <a:rPr lang="es-ES_tradnl" sz="3200" dirty="0" err="1" smtClean="0">
                <a:solidFill>
                  <a:srgbClr val="1A2D68"/>
                </a:solidFill>
              </a:rPr>
              <a:t>Bundling</a:t>
            </a:r>
            <a:r>
              <a:rPr lang="es-ES_tradnl" sz="3200" dirty="0" smtClean="0">
                <a:solidFill>
                  <a:srgbClr val="1A2D68"/>
                </a:solidFill>
              </a:rPr>
              <a:t> Mixto es apropiado</a:t>
            </a: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 startAt="3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 Personalizado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1928802"/>
            <a:ext cx="821537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Servicios personalizados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Ejemplo: </a:t>
            </a:r>
            <a:r>
              <a:rPr lang="es-ES_tradnl" sz="3200" dirty="0" err="1" smtClean="0">
                <a:solidFill>
                  <a:srgbClr val="1A2D68"/>
                </a:solidFill>
              </a:rPr>
              <a:t>Gásfiter</a:t>
            </a:r>
            <a:endParaRPr lang="es-ES_tradnl" sz="32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Fácil en la Internet (caso Amazon)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Requerimientos de Medición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428736"/>
            <a:ext cx="8286808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Se requiere conocer el precio máximo que están dispuestos a pagar los consumidores por cada uno de las variantes. 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3000" dirty="0" smtClean="0">
                <a:solidFill>
                  <a:srgbClr val="1A2D68"/>
                </a:solidFill>
              </a:rPr>
              <a:t>	Estos precios se llaman </a:t>
            </a:r>
            <a:r>
              <a:rPr lang="es-ES_tradnl" sz="3000" b="1" dirty="0" smtClean="0">
                <a:solidFill>
                  <a:srgbClr val="1A2D68"/>
                </a:solidFill>
              </a:rPr>
              <a:t>Precio de Reserva</a:t>
            </a:r>
            <a:endParaRPr lang="es-ES_tradnl" sz="28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28860" y="3500438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Encuestas Directas </a:t>
            </a:r>
            <a:endParaRPr lang="es-CL" sz="3000" dirty="0"/>
          </a:p>
        </p:txBody>
      </p:sp>
      <p:sp>
        <p:nvSpPr>
          <p:cNvPr id="9" name="Rectangle 8"/>
          <p:cNvSpPr/>
          <p:nvPr/>
        </p:nvSpPr>
        <p:spPr>
          <a:xfrm>
            <a:off x="2428860" y="4429132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Análisis Conjunto</a:t>
            </a:r>
            <a:endParaRPr lang="es-CL" sz="3000" dirty="0"/>
          </a:p>
        </p:txBody>
      </p:sp>
      <p:sp>
        <p:nvSpPr>
          <p:cNvPr id="10" name="Rectangle 9"/>
          <p:cNvSpPr/>
          <p:nvPr/>
        </p:nvSpPr>
        <p:spPr>
          <a:xfrm>
            <a:off x="2428860" y="5357826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Juicio de Expertos</a:t>
            </a:r>
            <a:endParaRPr lang="es-CL" sz="3000" dirty="0"/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Bundling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113495"/>
            <a:ext cx="8286808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lnSpc>
                <a:spcPct val="90000"/>
              </a:lnSpc>
            </a:pPr>
            <a:r>
              <a:rPr lang="es-ES_tradnl" sz="3000" dirty="0" smtClean="0">
                <a:solidFill>
                  <a:srgbClr val="1A2D68"/>
                </a:solidFill>
              </a:rPr>
              <a:t>Muchas veces queremos hacer lo contrario:</a:t>
            </a:r>
            <a:endParaRPr lang="es-ES_tradnl" sz="28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428860" y="3214686"/>
            <a:ext cx="4357718" cy="135732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800" dirty="0" err="1" smtClean="0"/>
              <a:t>Unbundling</a:t>
            </a:r>
            <a:endParaRPr lang="es-CL" sz="3800" dirty="0"/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Yield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Management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857364"/>
            <a:ext cx="828680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Un buen sistema de </a:t>
            </a:r>
            <a:r>
              <a:rPr lang="es-ES_tradnl" sz="3200" dirty="0" err="1" smtClean="0">
                <a:solidFill>
                  <a:srgbClr val="1A2D68"/>
                </a:solidFill>
              </a:rPr>
              <a:t>Yield</a:t>
            </a:r>
            <a:r>
              <a:rPr lang="es-ES_tradnl" sz="3200" dirty="0" smtClean="0">
                <a:solidFill>
                  <a:srgbClr val="1A2D68"/>
                </a:solidFill>
              </a:rPr>
              <a:t> le ayudará a la empresa </a:t>
            </a:r>
            <a:r>
              <a:rPr lang="es-ES_tradnl" sz="3200" b="1" dirty="0" smtClean="0">
                <a:solidFill>
                  <a:srgbClr val="1A2D68"/>
                </a:solidFill>
              </a:rPr>
              <a:t>cuanto de cada tipo de inventario </a:t>
            </a:r>
            <a:r>
              <a:rPr lang="es-ES_tradnl" sz="3200" dirty="0" smtClean="0">
                <a:solidFill>
                  <a:srgbClr val="1A2D68"/>
                </a:solidFill>
              </a:rPr>
              <a:t>(sea éste asientos en un avión, cuartos en un hotel,  o autos en un arriendo de autos), destinar a cada tipo de demanda.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57224" y="4572008"/>
            <a:ext cx="7358114" cy="1357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400" dirty="0" smtClean="0">
                <a:solidFill>
                  <a:schemeClr val="bg1"/>
                </a:solidFill>
              </a:rPr>
              <a:t>El objetivo por supuesto es </a:t>
            </a:r>
            <a:r>
              <a:rPr lang="es-ES_tradnl" sz="3400" b="1" dirty="0" smtClean="0">
                <a:solidFill>
                  <a:schemeClr val="bg1"/>
                </a:solidFill>
              </a:rPr>
              <a:t>maximizar el ingreso de la empresa</a:t>
            </a:r>
            <a:endParaRPr lang="es-CL" sz="34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Yield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Management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575590"/>
            <a:ext cx="8286808" cy="4496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Un sistema de </a:t>
            </a:r>
            <a:r>
              <a:rPr lang="es-ES_tradnl" sz="3200" dirty="0" err="1" smtClean="0">
                <a:solidFill>
                  <a:srgbClr val="1A2D68"/>
                </a:solidFill>
              </a:rPr>
              <a:t>Yield</a:t>
            </a:r>
            <a:r>
              <a:rPr lang="es-ES_tradnl" sz="3200" dirty="0" smtClean="0">
                <a:solidFill>
                  <a:srgbClr val="1A2D68"/>
                </a:solidFill>
              </a:rPr>
              <a:t> Management                              es apropiado para los siguientes casos: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Capacidad relativamente fija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Capacidad de Segmentar Mercados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Inventario </a:t>
            </a:r>
            <a:r>
              <a:rPr lang="es-ES_tradnl" sz="3200" dirty="0" err="1" smtClean="0">
                <a:solidFill>
                  <a:srgbClr val="1A2D68"/>
                </a:solidFill>
              </a:rPr>
              <a:t>Perecible</a:t>
            </a:r>
            <a:endParaRPr lang="es-ES_tradnl" sz="3200" dirty="0" smtClean="0">
              <a:solidFill>
                <a:srgbClr val="1A2D68"/>
              </a:solidFill>
            </a:endParaRP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Venta adecuada del Producto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Demanda Fluctuante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Bajos </a:t>
            </a:r>
            <a:r>
              <a:rPr lang="es-ES_tradnl" sz="3200" dirty="0" err="1" smtClean="0">
                <a:solidFill>
                  <a:srgbClr val="1A2D68"/>
                </a:solidFill>
              </a:rPr>
              <a:t>CMg</a:t>
            </a:r>
            <a:r>
              <a:rPr lang="es-ES_tradnl" sz="3200" dirty="0" smtClean="0">
                <a:solidFill>
                  <a:srgbClr val="1A2D68"/>
                </a:solidFill>
              </a:rPr>
              <a:t> Venta / Altos </a:t>
            </a:r>
            <a:r>
              <a:rPr lang="es-ES_tradnl" sz="3200" dirty="0" err="1" smtClean="0">
                <a:solidFill>
                  <a:srgbClr val="1A2D68"/>
                </a:solidFill>
              </a:rPr>
              <a:t>CMg</a:t>
            </a:r>
            <a:r>
              <a:rPr lang="es-ES_tradnl" sz="3200" dirty="0" smtClean="0">
                <a:solidFill>
                  <a:srgbClr val="1A2D68"/>
                </a:solidFill>
              </a:rPr>
              <a:t> Capacidad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Yield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Management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057003"/>
            <a:ext cx="800105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dirty="0" smtClean="0">
                <a:solidFill>
                  <a:srgbClr val="0070C0"/>
                </a:solidFill>
              </a:rPr>
              <a:t>“Vender los asientos correctos a los consumidores correctos, a un precio adecuado”</a:t>
            </a:r>
            <a:endParaRPr lang="es-CL" sz="37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3000372"/>
            <a:ext cx="8286808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El problema del </a:t>
            </a:r>
            <a:r>
              <a:rPr lang="es-ES_tradnl" sz="3000" dirty="0" err="1" smtClean="0">
                <a:solidFill>
                  <a:srgbClr val="1A2D68"/>
                </a:solidFill>
              </a:rPr>
              <a:t>Yield</a:t>
            </a:r>
            <a:r>
              <a:rPr lang="es-ES_tradnl" sz="3000" dirty="0" smtClean="0">
                <a:solidFill>
                  <a:srgbClr val="1A2D68"/>
                </a:solidFill>
              </a:rPr>
              <a:t> Management es no lineal, estocástico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Se puede reducir a 3 problemas más pequeños: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57422" y="4500570"/>
            <a:ext cx="4572032" cy="642942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dirty="0" smtClean="0"/>
              <a:t>Sobrevender o Sobre-reservar</a:t>
            </a:r>
            <a:endParaRPr lang="es-CL" sz="2600" dirty="0"/>
          </a:p>
        </p:txBody>
      </p:sp>
      <p:sp>
        <p:nvSpPr>
          <p:cNvPr id="15" name="Rectangle 14"/>
          <p:cNvSpPr/>
          <p:nvPr/>
        </p:nvSpPr>
        <p:spPr>
          <a:xfrm>
            <a:off x="2357422" y="5214950"/>
            <a:ext cx="4572032" cy="571504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dirty="0" smtClean="0"/>
              <a:t>Descuentos de Tarifas</a:t>
            </a:r>
            <a:endParaRPr lang="es-CL" sz="2600" dirty="0"/>
          </a:p>
        </p:txBody>
      </p:sp>
      <p:sp>
        <p:nvSpPr>
          <p:cNvPr id="16" name="Rectangle 15"/>
          <p:cNvSpPr/>
          <p:nvPr/>
        </p:nvSpPr>
        <p:spPr>
          <a:xfrm>
            <a:off x="2357422" y="5857892"/>
            <a:ext cx="4572032" cy="571504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dirty="0" smtClean="0"/>
              <a:t>Manejo de tráfico o capacidad</a:t>
            </a:r>
            <a:endParaRPr lang="es-CL" sz="2600" dirty="0"/>
          </a:p>
        </p:txBody>
      </p:sp>
      <p:sp>
        <p:nvSpPr>
          <p:cNvPr id="17" name="Rectangle 1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 animBg="1"/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Sobrevender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857364"/>
            <a:ext cx="8001056" cy="316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Vender intencionalmente más asientos que la capacidad del avión: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Cancelaciones y no-apariciones 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Sin esto, el 15% de los asientos estarían desocupados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Proceso de Sobre-reserva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1158904" y="1908195"/>
            <a:ext cx="0" cy="2819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158904" y="4727595"/>
            <a:ext cx="6172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01904" y="4803795"/>
            <a:ext cx="2026902" cy="4462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>
                <a:solidFill>
                  <a:srgbClr val="1A2D68"/>
                </a:solidFill>
                <a:latin typeface="+mj-lt"/>
              </a:rPr>
              <a:t>Días para partir</a:t>
            </a: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1158904" y="2746395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096029" y="2524145"/>
            <a:ext cx="1423788" cy="4462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dirty="0" err="1">
                <a:solidFill>
                  <a:srgbClr val="1A2D68"/>
                </a:solidFill>
                <a:latin typeface="+mj-lt"/>
              </a:rPr>
              <a:t>Capacidad</a:t>
            </a:r>
            <a:endParaRPr lang="en-US" sz="2300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1158904" y="1831995"/>
            <a:ext cx="4419600" cy="685800"/>
          </a:xfrm>
          <a:custGeom>
            <a:avLst/>
            <a:gdLst>
              <a:gd name="T0" fmla="*/ 0 w 2784"/>
              <a:gd name="T1" fmla="*/ 685800 h 432"/>
              <a:gd name="T2" fmla="*/ 228600 w 2784"/>
              <a:gd name="T3" fmla="*/ 533400 h 432"/>
              <a:gd name="T4" fmla="*/ 533400 w 2784"/>
              <a:gd name="T5" fmla="*/ 381000 h 432"/>
              <a:gd name="T6" fmla="*/ 990600 w 2784"/>
              <a:gd name="T7" fmla="*/ 304800 h 432"/>
              <a:gd name="T8" fmla="*/ 1600200 w 2784"/>
              <a:gd name="T9" fmla="*/ 228600 h 432"/>
              <a:gd name="T10" fmla="*/ 2286000 w 2784"/>
              <a:gd name="T11" fmla="*/ 152400 h 432"/>
              <a:gd name="T12" fmla="*/ 3124200 w 2784"/>
              <a:gd name="T13" fmla="*/ 76200 h 432"/>
              <a:gd name="T14" fmla="*/ 3810000 w 2784"/>
              <a:gd name="T15" fmla="*/ 0 h 432"/>
              <a:gd name="T16" fmla="*/ 4419600 w 2784"/>
              <a:gd name="T17" fmla="*/ 0 h 4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784"/>
              <a:gd name="T28" fmla="*/ 0 h 432"/>
              <a:gd name="T29" fmla="*/ 2784 w 2784"/>
              <a:gd name="T30" fmla="*/ 432 h 43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784" h="432">
                <a:moveTo>
                  <a:pt x="0" y="432"/>
                </a:moveTo>
                <a:lnTo>
                  <a:pt x="144" y="336"/>
                </a:lnTo>
                <a:lnTo>
                  <a:pt x="336" y="240"/>
                </a:lnTo>
                <a:lnTo>
                  <a:pt x="624" y="192"/>
                </a:lnTo>
                <a:lnTo>
                  <a:pt x="1008" y="144"/>
                </a:lnTo>
                <a:lnTo>
                  <a:pt x="1440" y="96"/>
                </a:lnTo>
                <a:lnTo>
                  <a:pt x="1968" y="48"/>
                </a:lnTo>
                <a:lnTo>
                  <a:pt x="2400" y="0"/>
                </a:lnTo>
                <a:lnTo>
                  <a:pt x="2784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5715029" y="1609745"/>
            <a:ext cx="2802947" cy="4462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dirty="0" err="1">
                <a:solidFill>
                  <a:srgbClr val="1A2D68"/>
                </a:solidFill>
                <a:latin typeface="+mj-lt"/>
              </a:rPr>
              <a:t>Nivel</a:t>
            </a:r>
            <a:r>
              <a:rPr lang="en-US" sz="2300" dirty="0">
                <a:solidFill>
                  <a:srgbClr val="1A2D68"/>
                </a:solidFill>
                <a:latin typeface="+mj-lt"/>
              </a:rPr>
              <a:t> de </a:t>
            </a:r>
            <a:r>
              <a:rPr lang="en-US" sz="2300" dirty="0" err="1">
                <a:solidFill>
                  <a:srgbClr val="1A2D68"/>
                </a:solidFill>
                <a:latin typeface="+mj-lt"/>
              </a:rPr>
              <a:t>Sobrereserva</a:t>
            </a:r>
            <a:endParaRPr lang="en-US" sz="2300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1158904" y="2746395"/>
            <a:ext cx="1447800" cy="228600"/>
          </a:xfrm>
          <a:custGeom>
            <a:avLst/>
            <a:gdLst>
              <a:gd name="T0" fmla="*/ 1447800 w 912"/>
              <a:gd name="T1" fmla="*/ 0 h 144"/>
              <a:gd name="T2" fmla="*/ 838200 w 912"/>
              <a:gd name="T3" fmla="*/ 0 h 144"/>
              <a:gd name="T4" fmla="*/ 533400 w 912"/>
              <a:gd name="T5" fmla="*/ 152400 h 144"/>
              <a:gd name="T6" fmla="*/ 152400 w 912"/>
              <a:gd name="T7" fmla="*/ 228600 h 144"/>
              <a:gd name="T8" fmla="*/ 0 w 912"/>
              <a:gd name="T9" fmla="*/ 228600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2"/>
              <a:gd name="T16" fmla="*/ 0 h 144"/>
              <a:gd name="T17" fmla="*/ 912 w 912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2" h="144">
                <a:moveTo>
                  <a:pt x="912" y="0"/>
                </a:moveTo>
                <a:lnTo>
                  <a:pt x="528" y="0"/>
                </a:lnTo>
                <a:lnTo>
                  <a:pt x="336" y="96"/>
                </a:lnTo>
                <a:lnTo>
                  <a:pt x="96" y="144"/>
                </a:lnTo>
                <a:lnTo>
                  <a:pt x="0" y="144"/>
                </a:ln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990629" y="4810145"/>
            <a:ext cx="333746" cy="4462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>
                <a:solidFill>
                  <a:srgbClr val="1A2D68"/>
                </a:solidFill>
                <a:latin typeface="+mj-lt"/>
              </a:rPr>
              <a:t>0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181629" y="4810145"/>
            <a:ext cx="631904" cy="4462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>
                <a:solidFill>
                  <a:srgbClr val="1A2D68"/>
                </a:solidFill>
                <a:latin typeface="+mj-lt"/>
              </a:rPr>
              <a:t>100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5654704" y="3244870"/>
            <a:ext cx="2438400" cy="80021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>
                <a:solidFill>
                  <a:srgbClr val="1A2D68"/>
                </a:solidFill>
                <a:latin typeface="+mj-lt"/>
              </a:rPr>
              <a:t>Patrón de reservas con sobreventa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1158904" y="3778270"/>
            <a:ext cx="2895600" cy="80021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 dirty="0" err="1">
                <a:solidFill>
                  <a:srgbClr val="1A2D68"/>
                </a:solidFill>
                <a:latin typeface="+mj-lt"/>
              </a:rPr>
              <a:t>Patrón</a:t>
            </a:r>
            <a:r>
              <a:rPr lang="en-US" sz="2300" dirty="0">
                <a:solidFill>
                  <a:srgbClr val="1A2D68"/>
                </a:solidFill>
                <a:latin typeface="+mj-lt"/>
              </a:rPr>
              <a:t> de </a:t>
            </a:r>
            <a:r>
              <a:rPr lang="en-US" sz="2300" dirty="0" err="1">
                <a:solidFill>
                  <a:srgbClr val="1A2D68"/>
                </a:solidFill>
                <a:latin typeface="+mj-lt"/>
              </a:rPr>
              <a:t>reservas</a:t>
            </a:r>
            <a:r>
              <a:rPr lang="en-US" sz="2300" dirty="0">
                <a:solidFill>
                  <a:srgbClr val="1A2D68"/>
                </a:solidFill>
                <a:latin typeface="+mj-lt"/>
              </a:rPr>
              <a:t> sin </a:t>
            </a:r>
            <a:r>
              <a:rPr lang="en-US" sz="2300" dirty="0" err="1">
                <a:solidFill>
                  <a:srgbClr val="1A2D68"/>
                </a:solidFill>
                <a:latin typeface="+mj-lt"/>
              </a:rPr>
              <a:t>sobreventa</a:t>
            </a:r>
            <a:endParaRPr lang="en-US" sz="2300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 flipH="1" flipV="1">
            <a:off x="1539904" y="2974995"/>
            <a:ext cx="2286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 flipH="1">
            <a:off x="3444904" y="3432195"/>
            <a:ext cx="220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H="1">
            <a:off x="1571604" y="5489594"/>
            <a:ext cx="3854500" cy="11107"/>
          </a:xfrm>
          <a:prstGeom prst="line">
            <a:avLst/>
          </a:prstGeom>
          <a:noFill/>
          <a:ln w="38100">
            <a:solidFill>
              <a:srgbClr val="1A2D68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28" name="AutoShape 19"/>
          <p:cNvSpPr>
            <a:spLocks/>
          </p:cNvSpPr>
          <p:nvPr/>
        </p:nvSpPr>
        <p:spPr bwMode="auto">
          <a:xfrm>
            <a:off x="1006504" y="2746395"/>
            <a:ext cx="76200" cy="228600"/>
          </a:xfrm>
          <a:prstGeom prst="leftBrace">
            <a:avLst>
              <a:gd name="adj1" fmla="val 2500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9" name="Freeform 20"/>
          <p:cNvSpPr>
            <a:spLocks/>
          </p:cNvSpPr>
          <p:nvPr/>
        </p:nvSpPr>
        <p:spPr bwMode="auto">
          <a:xfrm>
            <a:off x="549304" y="2771795"/>
            <a:ext cx="457200" cy="3098800"/>
          </a:xfrm>
          <a:custGeom>
            <a:avLst/>
            <a:gdLst>
              <a:gd name="T0" fmla="*/ 457200 w 288"/>
              <a:gd name="T1" fmla="*/ 50800 h 1952"/>
              <a:gd name="T2" fmla="*/ 0 w 288"/>
              <a:gd name="T3" fmla="*/ 508000 h 1952"/>
              <a:gd name="T4" fmla="*/ 457200 w 288"/>
              <a:gd name="T5" fmla="*/ 3098800 h 1952"/>
              <a:gd name="T6" fmla="*/ 0 60000 65536"/>
              <a:gd name="T7" fmla="*/ 0 60000 65536"/>
              <a:gd name="T8" fmla="*/ 0 60000 65536"/>
              <a:gd name="T9" fmla="*/ 0 w 288"/>
              <a:gd name="T10" fmla="*/ 0 h 1952"/>
              <a:gd name="T11" fmla="*/ 288 w 288"/>
              <a:gd name="T12" fmla="*/ 1952 h 19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1952">
                <a:moveTo>
                  <a:pt x="288" y="32"/>
                </a:moveTo>
                <a:cubicBezTo>
                  <a:pt x="144" y="16"/>
                  <a:pt x="0" y="0"/>
                  <a:pt x="0" y="320"/>
                </a:cubicBezTo>
                <a:cubicBezTo>
                  <a:pt x="0" y="640"/>
                  <a:pt x="144" y="1296"/>
                  <a:pt x="288" y="195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609629" y="5876945"/>
            <a:ext cx="3760453" cy="44627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>
                <a:solidFill>
                  <a:srgbClr val="1A2D68"/>
                </a:solidFill>
                <a:latin typeface="+mj-lt"/>
              </a:rPr>
              <a:t>Asientos adicionales vendidos</a:t>
            </a:r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1142976" y="2500306"/>
            <a:ext cx="4500594" cy="1998689"/>
          </a:xfrm>
          <a:custGeom>
            <a:avLst/>
            <a:gdLst>
              <a:gd name="T0" fmla="*/ 4419600 w 2784"/>
              <a:gd name="T1" fmla="*/ 1981200 h 1248"/>
              <a:gd name="T2" fmla="*/ 4114800 w 2784"/>
              <a:gd name="T3" fmla="*/ 1828800 h 1248"/>
              <a:gd name="T4" fmla="*/ 3733800 w 2784"/>
              <a:gd name="T5" fmla="*/ 1676400 h 1248"/>
              <a:gd name="T6" fmla="*/ 3505200 w 2784"/>
              <a:gd name="T7" fmla="*/ 1524000 h 1248"/>
              <a:gd name="T8" fmla="*/ 3200400 w 2784"/>
              <a:gd name="T9" fmla="*/ 1447800 h 1248"/>
              <a:gd name="T10" fmla="*/ 2895600 w 2784"/>
              <a:gd name="T11" fmla="*/ 1219200 h 1248"/>
              <a:gd name="T12" fmla="*/ 2667000 w 2784"/>
              <a:gd name="T13" fmla="*/ 1143000 h 1248"/>
              <a:gd name="T14" fmla="*/ 2438400 w 2784"/>
              <a:gd name="T15" fmla="*/ 1066800 h 1248"/>
              <a:gd name="T16" fmla="*/ 2209800 w 2784"/>
              <a:gd name="T17" fmla="*/ 914400 h 1248"/>
              <a:gd name="T18" fmla="*/ 2057400 w 2784"/>
              <a:gd name="T19" fmla="*/ 685800 h 1248"/>
              <a:gd name="T20" fmla="*/ 1828800 w 2784"/>
              <a:gd name="T21" fmla="*/ 609600 h 1248"/>
              <a:gd name="T22" fmla="*/ 1600200 w 2784"/>
              <a:gd name="T23" fmla="*/ 381000 h 1248"/>
              <a:gd name="T24" fmla="*/ 1371600 w 2784"/>
              <a:gd name="T25" fmla="*/ 228600 h 1248"/>
              <a:gd name="T26" fmla="*/ 1219200 w 2784"/>
              <a:gd name="T27" fmla="*/ 76200 h 1248"/>
              <a:gd name="T28" fmla="*/ 914400 w 2784"/>
              <a:gd name="T29" fmla="*/ 0 h 1248"/>
              <a:gd name="T30" fmla="*/ 533400 w 2784"/>
              <a:gd name="T31" fmla="*/ 76200 h 1248"/>
              <a:gd name="T32" fmla="*/ 304800 w 2784"/>
              <a:gd name="T33" fmla="*/ 152400 h 1248"/>
              <a:gd name="T34" fmla="*/ 0 w 2784"/>
              <a:gd name="T35" fmla="*/ 228600 h 124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784"/>
              <a:gd name="T55" fmla="*/ 0 h 1248"/>
              <a:gd name="T56" fmla="*/ 2784 w 2784"/>
              <a:gd name="T57" fmla="*/ 1248 h 124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784" h="1248">
                <a:moveTo>
                  <a:pt x="2784" y="1248"/>
                </a:moveTo>
                <a:lnTo>
                  <a:pt x="2592" y="1152"/>
                </a:lnTo>
                <a:lnTo>
                  <a:pt x="2352" y="1056"/>
                </a:lnTo>
                <a:lnTo>
                  <a:pt x="2208" y="960"/>
                </a:lnTo>
                <a:lnTo>
                  <a:pt x="2016" y="912"/>
                </a:lnTo>
                <a:lnTo>
                  <a:pt x="1824" y="768"/>
                </a:lnTo>
                <a:lnTo>
                  <a:pt x="1680" y="720"/>
                </a:lnTo>
                <a:lnTo>
                  <a:pt x="1536" y="672"/>
                </a:lnTo>
                <a:lnTo>
                  <a:pt x="1392" y="576"/>
                </a:lnTo>
                <a:lnTo>
                  <a:pt x="1296" y="432"/>
                </a:lnTo>
                <a:lnTo>
                  <a:pt x="1152" y="384"/>
                </a:lnTo>
                <a:lnTo>
                  <a:pt x="1008" y="240"/>
                </a:lnTo>
                <a:lnTo>
                  <a:pt x="864" y="144"/>
                </a:lnTo>
                <a:lnTo>
                  <a:pt x="768" y="48"/>
                </a:lnTo>
                <a:lnTo>
                  <a:pt x="576" y="0"/>
                </a:lnTo>
                <a:lnTo>
                  <a:pt x="336" y="48"/>
                </a:lnTo>
                <a:lnTo>
                  <a:pt x="192" y="96"/>
                </a:lnTo>
                <a:lnTo>
                  <a:pt x="0" y="144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" name="Rectangle 3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20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1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Discriminación de Precios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914400" y="1911350"/>
            <a:ext cx="0" cy="394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920750" y="5791200"/>
            <a:ext cx="6692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920750" y="1911350"/>
            <a:ext cx="1358900" cy="39497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920750" y="1911350"/>
            <a:ext cx="755650" cy="4413250"/>
          </a:xfrm>
          <a:prstGeom prst="line">
            <a:avLst/>
          </a:prstGeom>
          <a:noFill/>
          <a:ln w="12700">
            <a:solidFill>
              <a:schemeClr val="hlink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920750" y="3511550"/>
            <a:ext cx="6083300" cy="16637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920750" y="3511550"/>
            <a:ext cx="2806700" cy="1663700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6019800" y="3886200"/>
            <a:ext cx="266700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dirty="0" err="1">
                <a:solidFill>
                  <a:srgbClr val="1A2D68"/>
                </a:solidFill>
              </a:rPr>
              <a:t>CMg</a:t>
            </a:r>
            <a:r>
              <a:rPr lang="en-US" dirty="0">
                <a:solidFill>
                  <a:srgbClr val="1A2D68"/>
                </a:solidFill>
              </a:rPr>
              <a:t> de </a:t>
            </a:r>
            <a:r>
              <a:rPr lang="en-US" dirty="0" err="1">
                <a:solidFill>
                  <a:srgbClr val="1A2D68"/>
                </a:solidFill>
              </a:rPr>
              <a:t>agregar</a:t>
            </a:r>
            <a:r>
              <a:rPr lang="en-US" dirty="0">
                <a:solidFill>
                  <a:srgbClr val="1A2D68"/>
                </a:solidFill>
              </a:rPr>
              <a:t> </a:t>
            </a:r>
            <a:r>
              <a:rPr lang="en-US" dirty="0" err="1">
                <a:solidFill>
                  <a:srgbClr val="1A2D68"/>
                </a:solidFill>
              </a:rPr>
              <a:t>pasajero</a:t>
            </a:r>
            <a:endParaRPr lang="en-US" dirty="0">
              <a:solidFill>
                <a:srgbClr val="1A2D68"/>
              </a:solidFill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908050" y="4343400"/>
            <a:ext cx="6261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2362200" y="3879850"/>
            <a:ext cx="0" cy="191135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 flipH="1">
            <a:off x="908050" y="3886200"/>
            <a:ext cx="14605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 flipV="1">
            <a:off x="1371600" y="3194050"/>
            <a:ext cx="0" cy="259715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H="1">
            <a:off x="908050" y="3200400"/>
            <a:ext cx="4699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1427163" y="2874963"/>
            <a:ext cx="1625639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dirty="0" err="1">
                <a:solidFill>
                  <a:srgbClr val="1A2D68"/>
                </a:solidFill>
              </a:rPr>
              <a:t>Precio</a:t>
            </a:r>
            <a:r>
              <a:rPr lang="en-US" dirty="0">
                <a:solidFill>
                  <a:srgbClr val="1A2D68"/>
                </a:solidFill>
              </a:rPr>
              <a:t> Business</a:t>
            </a: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2417763" y="3484563"/>
            <a:ext cx="18970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dirty="0" err="1">
                <a:solidFill>
                  <a:schemeClr val="accent2"/>
                </a:solidFill>
              </a:rPr>
              <a:t>Precio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Turista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3641725" y="4967288"/>
            <a:ext cx="20732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1A2D68"/>
                </a:solidFill>
              </a:rPr>
              <a:t>Img</a:t>
            </a:r>
            <a:r>
              <a:rPr lang="en-US" sz="2000" dirty="0">
                <a:solidFill>
                  <a:srgbClr val="1A2D68"/>
                </a:solidFill>
              </a:rPr>
              <a:t> </a:t>
            </a:r>
            <a:r>
              <a:rPr lang="en-US" sz="2000" dirty="0" err="1">
                <a:solidFill>
                  <a:srgbClr val="1A2D68"/>
                </a:solidFill>
              </a:rPr>
              <a:t>Turista</a:t>
            </a:r>
            <a:endParaRPr lang="en-US" sz="2000" baseline="-25000" dirty="0">
              <a:solidFill>
                <a:srgbClr val="1A2D68"/>
              </a:solidFill>
            </a:endParaRP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1660525" y="5957888"/>
            <a:ext cx="15573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1A2D68"/>
                </a:solidFill>
              </a:rPr>
              <a:t>Img</a:t>
            </a:r>
            <a:r>
              <a:rPr lang="en-US" sz="2000" dirty="0">
                <a:solidFill>
                  <a:srgbClr val="1A2D68"/>
                </a:solidFill>
              </a:rPr>
              <a:t> Business</a:t>
            </a:r>
            <a:endParaRPr lang="en-US" sz="2000" baseline="-25000" dirty="0">
              <a:solidFill>
                <a:srgbClr val="1A2D68"/>
              </a:solidFill>
            </a:endParaRP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5965851" y="5900758"/>
            <a:ext cx="189725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Número</a:t>
            </a:r>
            <a:r>
              <a:rPr lang="en-US" dirty="0" smtClean="0"/>
              <a:t> </a:t>
            </a:r>
            <a:r>
              <a:rPr lang="en-US" dirty="0" err="1"/>
              <a:t>pasajeros</a:t>
            </a:r>
            <a:endParaRPr lang="en-US" dirty="0"/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212725" y="3622675"/>
            <a:ext cx="37221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1A2D68"/>
                </a:solidFill>
              </a:rPr>
              <a:t>P</a:t>
            </a:r>
            <a:r>
              <a:rPr lang="en-US" baseline="-25000" dirty="0" err="1">
                <a:solidFill>
                  <a:srgbClr val="1A2D68"/>
                </a:solidFill>
              </a:rPr>
              <a:t>v</a:t>
            </a:r>
            <a:endParaRPr lang="en-US" baseline="-25000" dirty="0">
              <a:solidFill>
                <a:srgbClr val="1A2D68"/>
              </a:solidFill>
            </a:endParaRP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212725" y="2936875"/>
            <a:ext cx="38343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1A2D68"/>
                </a:solidFill>
              </a:rPr>
              <a:t>P</a:t>
            </a:r>
            <a:r>
              <a:rPr lang="en-US" baseline="-25000" dirty="0" err="1">
                <a:solidFill>
                  <a:srgbClr val="1A2D68"/>
                </a:solidFill>
              </a:rPr>
              <a:t>b</a:t>
            </a:r>
            <a:endParaRPr lang="en-US" baseline="-25000" dirty="0">
              <a:solidFill>
                <a:srgbClr val="1A2D68"/>
              </a:solidFill>
            </a:endParaRP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6308725" y="5070475"/>
            <a:ext cx="2301875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Demanda Turista</a:t>
            </a:r>
          </a:p>
        </p:txBody>
      </p: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1214414" y="1857364"/>
            <a:ext cx="2524125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</a:rPr>
              <a:t>Demanda Business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142844" y="1428736"/>
            <a:ext cx="76835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Precio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9" grpId="0"/>
      <p:bldP spid="30" grpId="0"/>
      <p:bldP spid="31" grpId="0" animBg="1"/>
      <p:bldP spid="3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Decisión de Reservas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352496"/>
            <a:ext cx="828680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Ejemplo: una aerolínea tiene un asiento disponible en un futuro vuelo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Han establecido tarifas para ese vuelo: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Full $125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err="1" smtClean="0">
                <a:solidFill>
                  <a:srgbClr val="1A2D68"/>
                </a:solidFill>
              </a:rPr>
              <a:t>Discount</a:t>
            </a:r>
            <a:r>
              <a:rPr lang="es-ES_tradnl" sz="2800" dirty="0" smtClean="0">
                <a:solidFill>
                  <a:srgbClr val="1A2D68"/>
                </a:solidFill>
              </a:rPr>
              <a:t> $75 (sólo con reserva previa)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4143380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Un cliente potencial llama para reservar por $75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b="1" dirty="0" smtClean="0">
                <a:solidFill>
                  <a:srgbClr val="1A2D68"/>
                </a:solidFill>
              </a:rPr>
              <a:t>¿Qué debe hacer la aerolínea?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Reservarle a $75, o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Rechazarle la reserva, apostando a que habrá otro pasajero que pague $125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Maximizar beneficios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1281058"/>
            <a:ext cx="8286808" cy="305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Para Max el beneficio, se deben evaluar riesgos y beneficios de c/opción:</a:t>
            </a: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Acepto por $75, arriesgo posible venta por $125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Rechazo por $75, arriesgo asiento desocupado porque la demanda de $125 no alcanza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928662" y="4714884"/>
            <a:ext cx="7358114" cy="1357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400" dirty="0" smtClean="0">
                <a:solidFill>
                  <a:schemeClr val="bg1"/>
                </a:solidFill>
              </a:rPr>
              <a:t>La decisión correcta depende de la demanda esperada</a:t>
            </a:r>
            <a:endParaRPr lang="es-CL" sz="34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windows ver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2" y="1928802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Versionamiento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YM: Método Anidado de Reserva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00034" y="1928802"/>
            <a:ext cx="8215370" cy="928694"/>
            <a:chOff x="500034" y="1928802"/>
            <a:chExt cx="8215370" cy="928694"/>
          </a:xfrm>
        </p:grpSpPr>
        <p:sp>
          <p:nvSpPr>
            <p:cNvPr id="15" name="Rectangle 14"/>
            <p:cNvSpPr/>
            <p:nvPr/>
          </p:nvSpPr>
          <p:spPr>
            <a:xfrm>
              <a:off x="500034" y="2071678"/>
              <a:ext cx="135732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1A2D68"/>
                  </a:solidFill>
                </a:rPr>
                <a:t>Tránsito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14546" y="1928802"/>
              <a:ext cx="6500858" cy="928694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b="1" dirty="0" smtClean="0">
                  <a:solidFill>
                    <a:srgbClr val="1A2D68"/>
                  </a:solidFill>
                </a:rPr>
                <a:t>100 cuartos disponibles</a:t>
              </a:r>
              <a:endParaRPr lang="es-CL" sz="30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00034" y="2857496"/>
            <a:ext cx="8215370" cy="928694"/>
            <a:chOff x="500034" y="2857496"/>
            <a:chExt cx="8215370" cy="928694"/>
          </a:xfrm>
        </p:grpSpPr>
        <p:sp>
          <p:nvSpPr>
            <p:cNvPr id="16" name="Rectangle 15"/>
            <p:cNvSpPr/>
            <p:nvPr/>
          </p:nvSpPr>
          <p:spPr>
            <a:xfrm>
              <a:off x="500034" y="3071810"/>
              <a:ext cx="135732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1A2D68"/>
                  </a:solidFill>
                </a:rPr>
                <a:t>Empresas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4546" y="2857496"/>
              <a:ext cx="1428760" cy="9286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20 para tránsito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43306" y="2857496"/>
              <a:ext cx="5072098" cy="9286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80 cuartos para Empresas , socios y grupos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00034" y="3786190"/>
            <a:ext cx="8215370" cy="928694"/>
            <a:chOff x="500034" y="3786190"/>
            <a:chExt cx="8215370" cy="928694"/>
          </a:xfrm>
        </p:grpSpPr>
        <p:sp>
          <p:nvSpPr>
            <p:cNvPr id="17" name="Rectangle 16"/>
            <p:cNvSpPr/>
            <p:nvPr/>
          </p:nvSpPr>
          <p:spPr>
            <a:xfrm>
              <a:off x="500034" y="4000504"/>
              <a:ext cx="135732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1A2D68"/>
                  </a:solidFill>
                </a:rPr>
                <a:t>Socios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14546" y="3786190"/>
              <a:ext cx="2786082" cy="9286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45 para tránsito y Empresas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000628" y="3786190"/>
              <a:ext cx="3714776" cy="9286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55 para Socios y grupos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0034" y="4714884"/>
            <a:ext cx="8215370" cy="928694"/>
            <a:chOff x="500034" y="4714884"/>
            <a:chExt cx="8215370" cy="928694"/>
          </a:xfrm>
        </p:grpSpPr>
        <p:sp>
          <p:nvSpPr>
            <p:cNvPr id="18" name="Rectangle 17"/>
            <p:cNvSpPr/>
            <p:nvPr/>
          </p:nvSpPr>
          <p:spPr>
            <a:xfrm>
              <a:off x="500034" y="4929198"/>
              <a:ext cx="1357322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1A2D68"/>
                  </a:solidFill>
                </a:rPr>
                <a:t>Grupos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214546" y="4714884"/>
              <a:ext cx="3571900" cy="92869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60 para tránsito, Empresas y socios</a:t>
              </a:r>
              <a:endParaRPr lang="es-CL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86446" y="4714884"/>
              <a:ext cx="2928958" cy="92869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40 para Grupos</a:t>
              </a:r>
              <a:endParaRPr lang="es-CL" sz="2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Yield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Management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743230"/>
            <a:ext cx="8286808" cy="347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Nótese que las soluciones de </a:t>
            </a:r>
            <a:r>
              <a:rPr lang="es-ES_tradnl" sz="3200" dirty="0" err="1" smtClean="0">
                <a:solidFill>
                  <a:srgbClr val="1A2D68"/>
                </a:solidFill>
              </a:rPr>
              <a:t>Yield</a:t>
            </a:r>
            <a:r>
              <a:rPr lang="es-ES_tradnl" sz="3200" dirty="0" smtClean="0">
                <a:solidFill>
                  <a:srgbClr val="1A2D68"/>
                </a:solidFill>
              </a:rPr>
              <a:t> Management consisten en: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es-ES_tradnl" sz="3000" dirty="0" smtClean="0">
                <a:solidFill>
                  <a:srgbClr val="1A2D68"/>
                </a:solidFill>
              </a:rPr>
              <a:t>Asignaciones variables de la capacidad a distintos segmentos, que pagan distinto</a:t>
            </a: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/>
            </a:pPr>
            <a:endParaRPr lang="es-ES_tradnl" sz="3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/>
            </a:pPr>
            <a:r>
              <a:rPr lang="es-ES_tradnl" sz="3000" dirty="0" smtClean="0">
                <a:solidFill>
                  <a:srgbClr val="1A2D68"/>
                </a:solidFill>
              </a:rPr>
              <a:t>Estas asignaciones van cambiando en el tiempo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Yield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Management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628" y="2214554"/>
            <a:ext cx="83582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500" dirty="0" smtClean="0">
                <a:solidFill>
                  <a:srgbClr val="1A2D68"/>
                </a:solidFill>
              </a:rPr>
              <a:t>Se puede analizar la conveniencia de tener un sistema de YM comparando </a:t>
            </a:r>
            <a:r>
              <a:rPr lang="es-ES_tradnl" sz="3500" b="1" dirty="0" smtClean="0">
                <a:solidFill>
                  <a:srgbClr val="1A2D68"/>
                </a:solidFill>
              </a:rPr>
              <a:t>la utilidad esperada</a:t>
            </a:r>
            <a:r>
              <a:rPr lang="es-ES_tradnl" sz="3500" dirty="0" smtClean="0">
                <a:solidFill>
                  <a:srgbClr val="1A2D68"/>
                </a:solidFill>
              </a:rPr>
              <a:t> (de corto plazo) con los </a:t>
            </a:r>
            <a:r>
              <a:rPr lang="es-ES_tradnl" sz="3500" b="1" dirty="0" smtClean="0">
                <a:solidFill>
                  <a:srgbClr val="1A2D68"/>
                </a:solidFill>
              </a:rPr>
              <a:t>efectos negativos esperados</a:t>
            </a:r>
            <a:r>
              <a:rPr lang="es-ES_tradnl" sz="3500" dirty="0" smtClean="0">
                <a:solidFill>
                  <a:srgbClr val="1A2D68"/>
                </a:solidFill>
              </a:rPr>
              <a:t> (de largo plazo)</a:t>
            </a:r>
            <a:endParaRPr lang="es-CL" sz="3500" dirty="0"/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YM: Utilidad Esperada a Corto Plazo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4348" y="1599563"/>
            <a:ext cx="79296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s-MX" sz="3000" dirty="0" smtClean="0">
                <a:solidFill>
                  <a:srgbClr val="1A2D68"/>
                </a:solidFill>
              </a:rPr>
              <a:t>Aumento del “</a:t>
            </a:r>
            <a:r>
              <a:rPr lang="es-MX" sz="3000" dirty="0" err="1" smtClean="0">
                <a:solidFill>
                  <a:srgbClr val="1A2D68"/>
                </a:solidFill>
              </a:rPr>
              <a:t>Yield</a:t>
            </a:r>
            <a:r>
              <a:rPr lang="es-MX" sz="3000" dirty="0" smtClean="0">
                <a:solidFill>
                  <a:srgbClr val="1A2D68"/>
                </a:solidFill>
              </a:rPr>
              <a:t>” (ingreso) ya sea por aumento de venta de unidades o mejores precios</a:t>
            </a:r>
          </a:p>
          <a:p>
            <a:pPr marL="514350" indent="-514350">
              <a:buAutoNum type="arabicPeriod"/>
            </a:pPr>
            <a:endParaRPr lang="es-MX" sz="1000" dirty="0" smtClean="0">
              <a:solidFill>
                <a:srgbClr val="1A2D68"/>
              </a:solidFill>
            </a:endParaRPr>
          </a:p>
          <a:p>
            <a:pPr marL="514350" indent="-514350">
              <a:buAutoNum type="arabicPeriod"/>
            </a:pPr>
            <a:r>
              <a:rPr lang="es-MX" sz="3000" dirty="0" smtClean="0">
                <a:solidFill>
                  <a:srgbClr val="1A2D68"/>
                </a:solidFill>
              </a:rPr>
              <a:t>Varios costos pueden aumentar considerablemente:</a:t>
            </a:r>
          </a:p>
          <a:p>
            <a:pPr lvl="1" algn="just">
              <a:buFont typeface="Arial" pitchFamily="34" charset="0"/>
              <a:buChar char="•"/>
            </a:pPr>
            <a:r>
              <a:rPr lang="es-MX" sz="3000" dirty="0" smtClean="0">
                <a:solidFill>
                  <a:srgbClr val="1A2D68"/>
                </a:solidFill>
              </a:rPr>
              <a:t> Requerimientos de Estimación de Demanda  </a:t>
            </a:r>
          </a:p>
          <a:p>
            <a:pPr lvl="1" algn="just">
              <a:buFont typeface="Arial" pitchFamily="34" charset="0"/>
              <a:buChar char="•"/>
            </a:pPr>
            <a:r>
              <a:rPr lang="es-MX" sz="3000" dirty="0" smtClean="0">
                <a:solidFill>
                  <a:srgbClr val="1A2D68"/>
                </a:solidFill>
              </a:rPr>
              <a:t> Sistemas y </a:t>
            </a:r>
            <a:r>
              <a:rPr lang="es-MX" sz="3000" dirty="0" err="1" smtClean="0">
                <a:solidFill>
                  <a:srgbClr val="1A2D68"/>
                </a:solidFill>
              </a:rPr>
              <a:t>softwares</a:t>
            </a:r>
            <a:r>
              <a:rPr lang="es-MX" sz="3000" dirty="0" smtClean="0">
                <a:solidFill>
                  <a:srgbClr val="1A2D68"/>
                </a:solidFill>
              </a:rPr>
              <a:t> </a:t>
            </a:r>
          </a:p>
          <a:p>
            <a:pPr lvl="1" algn="just">
              <a:buFont typeface="Arial" pitchFamily="34" charset="0"/>
              <a:buChar char="•"/>
            </a:pPr>
            <a:r>
              <a:rPr lang="es-MX" sz="3000" dirty="0" smtClean="0">
                <a:solidFill>
                  <a:srgbClr val="1A2D68"/>
                </a:solidFill>
              </a:rPr>
              <a:t> Costos de Comunicación </a:t>
            </a:r>
            <a:endParaRPr lang="es-CL" sz="3000" dirty="0" smtClean="0">
              <a:solidFill>
                <a:srgbClr val="1A2D68"/>
              </a:solidFill>
            </a:endParaRPr>
          </a:p>
          <a:p>
            <a:pPr marL="514350" indent="-514350">
              <a:buAutoNum type="arabicPeriod"/>
            </a:pPr>
            <a:endParaRPr lang="es-CL" sz="3000" dirty="0">
              <a:solidFill>
                <a:srgbClr val="1A2D68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YM: Efectos Negativos a Largo Plazo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4348" y="2285992"/>
            <a:ext cx="79296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s-MX" sz="3000" dirty="0" smtClean="0">
                <a:solidFill>
                  <a:srgbClr val="1A2D68"/>
                </a:solidFill>
              </a:rPr>
              <a:t>Sentimientos de trato injusto</a:t>
            </a:r>
          </a:p>
          <a:p>
            <a:pPr marL="514350" indent="-514350">
              <a:buAutoNum type="arabicPeriod"/>
            </a:pPr>
            <a:endParaRPr lang="es-MX" sz="3000" dirty="0" smtClean="0">
              <a:solidFill>
                <a:srgbClr val="1A2D68"/>
              </a:solidFill>
            </a:endParaRPr>
          </a:p>
          <a:p>
            <a:pPr marL="514350" indent="-514350">
              <a:buAutoNum type="arabicPeriod"/>
            </a:pPr>
            <a:r>
              <a:rPr lang="es-MX" sz="3000" dirty="0" smtClean="0">
                <a:solidFill>
                  <a:srgbClr val="1A2D68"/>
                </a:solidFill>
              </a:rPr>
              <a:t>Comportamiento oportunista de los Clientes</a:t>
            </a:r>
          </a:p>
          <a:p>
            <a:pPr marL="514350" indent="-514350">
              <a:buAutoNum type="arabicPeriod"/>
            </a:pPr>
            <a:endParaRPr lang="es-MX" sz="3000" dirty="0" smtClean="0">
              <a:solidFill>
                <a:srgbClr val="1A2D68"/>
              </a:solidFill>
            </a:endParaRPr>
          </a:p>
          <a:p>
            <a:pPr marL="514350" indent="-514350">
              <a:buAutoNum type="arabicPeriod"/>
            </a:pPr>
            <a:r>
              <a:rPr lang="es-MX" sz="3000" dirty="0" smtClean="0">
                <a:solidFill>
                  <a:srgbClr val="1A2D68"/>
                </a:solidFill>
              </a:rPr>
              <a:t>Deterioro de la Calidad percibida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YM: Costo Oportunidad CP/LP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05013" y="1666062"/>
            <a:ext cx="32766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1A2D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 dirty="0">
                <a:solidFill>
                  <a:srgbClr val="00B050"/>
                </a:solidFill>
              </a:rPr>
              <a:t>De todas maneras</a:t>
            </a:r>
          </a:p>
          <a:p>
            <a:pPr algn="ctr" eaLnBrk="1" hangingPunct="1"/>
            <a:r>
              <a:rPr lang="es-ES" sz="2000" b="1" dirty="0" err="1">
                <a:solidFill>
                  <a:srgbClr val="1A2D68"/>
                </a:solidFill>
              </a:rPr>
              <a:t>Aerolineas</a:t>
            </a:r>
            <a:r>
              <a:rPr lang="es-ES" sz="2000" b="1" dirty="0">
                <a:solidFill>
                  <a:srgbClr val="1A2D68"/>
                </a:solidFill>
              </a:rPr>
              <a:t> y Hoteles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081613" y="3342462"/>
            <a:ext cx="3276600" cy="1676400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1A2D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 dirty="0">
                <a:solidFill>
                  <a:srgbClr val="FF0000"/>
                </a:solidFill>
              </a:rPr>
              <a:t>E</a:t>
            </a:r>
            <a:r>
              <a:rPr lang="es-ES" b="1" dirty="0" smtClean="0">
                <a:solidFill>
                  <a:srgbClr val="FF0000"/>
                </a:solidFill>
              </a:rPr>
              <a:t>vite</a:t>
            </a:r>
            <a:endParaRPr lang="es-ES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es-ES" sz="2000" b="1" dirty="0">
                <a:solidFill>
                  <a:schemeClr val="bg1"/>
                </a:solidFill>
              </a:rPr>
              <a:t>Caso Coca Cola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081613" y="1666062"/>
            <a:ext cx="3276600" cy="1676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A2D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s-ES" dirty="0" smtClean="0">
              <a:solidFill>
                <a:srgbClr val="800000"/>
              </a:solidFill>
            </a:endParaRPr>
          </a:p>
          <a:p>
            <a:pPr algn="ctr" eaLnBrk="1" hangingPunct="1"/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Atractivo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pero peligroso</a:t>
            </a:r>
          </a:p>
          <a:p>
            <a:pPr algn="ctr" eaLnBrk="1" hangingPunct="1"/>
            <a:r>
              <a:rPr lang="es-ES" sz="2000" b="1" dirty="0">
                <a:solidFill>
                  <a:srgbClr val="1A2D68"/>
                </a:solidFill>
              </a:rPr>
              <a:t>Sistemas de salud</a:t>
            </a:r>
          </a:p>
          <a:p>
            <a:pPr algn="ctr" eaLnBrk="1" hangingPunct="1"/>
            <a:r>
              <a:rPr lang="es-ES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805013" y="3342462"/>
            <a:ext cx="3276600" cy="1676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1A2D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s-ES" b="1" dirty="0" smtClean="0">
              <a:solidFill>
                <a:srgbClr val="C00000"/>
              </a:solidFill>
            </a:endParaRPr>
          </a:p>
          <a:p>
            <a:pPr algn="ctr" eaLnBrk="1" hangingPunct="1"/>
            <a:r>
              <a:rPr lang="es-ES" b="1" dirty="0" smtClean="0">
                <a:solidFill>
                  <a:srgbClr val="C00000"/>
                </a:solidFill>
              </a:rPr>
              <a:t>Dudoso</a:t>
            </a:r>
            <a:endParaRPr lang="es-ES" b="1" dirty="0">
              <a:solidFill>
                <a:srgbClr val="C00000"/>
              </a:solidFill>
            </a:endParaRPr>
          </a:p>
          <a:p>
            <a:pPr algn="ctr" eaLnBrk="1" hangingPunct="1"/>
            <a:r>
              <a:rPr lang="es-ES" sz="2000" b="1" dirty="0">
                <a:solidFill>
                  <a:schemeClr val="bg1"/>
                </a:solidFill>
              </a:rPr>
              <a:t>Restaurantes</a:t>
            </a:r>
          </a:p>
          <a:p>
            <a:pPr algn="ctr" eaLnBrk="1" hangingPunct="1"/>
            <a:endParaRPr lang="es-ES" dirty="0">
              <a:solidFill>
                <a:srgbClr val="800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000363" y="5880904"/>
            <a:ext cx="435771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500" b="1" dirty="0">
                <a:solidFill>
                  <a:schemeClr val="tx2">
                    <a:lumMod val="50000"/>
                  </a:schemeClr>
                </a:solidFill>
              </a:rPr>
              <a:t>Efectos esperados Negativos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357950" y="5143512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000" dirty="0" smtClean="0">
                <a:solidFill>
                  <a:srgbClr val="1A2D68"/>
                </a:solidFill>
              </a:rPr>
              <a:t>Alto</a:t>
            </a:r>
            <a:endParaRPr lang="es-ES" sz="2000" dirty="0">
              <a:solidFill>
                <a:srgbClr val="1A2D68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000364" y="5143512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000" dirty="0" smtClean="0">
                <a:solidFill>
                  <a:srgbClr val="1A2D68"/>
                </a:solidFill>
              </a:rPr>
              <a:t>Bajo</a:t>
            </a:r>
            <a:endParaRPr lang="es-ES" sz="2000" dirty="0">
              <a:solidFill>
                <a:srgbClr val="1A2D68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 rot="16200000">
            <a:off x="-868794" y="3011879"/>
            <a:ext cx="264320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500" b="1" dirty="0">
                <a:solidFill>
                  <a:schemeClr val="tx2">
                    <a:lumMod val="50000"/>
                  </a:schemeClr>
                </a:solidFill>
              </a:rPr>
              <a:t>Utilidad esperada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928662" y="2285992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000" dirty="0" smtClean="0">
                <a:solidFill>
                  <a:srgbClr val="1A2D68"/>
                </a:solidFill>
              </a:rPr>
              <a:t>Alta</a:t>
            </a:r>
            <a:endParaRPr lang="es-ES" sz="2000" dirty="0">
              <a:solidFill>
                <a:srgbClr val="1A2D68"/>
              </a:solidFill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857224" y="3929066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000" dirty="0" smtClean="0">
                <a:solidFill>
                  <a:srgbClr val="1A2D68"/>
                </a:solidFill>
              </a:rPr>
              <a:t>Baja</a:t>
            </a:r>
            <a:endParaRPr lang="es-ES" sz="2000" dirty="0">
              <a:solidFill>
                <a:srgbClr val="1A2D68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76" y="928670"/>
          <a:ext cx="892971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Versionamiento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547891"/>
            <a:ext cx="828680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Podemos hacer que nuestro producto no sea el mismo para todos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Esto permite que existan diferentes precios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Cada consumidor elegirá la “versión” que le convenga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Trabajamos con una </a:t>
            </a:r>
            <a:r>
              <a:rPr lang="es-ES_tradnl" sz="3000" b="1" dirty="0" smtClean="0">
                <a:solidFill>
                  <a:srgbClr val="1A2D68"/>
                </a:solidFill>
              </a:rPr>
              <a:t>Línea de Productos</a:t>
            </a:r>
            <a:r>
              <a:rPr lang="es-ES_tradnl" sz="3000" dirty="0" smtClean="0">
                <a:solidFill>
                  <a:srgbClr val="1A2D68"/>
                </a:solidFill>
              </a:rPr>
              <a:t>. Los precios deben ponerse con el objetivo de maximizar el ingreso de la Línea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Casos Famosos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85786" y="1357298"/>
            <a:ext cx="7143800" cy="1571636"/>
            <a:chOff x="785786" y="1357298"/>
            <a:chExt cx="7143800" cy="1571636"/>
          </a:xfrm>
        </p:grpSpPr>
        <p:sp>
          <p:nvSpPr>
            <p:cNvPr id="9" name="Rounded Rectangle 8"/>
            <p:cNvSpPr/>
            <p:nvPr/>
          </p:nvSpPr>
          <p:spPr>
            <a:xfrm>
              <a:off x="785786" y="1357298"/>
              <a:ext cx="7143800" cy="1571636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14744" y="1714488"/>
              <a:ext cx="37147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Líneas Aéreas</a:t>
              </a:r>
              <a:endParaRPr lang="es-CL" sz="4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pic>
          <p:nvPicPr>
            <p:cNvPr id="19" name="Picture 8" descr="http://www.basvanoosterhout.com/wp-content/uploads/Ryanair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0100" y="1428736"/>
              <a:ext cx="2026610" cy="1428760"/>
            </a:xfrm>
            <a:prstGeom prst="roundRect">
              <a:avLst/>
            </a:prstGeom>
            <a:noFill/>
          </p:spPr>
        </p:pic>
      </p:grpSp>
      <p:grpSp>
        <p:nvGrpSpPr>
          <p:cNvPr id="25" name="Group 24"/>
          <p:cNvGrpSpPr/>
          <p:nvPr/>
        </p:nvGrpSpPr>
        <p:grpSpPr>
          <a:xfrm>
            <a:off x="785786" y="4786322"/>
            <a:ext cx="7072362" cy="1571636"/>
            <a:chOff x="785786" y="4786322"/>
            <a:chExt cx="7072362" cy="1571636"/>
          </a:xfrm>
        </p:grpSpPr>
        <p:sp>
          <p:nvSpPr>
            <p:cNvPr id="21" name="Rounded Rectangle 20"/>
            <p:cNvSpPr/>
            <p:nvPr/>
          </p:nvSpPr>
          <p:spPr>
            <a:xfrm>
              <a:off x="785786" y="4786322"/>
              <a:ext cx="7072362" cy="1571636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14744" y="5072074"/>
              <a:ext cx="38576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Cupones y</a:t>
              </a:r>
              <a:r>
                <a:rPr lang="es-MX" sz="3000" b="1" i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s-MX" sz="3000" b="1" i="1" dirty="0" err="1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Scanners</a:t>
              </a:r>
              <a:r>
                <a:rPr lang="es-MX" sz="3000" b="1" i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de Supermercado 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pic>
          <p:nvPicPr>
            <p:cNvPr id="66564" name="Picture 4" descr="http://www.apartmenttherapy.com/uimages/kitchen/101509-supermarke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4909222"/>
              <a:ext cx="2071702" cy="1377298"/>
            </a:xfrm>
            <a:prstGeom prst="roundRect">
              <a:avLst/>
            </a:prstGeom>
            <a:noFill/>
          </p:spPr>
        </p:pic>
      </p:grpSp>
      <p:grpSp>
        <p:nvGrpSpPr>
          <p:cNvPr id="20" name="Group 19"/>
          <p:cNvGrpSpPr/>
          <p:nvPr/>
        </p:nvGrpSpPr>
        <p:grpSpPr>
          <a:xfrm>
            <a:off x="785786" y="3071810"/>
            <a:ext cx="7143800" cy="1571636"/>
            <a:chOff x="785786" y="3071810"/>
            <a:chExt cx="7143800" cy="1571636"/>
          </a:xfrm>
        </p:grpSpPr>
        <p:sp>
          <p:nvSpPr>
            <p:cNvPr id="17" name="Rounded Rectangle 16"/>
            <p:cNvSpPr/>
            <p:nvPr/>
          </p:nvSpPr>
          <p:spPr>
            <a:xfrm>
              <a:off x="785786" y="3071810"/>
              <a:ext cx="7143800" cy="1571636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14744" y="3506932"/>
              <a:ext cx="41434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SPSS</a:t>
              </a:r>
              <a:endParaRPr lang="es-CL" sz="4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  <p:pic>
          <p:nvPicPr>
            <p:cNvPr id="69634" name="Picture 2" descr="http://webpub.allegheny.edu/dept/psych/Pictures/spss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3286124"/>
              <a:ext cx="1214446" cy="1214446"/>
            </a:xfrm>
            <a:prstGeom prst="roundRect">
              <a:avLst/>
            </a:prstGeom>
            <a:noFill/>
          </p:spPr>
        </p:pic>
      </p:grpSp>
      <p:sp>
        <p:nvSpPr>
          <p:cNvPr id="23" name="Rectangle 2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Ejemplo: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Quicken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3246310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1 MM de clientes tiene </a:t>
            </a:r>
            <a:r>
              <a:rPr lang="es-ES_tradnl" sz="3000" dirty="0" err="1" smtClean="0">
                <a:solidFill>
                  <a:srgbClr val="1A2D68"/>
                </a:solidFill>
              </a:rPr>
              <a:t>wtp</a:t>
            </a:r>
            <a:r>
              <a:rPr lang="es-ES_tradnl" sz="3000" dirty="0" smtClean="0">
                <a:solidFill>
                  <a:srgbClr val="1A2D68"/>
                </a:solidFill>
              </a:rPr>
              <a:t> a $60 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2 MM de clientes tiene </a:t>
            </a:r>
            <a:r>
              <a:rPr lang="es-ES_tradnl" sz="3000" dirty="0" err="1" smtClean="0">
                <a:solidFill>
                  <a:srgbClr val="1A2D68"/>
                </a:solidFill>
              </a:rPr>
              <a:t>wtp</a:t>
            </a:r>
            <a:r>
              <a:rPr lang="es-ES_tradnl" sz="3000" dirty="0" smtClean="0">
                <a:solidFill>
                  <a:srgbClr val="1A2D68"/>
                </a:solidFill>
              </a:rPr>
              <a:t> a $20</a:t>
            </a:r>
          </a:p>
          <a:p>
            <a:pPr marL="742950" indent="-742950" algn="just">
              <a:lnSpc>
                <a:spcPct val="120000"/>
              </a:lnSpc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3 MM de clientes tiene </a:t>
            </a:r>
            <a:r>
              <a:rPr lang="es-ES_tradnl" sz="3000" dirty="0" err="1" smtClean="0">
                <a:solidFill>
                  <a:srgbClr val="1A2D68"/>
                </a:solidFill>
              </a:rPr>
              <a:t>wtp</a:t>
            </a:r>
            <a:r>
              <a:rPr lang="es-ES_tradnl" sz="3000" dirty="0" smtClean="0">
                <a:solidFill>
                  <a:srgbClr val="1A2D68"/>
                </a:solidFill>
              </a:rPr>
              <a:t> a $20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2910" y="1746112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err="1" smtClean="0">
                <a:solidFill>
                  <a:srgbClr val="1A2D68"/>
                </a:solidFill>
              </a:rPr>
              <a:t>Quicken</a:t>
            </a:r>
            <a:r>
              <a:rPr lang="es-MX" sz="3200" dirty="0" smtClean="0">
                <a:solidFill>
                  <a:srgbClr val="1A2D68"/>
                </a:solidFill>
              </a:rPr>
              <a:t> puede vender las siguientes cantidades a los precios respectivos:</a:t>
            </a:r>
            <a:endParaRPr lang="es-CL" sz="3200" dirty="0">
              <a:solidFill>
                <a:srgbClr val="1A2D6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3219933" y="4398862"/>
            <a:ext cx="1174750" cy="904875"/>
          </a:xfrm>
          <a:prstGeom prst="rect">
            <a:avLst/>
          </a:prstGeom>
          <a:solidFill>
            <a:srgbClr val="00B050"/>
          </a:solidFill>
          <a:ln w="12700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2557945" y="2516087"/>
            <a:ext cx="661988" cy="278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Quicken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: Curva de Demanda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57356" y="1514344"/>
            <a:ext cx="847027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rgbClr val="1A2D68"/>
                </a:solidFill>
                <a:latin typeface="+mj-lt"/>
              </a:rPr>
              <a:t>Precio</a:t>
            </a:r>
            <a:endParaRPr lang="en-US" sz="2000" b="1" dirty="0">
              <a:solidFill>
                <a:srgbClr val="1A2D68"/>
              </a:solidFill>
              <a:latin typeface="+mj-lt"/>
            </a:endParaRPr>
          </a:p>
          <a:p>
            <a:endParaRPr lang="en-US" sz="2000" b="1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2557945" y="2139849"/>
            <a:ext cx="0" cy="3163888"/>
          </a:xfrm>
          <a:prstGeom prst="line">
            <a:avLst/>
          </a:prstGeom>
          <a:noFill/>
          <a:ln w="38100">
            <a:solidFill>
              <a:srgbClr val="1A2D68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2557945" y="5303737"/>
            <a:ext cx="3673475" cy="0"/>
          </a:xfrm>
          <a:prstGeom prst="line">
            <a:avLst/>
          </a:prstGeom>
          <a:noFill/>
          <a:ln w="38100">
            <a:solidFill>
              <a:srgbClr val="1A2D68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769467" y="5386344"/>
            <a:ext cx="1802929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rgbClr val="1A2D68"/>
                </a:solidFill>
                <a:latin typeface="+mj-lt"/>
              </a:rPr>
              <a:t>Cantidad</a:t>
            </a:r>
            <a:r>
              <a:rPr lang="en-US" sz="2000" b="1" dirty="0" smtClean="0">
                <a:solidFill>
                  <a:srgbClr val="1A2D68"/>
                </a:solidFill>
                <a:latin typeface="+mj-lt"/>
              </a:rPr>
              <a:t> (MM)</a:t>
            </a:r>
            <a:endParaRPr lang="en-US" sz="2000" b="1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2484920" y="4776687"/>
            <a:ext cx="1476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2484920" y="4398862"/>
            <a:ext cx="1476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2484920" y="3495574"/>
            <a:ext cx="1476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897545" y="4173437"/>
            <a:ext cx="574196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1A2D68"/>
                </a:solidFill>
                <a:latin typeface="+mj-lt"/>
              </a:rPr>
              <a:t>$20</a:t>
            </a: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1911815" y="3271722"/>
            <a:ext cx="1000132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A2D68"/>
                </a:solidFill>
                <a:latin typeface="+mj-lt"/>
              </a:rPr>
              <a:t>$</a:t>
            </a:r>
            <a:r>
              <a:rPr lang="en-US" sz="2000" dirty="0" smtClean="0">
                <a:solidFill>
                  <a:srgbClr val="1A2D68"/>
                </a:solidFill>
                <a:latin typeface="+mj-lt"/>
              </a:rPr>
              <a:t>40   </a:t>
            </a:r>
            <a:endParaRPr lang="en-US" sz="2000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1897545" y="2214462"/>
            <a:ext cx="574196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1A2D68"/>
                </a:solidFill>
                <a:latin typeface="+mj-lt"/>
              </a:rPr>
              <a:t>$60</a:t>
            </a:r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>
            <a:off x="3219933" y="5227537"/>
            <a:ext cx="0" cy="15081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4394683" y="5227537"/>
            <a:ext cx="0" cy="15081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3807308" y="5227537"/>
            <a:ext cx="0" cy="15081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3058008" y="5343424"/>
            <a:ext cx="31451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1A2D68"/>
                </a:solidFill>
                <a:latin typeface="+mj-lt"/>
              </a:rPr>
              <a:t>1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718408" y="5343424"/>
            <a:ext cx="31451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1A2D68"/>
                </a:solidFill>
                <a:latin typeface="+mj-lt"/>
              </a:rPr>
              <a:t>2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4305783" y="5343424"/>
            <a:ext cx="31451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1A2D68"/>
                </a:solidFill>
                <a:latin typeface="+mj-lt"/>
              </a:rPr>
              <a:t>3</a:t>
            </a:r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>
            <a:off x="2484920" y="3948012"/>
            <a:ext cx="1476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>
            <a:off x="2484920" y="2968524"/>
            <a:ext cx="1476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32" name="Line 23"/>
          <p:cNvSpPr>
            <a:spLocks noChangeShapeType="1"/>
          </p:cNvSpPr>
          <p:nvPr/>
        </p:nvSpPr>
        <p:spPr bwMode="auto">
          <a:xfrm>
            <a:off x="2484920" y="2516087"/>
            <a:ext cx="1476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 sz="200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solidFill>
                  <a:schemeClr val="tx2">
                    <a:lumMod val="75000"/>
                  </a:schemeClr>
                </a:solidFill>
              </a:rPr>
              <a:t>Pricing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 II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 eaLnBrk="1" hangingPunct="1">
          <a:spcBef>
            <a:spcPct val="50000"/>
          </a:spcBef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6179</TotalTime>
  <Words>2076</Words>
  <Application>Microsoft Office PowerPoint</Application>
  <PresentationFormat>Presentación en pantalla (4:3)</PresentationFormat>
  <Paragraphs>623</Paragraphs>
  <Slides>56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8" baseType="lpstr">
      <vt:lpstr>Office Theme</vt:lpstr>
      <vt:lpstr>Worksheet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.</cp:lastModifiedBy>
  <cp:revision>659</cp:revision>
  <dcterms:created xsi:type="dcterms:W3CDTF">2009-10-22T17:22:15Z</dcterms:created>
  <dcterms:modified xsi:type="dcterms:W3CDTF">2011-11-23T02:02:12Z</dcterms:modified>
</cp:coreProperties>
</file>